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4.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5.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8.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4"/>
    <p:sldMasterId id="2147483687" r:id="rId5"/>
    <p:sldMasterId id="2147483673" r:id="rId6"/>
    <p:sldMasterId id="2147483703" r:id="rId7"/>
    <p:sldMasterId id="2147483721" r:id="rId8"/>
    <p:sldMasterId id="2147483734" r:id="rId9"/>
  </p:sldMasterIdLst>
  <p:notesMasterIdLst>
    <p:notesMasterId r:id="rId36"/>
  </p:notesMasterIdLst>
  <p:sldIdLst>
    <p:sldId id="781" r:id="rId10"/>
    <p:sldId id="792" r:id="rId11"/>
    <p:sldId id="674" r:id="rId12"/>
    <p:sldId id="604" r:id="rId13"/>
    <p:sldId id="802" r:id="rId14"/>
    <p:sldId id="811" r:id="rId15"/>
    <p:sldId id="812" r:id="rId16"/>
    <p:sldId id="803" r:id="rId17"/>
    <p:sldId id="809" r:id="rId18"/>
    <p:sldId id="801" r:id="rId19"/>
    <p:sldId id="810" r:id="rId20"/>
    <p:sldId id="687" r:id="rId21"/>
    <p:sldId id="786" r:id="rId22"/>
    <p:sldId id="787" r:id="rId23"/>
    <p:sldId id="813" r:id="rId24"/>
    <p:sldId id="814" r:id="rId25"/>
    <p:sldId id="808" r:id="rId26"/>
    <p:sldId id="815" r:id="rId27"/>
    <p:sldId id="816" r:id="rId28"/>
    <p:sldId id="793" r:id="rId29"/>
    <p:sldId id="804" r:id="rId30"/>
    <p:sldId id="805" r:id="rId31"/>
    <p:sldId id="807" r:id="rId32"/>
    <p:sldId id="796" r:id="rId33"/>
    <p:sldId id="797" r:id="rId34"/>
    <p:sldId id="789" r:id="rId35"/>
  </p:sldIdLst>
  <p:sldSz cx="12192000" cy="6858000"/>
  <p:notesSz cx="7315200" cy="12344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D5D6"/>
    <a:srgbClr val="F5573D"/>
    <a:srgbClr val="DC5930"/>
    <a:srgbClr val="F0573E"/>
    <a:srgbClr val="8A4FFF"/>
    <a:srgbClr val="9966FF"/>
    <a:srgbClr val="B00000"/>
    <a:srgbClr val="9900FF"/>
    <a:srgbClr val="990033"/>
    <a:srgbClr val="CC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91" autoAdjust="0"/>
    <p:restoredTop sz="90183" autoAdjust="0"/>
  </p:normalViewPr>
  <p:slideViewPr>
    <p:cSldViewPr snapToGrid="0">
      <p:cViewPr varScale="1">
        <p:scale>
          <a:sx n="171" d="100"/>
          <a:sy n="171" d="100"/>
        </p:scale>
        <p:origin x="3234" y="1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theme" Target="theme/theme1.xml"/><Relationship Id="rId21" Type="http://schemas.openxmlformats.org/officeDocument/2006/relationships/slide" Target="slides/slide12.xml"/><Relationship Id="rId34" Type="http://schemas.openxmlformats.org/officeDocument/2006/relationships/slide" Target="slides/slide25.xml"/><Relationship Id="rId7" Type="http://schemas.openxmlformats.org/officeDocument/2006/relationships/slideMaster" Target="slideMasters/slideMaster4.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notesMaster" Target="notesMasters/notesMaster1.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 Type="http://schemas.openxmlformats.org/officeDocument/2006/relationships/slideMaster" Target="slideMasters/slideMaster1.xml"/><Relationship Id="rId9" Type="http://schemas.openxmlformats.org/officeDocument/2006/relationships/slideMaster" Target="slideMasters/slideMaster6.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8" Type="http://schemas.openxmlformats.org/officeDocument/2006/relationships/slideMaster" Target="slideMasters/slideMaster5.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747546759357783"/>
          <c:y val="2.9168044684525777E-2"/>
          <c:w val="0.96696696696696693"/>
          <c:h val="0.80803292544004701"/>
        </c:manualLayout>
      </c:layout>
      <c:barChart>
        <c:barDir val="col"/>
        <c:grouping val="clustered"/>
        <c:varyColors val="0"/>
        <c:ser>
          <c:idx val="0"/>
          <c:order val="0"/>
          <c:tx>
            <c:strRef>
              <c:f>Sheet1!$B$1</c:f>
              <c:strCache>
                <c:ptCount val="1"/>
                <c:pt idx="0">
                  <c:v>CB Estimates</c:v>
                </c:pt>
              </c:strCache>
            </c:strRef>
          </c:tx>
          <c:spPr>
            <a:solidFill>
              <a:schemeClr val="accent1"/>
            </a:solidFill>
            <a:ln>
              <a:noFill/>
            </a:ln>
            <a:effectLst/>
          </c:spPr>
          <c:invertIfNegative val="0"/>
          <c:dLbls>
            <c:dLbl>
              <c:idx val="0"/>
              <c:layout>
                <c:manualLayout>
                  <c:x val="-1.3513513513513568E-2"/>
                  <c:y val="-2.6516404258659799E-3"/>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F35-4266-B9F1-4342188EB8E0}"/>
                </c:ext>
              </c:extLst>
            </c:dLbl>
            <c:dLbl>
              <c:idx val="1"/>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BC1F-4F61-93E9-AFA58E713824}"/>
                </c:ext>
              </c:extLst>
            </c:dLbl>
            <c:spPr>
              <a:noFill/>
              <a:ln>
                <a:noFill/>
              </a:ln>
              <a:effectLst/>
            </c:spPr>
            <c:txPr>
              <a:bodyPr rot="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dLblPos val="outEnd"/>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2010</c:v>
                </c:pt>
                <c:pt idx="1">
                  <c:v>2020</c:v>
                </c:pt>
              </c:numCache>
            </c:numRef>
          </c:cat>
          <c:val>
            <c:numRef>
              <c:f>Sheet1!$B$2:$B$3</c:f>
              <c:numCache>
                <c:formatCode>_(* #,##0_);_(* \(#,##0\);_(* "-"??_);_(@_)</c:formatCode>
                <c:ptCount val="2"/>
                <c:pt idx="0">
                  <c:v>25145561</c:v>
                </c:pt>
                <c:pt idx="1">
                  <c:v>29145505</c:v>
                </c:pt>
              </c:numCache>
            </c:numRef>
          </c:val>
          <c:extLst>
            <c:ext xmlns:c16="http://schemas.microsoft.com/office/drawing/2014/chart" uri="{C3380CC4-5D6E-409C-BE32-E72D297353CC}">
              <c16:uniqueId val="{00000005-EF35-4266-B9F1-4342188EB8E0}"/>
            </c:ext>
          </c:extLst>
        </c:ser>
        <c:dLbls>
          <c:showLegendKey val="0"/>
          <c:showVal val="0"/>
          <c:showCatName val="0"/>
          <c:showSerName val="0"/>
          <c:showPercent val="0"/>
          <c:showBubbleSize val="0"/>
        </c:dLbls>
        <c:gapWidth val="219"/>
        <c:axId val="230727096"/>
        <c:axId val="230727424"/>
      </c:barChart>
      <c:catAx>
        <c:axId val="230727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1" i="0" u="none" strike="noStrike" kern="1200" baseline="0">
                <a:solidFill>
                  <a:schemeClr val="tx2"/>
                </a:solidFill>
                <a:latin typeface="+mn-lt"/>
                <a:ea typeface="+mn-ea"/>
                <a:cs typeface="+mn-cs"/>
              </a:defRPr>
            </a:pPr>
            <a:endParaRPr lang="en-US"/>
          </a:p>
        </c:txPr>
        <c:crossAx val="230727424"/>
        <c:crossesAt val="0"/>
        <c:auto val="1"/>
        <c:lblAlgn val="ctr"/>
        <c:lblOffset val="100"/>
        <c:noMultiLvlLbl val="0"/>
      </c:catAx>
      <c:valAx>
        <c:axId val="230727424"/>
        <c:scaling>
          <c:orientation val="minMax"/>
        </c:scaling>
        <c:delete val="0"/>
        <c:axPos val="l"/>
        <c:majorGridlines>
          <c:spPr>
            <a:ln w="9525" cap="flat" cmpd="sng" algn="ctr">
              <a:solidFill>
                <a:schemeClr val="tx1">
                  <a:lumMod val="15000"/>
                  <a:lumOff val="85000"/>
                </a:schemeClr>
              </a:solidFill>
              <a:round/>
            </a:ln>
            <a:effectLst/>
          </c:spPr>
        </c:majorGridlines>
        <c:numFmt formatCode="_(* #,##0_);_(* \(#,##0\);_(* &quot;-&quot;??_);_(@_)" sourceLinked="1"/>
        <c:majorTickMark val="out"/>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2"/>
                </a:solidFill>
                <a:latin typeface="+mn-lt"/>
                <a:ea typeface="+mn-ea"/>
                <a:cs typeface="+mn-cs"/>
              </a:defRPr>
            </a:pPr>
            <a:endParaRPr lang="en-US"/>
          </a:p>
        </c:txPr>
        <c:crossAx val="230727096"/>
        <c:crosses val="autoZero"/>
        <c:crossBetween val="between"/>
      </c:valAx>
      <c:spPr>
        <a:noFill/>
        <a:ln>
          <a:noFill/>
        </a:ln>
        <a:effectLst/>
      </c:spPr>
    </c:plotArea>
    <c:plotVisOnly val="1"/>
    <c:dispBlanksAs val="gap"/>
    <c:showDLblsOverMax val="0"/>
  </c:chart>
  <c:spPr>
    <a:noFill/>
    <a:ln>
      <a:noFill/>
    </a:ln>
    <a:effectLst/>
  </c:spPr>
  <c:txPr>
    <a:bodyPr/>
    <a:lstStyle/>
    <a:p>
      <a:pPr>
        <a:defRPr sz="1400"/>
      </a:pPr>
      <a:endParaRPr lang="en-US"/>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0"/>
          <c:order val="0"/>
          <c:tx>
            <c:strRef>
              <c:f>Sheet3!$B$1</c:f>
              <c:strCache>
                <c:ptCount val="1"/>
                <c:pt idx="0">
                  <c:v>NH White </c:v>
                </c:pt>
              </c:strCache>
            </c:strRef>
          </c:tx>
          <c:spPr>
            <a:ln w="28575" cap="rnd">
              <a:solidFill>
                <a:schemeClr val="accent1"/>
              </a:solidFill>
              <a:round/>
            </a:ln>
            <a:effectLst/>
          </c:spPr>
          <c:marker>
            <c:symbol val="circle"/>
            <c:size val="5"/>
            <c:spPr>
              <a:solidFill>
                <a:schemeClr val="accent1"/>
              </a:solidFill>
              <a:ln w="9525">
                <a:solidFill>
                  <a:schemeClr val="accent1"/>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Sheet3!$B$2:$B$12</c:f>
              <c:numCache>
                <c:formatCode>#,##0</c:formatCode>
                <c:ptCount val="11"/>
                <c:pt idx="0">
                  <c:v>11397345</c:v>
                </c:pt>
                <c:pt idx="1">
                  <c:v>11473189</c:v>
                </c:pt>
                <c:pt idx="2">
                  <c:v>11548679</c:v>
                </c:pt>
                <c:pt idx="3">
                  <c:v>11624174</c:v>
                </c:pt>
                <c:pt idx="4">
                  <c:v>11699326</c:v>
                </c:pt>
                <c:pt idx="5">
                  <c:v>11773981</c:v>
                </c:pt>
                <c:pt idx="6">
                  <c:v>11848133</c:v>
                </c:pt>
                <c:pt idx="7">
                  <c:v>11921715</c:v>
                </c:pt>
                <c:pt idx="8">
                  <c:v>11994710</c:v>
                </c:pt>
                <c:pt idx="9">
                  <c:v>12066910</c:v>
                </c:pt>
                <c:pt idx="10">
                  <c:v>12138523</c:v>
                </c:pt>
              </c:numCache>
            </c:numRef>
          </c:val>
          <c:smooth val="0"/>
          <c:extLst>
            <c:ext xmlns:c16="http://schemas.microsoft.com/office/drawing/2014/chart" uri="{C3380CC4-5D6E-409C-BE32-E72D297353CC}">
              <c16:uniqueId val="{00000000-1449-49B9-9D7D-975FC740B053}"/>
            </c:ext>
          </c:extLst>
        </c:ser>
        <c:ser>
          <c:idx val="1"/>
          <c:order val="1"/>
          <c:tx>
            <c:strRef>
              <c:f>Sheet3!$C$1</c:f>
              <c:strCache>
                <c:ptCount val="1"/>
                <c:pt idx="0">
                  <c:v>NH Black </c:v>
                </c:pt>
              </c:strCache>
            </c:strRef>
          </c:tx>
          <c:spPr>
            <a:ln w="28575" cap="rnd">
              <a:solidFill>
                <a:srgbClr val="BC8B00"/>
              </a:solidFill>
              <a:round/>
            </a:ln>
            <a:effectLst/>
          </c:spPr>
          <c:marker>
            <c:symbol val="circle"/>
            <c:size val="5"/>
            <c:spPr>
              <a:solidFill>
                <a:srgbClr val="BC8B00"/>
              </a:solidFill>
              <a:ln w="9525">
                <a:solidFill>
                  <a:srgbClr val="BC8B00"/>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Sheet3!$C$2:$C$12</c:f>
              <c:numCache>
                <c:formatCode>#,##0</c:formatCode>
                <c:ptCount val="11"/>
                <c:pt idx="0">
                  <c:v>2886825</c:v>
                </c:pt>
                <c:pt idx="1">
                  <c:v>2948232</c:v>
                </c:pt>
                <c:pt idx="2">
                  <c:v>3011317</c:v>
                </c:pt>
                <c:pt idx="3">
                  <c:v>3075723</c:v>
                </c:pt>
                <c:pt idx="4">
                  <c:v>3141271</c:v>
                </c:pt>
                <c:pt idx="5">
                  <c:v>3207833</c:v>
                </c:pt>
                <c:pt idx="6">
                  <c:v>3275849</c:v>
                </c:pt>
                <c:pt idx="7">
                  <c:v>3344849</c:v>
                </c:pt>
                <c:pt idx="8">
                  <c:v>3414806</c:v>
                </c:pt>
                <c:pt idx="9">
                  <c:v>3485870</c:v>
                </c:pt>
                <c:pt idx="10">
                  <c:v>3557892</c:v>
                </c:pt>
              </c:numCache>
            </c:numRef>
          </c:val>
          <c:smooth val="0"/>
          <c:extLst>
            <c:ext xmlns:c16="http://schemas.microsoft.com/office/drawing/2014/chart" uri="{C3380CC4-5D6E-409C-BE32-E72D297353CC}">
              <c16:uniqueId val="{00000001-1449-49B9-9D7D-975FC740B053}"/>
            </c:ext>
          </c:extLst>
        </c:ser>
        <c:ser>
          <c:idx val="2"/>
          <c:order val="2"/>
          <c:tx>
            <c:strRef>
              <c:f>Sheet3!$D$1</c:f>
              <c:strCache>
                <c:ptCount val="1"/>
                <c:pt idx="0">
                  <c:v>Hispanic </c:v>
                </c:pt>
              </c:strCache>
            </c:strRef>
          </c:tx>
          <c:spPr>
            <a:ln w="28575" cap="rnd">
              <a:solidFill>
                <a:schemeClr val="tx2"/>
              </a:solidFill>
              <a:round/>
            </a:ln>
            <a:effectLst/>
          </c:spPr>
          <c:marker>
            <c:symbol val="circle"/>
            <c:size val="5"/>
            <c:spPr>
              <a:solidFill>
                <a:schemeClr val="tx2"/>
              </a:solidFill>
              <a:ln w="9525">
                <a:solidFill>
                  <a:schemeClr val="tx2"/>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Sheet3!$D$2:$D$12</c:f>
              <c:numCache>
                <c:formatCode>#,##0</c:formatCode>
                <c:ptCount val="11"/>
                <c:pt idx="0">
                  <c:v>9460921</c:v>
                </c:pt>
                <c:pt idx="1">
                  <c:v>9681249</c:v>
                </c:pt>
                <c:pt idx="2">
                  <c:v>9905223</c:v>
                </c:pt>
                <c:pt idx="3">
                  <c:v>10132148</c:v>
                </c:pt>
                <c:pt idx="4">
                  <c:v>10361956</c:v>
                </c:pt>
                <c:pt idx="5">
                  <c:v>10594952</c:v>
                </c:pt>
                <c:pt idx="6">
                  <c:v>10830665</c:v>
                </c:pt>
                <c:pt idx="7">
                  <c:v>11069430</c:v>
                </c:pt>
                <c:pt idx="8">
                  <c:v>11311352</c:v>
                </c:pt>
                <c:pt idx="9">
                  <c:v>11556382</c:v>
                </c:pt>
                <c:pt idx="10">
                  <c:v>11804659</c:v>
                </c:pt>
              </c:numCache>
            </c:numRef>
          </c:val>
          <c:smooth val="0"/>
          <c:extLst>
            <c:ext xmlns:c16="http://schemas.microsoft.com/office/drawing/2014/chart" uri="{C3380CC4-5D6E-409C-BE32-E72D297353CC}">
              <c16:uniqueId val="{00000002-1449-49B9-9D7D-975FC740B053}"/>
            </c:ext>
          </c:extLst>
        </c:ser>
        <c:ser>
          <c:idx val="3"/>
          <c:order val="3"/>
          <c:tx>
            <c:strRef>
              <c:f>Sheet3!$E$1</c:f>
              <c:strCache>
                <c:ptCount val="1"/>
                <c:pt idx="0">
                  <c:v>NH Asian </c:v>
                </c:pt>
              </c:strCache>
            </c:strRef>
          </c:tx>
          <c:spPr>
            <a:ln w="28575" cap="rnd">
              <a:solidFill>
                <a:schemeClr val="accent2">
                  <a:lumMod val="75000"/>
                </a:schemeClr>
              </a:solidFill>
              <a:round/>
            </a:ln>
            <a:effectLst/>
          </c:spPr>
          <c:marker>
            <c:symbol val="circle"/>
            <c:size val="5"/>
            <c:spPr>
              <a:solidFill>
                <a:schemeClr val="accent2">
                  <a:lumMod val="75000"/>
                </a:schemeClr>
              </a:solidFill>
              <a:ln w="9525">
                <a:solidFill>
                  <a:schemeClr val="accent2">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Sheet3!$E$2:$E$12</c:f>
              <c:numCache>
                <c:formatCode>#,##0</c:formatCode>
                <c:ptCount val="11"/>
                <c:pt idx="0">
                  <c:v>948426</c:v>
                </c:pt>
                <c:pt idx="1">
                  <c:v>995813</c:v>
                </c:pt>
                <c:pt idx="2">
                  <c:v>1045280</c:v>
                </c:pt>
                <c:pt idx="3">
                  <c:v>1096888</c:v>
                </c:pt>
                <c:pt idx="4">
                  <c:v>1150724</c:v>
                </c:pt>
                <c:pt idx="5">
                  <c:v>1206752</c:v>
                </c:pt>
                <c:pt idx="6">
                  <c:v>1265200</c:v>
                </c:pt>
                <c:pt idx="7">
                  <c:v>1326199</c:v>
                </c:pt>
                <c:pt idx="8">
                  <c:v>1389858</c:v>
                </c:pt>
                <c:pt idx="9">
                  <c:v>1456220</c:v>
                </c:pt>
                <c:pt idx="10">
                  <c:v>1525540</c:v>
                </c:pt>
              </c:numCache>
            </c:numRef>
          </c:val>
          <c:smooth val="0"/>
          <c:extLst>
            <c:ext xmlns:c16="http://schemas.microsoft.com/office/drawing/2014/chart" uri="{C3380CC4-5D6E-409C-BE32-E72D297353CC}">
              <c16:uniqueId val="{00000003-1449-49B9-9D7D-975FC740B053}"/>
            </c:ext>
          </c:extLst>
        </c:ser>
        <c:ser>
          <c:idx val="4"/>
          <c:order val="4"/>
          <c:tx>
            <c:strRef>
              <c:f>Sheet3!$F$1</c:f>
              <c:strCache>
                <c:ptCount val="1"/>
                <c:pt idx="0">
                  <c:v>NH Other </c:v>
                </c:pt>
              </c:strCache>
            </c:strRef>
          </c:tx>
          <c:spPr>
            <a:ln w="28575" cap="rnd">
              <a:solidFill>
                <a:schemeClr val="accent6">
                  <a:lumMod val="75000"/>
                </a:schemeClr>
              </a:solidFill>
              <a:round/>
            </a:ln>
            <a:effectLst/>
          </c:spPr>
          <c:marker>
            <c:symbol val="circle"/>
            <c:size val="5"/>
            <c:spPr>
              <a:solidFill>
                <a:schemeClr val="accent6">
                  <a:lumMod val="75000"/>
                </a:schemeClr>
              </a:solidFill>
              <a:ln w="9525">
                <a:solidFill>
                  <a:schemeClr val="accent6">
                    <a:lumMod val="75000"/>
                  </a:schemeClr>
                </a:solidFill>
              </a:ln>
              <a:effectLst/>
            </c:spPr>
          </c:marker>
          <c:dLbls>
            <c:dLbl>
              <c:idx val="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1449-49B9-9D7D-975FC740B053}"/>
                </c:ext>
              </c:extLst>
            </c:dLbl>
            <c:dLbl>
              <c:idx val="10"/>
              <c:numFmt formatCode="#,##0.0" sourceLinked="0"/>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1449-49B9-9D7D-975FC740B053}"/>
                </c:ext>
              </c:extLst>
            </c:dLbl>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Sheet3!$A$2:$A$12</c:f>
              <c:numCache>
                <c:formatCode>General</c:formatCode>
                <c:ptCount val="11"/>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Sheet3!$F$2:$F$12</c:f>
              <c:numCache>
                <c:formatCode>#,##0</c:formatCode>
                <c:ptCount val="11"/>
                <c:pt idx="0">
                  <c:v>452044</c:v>
                </c:pt>
                <c:pt idx="1">
                  <c:v>468808</c:v>
                </c:pt>
                <c:pt idx="2">
                  <c:v>486223</c:v>
                </c:pt>
                <c:pt idx="3">
                  <c:v>504309</c:v>
                </c:pt>
                <c:pt idx="4">
                  <c:v>523152</c:v>
                </c:pt>
                <c:pt idx="5">
                  <c:v>542675</c:v>
                </c:pt>
                <c:pt idx="6">
                  <c:v>562844</c:v>
                </c:pt>
                <c:pt idx="7">
                  <c:v>583789</c:v>
                </c:pt>
                <c:pt idx="8">
                  <c:v>605397</c:v>
                </c:pt>
                <c:pt idx="9">
                  <c:v>627886</c:v>
                </c:pt>
                <c:pt idx="10">
                  <c:v>651054</c:v>
                </c:pt>
              </c:numCache>
            </c:numRef>
          </c:val>
          <c:smooth val="0"/>
          <c:extLst>
            <c:ext xmlns:c16="http://schemas.microsoft.com/office/drawing/2014/chart" uri="{C3380CC4-5D6E-409C-BE32-E72D297353CC}">
              <c16:uniqueId val="{00000004-1449-49B9-9D7D-975FC740B053}"/>
            </c:ext>
          </c:extLst>
        </c:ser>
        <c:dLbls>
          <c:showLegendKey val="0"/>
          <c:showVal val="0"/>
          <c:showCatName val="0"/>
          <c:showSerName val="0"/>
          <c:showPercent val="0"/>
          <c:showBubbleSize val="0"/>
        </c:dLbls>
        <c:marker val="1"/>
        <c:smooth val="0"/>
        <c:axId val="675402264"/>
        <c:axId val="675402592"/>
      </c:lineChart>
      <c:catAx>
        <c:axId val="6754022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592"/>
        <c:crosses val="autoZero"/>
        <c:auto val="1"/>
        <c:lblAlgn val="ctr"/>
        <c:lblOffset val="100"/>
        <c:noMultiLvlLbl val="0"/>
      </c:catAx>
      <c:valAx>
        <c:axId val="6754025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675402264"/>
        <c:crosses val="autoZero"/>
        <c:crossBetween val="between"/>
        <c:dispUnits>
          <c:builtInUnit val="millions"/>
          <c:dispUnitsLbl>
            <c:layout>
              <c:manualLayout>
                <c:xMode val="edge"/>
                <c:yMode val="edge"/>
                <c:x val="9.4350486053586622E-3"/>
                <c:y val="0.35845199958040347"/>
              </c:manualLayout>
            </c:layout>
            <c:spPr>
              <a:noFill/>
              <a:ln>
                <a:noFill/>
              </a:ln>
              <a:effectLst/>
            </c:spPr>
            <c:txPr>
              <a:bodyPr rot="-54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dispUnitsLbl>
        </c:dispUnits>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6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v>Numeric Change, 2010-2020</c:v>
          </c:tx>
          <c:spPr>
            <a:solidFill>
              <a:schemeClr val="accent1"/>
            </a:solidFill>
            <a:ln>
              <a:noFill/>
            </a:ln>
            <a:effectLst/>
          </c:spPr>
          <c:invertIfNegative val="0"/>
          <c:dPt>
            <c:idx val="1"/>
            <c:invertIfNegative val="0"/>
            <c:bubble3D val="0"/>
            <c:spPr>
              <a:solidFill>
                <a:srgbClr val="BC8B00"/>
              </a:solidFill>
              <a:ln>
                <a:noFill/>
              </a:ln>
              <a:effectLst/>
            </c:spPr>
            <c:extLst>
              <c:ext xmlns:c16="http://schemas.microsoft.com/office/drawing/2014/chart" uri="{C3380CC4-5D6E-409C-BE32-E72D297353CC}">
                <c16:uniqueId val="{00000003-C61D-44AA-87B4-7BDE934C5953}"/>
              </c:ext>
            </c:extLst>
          </c:dPt>
          <c:dPt>
            <c:idx val="2"/>
            <c:invertIfNegative val="0"/>
            <c:bubble3D val="0"/>
            <c:spPr>
              <a:solidFill>
                <a:schemeClr val="tx2"/>
              </a:solidFill>
              <a:ln>
                <a:noFill/>
              </a:ln>
              <a:effectLst/>
            </c:spPr>
            <c:extLst>
              <c:ext xmlns:c16="http://schemas.microsoft.com/office/drawing/2014/chart" uri="{C3380CC4-5D6E-409C-BE32-E72D297353CC}">
                <c16:uniqueId val="{00000004-C61D-44AA-87B4-7BDE934C5953}"/>
              </c:ext>
            </c:extLst>
          </c:dPt>
          <c:dPt>
            <c:idx val="3"/>
            <c:invertIfNegative val="0"/>
            <c:bubble3D val="0"/>
            <c:spPr>
              <a:solidFill>
                <a:schemeClr val="accent2">
                  <a:lumMod val="75000"/>
                </a:schemeClr>
              </a:solidFill>
              <a:ln>
                <a:noFill/>
              </a:ln>
              <a:effectLst/>
            </c:spPr>
            <c:extLst>
              <c:ext xmlns:c16="http://schemas.microsoft.com/office/drawing/2014/chart" uri="{C3380CC4-5D6E-409C-BE32-E72D297353CC}">
                <c16:uniqueId val="{00000007-C61D-44AA-87B4-7BDE934C5953}"/>
              </c:ext>
            </c:extLst>
          </c:dPt>
          <c:dPt>
            <c:idx val="4"/>
            <c:invertIfNegative val="0"/>
            <c:bubble3D val="0"/>
            <c:spPr>
              <a:solidFill>
                <a:schemeClr val="accent6">
                  <a:lumMod val="75000"/>
                </a:schemeClr>
              </a:solidFill>
              <a:ln>
                <a:noFill/>
              </a:ln>
              <a:effectLst/>
            </c:spPr>
            <c:extLst>
              <c:ext xmlns:c16="http://schemas.microsoft.com/office/drawing/2014/chart" uri="{C3380CC4-5D6E-409C-BE32-E72D297353CC}">
                <c16:uniqueId val="{00000008-C61D-44AA-87B4-7BDE934C5953}"/>
              </c:ext>
            </c:extLst>
          </c:dPt>
          <c:dLbls>
            <c:dLbl>
              <c:idx val="0"/>
              <c:spPr>
                <a:solidFill>
                  <a:schemeClr val="accent1"/>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2-C61D-44AA-87B4-7BDE934C5953}"/>
                </c:ext>
              </c:extLst>
            </c:dLbl>
            <c:dLbl>
              <c:idx val="1"/>
              <c:spPr>
                <a:solidFill>
                  <a:srgbClr val="BC8B00"/>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3-C61D-44AA-87B4-7BDE934C5953}"/>
                </c:ext>
              </c:extLst>
            </c:dLbl>
            <c:dLbl>
              <c:idx val="2"/>
              <c:spPr>
                <a:solidFill>
                  <a:schemeClr val="tx2"/>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4-C61D-44AA-87B4-7BDE934C5953}"/>
                </c:ext>
              </c:extLst>
            </c:dLbl>
            <c:dLbl>
              <c:idx val="3"/>
              <c:spPr>
                <a:solidFill>
                  <a:schemeClr val="accent2">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7-C61D-44AA-87B4-7BDE934C5953}"/>
                </c:ext>
              </c:extLst>
            </c:dLbl>
            <c:dLbl>
              <c:idx val="4"/>
              <c:spPr>
                <a:solidFill>
                  <a:schemeClr val="accent6">
                    <a:lumMod val="75000"/>
                  </a:schemeClr>
                </a:solid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8-C61D-44AA-87B4-7BDE934C5953}"/>
                </c:ext>
              </c:extLst>
            </c:dLbl>
            <c:spPr>
              <a:noFill/>
              <a:ln>
                <a:noFill/>
              </a:ln>
              <a:effectLst/>
            </c:spPr>
            <c:txPr>
              <a:bodyPr rot="0" spcFirstLastPara="1" vertOverflow="ellipsis" vert="horz" wrap="square" anchor="ctr" anchorCtr="1"/>
              <a:lstStyle/>
              <a:p>
                <a:pPr>
                  <a:defRPr sz="1200" b="0" i="0" u="none" strike="noStrike" kern="1200" baseline="0">
                    <a:solidFill>
                      <a:schemeClr val="bg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Sheet3!$H$2:$L$2</c:f>
              <c:numCache>
                <c:formatCode>#,##0</c:formatCode>
                <c:ptCount val="5"/>
                <c:pt idx="0">
                  <c:v>741178</c:v>
                </c:pt>
                <c:pt idx="1">
                  <c:v>671067</c:v>
                </c:pt>
                <c:pt idx="2">
                  <c:v>2343738</c:v>
                </c:pt>
                <c:pt idx="3">
                  <c:v>577114</c:v>
                </c:pt>
                <c:pt idx="4">
                  <c:v>199010</c:v>
                </c:pt>
              </c:numCache>
            </c:numRef>
          </c:val>
          <c:extLst>
            <c:ext xmlns:c16="http://schemas.microsoft.com/office/drawing/2014/chart" uri="{C3380CC4-5D6E-409C-BE32-E72D297353CC}">
              <c16:uniqueId val="{00000000-C61D-44AA-87B4-7BDE934C5953}"/>
            </c:ext>
          </c:extLst>
        </c:ser>
        <c:dLbls>
          <c:dLblPos val="inBase"/>
          <c:showLegendKey val="0"/>
          <c:showVal val="1"/>
          <c:showCatName val="0"/>
          <c:showSerName val="0"/>
          <c:showPercent val="0"/>
          <c:showBubbleSize val="0"/>
        </c:dLbls>
        <c:gapWidth val="150"/>
        <c:axId val="678333960"/>
        <c:axId val="678334288"/>
      </c:barChart>
      <c:lineChart>
        <c:grouping val="standard"/>
        <c:varyColors val="0"/>
        <c:ser>
          <c:idx val="1"/>
          <c:order val="1"/>
          <c:tx>
            <c:v>Percent of Total Population Change</c:v>
          </c:tx>
          <c:spPr>
            <a:ln w="34925" cap="rnd">
              <a:solidFill>
                <a:schemeClr val="tx1">
                  <a:lumMod val="65000"/>
                  <a:lumOff val="35000"/>
                </a:schemeClr>
              </a:solidFill>
              <a:round/>
            </a:ln>
            <a:effectLst/>
          </c:spPr>
          <c:marker>
            <c:symbol val="circle"/>
            <c:size val="6"/>
            <c:spPr>
              <a:solidFill>
                <a:schemeClr val="tx1">
                  <a:lumMod val="65000"/>
                  <a:lumOff val="35000"/>
                </a:schemeClr>
              </a:solidFill>
              <a:ln w="9525">
                <a:solidFill>
                  <a:schemeClr val="tx1">
                    <a:lumMod val="65000"/>
                    <a:lumOff val="35000"/>
                  </a:schemeClr>
                </a:solidFill>
              </a:ln>
              <a:effectLst/>
            </c:spPr>
          </c:marker>
          <c:dLbls>
            <c:dLbl>
              <c:idx val="1"/>
              <c:layout>
                <c:manualLayout>
                  <c:x val="-6.5187746801920035E-2"/>
                  <c:y val="-5.4581240653291382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C61D-44AA-87B4-7BDE934C5953}"/>
                </c:ext>
              </c:extLst>
            </c:dLbl>
            <c:dLbl>
              <c:idx val="2"/>
              <c:spPr>
                <a:noFill/>
                <a:ln>
                  <a:noFill/>
                </a:ln>
                <a:effectLst/>
              </c:spPr>
              <c:txPr>
                <a:bodyPr rot="0" spcFirstLastPara="1" vertOverflow="ellipsis" vert="horz" wrap="square" anchor="ctr" anchorCtr="1"/>
                <a:lstStyle/>
                <a:p>
                  <a:pPr>
                    <a:defRPr sz="1400" b="0" i="0" u="none" strike="noStrike" kern="1200" baseline="0">
                      <a:solidFill>
                        <a:schemeClr val="bg1"/>
                      </a:solidFill>
                      <a:latin typeface="+mn-lt"/>
                      <a:ea typeface="+mn-ea"/>
                      <a:cs typeface="+mn-cs"/>
                    </a:defRPr>
                  </a:pPr>
                  <a:endParaRPr lang="en-US"/>
                </a:p>
              </c:txPr>
              <c:dLblPos val="t"/>
              <c:showLegendKey val="0"/>
              <c:showVal val="1"/>
              <c:showCatName val="0"/>
              <c:showSerName val="0"/>
              <c:showPercent val="0"/>
              <c:showBubbleSize val="0"/>
              <c:extLst>
                <c:ext xmlns:c16="http://schemas.microsoft.com/office/drawing/2014/chart" uri="{C3380CC4-5D6E-409C-BE32-E72D297353CC}">
                  <c16:uniqueId val="{00000005-C61D-44AA-87B4-7BDE934C5953}"/>
                </c:ext>
              </c:extLst>
            </c:dLbl>
            <c:dLbl>
              <c:idx val="3"/>
              <c:layout>
                <c:manualLayout>
                  <c:x val="-1.4136695750869089E-2"/>
                  <c:y val="-5.185829987725326E-2"/>
                </c:manualLayout>
              </c:layout>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C61D-44AA-87B4-7BDE934C5953}"/>
                </c:ext>
              </c:extLst>
            </c:dLbl>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Sheet3!$H$1:$L$1</c:f>
              <c:strCache>
                <c:ptCount val="5"/>
                <c:pt idx="0">
                  <c:v>NH White </c:v>
                </c:pt>
                <c:pt idx="1">
                  <c:v>NH Black </c:v>
                </c:pt>
                <c:pt idx="2">
                  <c:v>Hispanic </c:v>
                </c:pt>
                <c:pt idx="3">
                  <c:v>NH Asian </c:v>
                </c:pt>
                <c:pt idx="4">
                  <c:v>NH Other </c:v>
                </c:pt>
              </c:strCache>
            </c:strRef>
          </c:cat>
          <c:val>
            <c:numRef>
              <c:f>Sheet3!$H$3:$L$3</c:f>
              <c:numCache>
                <c:formatCode>0.0%</c:formatCode>
                <c:ptCount val="5"/>
                <c:pt idx="0">
                  <c:v>0.16353938686796229</c:v>
                </c:pt>
                <c:pt idx="1">
                  <c:v>0.14806954028225724</c:v>
                </c:pt>
                <c:pt idx="2">
                  <c:v>0.51714092363662201</c:v>
                </c:pt>
                <c:pt idx="3">
                  <c:v>0.12733900589725705</c:v>
                </c:pt>
                <c:pt idx="4">
                  <c:v>4.3911143315901409E-2</c:v>
                </c:pt>
              </c:numCache>
            </c:numRef>
          </c:val>
          <c:smooth val="0"/>
          <c:extLst>
            <c:ext xmlns:c16="http://schemas.microsoft.com/office/drawing/2014/chart" uri="{C3380CC4-5D6E-409C-BE32-E72D297353CC}">
              <c16:uniqueId val="{00000001-C61D-44AA-87B4-7BDE934C5953}"/>
            </c:ext>
          </c:extLst>
        </c:ser>
        <c:dLbls>
          <c:showLegendKey val="0"/>
          <c:showVal val="1"/>
          <c:showCatName val="0"/>
          <c:showSerName val="0"/>
          <c:showPercent val="0"/>
          <c:showBubbleSize val="0"/>
        </c:dLbls>
        <c:marker val="1"/>
        <c:smooth val="0"/>
        <c:axId val="221221144"/>
        <c:axId val="221218520"/>
      </c:lineChart>
      <c:catAx>
        <c:axId val="6783339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4288"/>
        <c:crosses val="autoZero"/>
        <c:auto val="1"/>
        <c:lblAlgn val="ctr"/>
        <c:lblOffset val="100"/>
        <c:noMultiLvlLbl val="0"/>
      </c:catAx>
      <c:valAx>
        <c:axId val="67833428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678333960"/>
        <c:crosses val="autoZero"/>
        <c:crossBetween val="between"/>
      </c:valAx>
      <c:valAx>
        <c:axId val="221218520"/>
        <c:scaling>
          <c:orientation val="minMax"/>
        </c:scaling>
        <c:delete val="0"/>
        <c:axPos val="r"/>
        <c:numFmt formatCode="0.0%" sourceLinked="1"/>
        <c:majorTickMark val="out"/>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crossAx val="221221144"/>
        <c:crosses val="max"/>
        <c:crossBetween val="between"/>
      </c:valAx>
      <c:catAx>
        <c:axId val="221221144"/>
        <c:scaling>
          <c:orientation val="minMax"/>
        </c:scaling>
        <c:delete val="1"/>
        <c:axPos val="b"/>
        <c:numFmt formatCode="General" sourceLinked="1"/>
        <c:majorTickMark val="out"/>
        <c:minorTickMark val="none"/>
        <c:tickLblPos val="nextTo"/>
        <c:crossAx val="221218520"/>
        <c:crosses val="autoZero"/>
        <c:auto val="1"/>
        <c:lblAlgn val="ctr"/>
        <c:lblOffset val="100"/>
        <c:noMultiLvlLbl val="0"/>
      </c:catAx>
      <c:spPr>
        <a:noFill/>
        <a:ln>
          <a:noFill/>
        </a:ln>
        <a:effectLst/>
      </c:spPr>
    </c:plotArea>
    <c:legend>
      <c:legendPos val="b"/>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200"/>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0.43063</cdr:x>
      <cdr:y>0.13664</cdr:y>
    </cdr:from>
    <cdr:to>
      <cdr:x>0.687</cdr:x>
      <cdr:y>0.58394</cdr:y>
    </cdr:to>
    <cdr:cxnSp macro="">
      <cdr:nvCxnSpPr>
        <cdr:cNvPr id="9" name="Connector: Elbow 8">
          <a:extLst xmlns:a="http://schemas.openxmlformats.org/drawingml/2006/main">
            <a:ext uri="{FF2B5EF4-FFF2-40B4-BE49-F238E27FC236}">
              <a16:creationId xmlns:a16="http://schemas.microsoft.com/office/drawing/2014/main" id="{17B6E6F5-B2B0-47EC-BD1B-BD3B12AF72A3}"/>
            </a:ext>
          </a:extLst>
        </cdr:cNvPr>
        <cdr:cNvCxnSpPr/>
      </cdr:nvCxnSpPr>
      <cdr:spPr>
        <a:xfrm xmlns:a="http://schemas.openxmlformats.org/drawingml/2006/main" flipV="1">
          <a:off x="3642360" y="654459"/>
          <a:ext cx="2168434" cy="2142308"/>
        </a:xfrm>
        <a:prstGeom xmlns:a="http://schemas.openxmlformats.org/drawingml/2006/main" prst="bentConnector3">
          <a:avLst/>
        </a:prstGeom>
        <a:ln xmlns:a="http://schemas.openxmlformats.org/drawingml/2006/main" w="25400">
          <a:tailEnd type="triangle"/>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3169920" cy="619363"/>
          </a:xfrm>
          <a:prstGeom prst="rect">
            <a:avLst/>
          </a:prstGeom>
        </p:spPr>
        <p:txBody>
          <a:bodyPr vert="horz" lIns="96638" tIns="48320" rIns="96638" bIns="48320" rtlCol="0"/>
          <a:lstStyle>
            <a:lvl1pPr algn="l">
              <a:defRPr sz="1200"/>
            </a:lvl1pPr>
          </a:lstStyle>
          <a:p>
            <a:endParaRPr lang="en-US" dirty="0"/>
          </a:p>
        </p:txBody>
      </p:sp>
      <p:sp>
        <p:nvSpPr>
          <p:cNvPr id="3" name="Date Placeholder 2"/>
          <p:cNvSpPr>
            <a:spLocks noGrp="1"/>
          </p:cNvSpPr>
          <p:nvPr>
            <p:ph type="dt" idx="1"/>
          </p:nvPr>
        </p:nvSpPr>
        <p:spPr>
          <a:xfrm>
            <a:off x="4143587" y="2"/>
            <a:ext cx="3169920" cy="619363"/>
          </a:xfrm>
          <a:prstGeom prst="rect">
            <a:avLst/>
          </a:prstGeom>
        </p:spPr>
        <p:txBody>
          <a:bodyPr vert="horz" lIns="96638" tIns="48320" rIns="96638" bIns="48320" rtlCol="0"/>
          <a:lstStyle>
            <a:lvl1pPr algn="r">
              <a:defRPr sz="1200"/>
            </a:lvl1pPr>
          </a:lstStyle>
          <a:p>
            <a:fld id="{755BA6F8-D932-4BC6-B450-A920176CDAFB}" type="datetimeFigureOut">
              <a:rPr lang="en-US" smtClean="0"/>
              <a:t>5/1/2021</a:t>
            </a:fld>
            <a:endParaRPr lang="en-US" dirty="0"/>
          </a:p>
        </p:txBody>
      </p:sp>
      <p:sp>
        <p:nvSpPr>
          <p:cNvPr id="4" name="Slide Image Placeholder 3"/>
          <p:cNvSpPr>
            <a:spLocks noGrp="1" noRot="1" noChangeAspect="1"/>
          </p:cNvSpPr>
          <p:nvPr>
            <p:ph type="sldImg" idx="2"/>
          </p:nvPr>
        </p:nvSpPr>
        <p:spPr>
          <a:xfrm>
            <a:off x="-44450" y="1543050"/>
            <a:ext cx="7404100" cy="4165600"/>
          </a:xfrm>
          <a:prstGeom prst="rect">
            <a:avLst/>
          </a:prstGeom>
          <a:noFill/>
          <a:ln w="12700">
            <a:solidFill>
              <a:prstClr val="black"/>
            </a:solidFill>
          </a:ln>
        </p:spPr>
        <p:txBody>
          <a:bodyPr vert="horz" lIns="96638" tIns="48320" rIns="96638" bIns="48320" rtlCol="0" anchor="ctr"/>
          <a:lstStyle/>
          <a:p>
            <a:endParaRPr lang="en-US" dirty="0"/>
          </a:p>
        </p:txBody>
      </p:sp>
      <p:sp>
        <p:nvSpPr>
          <p:cNvPr id="5" name="Notes Placeholder 4"/>
          <p:cNvSpPr>
            <a:spLocks noGrp="1"/>
          </p:cNvSpPr>
          <p:nvPr>
            <p:ph type="body" sz="quarter" idx="3"/>
          </p:nvPr>
        </p:nvSpPr>
        <p:spPr>
          <a:xfrm>
            <a:off x="731521" y="5940745"/>
            <a:ext cx="5852160" cy="4860608"/>
          </a:xfrm>
          <a:prstGeom prst="rect">
            <a:avLst/>
          </a:prstGeom>
        </p:spPr>
        <p:txBody>
          <a:bodyPr vert="horz" lIns="96638" tIns="48320" rIns="96638" bIns="483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11725039"/>
            <a:ext cx="3169920" cy="619362"/>
          </a:xfrm>
          <a:prstGeom prst="rect">
            <a:avLst/>
          </a:prstGeom>
        </p:spPr>
        <p:txBody>
          <a:bodyPr vert="horz" lIns="96638" tIns="48320" rIns="96638" bIns="483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11725039"/>
            <a:ext cx="3169920" cy="619362"/>
          </a:xfrm>
          <a:prstGeom prst="rect">
            <a:avLst/>
          </a:prstGeom>
        </p:spPr>
        <p:txBody>
          <a:bodyPr vert="horz" lIns="96638" tIns="48320" rIns="96638" bIns="48320" rtlCol="0" anchor="b"/>
          <a:lstStyle>
            <a:lvl1pPr algn="r">
              <a:defRPr sz="1200"/>
            </a:lvl1pPr>
          </a:lstStyle>
          <a:p>
            <a:fld id="{36C95698-22BF-4099-B592-586CF61CB162}" type="slidenum">
              <a:rPr lang="en-US" smtClean="0"/>
              <a:t>‹#›</a:t>
            </a:fld>
            <a:endParaRPr lang="en-US" dirty="0"/>
          </a:p>
        </p:txBody>
      </p:sp>
    </p:spTree>
    <p:extLst>
      <p:ext uri="{BB962C8B-B14F-4D97-AF65-F5344CB8AC3E}">
        <p14:creationId xmlns:p14="http://schemas.microsoft.com/office/powerpoint/2010/main" val="25009261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9413" y="1176338"/>
            <a:ext cx="10721976" cy="6032500"/>
          </a:xfrm>
        </p:spPr>
      </p:sp>
      <p:sp>
        <p:nvSpPr>
          <p:cNvPr id="3" name="Notes Placeholder 2"/>
          <p:cNvSpPr>
            <a:spLocks noGrp="1"/>
          </p:cNvSpPr>
          <p:nvPr>
            <p:ph type="body" idx="1"/>
          </p:nvPr>
        </p:nvSpPr>
        <p:spPr>
          <a:xfrm>
            <a:off x="960121" y="7305710"/>
            <a:ext cx="7680960" cy="92389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a:t>
            </a:fld>
            <a:endParaRPr lang="en-US" dirty="0"/>
          </a:p>
        </p:txBody>
      </p:sp>
    </p:spTree>
    <p:extLst>
      <p:ext uri="{BB962C8B-B14F-4D97-AF65-F5344CB8AC3E}">
        <p14:creationId xmlns:p14="http://schemas.microsoft.com/office/powerpoint/2010/main" val="30828634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450" y="1543050"/>
            <a:ext cx="7404100" cy="41656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14265">
              <a:defRPr/>
            </a:pPr>
            <a:fld id="{36C95698-22BF-4099-B592-586CF61CB162}" type="slidenum">
              <a:rPr lang="en-US">
                <a:solidFill>
                  <a:prstClr val="black"/>
                </a:solidFill>
                <a:latin typeface="Calibri" panose="020F0502020204030204"/>
              </a:rPr>
              <a:pPr defTabSz="914265">
                <a:defRPr/>
              </a:pPr>
              <a:t>2</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276747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895350" y="1176338"/>
            <a:ext cx="11026775" cy="6203950"/>
          </a:xfrm>
        </p:spPr>
      </p:sp>
      <p:sp>
        <p:nvSpPr>
          <p:cNvPr id="3" name="Notes Placeholder 2"/>
          <p:cNvSpPr>
            <a:spLocks noGrp="1"/>
          </p:cNvSpPr>
          <p:nvPr>
            <p:ph type="body" idx="1"/>
          </p:nvPr>
        </p:nvSpPr>
        <p:spPr>
          <a:xfrm>
            <a:off x="960121" y="7772612"/>
            <a:ext cx="7680960" cy="456989"/>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3</a:t>
            </a:fld>
            <a:endParaRPr lang="en-US" dirty="0"/>
          </a:p>
        </p:txBody>
      </p:sp>
    </p:spTree>
    <p:extLst>
      <p:ext uri="{BB962C8B-B14F-4D97-AF65-F5344CB8AC3E}">
        <p14:creationId xmlns:p14="http://schemas.microsoft.com/office/powerpoint/2010/main" val="41155706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17513" y="542925"/>
            <a:ext cx="10718801" cy="6030913"/>
          </a:xfrm>
        </p:spPr>
      </p:sp>
      <p:sp>
        <p:nvSpPr>
          <p:cNvPr id="3" name="Notes Placeholder 2"/>
          <p:cNvSpPr>
            <a:spLocks noGrp="1"/>
          </p:cNvSpPr>
          <p:nvPr>
            <p:ph type="body" idx="1"/>
          </p:nvPr>
        </p:nvSpPr>
        <p:spPr>
          <a:xfrm>
            <a:off x="960121" y="6820492"/>
            <a:ext cx="7680960" cy="1409111"/>
          </a:xfrm>
        </p:spPr>
        <p:txBody>
          <a:bodyPr>
            <a:normAutofit/>
          </a:bodyPr>
          <a:lstStyle/>
          <a:p>
            <a:pPr defTabSz="1218632"/>
            <a:r>
              <a:rPr lang="en-US" dirty="0"/>
              <a:t>Texas is the second largest</a:t>
            </a:r>
            <a:r>
              <a:rPr lang="en-US" baseline="0" dirty="0"/>
              <a:t> state in terms of population (2</a:t>
            </a:r>
            <a:r>
              <a:rPr lang="en-US" baseline="30000" dirty="0"/>
              <a:t>nd</a:t>
            </a:r>
            <a:r>
              <a:rPr lang="en-US" baseline="0" dirty="0"/>
              <a:t> to CA) and area (2</a:t>
            </a:r>
            <a:r>
              <a:rPr lang="en-US" baseline="30000" dirty="0"/>
              <a:t>nd</a:t>
            </a:r>
            <a:r>
              <a:rPr lang="en-US" baseline="0" dirty="0"/>
              <a:t> to AK). In terms of </a:t>
            </a:r>
            <a:r>
              <a:rPr lang="en-US" b="1" baseline="0" dirty="0"/>
              <a:t>number of people, </a:t>
            </a:r>
            <a:r>
              <a:rPr lang="en-US" baseline="0" dirty="0"/>
              <a:t>Texas’ growth exceeds that of all other states between 2010 and 2020. </a:t>
            </a:r>
            <a:r>
              <a:rPr lang="en-US" altLang="en-US" dirty="0">
                <a:ea typeface="Calibri" panose="020F0502020204030204" pitchFamily="34" charset="0"/>
              </a:rPr>
              <a:t>Texas has added over 4.2 million people between April 1, 2010 and July 1, 2020. This puts Texas</a:t>
            </a:r>
            <a:r>
              <a:rPr lang="en-US" altLang="en-US" baseline="0" dirty="0">
                <a:ea typeface="Calibri" panose="020F0502020204030204" pitchFamily="34" charset="0"/>
              </a:rPr>
              <a:t> on track to meet or surpass the number of people added in the last census when T</a:t>
            </a:r>
            <a:r>
              <a:rPr lang="en-US" altLang="en-US" dirty="0">
                <a:ea typeface="Calibri" panose="020F0502020204030204" pitchFamily="34" charset="0"/>
              </a:rPr>
              <a:t>exas gained 4 congressional</a:t>
            </a:r>
            <a:r>
              <a:rPr lang="en-US" altLang="en-US" baseline="0" dirty="0">
                <a:ea typeface="Calibri" panose="020F0502020204030204" pitchFamily="34" charset="0"/>
              </a:rPr>
              <a:t> seats. Projections from multiple sources anticipate Texas will gain 3 congressional districts after the 2020 census. </a:t>
            </a:r>
            <a:endParaRPr lang="en-US" dirty="0"/>
          </a:p>
        </p:txBody>
      </p:sp>
      <p:sp>
        <p:nvSpPr>
          <p:cNvPr id="4" name="Slide Number Placeholder 3"/>
          <p:cNvSpPr>
            <a:spLocks noGrp="1"/>
          </p:cNvSpPr>
          <p:nvPr>
            <p:ph type="sldNum" sz="quarter" idx="10"/>
          </p:nvPr>
        </p:nvSpPr>
        <p:spPr/>
        <p:txBody>
          <a:bodyPr/>
          <a:lstStyle/>
          <a:p>
            <a:pPr defTabSz="913997">
              <a:defRPr/>
            </a:pPr>
            <a:fld id="{76F32840-EA76-4A40-B83F-F31ACE11B3A9}" type="slidenum">
              <a:rPr lang="en-US">
                <a:solidFill>
                  <a:prstClr val="black"/>
                </a:solidFill>
                <a:latin typeface="Calibri" panose="020F0502020204030204"/>
              </a:rPr>
              <a:pPr defTabSz="913997">
                <a:defRPr/>
              </a:pPr>
              <a:t>4</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8464951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863" y="1176338"/>
            <a:ext cx="9510712" cy="5351462"/>
          </a:xfrm>
        </p:spPr>
      </p:sp>
      <p:sp>
        <p:nvSpPr>
          <p:cNvPr id="3" name="Notes Placeholder 2"/>
          <p:cNvSpPr>
            <a:spLocks noGrp="1"/>
          </p:cNvSpPr>
          <p:nvPr>
            <p:ph type="body" idx="1"/>
          </p:nvPr>
        </p:nvSpPr>
        <p:spPr>
          <a:xfrm>
            <a:off x="952976" y="6783069"/>
            <a:ext cx="7680960" cy="1198547"/>
          </a:xfrm>
        </p:spPr>
        <p:txBody>
          <a:bodyPr/>
          <a:lstStyle/>
          <a:p>
            <a:r>
              <a:rPr lang="en-US" dirty="0"/>
              <a:t>The Texas</a:t>
            </a:r>
            <a:r>
              <a:rPr lang="en-US" baseline="0" dirty="0"/>
              <a:t> Demographic Center produces population projections for the state. In comparing these projections, to the Census Bureau’s population estimates since 2010, we see the Texas Demographic Center is closely aligned with the Census Bureau estimates trend. TDC projections indicate Texas will grow to just under 29.7 million by 2020. </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5</a:t>
            </a:fld>
            <a:endParaRPr lang="en-US" dirty="0"/>
          </a:p>
        </p:txBody>
      </p:sp>
    </p:spTree>
    <p:extLst>
      <p:ext uri="{BB962C8B-B14F-4D97-AF65-F5344CB8AC3E}">
        <p14:creationId xmlns:p14="http://schemas.microsoft.com/office/powerpoint/2010/main" val="40599304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23900" y="825500"/>
            <a:ext cx="8153400" cy="4587875"/>
          </a:xfrm>
        </p:spPr>
      </p:sp>
      <p:sp>
        <p:nvSpPr>
          <p:cNvPr id="3" name="Notes Placeholder 2"/>
          <p:cNvSpPr>
            <a:spLocks noGrp="1"/>
          </p:cNvSpPr>
          <p:nvPr>
            <p:ph type="body" idx="1"/>
          </p:nvPr>
        </p:nvSpPr>
        <p:spPr>
          <a:xfrm>
            <a:off x="960120" y="5584722"/>
            <a:ext cx="7680960" cy="816077"/>
          </a:xfrm>
        </p:spPr>
        <p:txBody>
          <a:bodyPr/>
          <a:lstStyle/>
          <a:p>
            <a:r>
              <a:rPr lang="en-US" sz="1400" baseline="0" dirty="0"/>
              <a:t>Four of the top 15 metros in numeric growth are Texas metros, including the 1</a:t>
            </a:r>
            <a:r>
              <a:rPr lang="en-US" sz="1400" baseline="30000" dirty="0"/>
              <a:t>st</a:t>
            </a:r>
            <a:r>
              <a:rPr lang="en-US" sz="1400" baseline="0" dirty="0"/>
              <a:t> and 2</a:t>
            </a:r>
            <a:r>
              <a:rPr lang="en-US" sz="1400" baseline="30000" dirty="0"/>
              <a:t>nd</a:t>
            </a:r>
            <a:r>
              <a:rPr lang="en-US" sz="1400" baseline="0" dirty="0"/>
              <a:t> ranking metros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6C95698-22BF-4099-B592-586CF61CB16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09071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49250" y="1176338"/>
            <a:ext cx="10261600" cy="5773737"/>
          </a:xfrm>
        </p:spPr>
      </p:sp>
      <p:sp>
        <p:nvSpPr>
          <p:cNvPr id="3" name="Notes Placeholder 2"/>
          <p:cNvSpPr>
            <a:spLocks noGrp="1"/>
          </p:cNvSpPr>
          <p:nvPr>
            <p:ph type="body" idx="1"/>
          </p:nvPr>
        </p:nvSpPr>
        <p:spPr>
          <a:xfrm>
            <a:off x="941071" y="6971935"/>
            <a:ext cx="7680960" cy="969672"/>
          </a:xfrm>
        </p:spPr>
        <p:txBody>
          <a:bodyPr/>
          <a:lstStyle/>
          <a:p>
            <a:pPr defTabSz="948228">
              <a:defRPr/>
            </a:pPr>
            <a:r>
              <a:rPr lang="en-US" dirty="0"/>
              <a:t>Population projections </a:t>
            </a:r>
            <a:r>
              <a:rPr lang="en-US" baseline="0" dirty="0"/>
              <a:t>by race and ethnicity suggest that Latino’s are and will increasingly be the largest race/ethnic group. NH Black and NH Asian populations in Texas are projected to grow steadily. The non-Hispanic white population is projected to grow but at a slower pace. </a:t>
            </a:r>
            <a:endParaRPr lang="en-US" dirty="0"/>
          </a:p>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13</a:t>
            </a:fld>
            <a:endParaRPr lang="en-US" dirty="0"/>
          </a:p>
        </p:txBody>
      </p:sp>
    </p:spTree>
    <p:extLst>
      <p:ext uri="{BB962C8B-B14F-4D97-AF65-F5344CB8AC3E}">
        <p14:creationId xmlns:p14="http://schemas.microsoft.com/office/powerpoint/2010/main" val="19804125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77813" y="1176338"/>
            <a:ext cx="10326688" cy="5810250"/>
          </a:xfrm>
        </p:spPr>
      </p:sp>
      <p:sp>
        <p:nvSpPr>
          <p:cNvPr id="3" name="Notes Placeholder 2"/>
          <p:cNvSpPr>
            <a:spLocks noGrp="1"/>
          </p:cNvSpPr>
          <p:nvPr>
            <p:ph type="body" idx="1"/>
          </p:nvPr>
        </p:nvSpPr>
        <p:spPr>
          <a:xfrm>
            <a:off x="1002983" y="6986589"/>
            <a:ext cx="7680960" cy="609259"/>
          </a:xfrm>
        </p:spPr>
        <p:txBody>
          <a:bodyPr/>
          <a:lstStyle/>
          <a:p>
            <a:r>
              <a:rPr lang="en-US" dirty="0"/>
              <a:t>The bulk of the growth</a:t>
            </a:r>
            <a:r>
              <a:rPr lang="en-US" baseline="0" dirty="0"/>
              <a:t> projected between 2010 and 2020 will come from growth among non-White populations, with only 16.4% coming from NH Whites.</a:t>
            </a:r>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14</a:t>
            </a:fld>
            <a:endParaRPr lang="en-US" dirty="0"/>
          </a:p>
        </p:txBody>
      </p:sp>
    </p:spTree>
    <p:extLst>
      <p:ext uri="{BB962C8B-B14F-4D97-AF65-F5344CB8AC3E}">
        <p14:creationId xmlns:p14="http://schemas.microsoft.com/office/powerpoint/2010/main" val="320744863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74663" y="1176338"/>
            <a:ext cx="10814051" cy="6083300"/>
          </a:xfrm>
        </p:spPr>
      </p:sp>
      <p:sp>
        <p:nvSpPr>
          <p:cNvPr id="3" name="Notes Placeholder 2"/>
          <p:cNvSpPr>
            <a:spLocks noGrp="1"/>
          </p:cNvSpPr>
          <p:nvPr>
            <p:ph type="body" idx="1"/>
          </p:nvPr>
        </p:nvSpPr>
        <p:spPr>
          <a:xfrm>
            <a:off x="960121" y="7507121"/>
            <a:ext cx="7680960" cy="722485"/>
          </a:xfrm>
        </p:spPr>
        <p:txBody>
          <a:bodyPr/>
          <a:lstStyle/>
          <a:p>
            <a:endParaRPr lang="en-US" dirty="0"/>
          </a:p>
        </p:txBody>
      </p:sp>
      <p:sp>
        <p:nvSpPr>
          <p:cNvPr id="4" name="Slide Number Placeholder 3"/>
          <p:cNvSpPr>
            <a:spLocks noGrp="1"/>
          </p:cNvSpPr>
          <p:nvPr>
            <p:ph type="sldNum" sz="quarter" idx="10"/>
          </p:nvPr>
        </p:nvSpPr>
        <p:spPr/>
        <p:txBody>
          <a:bodyPr/>
          <a:lstStyle/>
          <a:p>
            <a:fld id="{36C95698-22BF-4099-B592-586CF61CB162}" type="slidenum">
              <a:rPr lang="en-US" smtClean="0"/>
              <a:t>26</a:t>
            </a:fld>
            <a:endParaRPr lang="en-US" dirty="0"/>
          </a:p>
        </p:txBody>
      </p:sp>
    </p:spTree>
    <p:extLst>
      <p:ext uri="{BB962C8B-B14F-4D97-AF65-F5344CB8AC3E}">
        <p14:creationId xmlns:p14="http://schemas.microsoft.com/office/powerpoint/2010/main" val="188272504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261396" y="11"/>
            <a:ext cx="7930605" cy="1323703"/>
          </a:xfrm>
        </p:spPr>
        <p:txBody>
          <a:bodyPr anchor="t">
            <a:normAutofit/>
          </a:bodyPr>
          <a:lstStyle>
            <a:lvl1pPr algn="ctr">
              <a:defRPr sz="4000">
                <a:solidFill>
                  <a:schemeClr val="accent5">
                    <a:lumMod val="50000"/>
                  </a:schemeClr>
                </a:solidFill>
              </a:defRPr>
            </a:lvl1pPr>
          </a:lstStyle>
          <a:p>
            <a:r>
              <a:rPr lang="en-US" dirty="0"/>
              <a:t>Click to edit Master title style</a:t>
            </a:r>
          </a:p>
        </p:txBody>
      </p:sp>
      <p:sp>
        <p:nvSpPr>
          <p:cNvPr id="3" name="Subtitle 2"/>
          <p:cNvSpPr>
            <a:spLocks noGrp="1"/>
          </p:cNvSpPr>
          <p:nvPr>
            <p:ph type="subTitle" idx="1"/>
          </p:nvPr>
        </p:nvSpPr>
        <p:spPr>
          <a:xfrm>
            <a:off x="8011889" y="1607208"/>
            <a:ext cx="4180115" cy="2755786"/>
          </a:xfrm>
        </p:spPr>
        <p:txBody>
          <a:bodyPr/>
          <a:lstStyle>
            <a:lvl1pPr marL="0" indent="0" algn="ctr">
              <a:buNone/>
              <a:defRPr sz="2400">
                <a:solidFill>
                  <a:schemeClr val="accent5">
                    <a:lumMod val="50000"/>
                  </a:schemeClr>
                </a:solidFill>
              </a:defRPr>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999138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396911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28677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0830329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569759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73971199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10" descr="6"/>
          <p:cNvPicPr>
            <a:picLocks noChangeAspect="1" noChangeArrowheads="1"/>
          </p:cNvPicPr>
          <p:nvPr userDrawn="1"/>
        </p:nvPicPr>
        <p:blipFill>
          <a:blip r:embed="rId2" cstate="print"/>
          <a:srcRect/>
          <a:stretch>
            <a:fillRect/>
          </a:stretch>
        </p:blipFill>
        <p:spPr bwMode="auto">
          <a:xfrm>
            <a:off x="-10584" y="-1586"/>
            <a:ext cx="12202584" cy="6859588"/>
          </a:xfrm>
          <a:prstGeom prst="rect">
            <a:avLst/>
          </a:prstGeom>
          <a:noFill/>
          <a:ln w="9525">
            <a:noFill/>
            <a:miter lim="800000"/>
            <a:headEnd/>
            <a:tailEnd/>
          </a:ln>
        </p:spPr>
      </p:pic>
      <p:sp>
        <p:nvSpPr>
          <p:cNvPr id="2" name="Title 1"/>
          <p:cNvSpPr>
            <a:spLocks noGrp="1"/>
          </p:cNvSpPr>
          <p:nvPr>
            <p:ph type="ctrTitle"/>
          </p:nvPr>
        </p:nvSpPr>
        <p:spPr>
          <a:xfrm>
            <a:off x="304800" y="152401"/>
            <a:ext cx="7213600" cy="1447800"/>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8534400" y="3276600"/>
            <a:ext cx="3860800" cy="1752600"/>
          </a:xfrm>
        </p:spPr>
        <p:txBody>
          <a:bodyPr/>
          <a:lstStyle>
            <a:lvl1pPr marL="0" indent="0" algn="ctr">
              <a:buNone/>
              <a:defRPr>
                <a:solidFill>
                  <a:srgbClr val="1B1E7A"/>
                </a:solidFill>
              </a:defRPr>
            </a:lvl1pPr>
            <a:lvl2pPr marL="457189" indent="0" algn="ctr">
              <a:buNone/>
              <a:defRPr>
                <a:solidFill>
                  <a:schemeClr val="tx1">
                    <a:tint val="75000"/>
                  </a:schemeClr>
                </a:solidFill>
              </a:defRPr>
            </a:lvl2pPr>
            <a:lvl3pPr marL="914377" indent="0" algn="ctr">
              <a:buNone/>
              <a:defRPr>
                <a:solidFill>
                  <a:schemeClr val="tx1">
                    <a:tint val="75000"/>
                  </a:schemeClr>
                </a:solidFill>
              </a:defRPr>
            </a:lvl3pPr>
            <a:lvl4pPr marL="1371566" indent="0" algn="ctr">
              <a:buNone/>
              <a:defRPr>
                <a:solidFill>
                  <a:schemeClr val="tx1">
                    <a:tint val="75000"/>
                  </a:schemeClr>
                </a:solidFill>
              </a:defRPr>
            </a:lvl4pPr>
            <a:lvl5pPr marL="1828754" indent="0" algn="ctr">
              <a:buNone/>
              <a:defRPr>
                <a:solidFill>
                  <a:schemeClr val="tx1">
                    <a:tint val="75000"/>
                  </a:schemeClr>
                </a:solidFill>
              </a:defRPr>
            </a:lvl5pPr>
            <a:lvl6pPr marL="2285943" indent="0" algn="ctr">
              <a:buNone/>
              <a:defRPr>
                <a:solidFill>
                  <a:schemeClr val="tx1">
                    <a:tint val="75000"/>
                  </a:schemeClr>
                </a:solidFill>
              </a:defRPr>
            </a:lvl6pPr>
            <a:lvl7pPr marL="2743131" indent="0" algn="ctr">
              <a:buNone/>
              <a:defRPr>
                <a:solidFill>
                  <a:schemeClr val="tx1">
                    <a:tint val="75000"/>
                  </a:schemeClr>
                </a:solidFill>
              </a:defRPr>
            </a:lvl7pPr>
            <a:lvl8pPr marL="3200320" indent="0" algn="ctr">
              <a:buNone/>
              <a:defRPr>
                <a:solidFill>
                  <a:schemeClr val="tx1">
                    <a:tint val="75000"/>
                  </a:schemeClr>
                </a:solidFill>
              </a:defRPr>
            </a:lvl8pPr>
            <a:lvl9pPr marL="3657509"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0274716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72224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5017757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7"/>
            <a:ext cx="5386917"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80" y="1535117"/>
            <a:ext cx="5389033" cy="639763"/>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8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7849002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407992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50917564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342253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7" name="Picture 14" descr="7"/>
          <p:cNvPicPr>
            <a:picLocks noChangeAspect="1" noChangeArrowheads="1"/>
          </p:cNvPicPr>
          <p:nvPr userDrawn="1"/>
        </p:nvPicPr>
        <p:blipFill>
          <a:blip r:embed="rId2" cstate="print"/>
          <a:srcRect/>
          <a:stretch>
            <a:fillRect/>
          </a:stretch>
        </p:blipFill>
        <p:spPr bwMode="auto">
          <a:xfrm>
            <a:off x="0" y="2"/>
            <a:ext cx="12194117" cy="6859588"/>
          </a:xfrm>
          <a:prstGeom prst="rect">
            <a:avLst/>
          </a:prstGeom>
          <a:noFill/>
          <a:ln w="9525">
            <a:noFill/>
            <a:miter lim="800000"/>
            <a:headEnd/>
            <a:tailEnd/>
          </a:ln>
        </p:spPr>
      </p:pic>
    </p:spTree>
    <p:extLst>
      <p:ext uri="{BB962C8B-B14F-4D97-AF65-F5344CB8AC3E}">
        <p14:creationId xmlns:p14="http://schemas.microsoft.com/office/powerpoint/2010/main" val="381666426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657600" y="228600"/>
            <a:ext cx="7620000" cy="990600"/>
          </a:xfrm>
        </p:spPr>
        <p:txBody>
          <a:bodyPr/>
          <a:lstStyle>
            <a:lvl1pPr>
              <a:defRPr>
                <a:solidFill>
                  <a:schemeClr val="bg1"/>
                </a:solidFill>
              </a:defRPr>
            </a:lvl1p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683749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7"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8"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1171600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pic>
        <p:nvPicPr>
          <p:cNvPr id="6" name="Picture 15" descr="1"/>
          <p:cNvPicPr>
            <a:picLocks noChangeAspect="1" noChangeArrowheads="1"/>
          </p:cNvPicPr>
          <p:nvPr userDrawn="1"/>
        </p:nvPicPr>
        <p:blipFill>
          <a:blip r:embed="rId2" cstate="print"/>
          <a:srcRect b="74376"/>
          <a:stretch>
            <a:fillRect/>
          </a:stretch>
        </p:blipFill>
        <p:spPr bwMode="auto">
          <a:xfrm>
            <a:off x="-4233" y="-6349"/>
            <a:ext cx="12202584" cy="1758951"/>
          </a:xfrm>
          <a:prstGeom prst="rect">
            <a:avLst/>
          </a:prstGeom>
          <a:noFill/>
          <a:ln w="9525">
            <a:noFill/>
            <a:miter lim="800000"/>
            <a:headEnd/>
            <a:tailEnd/>
          </a:ln>
        </p:spPr>
      </p:pic>
      <p:pic>
        <p:nvPicPr>
          <p:cNvPr id="7" name="Picture 16" descr="2"/>
          <p:cNvPicPr>
            <a:picLocks noChangeAspect="1" noChangeArrowheads="1"/>
          </p:cNvPicPr>
          <p:nvPr userDrawn="1"/>
        </p:nvPicPr>
        <p:blipFill>
          <a:blip r:embed="rId3" cstate="print"/>
          <a:srcRect/>
          <a:stretch>
            <a:fillRect/>
          </a:stretch>
        </p:blipFill>
        <p:spPr bwMode="auto">
          <a:xfrm>
            <a:off x="1" y="0"/>
            <a:ext cx="3426707" cy="1295400"/>
          </a:xfrm>
          <a:prstGeom prst="rect">
            <a:avLst/>
          </a:prstGeom>
          <a:noFill/>
          <a:ln w="9525">
            <a:noFill/>
            <a:miter lim="800000"/>
            <a:headEnd/>
            <a:tailEnd/>
          </a:ln>
        </p:spPr>
      </p:pic>
    </p:spTree>
    <p:extLst>
      <p:ext uri="{BB962C8B-B14F-4D97-AF65-F5344CB8AC3E}">
        <p14:creationId xmlns:p14="http://schemas.microsoft.com/office/powerpoint/2010/main" val="33719132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pic>
        <p:nvPicPr>
          <p:cNvPr id="7" name="Picture 14" descr="7"/>
          <p:cNvPicPr>
            <a:picLocks noChangeAspect="1" noChangeArrowheads="1"/>
          </p:cNvPicPr>
          <p:nvPr userDrawn="1"/>
        </p:nvPicPr>
        <p:blipFill>
          <a:blip r:embed="rId2" cstate="print"/>
          <a:srcRect/>
          <a:stretch>
            <a:fillRect/>
          </a:stretch>
        </p:blipFill>
        <p:spPr bwMode="auto">
          <a:xfrm rot="5400000">
            <a:off x="2667000" y="-2667000"/>
            <a:ext cx="6858000" cy="12192000"/>
          </a:xfrm>
          <a:prstGeom prst="rect">
            <a:avLst/>
          </a:prstGeom>
          <a:noFill/>
          <a:ln w="9525">
            <a:noFill/>
            <a:miter lim="800000"/>
            <a:headEnd/>
            <a:tailEnd/>
          </a:ln>
        </p:spPr>
      </p:pic>
      <p:sp>
        <p:nvSpPr>
          <p:cNvPr id="2" name="Vertical Title 1"/>
          <p:cNvSpPr>
            <a:spLocks noGrp="1"/>
          </p:cNvSpPr>
          <p:nvPr>
            <p:ph type="title" orient="vert"/>
          </p:nvPr>
        </p:nvSpPr>
        <p:spPr>
          <a:xfrm>
            <a:off x="10363200" y="1143006"/>
            <a:ext cx="1422400" cy="5440363"/>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609600" y="274650"/>
            <a:ext cx="8737600" cy="5851525"/>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2BC1FA3B-F0C1-4F58-90BE-DCC7501F4B2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23330311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36868888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220821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57554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pic>
        <p:nvPicPr>
          <p:cNvPr id="4" name="Picture 5" descr="2"/>
          <p:cNvPicPr>
            <a:picLocks noChangeAspect="1" noChangeArrowheads="1"/>
          </p:cNvPicPr>
          <p:nvPr userDrawn="1"/>
        </p:nvPicPr>
        <p:blipFill>
          <a:blip r:embed="rId2" cstate="print"/>
          <a:srcRect/>
          <a:stretch>
            <a:fillRect/>
          </a:stretch>
        </p:blipFill>
        <p:spPr bwMode="auto">
          <a:xfrm>
            <a:off x="0" y="0"/>
            <a:ext cx="12194117" cy="6859588"/>
          </a:xfrm>
          <a:prstGeom prst="rect">
            <a:avLst/>
          </a:prstGeom>
          <a:noFill/>
          <a:ln w="9525">
            <a:noFill/>
            <a:miter lim="800000"/>
            <a:headEnd/>
            <a:tailEnd/>
          </a:ln>
        </p:spPr>
      </p:pic>
      <p:sp>
        <p:nvSpPr>
          <p:cNvPr id="6" name="Content Placeholder 2"/>
          <p:cNvSpPr>
            <a:spLocks noGrp="1"/>
          </p:cNvSpPr>
          <p:nvPr>
            <p:ph idx="1"/>
          </p:nvPr>
        </p:nvSpPr>
        <p:spPr>
          <a:xfrm>
            <a:off x="609600" y="1600206"/>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10" descr="Untitled-11"/>
          <p:cNvPicPr>
            <a:picLocks noChangeAspect="1" noChangeArrowheads="1"/>
          </p:cNvPicPr>
          <p:nvPr userDrawn="1"/>
        </p:nvPicPr>
        <p:blipFill>
          <a:blip r:embed="rId3" cstate="print"/>
          <a:srcRect/>
          <a:stretch>
            <a:fillRect/>
          </a:stretch>
        </p:blipFill>
        <p:spPr bwMode="auto">
          <a:xfrm>
            <a:off x="0" y="-1588"/>
            <a:ext cx="12194117" cy="6859588"/>
          </a:xfrm>
          <a:prstGeom prst="rect">
            <a:avLst/>
          </a:prstGeom>
          <a:noFill/>
          <a:ln w="9525">
            <a:noFill/>
            <a:miter lim="800000"/>
            <a:headEnd/>
            <a:tailEnd/>
          </a:ln>
        </p:spPr>
      </p:pic>
      <p:sp>
        <p:nvSpPr>
          <p:cNvPr id="5" name="Title 1"/>
          <p:cNvSpPr>
            <a:spLocks noGrp="1"/>
          </p:cNvSpPr>
          <p:nvPr>
            <p:ph type="title"/>
          </p:nvPr>
        </p:nvSpPr>
        <p:spPr>
          <a:xfrm>
            <a:off x="291402" y="0"/>
            <a:ext cx="11913995" cy="990600"/>
          </a:xfrm>
          <a:prstGeom prst="rect">
            <a:avLst/>
          </a:prstGeom>
        </p:spPr>
        <p:txBody>
          <a:bodyPr anchor="ctr" anchorCtr="1">
            <a:normAutofit/>
          </a:bodyPr>
          <a:lstStyle>
            <a:lvl1pPr marL="342891" indent="-342891" algn="ctr" rtl="0" eaLnBrk="0" fontAlgn="base" hangingPunct="0">
              <a:spcBef>
                <a:spcPct val="20000"/>
              </a:spcBef>
              <a:spcAft>
                <a:spcPct val="0"/>
              </a:spcAft>
              <a:buFontTx/>
              <a:buNone/>
              <a:defRPr lang="en-US" sz="3600" b="1" dirty="0">
                <a:solidFill>
                  <a:schemeClr val="accent6"/>
                </a:solidFill>
                <a:latin typeface="+mj-lt"/>
                <a:ea typeface="+mn-ea"/>
                <a:cs typeface="+mn-cs"/>
              </a:defRPr>
            </a:lvl1pPr>
          </a:lstStyle>
          <a:p>
            <a:r>
              <a:rPr lang="en-US" dirty="0"/>
              <a:t>Click to edit Master title style</a:t>
            </a:r>
          </a:p>
        </p:txBody>
      </p:sp>
      <p:sp>
        <p:nvSpPr>
          <p:cNvPr id="7" name="Content Placeholder 2"/>
          <p:cNvSpPr>
            <a:spLocks noGrp="1"/>
          </p:cNvSpPr>
          <p:nvPr>
            <p:ph idx="10"/>
          </p:nvPr>
        </p:nvSpPr>
        <p:spPr>
          <a:xfrm>
            <a:off x="812800" y="1752600"/>
            <a:ext cx="10972800" cy="4525963"/>
          </a:xfrm>
          <a:prstGeom prst="rect">
            <a:avLst/>
          </a:prstGeom>
        </p:spPr>
        <p:txBody>
          <a:bodyPr/>
          <a:lstStyle>
            <a:lvl1pPr>
              <a:defRPr>
                <a:solidFill>
                  <a:schemeClr val="accent6"/>
                </a:solidFill>
              </a:defRPr>
            </a:lvl1pPr>
            <a:lvl2pP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474860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62"/>
            <a:ext cx="10515600" cy="2852737"/>
          </a:xfrm>
        </p:spPr>
        <p:txBody>
          <a:bodyPr anchor="b"/>
          <a:lstStyle>
            <a:lvl1pPr>
              <a:defRPr sz="6000">
                <a:solidFill>
                  <a:schemeClr val="accent5">
                    <a:lumMod val="50000"/>
                  </a:schemeClr>
                </a:solidFill>
                <a:effectLst/>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75"/>
            <a:ext cx="10515600" cy="1500187"/>
          </a:xfrm>
        </p:spPr>
        <p:txBody>
          <a:bodyPr/>
          <a:lstStyle>
            <a:lvl1pPr marL="0" indent="0">
              <a:buNone/>
              <a:defRPr sz="2400">
                <a:solidFill>
                  <a:schemeClr val="tx1">
                    <a:lumMod val="75000"/>
                    <a:lumOff val="2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9270899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558270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334000" y="120015"/>
            <a:ext cx="6728459" cy="908684"/>
          </a:xfrm>
        </p:spPr>
        <p:txBody>
          <a:bodyPr anchor="t" anchorCtr="0">
            <a:noAutofit/>
          </a:bodyPr>
          <a:lstStyle>
            <a:lvl1pPr algn="r">
              <a:defRPr sz="3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8549641" y="1754508"/>
            <a:ext cx="3512819" cy="2874645"/>
          </a:xfrm>
        </p:spPr>
        <p:txBody>
          <a:bodyPr>
            <a:noAutofit/>
          </a:bodyPr>
          <a:lstStyle>
            <a:lvl1pPr marL="0" indent="0" algn="r">
              <a:lnSpc>
                <a:spcPct val="100000"/>
              </a:lnSpc>
              <a:buNone/>
              <a:defRPr sz="2400">
                <a:solidFill>
                  <a:srgbClr val="25327B"/>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grpSp>
        <p:nvGrpSpPr>
          <p:cNvPr id="5" name="Group 4"/>
          <p:cNvGrpSpPr/>
          <p:nvPr/>
        </p:nvGrpSpPr>
        <p:grpSpPr>
          <a:xfrm>
            <a:off x="8026402" y="6256840"/>
            <a:ext cx="3860799" cy="400110"/>
            <a:chOff x="6229737" y="6256840"/>
            <a:chExt cx="2895599" cy="40011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29737" y="6256840"/>
              <a:ext cx="399663" cy="399663"/>
            </a:xfrm>
            <a:prstGeom prst="rect">
              <a:avLst/>
            </a:prstGeom>
          </p:spPr>
        </p:pic>
        <p:sp>
          <p:nvSpPr>
            <p:cNvPr id="16" name="TextBox 15"/>
            <p:cNvSpPr txBox="1"/>
            <p:nvPr userDrawn="1"/>
          </p:nvSpPr>
          <p:spPr>
            <a:xfrm>
              <a:off x="6629399" y="6256840"/>
              <a:ext cx="2495937" cy="400110"/>
            </a:xfrm>
            <a:prstGeom prst="rect">
              <a:avLst/>
            </a:prstGeom>
            <a:noFill/>
          </p:spPr>
          <p:txBody>
            <a:bodyPr wrap="square" rtlCol="0">
              <a:normAutofit/>
            </a:bodyPr>
            <a:lstStyle/>
            <a:p>
              <a:r>
                <a:rPr lang="en-US" sz="2000" dirty="0">
                  <a:solidFill>
                    <a:schemeClr val="tx2"/>
                  </a:solidFill>
                </a:rPr>
                <a:t>@TexasDemography</a:t>
              </a:r>
            </a:p>
          </p:txBody>
        </p:sp>
      </p:gr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32421" y="5112828"/>
            <a:ext cx="4107179" cy="1011198"/>
          </a:xfrm>
          <a:prstGeom prst="rect">
            <a:avLst/>
          </a:prstGeom>
        </p:spPr>
      </p:pic>
      <p:pic>
        <p:nvPicPr>
          <p:cNvPr id="6" name="Picture 5"/>
          <p:cNvPicPr>
            <a:picLocks noChangeAspect="1"/>
          </p:cNvPicPr>
          <p:nvPr/>
        </p:nvPicPr>
        <p:blipFill rotWithShape="1">
          <a:blip r:embed="rId4" cstate="print">
            <a:extLst>
              <a:ext uri="{28A0092B-C50C-407E-A947-70E740481C1C}">
                <a14:useLocalDpi xmlns:a14="http://schemas.microsoft.com/office/drawing/2010/main" val="0"/>
              </a:ext>
            </a:extLst>
          </a:blip>
          <a:srcRect l="19777" t="1" r="-8" b="-765"/>
          <a:stretch/>
        </p:blipFill>
        <p:spPr>
          <a:xfrm>
            <a:off x="0" y="0"/>
            <a:ext cx="8900160" cy="6766560"/>
          </a:xfrm>
          <a:prstGeom prst="rect">
            <a:avLst/>
          </a:prstGeom>
        </p:spPr>
      </p:pic>
    </p:spTree>
    <p:extLst>
      <p:ext uri="{BB962C8B-B14F-4D97-AF65-F5344CB8AC3E}">
        <p14:creationId xmlns:p14="http://schemas.microsoft.com/office/powerpoint/2010/main" val="252053561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normAutofit/>
          </a:bodyPr>
          <a:lstStyle>
            <a:lvl1pPr algn="ctr">
              <a:defRPr sz="3600">
                <a:solidFill>
                  <a:schemeClr val="bg1"/>
                </a:solidFill>
                <a:effectLst>
                  <a:outerShdw blurRad="50800" dist="38100" dir="5400000" algn="t" rotWithShape="0">
                    <a:prstClr val="black">
                      <a:alpha val="40000"/>
                    </a:prstClr>
                  </a:outerShdw>
                </a:effectLst>
                <a:latin typeface="+mn-lt"/>
              </a:defRPr>
            </a:lvl1p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63129757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26254"/>
            <a:ext cx="10515600" cy="2852737"/>
          </a:xfrm>
        </p:spPr>
        <p:txBody>
          <a:bodyPr anchor="b"/>
          <a:lstStyle>
            <a:lvl1pPr>
              <a:defRPr sz="6000">
                <a:solidFill>
                  <a:srgbClr val="25327B"/>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1851" y="4589467"/>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7"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8"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9"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393137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19"/>
            <a:ext cx="5181600" cy="46777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91376365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85363659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178215904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73266839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29445482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41833306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61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95060" y="1563024"/>
            <a:ext cx="5181600" cy="4677763"/>
          </a:xfrm>
        </p:spPr>
        <p:txBody>
          <a:bodyPr/>
          <a:lstStyle>
            <a:lvl1pPr>
              <a:defRPr>
                <a:solidFill>
                  <a:schemeClr val="accent5">
                    <a:lumMod val="50000"/>
                  </a:schemeClr>
                </a:solidFill>
              </a:defRPr>
            </a:lvl1pPr>
            <a:lvl2pPr>
              <a:defRPr>
                <a:solidFill>
                  <a:schemeClr val="accent5">
                    <a:lumMod val="50000"/>
                  </a:schemeClr>
                </a:solidFill>
              </a:defRPr>
            </a:lvl2pPr>
            <a:lvl3pPr>
              <a:defRPr>
                <a:solidFill>
                  <a:schemeClr val="accent5">
                    <a:lumMod val="50000"/>
                  </a:schemeClr>
                </a:solidFill>
              </a:defRPr>
            </a:lvl3pPr>
            <a:lvl4pPr>
              <a:defRPr>
                <a:solidFill>
                  <a:schemeClr val="accent5">
                    <a:lumMod val="50000"/>
                  </a:schemeClr>
                </a:solidFill>
              </a:defRPr>
            </a:lvl4pPr>
            <a:lvl5pPr>
              <a:defRPr>
                <a:solidFill>
                  <a:schemeClr val="accent5">
                    <a:lumMod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8215395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2" y="132683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2" y="2150747"/>
            <a:ext cx="5183188" cy="410146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9054593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2"/>
            <a:ext cx="3932237" cy="487489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5650724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1_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186737205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19777" t="1" r="-8" b="-765"/>
          <a:stretch/>
        </p:blipFill>
        <p:spPr>
          <a:xfrm>
            <a:off x="0" y="11"/>
            <a:ext cx="8516232" cy="6562165"/>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27261" y="5669290"/>
            <a:ext cx="4429911" cy="1090655"/>
          </a:xfrm>
          <a:prstGeom prst="rect">
            <a:avLst/>
          </a:prstGeom>
        </p:spPr>
      </p:pic>
    </p:spTree>
    <p:extLst>
      <p:ext uri="{BB962C8B-B14F-4D97-AF65-F5344CB8AC3E}">
        <p14:creationId xmlns:p14="http://schemas.microsoft.com/office/powerpoint/2010/main" val="406447523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4549301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1865054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51824193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9440082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66413588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0184907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80109" y="1326833"/>
            <a:ext cx="5157787"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4" name="Content Placeholder 3"/>
          <p:cNvSpPr>
            <a:spLocks noGrp="1"/>
          </p:cNvSpPr>
          <p:nvPr>
            <p:ph sz="half" idx="2"/>
          </p:nvPr>
        </p:nvSpPr>
        <p:spPr>
          <a:xfrm>
            <a:off x="880109" y="2150745"/>
            <a:ext cx="5157787" cy="4101464"/>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2523" y="1326833"/>
            <a:ext cx="5183188" cy="823912"/>
          </a:xfrm>
        </p:spPr>
        <p:txBody>
          <a:bodyPr anchor="b"/>
          <a:lstStyle>
            <a:lvl1pPr marL="0" indent="0">
              <a:buNone/>
              <a:defRPr sz="2400" b="1">
                <a:solidFill>
                  <a:schemeClr val="accent5">
                    <a:lumMod val="50000"/>
                  </a:schemeClr>
                </a:solidFill>
                <a:latin typeface="+mj-lt"/>
              </a:defRPr>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2523" y="2150755"/>
            <a:ext cx="5183188" cy="4101465"/>
          </a:xfrm>
        </p:spPr>
        <p:txBody>
          <a:bodyPr/>
          <a:lstStyle>
            <a:lvl1pPr>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BC1FA3B-F0C1-4F58-90BE-DCC7501F4B28}" type="slidenum">
              <a:rPr lang="en-US" smtClean="0"/>
              <a:pPr/>
              <a:t>‹#›</a:t>
            </a:fld>
            <a:endParaRPr lang="en-US" dirty="0"/>
          </a:p>
        </p:txBody>
      </p:sp>
      <p:sp>
        <p:nvSpPr>
          <p:cNvPr id="10"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391042700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1801779892"/>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3588470021"/>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2843829019"/>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60432648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grpSp>
        <p:nvGrpSpPr>
          <p:cNvPr id="5" name="Group 4"/>
          <p:cNvGrpSpPr/>
          <p:nvPr userDrawn="1"/>
        </p:nvGrpSpPr>
        <p:grpSpPr>
          <a:xfrm>
            <a:off x="1842053" y="5513768"/>
            <a:ext cx="8507894" cy="1344232"/>
            <a:chOff x="318052" y="5513768"/>
            <a:chExt cx="8507894" cy="1344232"/>
          </a:xfrm>
        </p:grpSpPr>
        <p:cxnSp>
          <p:nvCxnSpPr>
            <p:cNvPr id="6" name="Straight Connector 5"/>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8" name="Straight Connector 7"/>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9" name="Title 8"/>
          <p:cNvSpPr>
            <a:spLocks noGrp="1"/>
          </p:cNvSpPr>
          <p:nvPr>
            <p:ph type="title"/>
          </p:nvPr>
        </p:nvSpPr>
        <p:spPr/>
        <p:txBody>
          <a:bodyPr/>
          <a:lstStyle>
            <a:lvl1pPr algn="ctr">
              <a:defRPr b="1">
                <a:solidFill>
                  <a:schemeClr val="accent5">
                    <a:lumMod val="50000"/>
                  </a:schemeClr>
                </a:solidFill>
                <a:latin typeface="Arial" panose="020B0604020202020204" pitchFamily="34" charset="0"/>
                <a:cs typeface="Arial" panose="020B0604020202020204" pitchFamily="34" charset="0"/>
              </a:defRPr>
            </a:lvl1pPr>
          </a:lstStyle>
          <a:p>
            <a:r>
              <a:rPr lang="en-US"/>
              <a:t>Click to edit Master title style</a:t>
            </a:r>
          </a:p>
        </p:txBody>
      </p:sp>
      <p:sp>
        <p:nvSpPr>
          <p:cNvPr id="13" name="Text Placeholder 12"/>
          <p:cNvSpPr>
            <a:spLocks noGrp="1"/>
          </p:cNvSpPr>
          <p:nvPr>
            <p:ph type="body" sz="quarter" idx="12"/>
          </p:nvPr>
        </p:nvSpPr>
        <p:spPr>
          <a:xfrm>
            <a:off x="3421928" y="3331869"/>
            <a:ext cx="5348143" cy="1173739"/>
          </a:xfrm>
        </p:spPr>
        <p:txBody>
          <a:bodyPr/>
          <a:lstStyle>
            <a:lvl1pPr marL="0" indent="0">
              <a:buNone/>
              <a:defRPr>
                <a:solidFill>
                  <a:schemeClr val="accent5">
                    <a:lumMod val="50000"/>
                  </a:schemeClr>
                </a:solidFill>
                <a:latin typeface="+mj-lt"/>
              </a:defRPr>
            </a:lvl1pPr>
            <a:lvl2pPr>
              <a:defRPr>
                <a:solidFill>
                  <a:schemeClr val="accent5">
                    <a:lumMod val="50000"/>
                  </a:schemeClr>
                </a:solidFill>
                <a:latin typeface="+mj-lt"/>
              </a:defRPr>
            </a:lvl2pPr>
            <a:lvl3pPr>
              <a:defRPr>
                <a:solidFill>
                  <a:schemeClr val="accent5">
                    <a:lumMod val="50000"/>
                  </a:schemeClr>
                </a:solidFill>
                <a:latin typeface="+mj-lt"/>
              </a:defRPr>
            </a:lvl3pPr>
            <a:lvl4pPr>
              <a:defRPr>
                <a:solidFill>
                  <a:schemeClr val="accent5">
                    <a:lumMod val="50000"/>
                  </a:schemeClr>
                </a:solidFill>
                <a:latin typeface="+mj-lt"/>
              </a:defRPr>
            </a:lvl4pPr>
            <a:lvl5pPr>
              <a:defRPr>
                <a:solidFill>
                  <a:schemeClr val="accent5">
                    <a:lumMod val="50000"/>
                  </a:schemeClr>
                </a:solidFill>
                <a:latin typeface="+mj-lt"/>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82042612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cSld name="Blank Layou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3" name="Straight Connector 2"/>
          <p:cNvCxnSpPr/>
          <p:nvPr userDrawn="1"/>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6" name="Slide Number Placeholder 5"/>
          <p:cNvSpPr>
            <a:spLocks noGrp="1"/>
          </p:cNvSpPr>
          <p:nvPr>
            <p:ph type="sldNum" sz="quarter" idx="12"/>
          </p:nvPr>
        </p:nvSpPr>
        <p:spPr/>
        <p:txBody>
          <a:bodyPr/>
          <a:lstStyle/>
          <a:p>
            <a:fld id="{CFD7B3FC-F52A-4C3D-BF43-F2954D09CBBE}" type="slidenum">
              <a:rPr lang="en-US" smtClean="0"/>
              <a:t>‹#›</a:t>
            </a:fld>
            <a:endParaRPr lang="en-US" dirty="0"/>
          </a:p>
        </p:txBody>
      </p:sp>
    </p:spTree>
    <p:extLst>
      <p:ext uri="{BB962C8B-B14F-4D97-AF65-F5344CB8AC3E}">
        <p14:creationId xmlns:p14="http://schemas.microsoft.com/office/powerpoint/2010/main" val="90390129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F6B753-C0B0-42B2-862F-CED4D1E6015E}" type="datetimeFigureOut">
              <a:rPr lang="en-US" smtClean="0"/>
              <a:t>5/5/2021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350C3CE-BCFB-4CA3-BA52-7BC358224E77}" type="slidenum">
              <a:rPr lang="en-US" smtClean="0"/>
              <a:t>‹#›</a:t>
            </a:fld>
            <a:endParaRPr lang="en-US"/>
          </a:p>
        </p:txBody>
      </p:sp>
    </p:spTree>
    <p:extLst>
      <p:ext uri="{BB962C8B-B14F-4D97-AF65-F5344CB8AC3E}">
        <p14:creationId xmlns:p14="http://schemas.microsoft.com/office/powerpoint/2010/main" val="14947950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72640" y="91440"/>
            <a:ext cx="9997440" cy="914400"/>
          </a:xfrm>
        </p:spPr>
        <p:txBody>
          <a:bodyPr/>
          <a:lstStyle/>
          <a:p>
            <a:r>
              <a:rPr lang="en-US" dirty="0"/>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2011905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BC1FA3B-F0C1-4F58-90BE-DCC7501F4B28}" type="slidenum">
              <a:rPr lang="en-US" smtClean="0"/>
              <a:pPr/>
              <a:t>‹#›</a:t>
            </a:fld>
            <a:endParaRPr lang="en-US" dirty="0"/>
          </a:p>
        </p:txBody>
      </p:sp>
    </p:spTree>
    <p:extLst>
      <p:ext uri="{BB962C8B-B14F-4D97-AF65-F5344CB8AC3E}">
        <p14:creationId xmlns:p14="http://schemas.microsoft.com/office/powerpoint/2010/main" val="35527431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3188" y="1314450"/>
            <a:ext cx="6172200" cy="4874894"/>
          </a:xfrm>
        </p:spPr>
        <p:txBody>
          <a:bodyPr/>
          <a:lstStyle>
            <a:lvl1pPr>
              <a:defRPr sz="3200">
                <a:solidFill>
                  <a:schemeClr val="accent5">
                    <a:lumMod val="50000"/>
                  </a:schemeClr>
                </a:solidFill>
              </a:defRPr>
            </a:lvl1pPr>
            <a:lvl2pPr>
              <a:defRPr sz="2800">
                <a:solidFill>
                  <a:schemeClr val="accent5">
                    <a:lumMod val="50000"/>
                  </a:schemeClr>
                </a:solidFill>
              </a:defRPr>
            </a:lvl2pPr>
            <a:lvl3pPr>
              <a:defRPr sz="2400">
                <a:solidFill>
                  <a:schemeClr val="accent5">
                    <a:lumMod val="50000"/>
                  </a:schemeClr>
                </a:solidFill>
              </a:defRPr>
            </a:lvl3pPr>
            <a:lvl4pPr>
              <a:defRPr sz="2000">
                <a:solidFill>
                  <a:schemeClr val="accent5">
                    <a:lumMod val="50000"/>
                  </a:schemeClr>
                </a:solidFill>
              </a:defRPr>
            </a:lvl4pPr>
            <a:lvl5pPr>
              <a:defRPr sz="2000">
                <a:solidFill>
                  <a:schemeClr val="accent5">
                    <a:lumMod val="50000"/>
                  </a:schemeClr>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1314456"/>
            <a:ext cx="3932237" cy="487489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6593819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5160328" y="1297307"/>
            <a:ext cx="6172200" cy="5012055"/>
          </a:xfrm>
        </p:spPr>
        <p:txBody>
          <a:bodyPr anchor="t"/>
          <a:lstStyle>
            <a:lvl1pPr marL="0" indent="0">
              <a:buNone/>
              <a:defRPr sz="3200">
                <a:solidFill>
                  <a:schemeClr val="accent5">
                    <a:lumMod val="50000"/>
                  </a:schemeClr>
                </a:solidFill>
              </a:defRPr>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dirty="0"/>
              <a:t>Click icon to add picture</a:t>
            </a:r>
          </a:p>
        </p:txBody>
      </p:sp>
      <p:sp>
        <p:nvSpPr>
          <p:cNvPr id="4" name="Text Placeholder 3"/>
          <p:cNvSpPr>
            <a:spLocks noGrp="1"/>
          </p:cNvSpPr>
          <p:nvPr>
            <p:ph type="body" sz="half" idx="2"/>
          </p:nvPr>
        </p:nvSpPr>
        <p:spPr>
          <a:xfrm>
            <a:off x="839788" y="1297307"/>
            <a:ext cx="3932237" cy="5012055"/>
          </a:xfrm>
        </p:spPr>
        <p:txBody>
          <a:bodyPr/>
          <a:lstStyle>
            <a:lvl1pPr marL="0" indent="0">
              <a:buNone/>
              <a:defRPr sz="1600">
                <a:solidFill>
                  <a:schemeClr val="accent5">
                    <a:lumMod val="50000"/>
                  </a:schemeClr>
                </a:solidFill>
              </a:defRPr>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BC1FA3B-F0C1-4F58-90BE-DCC7501F4B28}" type="slidenum">
              <a:rPr lang="en-US" smtClean="0"/>
              <a:pPr/>
              <a:t>‹#›</a:t>
            </a:fld>
            <a:endParaRPr lang="en-US" dirty="0"/>
          </a:p>
        </p:txBody>
      </p:sp>
      <p:sp>
        <p:nvSpPr>
          <p:cNvPr id="8"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Tree>
    <p:extLst>
      <p:ext uri="{BB962C8B-B14F-4D97-AF65-F5344CB8AC3E}">
        <p14:creationId xmlns:p14="http://schemas.microsoft.com/office/powerpoint/2010/main" val="580387909"/>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image" Target="../media/image1.png"/></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18" Type="http://schemas.openxmlformats.org/officeDocument/2006/relationships/image" Target="../media/image4.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17" Type="http://schemas.openxmlformats.org/officeDocument/2006/relationships/theme" Target="../theme/theme4.xml"/><Relationship Id="rId2" Type="http://schemas.openxmlformats.org/officeDocument/2006/relationships/slideLayout" Target="../slideLayouts/slideLayout16.xml"/><Relationship Id="rId16" Type="http://schemas.openxmlformats.org/officeDocument/2006/relationships/slideLayout" Target="../slideLayouts/slideLayout30.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slideLayout" Target="../slideLayouts/slideLayout2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theme" Target="../theme/theme5.xml"/><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50.xml"/><Relationship Id="rId13" Type="http://schemas.openxmlformats.org/officeDocument/2006/relationships/slideLayout" Target="../slideLayouts/slideLayout55.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slideLayout" Target="../slideLayouts/slideLayout5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5" Type="http://schemas.openxmlformats.org/officeDocument/2006/relationships/theme" Target="../theme/theme6.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 Id="rId14" Type="http://schemas.openxmlformats.org/officeDocument/2006/relationships/slideLayout" Target="../slideLayouts/slideLayout5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6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6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6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1422370371"/>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1"/>
            <a:ext cx="2072640" cy="1453899"/>
          </a:xfrm>
          <a:prstGeom prst="rect">
            <a:avLst/>
          </a:prstGeom>
        </p:spPr>
      </p:pic>
    </p:spTree>
    <p:extLst>
      <p:ext uri="{BB962C8B-B14F-4D97-AF65-F5344CB8AC3E}">
        <p14:creationId xmlns:p14="http://schemas.microsoft.com/office/powerpoint/2010/main" val="101887923"/>
      </p:ext>
    </p:extLst>
  </p:cSld>
  <p:clrMap bg1="lt1" tx1="dk1" bg2="lt2" tx2="dk2" accent1="accent1" accent2="accent2" accent3="accent3" accent4="accent4" accent5="accent5" accent6="accent6" hlink="hlink" folHlink="folHlink"/>
  <p:sldLayoutIdLst>
    <p:sldLayoutId id="2147483689"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 id="2147483700" r:id="rId12"/>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3" y="6406376"/>
            <a:ext cx="1516380" cy="315100"/>
          </a:xfrm>
          <a:prstGeom prst="rect">
            <a:avLst/>
          </a:prstGeom>
        </p:spPr>
        <p:txBody>
          <a:bodyPr vert="horz" lIns="91440" tIns="45720" rIns="91440" bIns="45720" rtlCol="0" anchor="ctr"/>
          <a:lstStyle>
            <a:lvl1pPr algn="l">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pPr eaLnBrk="0" fontAlgn="base" hangingPunct="0">
              <a:spcBef>
                <a:spcPct val="0"/>
              </a:spcBef>
              <a:spcAft>
                <a:spcPct val="0"/>
              </a:spcAft>
            </a:pPr>
            <a:endParaRPr lang="en-US" dirty="0">
              <a:latin typeface="Arial" charset="0"/>
              <a:ea typeface="ＭＳ Ｐゴシック" pitchFamily="-16" charset="-128"/>
            </a:endParaRPr>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pPr eaLnBrk="0" fontAlgn="base" hangingPunct="0">
              <a:spcBef>
                <a:spcPct val="0"/>
              </a:spcBef>
              <a:spcAft>
                <a:spcPct val="0"/>
              </a:spcAft>
            </a:pPr>
            <a:fld id="{2BC1FA3B-F0C1-4F58-90BE-DCC7501F4B28}" type="slidenum">
              <a:rPr lang="en-US" smtClean="0">
                <a:latin typeface="Arial" charset="0"/>
                <a:ea typeface="ＭＳ Ｐゴシック" pitchFamily="-16" charset="-128"/>
              </a:rPr>
              <a:pPr eaLnBrk="0" fontAlgn="base" hangingPunct="0">
                <a:spcBef>
                  <a:spcPct val="0"/>
                </a:spcBef>
                <a:spcAft>
                  <a:spcPct val="0"/>
                </a:spcAft>
              </a:pPr>
              <a:t>‹#›</a:t>
            </a:fld>
            <a:endParaRPr lang="en-US" dirty="0">
              <a:latin typeface="Arial" charset="0"/>
              <a:ea typeface="ＭＳ Ｐゴシック" pitchFamily="-16" charset="-128"/>
            </a:endParaRPr>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0" fontAlgn="base" hangingPunct="0">
              <a:spcBef>
                <a:spcPct val="0"/>
              </a:spcBef>
              <a:spcAft>
                <a:spcPct val="0"/>
              </a:spcAft>
            </a:pPr>
            <a:endParaRPr lang="en-US" sz="2400" dirty="0">
              <a:solidFill>
                <a:prstClr val="white"/>
              </a:solidFill>
            </a:endParaRPr>
          </a:p>
        </p:txBody>
      </p:sp>
      <p:pic>
        <p:nvPicPr>
          <p:cNvPr id="8" name="Picture 7"/>
          <p:cNvPicPr>
            <a:picLocks noChangeAspect="1"/>
          </p:cNvPicPr>
          <p:nvPr/>
        </p:nvPicPr>
        <p:blipFill rotWithShape="1">
          <a:blip r:embed="rId3" cstate="print">
            <a:extLst>
              <a:ext uri="{28A0092B-C50C-407E-A947-70E740481C1C}">
                <a14:useLocalDpi xmlns:a14="http://schemas.microsoft.com/office/drawing/2010/main" val="0"/>
              </a:ext>
            </a:extLst>
          </a:blip>
          <a:srcRect l="15228" r="-1522"/>
          <a:stretch/>
        </p:blipFill>
        <p:spPr>
          <a:xfrm>
            <a:off x="0" y="27688"/>
            <a:ext cx="1072353" cy="1057702"/>
          </a:xfrm>
          <a:prstGeom prst="rect">
            <a:avLst/>
          </a:prstGeom>
        </p:spPr>
      </p:pic>
    </p:spTree>
    <p:extLst>
      <p:ext uri="{BB962C8B-B14F-4D97-AF65-F5344CB8AC3E}">
        <p14:creationId xmlns:p14="http://schemas.microsoft.com/office/powerpoint/2010/main" val="883395493"/>
      </p:ext>
    </p:extLst>
  </p:cSld>
  <p:clrMap bg1="lt1" tx1="dk1" bg2="lt2" tx2="dk2" accent1="accent1" accent2="accent2" accent3="accent3" accent4="accent4" accent5="accent5" accent6="accent6" hlink="hlink" folHlink="folHlink"/>
  <p:sldLayoutIdLst>
    <p:sldLayoutId id="2147483674" r:id="rId1"/>
  </p:sldLayoutIdLst>
  <p:hf hdr="0" ftr="0" dt="0"/>
  <p:txStyles>
    <p:titleStyle>
      <a:lvl1pPr algn="ctr" defTabSz="914377"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accent5">
              <a:lumMod val="50000"/>
            </a:schemeClr>
          </a:solidFill>
          <a:latin typeface="+mj-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accent5">
              <a:lumMod val="50000"/>
            </a:schemeClr>
          </a:solidFill>
          <a:latin typeface="+mj-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accent5">
              <a:lumMod val="50000"/>
            </a:schemeClr>
          </a:solidFill>
          <a:latin typeface="+mj-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accent5">
              <a:lumMod val="50000"/>
            </a:schemeClr>
          </a:solidFill>
          <a:latin typeface="+mj-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Picture 14" descr="7"/>
          <p:cNvPicPr>
            <a:picLocks noChangeAspect="1" noChangeArrowheads="1"/>
          </p:cNvPicPr>
          <p:nvPr/>
        </p:nvPicPr>
        <p:blipFill>
          <a:blip r:embed="rId18" cstate="print"/>
          <a:srcRect/>
          <a:stretch>
            <a:fillRect/>
          </a:stretch>
        </p:blipFill>
        <p:spPr bwMode="auto">
          <a:xfrm>
            <a:off x="0" y="2"/>
            <a:ext cx="12194117" cy="6859588"/>
          </a:xfrm>
          <a:prstGeom prst="rect">
            <a:avLst/>
          </a:prstGeom>
          <a:noFill/>
          <a:ln w="9525">
            <a:noFill/>
            <a:miter lim="800000"/>
            <a:headEnd/>
            <a:tailEnd/>
          </a:ln>
        </p:spPr>
      </p:pic>
      <p:sp>
        <p:nvSpPr>
          <p:cNvPr id="2" name="Title Placeholder 1"/>
          <p:cNvSpPr>
            <a:spLocks noGrp="1"/>
          </p:cNvSpPr>
          <p:nvPr>
            <p:ph type="title"/>
          </p:nvPr>
        </p:nvSpPr>
        <p:spPr>
          <a:xfrm>
            <a:off x="2133600" y="228600"/>
            <a:ext cx="9144000" cy="9906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09600" y="6356363"/>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5" name="Footer Placeholder 4"/>
          <p:cNvSpPr>
            <a:spLocks noGrp="1"/>
          </p:cNvSpPr>
          <p:nvPr>
            <p:ph type="ftr" sz="quarter" idx="3"/>
          </p:nvPr>
        </p:nvSpPr>
        <p:spPr>
          <a:xfrm>
            <a:off x="4165600" y="6356363"/>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eaLnBrk="0" fontAlgn="base" hangingPunct="0">
              <a:spcBef>
                <a:spcPct val="0"/>
              </a:spcBef>
              <a:spcAft>
                <a:spcPct val="0"/>
              </a:spcAft>
            </a:pPr>
            <a:endParaRPr lang="en-US" dirty="0">
              <a:solidFill>
                <a:prstClr val="black">
                  <a:tint val="75000"/>
                </a:prstClr>
              </a:solidFill>
              <a:latin typeface="Arial" charset="0"/>
              <a:ea typeface="ＭＳ Ｐゴシック" pitchFamily="-16" charset="-128"/>
            </a:endParaRPr>
          </a:p>
        </p:txBody>
      </p:sp>
      <p:sp>
        <p:nvSpPr>
          <p:cNvPr id="6" name="Slide Number Placeholder 5"/>
          <p:cNvSpPr>
            <a:spLocks noGrp="1"/>
          </p:cNvSpPr>
          <p:nvPr>
            <p:ph type="sldNum" sz="quarter" idx="4"/>
          </p:nvPr>
        </p:nvSpPr>
        <p:spPr>
          <a:xfrm>
            <a:off x="8737600" y="6356363"/>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eaLnBrk="0" fontAlgn="base" hangingPunct="0">
              <a:spcBef>
                <a:spcPct val="0"/>
              </a:spcBef>
              <a:spcAft>
                <a:spcPct val="0"/>
              </a:spcAft>
            </a:pPr>
            <a:fld id="{2BC1FA3B-F0C1-4F58-90BE-DCC7501F4B28}" type="slidenum">
              <a:rPr lang="en-US" smtClean="0">
                <a:solidFill>
                  <a:prstClr val="black">
                    <a:tint val="75000"/>
                  </a:prstClr>
                </a:solidFill>
                <a:latin typeface="Arial" charset="0"/>
                <a:ea typeface="ＭＳ Ｐゴシック" pitchFamily="-16" charset="-128"/>
              </a:rPr>
              <a:pPr eaLnBrk="0" fontAlgn="base" hangingPunct="0">
                <a:spcBef>
                  <a:spcPct val="0"/>
                </a:spcBef>
                <a:spcAft>
                  <a:spcPct val="0"/>
                </a:spcAft>
              </a:pPr>
              <a:t>‹#›</a:t>
            </a:fld>
            <a:endParaRPr lang="en-US" dirty="0">
              <a:solidFill>
                <a:prstClr val="black">
                  <a:tint val="75000"/>
                </a:prstClr>
              </a:solidFill>
              <a:latin typeface="Arial" charset="0"/>
              <a:ea typeface="ＭＳ Ｐゴシック" pitchFamily="-16" charset="-128"/>
            </a:endParaRPr>
          </a:p>
        </p:txBody>
      </p:sp>
    </p:spTree>
    <p:extLst>
      <p:ext uri="{BB962C8B-B14F-4D97-AF65-F5344CB8AC3E}">
        <p14:creationId xmlns:p14="http://schemas.microsoft.com/office/powerpoint/2010/main" val="1175070591"/>
      </p:ext>
    </p:extLst>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 id="2147483712" r:id="rId9"/>
    <p:sldLayoutId id="2147483713" r:id="rId10"/>
    <p:sldLayoutId id="2147483714" r:id="rId11"/>
    <p:sldLayoutId id="2147483715" r:id="rId12"/>
    <p:sldLayoutId id="2147483716" r:id="rId13"/>
    <p:sldLayoutId id="2147483717" r:id="rId14"/>
    <p:sldLayoutId id="2147483718" r:id="rId15"/>
    <p:sldLayoutId id="2147483719" r:id="rId16"/>
  </p:sldLayoutIdLst>
  <p:hf hdr="0" ftr="0" dt="0"/>
  <p:txStyles>
    <p:titleStyle>
      <a:lvl1pPr algn="ctr" defTabSz="914377" rtl="0" eaLnBrk="1" latinLnBrk="0" hangingPunct="1">
        <a:spcBef>
          <a:spcPct val="0"/>
        </a:spcBef>
        <a:buNone/>
        <a:defRPr sz="4400" kern="1200">
          <a:solidFill>
            <a:srgbClr val="1B1E7A"/>
          </a:solidFill>
          <a:latin typeface="+mj-lt"/>
          <a:ea typeface="+mj-ea"/>
          <a:cs typeface="+mj-cs"/>
        </a:defRPr>
      </a:lvl1pPr>
    </p:titleStyle>
    <p:bodyStyle>
      <a:lvl1pPr marL="342891" indent="-342891" algn="l" defTabSz="914377" rtl="0" eaLnBrk="1" latinLnBrk="0" hangingPunct="1">
        <a:spcBef>
          <a:spcPct val="20000"/>
        </a:spcBef>
        <a:buFont typeface="Arial" pitchFamily="34" charset="0"/>
        <a:buChar char="•"/>
        <a:defRPr sz="3200" kern="1200">
          <a:solidFill>
            <a:srgbClr val="1B1E7A"/>
          </a:solidFill>
          <a:latin typeface="+mn-lt"/>
          <a:ea typeface="+mn-ea"/>
          <a:cs typeface="+mn-cs"/>
        </a:defRPr>
      </a:lvl1pPr>
      <a:lvl2pPr marL="742932" indent="-285744" algn="l" defTabSz="914377" rtl="0" eaLnBrk="1" latinLnBrk="0" hangingPunct="1">
        <a:spcBef>
          <a:spcPct val="20000"/>
        </a:spcBef>
        <a:buFont typeface="Arial" pitchFamily="34" charset="0"/>
        <a:buChar char="–"/>
        <a:defRPr sz="2800" kern="1200">
          <a:solidFill>
            <a:srgbClr val="1B1E7A"/>
          </a:solidFill>
          <a:latin typeface="+mn-lt"/>
          <a:ea typeface="+mn-ea"/>
          <a:cs typeface="+mn-cs"/>
        </a:defRPr>
      </a:lvl2pPr>
      <a:lvl3pPr marL="1142971" indent="-228594" algn="l" defTabSz="914377" rtl="0" eaLnBrk="1" latinLnBrk="0" hangingPunct="1">
        <a:spcBef>
          <a:spcPct val="20000"/>
        </a:spcBef>
        <a:buFont typeface="Arial" pitchFamily="34" charset="0"/>
        <a:buChar char="•"/>
        <a:defRPr sz="2400" kern="1200">
          <a:solidFill>
            <a:srgbClr val="1B1E7A"/>
          </a:solidFill>
          <a:latin typeface="+mn-lt"/>
          <a:ea typeface="+mn-ea"/>
          <a:cs typeface="+mn-cs"/>
        </a:defRPr>
      </a:lvl3pPr>
      <a:lvl4pPr marL="1600160"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4pPr>
      <a:lvl5pPr marL="2057349" indent="-228594" algn="l" defTabSz="914377" rtl="0" eaLnBrk="1" latinLnBrk="0" hangingPunct="1">
        <a:spcBef>
          <a:spcPct val="20000"/>
        </a:spcBef>
        <a:buFont typeface="Arial" pitchFamily="34" charset="0"/>
        <a:buChar char="»"/>
        <a:defRPr sz="2000" kern="1200">
          <a:solidFill>
            <a:srgbClr val="1B1E7A"/>
          </a:solidFill>
          <a:latin typeface="+mn-lt"/>
          <a:ea typeface="+mn-ea"/>
          <a:cs typeface="+mn-cs"/>
        </a:defRPr>
      </a:lvl5pPr>
      <a:lvl6pPr marL="2514537"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726"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914"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103" indent="-228594" algn="l" defTabSz="914377"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9" name="Rectangle 8"/>
          <p:cNvSpPr/>
          <p:nvPr/>
        </p:nvSpPr>
        <p:spPr>
          <a:xfrm>
            <a:off x="0" y="0"/>
            <a:ext cx="12192000" cy="1131570"/>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 name="Title Placeholder 1"/>
          <p:cNvSpPr>
            <a:spLocks noGrp="1"/>
          </p:cNvSpPr>
          <p:nvPr>
            <p:ph type="title"/>
          </p:nvPr>
        </p:nvSpPr>
        <p:spPr>
          <a:xfrm>
            <a:off x="2072640" y="91440"/>
            <a:ext cx="9997440" cy="9144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2920" y="1511216"/>
            <a:ext cx="11277600" cy="466345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228602" y="6406376"/>
            <a:ext cx="1516380" cy="315100"/>
          </a:xfrm>
          <a:prstGeom prst="rect">
            <a:avLst/>
          </a:prstGeom>
        </p:spPr>
        <p:txBody>
          <a:bodyPr vert="horz" lIns="91440" tIns="45720" rIns="91440" bIns="45720" rtlCol="0" anchor="ctr"/>
          <a:lstStyle>
            <a:lvl1pPr algn="l">
              <a:defRPr sz="1200">
                <a:solidFill>
                  <a:srgbClr val="8FA5D1"/>
                </a:solidFill>
              </a:defRPr>
            </a:lvl1pPr>
          </a:lstStyle>
          <a:p>
            <a:endParaRPr lang="en-US" dirty="0"/>
          </a:p>
        </p:txBody>
      </p:sp>
      <p:sp>
        <p:nvSpPr>
          <p:cNvPr id="5" name="Footer Placeholder 4"/>
          <p:cNvSpPr>
            <a:spLocks noGrp="1"/>
          </p:cNvSpPr>
          <p:nvPr>
            <p:ph type="ftr" sz="quarter" idx="3"/>
          </p:nvPr>
        </p:nvSpPr>
        <p:spPr>
          <a:xfrm>
            <a:off x="2019300" y="6414383"/>
            <a:ext cx="8656320" cy="315100"/>
          </a:xfrm>
          <a:prstGeom prst="rect">
            <a:avLst/>
          </a:prstGeom>
        </p:spPr>
        <p:txBody>
          <a:bodyPr vert="horz" lIns="91440" tIns="45720" rIns="91440" bIns="45720" rtlCol="0" anchor="ctr"/>
          <a:lstStyle>
            <a:lvl1pPr algn="ctr">
              <a:defRPr sz="1200">
                <a:solidFill>
                  <a:srgbClr val="8FA5D1"/>
                </a:solidFill>
              </a:defRPr>
            </a:lvl1pPr>
          </a:lstStyle>
          <a:p>
            <a:endParaRPr lang="en-US" dirty="0"/>
          </a:p>
        </p:txBody>
      </p:sp>
      <p:sp>
        <p:nvSpPr>
          <p:cNvPr id="6" name="Slide Number Placeholder 5"/>
          <p:cNvSpPr>
            <a:spLocks noGrp="1"/>
          </p:cNvSpPr>
          <p:nvPr>
            <p:ph type="sldNum" sz="quarter" idx="4"/>
          </p:nvPr>
        </p:nvSpPr>
        <p:spPr>
          <a:xfrm>
            <a:off x="10850879" y="6406376"/>
            <a:ext cx="1089660" cy="315100"/>
          </a:xfrm>
          <a:prstGeom prst="rect">
            <a:avLst/>
          </a:prstGeom>
        </p:spPr>
        <p:txBody>
          <a:bodyPr vert="horz" lIns="91440" tIns="45720" rIns="91440" bIns="45720" rtlCol="0" anchor="ctr"/>
          <a:lstStyle>
            <a:lvl1pPr algn="r">
              <a:defRPr sz="1200">
                <a:solidFill>
                  <a:srgbClr val="8FA5D1"/>
                </a:solidFill>
              </a:defRPr>
            </a:lvl1pPr>
          </a:lstStyle>
          <a:p>
            <a:fld id="{2BC1FA3B-F0C1-4F58-90BE-DCC7501F4B28}" type="slidenum">
              <a:rPr lang="en-US" smtClean="0"/>
              <a:pPr/>
              <a:t>‹#›</a:t>
            </a:fld>
            <a:endParaRPr lang="en-US" dirty="0"/>
          </a:p>
        </p:txBody>
      </p:sp>
      <p:sp>
        <p:nvSpPr>
          <p:cNvPr id="7" name="Rectangle 6"/>
          <p:cNvSpPr/>
          <p:nvPr/>
        </p:nvSpPr>
        <p:spPr>
          <a:xfrm>
            <a:off x="0" y="6721476"/>
            <a:ext cx="12192000" cy="136524"/>
          </a:xfrm>
          <a:prstGeom prst="rect">
            <a:avLst/>
          </a:prstGeom>
          <a:solidFill>
            <a:srgbClr val="25327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pic>
        <p:nvPicPr>
          <p:cNvPr id="8" name="Picture 7"/>
          <p:cNvPicPr>
            <a:picLocks noChangeAspect="1"/>
          </p:cNvPicPr>
          <p:nvPr/>
        </p:nvPicPr>
        <p:blipFill rotWithShape="1">
          <a:blip r:embed="rId14" cstate="print">
            <a:extLst>
              <a:ext uri="{28A0092B-C50C-407E-A947-70E740481C1C}">
                <a14:useLocalDpi xmlns:a14="http://schemas.microsoft.com/office/drawing/2010/main" val="0"/>
              </a:ext>
            </a:extLst>
          </a:blip>
          <a:srcRect l="15228" r="-1522"/>
          <a:stretch/>
        </p:blipFill>
        <p:spPr>
          <a:xfrm>
            <a:off x="0" y="-1918"/>
            <a:ext cx="1242062" cy="1101115"/>
          </a:xfrm>
          <a:prstGeom prst="rect">
            <a:avLst/>
          </a:prstGeom>
        </p:spPr>
      </p:pic>
    </p:spTree>
    <p:extLst>
      <p:ext uri="{BB962C8B-B14F-4D97-AF65-F5344CB8AC3E}">
        <p14:creationId xmlns:p14="http://schemas.microsoft.com/office/powerpoint/2010/main" val="3227765184"/>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 id="2147483733" r:id="rId12"/>
  </p:sldLayoutIdLst>
  <p:hf hdr="0" ftr="0" dt="0"/>
  <p:txStyles>
    <p:titleStyle>
      <a:lvl1pPr algn="ctr" defTabSz="914400" rtl="0" eaLnBrk="1" latinLnBrk="0" hangingPunct="1">
        <a:lnSpc>
          <a:spcPct val="90000"/>
        </a:lnSpc>
        <a:spcBef>
          <a:spcPct val="0"/>
        </a:spcBef>
        <a:buNone/>
        <a:defRPr sz="3600" kern="1200">
          <a:solidFill>
            <a:schemeClr val="bg1"/>
          </a:solidFill>
          <a:effectLst>
            <a:outerShdw blurRad="50800" dist="38100" dir="5400000" algn="t" rotWithShape="0">
              <a:prstClr val="black">
                <a:alpha val="40000"/>
              </a:prstClr>
            </a:outerShdw>
          </a:effectLst>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D7B3FC-F52A-4C3D-BF43-F2954D09CBBE}" type="slidenum">
              <a:rPr lang="en-US" smtClean="0"/>
              <a:t>‹#›</a:t>
            </a:fld>
            <a:endParaRPr lang="en-US" dirty="0"/>
          </a:p>
        </p:txBody>
      </p:sp>
    </p:spTree>
    <p:extLst>
      <p:ext uri="{BB962C8B-B14F-4D97-AF65-F5344CB8AC3E}">
        <p14:creationId xmlns:p14="http://schemas.microsoft.com/office/powerpoint/2010/main" val="989339337"/>
      </p:ext>
    </p:extLst>
  </p:cSld>
  <p:clrMap bg1="lt1" tx1="dk1" bg2="lt2" tx2="dk2" accent1="accent1" accent2="accent2" accent3="accent3" accent4="accent4" accent5="accent5" accent6="accent6" hlink="hlink" folHlink="folHlink"/>
  <p:sldLayoutIdLst>
    <p:sldLayoutId id="2147483735" r:id="rId1"/>
    <p:sldLayoutId id="2147483736" r:id="rId2"/>
    <p:sldLayoutId id="2147483737" r:id="rId3"/>
    <p:sldLayoutId id="2147483738" r:id="rId4"/>
    <p:sldLayoutId id="2147483739" r:id="rId5"/>
    <p:sldLayoutId id="2147483740" r:id="rId6"/>
    <p:sldLayoutId id="2147483747" r:id="rId7"/>
    <p:sldLayoutId id="2147483742" r:id="rId8"/>
    <p:sldLayoutId id="2147483743" r:id="rId9"/>
    <p:sldLayoutId id="2147483744" r:id="rId10"/>
    <p:sldLayoutId id="2147483745" r:id="rId11"/>
    <p:sldLayoutId id="2147483741" r:id="rId12"/>
    <p:sldLayoutId id="2147483746" r:id="rId13"/>
    <p:sldLayoutId id="2147483748" r:id="rId14"/>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55.xml"/><Relationship Id="rId4" Type="http://schemas.openxmlformats.org/officeDocument/2006/relationships/image" Target="../media/image10.jpe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5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5.xml"/></Relationships>
</file>

<file path=ppt/slides/_rels/slide13.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7.xml"/><Relationship Id="rId1" Type="http://schemas.openxmlformats.org/officeDocument/2006/relationships/slideLayout" Target="../slideLayouts/slideLayout55.xml"/></Relationships>
</file>

<file path=ppt/slides/_rels/slide14.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8.xml"/><Relationship Id="rId1" Type="http://schemas.openxmlformats.org/officeDocument/2006/relationships/slideLayout" Target="../slideLayouts/slideLayout55.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55.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5.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xml"/><Relationship Id="rId1" Type="http://schemas.openxmlformats.org/officeDocument/2006/relationships/slideLayout" Target="../slideLayouts/slideLayout55.xml"/></Relationships>
</file>

<file path=ppt/slides/_rels/slide20.xml.rels><?xml version="1.0" encoding="UTF-8" standalone="yes"?>
<Relationships xmlns="http://schemas.openxmlformats.org/package/2006/relationships"><Relationship Id="rId3" Type="http://schemas.openxmlformats.org/officeDocument/2006/relationships/hyperlink" Target="https://demographics.texas.gov/data/decennial/2020/RedistrictingResc" TargetMode="External"/><Relationship Id="rId2" Type="http://schemas.openxmlformats.org/officeDocument/2006/relationships/image" Target="../media/image24.png"/><Relationship Id="rId1" Type="http://schemas.openxmlformats.org/officeDocument/2006/relationships/slideLayout" Target="../slideLayouts/slideLayout55.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s>
</file>

<file path=ppt/slides/_rels/slide2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hyperlink" Target="https://demographics.texas.gov/data/decennial/2020/RedistrictingResc" TargetMode="External"/><Relationship Id="rId1" Type="http://schemas.openxmlformats.org/officeDocument/2006/relationships/slideLayout" Target="../slideLayouts/slideLayout55.xml"/><Relationship Id="rId4" Type="http://schemas.openxmlformats.org/officeDocument/2006/relationships/image" Target="../media/image27.png"/></Relationships>
</file>

<file path=ppt/slides/_rels/slide2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55.xml"/></Relationships>
</file>

<file path=ppt/slides/_rels/slide24.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55.xml"/></Relationships>
</file>

<file path=ppt/slides/_rels/slide2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55.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7" Type="http://schemas.openxmlformats.org/officeDocument/2006/relationships/image" Target="../media/image33.png"/><Relationship Id="rId2" Type="http://schemas.openxmlformats.org/officeDocument/2006/relationships/notesSlide" Target="../notesSlides/notesSlide9.xml"/><Relationship Id="rId1" Type="http://schemas.openxmlformats.org/officeDocument/2006/relationships/slideLayout" Target="../slideLayouts/slideLayout55.xml"/><Relationship Id="rId6" Type="http://schemas.openxmlformats.org/officeDocument/2006/relationships/image" Target="../media/image32.png"/><Relationship Id="rId5" Type="http://schemas.openxmlformats.org/officeDocument/2006/relationships/image" Target="../media/image11.png"/><Relationship Id="rId4" Type="http://schemas.openxmlformats.org/officeDocument/2006/relationships/image" Target="../media/image31.png"/></Relationships>
</file>

<file path=ppt/slides/_rels/slide3.xml.rels><?xml version="1.0" encoding="UTF-8" standalone="yes"?>
<Relationships xmlns="http://schemas.openxmlformats.org/package/2006/relationships"><Relationship Id="rId3" Type="http://schemas.openxmlformats.org/officeDocument/2006/relationships/hyperlink" Target="http://www.census.gov/RDO" TargetMode="External"/><Relationship Id="rId2" Type="http://schemas.openxmlformats.org/officeDocument/2006/relationships/notesSlide" Target="../notesSlides/notesSlide3.xml"/><Relationship Id="rId1" Type="http://schemas.openxmlformats.org/officeDocument/2006/relationships/slideLayout" Target="../slideLayouts/slideLayout5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5.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55.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5.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5.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5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011835" y="1098163"/>
            <a:ext cx="8168329" cy="3375283"/>
          </a:xfrm>
          <a:prstGeom prst="rect">
            <a:avLst/>
          </a:prstGeom>
          <a:noFill/>
        </p:spPr>
        <p:txBody>
          <a:bodyPr wrap="square" rtlCol="0">
            <a:spAutoFit/>
          </a:bodyPr>
          <a:lstStyle/>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Census 2020 and Redistricting in Texas:</a:t>
            </a:r>
          </a:p>
          <a:p>
            <a:pPr algn="ctr" defTabSz="914377">
              <a:spcBef>
                <a:spcPts val="1000"/>
              </a:spcBef>
            </a:pPr>
            <a:r>
              <a:rPr lang="en-US" sz="3200" b="1" dirty="0">
                <a:solidFill>
                  <a:srgbClr val="4472C4">
                    <a:lumMod val="50000"/>
                  </a:srgbClr>
                </a:solidFill>
                <a:latin typeface="Arial" panose="020B0604020202020204" pitchFamily="34" charset="0"/>
                <a:cs typeface="Arial" panose="020B0604020202020204" pitchFamily="34" charset="0"/>
              </a:rPr>
              <a:t>San Antonio </a:t>
            </a:r>
          </a:p>
          <a:p>
            <a:pPr algn="ctr" defTabSz="914377">
              <a:spcBef>
                <a:spcPts val="1000"/>
              </a:spcBef>
            </a:pPr>
            <a:endParaRPr lang="en-US" sz="3200" b="1" dirty="0">
              <a:solidFill>
                <a:srgbClr val="4472C4">
                  <a:lumMod val="50000"/>
                </a:srgbClr>
              </a:solidFill>
              <a:latin typeface="Arial" panose="020B0604020202020204" pitchFamily="34" charset="0"/>
              <a:cs typeface="Arial" panose="020B0604020202020204" pitchFamily="34" charset="0"/>
            </a:endParaRPr>
          </a:p>
          <a:p>
            <a:pPr algn="ctr" defTabSz="914377">
              <a:spcBef>
                <a:spcPts val="1000"/>
              </a:spcBef>
            </a:pPr>
            <a:r>
              <a:rPr lang="en-US" sz="2800" dirty="0">
                <a:solidFill>
                  <a:srgbClr val="4472C4">
                    <a:lumMod val="50000"/>
                  </a:srgbClr>
                </a:solidFill>
                <a:latin typeface="Calibri Light" panose="020F0302020204030204"/>
              </a:rPr>
              <a:t> Greater San Antonio Council of Texas Federation of Republican Women</a:t>
            </a:r>
          </a:p>
          <a:p>
            <a:pPr algn="ctr" defTabSz="914377">
              <a:spcBef>
                <a:spcPts val="1000"/>
              </a:spcBef>
            </a:pPr>
            <a:r>
              <a:rPr lang="en-US" sz="2800" dirty="0">
                <a:solidFill>
                  <a:srgbClr val="4472C4">
                    <a:lumMod val="50000"/>
                  </a:srgbClr>
                </a:solidFill>
                <a:latin typeface="Calibri Light" panose="020F0302020204030204"/>
              </a:rPr>
              <a:t>May 5, 2021</a:t>
            </a:r>
          </a:p>
        </p:txBody>
      </p:sp>
      <p:grpSp>
        <p:nvGrpSpPr>
          <p:cNvPr id="11" name="Group 10"/>
          <p:cNvGrpSpPr/>
          <p:nvPr/>
        </p:nvGrpSpPr>
        <p:grpSpPr>
          <a:xfrm>
            <a:off x="1842053" y="5513768"/>
            <a:ext cx="8507894" cy="1344232"/>
            <a:chOff x="318052" y="5513768"/>
            <a:chExt cx="8507894" cy="1344232"/>
          </a:xfrm>
        </p:grpSpPr>
        <p:cxnSp>
          <p:nvCxnSpPr>
            <p:cNvPr id="5" name="Straight Connector 4"/>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7" name="Straight Connector 6"/>
            <p:cNvCxnSpPr/>
            <p:nvPr/>
          </p:nvCxnSpPr>
          <p:spPr>
            <a:xfrm>
              <a:off x="6554992" y="6467475"/>
              <a:ext cx="2270954"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852196" y="4849921"/>
            <a:ext cx="341697" cy="341697"/>
          </a:xfrm>
          <a:prstGeom prst="rect">
            <a:avLst/>
          </a:prstGeom>
        </p:spPr>
      </p:pic>
      <p:sp>
        <p:nvSpPr>
          <p:cNvPr id="9" name="TextBox 8"/>
          <p:cNvSpPr txBox="1"/>
          <p:nvPr/>
        </p:nvSpPr>
        <p:spPr>
          <a:xfrm>
            <a:off x="5116890" y="4820710"/>
            <a:ext cx="4561172" cy="400110"/>
          </a:xfrm>
          <a:prstGeom prst="rect">
            <a:avLst/>
          </a:prstGeom>
          <a:noFill/>
        </p:spPr>
        <p:txBody>
          <a:bodyPr wrap="square" rtlCol="0">
            <a:spAutoFit/>
          </a:bodyPr>
          <a:lstStyle/>
          <a:p>
            <a:r>
              <a:rPr lang="en-US" sz="2000" dirty="0">
                <a:solidFill>
                  <a:schemeClr val="accent5">
                    <a:lumMod val="50000"/>
                  </a:schemeClr>
                </a:solidFill>
              </a:rPr>
              <a:t>@TexasDemography</a:t>
            </a:r>
          </a:p>
        </p:txBody>
      </p:sp>
    </p:spTree>
    <p:extLst>
      <p:ext uri="{BB962C8B-B14F-4D97-AF65-F5344CB8AC3E}">
        <p14:creationId xmlns:p14="http://schemas.microsoft.com/office/powerpoint/2010/main" val="3219636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10</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House Districts</a:t>
            </a:r>
          </a:p>
        </p:txBody>
      </p:sp>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pic>
        <p:nvPicPr>
          <p:cNvPr id="3" name="Picture 2">
            <a:extLst>
              <a:ext uri="{FF2B5EF4-FFF2-40B4-BE49-F238E27FC236}">
                <a16:creationId xmlns:a16="http://schemas.microsoft.com/office/drawing/2014/main" id="{41A69F1C-E744-4C2C-B4F9-B164F6ECC65B}"/>
              </a:ext>
            </a:extLst>
          </p:cNvPr>
          <p:cNvPicPr>
            <a:picLocks noChangeAspect="1"/>
          </p:cNvPicPr>
          <p:nvPr/>
        </p:nvPicPr>
        <p:blipFill>
          <a:blip r:embed="rId2"/>
          <a:stretch>
            <a:fillRect/>
          </a:stretch>
        </p:blipFill>
        <p:spPr>
          <a:xfrm>
            <a:off x="1803235" y="926784"/>
            <a:ext cx="7207182" cy="5575610"/>
          </a:xfrm>
          <a:prstGeom prst="rect">
            <a:avLst/>
          </a:prstGeom>
        </p:spPr>
      </p:pic>
      <p:pic>
        <p:nvPicPr>
          <p:cNvPr id="8" name="Picture 7">
            <a:extLst>
              <a:ext uri="{FF2B5EF4-FFF2-40B4-BE49-F238E27FC236}">
                <a16:creationId xmlns:a16="http://schemas.microsoft.com/office/drawing/2014/main" id="{AFC29B0D-81A2-477F-827C-932F5DE04C27}"/>
              </a:ext>
            </a:extLst>
          </p:cNvPr>
          <p:cNvPicPr>
            <a:picLocks noChangeAspect="1"/>
          </p:cNvPicPr>
          <p:nvPr/>
        </p:nvPicPr>
        <p:blipFill>
          <a:blip r:embed="rId3"/>
          <a:stretch>
            <a:fillRect/>
          </a:stretch>
        </p:blipFill>
        <p:spPr>
          <a:xfrm>
            <a:off x="9200452" y="3658196"/>
            <a:ext cx="1655259" cy="1237648"/>
          </a:xfrm>
          <a:prstGeom prst="rect">
            <a:avLst/>
          </a:prstGeom>
        </p:spPr>
      </p:pic>
    </p:spTree>
    <p:extLst>
      <p:ext uri="{BB962C8B-B14F-4D97-AF65-F5344CB8AC3E}">
        <p14:creationId xmlns:p14="http://schemas.microsoft.com/office/powerpoint/2010/main" val="118098081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700C9BA-0EA0-447B-BB80-66D01F0A0779}"/>
              </a:ext>
            </a:extLst>
          </p:cNvPr>
          <p:cNvSpPr>
            <a:spLocks noGrp="1"/>
          </p:cNvSpPr>
          <p:nvPr>
            <p:ph type="sldNum" sz="quarter" idx="12"/>
          </p:nvPr>
        </p:nvSpPr>
        <p:spPr/>
        <p:txBody>
          <a:bodyPr/>
          <a:lstStyle/>
          <a:p>
            <a:fld id="{CFD7B3FC-F52A-4C3D-BF43-F2954D09CBBE}" type="slidenum">
              <a:rPr lang="en-US" smtClean="0"/>
              <a:t>11</a:t>
            </a:fld>
            <a:endParaRPr lang="en-US" dirty="0"/>
          </a:p>
        </p:txBody>
      </p:sp>
      <p:sp>
        <p:nvSpPr>
          <p:cNvPr id="2" name="Title 1">
            <a:extLst>
              <a:ext uri="{FF2B5EF4-FFF2-40B4-BE49-F238E27FC236}">
                <a16:creationId xmlns:a16="http://schemas.microsoft.com/office/drawing/2014/main" id="{FB8AD5E5-AE45-43C1-97F9-BF8E0BC1C161}"/>
              </a:ext>
            </a:extLst>
          </p:cNvPr>
          <p:cNvSpPr>
            <a:spLocks noGrp="1"/>
          </p:cNvSpPr>
          <p:nvPr>
            <p:ph type="title" idx="4294967295"/>
          </p:nvPr>
        </p:nvSpPr>
        <p:spPr>
          <a:xfrm>
            <a:off x="1714239" y="76830"/>
            <a:ext cx="9902618" cy="734204"/>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Percent population change 2010-2019, Texas Counties with Current Texas House Districts</a:t>
            </a:r>
          </a:p>
        </p:txBody>
      </p:sp>
      <p:sp>
        <p:nvSpPr>
          <p:cNvPr id="7" name="Rectangle 6">
            <a:extLst>
              <a:ext uri="{FF2B5EF4-FFF2-40B4-BE49-F238E27FC236}">
                <a16:creationId xmlns:a16="http://schemas.microsoft.com/office/drawing/2014/main" id="{E9E50FF6-9BE7-4598-B3C0-C302C6A57B28}"/>
              </a:ext>
            </a:extLst>
          </p:cNvPr>
          <p:cNvSpPr/>
          <p:nvPr/>
        </p:nvSpPr>
        <p:spPr>
          <a:xfrm>
            <a:off x="0" y="6618144"/>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pic>
        <p:nvPicPr>
          <p:cNvPr id="3" name="Picture 2">
            <a:extLst>
              <a:ext uri="{FF2B5EF4-FFF2-40B4-BE49-F238E27FC236}">
                <a16:creationId xmlns:a16="http://schemas.microsoft.com/office/drawing/2014/main" id="{41A69F1C-E744-4C2C-B4F9-B164F6ECC65B}"/>
              </a:ext>
            </a:extLst>
          </p:cNvPr>
          <p:cNvPicPr>
            <a:picLocks noChangeAspect="1"/>
          </p:cNvPicPr>
          <p:nvPr/>
        </p:nvPicPr>
        <p:blipFill rotWithShape="1">
          <a:blip r:embed="rId2"/>
          <a:srcRect l="52369" t="42632" r="21290" b="29381"/>
          <a:stretch/>
        </p:blipFill>
        <p:spPr>
          <a:xfrm>
            <a:off x="2403566" y="865844"/>
            <a:ext cx="6635931" cy="5454460"/>
          </a:xfrm>
          <a:prstGeom prst="rect">
            <a:avLst/>
          </a:prstGeom>
        </p:spPr>
      </p:pic>
      <p:pic>
        <p:nvPicPr>
          <p:cNvPr id="8" name="Picture 7">
            <a:extLst>
              <a:ext uri="{FF2B5EF4-FFF2-40B4-BE49-F238E27FC236}">
                <a16:creationId xmlns:a16="http://schemas.microsoft.com/office/drawing/2014/main" id="{AFC29B0D-81A2-477F-827C-932F5DE04C27}"/>
              </a:ext>
            </a:extLst>
          </p:cNvPr>
          <p:cNvPicPr>
            <a:picLocks noChangeAspect="1"/>
          </p:cNvPicPr>
          <p:nvPr/>
        </p:nvPicPr>
        <p:blipFill>
          <a:blip r:embed="rId3"/>
          <a:stretch>
            <a:fillRect/>
          </a:stretch>
        </p:blipFill>
        <p:spPr>
          <a:xfrm>
            <a:off x="9200452" y="3658196"/>
            <a:ext cx="1655259" cy="1237648"/>
          </a:xfrm>
          <a:prstGeom prst="rect">
            <a:avLst/>
          </a:prstGeom>
        </p:spPr>
      </p:pic>
    </p:spTree>
    <p:extLst>
      <p:ext uri="{BB962C8B-B14F-4D97-AF65-F5344CB8AC3E}">
        <p14:creationId xmlns:p14="http://schemas.microsoft.com/office/powerpoint/2010/main" val="23596264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689392" y="1463686"/>
          <a:ext cx="9896631" cy="4863045"/>
        </p:xfrm>
        <a:graphic>
          <a:graphicData uri="http://schemas.openxmlformats.org/drawingml/2006/table">
            <a:tbl>
              <a:tblPr firstRow="1" bandRow="1">
                <a:tableStyleId>{5C22544A-7EE6-4342-B048-85BDC9FD1C3A}</a:tableStyleId>
              </a:tblPr>
              <a:tblGrid>
                <a:gridCol w="659931">
                  <a:extLst>
                    <a:ext uri="{9D8B030D-6E8A-4147-A177-3AD203B41FA5}">
                      <a16:colId xmlns:a16="http://schemas.microsoft.com/office/drawing/2014/main" val="4259437566"/>
                    </a:ext>
                  </a:extLst>
                </a:gridCol>
                <a:gridCol w="3685717">
                  <a:extLst>
                    <a:ext uri="{9D8B030D-6E8A-4147-A177-3AD203B41FA5}">
                      <a16:colId xmlns:a16="http://schemas.microsoft.com/office/drawing/2014/main" val="720989842"/>
                    </a:ext>
                  </a:extLst>
                </a:gridCol>
                <a:gridCol w="1223010">
                  <a:extLst>
                    <a:ext uri="{9D8B030D-6E8A-4147-A177-3AD203B41FA5}">
                      <a16:colId xmlns:a16="http://schemas.microsoft.com/office/drawing/2014/main" val="983207012"/>
                    </a:ext>
                  </a:extLst>
                </a:gridCol>
                <a:gridCol w="1234440">
                  <a:extLst>
                    <a:ext uri="{9D8B030D-6E8A-4147-A177-3AD203B41FA5}">
                      <a16:colId xmlns:a16="http://schemas.microsoft.com/office/drawing/2014/main" val="1956377176"/>
                    </a:ext>
                  </a:extLst>
                </a:gridCol>
                <a:gridCol w="1120140">
                  <a:extLst>
                    <a:ext uri="{9D8B030D-6E8A-4147-A177-3AD203B41FA5}">
                      <a16:colId xmlns:a16="http://schemas.microsoft.com/office/drawing/2014/main" val="1101011030"/>
                    </a:ext>
                  </a:extLst>
                </a:gridCol>
                <a:gridCol w="1017813">
                  <a:extLst>
                    <a:ext uri="{9D8B030D-6E8A-4147-A177-3AD203B41FA5}">
                      <a16:colId xmlns:a16="http://schemas.microsoft.com/office/drawing/2014/main" val="1716892498"/>
                    </a:ext>
                  </a:extLst>
                </a:gridCol>
                <a:gridCol w="955580">
                  <a:extLst>
                    <a:ext uri="{9D8B030D-6E8A-4147-A177-3AD203B41FA5}">
                      <a16:colId xmlns:a16="http://schemas.microsoft.com/office/drawing/2014/main" val="2910936382"/>
                    </a:ext>
                  </a:extLst>
                </a:gridCol>
              </a:tblGrid>
              <a:tr h="396741">
                <a:tc>
                  <a:txBody>
                    <a:bodyPr/>
                    <a:lstStyle/>
                    <a:p>
                      <a:pPr algn="ctr" fontAlgn="base" latinLnBrk="0"/>
                      <a:r>
                        <a:rPr lang="en-US" sz="1400" b="1" dirty="0">
                          <a:solidFill>
                            <a:schemeClr val="bg1"/>
                          </a:solidFill>
                          <a:effectLst/>
                          <a:latin typeface="Roboto"/>
                        </a:rPr>
                        <a:t>Rank</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a:solidFill>
                            <a:schemeClr val="bg1"/>
                          </a:solidFill>
                          <a:effectLst/>
                          <a:latin typeface="Roboto"/>
                        </a:rPr>
                        <a:t>Name</a:t>
                      </a:r>
                      <a:endParaRPr lang="en-US" sz="140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April 1, 2010</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July 1, 2018</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July 1, 2019</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dirty="0">
                          <a:solidFill>
                            <a:schemeClr val="bg1"/>
                          </a:solidFill>
                          <a:effectLst/>
                          <a:latin typeface="Roboto"/>
                        </a:rPr>
                        <a:t>Numeric</a:t>
                      </a:r>
                      <a:r>
                        <a:rPr lang="en-US" sz="1400" baseline="0" dirty="0">
                          <a:solidFill>
                            <a:schemeClr val="bg1"/>
                          </a:solidFill>
                          <a:effectLst/>
                          <a:latin typeface="Roboto"/>
                        </a:rPr>
                        <a:t> Change</a:t>
                      </a:r>
                      <a:endParaRPr lang="en-US" sz="1400" dirty="0">
                        <a:solidFill>
                          <a:schemeClr val="bg1"/>
                        </a:solidFill>
                        <a:effectLst/>
                        <a:latin typeface="Roboto"/>
                      </a:endParaRPr>
                    </a:p>
                  </a:txBody>
                  <a:tcPr marL="60960" marR="60960" marT="30480" marB="30480" anchor="b"/>
                </a:tc>
                <a:tc>
                  <a:txBody>
                    <a:bodyPr/>
                    <a:lstStyle/>
                    <a:p>
                      <a:pPr algn="ctr" fontAlgn="base" latinLnBrk="0"/>
                      <a:r>
                        <a:rPr lang="en-US" sz="1400" b="1" dirty="0">
                          <a:solidFill>
                            <a:schemeClr val="bg1"/>
                          </a:solidFill>
                          <a:effectLst/>
                          <a:latin typeface="Roboto"/>
                        </a:rPr>
                        <a:t>Percent Change</a:t>
                      </a:r>
                      <a:endParaRPr lang="en-US" sz="1400" dirty="0">
                        <a:solidFill>
                          <a:schemeClr val="bg1"/>
                        </a:solidFill>
                        <a:effectLst/>
                        <a:latin typeface="Roboto"/>
                      </a:endParaRPr>
                    </a:p>
                  </a:txBody>
                  <a:tcPr marL="60960" marR="60960" marT="30480" marB="30480" anchor="b"/>
                </a:tc>
                <a:extLst>
                  <a:ext uri="{0D108BD9-81ED-4DB2-BD59-A6C34878D82A}">
                    <a16:rowId xmlns:a16="http://schemas.microsoft.com/office/drawing/2014/main" val="1414758493"/>
                  </a:ext>
                </a:extLst>
              </a:tr>
              <a:tr h="291691">
                <a:tc>
                  <a:txBody>
                    <a:bodyPr/>
                    <a:lstStyle/>
                    <a:p>
                      <a:pPr algn="ctr" fontAlgn="base" latinLnBrk="0"/>
                      <a:r>
                        <a:rPr lang="en-US" sz="1400" b="1" dirty="0">
                          <a:solidFill>
                            <a:srgbClr val="000000"/>
                          </a:solidFill>
                          <a:effectLst/>
                          <a:latin typeface="Roboto"/>
                        </a:rPr>
                        <a:t>1</a:t>
                      </a:r>
                    </a:p>
                  </a:txBody>
                  <a:tcPr marL="60960" marR="60960" marT="30480" marB="30480" anchor="b"/>
                </a:tc>
                <a:tc>
                  <a:txBody>
                    <a:bodyPr/>
                    <a:lstStyle/>
                    <a:p>
                      <a:pPr algn="l" fontAlgn="b"/>
                      <a:r>
                        <a:rPr lang="en-US" sz="1400" b="1" i="0" u="none" strike="noStrike" dirty="0">
                          <a:solidFill>
                            <a:srgbClr val="000000"/>
                          </a:solidFill>
                          <a:effectLst/>
                          <a:latin typeface="Calibri" panose="020F0502020204030204" pitchFamily="34" charset="0"/>
                        </a:rPr>
                        <a:t>Dallas-Fort Worth-Arlington, TX</a:t>
                      </a:r>
                      <a:endParaRPr lang="en-US" sz="14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6,366,537</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7,455,756</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7,573,136</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1,206,599</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19.0</a:t>
                      </a:r>
                    </a:p>
                  </a:txBody>
                  <a:tcPr marL="6350" marR="6350" marT="6350" marB="0" anchor="b"/>
                </a:tc>
                <a:extLst>
                  <a:ext uri="{0D108BD9-81ED-4DB2-BD59-A6C34878D82A}">
                    <a16:rowId xmlns:a16="http://schemas.microsoft.com/office/drawing/2014/main" val="3163341859"/>
                  </a:ext>
                </a:extLst>
              </a:tr>
              <a:tr h="291691">
                <a:tc>
                  <a:txBody>
                    <a:bodyPr/>
                    <a:lstStyle/>
                    <a:p>
                      <a:pPr algn="ctr" fontAlgn="base" latinLnBrk="0"/>
                      <a:r>
                        <a:rPr lang="en-US" sz="1400" b="1" dirty="0">
                          <a:solidFill>
                            <a:srgbClr val="000000"/>
                          </a:solidFill>
                          <a:effectLst/>
                          <a:latin typeface="Roboto"/>
                        </a:rPr>
                        <a:t>2</a:t>
                      </a:r>
                    </a:p>
                  </a:txBody>
                  <a:tcPr marL="60960" marR="60960" marT="30480" marB="30480" anchor="b"/>
                </a:tc>
                <a:tc>
                  <a:txBody>
                    <a:bodyPr/>
                    <a:lstStyle/>
                    <a:p>
                      <a:pPr algn="l" fontAlgn="b"/>
                      <a:r>
                        <a:rPr lang="en-US" sz="1400" b="1" i="0" u="none" strike="noStrike" dirty="0">
                          <a:solidFill>
                            <a:srgbClr val="000000"/>
                          </a:solidFill>
                          <a:effectLst/>
                          <a:latin typeface="Calibri" panose="020F0502020204030204" pitchFamily="34" charset="0"/>
                        </a:rPr>
                        <a:t>Houston-The Woodlands-Sugar Land, TX</a:t>
                      </a:r>
                      <a:endParaRPr lang="en-US" sz="14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5,920,487</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4,849,209</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7,066,141</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1,145,654</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19.4</a:t>
                      </a:r>
                    </a:p>
                  </a:txBody>
                  <a:tcPr marL="6350" marR="6350" marT="6350" marB="0" anchor="b"/>
                </a:tc>
                <a:extLst>
                  <a:ext uri="{0D108BD9-81ED-4DB2-BD59-A6C34878D82A}">
                    <a16:rowId xmlns:a16="http://schemas.microsoft.com/office/drawing/2014/main" val="3838007786"/>
                  </a:ext>
                </a:extLst>
              </a:tr>
              <a:tr h="291691">
                <a:tc>
                  <a:txBody>
                    <a:bodyPr/>
                    <a:lstStyle/>
                    <a:p>
                      <a:pPr algn="ctr" fontAlgn="base" latinLnBrk="0"/>
                      <a:r>
                        <a:rPr lang="en-US" sz="1400" dirty="0">
                          <a:solidFill>
                            <a:srgbClr val="000000"/>
                          </a:solidFill>
                          <a:effectLst/>
                          <a:latin typeface="Roboto"/>
                        </a:rPr>
                        <a:t>3</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Phoenix-Mesa-Chandler, AZ</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4,193,129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4,849,209</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4,948,203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755,074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18.0</a:t>
                      </a:r>
                    </a:p>
                  </a:txBody>
                  <a:tcPr marL="6350" marR="6350" marT="6350" marB="0" anchor="b"/>
                </a:tc>
                <a:extLst>
                  <a:ext uri="{0D108BD9-81ED-4DB2-BD59-A6C34878D82A}">
                    <a16:rowId xmlns:a16="http://schemas.microsoft.com/office/drawing/2014/main" val="2715988985"/>
                  </a:ext>
                </a:extLst>
              </a:tr>
              <a:tr h="291691">
                <a:tc>
                  <a:txBody>
                    <a:bodyPr/>
                    <a:lstStyle/>
                    <a:p>
                      <a:pPr algn="ctr" fontAlgn="base" latinLnBrk="0"/>
                      <a:r>
                        <a:rPr lang="en-US" sz="1400" dirty="0">
                          <a:solidFill>
                            <a:srgbClr val="000000"/>
                          </a:solidFill>
                          <a:effectLst/>
                          <a:latin typeface="Roboto"/>
                        </a:rPr>
                        <a:t>4</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Atlanta-Sandy Springs-Alpharetta, GA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5,286,718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6,976,147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6,020,364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733,646</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13.9</a:t>
                      </a:r>
                    </a:p>
                  </a:txBody>
                  <a:tcPr marL="6350" marR="6350" marT="6350" marB="0" anchor="b"/>
                </a:tc>
                <a:extLst>
                  <a:ext uri="{0D108BD9-81ED-4DB2-BD59-A6C34878D82A}">
                    <a16:rowId xmlns:a16="http://schemas.microsoft.com/office/drawing/2014/main" val="2269608905"/>
                  </a:ext>
                </a:extLst>
              </a:tr>
              <a:tr h="291691">
                <a:tc>
                  <a:txBody>
                    <a:bodyPr/>
                    <a:lstStyle/>
                    <a:p>
                      <a:pPr algn="ctr" fontAlgn="base" latinLnBrk="0"/>
                      <a:r>
                        <a:rPr lang="en-US" sz="1400" dirty="0">
                          <a:solidFill>
                            <a:srgbClr val="000000"/>
                          </a:solidFill>
                          <a:effectLst/>
                          <a:latin typeface="Roboto"/>
                        </a:rPr>
                        <a:t>5</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Washington-Arlington-Alexandria, DC-VA-MD-WV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5,649,688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5,945,303</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6,280,487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630,799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11.2</a:t>
                      </a:r>
                    </a:p>
                  </a:txBody>
                  <a:tcPr marL="6350" marR="6350" marT="6350" marB="0" anchor="b"/>
                </a:tc>
                <a:extLst>
                  <a:ext uri="{0D108BD9-81ED-4DB2-BD59-A6C34878D82A}">
                    <a16:rowId xmlns:a16="http://schemas.microsoft.com/office/drawing/2014/main" val="3198443434"/>
                  </a:ext>
                </a:extLst>
              </a:tr>
              <a:tr h="291691">
                <a:tc>
                  <a:txBody>
                    <a:bodyPr/>
                    <a:lstStyle/>
                    <a:p>
                      <a:pPr algn="ctr" fontAlgn="base" latinLnBrk="0"/>
                      <a:r>
                        <a:rPr lang="en-US" sz="1400" dirty="0">
                          <a:solidFill>
                            <a:srgbClr val="000000"/>
                          </a:solidFill>
                          <a:effectLst/>
                          <a:latin typeface="Roboto"/>
                        </a:rPr>
                        <a:t>6</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Miami-Fort Lauderdale-Pompano Beach, FL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5,566,274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6,143,837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6,166,488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600,214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10.8</a:t>
                      </a:r>
                    </a:p>
                  </a:txBody>
                  <a:tcPr marL="6350" marR="6350" marT="6350" marB="0" anchor="b"/>
                </a:tc>
                <a:extLst>
                  <a:ext uri="{0D108BD9-81ED-4DB2-BD59-A6C34878D82A}">
                    <a16:rowId xmlns:a16="http://schemas.microsoft.com/office/drawing/2014/main" val="2758596255"/>
                  </a:ext>
                </a:extLst>
              </a:tr>
              <a:tr h="291691">
                <a:tc>
                  <a:txBody>
                    <a:bodyPr/>
                    <a:lstStyle/>
                    <a:p>
                      <a:pPr algn="ctr" fontAlgn="base" latinLnBrk="0"/>
                      <a:r>
                        <a:rPr lang="en-US" sz="1400" dirty="0">
                          <a:solidFill>
                            <a:srgbClr val="000000"/>
                          </a:solidFill>
                          <a:effectLst/>
                          <a:latin typeface="Roboto"/>
                        </a:rPr>
                        <a:t>7</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Seattle-Tacoma-Bellevue, WA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3,439,808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3,935,179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3,979,845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540,037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15.7</a:t>
                      </a:r>
                    </a:p>
                  </a:txBody>
                  <a:tcPr marL="6350" marR="6350" marT="6350" marB="0" anchor="b"/>
                </a:tc>
                <a:extLst>
                  <a:ext uri="{0D108BD9-81ED-4DB2-BD59-A6C34878D82A}">
                    <a16:rowId xmlns:a16="http://schemas.microsoft.com/office/drawing/2014/main" val="3669025150"/>
                  </a:ext>
                </a:extLst>
              </a:tr>
              <a:tr h="291691">
                <a:tc>
                  <a:txBody>
                    <a:bodyPr/>
                    <a:lstStyle/>
                    <a:p>
                      <a:pPr algn="ctr" fontAlgn="base" latinLnBrk="0"/>
                      <a:r>
                        <a:rPr lang="en-US" sz="1400" b="1" dirty="0">
                          <a:solidFill>
                            <a:srgbClr val="000000"/>
                          </a:solidFill>
                          <a:effectLst/>
                          <a:latin typeface="Roboto"/>
                        </a:rPr>
                        <a:t>8</a:t>
                      </a:r>
                    </a:p>
                  </a:txBody>
                  <a:tcPr marL="60960" marR="60960" marT="30480" marB="30480" anchor="b"/>
                </a:tc>
                <a:tc>
                  <a:txBody>
                    <a:bodyPr/>
                    <a:lstStyle/>
                    <a:p>
                      <a:pPr algn="l" fontAlgn="b"/>
                      <a:r>
                        <a:rPr lang="en-US" sz="1400" b="1" i="0" u="none" strike="noStrike" dirty="0">
                          <a:solidFill>
                            <a:srgbClr val="000000"/>
                          </a:solidFill>
                          <a:effectLst/>
                          <a:latin typeface="Calibri" panose="020F0502020204030204" pitchFamily="34" charset="0"/>
                        </a:rPr>
                        <a:t>Austin-Round Rock-Georgetown, TX </a:t>
                      </a:r>
                      <a:endParaRPr lang="en-US" sz="14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1,716,323</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2,165,497</a:t>
                      </a:r>
                    </a:p>
                  </a:txBody>
                  <a:tcPr marL="6350" marR="6350" marT="6350" marB="0" anchor="b"/>
                </a:tc>
                <a:tc>
                  <a:txBody>
                    <a:bodyPr/>
                    <a:lstStyle/>
                    <a:p>
                      <a:pPr algn="r" fontAlgn="b"/>
                      <a:r>
                        <a:rPr lang="en-US" sz="1400" b="1" i="0" u="none" strike="noStrike">
                          <a:solidFill>
                            <a:srgbClr val="000000"/>
                          </a:solidFill>
                          <a:effectLst/>
                          <a:latin typeface="Calibri" panose="020F0502020204030204" pitchFamily="34" charset="0"/>
                        </a:rPr>
                        <a:t>2,227,083</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510,760</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29.8</a:t>
                      </a:r>
                    </a:p>
                  </a:txBody>
                  <a:tcPr marL="6350" marR="6350" marT="6350" marB="0" anchor="b"/>
                </a:tc>
                <a:extLst>
                  <a:ext uri="{0D108BD9-81ED-4DB2-BD59-A6C34878D82A}">
                    <a16:rowId xmlns:a16="http://schemas.microsoft.com/office/drawing/2014/main" val="3587055786"/>
                  </a:ext>
                </a:extLst>
              </a:tr>
              <a:tr h="291691">
                <a:tc>
                  <a:txBody>
                    <a:bodyPr/>
                    <a:lstStyle/>
                    <a:p>
                      <a:pPr algn="ctr" fontAlgn="base" latinLnBrk="0"/>
                      <a:r>
                        <a:rPr lang="en-US" sz="1400" b="0" dirty="0">
                          <a:solidFill>
                            <a:srgbClr val="000000"/>
                          </a:solidFill>
                          <a:effectLst/>
                          <a:latin typeface="Roboto"/>
                        </a:rPr>
                        <a:t>9</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Orlando-Kissimmee-Sanford, FL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2,134,399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2,574,838</a:t>
                      </a: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2,608,147</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473,748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22.2</a:t>
                      </a:r>
                    </a:p>
                  </a:txBody>
                  <a:tcPr marL="6350" marR="6350" marT="6350" marB="0" anchor="b"/>
                </a:tc>
                <a:extLst>
                  <a:ext uri="{0D108BD9-81ED-4DB2-BD59-A6C34878D82A}">
                    <a16:rowId xmlns:a16="http://schemas.microsoft.com/office/drawing/2014/main" val="3382925926"/>
                  </a:ext>
                </a:extLst>
              </a:tr>
              <a:tr h="291691">
                <a:tc>
                  <a:txBody>
                    <a:bodyPr/>
                    <a:lstStyle/>
                    <a:p>
                      <a:pPr algn="ctr" fontAlgn="base" latinLnBrk="0"/>
                      <a:r>
                        <a:rPr lang="en-US" sz="1400" dirty="0">
                          <a:solidFill>
                            <a:srgbClr val="000000"/>
                          </a:solidFill>
                          <a:effectLst/>
                          <a:latin typeface="Roboto"/>
                        </a:rPr>
                        <a:t>10</a:t>
                      </a:r>
                    </a:p>
                  </a:txBody>
                  <a:tcPr marL="60960" marR="60960" marT="30480" marB="30480" anchor="b"/>
                </a:tc>
                <a:tc>
                  <a:txBody>
                    <a:bodyPr/>
                    <a:lstStyle/>
                    <a:p>
                      <a:pPr algn="l" fontAlgn="b"/>
                      <a:r>
                        <a:rPr lang="it-IT" sz="1400" b="0" i="0" u="none" strike="noStrike" dirty="0">
                          <a:solidFill>
                            <a:srgbClr val="000000"/>
                          </a:solidFill>
                          <a:effectLst/>
                          <a:latin typeface="Calibri" panose="020F0502020204030204" pitchFamily="34" charset="0"/>
                        </a:rPr>
                        <a:t>Riverside-San Bernardino-Ontario, CA </a:t>
                      </a:r>
                      <a:endParaRPr lang="it-IT"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4,224,948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4,612,542</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4,650,631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425,683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10.1</a:t>
                      </a:r>
                    </a:p>
                  </a:txBody>
                  <a:tcPr marL="6350" marR="6350" marT="6350" marB="0" anchor="b"/>
                </a:tc>
                <a:extLst>
                  <a:ext uri="{0D108BD9-81ED-4DB2-BD59-A6C34878D82A}">
                    <a16:rowId xmlns:a16="http://schemas.microsoft.com/office/drawing/2014/main" val="3766273993"/>
                  </a:ext>
                </a:extLst>
              </a:tr>
              <a:tr h="291691">
                <a:tc>
                  <a:txBody>
                    <a:bodyPr/>
                    <a:lstStyle/>
                    <a:p>
                      <a:pPr algn="ctr" fontAlgn="base" latinLnBrk="0"/>
                      <a:r>
                        <a:rPr lang="en-US" sz="1400" dirty="0">
                          <a:solidFill>
                            <a:srgbClr val="000000"/>
                          </a:solidFill>
                          <a:effectLst/>
                          <a:latin typeface="Roboto"/>
                        </a:rPr>
                        <a:t>11</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Denver-Aurora-Lakewood, CO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2,543,608</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2,931,665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2,967,239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423,631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16.7</a:t>
                      </a:r>
                    </a:p>
                  </a:txBody>
                  <a:tcPr marL="6350" marR="6350" marT="6350" marB="0" anchor="b"/>
                </a:tc>
                <a:extLst>
                  <a:ext uri="{0D108BD9-81ED-4DB2-BD59-A6C34878D82A}">
                    <a16:rowId xmlns:a16="http://schemas.microsoft.com/office/drawing/2014/main" val="3160837458"/>
                  </a:ext>
                </a:extLst>
              </a:tr>
              <a:tr h="291691">
                <a:tc>
                  <a:txBody>
                    <a:bodyPr/>
                    <a:lstStyle/>
                    <a:p>
                      <a:pPr algn="ctr" fontAlgn="base" latinLnBrk="0"/>
                      <a:r>
                        <a:rPr lang="en-US" sz="1400" dirty="0">
                          <a:solidFill>
                            <a:srgbClr val="000000"/>
                          </a:solidFill>
                          <a:effectLst/>
                          <a:latin typeface="Roboto"/>
                        </a:rPr>
                        <a:t>12</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Tampa-St Petersburg-Clearwater, FL</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a:solidFill>
                            <a:srgbClr val="000000"/>
                          </a:solidFill>
                          <a:effectLst/>
                          <a:latin typeface="Calibri" panose="020F0502020204030204" pitchFamily="34" charset="0"/>
                        </a:rPr>
                        <a:t>2,783,485</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3,154,649</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3,194,831</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411,346</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14.8</a:t>
                      </a:r>
                    </a:p>
                  </a:txBody>
                  <a:tcPr marL="6350" marR="6350" marT="6350" marB="0" anchor="b"/>
                </a:tc>
                <a:extLst>
                  <a:ext uri="{0D108BD9-81ED-4DB2-BD59-A6C34878D82A}">
                    <a16:rowId xmlns:a16="http://schemas.microsoft.com/office/drawing/2014/main" val="709184271"/>
                  </a:ext>
                </a:extLst>
              </a:tr>
              <a:tr h="291691">
                <a:tc>
                  <a:txBody>
                    <a:bodyPr/>
                    <a:lstStyle/>
                    <a:p>
                      <a:pPr algn="ctr" fontAlgn="base" latinLnBrk="0"/>
                      <a:r>
                        <a:rPr lang="en-US" sz="1400" b="1" dirty="0">
                          <a:solidFill>
                            <a:srgbClr val="000000"/>
                          </a:solidFill>
                          <a:effectLst/>
                          <a:latin typeface="Roboto"/>
                        </a:rPr>
                        <a:t>13</a:t>
                      </a:r>
                    </a:p>
                  </a:txBody>
                  <a:tcPr marL="60960" marR="60960" marT="30480" marB="30480" anchor="b"/>
                </a:tc>
                <a:tc>
                  <a:txBody>
                    <a:bodyPr/>
                    <a:lstStyle/>
                    <a:p>
                      <a:pPr algn="l" fontAlgn="b"/>
                      <a:r>
                        <a:rPr lang="en-US" sz="1400" b="1" i="0" u="none" strike="noStrike" dirty="0">
                          <a:solidFill>
                            <a:srgbClr val="000000"/>
                          </a:solidFill>
                          <a:effectLst/>
                          <a:latin typeface="Calibri" panose="020F0502020204030204" pitchFamily="34" charset="0"/>
                        </a:rPr>
                        <a:t>San Antonio-New Braunfels, TX </a:t>
                      </a:r>
                      <a:endParaRPr lang="en-US" sz="1400" b="1"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2,142,520</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2,512,379</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2,550,960</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408,440</a:t>
                      </a:r>
                    </a:p>
                  </a:txBody>
                  <a:tcPr marL="6350" marR="6350" marT="6350" marB="0" anchor="b"/>
                </a:tc>
                <a:tc>
                  <a:txBody>
                    <a:bodyPr/>
                    <a:lstStyle/>
                    <a:p>
                      <a:pPr algn="r" fontAlgn="b"/>
                      <a:r>
                        <a:rPr lang="en-US" sz="1400" b="1" i="0" u="none" strike="noStrike" dirty="0">
                          <a:solidFill>
                            <a:srgbClr val="000000"/>
                          </a:solidFill>
                          <a:effectLst/>
                          <a:latin typeface="Calibri" panose="020F0502020204030204" pitchFamily="34" charset="0"/>
                        </a:rPr>
                        <a:t>19.1</a:t>
                      </a:r>
                    </a:p>
                  </a:txBody>
                  <a:tcPr marL="6350" marR="6350" marT="6350" marB="0" anchor="b"/>
                </a:tc>
                <a:extLst>
                  <a:ext uri="{0D108BD9-81ED-4DB2-BD59-A6C34878D82A}">
                    <a16:rowId xmlns:a16="http://schemas.microsoft.com/office/drawing/2014/main" val="2121149627"/>
                  </a:ext>
                </a:extLst>
              </a:tr>
              <a:tr h="291691">
                <a:tc>
                  <a:txBody>
                    <a:bodyPr/>
                    <a:lstStyle/>
                    <a:p>
                      <a:pPr algn="ctr" fontAlgn="base" latinLnBrk="0"/>
                      <a:r>
                        <a:rPr lang="en-US" sz="1400" dirty="0">
                          <a:solidFill>
                            <a:srgbClr val="000000"/>
                          </a:solidFill>
                          <a:effectLst/>
                          <a:latin typeface="Roboto"/>
                        </a:rPr>
                        <a:t>14</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San Francisco-Oakland-Berkeley, CA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4,335,593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4,726,314</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4,731,803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396,210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9.1</a:t>
                      </a:r>
                    </a:p>
                  </a:txBody>
                  <a:tcPr marL="6350" marR="6350" marT="6350" marB="0" anchor="b"/>
                </a:tc>
                <a:extLst>
                  <a:ext uri="{0D108BD9-81ED-4DB2-BD59-A6C34878D82A}">
                    <a16:rowId xmlns:a16="http://schemas.microsoft.com/office/drawing/2014/main" val="4014707977"/>
                  </a:ext>
                </a:extLst>
              </a:tr>
              <a:tr h="291691">
                <a:tc>
                  <a:txBody>
                    <a:bodyPr/>
                    <a:lstStyle/>
                    <a:p>
                      <a:pPr algn="ctr" fontAlgn="base" latinLnBrk="0"/>
                      <a:r>
                        <a:rPr lang="en-US" sz="1400" dirty="0">
                          <a:solidFill>
                            <a:srgbClr val="000000"/>
                          </a:solidFill>
                          <a:effectLst/>
                          <a:latin typeface="Roboto"/>
                        </a:rPr>
                        <a:t>15</a:t>
                      </a:r>
                    </a:p>
                  </a:txBody>
                  <a:tcPr marL="60960" marR="60960" marT="30480" marB="30480" anchor="b"/>
                </a:tc>
                <a:tc>
                  <a:txBody>
                    <a:bodyPr/>
                    <a:lstStyle/>
                    <a:p>
                      <a:pPr algn="l" fontAlgn="b"/>
                      <a:r>
                        <a:rPr lang="en-US" sz="1400" b="0" i="0" u="none" strike="noStrike" dirty="0">
                          <a:solidFill>
                            <a:srgbClr val="000000"/>
                          </a:solidFill>
                          <a:effectLst/>
                          <a:latin typeface="Calibri" panose="020F0502020204030204" pitchFamily="34" charset="0"/>
                        </a:rPr>
                        <a:t>Charlotte-Concord-Gastonia, NC-SC </a:t>
                      </a:r>
                      <a:endParaRPr lang="en-US" sz="1400" b="0" i="0" u="none" strike="noStrike" dirty="0">
                        <a:solidFill>
                          <a:srgbClr val="FFFFFF"/>
                        </a:solidFill>
                        <a:effectLst/>
                        <a:latin typeface="Calibri" panose="020F0502020204030204" pitchFamily="34" charset="0"/>
                      </a:endParaRP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2,243,963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2,592,950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2,636,883</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392,920</a:t>
                      </a:r>
                    </a:p>
                  </a:txBody>
                  <a:tcPr marL="6350" marR="6350" marT="6350" marB="0" anchor="b"/>
                </a:tc>
                <a:tc>
                  <a:txBody>
                    <a:bodyPr/>
                    <a:lstStyle/>
                    <a:p>
                      <a:pPr algn="r" fontAlgn="b"/>
                      <a:r>
                        <a:rPr lang="en-US" sz="1400" b="0" i="0" u="none" strike="noStrike" dirty="0">
                          <a:solidFill>
                            <a:srgbClr val="000000"/>
                          </a:solidFill>
                          <a:effectLst/>
                          <a:latin typeface="Calibri" panose="020F0502020204030204" pitchFamily="34" charset="0"/>
                        </a:rPr>
                        <a:t>17.5</a:t>
                      </a:r>
                    </a:p>
                  </a:txBody>
                  <a:tcPr marL="6350" marR="6350" marT="6350" marB="0" anchor="b"/>
                </a:tc>
                <a:extLst>
                  <a:ext uri="{0D108BD9-81ED-4DB2-BD59-A6C34878D82A}">
                    <a16:rowId xmlns:a16="http://schemas.microsoft.com/office/drawing/2014/main" val="610811356"/>
                  </a:ext>
                </a:extLst>
              </a:tr>
            </a:tbl>
          </a:graphicData>
        </a:graphic>
      </p:graphicFrame>
      <p:sp>
        <p:nvSpPr>
          <p:cNvPr id="4" name="Slide Number Placeholder 3"/>
          <p:cNvSpPr>
            <a:spLocks noGrp="1"/>
          </p:cNvSpPr>
          <p:nvPr>
            <p:ph type="sldNum" sz="quarter" idx="4294967295"/>
          </p:nvPr>
        </p:nvSpPr>
        <p:spPr>
          <a:xfrm>
            <a:off x="11101388" y="6407150"/>
            <a:ext cx="1090612" cy="3143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2BC1FA3B-F0C1-4F58-90BE-DCC7501F4B28}" type="slidenum">
              <a:rPr kumimoji="0" lang="en-US" sz="1200" b="0" i="0" u="none" strike="noStrike" kern="1200" cap="none" spc="0" normalizeH="0" baseline="0" noProof="0" smtClean="0">
                <a:ln>
                  <a:noFill/>
                </a:ln>
                <a:solidFill>
                  <a:srgbClr val="8FA5D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srgbClr val="8FA5D1"/>
              </a:solidFill>
              <a:effectLst/>
              <a:uLnTx/>
              <a:uFillTx/>
              <a:latin typeface="Calibri" panose="020F0502020204030204"/>
              <a:ea typeface="+mn-ea"/>
              <a:cs typeface="+mn-cs"/>
            </a:endParaRPr>
          </a:p>
        </p:txBody>
      </p:sp>
      <p:sp>
        <p:nvSpPr>
          <p:cNvPr id="7" name="Rectangle 6"/>
          <p:cNvSpPr/>
          <p:nvPr/>
        </p:nvSpPr>
        <p:spPr>
          <a:xfrm>
            <a:off x="1600200" y="6523476"/>
            <a:ext cx="4572000" cy="264368"/>
          </a:xfrm>
          <a:prstGeom prst="rect">
            <a:avLst/>
          </a:prstGeom>
        </p:spPr>
        <p:txBody>
          <a:bodyPr>
            <a:spAutoFit/>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kumimoji="0" lang="en-US" sz="1050" b="0" i="0" u="none" strike="noStrike" kern="1200" cap="none" spc="0" normalizeH="0" baseline="0" noProof="0" dirty="0">
                <a:ln>
                  <a:noFill/>
                </a:ln>
                <a:solidFill>
                  <a:prstClr val="white">
                    <a:lumMod val="50000"/>
                  </a:prstClr>
                </a:solidFill>
                <a:effectLst/>
                <a:uLnTx/>
                <a:uFillTx/>
                <a:latin typeface="Calibri" panose="020F0502020204030204"/>
                <a:ea typeface="+mn-ea"/>
                <a:cs typeface="+mn-cs"/>
              </a:rPr>
              <a:t>Source: US Census  Bureau, 2019 Vintage Population Estimates</a:t>
            </a:r>
            <a:endParaRPr kumimoji="0" lang="en-US" sz="1050" b="0" i="0" u="none" strike="noStrike" kern="1200" cap="none" spc="0" normalizeH="0" baseline="0" noProof="0" dirty="0">
              <a:ln>
                <a:noFill/>
              </a:ln>
              <a:solidFill>
                <a:prstClr val="white">
                  <a:lumMod val="50000"/>
                </a:prstClr>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8" name="Content Placeholder 2"/>
          <p:cNvSpPr txBox="1">
            <a:spLocks/>
          </p:cNvSpPr>
          <p:nvPr/>
        </p:nvSpPr>
        <p:spPr>
          <a:xfrm>
            <a:off x="1689393" y="791884"/>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377"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srgbClr val="205493"/>
                </a:solidFill>
                <a:effectLst/>
                <a:uLnTx/>
                <a:uFillTx/>
                <a:latin typeface="Century Gothic" panose="020B0502020202020204" pitchFamily="34" charset="0"/>
                <a:ea typeface="+mn-ea"/>
                <a:cs typeface="+mn-cs"/>
              </a:rPr>
              <a:t>Top 15 Metros in Numeric Growth, 2010-2019 </a:t>
            </a:r>
          </a:p>
          <a:p>
            <a:pPr marL="228594" marR="0" lvl="0" indent="-228594" algn="l" defTabSz="914377"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n-US" sz="2000" b="0"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Tree>
    <p:extLst>
      <p:ext uri="{BB962C8B-B14F-4D97-AF65-F5344CB8AC3E}">
        <p14:creationId xmlns:p14="http://schemas.microsoft.com/office/powerpoint/2010/main" val="17104905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13</a:t>
            </a:fld>
            <a:endParaRPr lang="en-US" dirty="0"/>
          </a:p>
        </p:txBody>
      </p:sp>
      <p:sp>
        <p:nvSpPr>
          <p:cNvPr id="2" name="Title 1"/>
          <p:cNvSpPr>
            <a:spLocks noGrp="1"/>
          </p:cNvSpPr>
          <p:nvPr>
            <p:ph type="title" idx="4294967295"/>
          </p:nvPr>
        </p:nvSpPr>
        <p:spPr>
          <a:xfrm>
            <a:off x="1721009" y="221952"/>
            <a:ext cx="9845161" cy="559396"/>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by Race and Ethnicity, Texas 2010-2020</a:t>
            </a:r>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2764101639"/>
              </p:ext>
            </p:extLst>
          </p:nvPr>
        </p:nvGraphicFramePr>
        <p:xfrm>
          <a:off x="838200" y="1354873"/>
          <a:ext cx="10653132" cy="500147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32691543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2BC1FA3B-F0C1-4F58-90BE-DCC7501F4B28}" type="slidenum">
              <a:rPr lang="en-US" smtClean="0"/>
              <a:pPr/>
              <a:t>14</a:t>
            </a:fld>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1994824891"/>
              </p:ext>
            </p:extLst>
          </p:nvPr>
        </p:nvGraphicFramePr>
        <p:xfrm>
          <a:off x="1024684" y="1703913"/>
          <a:ext cx="10424531" cy="4652437"/>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p:cNvSpPr>
            <a:spLocks noGrp="1"/>
          </p:cNvSpPr>
          <p:nvPr>
            <p:ph type="title" idx="4294967295"/>
          </p:nvPr>
        </p:nvSpPr>
        <p:spPr>
          <a:xfrm>
            <a:off x="1726584" y="106840"/>
            <a:ext cx="9916598" cy="646149"/>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Projected Population Change and Percent of Total Projected Change by Race/Ethnicity, 2010-2020, Texas</a:t>
            </a:r>
          </a:p>
        </p:txBody>
      </p:sp>
      <p:sp>
        <p:nvSpPr>
          <p:cNvPr id="7" name="TextBox 6"/>
          <p:cNvSpPr txBox="1"/>
          <p:nvPr/>
        </p:nvSpPr>
        <p:spPr>
          <a:xfrm>
            <a:off x="1676404" y="6489550"/>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spTree>
    <p:extLst>
      <p:ext uri="{BB962C8B-B14F-4D97-AF65-F5344CB8AC3E}">
        <p14:creationId xmlns:p14="http://schemas.microsoft.com/office/powerpoint/2010/main" val="404195683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EE17746-D4A5-4596-9399-80C15E6D2705}"/>
              </a:ext>
            </a:extLst>
          </p:cNvPr>
          <p:cNvSpPr txBox="1">
            <a:spLocks/>
          </p:cNvSpPr>
          <p:nvPr/>
        </p:nvSpPr>
        <p:spPr>
          <a:xfrm>
            <a:off x="1112427" y="256841"/>
            <a:ext cx="10364036" cy="602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tx2"/>
                </a:solidFill>
              </a:rPr>
              <a:t>Percent of population that are Hispanic, Bexar County Census Tracts, 2015-2019 </a:t>
            </a:r>
          </a:p>
        </p:txBody>
      </p:sp>
      <p:sp>
        <p:nvSpPr>
          <p:cNvPr id="7" name="Rectangle 6">
            <a:extLst>
              <a:ext uri="{FF2B5EF4-FFF2-40B4-BE49-F238E27FC236}">
                <a16:creationId xmlns:a16="http://schemas.microsoft.com/office/drawing/2014/main" id="{8A80207B-09A1-4765-A65A-7DB4D1F6D5C4}"/>
              </a:ext>
            </a:extLst>
          </p:cNvPr>
          <p:cNvSpPr/>
          <p:nvPr/>
        </p:nvSpPr>
        <p:spPr>
          <a:xfrm>
            <a:off x="1881169" y="6669174"/>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2015-2019</a:t>
            </a:r>
            <a:endParaRPr lang="en-US" sz="751" dirty="0">
              <a:solidFill>
                <a:schemeClr val="bg1">
                  <a:lumMod val="50000"/>
                </a:schemeClr>
              </a:solidFill>
            </a:endParaRPr>
          </a:p>
        </p:txBody>
      </p:sp>
      <p:pic>
        <p:nvPicPr>
          <p:cNvPr id="2" name="Picture 1">
            <a:extLst>
              <a:ext uri="{FF2B5EF4-FFF2-40B4-BE49-F238E27FC236}">
                <a16:creationId xmlns:a16="http://schemas.microsoft.com/office/drawing/2014/main" id="{1FA676B3-F4B1-48BC-B543-D4146871178F}"/>
              </a:ext>
            </a:extLst>
          </p:cNvPr>
          <p:cNvPicPr>
            <a:picLocks noChangeAspect="1"/>
          </p:cNvPicPr>
          <p:nvPr/>
        </p:nvPicPr>
        <p:blipFill>
          <a:blip r:embed="rId2"/>
          <a:stretch>
            <a:fillRect/>
          </a:stretch>
        </p:blipFill>
        <p:spPr>
          <a:xfrm>
            <a:off x="3144644" y="859742"/>
            <a:ext cx="6201480" cy="5809432"/>
          </a:xfrm>
          <a:prstGeom prst="rect">
            <a:avLst/>
          </a:prstGeom>
        </p:spPr>
      </p:pic>
      <p:pic>
        <p:nvPicPr>
          <p:cNvPr id="3" name="Picture 2">
            <a:extLst>
              <a:ext uri="{FF2B5EF4-FFF2-40B4-BE49-F238E27FC236}">
                <a16:creationId xmlns:a16="http://schemas.microsoft.com/office/drawing/2014/main" id="{F8357CD2-9E26-4B7F-8851-6A76C029D81C}"/>
              </a:ext>
            </a:extLst>
          </p:cNvPr>
          <p:cNvPicPr>
            <a:picLocks noChangeAspect="1"/>
          </p:cNvPicPr>
          <p:nvPr/>
        </p:nvPicPr>
        <p:blipFill>
          <a:blip r:embed="rId3"/>
          <a:stretch>
            <a:fillRect/>
          </a:stretch>
        </p:blipFill>
        <p:spPr>
          <a:xfrm>
            <a:off x="8549509" y="5507124"/>
            <a:ext cx="885825" cy="1162050"/>
          </a:xfrm>
          <a:prstGeom prst="rect">
            <a:avLst/>
          </a:prstGeom>
        </p:spPr>
      </p:pic>
    </p:spTree>
    <p:extLst>
      <p:ext uri="{BB962C8B-B14F-4D97-AF65-F5344CB8AC3E}">
        <p14:creationId xmlns:p14="http://schemas.microsoft.com/office/powerpoint/2010/main" val="98313350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A5D3CBEB-AFA1-498E-BE42-C2766356CF87}"/>
              </a:ext>
            </a:extLst>
          </p:cNvPr>
          <p:cNvSpPr txBox="1">
            <a:spLocks/>
          </p:cNvSpPr>
          <p:nvPr/>
        </p:nvSpPr>
        <p:spPr>
          <a:xfrm>
            <a:off x="1184910" y="282447"/>
            <a:ext cx="10364036" cy="602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tx2"/>
                </a:solidFill>
              </a:rPr>
              <a:t>Percent of population that is non-Hispanic Black, Bexar County , Texas, Census Tracts, 2015-2019 </a:t>
            </a:r>
          </a:p>
        </p:txBody>
      </p:sp>
      <p:sp>
        <p:nvSpPr>
          <p:cNvPr id="7" name="Rectangle 6">
            <a:extLst>
              <a:ext uri="{FF2B5EF4-FFF2-40B4-BE49-F238E27FC236}">
                <a16:creationId xmlns:a16="http://schemas.microsoft.com/office/drawing/2014/main" id="{4400F432-3036-4AA1-99D9-E3A70AB76BCD}"/>
              </a:ext>
            </a:extLst>
          </p:cNvPr>
          <p:cNvSpPr/>
          <p:nvPr/>
        </p:nvSpPr>
        <p:spPr>
          <a:xfrm>
            <a:off x="2240241" y="6675378"/>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2015-2019</a:t>
            </a:r>
            <a:endParaRPr lang="en-US" sz="751" dirty="0">
              <a:solidFill>
                <a:schemeClr val="bg1">
                  <a:lumMod val="50000"/>
                </a:schemeClr>
              </a:solidFill>
            </a:endParaRPr>
          </a:p>
        </p:txBody>
      </p:sp>
      <p:pic>
        <p:nvPicPr>
          <p:cNvPr id="2" name="Picture 1">
            <a:extLst>
              <a:ext uri="{FF2B5EF4-FFF2-40B4-BE49-F238E27FC236}">
                <a16:creationId xmlns:a16="http://schemas.microsoft.com/office/drawing/2014/main" id="{BAEC1FDA-5FC7-4FBF-88FF-A00292A3DCED}"/>
              </a:ext>
            </a:extLst>
          </p:cNvPr>
          <p:cNvPicPr>
            <a:picLocks noChangeAspect="1"/>
          </p:cNvPicPr>
          <p:nvPr/>
        </p:nvPicPr>
        <p:blipFill>
          <a:blip r:embed="rId2"/>
          <a:stretch>
            <a:fillRect/>
          </a:stretch>
        </p:blipFill>
        <p:spPr>
          <a:xfrm>
            <a:off x="3657599" y="868622"/>
            <a:ext cx="5573597" cy="5806755"/>
          </a:xfrm>
          <a:prstGeom prst="rect">
            <a:avLst/>
          </a:prstGeom>
        </p:spPr>
      </p:pic>
      <p:pic>
        <p:nvPicPr>
          <p:cNvPr id="3" name="Picture 2">
            <a:extLst>
              <a:ext uri="{FF2B5EF4-FFF2-40B4-BE49-F238E27FC236}">
                <a16:creationId xmlns:a16="http://schemas.microsoft.com/office/drawing/2014/main" id="{ACF0BF12-2A2D-4E03-A7D7-B5CB6D950C44}"/>
              </a:ext>
            </a:extLst>
          </p:cNvPr>
          <p:cNvPicPr>
            <a:picLocks noChangeAspect="1"/>
          </p:cNvPicPr>
          <p:nvPr/>
        </p:nvPicPr>
        <p:blipFill>
          <a:blip r:embed="rId3"/>
          <a:stretch>
            <a:fillRect/>
          </a:stretch>
        </p:blipFill>
        <p:spPr>
          <a:xfrm>
            <a:off x="8135822" y="5599053"/>
            <a:ext cx="1095375" cy="1076325"/>
          </a:xfrm>
          <a:prstGeom prst="rect">
            <a:avLst/>
          </a:prstGeom>
        </p:spPr>
      </p:pic>
    </p:spTree>
    <p:extLst>
      <p:ext uri="{BB962C8B-B14F-4D97-AF65-F5344CB8AC3E}">
        <p14:creationId xmlns:p14="http://schemas.microsoft.com/office/powerpoint/2010/main" val="7168739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B73A1DF-9731-4B38-B4E1-6CA2BB837797}"/>
              </a:ext>
            </a:extLst>
          </p:cNvPr>
          <p:cNvSpPr>
            <a:spLocks noGrp="1"/>
          </p:cNvSpPr>
          <p:nvPr>
            <p:ph type="sldNum" sz="quarter" idx="12"/>
          </p:nvPr>
        </p:nvSpPr>
        <p:spPr/>
        <p:txBody>
          <a:bodyPr/>
          <a:lstStyle/>
          <a:p>
            <a:fld id="{D350C3CE-BCFB-4CA3-BA52-7BC358224E77}" type="slidenum">
              <a:rPr lang="en-US" smtClean="0"/>
              <a:t>17</a:t>
            </a:fld>
            <a:endParaRPr lang="en-US"/>
          </a:p>
        </p:txBody>
      </p:sp>
      <p:pic>
        <p:nvPicPr>
          <p:cNvPr id="3" name="Picture 2">
            <a:extLst>
              <a:ext uri="{FF2B5EF4-FFF2-40B4-BE49-F238E27FC236}">
                <a16:creationId xmlns:a16="http://schemas.microsoft.com/office/drawing/2014/main" id="{BDAEA537-151E-46CC-BFE3-3CAAD9F4BEE9}"/>
              </a:ext>
            </a:extLst>
          </p:cNvPr>
          <p:cNvPicPr>
            <a:picLocks noChangeAspect="1"/>
          </p:cNvPicPr>
          <p:nvPr/>
        </p:nvPicPr>
        <p:blipFill>
          <a:blip r:embed="rId2"/>
          <a:stretch>
            <a:fillRect/>
          </a:stretch>
        </p:blipFill>
        <p:spPr>
          <a:xfrm>
            <a:off x="3479179" y="1073161"/>
            <a:ext cx="5734071" cy="5363958"/>
          </a:xfrm>
          <a:prstGeom prst="rect">
            <a:avLst/>
          </a:prstGeom>
        </p:spPr>
      </p:pic>
      <p:sp>
        <p:nvSpPr>
          <p:cNvPr id="5" name="Rectangle 4">
            <a:extLst>
              <a:ext uri="{FF2B5EF4-FFF2-40B4-BE49-F238E27FC236}">
                <a16:creationId xmlns:a16="http://schemas.microsoft.com/office/drawing/2014/main" id="{98449EDB-C705-49C9-96D9-8AEA9E88353A}"/>
              </a:ext>
            </a:extLst>
          </p:cNvPr>
          <p:cNvSpPr/>
          <p:nvPr/>
        </p:nvSpPr>
        <p:spPr>
          <a:xfrm>
            <a:off x="453483" y="6547353"/>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5-Year Sample, 2015-2019</a:t>
            </a:r>
            <a:endParaRPr lang="en-US" sz="751" dirty="0">
              <a:solidFill>
                <a:schemeClr val="bg1">
                  <a:lumMod val="50000"/>
                </a:schemeClr>
              </a:solidFill>
            </a:endParaRPr>
          </a:p>
        </p:txBody>
      </p:sp>
      <p:sp>
        <p:nvSpPr>
          <p:cNvPr id="6" name="Title 1">
            <a:extLst>
              <a:ext uri="{FF2B5EF4-FFF2-40B4-BE49-F238E27FC236}">
                <a16:creationId xmlns:a16="http://schemas.microsoft.com/office/drawing/2014/main" id="{6EA4CCA5-5649-4C51-9D26-C30679F40A0F}"/>
              </a:ext>
            </a:extLst>
          </p:cNvPr>
          <p:cNvSpPr txBox="1">
            <a:spLocks/>
          </p:cNvSpPr>
          <p:nvPr/>
        </p:nvSpPr>
        <p:spPr>
          <a:xfrm>
            <a:off x="1162607" y="337724"/>
            <a:ext cx="10364036" cy="602901"/>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1800" b="1" dirty="0">
                <a:solidFill>
                  <a:schemeClr val="tx2"/>
                </a:solidFill>
              </a:rPr>
              <a:t>Percent of population that is non-Hispanic White, Bexar County , Texas, Census Tracts, 2015-2019 </a:t>
            </a:r>
          </a:p>
        </p:txBody>
      </p:sp>
    </p:spTree>
    <p:extLst>
      <p:ext uri="{BB962C8B-B14F-4D97-AF65-F5344CB8AC3E}">
        <p14:creationId xmlns:p14="http://schemas.microsoft.com/office/powerpoint/2010/main" val="2676456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BA90459-0ED4-4DD3-A20A-568C6585D6DC}"/>
              </a:ext>
            </a:extLst>
          </p:cNvPr>
          <p:cNvSpPr>
            <a:spLocks noGrp="1"/>
          </p:cNvSpPr>
          <p:nvPr>
            <p:ph type="sldNum" sz="quarter" idx="12"/>
          </p:nvPr>
        </p:nvSpPr>
        <p:spPr/>
        <p:txBody>
          <a:bodyPr/>
          <a:lstStyle/>
          <a:p>
            <a:fld id="{D350C3CE-BCFB-4CA3-BA52-7BC358224E77}" type="slidenum">
              <a:rPr lang="en-US" smtClean="0"/>
              <a:t>18</a:t>
            </a:fld>
            <a:endParaRPr lang="en-US"/>
          </a:p>
        </p:txBody>
      </p:sp>
      <p:graphicFrame>
        <p:nvGraphicFramePr>
          <p:cNvPr id="3" name="Table 2">
            <a:extLst>
              <a:ext uri="{FF2B5EF4-FFF2-40B4-BE49-F238E27FC236}">
                <a16:creationId xmlns:a16="http://schemas.microsoft.com/office/drawing/2014/main" id="{3FB8EE66-7D5C-4BEB-AE93-D01315BA35A2}"/>
              </a:ext>
            </a:extLst>
          </p:cNvPr>
          <p:cNvGraphicFramePr>
            <a:graphicFrameLocks noGrp="1"/>
          </p:cNvGraphicFramePr>
          <p:nvPr>
            <p:extLst>
              <p:ext uri="{D42A27DB-BD31-4B8C-83A1-F6EECF244321}">
                <p14:modId xmlns:p14="http://schemas.microsoft.com/office/powerpoint/2010/main" val="2988828559"/>
              </p:ext>
            </p:extLst>
          </p:nvPr>
        </p:nvGraphicFramePr>
        <p:xfrm>
          <a:off x="2068552" y="1060533"/>
          <a:ext cx="7443439" cy="2513752"/>
        </p:xfrm>
        <a:graphic>
          <a:graphicData uri="http://schemas.openxmlformats.org/drawingml/2006/table">
            <a:tbl>
              <a:tblPr>
                <a:tableStyleId>{5C22544A-7EE6-4342-B048-85BDC9FD1C3A}</a:tableStyleId>
              </a:tblPr>
              <a:tblGrid>
                <a:gridCol w="3007619">
                  <a:extLst>
                    <a:ext uri="{9D8B030D-6E8A-4147-A177-3AD203B41FA5}">
                      <a16:colId xmlns:a16="http://schemas.microsoft.com/office/drawing/2014/main" val="2255870565"/>
                    </a:ext>
                  </a:extLst>
                </a:gridCol>
                <a:gridCol w="1377793">
                  <a:extLst>
                    <a:ext uri="{9D8B030D-6E8A-4147-A177-3AD203B41FA5}">
                      <a16:colId xmlns:a16="http://schemas.microsoft.com/office/drawing/2014/main" val="2013311268"/>
                    </a:ext>
                  </a:extLst>
                </a:gridCol>
                <a:gridCol w="1411396">
                  <a:extLst>
                    <a:ext uri="{9D8B030D-6E8A-4147-A177-3AD203B41FA5}">
                      <a16:colId xmlns:a16="http://schemas.microsoft.com/office/drawing/2014/main" val="3181239541"/>
                    </a:ext>
                  </a:extLst>
                </a:gridCol>
                <a:gridCol w="1646631">
                  <a:extLst>
                    <a:ext uri="{9D8B030D-6E8A-4147-A177-3AD203B41FA5}">
                      <a16:colId xmlns:a16="http://schemas.microsoft.com/office/drawing/2014/main" val="250753601"/>
                    </a:ext>
                  </a:extLst>
                </a:gridCol>
              </a:tblGrid>
              <a:tr h="372912">
                <a:tc>
                  <a:txBody>
                    <a:bodyPr/>
                    <a:lstStyle/>
                    <a:p>
                      <a:pPr algn="l" fontAlgn="b"/>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Texas</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Bexar County</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San Antonio</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44518845"/>
                  </a:ext>
                </a:extLst>
              </a:tr>
              <a:tr h="441127">
                <a:tc>
                  <a:txBody>
                    <a:bodyPr/>
                    <a:lstStyle/>
                    <a:p>
                      <a:pPr algn="l" fontAlgn="b"/>
                      <a:r>
                        <a:rPr lang="en-US" sz="1100" u="none" strike="noStrike">
                          <a:solidFill>
                            <a:schemeClr val="accent1">
                              <a:lumMod val="50000"/>
                            </a:schemeClr>
                          </a:solidFill>
                          <a:effectLst/>
                        </a:rPr>
                        <a:t>Population per square mile, 2010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96.3</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1,383.10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2,879.80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03117803"/>
                  </a:ext>
                </a:extLst>
              </a:tr>
              <a:tr h="552907">
                <a:tc>
                  <a:txBody>
                    <a:bodyPr/>
                    <a:lstStyle/>
                    <a:p>
                      <a:pPr algn="l" fontAlgn="b"/>
                      <a:r>
                        <a:rPr lang="en-US" sz="1100" u="none" strike="noStrike" dirty="0">
                          <a:solidFill>
                            <a:schemeClr val="accent1">
                              <a:lumMod val="50000"/>
                            </a:schemeClr>
                          </a:solidFill>
                          <a:effectLst/>
                        </a:rPr>
                        <a:t>Population, July 1, 2019,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28,995,881</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2,003,554</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1,547,253</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887287156"/>
                  </a:ext>
                </a:extLst>
              </a:tr>
              <a:tr h="592590">
                <a:tc>
                  <a:txBody>
                    <a:bodyPr/>
                    <a:lstStyle/>
                    <a:p>
                      <a:pPr algn="l" fontAlgn="b"/>
                      <a:r>
                        <a:rPr lang="en-US" sz="1100" u="none" strike="noStrike" dirty="0">
                          <a:solidFill>
                            <a:schemeClr val="accent1">
                              <a:lumMod val="50000"/>
                            </a:schemeClr>
                          </a:solidFill>
                          <a:effectLst/>
                        </a:rPr>
                        <a:t>Population, April 1, 2010,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25,146,091</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1,714,781</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1,326,161</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90484721"/>
                  </a:ext>
                </a:extLst>
              </a:tr>
              <a:tr h="554216">
                <a:tc>
                  <a:txBody>
                    <a:bodyPr/>
                    <a:lstStyle/>
                    <a:p>
                      <a:pPr algn="l" fontAlgn="b"/>
                      <a:r>
                        <a:rPr lang="en-US" sz="1100" u="none" strike="noStrike" dirty="0">
                          <a:solidFill>
                            <a:schemeClr val="accent1">
                              <a:lumMod val="50000"/>
                            </a:schemeClr>
                          </a:solidFill>
                          <a:effectLst/>
                        </a:rPr>
                        <a:t>Percent change - April 1, 2010 to July 1, 2019</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15.30%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16.80%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16.70%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682740966"/>
                  </a:ext>
                </a:extLst>
              </a:tr>
            </a:tbl>
          </a:graphicData>
        </a:graphic>
      </p:graphicFrame>
      <p:graphicFrame>
        <p:nvGraphicFramePr>
          <p:cNvPr id="4" name="Table 3">
            <a:extLst>
              <a:ext uri="{FF2B5EF4-FFF2-40B4-BE49-F238E27FC236}">
                <a16:creationId xmlns:a16="http://schemas.microsoft.com/office/drawing/2014/main" id="{1C7F1BDA-0F91-4ED9-9E03-16321CE2695C}"/>
              </a:ext>
            </a:extLst>
          </p:cNvPr>
          <p:cNvGraphicFramePr>
            <a:graphicFrameLocks noGrp="1"/>
          </p:cNvGraphicFramePr>
          <p:nvPr>
            <p:extLst>
              <p:ext uri="{D42A27DB-BD31-4B8C-83A1-F6EECF244321}">
                <p14:modId xmlns:p14="http://schemas.microsoft.com/office/powerpoint/2010/main" val="2475804733"/>
              </p:ext>
            </p:extLst>
          </p:nvPr>
        </p:nvGraphicFramePr>
        <p:xfrm>
          <a:off x="1555595" y="4187283"/>
          <a:ext cx="7956397" cy="1449273"/>
        </p:xfrm>
        <a:graphic>
          <a:graphicData uri="http://schemas.openxmlformats.org/drawingml/2006/table">
            <a:tbl>
              <a:tblPr>
                <a:tableStyleId>{5C22544A-7EE6-4342-B048-85BDC9FD1C3A}</a:tableStyleId>
              </a:tblPr>
              <a:tblGrid>
                <a:gridCol w="3484562">
                  <a:extLst>
                    <a:ext uri="{9D8B030D-6E8A-4147-A177-3AD203B41FA5}">
                      <a16:colId xmlns:a16="http://schemas.microsoft.com/office/drawing/2014/main" val="1477200815"/>
                    </a:ext>
                  </a:extLst>
                </a:gridCol>
                <a:gridCol w="1234526">
                  <a:extLst>
                    <a:ext uri="{9D8B030D-6E8A-4147-A177-3AD203B41FA5}">
                      <a16:colId xmlns:a16="http://schemas.microsoft.com/office/drawing/2014/main" val="1260110225"/>
                    </a:ext>
                  </a:extLst>
                </a:gridCol>
                <a:gridCol w="1494143">
                  <a:extLst>
                    <a:ext uri="{9D8B030D-6E8A-4147-A177-3AD203B41FA5}">
                      <a16:colId xmlns:a16="http://schemas.microsoft.com/office/drawing/2014/main" val="135766630"/>
                    </a:ext>
                  </a:extLst>
                </a:gridCol>
                <a:gridCol w="1743166">
                  <a:extLst>
                    <a:ext uri="{9D8B030D-6E8A-4147-A177-3AD203B41FA5}">
                      <a16:colId xmlns:a16="http://schemas.microsoft.com/office/drawing/2014/main" val="3812238032"/>
                    </a:ext>
                  </a:extLst>
                </a:gridCol>
              </a:tblGrid>
              <a:tr h="206169">
                <a:tc>
                  <a:txBody>
                    <a:bodyPr/>
                    <a:lstStyle/>
                    <a:p>
                      <a:pPr algn="l" fontAlgn="b"/>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Texas</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Bexar County</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100" u="none" strike="noStrike" dirty="0">
                          <a:solidFill>
                            <a:schemeClr val="accent1">
                              <a:lumMod val="50000"/>
                            </a:schemeClr>
                          </a:solidFill>
                          <a:effectLst/>
                        </a:rPr>
                        <a:t>San Antonio</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29430936"/>
                  </a:ext>
                </a:extLst>
              </a:tr>
              <a:tr h="206169">
                <a:tc>
                  <a:txBody>
                    <a:bodyPr/>
                    <a:lstStyle/>
                    <a:p>
                      <a:pPr algn="l" fontAlgn="b"/>
                      <a:r>
                        <a:rPr lang="en-US" sz="1100" u="none" strike="noStrike">
                          <a:solidFill>
                            <a:schemeClr val="accent1">
                              <a:lumMod val="50000"/>
                            </a:schemeClr>
                          </a:solidFill>
                          <a:effectLst/>
                        </a:rPr>
                        <a:t>Race and Hispanic Origin</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188724292"/>
                  </a:ext>
                </a:extLst>
              </a:tr>
              <a:tr h="206169">
                <a:tc>
                  <a:txBody>
                    <a:bodyPr/>
                    <a:lstStyle/>
                    <a:p>
                      <a:pPr marL="457200" marR="0" lvl="1" indent="0" algn="l" defTabSz="914400" rtl="0" eaLnBrk="1" fontAlgn="b" latinLnBrk="0" hangingPunct="1">
                        <a:lnSpc>
                          <a:spcPct val="100000"/>
                        </a:lnSpc>
                        <a:spcBef>
                          <a:spcPts val="0"/>
                        </a:spcBef>
                        <a:spcAft>
                          <a:spcPts val="0"/>
                        </a:spcAft>
                        <a:buClrTx/>
                        <a:buSzTx/>
                        <a:buFontTx/>
                        <a:buNone/>
                        <a:tabLst/>
                        <a:defRPr/>
                      </a:pPr>
                      <a:r>
                        <a:rPr lang="en-US" sz="1100" u="none" strike="noStrike" dirty="0">
                          <a:solidFill>
                            <a:schemeClr val="accent1">
                              <a:lumMod val="50000"/>
                            </a:schemeClr>
                          </a:solidFill>
                          <a:effectLst/>
                        </a:rPr>
                        <a:t>Black or African American alone, </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12.90%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a:solidFill>
                            <a:schemeClr val="accent1">
                              <a:lumMod val="50000"/>
                            </a:schemeClr>
                          </a:solidFill>
                          <a:effectLst/>
                        </a:rPr>
                        <a:t>8.60%</a:t>
                      </a:r>
                      <a:endParaRPr lang="en-US" sz="11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7.00%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6558950"/>
                  </a:ext>
                </a:extLst>
              </a:tr>
              <a:tr h="212259">
                <a:tc>
                  <a:txBody>
                    <a:bodyPr/>
                    <a:lstStyle/>
                    <a:p>
                      <a:pPr lvl="1" algn="l" fontAlgn="b"/>
                      <a:r>
                        <a:rPr lang="en-US" sz="1100" u="none" strike="noStrike" dirty="0">
                          <a:solidFill>
                            <a:schemeClr val="accent1">
                              <a:lumMod val="50000"/>
                            </a:schemeClr>
                          </a:solidFill>
                          <a:effectLst/>
                        </a:rPr>
                        <a:t>American Indian and Alaska Native alone, percent</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1.00%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1.20%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0.80%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645239523"/>
                  </a:ext>
                </a:extLst>
              </a:tr>
              <a:tr h="206169">
                <a:tc>
                  <a:txBody>
                    <a:bodyPr/>
                    <a:lstStyle/>
                    <a:p>
                      <a:pPr lvl="1" algn="l" fontAlgn="b"/>
                      <a:r>
                        <a:rPr lang="en-US" sz="1100" u="none" strike="noStrike" dirty="0">
                          <a:solidFill>
                            <a:schemeClr val="accent1">
                              <a:lumMod val="50000"/>
                            </a:schemeClr>
                          </a:solidFill>
                          <a:effectLst/>
                        </a:rPr>
                        <a:t>Asian alone, percent</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5.20%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3.30%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2.80%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04652500"/>
                  </a:ext>
                </a:extLst>
              </a:tr>
              <a:tr h="206169">
                <a:tc>
                  <a:txBody>
                    <a:bodyPr/>
                    <a:lstStyle/>
                    <a:p>
                      <a:pPr lvl="1" algn="l" fontAlgn="b"/>
                      <a:r>
                        <a:rPr lang="en-US" sz="1100" u="none" strike="noStrike" dirty="0">
                          <a:solidFill>
                            <a:schemeClr val="accent1">
                              <a:lumMod val="50000"/>
                            </a:schemeClr>
                          </a:solidFill>
                          <a:effectLst/>
                        </a:rPr>
                        <a:t>Hispanic or Latino, percent</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39.70%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60.70%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64.20%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794075780"/>
                  </a:ext>
                </a:extLst>
              </a:tr>
              <a:tr h="206169">
                <a:tc>
                  <a:txBody>
                    <a:bodyPr/>
                    <a:lstStyle/>
                    <a:p>
                      <a:pPr lvl="1" algn="l" fontAlgn="b"/>
                      <a:r>
                        <a:rPr lang="en-US" sz="1100" u="none" strike="noStrike" dirty="0">
                          <a:solidFill>
                            <a:schemeClr val="accent1">
                              <a:lumMod val="50000"/>
                            </a:schemeClr>
                          </a:solidFill>
                          <a:effectLst/>
                        </a:rPr>
                        <a:t>White alone, not Hispanic or Latino, percent</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41.20%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27.10%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100" u="none" strike="noStrike" dirty="0">
                          <a:solidFill>
                            <a:schemeClr val="accent1">
                              <a:lumMod val="50000"/>
                            </a:schemeClr>
                          </a:solidFill>
                          <a:effectLst/>
                        </a:rPr>
                        <a:t>24.70%</a:t>
                      </a:r>
                      <a:endParaRPr lang="en-US" sz="11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188561467"/>
                  </a:ext>
                </a:extLst>
              </a:tr>
            </a:tbl>
          </a:graphicData>
        </a:graphic>
      </p:graphicFrame>
      <p:sp>
        <p:nvSpPr>
          <p:cNvPr id="5" name="Rectangle 4">
            <a:extLst>
              <a:ext uri="{FF2B5EF4-FFF2-40B4-BE49-F238E27FC236}">
                <a16:creationId xmlns:a16="http://schemas.microsoft.com/office/drawing/2014/main" id="{B0505A1F-B470-4B16-87FC-97B0D14FFA08}"/>
              </a:ext>
            </a:extLst>
          </p:cNvPr>
          <p:cNvSpPr/>
          <p:nvPr/>
        </p:nvSpPr>
        <p:spPr>
          <a:xfrm>
            <a:off x="2187498" y="5797463"/>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1-Year Sample2019</a:t>
            </a:r>
            <a:endParaRPr lang="en-US" sz="751" dirty="0">
              <a:solidFill>
                <a:schemeClr val="bg1">
                  <a:lumMod val="50000"/>
                </a:schemeClr>
              </a:solidFill>
            </a:endParaRPr>
          </a:p>
        </p:txBody>
      </p:sp>
      <p:sp>
        <p:nvSpPr>
          <p:cNvPr id="6" name="Title 1">
            <a:extLst>
              <a:ext uri="{FF2B5EF4-FFF2-40B4-BE49-F238E27FC236}">
                <a16:creationId xmlns:a16="http://schemas.microsoft.com/office/drawing/2014/main" id="{719282BC-8C89-4D27-8EEB-C1F3934FAF4C}"/>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000" b="1" dirty="0">
                <a:solidFill>
                  <a:schemeClr val="accent5">
                    <a:lumMod val="75000"/>
                  </a:schemeClr>
                </a:solidFill>
                <a:latin typeface="Arial" panose="020B0604020202020204" pitchFamily="34" charset="0"/>
                <a:cs typeface="Arial" panose="020B0604020202020204" pitchFamily="34" charset="0"/>
              </a:rPr>
              <a:t>Population and Race/ethnicity, San Antonio, Bexar County, Texas, 2019</a:t>
            </a:r>
          </a:p>
        </p:txBody>
      </p:sp>
      <p:sp>
        <p:nvSpPr>
          <p:cNvPr id="7" name="Rectangle 6">
            <a:extLst>
              <a:ext uri="{FF2B5EF4-FFF2-40B4-BE49-F238E27FC236}">
                <a16:creationId xmlns:a16="http://schemas.microsoft.com/office/drawing/2014/main" id="{5BC5D111-9C7C-441D-905A-72D4C457D4D4}"/>
              </a:ext>
            </a:extLst>
          </p:cNvPr>
          <p:cNvSpPr/>
          <p:nvPr/>
        </p:nvSpPr>
        <p:spPr>
          <a:xfrm>
            <a:off x="1999786" y="3598077"/>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Population Estimates, 2019</a:t>
            </a:r>
            <a:endParaRPr lang="en-US" sz="751" dirty="0">
              <a:solidFill>
                <a:schemeClr val="bg1">
                  <a:lumMod val="50000"/>
                </a:schemeClr>
              </a:solidFill>
            </a:endParaRPr>
          </a:p>
        </p:txBody>
      </p:sp>
    </p:spTree>
    <p:extLst>
      <p:ext uri="{BB962C8B-B14F-4D97-AF65-F5344CB8AC3E}">
        <p14:creationId xmlns:p14="http://schemas.microsoft.com/office/powerpoint/2010/main" val="20699266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F55F4-4560-4A6D-9DE9-CB387D66B610}"/>
              </a:ext>
            </a:extLst>
          </p:cNvPr>
          <p:cNvSpPr>
            <a:spLocks noGrp="1"/>
          </p:cNvSpPr>
          <p:nvPr>
            <p:ph type="sldNum" sz="quarter" idx="12"/>
          </p:nvPr>
        </p:nvSpPr>
        <p:spPr/>
        <p:txBody>
          <a:bodyPr/>
          <a:lstStyle/>
          <a:p>
            <a:fld id="{D350C3CE-BCFB-4CA3-BA52-7BC358224E77}" type="slidenum">
              <a:rPr lang="en-US" smtClean="0"/>
              <a:t>19</a:t>
            </a:fld>
            <a:endParaRPr lang="en-US"/>
          </a:p>
        </p:txBody>
      </p:sp>
      <p:graphicFrame>
        <p:nvGraphicFramePr>
          <p:cNvPr id="4" name="Table 3">
            <a:extLst>
              <a:ext uri="{FF2B5EF4-FFF2-40B4-BE49-F238E27FC236}">
                <a16:creationId xmlns:a16="http://schemas.microsoft.com/office/drawing/2014/main" id="{9FF94470-1FC3-442D-994F-A83DE3348B22}"/>
              </a:ext>
            </a:extLst>
          </p:cNvPr>
          <p:cNvGraphicFramePr>
            <a:graphicFrameLocks noGrp="1"/>
          </p:cNvGraphicFramePr>
          <p:nvPr>
            <p:extLst>
              <p:ext uri="{D42A27DB-BD31-4B8C-83A1-F6EECF244321}">
                <p14:modId xmlns:p14="http://schemas.microsoft.com/office/powerpoint/2010/main" val="322584780"/>
              </p:ext>
            </p:extLst>
          </p:nvPr>
        </p:nvGraphicFramePr>
        <p:xfrm>
          <a:off x="2118732" y="1438507"/>
          <a:ext cx="7627434" cy="2617470"/>
        </p:xfrm>
        <a:graphic>
          <a:graphicData uri="http://schemas.openxmlformats.org/drawingml/2006/table">
            <a:tbl>
              <a:tblPr>
                <a:tableStyleId>{5C22544A-7EE6-4342-B048-85BDC9FD1C3A}</a:tableStyleId>
              </a:tblPr>
              <a:tblGrid>
                <a:gridCol w="3081965">
                  <a:extLst>
                    <a:ext uri="{9D8B030D-6E8A-4147-A177-3AD203B41FA5}">
                      <a16:colId xmlns:a16="http://schemas.microsoft.com/office/drawing/2014/main" val="798345533"/>
                    </a:ext>
                  </a:extLst>
                </a:gridCol>
                <a:gridCol w="1411850">
                  <a:extLst>
                    <a:ext uri="{9D8B030D-6E8A-4147-A177-3AD203B41FA5}">
                      <a16:colId xmlns:a16="http://schemas.microsoft.com/office/drawing/2014/main" val="3108475614"/>
                    </a:ext>
                  </a:extLst>
                </a:gridCol>
                <a:gridCol w="1446286">
                  <a:extLst>
                    <a:ext uri="{9D8B030D-6E8A-4147-A177-3AD203B41FA5}">
                      <a16:colId xmlns:a16="http://schemas.microsoft.com/office/drawing/2014/main" val="1064469307"/>
                    </a:ext>
                  </a:extLst>
                </a:gridCol>
                <a:gridCol w="1687333">
                  <a:extLst>
                    <a:ext uri="{9D8B030D-6E8A-4147-A177-3AD203B41FA5}">
                      <a16:colId xmlns:a16="http://schemas.microsoft.com/office/drawing/2014/main" val="3460451107"/>
                    </a:ext>
                  </a:extLst>
                </a:gridCol>
              </a:tblGrid>
              <a:tr h="204559">
                <a:tc>
                  <a:txBody>
                    <a:bodyPr/>
                    <a:lstStyle/>
                    <a:p>
                      <a:pPr algn="l" fontAlgn="b"/>
                      <a:r>
                        <a:rPr lang="en-US" sz="1400" u="none" strike="noStrike">
                          <a:solidFill>
                            <a:schemeClr val="accent1">
                              <a:lumMod val="50000"/>
                            </a:schemeClr>
                          </a:solidFill>
                          <a:effectLst/>
                        </a:rPr>
                        <a:t>Education</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accent1">
                              <a:lumMod val="50000"/>
                            </a:schemeClr>
                          </a:solidFill>
                          <a:effectLst/>
                        </a:rPr>
                        <a:t>Texas</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accent1">
                              <a:lumMod val="50000"/>
                            </a:schemeClr>
                          </a:solidFill>
                          <a:effectLst/>
                        </a:rPr>
                        <a:t>Bexar County</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400" u="none" strike="noStrike" dirty="0">
                          <a:solidFill>
                            <a:schemeClr val="accent1">
                              <a:lumMod val="50000"/>
                            </a:schemeClr>
                          </a:solidFill>
                          <a:effectLst/>
                        </a:rPr>
                        <a:t>San Antonio</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876162823"/>
                  </a:ext>
                </a:extLst>
              </a:tr>
              <a:tr h="370253">
                <a:tc>
                  <a:txBody>
                    <a:bodyPr/>
                    <a:lstStyle/>
                    <a:p>
                      <a:pPr lvl="1" algn="l" fontAlgn="b"/>
                      <a:r>
                        <a:rPr lang="en-US" sz="1400" u="none" strike="noStrike" dirty="0">
                          <a:solidFill>
                            <a:schemeClr val="accent1">
                              <a:lumMod val="50000"/>
                            </a:schemeClr>
                          </a:solidFill>
                          <a:effectLst/>
                        </a:rPr>
                        <a:t>High school graduate or higher, percent of persons age 25 years+, 2015-2019</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83.70%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84.20%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82.40%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965767687"/>
                  </a:ext>
                </a:extLst>
              </a:tr>
              <a:tr h="370253">
                <a:tc>
                  <a:txBody>
                    <a:bodyPr/>
                    <a:lstStyle/>
                    <a:p>
                      <a:pPr lvl="1" algn="l" fontAlgn="b"/>
                      <a:r>
                        <a:rPr lang="en-US" sz="1400" u="none" strike="noStrike" dirty="0">
                          <a:solidFill>
                            <a:schemeClr val="accent1">
                              <a:lumMod val="50000"/>
                            </a:schemeClr>
                          </a:solidFill>
                          <a:effectLst/>
                        </a:rPr>
                        <a:t>Bachelor's degree or higher, percent of persons age 25 years+, 2015-2019</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29.90%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28.00%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26.00%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548256629"/>
                  </a:ext>
                </a:extLst>
              </a:tr>
              <a:tr h="204559">
                <a:tc>
                  <a:txBody>
                    <a:bodyPr/>
                    <a:lstStyle/>
                    <a:p>
                      <a:pPr algn="l" fontAlgn="b"/>
                      <a:r>
                        <a:rPr lang="en-US" sz="1400" u="none" strike="noStrike" dirty="0">
                          <a:solidFill>
                            <a:schemeClr val="accent1">
                              <a:lumMod val="50000"/>
                            </a:schemeClr>
                          </a:solidFill>
                          <a:effectLst/>
                        </a:rPr>
                        <a:t>Health</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l" fontAlgn="b"/>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131377900"/>
                  </a:ext>
                </a:extLst>
              </a:tr>
              <a:tr h="370253">
                <a:tc>
                  <a:txBody>
                    <a:bodyPr/>
                    <a:lstStyle/>
                    <a:p>
                      <a:pPr lvl="1" algn="l" fontAlgn="b"/>
                      <a:r>
                        <a:rPr lang="en-US" sz="1400" u="none" strike="noStrike" dirty="0">
                          <a:solidFill>
                            <a:schemeClr val="accent1">
                              <a:lumMod val="50000"/>
                            </a:schemeClr>
                          </a:solidFill>
                          <a:effectLst/>
                        </a:rPr>
                        <a:t>With a disability, under age 65 years, percent, 2015-2019</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7.90%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10.60%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a:solidFill>
                            <a:schemeClr val="accent1">
                              <a:lumMod val="50000"/>
                            </a:schemeClr>
                          </a:solidFill>
                          <a:effectLst/>
                        </a:rPr>
                        <a:t>11.10%</a:t>
                      </a:r>
                      <a:endParaRPr lang="en-US" sz="14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2398790115"/>
                  </a:ext>
                </a:extLst>
              </a:tr>
              <a:tr h="370253">
                <a:tc>
                  <a:txBody>
                    <a:bodyPr/>
                    <a:lstStyle/>
                    <a:p>
                      <a:pPr lvl="1" algn="l" fontAlgn="b"/>
                      <a:r>
                        <a:rPr lang="en-US" sz="1400" u="none" strike="noStrike" dirty="0">
                          <a:solidFill>
                            <a:schemeClr val="accent1">
                              <a:lumMod val="50000"/>
                            </a:schemeClr>
                          </a:solidFill>
                          <a:effectLst/>
                        </a:rPr>
                        <a:t>Persons without health insurance, under age 65 years, percent</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accent1">
                              <a:lumMod val="50000"/>
                            </a:schemeClr>
                          </a:solidFill>
                          <a:effectLst/>
                        </a:rPr>
                        <a:t>20.80%</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accent1">
                              <a:lumMod val="50000"/>
                            </a:schemeClr>
                          </a:solidFill>
                          <a:effectLst/>
                        </a:rPr>
                        <a:t>17.80%</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400" u="none" strike="noStrike" dirty="0">
                          <a:solidFill>
                            <a:schemeClr val="accent1">
                              <a:lumMod val="50000"/>
                            </a:schemeClr>
                          </a:solidFill>
                          <a:effectLst/>
                        </a:rPr>
                        <a:t>18.70%</a:t>
                      </a:r>
                      <a:endParaRPr lang="en-US" sz="14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8633693"/>
                  </a:ext>
                </a:extLst>
              </a:tr>
            </a:tbl>
          </a:graphicData>
        </a:graphic>
      </p:graphicFrame>
      <p:graphicFrame>
        <p:nvGraphicFramePr>
          <p:cNvPr id="5" name="Table 4">
            <a:extLst>
              <a:ext uri="{FF2B5EF4-FFF2-40B4-BE49-F238E27FC236}">
                <a16:creationId xmlns:a16="http://schemas.microsoft.com/office/drawing/2014/main" id="{40CC90A3-6DBA-4F83-9A9F-BC694B21C302}"/>
              </a:ext>
            </a:extLst>
          </p:cNvPr>
          <p:cNvGraphicFramePr>
            <a:graphicFrameLocks noGrp="1"/>
          </p:cNvGraphicFramePr>
          <p:nvPr>
            <p:extLst>
              <p:ext uri="{D42A27DB-BD31-4B8C-83A1-F6EECF244321}">
                <p14:modId xmlns:p14="http://schemas.microsoft.com/office/powerpoint/2010/main" val="2204757818"/>
              </p:ext>
            </p:extLst>
          </p:nvPr>
        </p:nvGraphicFramePr>
        <p:xfrm>
          <a:off x="2251617" y="4037672"/>
          <a:ext cx="7494549" cy="2363129"/>
        </p:xfrm>
        <a:graphic>
          <a:graphicData uri="http://schemas.openxmlformats.org/drawingml/2006/table">
            <a:tbl>
              <a:tblPr>
                <a:tableStyleId>{5C22544A-7EE6-4342-B048-85BDC9FD1C3A}</a:tableStyleId>
              </a:tblPr>
              <a:tblGrid>
                <a:gridCol w="3028271">
                  <a:extLst>
                    <a:ext uri="{9D8B030D-6E8A-4147-A177-3AD203B41FA5}">
                      <a16:colId xmlns:a16="http://schemas.microsoft.com/office/drawing/2014/main" val="1113559034"/>
                    </a:ext>
                  </a:extLst>
                </a:gridCol>
                <a:gridCol w="1387253">
                  <a:extLst>
                    <a:ext uri="{9D8B030D-6E8A-4147-A177-3AD203B41FA5}">
                      <a16:colId xmlns:a16="http://schemas.microsoft.com/office/drawing/2014/main" val="483101729"/>
                    </a:ext>
                  </a:extLst>
                </a:gridCol>
                <a:gridCol w="1421088">
                  <a:extLst>
                    <a:ext uri="{9D8B030D-6E8A-4147-A177-3AD203B41FA5}">
                      <a16:colId xmlns:a16="http://schemas.microsoft.com/office/drawing/2014/main" val="219647173"/>
                    </a:ext>
                  </a:extLst>
                </a:gridCol>
                <a:gridCol w="1657937">
                  <a:extLst>
                    <a:ext uri="{9D8B030D-6E8A-4147-A177-3AD203B41FA5}">
                      <a16:colId xmlns:a16="http://schemas.microsoft.com/office/drawing/2014/main" val="532654225"/>
                    </a:ext>
                  </a:extLst>
                </a:gridCol>
              </a:tblGrid>
              <a:tr h="402273">
                <a:tc>
                  <a:txBody>
                    <a:bodyPr/>
                    <a:lstStyle/>
                    <a:p>
                      <a:pPr algn="l" fontAlgn="b"/>
                      <a:r>
                        <a:rPr lang="en-US" sz="1600" u="none" strike="noStrike" dirty="0">
                          <a:solidFill>
                            <a:schemeClr val="accent1">
                              <a:lumMod val="50000"/>
                            </a:schemeClr>
                          </a:solidFill>
                          <a:effectLst/>
                        </a:rPr>
                        <a:t>Income &amp; Poverty</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accent1">
                              <a:lumMod val="50000"/>
                            </a:schemeClr>
                          </a:solidFill>
                          <a:effectLst/>
                        </a:rPr>
                        <a:t>Texas</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accent1">
                              <a:lumMod val="50000"/>
                            </a:schemeClr>
                          </a:solidFill>
                          <a:effectLst/>
                        </a:rPr>
                        <a:t>Bexar County</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ctr" fontAlgn="b"/>
                      <a:r>
                        <a:rPr lang="en-US" sz="1600" u="none" strike="noStrike" dirty="0">
                          <a:solidFill>
                            <a:schemeClr val="accent1">
                              <a:lumMod val="50000"/>
                            </a:schemeClr>
                          </a:solidFill>
                          <a:effectLst/>
                        </a:rPr>
                        <a:t>San Antonio</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1425858607"/>
                  </a:ext>
                </a:extLst>
              </a:tr>
              <a:tr h="728115">
                <a:tc>
                  <a:txBody>
                    <a:bodyPr/>
                    <a:lstStyle/>
                    <a:p>
                      <a:pPr lvl="1" algn="l" fontAlgn="b"/>
                      <a:r>
                        <a:rPr lang="en-US" sz="1600" u="none" strike="noStrike" dirty="0">
                          <a:solidFill>
                            <a:schemeClr val="accent1">
                              <a:lumMod val="50000"/>
                            </a:schemeClr>
                          </a:solidFill>
                          <a:effectLst/>
                        </a:rPr>
                        <a:t>Median household income (in 2019 dollars), 2015-2019</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a:solidFill>
                            <a:schemeClr val="accent1">
                              <a:lumMod val="50000"/>
                            </a:schemeClr>
                          </a:solidFill>
                          <a:effectLst/>
                        </a:rPr>
                        <a:t>$61,874 </a:t>
                      </a:r>
                      <a:endParaRPr lang="en-US" sz="16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a:solidFill>
                            <a:schemeClr val="accent1">
                              <a:lumMod val="50000"/>
                            </a:schemeClr>
                          </a:solidFill>
                          <a:effectLst/>
                        </a:rPr>
                        <a:t>$57,157 </a:t>
                      </a:r>
                      <a:endParaRPr lang="en-US" sz="16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chemeClr val="accent1">
                              <a:lumMod val="50000"/>
                            </a:schemeClr>
                          </a:solidFill>
                          <a:effectLst/>
                        </a:rPr>
                        <a:t>$52,455 </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4090671254"/>
                  </a:ext>
                </a:extLst>
              </a:tr>
              <a:tr h="830468">
                <a:tc>
                  <a:txBody>
                    <a:bodyPr/>
                    <a:lstStyle/>
                    <a:p>
                      <a:pPr lvl="1" algn="l" fontAlgn="b"/>
                      <a:r>
                        <a:rPr lang="en-US" sz="1600" u="none" strike="noStrike" dirty="0">
                          <a:solidFill>
                            <a:schemeClr val="accent1">
                              <a:lumMod val="50000"/>
                            </a:schemeClr>
                          </a:solidFill>
                          <a:effectLst/>
                        </a:rPr>
                        <a:t>Per capita income in past 12 months (in 2019 dollars), 2015-2019</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a:solidFill>
                            <a:schemeClr val="accent1">
                              <a:lumMod val="50000"/>
                            </a:schemeClr>
                          </a:solidFill>
                          <a:effectLst/>
                        </a:rPr>
                        <a:t>$31,277 </a:t>
                      </a:r>
                      <a:endParaRPr lang="en-US" sz="16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a:solidFill>
                            <a:schemeClr val="accent1">
                              <a:lumMod val="50000"/>
                            </a:schemeClr>
                          </a:solidFill>
                          <a:effectLst/>
                        </a:rPr>
                        <a:t>$27,834 </a:t>
                      </a:r>
                      <a:endParaRPr lang="en-US" sz="1600" b="0" i="0" u="none" strike="noStrike">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a:solidFill>
                            <a:schemeClr val="accent1">
                              <a:lumMod val="50000"/>
                            </a:schemeClr>
                          </a:solidFill>
                          <a:effectLst/>
                        </a:rPr>
                        <a:t>$25,894 </a:t>
                      </a:r>
                      <a:endParaRPr lang="en-US" sz="1600" b="0" i="0" u="none" strike="noStrike">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954584679"/>
                  </a:ext>
                </a:extLst>
              </a:tr>
              <a:tr h="402273">
                <a:tc>
                  <a:txBody>
                    <a:bodyPr/>
                    <a:lstStyle/>
                    <a:p>
                      <a:pPr lvl="1" algn="l" fontAlgn="b"/>
                      <a:r>
                        <a:rPr lang="en-US" sz="1600" u="none" strike="noStrike" dirty="0">
                          <a:solidFill>
                            <a:schemeClr val="accent1">
                              <a:lumMod val="50000"/>
                            </a:schemeClr>
                          </a:solidFill>
                          <a:effectLst/>
                        </a:rPr>
                        <a:t>Persons in poverty, percent</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chemeClr val="accent1">
                              <a:lumMod val="50000"/>
                            </a:schemeClr>
                          </a:solidFill>
                          <a:effectLst/>
                        </a:rPr>
                        <a:t>13.60%</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chemeClr val="accent1">
                              <a:lumMod val="50000"/>
                            </a:schemeClr>
                          </a:solidFill>
                          <a:effectLst/>
                        </a:rPr>
                        <a:t>15.20%</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tc>
                  <a:txBody>
                    <a:bodyPr/>
                    <a:lstStyle/>
                    <a:p>
                      <a:pPr algn="r" fontAlgn="b"/>
                      <a:r>
                        <a:rPr lang="en-US" sz="1600" u="none" strike="noStrike" dirty="0">
                          <a:solidFill>
                            <a:schemeClr val="accent1">
                              <a:lumMod val="50000"/>
                            </a:schemeClr>
                          </a:solidFill>
                          <a:effectLst/>
                        </a:rPr>
                        <a:t>17.80%</a:t>
                      </a:r>
                      <a:endParaRPr lang="en-US" sz="1600" b="0" i="0" u="none" strike="noStrike" dirty="0">
                        <a:solidFill>
                          <a:schemeClr val="accent1">
                            <a:lumMod val="50000"/>
                          </a:schemeClr>
                        </a:solidFill>
                        <a:effectLst/>
                        <a:latin typeface="Calibri" panose="020F0502020204030204" pitchFamily="34" charset="0"/>
                      </a:endParaRPr>
                    </a:p>
                  </a:txBody>
                  <a:tcPr marL="9525" marR="9525" marT="9525" marB="0" anchor="b"/>
                </a:tc>
                <a:extLst>
                  <a:ext uri="{0D108BD9-81ED-4DB2-BD59-A6C34878D82A}">
                    <a16:rowId xmlns:a16="http://schemas.microsoft.com/office/drawing/2014/main" val="3568338249"/>
                  </a:ext>
                </a:extLst>
              </a:tr>
            </a:tbl>
          </a:graphicData>
        </a:graphic>
      </p:graphicFrame>
      <p:sp>
        <p:nvSpPr>
          <p:cNvPr id="6" name="Rectangle 5">
            <a:extLst>
              <a:ext uri="{FF2B5EF4-FFF2-40B4-BE49-F238E27FC236}">
                <a16:creationId xmlns:a16="http://schemas.microsoft.com/office/drawing/2014/main" id="{FCA23BAE-B4A1-49D2-97A2-6D59914E3E30}"/>
              </a:ext>
            </a:extLst>
          </p:cNvPr>
          <p:cNvSpPr/>
          <p:nvPr/>
        </p:nvSpPr>
        <p:spPr>
          <a:xfrm>
            <a:off x="587297" y="6538912"/>
            <a:ext cx="4800600" cy="207877"/>
          </a:xfrm>
          <a:prstGeom prst="rect">
            <a:avLst/>
          </a:prstGeom>
        </p:spPr>
        <p:txBody>
          <a:bodyPr wrap="square">
            <a:spAutoFit/>
          </a:bodyPr>
          <a:lstStyle/>
          <a:p>
            <a:r>
              <a:rPr lang="en-US" sz="751" dirty="0">
                <a:solidFill>
                  <a:schemeClr val="bg1">
                    <a:lumMod val="50000"/>
                  </a:schemeClr>
                </a:solidFill>
                <a:latin typeface="Calibri" panose="020F0502020204030204" pitchFamily="34" charset="0"/>
                <a:ea typeface="Calibri" panose="020F0502020204030204" pitchFamily="34" charset="0"/>
                <a:cs typeface="Times New Roman" panose="02020603050405020304" pitchFamily="18" charset="0"/>
              </a:rPr>
              <a:t>Source: US Census Bureau, American Community Survey, 1-Year Sample, 2019</a:t>
            </a:r>
            <a:endParaRPr lang="en-US" sz="751" dirty="0">
              <a:solidFill>
                <a:schemeClr val="bg1">
                  <a:lumMod val="50000"/>
                </a:schemeClr>
              </a:solidFill>
            </a:endParaRPr>
          </a:p>
        </p:txBody>
      </p:sp>
      <p:sp>
        <p:nvSpPr>
          <p:cNvPr id="7" name="Title 1">
            <a:extLst>
              <a:ext uri="{FF2B5EF4-FFF2-40B4-BE49-F238E27FC236}">
                <a16:creationId xmlns:a16="http://schemas.microsoft.com/office/drawing/2014/main" id="{B3622E04-290A-4004-A363-82D91A81AB9A}"/>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400" b="1" dirty="0">
                <a:solidFill>
                  <a:schemeClr val="accent5">
                    <a:lumMod val="75000"/>
                  </a:schemeClr>
                </a:solidFill>
                <a:latin typeface="Arial" panose="020B0604020202020204" pitchFamily="34" charset="0"/>
                <a:cs typeface="Arial" panose="020B0604020202020204" pitchFamily="34" charset="0"/>
              </a:rPr>
              <a:t>Education and Income, San Antonio, Bexar County, Texas, 2019</a:t>
            </a:r>
          </a:p>
        </p:txBody>
      </p:sp>
    </p:spTree>
    <p:extLst>
      <p:ext uri="{BB962C8B-B14F-4D97-AF65-F5344CB8AC3E}">
        <p14:creationId xmlns:p14="http://schemas.microsoft.com/office/powerpoint/2010/main" val="120191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txBox="1">
            <a:spLocks/>
          </p:cNvSpPr>
          <p:nvPr/>
        </p:nvSpPr>
        <p:spPr>
          <a:xfrm>
            <a:off x="1716250" y="1032141"/>
            <a:ext cx="9896630" cy="5482959"/>
          </a:xfrm>
          <a:prstGeom prst="rect">
            <a:avLst/>
          </a:prstGeom>
        </p:spPr>
        <p:txBody>
          <a:bodyPr>
            <a:noAutofit/>
          </a:bodyPr>
          <a:lst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sz="2000" dirty="0">
              <a:latin typeface="Century Gothic" panose="020B050202020202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25730" y="0"/>
            <a:ext cx="1590520" cy="1590520"/>
          </a:xfrm>
          <a:prstGeom prst="rect">
            <a:avLst/>
          </a:prstGeom>
        </p:spPr>
      </p:pic>
      <p:cxnSp>
        <p:nvCxnSpPr>
          <p:cNvPr id="9" name="Straight Connector 8"/>
          <p:cNvCxnSpPr/>
          <p:nvPr/>
        </p:nvCxnSpPr>
        <p:spPr>
          <a:xfrm>
            <a:off x="1716250" y="781014"/>
            <a:ext cx="9896630"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312420" y="6474982"/>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	</a:t>
            </a:r>
          </a:p>
        </p:txBody>
      </p:sp>
      <p:sp>
        <p:nvSpPr>
          <p:cNvPr id="3" name="Slide Number Placeholder 2"/>
          <p:cNvSpPr>
            <a:spLocks noGrp="1"/>
          </p:cNvSpPr>
          <p:nvPr>
            <p:ph type="sldNum" sz="quarter" idx="12"/>
          </p:nvPr>
        </p:nvSpPr>
        <p:spPr/>
        <p:txBody>
          <a:bodyPr/>
          <a:lstStyle/>
          <a:p>
            <a:fld id="{CFD7B3FC-F52A-4C3D-BF43-F2954D09CBBE}" type="slidenum">
              <a:rPr lang="en-US" smtClean="0"/>
              <a:t>2</a:t>
            </a:fld>
            <a:endParaRPr lang="en-US" dirty="0"/>
          </a:p>
        </p:txBody>
      </p:sp>
      <p:sp>
        <p:nvSpPr>
          <p:cNvPr id="4" name="Rectangle 3">
            <a:extLst>
              <a:ext uri="{FF2B5EF4-FFF2-40B4-BE49-F238E27FC236}">
                <a16:creationId xmlns:a16="http://schemas.microsoft.com/office/drawing/2014/main" id="{3071C291-91E3-4903-B8BE-460127D65B8B}"/>
              </a:ext>
            </a:extLst>
          </p:cNvPr>
          <p:cNvSpPr/>
          <p:nvPr/>
        </p:nvSpPr>
        <p:spPr>
          <a:xfrm>
            <a:off x="1716250" y="927673"/>
            <a:ext cx="9691380" cy="4278094"/>
          </a:xfrm>
          <a:prstGeom prst="rect">
            <a:avLst/>
          </a:prstGeom>
        </p:spPr>
        <p:txBody>
          <a:bodyPr wrap="square">
            <a:sp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Census 2020</a:t>
            </a:r>
          </a:p>
          <a:p>
            <a:endParaRPr lang="en-US" sz="28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to </a:t>
            </a:r>
            <a:r>
              <a:rPr lang="en-US" sz="2400" u="sng" dirty="0">
                <a:solidFill>
                  <a:schemeClr val="tx2"/>
                </a:solidFill>
                <a:latin typeface="Arial" panose="020B0604020202020204" pitchFamily="34" charset="0"/>
                <a:cs typeface="Arial" panose="020B0604020202020204" pitchFamily="34" charset="0"/>
              </a:rPr>
              <a:t>reapportion the U.S. House of Representatives</a:t>
            </a:r>
            <a:r>
              <a:rPr lang="en-US" sz="2400" dirty="0">
                <a:solidFill>
                  <a:schemeClr val="tx2"/>
                </a:solidFill>
                <a:latin typeface="Arial" panose="020B0604020202020204" pitchFamily="34" charset="0"/>
                <a:cs typeface="Arial" panose="020B0604020202020204" pitchFamily="34" charset="0"/>
              </a:rPr>
              <a:t>, determining how many seats each state gets.</a:t>
            </a:r>
          </a:p>
          <a:p>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counts used by state officials to </a:t>
            </a:r>
            <a:r>
              <a:rPr lang="en-US" sz="2400" u="sng" dirty="0">
                <a:solidFill>
                  <a:schemeClr val="tx2"/>
                </a:solidFill>
                <a:latin typeface="Arial" panose="020B0604020202020204" pitchFamily="34" charset="0"/>
                <a:cs typeface="Arial" panose="020B0604020202020204" pitchFamily="34" charset="0"/>
              </a:rPr>
              <a:t>redraw</a:t>
            </a:r>
            <a:r>
              <a:rPr lang="en-US" sz="2400" dirty="0">
                <a:solidFill>
                  <a:schemeClr val="tx2"/>
                </a:solidFill>
                <a:latin typeface="Arial" panose="020B0604020202020204" pitchFamily="34" charset="0"/>
                <a:cs typeface="Arial" panose="020B0604020202020204" pitchFamily="34" charset="0"/>
              </a:rPr>
              <a:t> </a:t>
            </a:r>
            <a:r>
              <a:rPr lang="en-US" sz="2400" u="sng" dirty="0">
                <a:solidFill>
                  <a:schemeClr val="tx2"/>
                </a:solidFill>
                <a:latin typeface="Arial" panose="020B0604020202020204" pitchFamily="34" charset="0"/>
                <a:cs typeface="Arial" panose="020B0604020202020204" pitchFamily="34" charset="0"/>
              </a:rPr>
              <a:t>congressional and state legislative boundaries</a:t>
            </a:r>
            <a:r>
              <a:rPr lang="en-US" sz="2400" dirty="0">
                <a:solidFill>
                  <a:schemeClr val="tx2"/>
                </a:solidFill>
                <a:latin typeface="Arial" panose="020B0604020202020204" pitchFamily="34" charset="0"/>
                <a:cs typeface="Arial" panose="020B0604020202020204" pitchFamily="34" charset="0"/>
              </a:rPr>
              <a:t> to account for population shifts. </a:t>
            </a:r>
          </a:p>
          <a:p>
            <a:pPr marL="457200" indent="-457200">
              <a:buFont typeface="Arial" panose="020B0604020202020204" pitchFamily="34" charset="0"/>
              <a:buChar char="•"/>
            </a:pPr>
            <a:endParaRPr lang="en-US" sz="2400" dirty="0">
              <a:solidFill>
                <a:schemeClr val="tx2"/>
              </a:solidFill>
              <a:latin typeface="Arial" panose="020B0604020202020204" pitchFamily="34" charset="0"/>
              <a:cs typeface="Arial" panose="020B0604020202020204" pitchFamily="34" charset="0"/>
            </a:endParaRPr>
          </a:p>
          <a:p>
            <a:pPr marL="457200" indent="-457200">
              <a:buFont typeface="Arial" panose="020B0604020202020204" pitchFamily="34" charset="0"/>
              <a:buChar char="•"/>
            </a:pPr>
            <a:r>
              <a:rPr lang="en-US" sz="2400" dirty="0">
                <a:solidFill>
                  <a:schemeClr val="tx2"/>
                </a:solidFill>
                <a:latin typeface="Arial" panose="020B0604020202020204" pitchFamily="34" charset="0"/>
                <a:cs typeface="Arial" panose="020B0604020202020204" pitchFamily="34" charset="0"/>
              </a:rPr>
              <a:t>Census derived data are used to allocate over </a:t>
            </a:r>
            <a:r>
              <a:rPr lang="en-US" sz="2400" u="sng" dirty="0">
                <a:solidFill>
                  <a:schemeClr val="tx2"/>
                </a:solidFill>
                <a:latin typeface="Arial" panose="020B0604020202020204" pitchFamily="34" charset="0"/>
                <a:cs typeface="Arial" panose="020B0604020202020204" pitchFamily="34" charset="0"/>
              </a:rPr>
              <a:t>$1.5 trillion in federal funds</a:t>
            </a:r>
            <a:r>
              <a:rPr lang="en-US" sz="2400" dirty="0">
                <a:solidFill>
                  <a:schemeClr val="tx2"/>
                </a:solidFill>
                <a:latin typeface="Arial" panose="020B0604020202020204" pitchFamily="34" charset="0"/>
                <a:cs typeface="Arial" panose="020B0604020202020204" pitchFamily="34" charset="0"/>
              </a:rPr>
              <a:t> to support healthcare, education, transportation, and other service programs. </a:t>
            </a:r>
          </a:p>
        </p:txBody>
      </p:sp>
    </p:spTree>
    <p:extLst>
      <p:ext uri="{BB962C8B-B14F-4D97-AF65-F5344CB8AC3E}">
        <p14:creationId xmlns:p14="http://schemas.microsoft.com/office/powerpoint/2010/main" val="39862261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DA9C931-627E-4032-BE97-646584785FBB}"/>
              </a:ext>
            </a:extLst>
          </p:cNvPr>
          <p:cNvSpPr>
            <a:spLocks noGrp="1"/>
          </p:cNvSpPr>
          <p:nvPr>
            <p:ph type="sldNum" sz="quarter" idx="12"/>
          </p:nvPr>
        </p:nvSpPr>
        <p:spPr/>
        <p:txBody>
          <a:bodyPr/>
          <a:lstStyle/>
          <a:p>
            <a:fld id="{CFD7B3FC-F52A-4C3D-BF43-F2954D09CBBE}" type="slidenum">
              <a:rPr lang="en-US" smtClean="0"/>
              <a:t>20</a:t>
            </a:fld>
            <a:endParaRPr lang="en-US" dirty="0"/>
          </a:p>
        </p:txBody>
      </p:sp>
      <p:pic>
        <p:nvPicPr>
          <p:cNvPr id="3" name="Picture 2">
            <a:extLst>
              <a:ext uri="{FF2B5EF4-FFF2-40B4-BE49-F238E27FC236}">
                <a16:creationId xmlns:a16="http://schemas.microsoft.com/office/drawing/2014/main" id="{084AF427-B893-439C-9E36-E7BDADB4E5DA}"/>
              </a:ext>
            </a:extLst>
          </p:cNvPr>
          <p:cNvPicPr>
            <a:picLocks noChangeAspect="1"/>
          </p:cNvPicPr>
          <p:nvPr/>
        </p:nvPicPr>
        <p:blipFill>
          <a:blip r:embed="rId2"/>
          <a:stretch>
            <a:fillRect/>
          </a:stretch>
        </p:blipFill>
        <p:spPr>
          <a:xfrm>
            <a:off x="3021165" y="959803"/>
            <a:ext cx="5589435" cy="4938393"/>
          </a:xfrm>
          <a:prstGeom prst="rect">
            <a:avLst/>
          </a:prstGeom>
        </p:spPr>
      </p:pic>
      <p:sp>
        <p:nvSpPr>
          <p:cNvPr id="4" name="Rectangle 3">
            <a:extLst>
              <a:ext uri="{FF2B5EF4-FFF2-40B4-BE49-F238E27FC236}">
                <a16:creationId xmlns:a16="http://schemas.microsoft.com/office/drawing/2014/main" id="{55732BEC-508D-4E9C-B156-DA526CA01193}"/>
              </a:ext>
            </a:extLst>
          </p:cNvPr>
          <p:cNvSpPr/>
          <p:nvPr/>
        </p:nvSpPr>
        <p:spPr>
          <a:xfrm>
            <a:off x="2077536" y="6065778"/>
            <a:ext cx="7258373" cy="369332"/>
          </a:xfrm>
          <a:prstGeom prst="rect">
            <a:avLst/>
          </a:prstGeom>
        </p:spPr>
        <p:txBody>
          <a:bodyPr wrap="square">
            <a:spAutoFit/>
          </a:bodyPr>
          <a:lstStyle/>
          <a:p>
            <a:r>
              <a:rPr lang="en-US" dirty="0">
                <a:hlinkClick r:id="rId3"/>
              </a:rPr>
              <a:t>https://demographics.texas.gov/data/decennial/2020/RedistrictingResc</a:t>
            </a:r>
            <a:r>
              <a:rPr lang="en-US" dirty="0"/>
              <a:t> </a:t>
            </a:r>
          </a:p>
        </p:txBody>
      </p:sp>
      <p:sp>
        <p:nvSpPr>
          <p:cNvPr id="5" name="Title 1">
            <a:extLst>
              <a:ext uri="{FF2B5EF4-FFF2-40B4-BE49-F238E27FC236}">
                <a16:creationId xmlns:a16="http://schemas.microsoft.com/office/drawing/2014/main" id="{A6F7B870-5664-4629-B66F-1ACC9408BB99}"/>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Tree>
    <p:extLst>
      <p:ext uri="{BB962C8B-B14F-4D97-AF65-F5344CB8AC3E}">
        <p14:creationId xmlns:p14="http://schemas.microsoft.com/office/powerpoint/2010/main" val="55864564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66526F5-8E0D-4C69-A455-613E6CEB297E}"/>
              </a:ext>
            </a:extLst>
          </p:cNvPr>
          <p:cNvSpPr>
            <a:spLocks noGrp="1"/>
          </p:cNvSpPr>
          <p:nvPr>
            <p:ph type="sldNum" sz="quarter" idx="12"/>
          </p:nvPr>
        </p:nvSpPr>
        <p:spPr/>
        <p:txBody>
          <a:bodyPr/>
          <a:lstStyle/>
          <a:p>
            <a:fld id="{CFD7B3FC-F52A-4C3D-BF43-F2954D09CBBE}" type="slidenum">
              <a:rPr lang="en-US" smtClean="0"/>
              <a:t>21</a:t>
            </a:fld>
            <a:endParaRPr lang="en-US" dirty="0"/>
          </a:p>
        </p:txBody>
      </p:sp>
      <p:sp>
        <p:nvSpPr>
          <p:cNvPr id="4" name="Rectangle 3">
            <a:extLst>
              <a:ext uri="{FF2B5EF4-FFF2-40B4-BE49-F238E27FC236}">
                <a16:creationId xmlns:a16="http://schemas.microsoft.com/office/drawing/2014/main" id="{92DC87B5-B237-4C2A-BF34-6FEF69B9E19D}"/>
              </a:ext>
            </a:extLst>
          </p:cNvPr>
          <p:cNvSpPr/>
          <p:nvPr/>
        </p:nvSpPr>
        <p:spPr>
          <a:xfrm>
            <a:off x="2538711" y="5976937"/>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5" name="Title 1">
            <a:extLst>
              <a:ext uri="{FF2B5EF4-FFF2-40B4-BE49-F238E27FC236}">
                <a16:creationId xmlns:a16="http://schemas.microsoft.com/office/drawing/2014/main" id="{8E4C4236-3A9D-4C68-BFFA-FCEDC7B74090}"/>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
        <p:nvSpPr>
          <p:cNvPr id="6" name="TextBox 5">
            <a:extLst>
              <a:ext uri="{FF2B5EF4-FFF2-40B4-BE49-F238E27FC236}">
                <a16:creationId xmlns:a16="http://schemas.microsoft.com/office/drawing/2014/main" id="{389561C3-2811-43D4-A92F-33594A005D36}"/>
              </a:ext>
            </a:extLst>
          </p:cNvPr>
          <p:cNvSpPr txBox="1"/>
          <p:nvPr/>
        </p:nvSpPr>
        <p:spPr>
          <a:xfrm>
            <a:off x="388293" y="6459865"/>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pic>
        <p:nvPicPr>
          <p:cNvPr id="3" name="Picture 2">
            <a:extLst>
              <a:ext uri="{FF2B5EF4-FFF2-40B4-BE49-F238E27FC236}">
                <a16:creationId xmlns:a16="http://schemas.microsoft.com/office/drawing/2014/main" id="{3D2B63FC-7855-402A-A0AE-30B9B2B1C4A9}"/>
              </a:ext>
            </a:extLst>
          </p:cNvPr>
          <p:cNvPicPr>
            <a:picLocks noChangeAspect="1"/>
          </p:cNvPicPr>
          <p:nvPr/>
        </p:nvPicPr>
        <p:blipFill>
          <a:blip r:embed="rId3"/>
          <a:stretch>
            <a:fillRect/>
          </a:stretch>
        </p:blipFill>
        <p:spPr>
          <a:xfrm>
            <a:off x="1742467" y="1480865"/>
            <a:ext cx="8707065" cy="3896269"/>
          </a:xfrm>
          <a:prstGeom prst="rect">
            <a:avLst/>
          </a:prstGeom>
        </p:spPr>
      </p:pic>
    </p:spTree>
    <p:extLst>
      <p:ext uri="{BB962C8B-B14F-4D97-AF65-F5344CB8AC3E}">
        <p14:creationId xmlns:p14="http://schemas.microsoft.com/office/powerpoint/2010/main" val="1324466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E40FF2D-1A2C-411F-8D17-2F349C2B7E4F}"/>
              </a:ext>
            </a:extLst>
          </p:cNvPr>
          <p:cNvSpPr>
            <a:spLocks noGrp="1"/>
          </p:cNvSpPr>
          <p:nvPr>
            <p:ph type="sldNum" sz="quarter" idx="12"/>
          </p:nvPr>
        </p:nvSpPr>
        <p:spPr/>
        <p:txBody>
          <a:bodyPr/>
          <a:lstStyle/>
          <a:p>
            <a:fld id="{CFD7B3FC-F52A-4C3D-BF43-F2954D09CBBE}" type="slidenum">
              <a:rPr lang="en-US" smtClean="0"/>
              <a:t>22</a:t>
            </a:fld>
            <a:endParaRPr lang="en-US" dirty="0"/>
          </a:p>
        </p:txBody>
      </p:sp>
      <p:sp>
        <p:nvSpPr>
          <p:cNvPr id="5" name="Rectangle 4">
            <a:extLst>
              <a:ext uri="{FF2B5EF4-FFF2-40B4-BE49-F238E27FC236}">
                <a16:creationId xmlns:a16="http://schemas.microsoft.com/office/drawing/2014/main" id="{DF9BDC67-E845-408E-9445-D83DD5DB24A3}"/>
              </a:ext>
            </a:extLst>
          </p:cNvPr>
          <p:cNvSpPr/>
          <p:nvPr/>
        </p:nvSpPr>
        <p:spPr>
          <a:xfrm>
            <a:off x="2505843" y="6090533"/>
            <a:ext cx="7258373" cy="369332"/>
          </a:xfrm>
          <a:prstGeom prst="rect">
            <a:avLst/>
          </a:prstGeom>
        </p:spPr>
        <p:txBody>
          <a:bodyPr wrap="square">
            <a:spAutoFit/>
          </a:bodyPr>
          <a:lstStyle/>
          <a:p>
            <a:r>
              <a:rPr lang="en-US" dirty="0">
                <a:solidFill>
                  <a:schemeClr val="tx2"/>
                </a:solidFill>
                <a:hlinkClick r:id="rId2"/>
              </a:rPr>
              <a:t>https://demographics.texas.gov/data/decennial/2020/RedistrictingResc</a:t>
            </a:r>
            <a:r>
              <a:rPr lang="en-US" dirty="0">
                <a:solidFill>
                  <a:schemeClr val="tx2"/>
                </a:solidFill>
              </a:rPr>
              <a:t> </a:t>
            </a:r>
          </a:p>
        </p:txBody>
      </p:sp>
      <p:sp>
        <p:nvSpPr>
          <p:cNvPr id="6" name="Title 1">
            <a:extLst>
              <a:ext uri="{FF2B5EF4-FFF2-40B4-BE49-F238E27FC236}">
                <a16:creationId xmlns:a16="http://schemas.microsoft.com/office/drawing/2014/main" id="{1409C6B3-E9DC-49D0-86E1-DC99332F42CB}"/>
              </a:ext>
            </a:extLst>
          </p:cNvPr>
          <p:cNvSpPr txBox="1">
            <a:spLocks/>
          </p:cNvSpPr>
          <p:nvPr/>
        </p:nvSpPr>
        <p:spPr>
          <a:xfrm>
            <a:off x="1692307" y="232825"/>
            <a:ext cx="9845161" cy="559396"/>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Texas Demographic Center Redistricting Resources</a:t>
            </a:r>
          </a:p>
        </p:txBody>
      </p:sp>
      <p:sp>
        <p:nvSpPr>
          <p:cNvPr id="7" name="TextBox 6">
            <a:extLst>
              <a:ext uri="{FF2B5EF4-FFF2-40B4-BE49-F238E27FC236}">
                <a16:creationId xmlns:a16="http://schemas.microsoft.com/office/drawing/2014/main" id="{5336F963-7621-442D-9091-D35B4F7EA7F7}"/>
              </a:ext>
            </a:extLst>
          </p:cNvPr>
          <p:cNvSpPr txBox="1"/>
          <p:nvPr/>
        </p:nvSpPr>
        <p:spPr>
          <a:xfrm>
            <a:off x="463700" y="6459865"/>
            <a:ext cx="4006225" cy="261610"/>
          </a:xfrm>
          <a:prstGeom prst="rect">
            <a:avLst/>
          </a:prstGeom>
          <a:noFill/>
        </p:spPr>
        <p:txBody>
          <a:bodyPr wrap="none" rtlCol="0">
            <a:spAutoFit/>
          </a:bodyPr>
          <a:lstStyle/>
          <a:p>
            <a:r>
              <a:rPr lang="en-US" sz="1100" dirty="0">
                <a:solidFill>
                  <a:schemeClr val="tx1">
                    <a:lumMod val="50000"/>
                    <a:lumOff val="50000"/>
                  </a:schemeClr>
                </a:solidFill>
              </a:rPr>
              <a:t>Source: Texas Demographic Center, 2018 Population Projections</a:t>
            </a:r>
          </a:p>
        </p:txBody>
      </p:sp>
      <p:pic>
        <p:nvPicPr>
          <p:cNvPr id="3" name="Picture 2">
            <a:extLst>
              <a:ext uri="{FF2B5EF4-FFF2-40B4-BE49-F238E27FC236}">
                <a16:creationId xmlns:a16="http://schemas.microsoft.com/office/drawing/2014/main" id="{90C6CD47-3CCE-47F4-BAC0-83F8D438E014}"/>
              </a:ext>
            </a:extLst>
          </p:cNvPr>
          <p:cNvPicPr>
            <a:picLocks noChangeAspect="1"/>
          </p:cNvPicPr>
          <p:nvPr/>
        </p:nvPicPr>
        <p:blipFill>
          <a:blip r:embed="rId3"/>
          <a:stretch>
            <a:fillRect/>
          </a:stretch>
        </p:blipFill>
        <p:spPr>
          <a:xfrm>
            <a:off x="131445" y="1672682"/>
            <a:ext cx="5366106" cy="4125270"/>
          </a:xfrm>
          <a:prstGeom prst="rect">
            <a:avLst/>
          </a:prstGeom>
        </p:spPr>
      </p:pic>
      <p:pic>
        <p:nvPicPr>
          <p:cNvPr id="4" name="Picture 3">
            <a:extLst>
              <a:ext uri="{FF2B5EF4-FFF2-40B4-BE49-F238E27FC236}">
                <a16:creationId xmlns:a16="http://schemas.microsoft.com/office/drawing/2014/main" id="{F26E8237-2925-4E08-A189-1C6E5443E7DA}"/>
              </a:ext>
            </a:extLst>
          </p:cNvPr>
          <p:cNvPicPr>
            <a:picLocks noChangeAspect="1"/>
          </p:cNvPicPr>
          <p:nvPr/>
        </p:nvPicPr>
        <p:blipFill>
          <a:blip r:embed="rId4"/>
          <a:stretch>
            <a:fillRect/>
          </a:stretch>
        </p:blipFill>
        <p:spPr>
          <a:xfrm>
            <a:off x="5462900" y="1672682"/>
            <a:ext cx="6653411" cy="1483113"/>
          </a:xfrm>
          <a:prstGeom prst="rect">
            <a:avLst/>
          </a:prstGeom>
        </p:spPr>
      </p:pic>
    </p:spTree>
    <p:extLst>
      <p:ext uri="{BB962C8B-B14F-4D97-AF65-F5344CB8AC3E}">
        <p14:creationId xmlns:p14="http://schemas.microsoft.com/office/powerpoint/2010/main" val="30551139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D2C4F64-2913-44AF-A588-522B8D76F5FB}"/>
              </a:ext>
            </a:extLst>
          </p:cNvPr>
          <p:cNvSpPr>
            <a:spLocks noGrp="1"/>
          </p:cNvSpPr>
          <p:nvPr>
            <p:ph type="sldNum" sz="quarter" idx="12"/>
          </p:nvPr>
        </p:nvSpPr>
        <p:spPr/>
        <p:txBody>
          <a:bodyPr/>
          <a:lstStyle/>
          <a:p>
            <a:fld id="{CFD7B3FC-F52A-4C3D-BF43-F2954D09CBBE}" type="slidenum">
              <a:rPr lang="en-US" smtClean="0"/>
              <a:t>23</a:t>
            </a:fld>
            <a:endParaRPr lang="en-US" dirty="0"/>
          </a:p>
        </p:txBody>
      </p:sp>
      <p:pic>
        <p:nvPicPr>
          <p:cNvPr id="3" name="Picture 2">
            <a:extLst>
              <a:ext uri="{FF2B5EF4-FFF2-40B4-BE49-F238E27FC236}">
                <a16:creationId xmlns:a16="http://schemas.microsoft.com/office/drawing/2014/main" id="{4636C8EC-4C6D-4973-A8F2-5F317C7EA7ED}"/>
              </a:ext>
            </a:extLst>
          </p:cNvPr>
          <p:cNvPicPr>
            <a:picLocks noChangeAspect="1"/>
          </p:cNvPicPr>
          <p:nvPr/>
        </p:nvPicPr>
        <p:blipFill rotWithShape="1">
          <a:blip r:embed="rId2"/>
          <a:srcRect b="3292"/>
          <a:stretch/>
        </p:blipFill>
        <p:spPr>
          <a:xfrm>
            <a:off x="1859260" y="827103"/>
            <a:ext cx="9435067" cy="5361978"/>
          </a:xfrm>
          <a:prstGeom prst="rect">
            <a:avLst/>
          </a:prstGeom>
        </p:spPr>
      </p:pic>
      <p:sp>
        <p:nvSpPr>
          <p:cNvPr id="4" name="Rectangle 3">
            <a:extLst>
              <a:ext uri="{FF2B5EF4-FFF2-40B4-BE49-F238E27FC236}">
                <a16:creationId xmlns:a16="http://schemas.microsoft.com/office/drawing/2014/main" id="{3A2A9E38-66A8-415D-A2CE-2DBF374A1E0F}"/>
              </a:ext>
            </a:extLst>
          </p:cNvPr>
          <p:cNvSpPr/>
          <p:nvPr/>
        </p:nvSpPr>
        <p:spPr>
          <a:xfrm>
            <a:off x="2046248" y="6369826"/>
            <a:ext cx="8564137" cy="369332"/>
          </a:xfrm>
          <a:prstGeom prst="rect">
            <a:avLst/>
          </a:prstGeom>
        </p:spPr>
        <p:txBody>
          <a:bodyPr wrap="square">
            <a:spAutoFit/>
          </a:bodyPr>
          <a:lstStyle/>
          <a:p>
            <a:r>
              <a:rPr lang="en-US" dirty="0"/>
              <a:t>https://www.census.gov/programs-surveys/decennial-census/about/rdo.html</a:t>
            </a:r>
          </a:p>
        </p:txBody>
      </p:sp>
    </p:spTree>
    <p:extLst>
      <p:ext uri="{BB962C8B-B14F-4D97-AF65-F5344CB8AC3E}">
        <p14:creationId xmlns:p14="http://schemas.microsoft.com/office/powerpoint/2010/main" val="31757412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3B670FB-767C-4D72-9495-301D7C71EA75}"/>
              </a:ext>
            </a:extLst>
          </p:cNvPr>
          <p:cNvSpPr>
            <a:spLocks noGrp="1"/>
          </p:cNvSpPr>
          <p:nvPr>
            <p:ph type="sldNum" sz="quarter" idx="12"/>
          </p:nvPr>
        </p:nvSpPr>
        <p:spPr/>
        <p:txBody>
          <a:bodyPr/>
          <a:lstStyle/>
          <a:p>
            <a:fld id="{CFD7B3FC-F52A-4C3D-BF43-F2954D09CBBE}" type="slidenum">
              <a:rPr lang="en-US" smtClean="0"/>
              <a:t>24</a:t>
            </a:fld>
            <a:endParaRPr lang="en-US" dirty="0"/>
          </a:p>
        </p:txBody>
      </p:sp>
      <p:pic>
        <p:nvPicPr>
          <p:cNvPr id="3" name="Picture 2">
            <a:extLst>
              <a:ext uri="{FF2B5EF4-FFF2-40B4-BE49-F238E27FC236}">
                <a16:creationId xmlns:a16="http://schemas.microsoft.com/office/drawing/2014/main" id="{5A7685F0-0F25-47F3-A76E-1AF39B29FB17}"/>
              </a:ext>
            </a:extLst>
          </p:cNvPr>
          <p:cNvPicPr>
            <a:picLocks noChangeAspect="1"/>
          </p:cNvPicPr>
          <p:nvPr/>
        </p:nvPicPr>
        <p:blipFill>
          <a:blip r:embed="rId2"/>
          <a:stretch>
            <a:fillRect/>
          </a:stretch>
        </p:blipFill>
        <p:spPr>
          <a:xfrm>
            <a:off x="3306911" y="874739"/>
            <a:ext cx="4582390" cy="5618136"/>
          </a:xfrm>
          <a:prstGeom prst="rect">
            <a:avLst/>
          </a:prstGeom>
        </p:spPr>
      </p:pic>
      <p:sp>
        <p:nvSpPr>
          <p:cNvPr id="4" name="Rectangle 3">
            <a:extLst>
              <a:ext uri="{FF2B5EF4-FFF2-40B4-BE49-F238E27FC236}">
                <a16:creationId xmlns:a16="http://schemas.microsoft.com/office/drawing/2014/main" id="{AB64B5C0-2EB5-4057-BE31-C13A9FBF073C}"/>
              </a:ext>
            </a:extLst>
          </p:cNvPr>
          <p:cNvSpPr/>
          <p:nvPr/>
        </p:nvSpPr>
        <p:spPr>
          <a:xfrm>
            <a:off x="1123626" y="6348268"/>
            <a:ext cx="10314122" cy="369332"/>
          </a:xfrm>
          <a:prstGeom prst="rect">
            <a:avLst/>
          </a:prstGeom>
        </p:spPr>
        <p:txBody>
          <a:bodyPr wrap="square">
            <a:spAutoFit/>
          </a:bodyPr>
          <a:lstStyle/>
          <a:p>
            <a:r>
              <a:rPr lang="en-US" dirty="0"/>
              <a:t>https://www.census.gov/newsroom/press-releases/2020/2020-census-quality-assessments.html</a:t>
            </a:r>
          </a:p>
        </p:txBody>
      </p:sp>
    </p:spTree>
    <p:extLst>
      <p:ext uri="{BB962C8B-B14F-4D97-AF65-F5344CB8AC3E}">
        <p14:creationId xmlns:p14="http://schemas.microsoft.com/office/powerpoint/2010/main" val="19415225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8CDB1F9-B507-4671-9954-32F3695B08A0}"/>
              </a:ext>
            </a:extLst>
          </p:cNvPr>
          <p:cNvSpPr>
            <a:spLocks noGrp="1"/>
          </p:cNvSpPr>
          <p:nvPr>
            <p:ph type="sldNum" sz="quarter" idx="12"/>
          </p:nvPr>
        </p:nvSpPr>
        <p:spPr/>
        <p:txBody>
          <a:bodyPr/>
          <a:lstStyle/>
          <a:p>
            <a:fld id="{CFD7B3FC-F52A-4C3D-BF43-F2954D09CBBE}" type="slidenum">
              <a:rPr lang="en-US" smtClean="0"/>
              <a:t>25</a:t>
            </a:fld>
            <a:endParaRPr lang="en-US" dirty="0"/>
          </a:p>
        </p:txBody>
      </p:sp>
      <p:pic>
        <p:nvPicPr>
          <p:cNvPr id="3" name="Picture 2">
            <a:extLst>
              <a:ext uri="{FF2B5EF4-FFF2-40B4-BE49-F238E27FC236}">
                <a16:creationId xmlns:a16="http://schemas.microsoft.com/office/drawing/2014/main" id="{34A0743F-B965-4238-B7E7-6FA5AF9E8CF9}"/>
              </a:ext>
            </a:extLst>
          </p:cNvPr>
          <p:cNvPicPr>
            <a:picLocks noChangeAspect="1"/>
          </p:cNvPicPr>
          <p:nvPr/>
        </p:nvPicPr>
        <p:blipFill>
          <a:blip r:embed="rId2"/>
          <a:stretch>
            <a:fillRect/>
          </a:stretch>
        </p:blipFill>
        <p:spPr>
          <a:xfrm>
            <a:off x="3319714" y="830766"/>
            <a:ext cx="5290886" cy="4877074"/>
          </a:xfrm>
          <a:prstGeom prst="rect">
            <a:avLst/>
          </a:prstGeom>
        </p:spPr>
      </p:pic>
      <p:sp>
        <p:nvSpPr>
          <p:cNvPr id="4" name="Rectangle 3">
            <a:extLst>
              <a:ext uri="{FF2B5EF4-FFF2-40B4-BE49-F238E27FC236}">
                <a16:creationId xmlns:a16="http://schemas.microsoft.com/office/drawing/2014/main" id="{CA6C6808-0FE2-4D79-B168-5E93170ACF32}"/>
              </a:ext>
            </a:extLst>
          </p:cNvPr>
          <p:cNvSpPr/>
          <p:nvPr/>
        </p:nvSpPr>
        <p:spPr>
          <a:xfrm>
            <a:off x="977527" y="5570429"/>
            <a:ext cx="13421532" cy="307777"/>
          </a:xfrm>
          <a:prstGeom prst="rect">
            <a:avLst/>
          </a:prstGeom>
        </p:spPr>
        <p:txBody>
          <a:bodyPr wrap="square">
            <a:spAutoFit/>
          </a:bodyPr>
          <a:lstStyle/>
          <a:p>
            <a:r>
              <a:rPr lang="en-US" sz="1400" dirty="0"/>
              <a:t>https://www.census.gov/programs-surveys/decennial-census/2020-census/planning-management/planning-docs/CQR-detailed-op-plan.html</a:t>
            </a:r>
          </a:p>
        </p:txBody>
      </p:sp>
      <p:sp>
        <p:nvSpPr>
          <p:cNvPr id="5" name="Rectangle 4">
            <a:extLst>
              <a:ext uri="{FF2B5EF4-FFF2-40B4-BE49-F238E27FC236}">
                <a16:creationId xmlns:a16="http://schemas.microsoft.com/office/drawing/2014/main" id="{E248B3DF-2EB2-4BA7-8DDE-4B9E98D0B73B}"/>
              </a:ext>
            </a:extLst>
          </p:cNvPr>
          <p:cNvSpPr/>
          <p:nvPr/>
        </p:nvSpPr>
        <p:spPr>
          <a:xfrm>
            <a:off x="977527" y="6231135"/>
            <a:ext cx="11615854" cy="307777"/>
          </a:xfrm>
          <a:prstGeom prst="rect">
            <a:avLst/>
          </a:prstGeom>
        </p:spPr>
        <p:txBody>
          <a:bodyPr wrap="square">
            <a:spAutoFit/>
          </a:bodyPr>
          <a:lstStyle/>
          <a:p>
            <a:r>
              <a:rPr lang="en-US" sz="1400" dirty="0"/>
              <a:t>https://www.census.gov/programs-surveys/decennial-census/decade/2010/program-management/cqr.html</a:t>
            </a:r>
          </a:p>
        </p:txBody>
      </p:sp>
      <p:sp>
        <p:nvSpPr>
          <p:cNvPr id="6" name="TextBox 5">
            <a:extLst>
              <a:ext uri="{FF2B5EF4-FFF2-40B4-BE49-F238E27FC236}">
                <a16:creationId xmlns:a16="http://schemas.microsoft.com/office/drawing/2014/main" id="{82EC9FED-4F25-4829-9218-7C0427CDEFC9}"/>
              </a:ext>
            </a:extLst>
          </p:cNvPr>
          <p:cNvSpPr txBox="1"/>
          <p:nvPr/>
        </p:nvSpPr>
        <p:spPr>
          <a:xfrm>
            <a:off x="977527" y="5938024"/>
            <a:ext cx="3397405" cy="646331"/>
          </a:xfrm>
          <a:prstGeom prst="rect">
            <a:avLst/>
          </a:prstGeom>
          <a:noFill/>
        </p:spPr>
        <p:txBody>
          <a:bodyPr wrap="none" rtlCol="0">
            <a:spAutoFit/>
          </a:bodyPr>
          <a:lstStyle/>
          <a:p>
            <a:r>
              <a:rPr lang="en-US" dirty="0"/>
              <a:t>Information on 2010 CQR process:</a:t>
            </a:r>
          </a:p>
          <a:p>
            <a:endParaRPr lang="en-US" dirty="0"/>
          </a:p>
        </p:txBody>
      </p:sp>
    </p:spTree>
    <p:extLst>
      <p:ext uri="{BB962C8B-B14F-4D97-AF65-F5344CB8AC3E}">
        <p14:creationId xmlns:p14="http://schemas.microsoft.com/office/powerpoint/2010/main" val="358044254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3253160" y="1717344"/>
            <a:ext cx="5816325" cy="3222170"/>
            <a:chOff x="2819400" y="1905006"/>
            <a:chExt cx="6194121" cy="3428581"/>
          </a:xfrm>
        </p:grpSpPr>
        <p:sp>
          <p:nvSpPr>
            <p:cNvPr id="9" name="Rectangle 8"/>
            <p:cNvSpPr/>
            <p:nvPr/>
          </p:nvSpPr>
          <p:spPr>
            <a:xfrm>
              <a:off x="2819400" y="1905006"/>
              <a:ext cx="3089692" cy="818731"/>
            </a:xfrm>
            <a:prstGeom prst="rect">
              <a:avLst/>
            </a:prstGeom>
          </p:spPr>
          <p:txBody>
            <a:bodyPr wrap="none">
              <a:spAutoFit/>
            </a:bodyPr>
            <a:lstStyle/>
            <a:p>
              <a:pPr eaLnBrk="1" hangingPunct="1">
                <a:buNone/>
              </a:pPr>
              <a:r>
                <a:rPr lang="en-US" sz="4400" dirty="0">
                  <a:solidFill>
                    <a:schemeClr val="accent5">
                      <a:lumMod val="50000"/>
                    </a:schemeClr>
                  </a:solidFill>
                  <a:latin typeface="+mj-lt"/>
                </a:rPr>
                <a:t>Lloyd Potter</a:t>
              </a:r>
            </a:p>
          </p:txBody>
        </p:sp>
        <p:grpSp>
          <p:nvGrpSpPr>
            <p:cNvPr id="10" name="Group 9"/>
            <p:cNvGrpSpPr/>
            <p:nvPr/>
          </p:nvGrpSpPr>
          <p:grpSpPr>
            <a:xfrm>
              <a:off x="3159701" y="2877393"/>
              <a:ext cx="5853820" cy="2456194"/>
              <a:chOff x="1600524" y="3504238"/>
              <a:chExt cx="5853819" cy="2456194"/>
            </a:xfrm>
          </p:grpSpPr>
          <p:pic>
            <p:nvPicPr>
              <p:cNvPr id="13"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524" y="5419306"/>
                <a:ext cx="380534" cy="380536"/>
              </a:xfrm>
              <a:prstGeom prst="rect">
                <a:avLst/>
              </a:prstGeom>
            </p:spPr>
          </p:pic>
          <p:sp>
            <p:nvSpPr>
              <p:cNvPr id="14" name="TextBox 13"/>
              <p:cNvSpPr txBox="1"/>
              <p:nvPr/>
            </p:nvSpPr>
            <p:spPr>
              <a:xfrm>
                <a:off x="2122976" y="3504238"/>
                <a:ext cx="5331367" cy="2456194"/>
              </a:xfrm>
              <a:prstGeom prst="rect">
                <a:avLst/>
              </a:prstGeom>
              <a:noFill/>
            </p:spPr>
            <p:txBody>
              <a:bodyPr wrap="square" rtlCol="0">
                <a:spAutoFit/>
              </a:bodyPr>
              <a:lstStyle/>
              <a:p>
                <a:pPr>
                  <a:lnSpc>
                    <a:spcPct val="150000"/>
                  </a:lnSpc>
                </a:pPr>
                <a:r>
                  <a:rPr lang="en-US" sz="2400" dirty="0">
                    <a:solidFill>
                      <a:schemeClr val="accent5">
                        <a:lumMod val="50000"/>
                      </a:schemeClr>
                    </a:solidFill>
                  </a:rPr>
                  <a:t>(210) 458-6530</a:t>
                </a:r>
              </a:p>
              <a:p>
                <a:pPr>
                  <a:lnSpc>
                    <a:spcPct val="150000"/>
                  </a:lnSpc>
                </a:pPr>
                <a:r>
                  <a:rPr lang="en-US" sz="2400" dirty="0">
                    <a:solidFill>
                      <a:schemeClr val="accent5">
                        <a:lumMod val="50000"/>
                      </a:schemeClr>
                    </a:solidFill>
                  </a:rPr>
                  <a:t>Lloyd.Potter@utsa.edu</a:t>
                </a:r>
              </a:p>
              <a:p>
                <a:pPr>
                  <a:lnSpc>
                    <a:spcPct val="150000"/>
                  </a:lnSpc>
                </a:pPr>
                <a:r>
                  <a:rPr lang="en-US" sz="2400" dirty="0">
                    <a:solidFill>
                      <a:schemeClr val="accent5">
                        <a:lumMod val="50000"/>
                      </a:schemeClr>
                    </a:solidFill>
                  </a:rPr>
                  <a:t>demographics.texas.gov</a:t>
                </a:r>
              </a:p>
              <a:p>
                <a:pPr>
                  <a:lnSpc>
                    <a:spcPct val="150000"/>
                  </a:lnSpc>
                </a:pPr>
                <a:r>
                  <a:rPr lang="en-US" sz="2400" dirty="0">
                    <a:solidFill>
                      <a:schemeClr val="accent5">
                        <a:lumMod val="50000"/>
                      </a:schemeClr>
                    </a:solidFill>
                  </a:rPr>
                  <a:t>@TexasDemography</a:t>
                </a:r>
              </a:p>
            </p:txBody>
          </p:sp>
        </p:grpSp>
        <p:pic>
          <p:nvPicPr>
            <p:cNvPr id="11" name="Picture 10"/>
            <p:cNvPicPr>
              <a:picLocks noChangeAspect="1"/>
            </p:cNvPicPr>
            <p:nvPr/>
          </p:nvPicPr>
          <p:blipFill>
            <a:blip r:embed="rId4"/>
            <a:stretch>
              <a:fillRect/>
            </a:stretch>
          </p:blipFill>
          <p:spPr>
            <a:xfrm>
              <a:off x="3145478" y="4240534"/>
              <a:ext cx="367960" cy="367960"/>
            </a:xfrm>
            <a:prstGeom prst="rect">
              <a:avLst/>
            </a:prstGeom>
          </p:spPr>
        </p:pic>
      </p:grpSp>
      <p:sp>
        <p:nvSpPr>
          <p:cNvPr id="2" name="Slide Number Placeholder 1"/>
          <p:cNvSpPr>
            <a:spLocks noGrp="1"/>
          </p:cNvSpPr>
          <p:nvPr>
            <p:ph type="sldNum" sz="quarter" idx="4294967295"/>
          </p:nvPr>
        </p:nvSpPr>
        <p:spPr>
          <a:xfrm>
            <a:off x="11374438" y="6407150"/>
            <a:ext cx="817562" cy="314325"/>
          </a:xfrm>
        </p:spPr>
        <p:txBody>
          <a:bodyPr/>
          <a:lstStyle/>
          <a:p>
            <a:fld id="{2BC1FA3B-F0C1-4F58-90BE-DCC7501F4B28}" type="slidenum">
              <a:rPr lang="en-US" smtClean="0"/>
              <a:pPr/>
              <a:t>26</a:t>
            </a:fld>
            <a:endParaRPr lang="en-US" dirty="0"/>
          </a:p>
        </p:txBody>
      </p:sp>
      <p:grpSp>
        <p:nvGrpSpPr>
          <p:cNvPr id="3" name="Group 2"/>
          <p:cNvGrpSpPr/>
          <p:nvPr/>
        </p:nvGrpSpPr>
        <p:grpSpPr>
          <a:xfrm>
            <a:off x="1842053" y="5513768"/>
            <a:ext cx="8492573" cy="1344232"/>
            <a:chOff x="318052" y="5513768"/>
            <a:chExt cx="8492573" cy="1344232"/>
          </a:xfrm>
        </p:grpSpPr>
        <p:cxnSp>
          <p:nvCxnSpPr>
            <p:cNvPr id="4" name="Straight Connector 3"/>
            <p:cNvCxnSpPr/>
            <p:nvPr/>
          </p:nvCxnSpPr>
          <p:spPr>
            <a:xfrm>
              <a:off x="318052" y="6453229"/>
              <a:ext cx="2270954" cy="14246"/>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89006" y="5513768"/>
              <a:ext cx="3965986" cy="1344232"/>
            </a:xfrm>
            <a:prstGeom prst="rect">
              <a:avLst/>
            </a:prstGeom>
          </p:spPr>
        </p:pic>
        <p:cxnSp>
          <p:nvCxnSpPr>
            <p:cNvPr id="6" name="Straight Connector 5"/>
            <p:cNvCxnSpPr/>
            <p:nvPr/>
          </p:nvCxnSpPr>
          <p:spPr>
            <a:xfrm>
              <a:off x="6486525" y="6467475"/>
              <a:ext cx="2324100" cy="0"/>
            </a:xfrm>
            <a:prstGeom prst="line">
              <a:avLst/>
            </a:prstGeom>
            <a:ln w="34925">
              <a:solidFill>
                <a:schemeClr val="accent4">
                  <a:lumMod val="50000"/>
                </a:schemeClr>
              </a:solidFill>
            </a:ln>
          </p:spPr>
          <p:style>
            <a:lnRef idx="1">
              <a:schemeClr val="accent1"/>
            </a:lnRef>
            <a:fillRef idx="0">
              <a:schemeClr val="accent1"/>
            </a:fillRef>
            <a:effectRef idx="0">
              <a:schemeClr val="accent1"/>
            </a:effectRef>
            <a:fontRef idx="minor">
              <a:schemeClr val="tx1"/>
            </a:fontRef>
          </p:style>
        </p:cxnSp>
      </p:grpSp>
      <p:sp>
        <p:nvSpPr>
          <p:cNvPr id="16" name="AutoShape 2" descr="Image result for telephone icon vector"/>
          <p:cNvSpPr>
            <a:spLocks noChangeAspect="1" noChangeArrowheads="1"/>
          </p:cNvSpPr>
          <p:nvPr/>
        </p:nvSpPr>
        <p:spPr bwMode="auto">
          <a:xfrm>
            <a:off x="3353551" y="3172109"/>
            <a:ext cx="290141" cy="25538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dirty="0"/>
          </a:p>
        </p:txBody>
      </p:sp>
      <p:pic>
        <p:nvPicPr>
          <p:cNvPr id="1034" name="Picture 10" descr="Image result for telephone icon vector"/>
          <p:cNvPicPr>
            <a:picLocks noChangeAspect="1" noChangeArrowheads="1"/>
          </p:cNvPicPr>
          <p:nvPr/>
        </p:nvPicPr>
        <p:blipFill>
          <a:blip r:embed="rId6" cstate="print">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484664" y="2719896"/>
            <a:ext cx="533400" cy="533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p:cNvPicPr>
            <a:picLocks noChangeAspect="1"/>
          </p:cNvPicPr>
          <p:nvPr/>
        </p:nvPicPr>
        <p:blipFill>
          <a:blip r:embed="rId7">
            <a:grayscl/>
          </a:blip>
          <a:stretch>
            <a:fillRect/>
          </a:stretch>
        </p:blipFill>
        <p:spPr>
          <a:xfrm>
            <a:off x="3556268" y="3342779"/>
            <a:ext cx="390195" cy="390523"/>
          </a:xfrm>
          <a:prstGeom prst="rect">
            <a:avLst/>
          </a:prstGeom>
        </p:spPr>
      </p:pic>
    </p:spTree>
    <p:extLst>
      <p:ext uri="{BB962C8B-B14F-4D97-AF65-F5344CB8AC3E}">
        <p14:creationId xmlns:p14="http://schemas.microsoft.com/office/powerpoint/2010/main" val="40711430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5433" y="858741"/>
            <a:ext cx="9072665" cy="5593014"/>
          </a:xfrm>
        </p:spPr>
        <p:txBody>
          <a:bodyPr>
            <a:normAutofit/>
          </a:bodyPr>
          <a:lstStyle/>
          <a:p>
            <a:pPr marL="0" indent="0">
              <a:buNone/>
            </a:pPr>
            <a:r>
              <a:rPr lang="en-US" sz="2400" b="1" dirty="0">
                <a:solidFill>
                  <a:schemeClr val="accent5">
                    <a:lumMod val="75000"/>
                  </a:schemeClr>
                </a:solidFill>
                <a:latin typeface="Arial" panose="020B0604020202020204" pitchFamily="34" charset="0"/>
                <a:cs typeface="Arial" panose="020B0604020202020204" pitchFamily="34" charset="0"/>
              </a:rPr>
              <a:t>Redistricting Dates</a:t>
            </a:r>
          </a:p>
          <a:p>
            <a:endParaRPr lang="en-US" sz="2400" dirty="0">
              <a:solidFill>
                <a:schemeClr val="accent1">
                  <a:lumMod val="50000"/>
                </a:schemeClr>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Apportionment File sent to POTUS on  April 26, 2021</a:t>
            </a:r>
          </a:p>
          <a:p>
            <a:r>
              <a:rPr lang="en-US" sz="2400" dirty="0">
                <a:solidFill>
                  <a:schemeClr val="tx2"/>
                </a:solidFill>
                <a:latin typeface="Arial" panose="020B0604020202020204" pitchFamily="34" charset="0"/>
                <a:cs typeface="Arial" panose="020B0604020202020204" pitchFamily="34" charset="0"/>
              </a:rPr>
              <a:t>Redistricting Data File (Public Law 94-171 File) received by the Governor no later than </a:t>
            </a:r>
            <a:r>
              <a:rPr lang="en-US" sz="2400" strike="sngStrike" dirty="0">
                <a:solidFill>
                  <a:schemeClr val="tx2"/>
                </a:solidFill>
                <a:latin typeface="Arial" panose="020B0604020202020204" pitchFamily="34" charset="0"/>
                <a:cs typeface="Arial" panose="020B0604020202020204" pitchFamily="34" charset="0"/>
              </a:rPr>
              <a:t>April 1, 2021 </a:t>
            </a:r>
            <a:r>
              <a:rPr lang="en-US" sz="2400" dirty="0">
                <a:solidFill>
                  <a:schemeClr val="tx2"/>
                </a:solidFill>
                <a:latin typeface="Arial" panose="020B0604020202020204" pitchFamily="34" charset="0"/>
                <a:cs typeface="Arial" panose="020B0604020202020204" pitchFamily="34" charset="0"/>
              </a:rPr>
              <a:t> - now by September 30, 2021</a:t>
            </a:r>
            <a:endParaRPr lang="en-US" sz="2400" strike="sngStrike" dirty="0">
              <a:solidFill>
                <a:schemeClr val="tx2"/>
              </a:solidFill>
              <a:latin typeface="Arial" panose="020B0604020202020204" pitchFamily="34" charset="0"/>
              <a:cs typeface="Arial" panose="020B0604020202020204" pitchFamily="34" charset="0"/>
            </a:endParaRPr>
          </a:p>
          <a:p>
            <a:r>
              <a:rPr lang="en-US" sz="2400" dirty="0">
                <a:solidFill>
                  <a:schemeClr val="tx2"/>
                </a:solidFill>
                <a:latin typeface="Arial" panose="020B0604020202020204" pitchFamily="34" charset="0"/>
                <a:cs typeface="Arial" panose="020B0604020202020204" pitchFamily="34" charset="0"/>
              </a:rPr>
              <a:t>PL 94-171 released to states in groups of 8 states per week, with one week prior notice</a:t>
            </a:r>
          </a:p>
          <a:p>
            <a:r>
              <a:rPr lang="en-US" sz="2400" dirty="0">
                <a:solidFill>
                  <a:schemeClr val="tx2"/>
                </a:solidFill>
                <a:latin typeface="Arial" panose="020B0604020202020204" pitchFamily="34" charset="0"/>
                <a:cs typeface="Arial" panose="020B0604020202020204" pitchFamily="34" charset="0"/>
              </a:rPr>
              <a:t>PL 94-171 File to include: </a:t>
            </a:r>
          </a:p>
          <a:p>
            <a:pPr lvl="1"/>
            <a:r>
              <a:rPr lang="en-US" dirty="0">
                <a:solidFill>
                  <a:schemeClr val="tx2"/>
                </a:solidFill>
                <a:latin typeface="Arial" panose="020B0604020202020204" pitchFamily="34" charset="0"/>
                <a:cs typeface="Arial" panose="020B0604020202020204" pitchFamily="34" charset="0"/>
              </a:rPr>
              <a:t>Race, Hispanic origin, 18 and older, occupancy status, and group quarters by type.</a:t>
            </a:r>
          </a:p>
          <a:p>
            <a:r>
              <a:rPr lang="en-US" sz="2400" dirty="0">
                <a:solidFill>
                  <a:schemeClr val="tx2"/>
                </a:solidFill>
                <a:latin typeface="Arial" panose="020B0604020202020204" pitchFamily="34" charset="0"/>
                <a:cs typeface="Arial" panose="020B0604020202020204" pitchFamily="34" charset="0"/>
              </a:rPr>
              <a:t>Data available at </a:t>
            </a:r>
            <a:r>
              <a:rPr lang="en-US" sz="2400" dirty="0">
                <a:solidFill>
                  <a:schemeClr val="accent1">
                    <a:lumMod val="50000"/>
                  </a:schemeClr>
                </a:solidFill>
                <a:latin typeface="Arial" panose="020B0604020202020204" pitchFamily="34" charset="0"/>
                <a:cs typeface="Arial" panose="020B0604020202020204" pitchFamily="34" charset="0"/>
                <a:hlinkClick r:id="rId3"/>
              </a:rPr>
              <a:t>WWW.CENSUS.GOV/RDO</a:t>
            </a:r>
            <a:r>
              <a:rPr lang="en-US" sz="2400" dirty="0">
                <a:solidFill>
                  <a:schemeClr val="accent1">
                    <a:lumMod val="50000"/>
                  </a:schemeClr>
                </a:solidFill>
                <a:latin typeface="Arial" panose="020B0604020202020204" pitchFamily="34" charset="0"/>
                <a:cs typeface="Arial" panose="020B0604020202020204" pitchFamily="34" charset="0"/>
              </a:rPr>
              <a:t> </a:t>
            </a:r>
          </a:p>
        </p:txBody>
      </p:sp>
      <p:sp>
        <p:nvSpPr>
          <p:cNvPr id="4" name="Slide Number Placeholder 3">
            <a:extLst>
              <a:ext uri="{FF2B5EF4-FFF2-40B4-BE49-F238E27FC236}">
                <a16:creationId xmlns:a16="http://schemas.microsoft.com/office/drawing/2014/main" id="{D8B68E9A-AEB1-4FD3-BFDE-5A2A5CBBA9E8}"/>
              </a:ext>
            </a:extLst>
          </p:cNvPr>
          <p:cNvSpPr>
            <a:spLocks noGrp="1"/>
          </p:cNvSpPr>
          <p:nvPr>
            <p:ph type="sldNum" sz="quarter" idx="12"/>
          </p:nvPr>
        </p:nvSpPr>
        <p:spPr/>
        <p:txBody>
          <a:bodyPr/>
          <a:lstStyle/>
          <a:p>
            <a:fld id="{CFD7B3FC-F52A-4C3D-BF43-F2954D09CBBE}" type="slidenum">
              <a:rPr lang="en-US" smtClean="0"/>
              <a:t>3</a:t>
            </a:fld>
            <a:endParaRPr lang="en-US" dirty="0"/>
          </a:p>
        </p:txBody>
      </p:sp>
    </p:spTree>
    <p:extLst>
      <p:ext uri="{BB962C8B-B14F-4D97-AF65-F5344CB8AC3E}">
        <p14:creationId xmlns:p14="http://schemas.microsoft.com/office/powerpoint/2010/main" val="5438255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FC69FF5-790E-48E8-A5C5-294F8899C685}"/>
              </a:ext>
            </a:extLst>
          </p:cNvPr>
          <p:cNvSpPr>
            <a:spLocks noGrp="1"/>
          </p:cNvSpPr>
          <p:nvPr>
            <p:ph type="sldNum" sz="quarter" idx="12"/>
          </p:nvPr>
        </p:nvSpPr>
        <p:spPr/>
        <p:txBody>
          <a:bodyPr/>
          <a:lstStyle/>
          <a:p>
            <a:fld id="{CFD7B3FC-F52A-4C3D-BF43-F2954D09CBBE}" type="slidenum">
              <a:rPr lang="en-US" smtClean="0"/>
              <a:t>4</a:t>
            </a:fld>
            <a:endParaRPr lang="en-US" dirty="0"/>
          </a:p>
        </p:txBody>
      </p:sp>
      <p:sp>
        <p:nvSpPr>
          <p:cNvPr id="5" name="Title 1"/>
          <p:cNvSpPr>
            <a:spLocks noGrp="1"/>
          </p:cNvSpPr>
          <p:nvPr>
            <p:ph type="title" idx="4294967295"/>
          </p:nvPr>
        </p:nvSpPr>
        <p:spPr>
          <a:xfrm>
            <a:off x="1721965" y="0"/>
            <a:ext cx="10262839" cy="783451"/>
          </a:xfrm>
        </p:spPr>
        <p:txBody>
          <a:bodyPr>
            <a:norm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Population Growth and Congressional Seat Change</a:t>
            </a:r>
          </a:p>
        </p:txBody>
      </p:sp>
      <p:graphicFrame>
        <p:nvGraphicFramePr>
          <p:cNvPr id="6" name="Table 5"/>
          <p:cNvGraphicFramePr>
            <a:graphicFrameLocks noGrp="1"/>
          </p:cNvGraphicFramePr>
          <p:nvPr>
            <p:extLst>
              <p:ext uri="{D42A27DB-BD31-4B8C-83A1-F6EECF244321}">
                <p14:modId xmlns:p14="http://schemas.microsoft.com/office/powerpoint/2010/main" val="937969013"/>
              </p:ext>
            </p:extLst>
          </p:nvPr>
        </p:nvGraphicFramePr>
        <p:xfrm>
          <a:off x="1721964" y="929389"/>
          <a:ext cx="8999834" cy="5522275"/>
        </p:xfrm>
        <a:graphic>
          <a:graphicData uri="http://schemas.openxmlformats.org/drawingml/2006/table">
            <a:tbl>
              <a:tblPr firstRow="1" bandRow="1">
                <a:tableStyleId>{3B4B98B0-60AC-42C2-AFA5-B58CD77FA1E5}</a:tableStyleId>
              </a:tblPr>
              <a:tblGrid>
                <a:gridCol w="1463388">
                  <a:extLst>
                    <a:ext uri="{9D8B030D-6E8A-4147-A177-3AD203B41FA5}">
                      <a16:colId xmlns:a16="http://schemas.microsoft.com/office/drawing/2014/main" val="20000"/>
                    </a:ext>
                  </a:extLst>
                </a:gridCol>
                <a:gridCol w="1642325">
                  <a:extLst>
                    <a:ext uri="{9D8B030D-6E8A-4147-A177-3AD203B41FA5}">
                      <a16:colId xmlns:a16="http://schemas.microsoft.com/office/drawing/2014/main" val="20002"/>
                    </a:ext>
                  </a:extLst>
                </a:gridCol>
                <a:gridCol w="1695043">
                  <a:extLst>
                    <a:ext uri="{9D8B030D-6E8A-4147-A177-3AD203B41FA5}">
                      <a16:colId xmlns:a16="http://schemas.microsoft.com/office/drawing/2014/main" val="20003"/>
                    </a:ext>
                  </a:extLst>
                </a:gridCol>
                <a:gridCol w="1416251">
                  <a:extLst>
                    <a:ext uri="{9D8B030D-6E8A-4147-A177-3AD203B41FA5}">
                      <a16:colId xmlns:a16="http://schemas.microsoft.com/office/drawing/2014/main" val="20004"/>
                    </a:ext>
                  </a:extLst>
                </a:gridCol>
                <a:gridCol w="1332445">
                  <a:extLst>
                    <a:ext uri="{9D8B030D-6E8A-4147-A177-3AD203B41FA5}">
                      <a16:colId xmlns:a16="http://schemas.microsoft.com/office/drawing/2014/main" val="20005"/>
                    </a:ext>
                  </a:extLst>
                </a:gridCol>
                <a:gridCol w="1450382">
                  <a:extLst>
                    <a:ext uri="{9D8B030D-6E8A-4147-A177-3AD203B41FA5}">
                      <a16:colId xmlns:a16="http://schemas.microsoft.com/office/drawing/2014/main" val="844658184"/>
                    </a:ext>
                  </a:extLst>
                </a:gridCol>
              </a:tblGrid>
              <a:tr h="653651">
                <a:tc>
                  <a:txBody>
                    <a:bodyPr/>
                    <a:lstStyle/>
                    <a:p>
                      <a:pPr marL="117475" indent="0" algn="l"/>
                      <a:endParaRPr lang="en-US" sz="1600" b="1" dirty="0">
                        <a:solidFill>
                          <a:schemeClr val="accent1">
                            <a:lumMod val="50000"/>
                          </a:schemeClr>
                        </a:solidFill>
                        <a:latin typeface="Arial" pitchFamily="34" charset="0"/>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2010</a:t>
                      </a:r>
                    </a:p>
                    <a:p>
                      <a:pPr marL="233363" indent="0" algn="ctr" defTabSz="914400" rtl="0" eaLnBrk="1" latinLnBrk="0" hangingPunct="1"/>
                      <a:r>
                        <a:rPr lang="en-US" sz="1600" kern="1200" dirty="0">
                          <a:solidFill>
                            <a:schemeClr val="accent1">
                              <a:lumMod val="50000"/>
                            </a:schemeClr>
                          </a:solidFill>
                        </a:rPr>
                        <a:t>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2020 Population</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233363" indent="0" algn="ctr" defTabSz="914400" rtl="0" eaLnBrk="1" latinLnBrk="0" hangingPunct="1"/>
                      <a:r>
                        <a:rPr lang="en-US" sz="1600" kern="1200" dirty="0">
                          <a:solidFill>
                            <a:schemeClr val="accent1">
                              <a:lumMod val="50000"/>
                            </a:schemeClr>
                          </a:solidFill>
                        </a:rPr>
                        <a:t>Numeric</a:t>
                      </a:r>
                    </a:p>
                    <a:p>
                      <a:pPr marL="233363" indent="0" algn="ctr" defTabSz="914400" rtl="0" eaLnBrk="1" latinLnBrk="0" hangingPunct="1"/>
                      <a:r>
                        <a:rPr lang="en-US" sz="1600" kern="1200" dirty="0">
                          <a:solidFill>
                            <a:schemeClr val="accent1">
                              <a:lumMod val="50000"/>
                            </a:schemeClr>
                          </a:solidFill>
                        </a:rPr>
                        <a:t>Change</a:t>
                      </a:r>
                    </a:p>
                    <a:p>
                      <a:pPr marL="233363" indent="0" algn="ctr" defTabSz="914400" rtl="0" eaLnBrk="1" latinLnBrk="0" hangingPunct="1"/>
                      <a:r>
                        <a:rPr lang="en-US" sz="1600" kern="1200" dirty="0">
                          <a:solidFill>
                            <a:schemeClr val="accent1">
                              <a:lumMod val="50000"/>
                            </a:schemeClr>
                          </a:solidFill>
                        </a:rPr>
                        <a:t>2010-2020</a:t>
                      </a:r>
                      <a:endParaRPr lang="en-US" sz="1600" b="1" kern="1200" dirty="0">
                        <a:solidFill>
                          <a:schemeClr val="accent1">
                            <a:lumMod val="50000"/>
                          </a:schemeClr>
                        </a:solidFill>
                        <a:latin typeface="Arial" pitchFamily="34" charset="0"/>
                        <a:ea typeface="+mn-ea"/>
                        <a:cs typeface="Arial" pitchFamily="34" charset="0"/>
                      </a:endParaRPr>
                    </a:p>
                  </a:txBody>
                  <a:tcPr anchor="b"/>
                </a:tc>
                <a:tc>
                  <a:txBody>
                    <a:bodyPr/>
                    <a:lstStyle/>
                    <a:p>
                      <a:pPr marL="58738" indent="0" algn="ctr"/>
                      <a:r>
                        <a:rPr lang="en-US" sz="1600" dirty="0">
                          <a:solidFill>
                            <a:schemeClr val="accent1">
                              <a:lumMod val="50000"/>
                            </a:schemeClr>
                          </a:solidFill>
                        </a:rPr>
                        <a:t>Percent</a:t>
                      </a:r>
                    </a:p>
                    <a:p>
                      <a:pPr marL="58738" indent="0" algn="ctr"/>
                      <a:r>
                        <a:rPr lang="en-US" sz="1600" dirty="0">
                          <a:solidFill>
                            <a:schemeClr val="accent1">
                              <a:lumMod val="50000"/>
                            </a:schemeClr>
                          </a:solidFill>
                        </a:rPr>
                        <a:t>Change</a:t>
                      </a:r>
                    </a:p>
                    <a:p>
                      <a:pPr marL="58738" indent="0" algn="ctr"/>
                      <a:r>
                        <a:rPr lang="en-US" sz="1600" dirty="0">
                          <a:solidFill>
                            <a:schemeClr val="accent1">
                              <a:lumMod val="50000"/>
                            </a:schemeClr>
                          </a:solidFill>
                        </a:rPr>
                        <a:t>2010-2020</a:t>
                      </a:r>
                      <a:endParaRPr lang="en-US" sz="1600" b="1" dirty="0">
                        <a:solidFill>
                          <a:schemeClr val="accent1">
                            <a:lumMod val="50000"/>
                          </a:schemeClr>
                        </a:solidFill>
                        <a:latin typeface="Arial" pitchFamily="34" charset="0"/>
                        <a:cs typeface="Arial" pitchFamily="34" charset="0"/>
                      </a:endParaRPr>
                    </a:p>
                  </a:txBody>
                  <a:tcPr anchor="b"/>
                </a:tc>
                <a:tc>
                  <a:txBody>
                    <a:bodyPr/>
                    <a:lstStyle/>
                    <a:p>
                      <a:pPr marL="58738" indent="0" algn="ctr"/>
                      <a:r>
                        <a:rPr lang="en-US" sz="1600" b="1" baseline="0" dirty="0">
                          <a:solidFill>
                            <a:schemeClr val="accent1">
                              <a:lumMod val="50000"/>
                            </a:schemeClr>
                          </a:solidFill>
                          <a:latin typeface="+mn-lt"/>
                          <a:cs typeface="Arial" pitchFamily="34" charset="0"/>
                        </a:rPr>
                        <a:t>Congressional Seat Change</a:t>
                      </a:r>
                      <a:endParaRPr lang="en-US" sz="1600" b="1" dirty="0">
                        <a:solidFill>
                          <a:schemeClr val="accent1">
                            <a:lumMod val="50000"/>
                          </a:schemeClr>
                        </a:solidFill>
                        <a:latin typeface="+mn-lt"/>
                        <a:cs typeface="Arial" pitchFamily="34" charset="0"/>
                      </a:endParaRPr>
                    </a:p>
                  </a:txBody>
                  <a:tcPr anchor="b"/>
                </a:tc>
                <a:extLst>
                  <a:ext uri="{0D108BD9-81ED-4DB2-BD59-A6C34878D82A}">
                    <a16:rowId xmlns:a16="http://schemas.microsoft.com/office/drawing/2014/main" val="10000"/>
                  </a:ext>
                </a:extLst>
              </a:tr>
              <a:tr h="259331">
                <a:tc>
                  <a:txBody>
                    <a:bodyPr/>
                    <a:lstStyle/>
                    <a:p>
                      <a:pPr algn="l" rtl="0" fontAlgn="ctr"/>
                      <a:r>
                        <a:rPr lang="en-US" sz="1600" u="none" strike="noStrike" dirty="0">
                          <a:effectLst/>
                        </a:rPr>
                        <a:t>United States</a:t>
                      </a:r>
                      <a:endParaRPr lang="en-US" sz="1600" b="1" i="0" u="none" strike="noStrike" dirty="0">
                        <a:solidFill>
                          <a:schemeClr val="tx1"/>
                        </a:solidFill>
                        <a:effectLst/>
                        <a:latin typeface="Calibri" panose="020F0502020204030204" pitchFamily="34" charset="0"/>
                      </a:endParaRPr>
                    </a:p>
                  </a:txBody>
                  <a:tcPr marL="7620" marR="7620" marT="7620" marB="0" anchor="ctr">
                    <a:noFill/>
                  </a:tcPr>
                </a:tc>
                <a:tc>
                  <a:txBody>
                    <a:bodyPr/>
                    <a:lstStyle/>
                    <a:p>
                      <a:pPr algn="r" fontAlgn="b"/>
                      <a:r>
                        <a:rPr lang="en-US" sz="1600" b="0" i="0" u="none" strike="noStrike" dirty="0">
                          <a:solidFill>
                            <a:srgbClr val="000000"/>
                          </a:solidFill>
                          <a:effectLst/>
                          <a:latin typeface="Calibri" panose="020F0502020204030204" pitchFamily="34" charset="0"/>
                        </a:rPr>
                        <a:t>308,745,538</a:t>
                      </a:r>
                    </a:p>
                  </a:txBody>
                  <a:tcPr marL="9525" marR="9525" marT="9525" marB="0" anchor="b">
                    <a:noFill/>
                  </a:tcPr>
                </a:tc>
                <a:tc>
                  <a:txBody>
                    <a:bodyPr/>
                    <a:lstStyle/>
                    <a:p>
                      <a:pPr algn="r" fontAlgn="b"/>
                      <a:r>
                        <a:rPr lang="en-US" sz="1600" b="0" i="0" u="none" strike="noStrike" dirty="0">
                          <a:solidFill>
                            <a:schemeClr val="tx2"/>
                          </a:solidFill>
                          <a:effectLst/>
                          <a:latin typeface="+mn-lt"/>
                        </a:rPr>
                        <a:t>331,449,281</a:t>
                      </a:r>
                    </a:p>
                  </a:txBody>
                  <a:tcPr marL="9525" marR="9525" marT="9525" marB="0" anchor="ctr">
                    <a:noFill/>
                  </a:tcPr>
                </a:tc>
                <a:tc>
                  <a:txBody>
                    <a:bodyPr/>
                    <a:lstStyle/>
                    <a:p>
                      <a:pPr algn="r" fontAlgn="b"/>
                      <a:r>
                        <a:rPr lang="en-US" sz="1600" b="0" i="0" u="none" strike="noStrike" dirty="0">
                          <a:solidFill>
                            <a:schemeClr val="tx2"/>
                          </a:solidFill>
                          <a:effectLst/>
                          <a:latin typeface="+mn-lt"/>
                        </a:rPr>
                        <a:t>22,703,743</a:t>
                      </a:r>
                    </a:p>
                  </a:txBody>
                  <a:tcPr marL="9525" marR="9525" marT="9525" marB="0" anchor="ctr">
                    <a:noFill/>
                  </a:tcPr>
                </a:tc>
                <a:tc>
                  <a:txBody>
                    <a:bodyPr/>
                    <a:lstStyle/>
                    <a:p>
                      <a:pPr algn="r" fontAlgn="b"/>
                      <a:r>
                        <a:rPr lang="en-US" sz="1600" b="0" i="0" u="none" strike="noStrike" dirty="0">
                          <a:solidFill>
                            <a:schemeClr val="tx2"/>
                          </a:solidFill>
                          <a:effectLst/>
                          <a:latin typeface="+mn-lt"/>
                        </a:rPr>
                        <a:t>7.4%</a:t>
                      </a:r>
                    </a:p>
                  </a:txBody>
                  <a:tcPr marL="9525" marR="9525" marT="9525" marB="0" anchor="ctr">
                    <a:noFill/>
                  </a:tcPr>
                </a:tc>
                <a:tc>
                  <a:txBody>
                    <a:bodyPr/>
                    <a:lstStyle/>
                    <a:p>
                      <a:pPr algn="ctr" rtl="0" fontAlgn="b"/>
                      <a:endParaRPr lang="en-US" sz="1600" b="1" i="0" u="none" strike="noStrike" dirty="0">
                        <a:solidFill>
                          <a:schemeClr val="tx1"/>
                        </a:solidFill>
                        <a:effectLst/>
                        <a:latin typeface="Calibri" panose="020F0502020204030204" pitchFamily="34" charset="0"/>
                      </a:endParaRPr>
                    </a:p>
                  </a:txBody>
                  <a:tcPr marL="7620" marR="7620" marT="7620" marB="0" anchor="b">
                    <a:noFill/>
                  </a:tcPr>
                </a:tc>
                <a:extLst>
                  <a:ext uri="{0D108BD9-81ED-4DB2-BD59-A6C34878D82A}">
                    <a16:rowId xmlns:a16="http://schemas.microsoft.com/office/drawing/2014/main" val="10001"/>
                  </a:ext>
                </a:extLst>
              </a:tr>
              <a:tr h="460215">
                <a:tc>
                  <a:txBody>
                    <a:bodyPr/>
                    <a:lstStyle/>
                    <a:p>
                      <a:pPr algn="l" rtl="0" fontAlgn="b"/>
                      <a:r>
                        <a:rPr lang="en-US" sz="1800" b="1" i="0" u="none" strike="noStrike" dirty="0">
                          <a:solidFill>
                            <a:srgbClr val="000000"/>
                          </a:solidFill>
                          <a:effectLst/>
                          <a:latin typeface="Calibri" panose="020F0502020204030204" pitchFamily="34" charset="0"/>
                        </a:rPr>
                        <a:t>Texas</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25,145,561</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29,145,505</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3,999,944</a:t>
                      </a:r>
                    </a:p>
                  </a:txBody>
                  <a:tcPr marL="9525" marR="9525" marT="9525" marB="0" anchor="b">
                    <a:solidFill>
                      <a:schemeClr val="accent1">
                        <a:lumMod val="60000"/>
                        <a:lumOff val="40000"/>
                      </a:schemeClr>
                    </a:solidFill>
                  </a:tcPr>
                </a:tc>
                <a:tc>
                  <a:txBody>
                    <a:bodyPr/>
                    <a:lstStyle/>
                    <a:p>
                      <a:pPr algn="r" rtl="0" fontAlgn="b"/>
                      <a:r>
                        <a:rPr lang="en-US" sz="1800" b="1" i="0" u="none" strike="noStrike" dirty="0">
                          <a:solidFill>
                            <a:srgbClr val="000000"/>
                          </a:solidFill>
                          <a:effectLst/>
                          <a:latin typeface="Calibri" panose="020F0502020204030204" pitchFamily="34" charset="0"/>
                        </a:rPr>
                        <a:t>15.90%</a:t>
                      </a:r>
                    </a:p>
                  </a:txBody>
                  <a:tcPr marL="9525" marR="9525" marT="9525" marB="0" anchor="b">
                    <a:solidFill>
                      <a:schemeClr val="accent1">
                        <a:lumMod val="60000"/>
                        <a:lumOff val="40000"/>
                      </a:schemeClr>
                    </a:solidFill>
                  </a:tcPr>
                </a:tc>
                <a:tc>
                  <a:txBody>
                    <a:bodyPr/>
                    <a:lstStyle/>
                    <a:p>
                      <a:pPr algn="ctr" rtl="0" fontAlgn="b"/>
                      <a:r>
                        <a:rPr lang="en-US" sz="1800" b="1" i="0" u="none" strike="noStrike" dirty="0">
                          <a:solidFill>
                            <a:srgbClr val="000000"/>
                          </a:solidFill>
                          <a:effectLst/>
                          <a:latin typeface="Calibri" panose="020F0502020204030204" pitchFamily="34" charset="0"/>
                        </a:rPr>
                        <a:t>2</a:t>
                      </a:r>
                    </a:p>
                  </a:txBody>
                  <a:tcPr marL="9525" marR="9525" marT="9525" marB="0" anchor="b">
                    <a:solidFill>
                      <a:schemeClr val="accent1">
                        <a:lumMod val="60000"/>
                        <a:lumOff val="40000"/>
                      </a:schemeClr>
                    </a:solidFill>
                  </a:tcPr>
                </a:tc>
                <a:extLst>
                  <a:ext uri="{0D108BD9-81ED-4DB2-BD59-A6C34878D82A}">
                    <a16:rowId xmlns:a16="http://schemas.microsoft.com/office/drawing/2014/main" val="10002"/>
                  </a:ext>
                </a:extLst>
              </a:tr>
              <a:tr h="289544">
                <a:tc>
                  <a:txBody>
                    <a:bodyPr/>
                    <a:lstStyle/>
                    <a:p>
                      <a:pPr algn="l" rtl="0" fontAlgn="b"/>
                      <a:r>
                        <a:rPr lang="en-US" sz="1600" b="0" i="0" u="none" strike="noStrike" dirty="0">
                          <a:solidFill>
                            <a:srgbClr val="000000"/>
                          </a:solidFill>
                          <a:effectLst/>
                          <a:latin typeface="Calibri" panose="020F0502020204030204" pitchFamily="34" charset="0"/>
                        </a:rPr>
                        <a:t>Florida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18,801,310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21,538,187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2,736,877</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14.60%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4"/>
                  </a:ext>
                </a:extLst>
              </a:tr>
              <a:tr h="289544">
                <a:tc>
                  <a:txBody>
                    <a:bodyPr/>
                    <a:lstStyle/>
                    <a:p>
                      <a:pPr algn="l" rtl="0" fontAlgn="b"/>
                      <a:r>
                        <a:rPr lang="en-US" sz="1600" b="0" i="0" u="none" strike="noStrike" dirty="0">
                          <a:solidFill>
                            <a:srgbClr val="000000"/>
                          </a:solidFill>
                          <a:effectLst/>
                          <a:latin typeface="Calibri" panose="020F0502020204030204" pitchFamily="34" charset="0"/>
                        </a:rPr>
                        <a:t>North Carolina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9,535,483</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10,439,388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903,905</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9.50%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67118346"/>
                  </a:ext>
                </a:extLst>
              </a:tr>
              <a:tr h="289544">
                <a:tc>
                  <a:txBody>
                    <a:bodyPr/>
                    <a:lstStyle/>
                    <a:p>
                      <a:pPr algn="l" rtl="0" fontAlgn="b"/>
                      <a:r>
                        <a:rPr lang="en-US" sz="1600" b="0" i="0" u="none" strike="noStrike" dirty="0">
                          <a:solidFill>
                            <a:srgbClr val="000000"/>
                          </a:solidFill>
                          <a:effectLst/>
                          <a:latin typeface="Calibri" panose="020F0502020204030204" pitchFamily="34" charset="0"/>
                        </a:rPr>
                        <a:t>Colorado</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5,029,196</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5,773,714 </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744,518</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14.80%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903805305"/>
                  </a:ext>
                </a:extLst>
              </a:tr>
              <a:tr h="289544">
                <a:tc>
                  <a:txBody>
                    <a:bodyPr/>
                    <a:lstStyle/>
                    <a:p>
                      <a:pPr algn="l" rtl="0" fontAlgn="b"/>
                      <a:r>
                        <a:rPr lang="en-US" sz="1600" b="0" i="0" u="none" strike="noStrike" dirty="0">
                          <a:solidFill>
                            <a:srgbClr val="000000"/>
                          </a:solidFill>
                          <a:effectLst/>
                          <a:latin typeface="Calibri" panose="020F0502020204030204" pitchFamily="34" charset="0"/>
                        </a:rPr>
                        <a:t>Oregon</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3,831,074</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4,237,256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406,182</a:t>
                      </a:r>
                    </a:p>
                  </a:txBody>
                  <a:tcPr marL="9525" marR="9525" marT="9525" marB="0" anchor="b">
                    <a:solidFill>
                      <a:schemeClr val="accent1">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10.60%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2687128006"/>
                  </a:ext>
                </a:extLst>
              </a:tr>
              <a:tr h="318780">
                <a:tc>
                  <a:txBody>
                    <a:bodyPr/>
                    <a:lstStyle/>
                    <a:p>
                      <a:pPr algn="l" rtl="0" fontAlgn="b"/>
                      <a:r>
                        <a:rPr lang="en-US" sz="1600" b="0" i="0" u="none" strike="noStrike" dirty="0">
                          <a:solidFill>
                            <a:srgbClr val="000000"/>
                          </a:solidFill>
                          <a:effectLst/>
                          <a:latin typeface="Calibri" panose="020F0502020204030204" pitchFamily="34" charset="0"/>
                        </a:rPr>
                        <a:t>Montana</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989,415</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1,084,225 </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94,810</a:t>
                      </a:r>
                    </a:p>
                  </a:txBody>
                  <a:tcPr marL="9525" marR="9525" marT="9525" marB="0" anchor="b">
                    <a:solidFill>
                      <a:schemeClr val="accent1">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9.60%</a:t>
                      </a:r>
                    </a:p>
                  </a:txBody>
                  <a:tcPr marL="9525" marR="9525" marT="9525" marB="0" anchor="b">
                    <a:solidFill>
                      <a:schemeClr val="accent1">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1">
                        <a:lumMod val="20000"/>
                        <a:lumOff val="80000"/>
                      </a:schemeClr>
                    </a:solidFill>
                  </a:tcPr>
                </a:tc>
                <a:extLst>
                  <a:ext uri="{0D108BD9-81ED-4DB2-BD59-A6C34878D82A}">
                    <a16:rowId xmlns:a16="http://schemas.microsoft.com/office/drawing/2014/main" val="10005"/>
                  </a:ext>
                </a:extLst>
              </a:tr>
              <a:tr h="384745">
                <a:tc>
                  <a:txBody>
                    <a:bodyPr/>
                    <a:lstStyle/>
                    <a:p>
                      <a:pPr algn="l" rtl="0" fontAlgn="b"/>
                      <a:r>
                        <a:rPr lang="en-US" sz="1600" b="0" i="0" u="none" strike="noStrike">
                          <a:solidFill>
                            <a:srgbClr val="000000"/>
                          </a:solidFill>
                          <a:effectLst/>
                          <a:latin typeface="Calibri" panose="020F0502020204030204" pitchFamily="34" charset="0"/>
                        </a:rPr>
                        <a:t>California</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37,253,956</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39,538,223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2,284,267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6.10%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935442627"/>
                  </a:ext>
                </a:extLst>
              </a:tr>
              <a:tr h="384745">
                <a:tc>
                  <a:txBody>
                    <a:bodyPr/>
                    <a:lstStyle/>
                    <a:p>
                      <a:pPr algn="l" rtl="0" fontAlgn="b"/>
                      <a:r>
                        <a:rPr lang="en-US" sz="1600" b="0" i="0" u="none" strike="noStrike">
                          <a:solidFill>
                            <a:srgbClr val="000000"/>
                          </a:solidFill>
                          <a:effectLst/>
                          <a:latin typeface="Calibri" panose="020F0502020204030204" pitchFamily="34" charset="0"/>
                        </a:rPr>
                        <a:t>New York</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19,378,102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20,201,249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823,147</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4.20%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242056116"/>
                  </a:ext>
                </a:extLst>
              </a:tr>
              <a:tr h="384745">
                <a:tc>
                  <a:txBody>
                    <a:bodyPr/>
                    <a:lstStyle/>
                    <a:p>
                      <a:pPr algn="l" rtl="0" fontAlgn="b"/>
                      <a:r>
                        <a:rPr lang="en-US" sz="1600" b="0" i="0" u="none" strike="noStrike">
                          <a:solidFill>
                            <a:srgbClr val="000000"/>
                          </a:solidFill>
                          <a:effectLst/>
                          <a:latin typeface="Calibri" panose="020F0502020204030204" pitchFamily="34" charset="0"/>
                        </a:rPr>
                        <a:t>Pennsylvania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12,702,379</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13,002,700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300,321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2.40%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703584441"/>
                  </a:ext>
                </a:extLst>
              </a:tr>
              <a:tr h="384745">
                <a:tc>
                  <a:txBody>
                    <a:bodyPr/>
                    <a:lstStyle/>
                    <a:p>
                      <a:pPr algn="l" rtl="0" fontAlgn="b"/>
                      <a:r>
                        <a:rPr lang="en-US" sz="1600" b="0" i="0" u="none" strike="noStrike">
                          <a:solidFill>
                            <a:srgbClr val="000000"/>
                          </a:solidFill>
                          <a:effectLst/>
                          <a:latin typeface="Calibri" panose="020F0502020204030204" pitchFamily="34" charset="0"/>
                        </a:rPr>
                        <a:t>Ohio</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11,536,504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11,799,448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262,944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2.30%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13603209"/>
                  </a:ext>
                </a:extLst>
              </a:tr>
              <a:tr h="384745">
                <a:tc>
                  <a:txBody>
                    <a:bodyPr/>
                    <a:lstStyle/>
                    <a:p>
                      <a:pPr algn="l" rtl="0" fontAlgn="b"/>
                      <a:r>
                        <a:rPr lang="en-US" sz="1600" b="0" i="0" u="none" strike="noStrike">
                          <a:solidFill>
                            <a:srgbClr val="000000"/>
                          </a:solidFill>
                          <a:effectLst/>
                          <a:latin typeface="Calibri" panose="020F0502020204030204" pitchFamily="34" charset="0"/>
                        </a:rPr>
                        <a:t>Michigan</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9,883,640</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10,077,331 </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193,691</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2.00%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80265642"/>
                  </a:ext>
                </a:extLst>
              </a:tr>
              <a:tr h="289544">
                <a:tc>
                  <a:txBody>
                    <a:bodyPr/>
                    <a:lstStyle/>
                    <a:p>
                      <a:pPr algn="l" rtl="0" fontAlgn="b"/>
                      <a:r>
                        <a:rPr lang="en-US" sz="1600" b="0" i="0" u="none" strike="noStrike">
                          <a:solidFill>
                            <a:srgbClr val="000000"/>
                          </a:solidFill>
                          <a:effectLst/>
                          <a:latin typeface="Calibri" panose="020F0502020204030204" pitchFamily="34" charset="0"/>
                        </a:rPr>
                        <a:t>Illinois</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12,830,632</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12,812,508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-18,124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-0.10%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3105692329"/>
                  </a:ext>
                </a:extLst>
              </a:tr>
              <a:tr h="289544">
                <a:tc>
                  <a:txBody>
                    <a:bodyPr/>
                    <a:lstStyle/>
                    <a:p>
                      <a:pPr algn="l" rtl="0" fontAlgn="b"/>
                      <a:r>
                        <a:rPr lang="en-US" sz="1600" b="0" i="0" u="none" strike="noStrike">
                          <a:solidFill>
                            <a:srgbClr val="000000"/>
                          </a:solidFill>
                          <a:effectLst/>
                          <a:latin typeface="Calibri" panose="020F0502020204030204" pitchFamily="34" charset="0"/>
                        </a:rPr>
                        <a:t>West Virginia</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1,852,994</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          1,793,716 </a:t>
                      </a:r>
                    </a:p>
                  </a:txBody>
                  <a:tcPr marL="9525" marR="9525" marT="9525" marB="0" anchor="b">
                    <a:solidFill>
                      <a:schemeClr val="accent2">
                        <a:lumMod val="20000"/>
                        <a:lumOff val="80000"/>
                      </a:schemeClr>
                    </a:solidFill>
                  </a:tcPr>
                </a:tc>
                <a:tc>
                  <a:txBody>
                    <a:bodyPr/>
                    <a:lstStyle/>
                    <a:p>
                      <a:pPr algn="r" rtl="0" fontAlgn="b"/>
                      <a:r>
                        <a:rPr lang="en-US" sz="1600" b="0" i="0" u="none" strike="noStrike">
                          <a:solidFill>
                            <a:srgbClr val="000000"/>
                          </a:solidFill>
                          <a:effectLst/>
                          <a:latin typeface="Calibri" panose="020F0502020204030204" pitchFamily="34" charset="0"/>
                        </a:rPr>
                        <a:t>-59,278</a:t>
                      </a:r>
                    </a:p>
                  </a:txBody>
                  <a:tcPr marL="9525" marR="9525" marT="9525" marB="0" anchor="b">
                    <a:solidFill>
                      <a:schemeClr val="accent2">
                        <a:lumMod val="20000"/>
                        <a:lumOff val="80000"/>
                      </a:schemeClr>
                    </a:solidFill>
                  </a:tcPr>
                </a:tc>
                <a:tc>
                  <a:txBody>
                    <a:bodyPr/>
                    <a:lstStyle/>
                    <a:p>
                      <a:pPr algn="r" rtl="0" fontAlgn="b"/>
                      <a:r>
                        <a:rPr lang="en-US" sz="1600" b="0" i="0" u="none" strike="noStrike" dirty="0">
                          <a:solidFill>
                            <a:srgbClr val="000000"/>
                          </a:solidFill>
                          <a:effectLst/>
                          <a:latin typeface="Calibri" panose="020F0502020204030204" pitchFamily="34" charset="0"/>
                        </a:rPr>
                        <a:t>-3.20%</a:t>
                      </a:r>
                    </a:p>
                  </a:txBody>
                  <a:tcPr marL="9525" marR="9525" marT="9525" marB="0" anchor="b">
                    <a:solidFill>
                      <a:schemeClr val="accent2">
                        <a:lumMod val="20000"/>
                        <a:lumOff val="80000"/>
                      </a:schemeClr>
                    </a:solidFill>
                  </a:tcPr>
                </a:tc>
                <a:tc>
                  <a:txBody>
                    <a:bodyPr/>
                    <a:lstStyle/>
                    <a:p>
                      <a:pPr algn="ctr" rtl="0" fontAlgn="b"/>
                      <a:r>
                        <a:rPr lang="en-US" sz="1600" b="0" i="0" u="none" strike="noStrike" dirty="0">
                          <a:solidFill>
                            <a:srgbClr val="000000"/>
                          </a:solidFill>
                          <a:effectLst/>
                          <a:latin typeface="Calibri" panose="020F0502020204030204" pitchFamily="34" charset="0"/>
                        </a:rPr>
                        <a:t>-1</a:t>
                      </a:r>
                    </a:p>
                  </a:txBody>
                  <a:tcPr marL="9525" marR="9525" marT="9525" marB="0" anchor="b">
                    <a:solidFill>
                      <a:schemeClr val="accent2">
                        <a:lumMod val="20000"/>
                        <a:lumOff val="80000"/>
                      </a:schemeClr>
                    </a:solidFill>
                  </a:tcPr>
                </a:tc>
                <a:extLst>
                  <a:ext uri="{0D108BD9-81ED-4DB2-BD59-A6C34878D82A}">
                    <a16:rowId xmlns:a16="http://schemas.microsoft.com/office/drawing/2014/main" val="2369260453"/>
                  </a:ext>
                </a:extLst>
              </a:tr>
            </a:tbl>
          </a:graphicData>
        </a:graphic>
      </p:graphicFrame>
      <p:sp>
        <p:nvSpPr>
          <p:cNvPr id="9" name="Rectangle 8"/>
          <p:cNvSpPr/>
          <p:nvPr/>
        </p:nvSpPr>
        <p:spPr>
          <a:xfrm>
            <a:off x="1524000" y="6396339"/>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and 2020 Census Count			</a:t>
            </a:r>
          </a:p>
        </p:txBody>
      </p:sp>
    </p:spTree>
    <p:extLst>
      <p:ext uri="{BB962C8B-B14F-4D97-AF65-F5344CB8AC3E}">
        <p14:creationId xmlns:p14="http://schemas.microsoft.com/office/powerpoint/2010/main" val="4055370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BDE14C6-2BCE-4BCA-A8D1-EAABF6F5A668}"/>
              </a:ext>
            </a:extLst>
          </p:cNvPr>
          <p:cNvSpPr>
            <a:spLocks noGrp="1"/>
          </p:cNvSpPr>
          <p:nvPr>
            <p:ph type="sldNum" sz="quarter" idx="12"/>
          </p:nvPr>
        </p:nvSpPr>
        <p:spPr/>
        <p:txBody>
          <a:bodyPr/>
          <a:lstStyle/>
          <a:p>
            <a:fld id="{CFD7B3FC-F52A-4C3D-BF43-F2954D09CBBE}" type="slidenum">
              <a:rPr lang="en-US" smtClean="0"/>
              <a:t>5</a:t>
            </a:fld>
            <a:endParaRPr lang="en-US" dirty="0"/>
          </a:p>
        </p:txBody>
      </p:sp>
      <p:sp>
        <p:nvSpPr>
          <p:cNvPr id="2" name="Title 1"/>
          <p:cNvSpPr>
            <a:spLocks noGrp="1"/>
          </p:cNvSpPr>
          <p:nvPr>
            <p:ph type="title" idx="4294967295"/>
          </p:nvPr>
        </p:nvSpPr>
        <p:spPr>
          <a:xfrm>
            <a:off x="1803408" y="-42380"/>
            <a:ext cx="9897083" cy="914400"/>
          </a:xfrm>
        </p:spPr>
        <p:txBody>
          <a:bodyPr>
            <a:noAutofit/>
          </a:bodyPr>
          <a:lstStyle/>
          <a:p>
            <a:r>
              <a:rPr lang="en-US" sz="2400" b="1" dirty="0">
                <a:solidFill>
                  <a:schemeClr val="accent5">
                    <a:lumMod val="75000"/>
                  </a:schemeClr>
                </a:solidFill>
                <a:latin typeface="Arial" panose="020B0604020202020204" pitchFamily="34" charset="0"/>
                <a:cs typeface="Arial" panose="020B0604020202020204" pitchFamily="34" charset="0"/>
              </a:rPr>
              <a:t>Ideal Size of Texas Senate, House, and U.S. Congressional Districts</a:t>
            </a:r>
          </a:p>
        </p:txBody>
      </p:sp>
      <p:graphicFrame>
        <p:nvGraphicFramePr>
          <p:cNvPr id="9" name="Content Placeholder 8"/>
          <p:cNvGraphicFramePr>
            <a:graphicFrameLocks noGrp="1"/>
          </p:cNvGraphicFramePr>
          <p:nvPr>
            <p:ph idx="4294967295"/>
            <p:extLst>
              <p:ext uri="{D42A27DB-BD31-4B8C-83A1-F6EECF244321}">
                <p14:modId xmlns:p14="http://schemas.microsoft.com/office/powerpoint/2010/main" val="2572445575"/>
              </p:ext>
            </p:extLst>
          </p:nvPr>
        </p:nvGraphicFramePr>
        <p:xfrm>
          <a:off x="2621280" y="2577737"/>
          <a:ext cx="7741920" cy="4143738"/>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1600200" y="6478321"/>
            <a:ext cx="8763000" cy="246221"/>
          </a:xfrm>
          <a:prstGeom prst="rect">
            <a:avLst/>
          </a:prstGeom>
          <a:noFill/>
        </p:spPr>
        <p:txBody>
          <a:bodyPr wrap="square" rtlCol="0">
            <a:spAutoFit/>
          </a:bodyPr>
          <a:lstStyle/>
          <a:p>
            <a:pPr marL="798513" indent="-798513">
              <a:spcBef>
                <a:spcPct val="50000"/>
              </a:spcBef>
              <a:defRPr/>
            </a:pPr>
            <a:r>
              <a:rPr lang="en-US" sz="1000" dirty="0">
                <a:solidFill>
                  <a:prstClr val="black">
                    <a:lumMod val="50000"/>
                    <a:lumOff val="50000"/>
                  </a:prstClr>
                </a:solidFill>
                <a:latin typeface="Calibri" panose="020F0502020204030204"/>
                <a:cs typeface="Arial" pitchFamily="34" charset="0"/>
              </a:rPr>
              <a:t>Source: Census Bureau 2010 and </a:t>
            </a:r>
            <a:r>
              <a:rPr lang="en-US" sz="1000" dirty="0">
                <a:solidFill>
                  <a:prstClr val="black">
                    <a:lumMod val="50000"/>
                    <a:lumOff val="50000"/>
                  </a:prstClr>
                </a:solidFill>
                <a:cs typeface="Arial" pitchFamily="34" charset="0"/>
              </a:rPr>
              <a:t>2020  Census Counts</a:t>
            </a:r>
            <a:endParaRPr lang="en-US" sz="1000" dirty="0">
              <a:solidFill>
                <a:prstClr val="black">
                  <a:lumMod val="50000"/>
                  <a:lumOff val="50000"/>
                </a:prstClr>
              </a:solidFill>
              <a:latin typeface="Calibri" panose="020F0502020204030204"/>
              <a:cs typeface="Arial" pitchFamily="34" charset="0"/>
            </a:endParaRPr>
          </a:p>
        </p:txBody>
      </p:sp>
      <p:sp>
        <p:nvSpPr>
          <p:cNvPr id="7" name="TextBox 6"/>
          <p:cNvSpPr txBox="1"/>
          <p:nvPr/>
        </p:nvSpPr>
        <p:spPr>
          <a:xfrm>
            <a:off x="1375954" y="1118240"/>
            <a:ext cx="10432869" cy="1200329"/>
          </a:xfrm>
          <a:prstGeom prst="rect">
            <a:avLst/>
          </a:prstGeom>
          <a:solidFill>
            <a:schemeClr val="bg1"/>
          </a:solidFill>
        </p:spPr>
        <p:txBody>
          <a:bodyPr wrap="square" rtlCol="0">
            <a:spAutoFit/>
          </a:bodyPr>
          <a:lstStyle/>
          <a:p>
            <a:r>
              <a:rPr lang="en-US" sz="2400" dirty="0">
                <a:solidFill>
                  <a:schemeClr val="tx2"/>
                </a:solidFill>
              </a:rPr>
              <a:t>Texas Senate District Size (31 seats)      =  940,178        (811,147 in 2010)</a:t>
            </a:r>
          </a:p>
          <a:p>
            <a:r>
              <a:rPr lang="en-US" sz="2400" b="1" dirty="0">
                <a:solidFill>
                  <a:schemeClr val="tx2"/>
                </a:solidFill>
              </a:rPr>
              <a:t>Texas House District  Size (150 seats)   = 194,303       (167,637 in 2010)</a:t>
            </a:r>
          </a:p>
          <a:p>
            <a:r>
              <a:rPr lang="en-US" sz="2400" dirty="0">
                <a:solidFill>
                  <a:schemeClr val="tx2"/>
                </a:solidFill>
              </a:rPr>
              <a:t>U.S. House Seat District Size (38 seats) = 766,987       (698,488 in 2010 – 36 seats)</a:t>
            </a:r>
          </a:p>
        </p:txBody>
      </p:sp>
      <p:sp>
        <p:nvSpPr>
          <p:cNvPr id="5" name="Rectangle 4">
            <a:extLst>
              <a:ext uri="{FF2B5EF4-FFF2-40B4-BE49-F238E27FC236}">
                <a16:creationId xmlns:a16="http://schemas.microsoft.com/office/drawing/2014/main" id="{99F1020A-6682-4201-B234-175415834721}"/>
              </a:ext>
            </a:extLst>
          </p:cNvPr>
          <p:cNvSpPr/>
          <p:nvPr/>
        </p:nvSpPr>
        <p:spPr>
          <a:xfrm>
            <a:off x="5649279" y="3766848"/>
            <a:ext cx="1340432" cy="369332"/>
          </a:xfrm>
          <a:prstGeom prst="rect">
            <a:avLst/>
          </a:prstGeom>
        </p:spPr>
        <p:txBody>
          <a:bodyPr wrap="none">
            <a:spAutoFit/>
          </a:bodyPr>
          <a:lstStyle/>
          <a:p>
            <a:r>
              <a:rPr lang="en-US" dirty="0">
                <a:solidFill>
                  <a:schemeClr val="tx2"/>
                </a:solidFill>
                <a:latin typeface="Calibri" panose="020F0502020204030204" pitchFamily="34" charset="0"/>
              </a:rPr>
              <a:t>+ 3,999,944</a:t>
            </a:r>
            <a:r>
              <a:rPr lang="en-US" dirty="0">
                <a:solidFill>
                  <a:schemeClr val="tx2"/>
                </a:solidFill>
              </a:rPr>
              <a:t> </a:t>
            </a:r>
          </a:p>
        </p:txBody>
      </p:sp>
    </p:spTree>
    <p:extLst>
      <p:ext uri="{BB962C8B-B14F-4D97-AF65-F5344CB8AC3E}">
        <p14:creationId xmlns:p14="http://schemas.microsoft.com/office/powerpoint/2010/main" val="4810131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4882D15-795C-4991-BBB7-229F878DFE60}"/>
              </a:ext>
            </a:extLst>
          </p:cNvPr>
          <p:cNvSpPr>
            <a:spLocks noGrp="1"/>
          </p:cNvSpPr>
          <p:nvPr>
            <p:ph type="sldNum" sz="quarter" idx="12"/>
          </p:nvPr>
        </p:nvSpPr>
        <p:spPr/>
        <p:txBody>
          <a:bodyPr/>
          <a:lstStyle/>
          <a:p>
            <a:fld id="{CFD7B3FC-F52A-4C3D-BF43-F2954D09CBBE}" type="slidenum">
              <a:rPr lang="en-US" smtClean="0"/>
              <a:t>6</a:t>
            </a:fld>
            <a:endParaRPr lang="en-US" dirty="0"/>
          </a:p>
        </p:txBody>
      </p:sp>
      <p:pic>
        <p:nvPicPr>
          <p:cNvPr id="4" name="Picture 3">
            <a:extLst>
              <a:ext uri="{FF2B5EF4-FFF2-40B4-BE49-F238E27FC236}">
                <a16:creationId xmlns:a16="http://schemas.microsoft.com/office/drawing/2014/main" id="{1DA6966B-B4E3-42AE-A9A9-29F761BEAF6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0237" y="890587"/>
            <a:ext cx="9111592" cy="5512461"/>
          </a:xfrm>
          <a:prstGeom prst="rect">
            <a:avLst/>
          </a:prstGeom>
        </p:spPr>
      </p:pic>
      <p:sp>
        <p:nvSpPr>
          <p:cNvPr id="7" name="Rectangle 6">
            <a:extLst>
              <a:ext uri="{FF2B5EF4-FFF2-40B4-BE49-F238E27FC236}">
                <a16:creationId xmlns:a16="http://schemas.microsoft.com/office/drawing/2014/main" id="{FC9D2C88-BBCC-4FD4-BB9D-F5199A14F956}"/>
              </a:ext>
            </a:extLst>
          </p:cNvPr>
          <p:cNvSpPr/>
          <p:nvPr/>
        </p:nvSpPr>
        <p:spPr>
          <a:xfrm>
            <a:off x="1524000" y="6396339"/>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2020 Vintage Population Estimates</a:t>
            </a:r>
          </a:p>
        </p:txBody>
      </p:sp>
    </p:spTree>
    <p:extLst>
      <p:ext uri="{BB962C8B-B14F-4D97-AF65-F5344CB8AC3E}">
        <p14:creationId xmlns:p14="http://schemas.microsoft.com/office/powerpoint/2010/main" val="21034611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A766B9A-C08B-4F1F-9059-3D8F9CF22C56}"/>
              </a:ext>
            </a:extLst>
          </p:cNvPr>
          <p:cNvSpPr>
            <a:spLocks noGrp="1"/>
          </p:cNvSpPr>
          <p:nvPr>
            <p:ph type="sldNum" sz="quarter" idx="12"/>
          </p:nvPr>
        </p:nvSpPr>
        <p:spPr/>
        <p:txBody>
          <a:bodyPr/>
          <a:lstStyle/>
          <a:p>
            <a:fld id="{CFD7B3FC-F52A-4C3D-BF43-F2954D09CBBE}" type="slidenum">
              <a:rPr lang="en-US" smtClean="0"/>
              <a:t>7</a:t>
            </a:fld>
            <a:endParaRPr lang="en-US" dirty="0"/>
          </a:p>
        </p:txBody>
      </p:sp>
      <p:pic>
        <p:nvPicPr>
          <p:cNvPr id="4" name="Picture 3">
            <a:extLst>
              <a:ext uri="{FF2B5EF4-FFF2-40B4-BE49-F238E27FC236}">
                <a16:creationId xmlns:a16="http://schemas.microsoft.com/office/drawing/2014/main" id="{23751545-5C54-4609-BD61-17728548057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73586" y="1070517"/>
            <a:ext cx="10795783" cy="5128515"/>
          </a:xfrm>
          <a:prstGeom prst="rect">
            <a:avLst/>
          </a:prstGeom>
        </p:spPr>
      </p:pic>
      <p:sp>
        <p:nvSpPr>
          <p:cNvPr id="5" name="Rectangle 4">
            <a:extLst>
              <a:ext uri="{FF2B5EF4-FFF2-40B4-BE49-F238E27FC236}">
                <a16:creationId xmlns:a16="http://schemas.microsoft.com/office/drawing/2014/main" id="{DF62B580-08D7-4777-B716-83A12E7A22D9}"/>
              </a:ext>
            </a:extLst>
          </p:cNvPr>
          <p:cNvSpPr/>
          <p:nvPr/>
        </p:nvSpPr>
        <p:spPr>
          <a:xfrm>
            <a:off x="1524000" y="6396339"/>
            <a:ext cx="8001000" cy="276999"/>
          </a:xfrm>
          <a:prstGeom prst="rect">
            <a:avLst/>
          </a:prstGeom>
        </p:spPr>
        <p:txBody>
          <a:bodyPr wrap="square">
            <a:spAutoFit/>
          </a:bodyPr>
          <a:lstStyle/>
          <a:p>
            <a:pPr>
              <a:defRPr/>
            </a:pPr>
            <a:r>
              <a:rPr lang="en-US" sz="1200" dirty="0">
                <a:solidFill>
                  <a:prstClr val="black">
                    <a:lumMod val="50000"/>
                    <a:lumOff val="50000"/>
                  </a:prstClr>
                </a:solidFill>
                <a:latin typeface="Calibri" panose="020F0502020204030204"/>
              </a:rPr>
              <a:t>Source: U.S. Census Bureau. 2010 and 2020 Vintage Population Estimates</a:t>
            </a:r>
          </a:p>
        </p:txBody>
      </p:sp>
    </p:spTree>
    <p:extLst>
      <p:ext uri="{BB962C8B-B14F-4D97-AF65-F5344CB8AC3E}">
        <p14:creationId xmlns:p14="http://schemas.microsoft.com/office/powerpoint/2010/main" val="5875062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8</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House Districts</a:t>
            </a:r>
          </a:p>
        </p:txBody>
      </p:sp>
      <p:pic>
        <p:nvPicPr>
          <p:cNvPr id="3" name="Picture 2">
            <a:extLst>
              <a:ext uri="{FF2B5EF4-FFF2-40B4-BE49-F238E27FC236}">
                <a16:creationId xmlns:a16="http://schemas.microsoft.com/office/drawing/2014/main" id="{DE568762-2A7E-4FDB-AA24-C342989BF14B}"/>
              </a:ext>
            </a:extLst>
          </p:cNvPr>
          <p:cNvPicPr>
            <a:picLocks noChangeAspect="1"/>
          </p:cNvPicPr>
          <p:nvPr/>
        </p:nvPicPr>
        <p:blipFill>
          <a:blip r:embed="rId2"/>
          <a:stretch>
            <a:fillRect/>
          </a:stretch>
        </p:blipFill>
        <p:spPr>
          <a:xfrm>
            <a:off x="1818751" y="870674"/>
            <a:ext cx="7106389" cy="5628608"/>
          </a:xfrm>
          <a:prstGeom prst="rect">
            <a:avLst/>
          </a:prstGeom>
        </p:spPr>
      </p:pic>
      <p:pic>
        <p:nvPicPr>
          <p:cNvPr id="6" name="Picture 5">
            <a:extLst>
              <a:ext uri="{FF2B5EF4-FFF2-40B4-BE49-F238E27FC236}">
                <a16:creationId xmlns:a16="http://schemas.microsoft.com/office/drawing/2014/main" id="{A231C810-E1D6-4B30-9632-E746406A2AAB}"/>
              </a:ext>
            </a:extLst>
          </p:cNvPr>
          <p:cNvPicPr>
            <a:picLocks noChangeAspect="1"/>
          </p:cNvPicPr>
          <p:nvPr/>
        </p:nvPicPr>
        <p:blipFill>
          <a:blip r:embed="rId3"/>
          <a:stretch>
            <a:fillRect/>
          </a:stretch>
        </p:blipFill>
        <p:spPr>
          <a:xfrm>
            <a:off x="9302441" y="2849485"/>
            <a:ext cx="1638300" cy="1571625"/>
          </a:xfrm>
          <a:prstGeom prst="rect">
            <a:avLst/>
          </a:prstGeom>
        </p:spPr>
      </p:pic>
      <p:sp>
        <p:nvSpPr>
          <p:cNvPr id="7" name="TextBox 6">
            <a:extLst>
              <a:ext uri="{FF2B5EF4-FFF2-40B4-BE49-F238E27FC236}">
                <a16:creationId xmlns:a16="http://schemas.microsoft.com/office/drawing/2014/main" id="{F8547D22-AB11-4430-A296-2DF54F1CC6BF}"/>
              </a:ext>
            </a:extLst>
          </p:cNvPr>
          <p:cNvSpPr txBox="1"/>
          <p:nvPr/>
        </p:nvSpPr>
        <p:spPr>
          <a:xfrm>
            <a:off x="9302441" y="4613287"/>
            <a:ext cx="2971426" cy="646331"/>
          </a:xfrm>
          <a:prstGeom prst="rect">
            <a:avLst/>
          </a:prstGeom>
          <a:noFill/>
        </p:spPr>
        <p:txBody>
          <a:bodyPr wrap="square" rtlCol="0">
            <a:spAutoFit/>
          </a:bodyPr>
          <a:lstStyle/>
          <a:p>
            <a:r>
              <a:rPr lang="en-US" dirty="0">
                <a:solidFill>
                  <a:schemeClr val="tx2"/>
                </a:solidFill>
              </a:rPr>
              <a:t>104 counties lost population over the 9 year period</a:t>
            </a:r>
          </a:p>
        </p:txBody>
      </p:sp>
    </p:spTree>
    <p:extLst>
      <p:ext uri="{BB962C8B-B14F-4D97-AF65-F5344CB8AC3E}">
        <p14:creationId xmlns:p14="http://schemas.microsoft.com/office/powerpoint/2010/main" val="31562477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A13EE525-1F73-4890-B81C-0035087901EE}"/>
              </a:ext>
            </a:extLst>
          </p:cNvPr>
          <p:cNvSpPr>
            <a:spLocks noGrp="1"/>
          </p:cNvSpPr>
          <p:nvPr>
            <p:ph type="sldNum" sz="quarter" idx="12"/>
          </p:nvPr>
        </p:nvSpPr>
        <p:spPr/>
        <p:txBody>
          <a:bodyPr/>
          <a:lstStyle/>
          <a:p>
            <a:fld id="{CFD7B3FC-F52A-4C3D-BF43-F2954D09CBBE}" type="slidenum">
              <a:rPr lang="en-US" smtClean="0"/>
              <a:t>9</a:t>
            </a:fld>
            <a:endParaRPr lang="en-US" dirty="0"/>
          </a:p>
        </p:txBody>
      </p:sp>
      <p:sp>
        <p:nvSpPr>
          <p:cNvPr id="8" name="Rectangle 7">
            <a:extLst>
              <a:ext uri="{FF2B5EF4-FFF2-40B4-BE49-F238E27FC236}">
                <a16:creationId xmlns:a16="http://schemas.microsoft.com/office/drawing/2014/main" id="{8E70D6BB-B618-4403-88EF-25A1D2CD0133}"/>
              </a:ext>
            </a:extLst>
          </p:cNvPr>
          <p:cNvSpPr/>
          <p:nvPr/>
        </p:nvSpPr>
        <p:spPr>
          <a:xfrm>
            <a:off x="137667" y="6596390"/>
            <a:ext cx="6096000" cy="261610"/>
          </a:xfrm>
          <a:prstGeom prst="rect">
            <a:avLst/>
          </a:prstGeom>
        </p:spPr>
        <p:txBody>
          <a:bodyPr>
            <a:spAutoFit/>
          </a:bodyPr>
          <a:lstStyle/>
          <a:p>
            <a:r>
              <a:rPr lang="en-US" sz="1100" dirty="0">
                <a:solidFill>
                  <a:prstClr val="black">
                    <a:lumMod val="50000"/>
                    <a:lumOff val="50000"/>
                  </a:prstClr>
                </a:solidFill>
              </a:rPr>
              <a:t>Source: U.S. Census Bureau. 2010 Census Count, 2019 Population Estimates</a:t>
            </a:r>
            <a:endParaRPr lang="en-US" sz="1100" dirty="0"/>
          </a:p>
        </p:txBody>
      </p:sp>
      <p:sp>
        <p:nvSpPr>
          <p:cNvPr id="9" name="Title 1">
            <a:extLst>
              <a:ext uri="{FF2B5EF4-FFF2-40B4-BE49-F238E27FC236}">
                <a16:creationId xmlns:a16="http://schemas.microsoft.com/office/drawing/2014/main" id="{5B2411C6-0572-43A9-991F-E4531E82334C}"/>
              </a:ext>
            </a:extLst>
          </p:cNvPr>
          <p:cNvSpPr txBox="1">
            <a:spLocks/>
          </p:cNvSpPr>
          <p:nvPr/>
        </p:nvSpPr>
        <p:spPr>
          <a:xfrm>
            <a:off x="1663908" y="136525"/>
            <a:ext cx="9992705" cy="637042"/>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b="1" dirty="0">
                <a:solidFill>
                  <a:schemeClr val="accent5">
                    <a:lumMod val="75000"/>
                  </a:schemeClr>
                </a:solidFill>
                <a:latin typeface="Arial" panose="020B0604020202020204" pitchFamily="34" charset="0"/>
                <a:cs typeface="Arial" panose="020B0604020202020204" pitchFamily="34" charset="0"/>
              </a:rPr>
              <a:t>Numeric population change 2010-2019, Texas Counties with Current Texas House Districts</a:t>
            </a:r>
          </a:p>
        </p:txBody>
      </p:sp>
      <p:pic>
        <p:nvPicPr>
          <p:cNvPr id="3" name="Picture 2">
            <a:extLst>
              <a:ext uri="{FF2B5EF4-FFF2-40B4-BE49-F238E27FC236}">
                <a16:creationId xmlns:a16="http://schemas.microsoft.com/office/drawing/2014/main" id="{DE568762-2A7E-4FDB-AA24-C342989BF14B}"/>
              </a:ext>
            </a:extLst>
          </p:cNvPr>
          <p:cNvPicPr>
            <a:picLocks noChangeAspect="1"/>
          </p:cNvPicPr>
          <p:nvPr/>
        </p:nvPicPr>
        <p:blipFill rotWithShape="1">
          <a:blip r:embed="rId2"/>
          <a:srcRect l="52589" t="43307" r="17557" b="29592"/>
          <a:stretch/>
        </p:blipFill>
        <p:spPr>
          <a:xfrm>
            <a:off x="2264229" y="1121801"/>
            <a:ext cx="6923314" cy="4977855"/>
          </a:xfrm>
          <a:prstGeom prst="rect">
            <a:avLst/>
          </a:prstGeom>
        </p:spPr>
      </p:pic>
      <p:pic>
        <p:nvPicPr>
          <p:cNvPr id="6" name="Picture 5">
            <a:extLst>
              <a:ext uri="{FF2B5EF4-FFF2-40B4-BE49-F238E27FC236}">
                <a16:creationId xmlns:a16="http://schemas.microsoft.com/office/drawing/2014/main" id="{A231C810-E1D6-4B30-9632-E746406A2AAB}"/>
              </a:ext>
            </a:extLst>
          </p:cNvPr>
          <p:cNvPicPr>
            <a:picLocks noChangeAspect="1"/>
          </p:cNvPicPr>
          <p:nvPr/>
        </p:nvPicPr>
        <p:blipFill>
          <a:blip r:embed="rId3"/>
          <a:stretch>
            <a:fillRect/>
          </a:stretch>
        </p:blipFill>
        <p:spPr>
          <a:xfrm>
            <a:off x="9302441" y="2849485"/>
            <a:ext cx="1638300" cy="1571625"/>
          </a:xfrm>
          <a:prstGeom prst="rect">
            <a:avLst/>
          </a:prstGeom>
        </p:spPr>
      </p:pic>
      <p:sp>
        <p:nvSpPr>
          <p:cNvPr id="7" name="TextBox 6">
            <a:extLst>
              <a:ext uri="{FF2B5EF4-FFF2-40B4-BE49-F238E27FC236}">
                <a16:creationId xmlns:a16="http://schemas.microsoft.com/office/drawing/2014/main" id="{F8547D22-AB11-4430-A296-2DF54F1CC6BF}"/>
              </a:ext>
            </a:extLst>
          </p:cNvPr>
          <p:cNvSpPr txBox="1"/>
          <p:nvPr/>
        </p:nvSpPr>
        <p:spPr>
          <a:xfrm>
            <a:off x="9302441" y="4613287"/>
            <a:ext cx="2971426" cy="646331"/>
          </a:xfrm>
          <a:prstGeom prst="rect">
            <a:avLst/>
          </a:prstGeom>
          <a:noFill/>
        </p:spPr>
        <p:txBody>
          <a:bodyPr wrap="square" rtlCol="0">
            <a:spAutoFit/>
          </a:bodyPr>
          <a:lstStyle/>
          <a:p>
            <a:r>
              <a:rPr lang="en-US" dirty="0">
                <a:solidFill>
                  <a:schemeClr val="tx2"/>
                </a:solidFill>
              </a:rPr>
              <a:t>104 counties lost population over the 9 year period</a:t>
            </a:r>
          </a:p>
        </p:txBody>
      </p:sp>
    </p:spTree>
    <p:extLst>
      <p:ext uri="{BB962C8B-B14F-4D97-AF65-F5344CB8AC3E}">
        <p14:creationId xmlns:p14="http://schemas.microsoft.com/office/powerpoint/2010/main" val="49087157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2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3.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4.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3_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odyPr>
        <a:spAutoFit/>
      </a:bodyPr>
      <a:lstStyle>
        <a:defPPr>
          <a:defRPr dirty="0" smtClean="0">
            <a:solidFill>
              <a:schemeClr val="tx2"/>
            </a:solidFill>
          </a:defRPr>
        </a:defPPr>
      </a:lstStyle>
    </a:spDef>
  </a:objectDefaults>
  <a:extraClrSchemeLst/>
  <a:extLst>
    <a:ext uri="{05A4C25C-085E-4340-85A3-A5531E510DB2}">
      <thm15:themeFamily xmlns:thm15="http://schemas.microsoft.com/office/thememl/2012/main" name="TDC Template.potx" id="{A8AA4A31-D64B-4527-8D8E-CE9363F07BF5}" vid="{DEBAF849-1D8C-4359-AD0F-0FCB4EBE36F8}"/>
    </a:ext>
  </a:extLst>
</a:theme>
</file>

<file path=ppt/theme/theme6.xml><?xml version="1.0" encoding="utf-8"?>
<a:theme xmlns:a="http://schemas.openxmlformats.org/drawingml/2006/main" name="4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09ED1DF319F2048B3E62B9641678531" ma:contentTypeVersion="13" ma:contentTypeDescription="Create a new document." ma:contentTypeScope="" ma:versionID="50a7753f872e4cfca2a4b7a9a3400574">
  <xsd:schema xmlns:xsd="http://www.w3.org/2001/XMLSchema" xmlns:xs="http://www.w3.org/2001/XMLSchema" xmlns:p="http://schemas.microsoft.com/office/2006/metadata/properties" xmlns:ns3="8865c3b5-672f-488d-b474-fd2e6972fa66" xmlns:ns4="122656c6-b205-4b62-909d-389f9e348b2b" targetNamespace="http://schemas.microsoft.com/office/2006/metadata/properties" ma:root="true" ma:fieldsID="763b770c41b169756f268df9f9434cd4" ns3:_="" ns4:_="">
    <xsd:import namespace="8865c3b5-672f-488d-b474-fd2e6972fa66"/>
    <xsd:import namespace="122656c6-b205-4b62-909d-389f9e348b2b"/>
    <xsd:element name="properties">
      <xsd:complexType>
        <xsd:sequence>
          <xsd:element name="documentManagement">
            <xsd:complexType>
              <xsd:all>
                <xsd:element ref="ns3:SharedWithUsers" minOccurs="0"/>
                <xsd:element ref="ns3:SharingHintHash" minOccurs="0"/>
                <xsd:element ref="ns3:SharedWithDetails" minOccurs="0"/>
                <xsd:element ref="ns4:MediaServiceMetadata" minOccurs="0"/>
                <xsd:element ref="ns4:MediaServiceFastMetadata" minOccurs="0"/>
                <xsd:element ref="ns4:MediaServiceDateTaken" minOccurs="0"/>
                <xsd:element ref="ns4:MediaServiceAutoTags" minOccurs="0"/>
                <xsd:element ref="ns4:MediaServiceOCR" minOccurs="0"/>
                <xsd:element ref="ns4:MediaServiceLocation" minOccurs="0"/>
                <xsd:element ref="ns4:MediaServiceEventHashCode" minOccurs="0"/>
                <xsd:element ref="ns4:MediaServiceGenerationTime" minOccurs="0"/>
                <xsd:element ref="ns4:MediaServiceAutoKeyPoints" minOccurs="0"/>
                <xsd:element ref="ns4: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865c3b5-672f-488d-b474-fd2e6972fa66"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ingHintHash" ma:index="9" nillable="true" ma:displayName="Sharing Hint Hash" ma:internalName="SharingHintHash" ma:readOnly="true">
      <xsd:simpleType>
        <xsd:restriction base="dms:Text"/>
      </xsd:simpleType>
    </xsd:element>
    <xsd:element name="SharedWithDetails" ma:index="10"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2656c6-b205-4b62-909d-389f9e348b2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DateTaken" ma:index="13" nillable="true" ma:displayName="MediaServiceDateTaken" ma:description="" ma:hidden="true" ma:internalName="MediaServiceDateTaken" ma:readOnly="true">
      <xsd:simpleType>
        <xsd:restriction base="dms:Text"/>
      </xsd:simpleType>
    </xsd:element>
    <xsd:element name="MediaServiceAutoTags" ma:index="14"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3272F3D-D714-4AE0-B34F-BA8ECE7BB70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865c3b5-672f-488d-b474-fd2e6972fa66"/>
    <ds:schemaRef ds:uri="122656c6-b205-4b62-909d-389f9e348b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E6717D3-C7A6-437C-8864-D9C4D755427D}">
  <ds:schemaRefs>
    <ds:schemaRef ds:uri="http://schemas.microsoft.com/sharepoint/v3/contenttype/forms"/>
  </ds:schemaRefs>
</ds:datastoreItem>
</file>

<file path=customXml/itemProps3.xml><?xml version="1.0" encoding="utf-8"?>
<ds:datastoreItem xmlns:ds="http://schemas.openxmlformats.org/officeDocument/2006/customXml" ds:itemID="{8F1484A1-434B-4BD9-91E0-487B0D646ADF}">
  <ds:schemaRefs>
    <ds:schemaRef ds:uri="http://purl.org/dc/dcmitype/"/>
    <ds:schemaRef ds:uri="http://schemas.microsoft.com/office/2006/documentManagement/types"/>
    <ds:schemaRef ds:uri="122656c6-b205-4b62-909d-389f9e348b2b"/>
    <ds:schemaRef ds:uri="http://purl.org/dc/terms/"/>
    <ds:schemaRef ds:uri="8865c3b5-672f-488d-b474-fd2e6972fa66"/>
    <ds:schemaRef ds:uri="http://schemas.microsoft.com/office/infopath/2007/PartnerControls"/>
    <ds:schemaRef ds:uri="http://www.w3.org/XML/1998/namespace"/>
    <ds:schemaRef ds:uri="http://purl.org/dc/elements/1.1/"/>
    <ds:schemaRef ds:uri="http://schemas.openxmlformats.org/package/2006/metadata/core-properties"/>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Office Theme</Template>
  <TotalTime>33426</TotalTime>
  <Words>1706</Words>
  <Application>Microsoft Office PowerPoint</Application>
  <PresentationFormat>Widescreen</PresentationFormat>
  <Paragraphs>419</Paragraphs>
  <Slides>26</Slides>
  <Notes>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26</vt:i4>
      </vt:variant>
    </vt:vector>
  </HeadingPairs>
  <TitlesOfParts>
    <vt:vector size="39" baseType="lpstr">
      <vt:lpstr>ＭＳ Ｐゴシック</vt:lpstr>
      <vt:lpstr>Arial</vt:lpstr>
      <vt:lpstr>Calibri</vt:lpstr>
      <vt:lpstr>Calibri Light</vt:lpstr>
      <vt:lpstr>Century Gothic</vt:lpstr>
      <vt:lpstr>Roboto</vt:lpstr>
      <vt:lpstr>Times New Roman</vt:lpstr>
      <vt:lpstr>Office Theme</vt:lpstr>
      <vt:lpstr>2_Office Theme</vt:lpstr>
      <vt:lpstr>1_Office Theme</vt:lpstr>
      <vt:lpstr>Custom Design</vt:lpstr>
      <vt:lpstr>3_Office Theme</vt:lpstr>
      <vt:lpstr>4_Office Theme</vt:lpstr>
      <vt:lpstr>PowerPoint Presentation</vt:lpstr>
      <vt:lpstr>PowerPoint Presentation</vt:lpstr>
      <vt:lpstr>PowerPoint Presentation</vt:lpstr>
      <vt:lpstr>Population Growth and Congressional Seat Change</vt:lpstr>
      <vt:lpstr>Ideal Size of Texas Senate, House, and U.S. Congressional Districts</vt:lpstr>
      <vt:lpstr>PowerPoint Presentation</vt:lpstr>
      <vt:lpstr>PowerPoint Presentation</vt:lpstr>
      <vt:lpstr>PowerPoint Presentation</vt:lpstr>
      <vt:lpstr>PowerPoint Presentation</vt:lpstr>
      <vt:lpstr>Percent population change 2010-2019, Texas Counties with Current Texas House Districts</vt:lpstr>
      <vt:lpstr>Percent population change 2010-2019, Texas Counties with Current Texas House Districts</vt:lpstr>
      <vt:lpstr>PowerPoint Presentation</vt:lpstr>
      <vt:lpstr>Projected Population by Race and Ethnicity, Texas 2010-2020</vt:lpstr>
      <vt:lpstr>Projected Population Change and Percent of Total Projected Change by Race/Ethnicity, 2010-2020, Texas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UTSA/IDSER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Alelhie Lila Valencia</dc:creator>
  <cp:lastModifiedBy>Lloyd Potter</cp:lastModifiedBy>
  <cp:revision>762</cp:revision>
  <cp:lastPrinted>2021-05-05T16:51:10Z</cp:lastPrinted>
  <dcterms:created xsi:type="dcterms:W3CDTF">2016-06-30T18:52:57Z</dcterms:created>
  <dcterms:modified xsi:type="dcterms:W3CDTF">2021-05-05T18:31:43Z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0x010100809ED1DF319F2048B3E62B9641678531</vt:lpwstr>
  </property>
</Properties>
</file>