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25"/>
  </p:notesMasterIdLst>
  <p:sldIdLst>
    <p:sldId id="781" r:id="rId10"/>
    <p:sldId id="792" r:id="rId11"/>
    <p:sldId id="674" r:id="rId12"/>
    <p:sldId id="604" r:id="rId13"/>
    <p:sldId id="802" r:id="rId14"/>
    <p:sldId id="803" r:id="rId15"/>
    <p:sldId id="809" r:id="rId16"/>
    <p:sldId id="801" r:id="rId17"/>
    <p:sldId id="810" r:id="rId18"/>
    <p:sldId id="811" r:id="rId19"/>
    <p:sldId id="787" r:id="rId20"/>
    <p:sldId id="807" r:id="rId21"/>
    <p:sldId id="796" r:id="rId22"/>
    <p:sldId id="797" r:id="rId23"/>
    <p:sldId id="789" r:id="rId24"/>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71" d="100"/>
          <a:sy n="171" d="100"/>
        </p:scale>
        <p:origin x="23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loyd Potter" userId="b8349ac3-7baa-4f39-ad63-c7da5d241fae" providerId="ADAL" clId="{3F16B802-C680-4056-94D9-2111972027CE}"/>
    <pc:docChg chg="custSel addSld delSld modSld sldOrd modNotesMaster">
      <pc:chgData name="Lloyd Potter" userId="b8349ac3-7baa-4f39-ad63-c7da5d241fae" providerId="ADAL" clId="{3F16B802-C680-4056-94D9-2111972027CE}" dt="2021-07-06T18:42:17.117" v="147" actId="6549"/>
      <pc:docMkLst>
        <pc:docMk/>
      </pc:docMkLst>
      <pc:sldChg chg="modNotes">
        <pc:chgData name="Lloyd Potter" userId="b8349ac3-7baa-4f39-ad63-c7da5d241fae" providerId="ADAL" clId="{3F16B802-C680-4056-94D9-2111972027CE}" dt="2021-07-05T23:02:31.352" v="1"/>
        <pc:sldMkLst>
          <pc:docMk/>
          <pc:sldMk cId="4055370308" sldId="604"/>
        </pc:sldMkLst>
      </pc:sldChg>
      <pc:sldChg chg="modNotes">
        <pc:chgData name="Lloyd Potter" userId="b8349ac3-7baa-4f39-ad63-c7da5d241fae" providerId="ADAL" clId="{3F16B802-C680-4056-94D9-2111972027CE}" dt="2021-07-05T23:02:31.352" v="1"/>
        <pc:sldMkLst>
          <pc:docMk/>
          <pc:sldMk cId="543825551" sldId="674"/>
        </pc:sldMkLst>
      </pc:sldChg>
      <pc:sldChg chg="modNotes">
        <pc:chgData name="Lloyd Potter" userId="b8349ac3-7baa-4f39-ad63-c7da5d241fae" providerId="ADAL" clId="{3F16B802-C680-4056-94D9-2111972027CE}" dt="2021-07-05T23:02:31.352" v="1"/>
        <pc:sldMkLst>
          <pc:docMk/>
          <pc:sldMk cId="3219636063" sldId="781"/>
        </pc:sldMkLst>
      </pc:sldChg>
      <pc:sldChg chg="modSp del mod modNotes">
        <pc:chgData name="Lloyd Potter" userId="b8349ac3-7baa-4f39-ad63-c7da5d241fae" providerId="ADAL" clId="{3F16B802-C680-4056-94D9-2111972027CE}" dt="2021-07-06T18:39:18.719" v="140" actId="2696"/>
        <pc:sldMkLst>
          <pc:docMk/>
          <pc:sldMk cId="3269154309" sldId="786"/>
        </pc:sldMkLst>
        <pc:spChg chg="mod">
          <ac:chgData name="Lloyd Potter" userId="b8349ac3-7baa-4f39-ad63-c7da5d241fae" providerId="ADAL" clId="{3F16B802-C680-4056-94D9-2111972027CE}" dt="2021-07-06T18:31:22.353" v="98" actId="20577"/>
          <ac:spMkLst>
            <pc:docMk/>
            <pc:sldMk cId="3269154309" sldId="786"/>
            <ac:spMk id="2" creationId="{00000000-0000-0000-0000-000000000000}"/>
          </ac:spMkLst>
        </pc:spChg>
      </pc:sldChg>
      <pc:sldChg chg="modSp mod modNotes">
        <pc:chgData name="Lloyd Potter" userId="b8349ac3-7baa-4f39-ad63-c7da5d241fae" providerId="ADAL" clId="{3F16B802-C680-4056-94D9-2111972027CE}" dt="2021-07-06T18:24:47.284" v="83" actId="6549"/>
        <pc:sldMkLst>
          <pc:docMk/>
          <pc:sldMk cId="4041956830" sldId="787"/>
        </pc:sldMkLst>
        <pc:spChg chg="mod">
          <ac:chgData name="Lloyd Potter" userId="b8349ac3-7baa-4f39-ad63-c7da5d241fae" providerId="ADAL" clId="{3F16B802-C680-4056-94D9-2111972027CE}" dt="2021-07-06T18:24:47.284" v="83" actId="6549"/>
          <ac:spMkLst>
            <pc:docMk/>
            <pc:sldMk cId="4041956830" sldId="787"/>
            <ac:spMk id="6" creationId="{00000000-0000-0000-0000-000000000000}"/>
          </ac:spMkLst>
        </pc:spChg>
        <pc:spChg chg="mod">
          <ac:chgData name="Lloyd Potter" userId="b8349ac3-7baa-4f39-ad63-c7da5d241fae" providerId="ADAL" clId="{3F16B802-C680-4056-94D9-2111972027CE}" dt="2021-07-06T18:24:10.365" v="72" actId="20577"/>
          <ac:spMkLst>
            <pc:docMk/>
            <pc:sldMk cId="4041956830" sldId="787"/>
            <ac:spMk id="7" creationId="{00000000-0000-0000-0000-000000000000}"/>
          </ac:spMkLst>
        </pc:spChg>
        <pc:graphicFrameChg chg="mod">
          <ac:chgData name="Lloyd Potter" userId="b8349ac3-7baa-4f39-ad63-c7da5d241fae" providerId="ADAL" clId="{3F16B802-C680-4056-94D9-2111972027CE}" dt="2021-07-06T18:23:40.813" v="16"/>
          <ac:graphicFrameMkLst>
            <pc:docMk/>
            <pc:sldMk cId="4041956830" sldId="787"/>
            <ac:graphicFrameMk id="5" creationId="{00000000-0000-0000-0000-000000000000}"/>
          </ac:graphicFrameMkLst>
        </pc:graphicFrameChg>
      </pc:sldChg>
      <pc:sldChg chg="modNotes">
        <pc:chgData name="Lloyd Potter" userId="b8349ac3-7baa-4f39-ad63-c7da5d241fae" providerId="ADAL" clId="{3F16B802-C680-4056-94D9-2111972027CE}" dt="2021-07-05T23:02:31.352" v="1"/>
        <pc:sldMkLst>
          <pc:docMk/>
          <pc:sldMk cId="4071143030" sldId="789"/>
        </pc:sldMkLst>
      </pc:sldChg>
      <pc:sldChg chg="modNotes">
        <pc:chgData name="Lloyd Potter" userId="b8349ac3-7baa-4f39-ad63-c7da5d241fae" providerId="ADAL" clId="{3F16B802-C680-4056-94D9-2111972027CE}" dt="2021-07-05T23:02:31.352" v="1"/>
        <pc:sldMkLst>
          <pc:docMk/>
          <pc:sldMk cId="3986226151" sldId="792"/>
        </pc:sldMkLst>
      </pc:sldChg>
      <pc:sldChg chg="modNotes">
        <pc:chgData name="Lloyd Potter" userId="b8349ac3-7baa-4f39-ad63-c7da5d241fae" providerId="ADAL" clId="{3F16B802-C680-4056-94D9-2111972027CE}" dt="2021-07-05T23:02:31.352" v="1"/>
        <pc:sldMkLst>
          <pc:docMk/>
          <pc:sldMk cId="481013129" sldId="802"/>
        </pc:sldMkLst>
      </pc:sldChg>
      <pc:sldChg chg="modSp">
        <pc:chgData name="Lloyd Potter" userId="b8349ac3-7baa-4f39-ad63-c7da5d241fae" providerId="ADAL" clId="{3F16B802-C680-4056-94D9-2111972027CE}" dt="2021-07-06T18:42:17.117" v="147" actId="6549"/>
        <pc:sldMkLst>
          <pc:docMk/>
          <pc:sldMk cId="490871572" sldId="809"/>
        </pc:sldMkLst>
        <pc:spChg chg="mod">
          <ac:chgData name="Lloyd Potter" userId="b8349ac3-7baa-4f39-ad63-c7da5d241fae" providerId="ADAL" clId="{3F16B802-C680-4056-94D9-2111972027CE}" dt="2021-07-06T18:42:17.117" v="147" actId="6549"/>
          <ac:spMkLst>
            <pc:docMk/>
            <pc:sldMk cId="490871572" sldId="809"/>
            <ac:spMk id="9" creationId="{5B2411C6-0572-43A9-991F-E4531E82334C}"/>
          </ac:spMkLst>
        </pc:spChg>
      </pc:sldChg>
      <pc:sldChg chg="addSp delSp modSp add mod ord">
        <pc:chgData name="Lloyd Potter" userId="b8349ac3-7baa-4f39-ad63-c7da5d241fae" providerId="ADAL" clId="{3F16B802-C680-4056-94D9-2111972027CE}" dt="2021-07-06T18:41:24.293" v="146"/>
        <pc:sldMkLst>
          <pc:docMk/>
          <pc:sldMk cId="1592660458" sldId="811"/>
        </pc:sldMkLst>
        <pc:spChg chg="add">
          <ac:chgData name="Lloyd Potter" userId="b8349ac3-7baa-4f39-ad63-c7da5d241fae" providerId="ADAL" clId="{3F16B802-C680-4056-94D9-2111972027CE}" dt="2021-07-06T18:39:05.888" v="138"/>
          <ac:spMkLst>
            <pc:docMk/>
            <pc:sldMk cId="1592660458" sldId="811"/>
            <ac:spMk id="10" creationId="{09B297B5-E667-47D9-9122-E0C83A6CE3A3}"/>
          </ac:spMkLst>
        </pc:spChg>
        <pc:spChg chg="add">
          <ac:chgData name="Lloyd Potter" userId="b8349ac3-7baa-4f39-ad63-c7da5d241fae" providerId="ADAL" clId="{3F16B802-C680-4056-94D9-2111972027CE}" dt="2021-07-06T18:39:15.760" v="139"/>
          <ac:spMkLst>
            <pc:docMk/>
            <pc:sldMk cId="1592660458" sldId="811"/>
            <ac:spMk id="11" creationId="{4FFE3914-0C1A-473A-AF5C-2664F3A25F38}"/>
          </ac:spMkLst>
        </pc:spChg>
        <pc:graphicFrameChg chg="add mod">
          <ac:chgData name="Lloyd Potter" userId="b8349ac3-7baa-4f39-ad63-c7da5d241fae" providerId="ADAL" clId="{3F16B802-C680-4056-94D9-2111972027CE}" dt="2021-07-06T18:41:24.293" v="146"/>
          <ac:graphicFrameMkLst>
            <pc:docMk/>
            <pc:sldMk cId="1592660458" sldId="811"/>
            <ac:graphicFrameMk id="5" creationId="{D4EA775D-458F-486B-B6C8-A34315C4439A}"/>
          </ac:graphicFrameMkLst>
        </pc:graphicFrameChg>
        <pc:graphicFrameChg chg="add del modGraphic">
          <ac:chgData name="Lloyd Potter" userId="b8349ac3-7baa-4f39-ad63-c7da5d241fae" providerId="ADAL" clId="{3F16B802-C680-4056-94D9-2111972027CE}" dt="2021-07-06T18:38:54.542" v="137" actId="478"/>
          <ac:graphicFrameMkLst>
            <pc:docMk/>
            <pc:sldMk cId="1592660458" sldId="811"/>
            <ac:graphicFrameMk id="7" creationId="{1F8417FA-2AC0-42A9-871E-E219C34C04DA}"/>
          </ac:graphicFrameMkLst>
        </pc:graphicFrameChg>
        <pc:graphicFrameChg chg="add del modGraphic">
          <ac:chgData name="Lloyd Potter" userId="b8349ac3-7baa-4f39-ad63-c7da5d241fae" providerId="ADAL" clId="{3F16B802-C680-4056-94D9-2111972027CE}" dt="2021-07-06T18:38:50.585" v="136" actId="478"/>
          <ac:graphicFrameMkLst>
            <pc:docMk/>
            <pc:sldMk cId="1592660458" sldId="811"/>
            <ac:graphicFrameMk id="9" creationId="{0F533F7C-E9FF-4C9D-8246-89E2BBC9AB7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7546759357783"/>
          <c:y val="2.9168044684525777E-2"/>
          <c:w val="0.96696696696696693"/>
          <c:h val="0.80803292544004701"/>
        </c:manualLayout>
      </c:layout>
      <c:barChart>
        <c:barDir val="col"/>
        <c:grouping val="clustered"/>
        <c:varyColors val="0"/>
        <c:ser>
          <c:idx val="0"/>
          <c:order val="0"/>
          <c:tx>
            <c:strRef>
              <c:f>Sheet1!$B$1</c:f>
              <c:strCache>
                <c:ptCount val="1"/>
                <c:pt idx="0">
                  <c:v>CB Estimates</c:v>
                </c:pt>
              </c:strCache>
            </c:strRef>
          </c:tx>
          <c:spPr>
            <a:solidFill>
              <a:schemeClr val="accent1"/>
            </a:solidFill>
            <a:ln>
              <a:noFill/>
            </a:ln>
            <a:effectLst/>
          </c:spPr>
          <c:invertIfNegative val="0"/>
          <c:dLbls>
            <c:dLbl>
              <c:idx val="0"/>
              <c:layout>
                <c:manualLayout>
                  <c:x val="-1.3513513513513568E-2"/>
                  <c:y val="-2.6516404258659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F-4F61-93E9-AFA58E713824}"/>
                </c:ext>
              </c:extLst>
            </c:dLbl>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2020</c:v>
                </c:pt>
              </c:numCache>
            </c:numRef>
          </c:cat>
          <c:val>
            <c:numRef>
              <c:f>Sheet1!$B$2:$B$3</c:f>
              <c:numCache>
                <c:formatCode>_(* #,##0_);_(* \(#,##0\);_(* "-"??_);_(@_)</c:formatCode>
                <c:ptCount val="2"/>
                <c:pt idx="0">
                  <c:v>25145561</c:v>
                </c:pt>
                <c:pt idx="1">
                  <c:v>29145505</c:v>
                </c:pt>
              </c:numCache>
            </c:numRef>
          </c:val>
          <c:extLst>
            <c:ext xmlns:c16="http://schemas.microsoft.com/office/drawing/2014/chart" uri="{C3380CC4-5D6E-409C-BE32-E72D297353CC}">
              <c16:uniqueId val="{00000005-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307270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NH White </c:v>
                </c:pt>
              </c:strCache>
            </c:strRef>
          </c:tx>
          <c:spPr>
            <a:ln w="28575" cap="rnd">
              <a:solidFill>
                <a:schemeClr val="accent1"/>
              </a:solidFill>
              <a:round/>
            </a:ln>
            <a:effectLst/>
          </c:spPr>
          <c:marker>
            <c:symbol val="square"/>
            <c:size val="5"/>
            <c:spPr>
              <a:solidFill>
                <a:schemeClr val="accent1"/>
              </a:solidFill>
              <a:ln w="9525">
                <a:solidFill>
                  <a:schemeClr val="accent1"/>
                </a:solidFill>
              </a:ln>
              <a:effectLst/>
            </c:spPr>
          </c:marker>
          <c:dLbls>
            <c:dLbl>
              <c:idx val="0"/>
              <c:layout>
                <c:manualLayout>
                  <c:x val="-2.9496401206797643E-2"/>
                  <c:y val="-5.97324695143134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D45-48E1-A721-8FBFA886914E}"/>
                </c:ext>
              </c:extLst>
            </c:dLbl>
            <c:dLbl>
              <c:idx val="10"/>
              <c:layout>
                <c:manualLayout>
                  <c:x val="-6.3650128919931756E-2"/>
                  <c:y val="-6.51626940156146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D45-48E1-A721-8FBFA88691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Sheet1!$B$2:$B$12</c:f>
              <c:numCache>
                <c:formatCode>_(* #,##0_);_(* \(#,##0\);_(* "-"??_);_(@_)</c:formatCode>
                <c:ptCount val="11"/>
                <c:pt idx="0">
                  <c:v>11444170</c:v>
                </c:pt>
                <c:pt idx="1">
                  <c:v>11507641</c:v>
                </c:pt>
                <c:pt idx="2">
                  <c:v>11590061</c:v>
                </c:pt>
                <c:pt idx="3">
                  <c:v>11640809</c:v>
                </c:pt>
                <c:pt idx="4">
                  <c:v>11731441</c:v>
                </c:pt>
                <c:pt idx="5">
                  <c:v>11817644</c:v>
                </c:pt>
                <c:pt idx="6">
                  <c:v>11868490</c:v>
                </c:pt>
                <c:pt idx="7">
                  <c:v>11893450</c:v>
                </c:pt>
                <c:pt idx="8">
                  <c:v>11909791</c:v>
                </c:pt>
                <c:pt idx="9">
                  <c:v>11939907</c:v>
                </c:pt>
                <c:pt idx="10">
                  <c:v>11975667</c:v>
                </c:pt>
              </c:numCache>
            </c:numRef>
          </c:val>
          <c:smooth val="0"/>
          <c:extLst>
            <c:ext xmlns:c16="http://schemas.microsoft.com/office/drawing/2014/chart" uri="{C3380CC4-5D6E-409C-BE32-E72D297353CC}">
              <c16:uniqueId val="{00000000-1D45-48E1-A721-8FBFA886914E}"/>
            </c:ext>
          </c:extLst>
        </c:ser>
        <c:ser>
          <c:idx val="1"/>
          <c:order val="1"/>
          <c:tx>
            <c:strRef>
              <c:f>Sheet1!$C$1</c:f>
              <c:strCache>
                <c:ptCount val="1"/>
                <c:pt idx="0">
                  <c:v> Hispanic </c:v>
                </c:pt>
              </c:strCache>
            </c:strRef>
          </c:tx>
          <c:spPr>
            <a:ln w="28575" cap="rnd">
              <a:solidFill>
                <a:schemeClr val="accent2"/>
              </a:solidFill>
              <a:round/>
            </a:ln>
            <a:effectLst/>
          </c:spPr>
          <c:marker>
            <c:symbol val="square"/>
            <c:size val="5"/>
            <c:spPr>
              <a:solidFill>
                <a:schemeClr val="accent2"/>
              </a:solidFill>
              <a:ln w="9525">
                <a:solidFill>
                  <a:schemeClr val="accent2"/>
                </a:solidFill>
              </a:ln>
              <a:effectLst/>
            </c:spPr>
          </c:marker>
          <c:dLbls>
            <c:dLbl>
              <c:idx val="0"/>
              <c:layout>
                <c:manualLayout>
                  <c:x val="-2.1734190362903527E-2"/>
                  <c:y val="5.43022450130122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D45-48E1-A721-8FBFA886914E}"/>
                </c:ext>
              </c:extLst>
            </c:dLbl>
            <c:dLbl>
              <c:idx val="10"/>
              <c:layout>
                <c:manualLayout>
                  <c:x val="-3.8811054219470585E-2"/>
                  <c:y val="6.78778062662652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D45-48E1-A721-8FBFA88691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Sheet1!$C$2:$C$12</c:f>
              <c:numCache>
                <c:formatCode>_(* #,##0_);_(* \(#,##0\);_(* "-"??_);_(@_)</c:formatCode>
                <c:ptCount val="11"/>
                <c:pt idx="0">
                  <c:v>9516766</c:v>
                </c:pt>
                <c:pt idx="1">
                  <c:v>9745016</c:v>
                </c:pt>
                <c:pt idx="2">
                  <c:v>9967548</c:v>
                </c:pt>
                <c:pt idx="3">
                  <c:v>10178631</c:v>
                </c:pt>
                <c:pt idx="4">
                  <c:v>10409360</c:v>
                </c:pt>
                <c:pt idx="5">
                  <c:v>10656323</c:v>
                </c:pt>
                <c:pt idx="6">
                  <c:v>10892261</c:v>
                </c:pt>
                <c:pt idx="7">
                  <c:v>11098277</c:v>
                </c:pt>
                <c:pt idx="8">
                  <c:v>11289269</c:v>
                </c:pt>
                <c:pt idx="9">
                  <c:v>11491337</c:v>
                </c:pt>
                <c:pt idx="10">
                  <c:v>11691857</c:v>
                </c:pt>
              </c:numCache>
            </c:numRef>
          </c:val>
          <c:smooth val="0"/>
          <c:extLst>
            <c:ext xmlns:c16="http://schemas.microsoft.com/office/drawing/2014/chart" uri="{C3380CC4-5D6E-409C-BE32-E72D297353CC}">
              <c16:uniqueId val="{00000001-1D45-48E1-A721-8FBFA886914E}"/>
            </c:ext>
          </c:extLst>
        </c:ser>
        <c:ser>
          <c:idx val="2"/>
          <c:order val="2"/>
          <c:tx>
            <c:strRef>
              <c:f>Sheet1!$D$1</c:f>
              <c:strCache>
                <c:ptCount val="1"/>
                <c:pt idx="0">
                  <c:v> NH Black </c:v>
                </c:pt>
              </c:strCache>
            </c:strRef>
          </c:tx>
          <c:spPr>
            <a:ln w="28575" cap="rnd">
              <a:solidFill>
                <a:schemeClr val="accent3"/>
              </a:solidFill>
              <a:round/>
            </a:ln>
            <a:effectLst/>
          </c:spPr>
          <c:marker>
            <c:symbol val="square"/>
            <c:size val="5"/>
            <c:spPr>
              <a:solidFill>
                <a:schemeClr val="accent3"/>
              </a:solidFill>
              <a:ln w="9525">
                <a:solidFill>
                  <a:schemeClr val="accent3"/>
                </a:solidFill>
              </a:ln>
              <a:effectLst/>
            </c:spPr>
          </c:marker>
          <c:dLbls>
            <c:dLbl>
              <c:idx val="0"/>
              <c:layout>
                <c:manualLayout>
                  <c:x val="-3.5706169881912934E-2"/>
                  <c:y val="-3.8011571509108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D45-48E1-A721-8FBFA886914E}"/>
                </c:ext>
              </c:extLst>
            </c:dLbl>
            <c:dLbl>
              <c:idx val="10"/>
              <c:layout>
                <c:manualLayout>
                  <c:x val="-7.6069666270162345E-2"/>
                  <c:y val="-6.24475817649640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D45-48E1-A721-8FBFA88691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Sheet1!$D$2:$D$12</c:f>
              <c:numCache>
                <c:formatCode>_(* #,##0_);_(* \(#,##0\);_(* "-"??_);_(@_)</c:formatCode>
                <c:ptCount val="11"/>
                <c:pt idx="0">
                  <c:v>2911228</c:v>
                </c:pt>
                <c:pt idx="1">
                  <c:v>2963959</c:v>
                </c:pt>
                <c:pt idx="2">
                  <c:v>3027689</c:v>
                </c:pt>
                <c:pt idx="3">
                  <c:v>3089594</c:v>
                </c:pt>
                <c:pt idx="4">
                  <c:v>3162314</c:v>
                </c:pt>
                <c:pt idx="5">
                  <c:v>3240502</c:v>
                </c:pt>
                <c:pt idx="6">
                  <c:v>3315481</c:v>
                </c:pt>
                <c:pt idx="7">
                  <c:v>3385656</c:v>
                </c:pt>
                <c:pt idx="8">
                  <c:v>3449719</c:v>
                </c:pt>
                <c:pt idx="9">
                  <c:v>3515891</c:v>
                </c:pt>
                <c:pt idx="10">
                  <c:v>3586857</c:v>
                </c:pt>
              </c:numCache>
            </c:numRef>
          </c:val>
          <c:smooth val="0"/>
          <c:extLst>
            <c:ext xmlns:c16="http://schemas.microsoft.com/office/drawing/2014/chart" uri="{C3380CC4-5D6E-409C-BE32-E72D297353CC}">
              <c16:uniqueId val="{00000002-1D45-48E1-A721-8FBFA886914E}"/>
            </c:ext>
          </c:extLst>
        </c:ser>
        <c:ser>
          <c:idx val="3"/>
          <c:order val="3"/>
          <c:tx>
            <c:strRef>
              <c:f>Sheet1!$E$1</c:f>
              <c:strCache>
                <c:ptCount val="1"/>
                <c:pt idx="0">
                  <c:v> NH Asian </c:v>
                </c:pt>
              </c:strCache>
            </c:strRef>
          </c:tx>
          <c:spPr>
            <a:ln w="28575" cap="rnd">
              <a:solidFill>
                <a:schemeClr val="accent4"/>
              </a:solidFill>
              <a:round/>
            </a:ln>
            <a:effectLst/>
          </c:spPr>
          <c:marker>
            <c:symbol val="square"/>
            <c:size val="5"/>
            <c:spPr>
              <a:solidFill>
                <a:schemeClr val="accent4"/>
              </a:solidFill>
              <a:ln w="9525">
                <a:solidFill>
                  <a:schemeClr val="accent4"/>
                </a:solidFill>
              </a:ln>
              <a:effectLst/>
            </c:spPr>
          </c:marker>
          <c:dLbls>
            <c:dLbl>
              <c:idx val="0"/>
              <c:layout>
                <c:manualLayout>
                  <c:x val="-2.7943959038018818E-2"/>
                  <c:y val="-3.8011571509108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D45-48E1-A721-8FBFA886914E}"/>
                </c:ext>
              </c:extLst>
            </c:dLbl>
            <c:dLbl>
              <c:idx val="10"/>
              <c:layout>
                <c:manualLayout>
                  <c:x val="-6.0545244582373994E-2"/>
                  <c:y val="-4.88720205117110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D45-48E1-A721-8FBFA88691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Sheet1!$E$2:$E$12</c:f>
              <c:numCache>
                <c:formatCode>_(* #,##0_);_(* \(#,##0\);_(* "-"??_);_(@_)</c:formatCode>
                <c:ptCount val="11"/>
                <c:pt idx="0">
                  <c:v>970856</c:v>
                </c:pt>
                <c:pt idx="1">
                  <c:v>1014049</c:v>
                </c:pt>
                <c:pt idx="2">
                  <c:v>1066401</c:v>
                </c:pt>
                <c:pt idx="3">
                  <c:v>1121347</c:v>
                </c:pt>
                <c:pt idx="4">
                  <c:v>1191218</c:v>
                </c:pt>
                <c:pt idx="5">
                  <c:v>1264314</c:v>
                </c:pt>
                <c:pt idx="6">
                  <c:v>1328880</c:v>
                </c:pt>
                <c:pt idx="7">
                  <c:v>1387899</c:v>
                </c:pt>
                <c:pt idx="8">
                  <c:v>1433533</c:v>
                </c:pt>
                <c:pt idx="9">
                  <c:v>1479733</c:v>
                </c:pt>
                <c:pt idx="10">
                  <c:v>1526932</c:v>
                </c:pt>
              </c:numCache>
            </c:numRef>
          </c:val>
          <c:smooth val="0"/>
          <c:extLst>
            <c:ext xmlns:c16="http://schemas.microsoft.com/office/drawing/2014/chart" uri="{C3380CC4-5D6E-409C-BE32-E72D297353CC}">
              <c16:uniqueId val="{00000003-1D45-48E1-A721-8FBFA886914E}"/>
            </c:ext>
          </c:extLst>
        </c:ser>
        <c:ser>
          <c:idx val="4"/>
          <c:order val="4"/>
          <c:tx>
            <c:strRef>
              <c:f>Sheet1!$F$1</c:f>
              <c:strCache>
                <c:ptCount val="1"/>
                <c:pt idx="0">
                  <c:v> NH Other </c:v>
                </c:pt>
              </c:strCache>
            </c:strRef>
          </c:tx>
          <c:spPr>
            <a:ln w="28575" cap="rnd">
              <a:solidFill>
                <a:schemeClr val="accent5"/>
              </a:solidFill>
              <a:round/>
            </a:ln>
            <a:effectLst/>
          </c:spPr>
          <c:marker>
            <c:symbol val="square"/>
            <c:size val="5"/>
            <c:spPr>
              <a:solidFill>
                <a:schemeClr val="accent5"/>
              </a:solidFill>
              <a:ln w="9525">
                <a:solidFill>
                  <a:schemeClr val="accent5"/>
                </a:solidFill>
              </a:ln>
              <a:effectLst/>
            </c:spPr>
          </c:marker>
          <c:dLbls>
            <c:dLbl>
              <c:idx val="0"/>
              <c:layout>
                <c:manualLayout>
                  <c:x val="-0.11798560482719057"/>
                  <c:y val="-2.17208980052048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D45-48E1-A721-8FBFA886914E}"/>
                </c:ext>
              </c:extLst>
            </c:dLbl>
            <c:dLbl>
              <c:idx val="10"/>
              <c:layout>
                <c:manualLayout>
                  <c:x val="-9.3146530126729399E-3"/>
                  <c:y val="-1.90057857545542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D45-48E1-A721-8FBFA88691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0</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Sheet1!$F$2:$F$12</c:f>
              <c:numCache>
                <c:formatCode>_(* #,##0_);_(* \(#,##0\);_(* "-"??_);_(@_)</c:formatCode>
                <c:ptCount val="11"/>
                <c:pt idx="0">
                  <c:v>398877</c:v>
                </c:pt>
                <c:pt idx="1">
                  <c:v>414839</c:v>
                </c:pt>
                <c:pt idx="2">
                  <c:v>432421</c:v>
                </c:pt>
                <c:pt idx="3">
                  <c:v>449265</c:v>
                </c:pt>
                <c:pt idx="4">
                  <c:v>468759</c:v>
                </c:pt>
                <c:pt idx="5">
                  <c:v>489748</c:v>
                </c:pt>
                <c:pt idx="6">
                  <c:v>508952</c:v>
                </c:pt>
                <c:pt idx="7">
                  <c:v>525742</c:v>
                </c:pt>
                <c:pt idx="8">
                  <c:v>542252</c:v>
                </c:pt>
                <c:pt idx="9">
                  <c:v>559926</c:v>
                </c:pt>
                <c:pt idx="10">
                  <c:v>579446</c:v>
                </c:pt>
              </c:numCache>
            </c:numRef>
          </c:val>
          <c:smooth val="0"/>
          <c:extLst>
            <c:ext xmlns:c16="http://schemas.microsoft.com/office/drawing/2014/chart" uri="{C3380CC4-5D6E-409C-BE32-E72D297353CC}">
              <c16:uniqueId val="{00000004-1D45-48E1-A721-8FBFA886914E}"/>
            </c:ext>
          </c:extLst>
        </c:ser>
        <c:dLbls>
          <c:showLegendKey val="0"/>
          <c:showVal val="0"/>
          <c:showCatName val="0"/>
          <c:showSerName val="0"/>
          <c:showPercent val="0"/>
          <c:showBubbleSize val="0"/>
        </c:dLbls>
        <c:marker val="1"/>
        <c:smooth val="0"/>
        <c:axId val="352969712"/>
        <c:axId val="532750080"/>
      </c:lineChart>
      <c:catAx>
        <c:axId val="352969712"/>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32750080"/>
        <c:crosses val="autoZero"/>
        <c:auto val="1"/>
        <c:lblAlgn val="ctr"/>
        <c:lblOffset val="100"/>
        <c:noMultiLvlLbl val="0"/>
      </c:catAx>
      <c:valAx>
        <c:axId val="5327500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969712"/>
        <c:crosses val="autoZero"/>
        <c:crossBetween val="between"/>
      </c:valAx>
      <c:spPr>
        <a:noFill/>
        <a:ln>
          <a:noFill/>
        </a:ln>
        <a:effectLst/>
      </c:spPr>
    </c:plotArea>
    <c:legend>
      <c:legendPos val="r"/>
      <c:layout>
        <c:manualLayout>
          <c:xMode val="edge"/>
          <c:yMode val="edge"/>
          <c:x val="0.86190990236850107"/>
          <c:y val="0.11945018763135962"/>
          <c:w val="0.12877544461882595"/>
          <c:h val="0.693221604682649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_(* #,##0_);_(* \(#,##0\);_(* "-"??_);_(@_)</c:formatCode>
                <c:ptCount val="5"/>
                <c:pt idx="0">
                  <c:v>531497</c:v>
                </c:pt>
                <c:pt idx="1">
                  <c:v>675629</c:v>
                </c:pt>
                <c:pt idx="2">
                  <c:v>2175091</c:v>
                </c:pt>
                <c:pt idx="3">
                  <c:v>556076</c:v>
                </c:pt>
                <c:pt idx="4">
                  <c:v>180569</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layout>
                <c:manualLayout>
                  <c:x val="-2.9744359722274315E-2"/>
                  <c:y val="0.15547314235528606"/>
                </c:manualLayout>
              </c:layout>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0.12903976875166004</c:v>
                </c:pt>
                <c:pt idx="1">
                  <c:v>0.16403292948392056</c:v>
                </c:pt>
                <c:pt idx="2">
                  <c:v>0.52808057176958101</c:v>
                </c:pt>
                <c:pt idx="3">
                  <c:v>0.13500719373458009</c:v>
                </c:pt>
                <c:pt idx="4">
                  <c:v>4.3839536260258292E-2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0.43063</cdr:x>
      <cdr:y>0.13664</cdr:y>
    </cdr:from>
    <cdr:to>
      <cdr:x>0.687</cdr:x>
      <cdr:y>0.58394</cdr:y>
    </cdr:to>
    <cdr:cxnSp macro="">
      <cdr:nvCxnSpPr>
        <cdr:cNvPr id="9" name="Connector: Elbow 8">
          <a:extLst xmlns:a="http://schemas.openxmlformats.org/drawingml/2006/main">
            <a:ext uri="{FF2B5EF4-FFF2-40B4-BE49-F238E27FC236}">
              <a16:creationId xmlns:a16="http://schemas.microsoft.com/office/drawing/2014/main" id="{17B6E6F5-B2B0-47EC-BD1B-BD3B12AF72A3}"/>
            </a:ext>
          </a:extLst>
        </cdr:cNvPr>
        <cdr:cNvCxnSpPr/>
      </cdr:nvCxnSpPr>
      <cdr:spPr>
        <a:xfrm xmlns:a="http://schemas.openxmlformats.org/drawingml/2006/main" flipV="1">
          <a:off x="3642360" y="654459"/>
          <a:ext cx="2168434" cy="2142308"/>
        </a:xfrm>
        <a:prstGeom xmlns:a="http://schemas.openxmlformats.org/drawingml/2006/main" prst="bentConnector3">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619363"/>
          </a:xfrm>
          <a:prstGeom prst="rect">
            <a:avLst/>
          </a:prstGeom>
        </p:spPr>
        <p:txBody>
          <a:bodyPr vert="horz" lIns="96638" tIns="48320" rIns="96638" bIns="48320" rtlCol="0"/>
          <a:lstStyle>
            <a:lvl1pPr algn="l">
              <a:defRPr sz="1200"/>
            </a:lvl1pPr>
          </a:lstStyle>
          <a:p>
            <a:endParaRPr lang="en-US" dirty="0"/>
          </a:p>
        </p:txBody>
      </p:sp>
      <p:sp>
        <p:nvSpPr>
          <p:cNvPr id="3" name="Date Placeholder 2"/>
          <p:cNvSpPr>
            <a:spLocks noGrp="1"/>
          </p:cNvSpPr>
          <p:nvPr>
            <p:ph type="dt" idx="1"/>
          </p:nvPr>
        </p:nvSpPr>
        <p:spPr>
          <a:xfrm>
            <a:off x="4143587" y="2"/>
            <a:ext cx="3169920" cy="619363"/>
          </a:xfrm>
          <a:prstGeom prst="rect">
            <a:avLst/>
          </a:prstGeom>
        </p:spPr>
        <p:txBody>
          <a:bodyPr vert="horz" lIns="96638" tIns="48320" rIns="96638" bIns="48320" rtlCol="0"/>
          <a:lstStyle>
            <a:lvl1pPr algn="r">
              <a:defRPr sz="1200"/>
            </a:lvl1pPr>
          </a:lstStyle>
          <a:p>
            <a:fld id="{755BA6F8-D932-4BC6-B450-A920176CDAFB}" type="datetimeFigureOut">
              <a:rPr lang="en-US" smtClean="0"/>
              <a:t>7/5/2021</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38" tIns="48320" rIns="96638" bIns="48320" rtlCol="0" anchor="ctr"/>
          <a:lstStyle/>
          <a:p>
            <a:endParaRPr lang="en-US" dirty="0"/>
          </a:p>
        </p:txBody>
      </p:sp>
      <p:sp>
        <p:nvSpPr>
          <p:cNvPr id="5" name="Notes Placeholder 4"/>
          <p:cNvSpPr>
            <a:spLocks noGrp="1"/>
          </p:cNvSpPr>
          <p:nvPr>
            <p:ph type="body" sz="quarter" idx="3"/>
          </p:nvPr>
        </p:nvSpPr>
        <p:spPr>
          <a:xfrm>
            <a:off x="731521" y="5940745"/>
            <a:ext cx="5852160" cy="4860608"/>
          </a:xfrm>
          <a:prstGeom prst="rect">
            <a:avLst/>
          </a:prstGeom>
        </p:spPr>
        <p:txBody>
          <a:bodyPr vert="horz" lIns="96638" tIns="48320" rIns="96638"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96638" tIns="48320" rIns="96638"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96638" tIns="48320" rIns="96638" bIns="483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1176338"/>
            <a:ext cx="10721976" cy="6032500"/>
          </a:xfrm>
        </p:spPr>
      </p:sp>
      <p:sp>
        <p:nvSpPr>
          <p:cNvPr id="3" name="Notes Placeholder 2"/>
          <p:cNvSpPr>
            <a:spLocks noGrp="1"/>
          </p:cNvSpPr>
          <p:nvPr>
            <p:ph type="body" idx="1"/>
          </p:nvPr>
        </p:nvSpPr>
        <p:spPr>
          <a:xfrm>
            <a:off x="960121" y="7305710"/>
            <a:ext cx="7680960" cy="92389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5">
              <a:defRPr/>
            </a:pPr>
            <a:fld id="{36C95698-22BF-4099-B592-586CF61CB162}" type="slidenum">
              <a:rPr lang="en-US">
                <a:solidFill>
                  <a:prstClr val="black"/>
                </a:solidFill>
                <a:latin typeface="Calibri" panose="020F0502020204030204"/>
              </a:rPr>
              <a:pPr defTabSz="914265">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1176338"/>
            <a:ext cx="11026775" cy="6203950"/>
          </a:xfrm>
        </p:spPr>
      </p:sp>
      <p:sp>
        <p:nvSpPr>
          <p:cNvPr id="3" name="Notes Placeholder 2"/>
          <p:cNvSpPr>
            <a:spLocks noGrp="1"/>
          </p:cNvSpPr>
          <p:nvPr>
            <p:ph type="body" idx="1"/>
          </p:nvPr>
        </p:nvSpPr>
        <p:spPr>
          <a:xfrm>
            <a:off x="960121" y="7772612"/>
            <a:ext cx="7680960" cy="45698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2925"/>
            <a:ext cx="10718801" cy="6030913"/>
          </a:xfrm>
        </p:spPr>
      </p:sp>
      <p:sp>
        <p:nvSpPr>
          <p:cNvPr id="3" name="Notes Placeholder 2"/>
          <p:cNvSpPr>
            <a:spLocks noGrp="1"/>
          </p:cNvSpPr>
          <p:nvPr>
            <p:ph type="body" idx="1"/>
          </p:nvPr>
        </p:nvSpPr>
        <p:spPr>
          <a:xfrm>
            <a:off x="960121" y="6820492"/>
            <a:ext cx="7680960" cy="1409111"/>
          </a:xfrm>
        </p:spPr>
        <p:txBody>
          <a:bodyPr>
            <a:normAutofit/>
          </a:bodyPr>
          <a:lstStyle/>
          <a:p>
            <a:pPr defTabSz="121863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3997">
              <a:defRPr/>
            </a:pPr>
            <a:fld id="{76F32840-EA76-4A40-B83F-F31ACE11B3A9}" type="slidenum">
              <a:rPr lang="en-US">
                <a:solidFill>
                  <a:prstClr val="black"/>
                </a:solidFill>
                <a:latin typeface="Calibri" panose="020F0502020204030204"/>
              </a:rPr>
              <a:pPr defTabSz="91399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1176338"/>
            <a:ext cx="9510712" cy="5351462"/>
          </a:xfrm>
        </p:spPr>
      </p:sp>
      <p:sp>
        <p:nvSpPr>
          <p:cNvPr id="3" name="Notes Placeholder 2"/>
          <p:cNvSpPr>
            <a:spLocks noGrp="1"/>
          </p:cNvSpPr>
          <p:nvPr>
            <p:ph type="body" idx="1"/>
          </p:nvPr>
        </p:nvSpPr>
        <p:spPr>
          <a:xfrm>
            <a:off x="952976" y="6783069"/>
            <a:ext cx="7680960" cy="1198547"/>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1176338"/>
            <a:ext cx="10326688" cy="5810250"/>
          </a:xfrm>
        </p:spPr>
      </p:sp>
      <p:sp>
        <p:nvSpPr>
          <p:cNvPr id="3" name="Notes Placeholder 2"/>
          <p:cNvSpPr>
            <a:spLocks noGrp="1"/>
          </p:cNvSpPr>
          <p:nvPr>
            <p:ph type="body" idx="1"/>
          </p:nvPr>
        </p:nvSpPr>
        <p:spPr>
          <a:xfrm>
            <a:off x="1002983" y="6986589"/>
            <a:ext cx="7680960" cy="609259"/>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11</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1176338"/>
            <a:ext cx="10814051" cy="6083300"/>
          </a:xfrm>
        </p:spPr>
      </p:sp>
      <p:sp>
        <p:nvSpPr>
          <p:cNvPr id="3" name="Notes Placeholder 2"/>
          <p:cNvSpPr>
            <a:spLocks noGrp="1"/>
          </p:cNvSpPr>
          <p:nvPr>
            <p:ph type="body" idx="1"/>
          </p:nvPr>
        </p:nvSpPr>
        <p:spPr>
          <a:xfrm>
            <a:off x="960121" y="7507121"/>
            <a:ext cx="7680960" cy="7224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15</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55.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2944396"/>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El Paso</a:t>
            </a:r>
          </a:p>
          <a:p>
            <a:pPr algn="ctr" defTabSz="914377">
              <a:spcBef>
                <a:spcPts val="1000"/>
              </a:spcBef>
            </a:pP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2800" dirty="0">
                <a:solidFill>
                  <a:srgbClr val="4472C4">
                    <a:lumMod val="50000"/>
                  </a:srgbClr>
                </a:solidFill>
                <a:latin typeface="Calibri Light" panose="020F0302020204030204"/>
              </a:rPr>
              <a:t>Texas House Redistricting Hearing </a:t>
            </a:r>
          </a:p>
          <a:p>
            <a:pPr algn="ctr" defTabSz="914377">
              <a:spcBef>
                <a:spcPts val="1000"/>
              </a:spcBef>
            </a:pPr>
            <a:r>
              <a:rPr lang="en-US" sz="2800" dirty="0">
                <a:solidFill>
                  <a:srgbClr val="4472C4">
                    <a:lumMod val="50000"/>
                  </a:srgbClr>
                </a:solidFill>
                <a:latin typeface="Calibri Light" panose="020F0302020204030204"/>
              </a:rPr>
              <a:t>July 6,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564E08-7223-42AE-A81D-B3C79F975D3D}"/>
              </a:ext>
            </a:extLst>
          </p:cNvPr>
          <p:cNvSpPr>
            <a:spLocks noGrp="1"/>
          </p:cNvSpPr>
          <p:nvPr>
            <p:ph type="sldNum" sz="quarter" idx="12"/>
          </p:nvPr>
        </p:nvSpPr>
        <p:spPr/>
        <p:txBody>
          <a:bodyPr/>
          <a:lstStyle/>
          <a:p>
            <a:fld id="{CFD7B3FC-F52A-4C3D-BF43-F2954D09CBBE}" type="slidenum">
              <a:rPr lang="en-US" smtClean="0"/>
              <a:t>10</a:t>
            </a:fld>
            <a:endParaRPr lang="en-US" dirty="0"/>
          </a:p>
        </p:txBody>
      </p:sp>
      <p:graphicFrame>
        <p:nvGraphicFramePr>
          <p:cNvPr id="5" name="Chart 4">
            <a:extLst>
              <a:ext uri="{FF2B5EF4-FFF2-40B4-BE49-F238E27FC236}">
                <a16:creationId xmlns:a16="http://schemas.microsoft.com/office/drawing/2014/main" id="{D4EA775D-458F-486B-B6C8-A34315C4439A}"/>
              </a:ext>
            </a:extLst>
          </p:cNvPr>
          <p:cNvGraphicFramePr/>
          <p:nvPr>
            <p:extLst>
              <p:ext uri="{D42A27DB-BD31-4B8C-83A1-F6EECF244321}">
                <p14:modId xmlns:p14="http://schemas.microsoft.com/office/powerpoint/2010/main" val="1835660738"/>
              </p:ext>
            </p:extLst>
          </p:nvPr>
        </p:nvGraphicFramePr>
        <p:xfrm>
          <a:off x="1979341" y="1460810"/>
          <a:ext cx="8180659" cy="4677523"/>
        </p:xfrm>
        <a:graphic>
          <a:graphicData uri="http://schemas.openxmlformats.org/drawingml/2006/chart">
            <c:chart xmlns:c="http://schemas.openxmlformats.org/drawingml/2006/chart" xmlns:r="http://schemas.openxmlformats.org/officeDocument/2006/relationships" r:id="rId2"/>
          </a:graphicData>
        </a:graphic>
      </p:graphicFrame>
      <p:sp>
        <p:nvSpPr>
          <p:cNvPr id="10" name="Title 1">
            <a:extLst>
              <a:ext uri="{FF2B5EF4-FFF2-40B4-BE49-F238E27FC236}">
                <a16:creationId xmlns:a16="http://schemas.microsoft.com/office/drawing/2014/main" id="{09B297B5-E667-47D9-9122-E0C83A6CE3A3}"/>
              </a:ext>
            </a:extLst>
          </p:cNvPr>
          <p:cNvSpPr txBox="1">
            <a:spLocks/>
          </p:cNvSpPr>
          <p:nvPr/>
        </p:nvSpPr>
        <p:spPr>
          <a:xfrm>
            <a:off x="1721009" y="221952"/>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a:solidFill>
                  <a:schemeClr val="accent5">
                    <a:lumMod val="75000"/>
                  </a:schemeClr>
                </a:solidFill>
                <a:latin typeface="Arial" panose="020B0604020202020204" pitchFamily="34" charset="0"/>
                <a:cs typeface="Arial" panose="020B0604020202020204" pitchFamily="34" charset="0"/>
              </a:rPr>
              <a:t>Estimated Population by Race and Ethnicity, Texas 2010-2020</a:t>
            </a:r>
            <a:endParaRPr lang="en-US" sz="2400" b="1"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4FFE3914-0C1A-473A-AF5C-2664F3A25F38}"/>
              </a:ext>
            </a:extLst>
          </p:cNvPr>
          <p:cNvSpPr txBox="1"/>
          <p:nvPr/>
        </p:nvSpPr>
        <p:spPr>
          <a:xfrm>
            <a:off x="1676404" y="6489550"/>
            <a:ext cx="3389069" cy="261610"/>
          </a:xfrm>
          <a:prstGeom prst="rect">
            <a:avLst/>
          </a:prstGeom>
          <a:noFill/>
        </p:spPr>
        <p:txBody>
          <a:bodyPr wrap="none" rtlCol="0">
            <a:spAutoFit/>
          </a:bodyPr>
          <a:lstStyle/>
          <a:p>
            <a:r>
              <a:rPr lang="en-US" sz="1100" dirty="0">
                <a:solidFill>
                  <a:schemeClr val="tx1">
                    <a:lumMod val="50000"/>
                    <a:lumOff val="50000"/>
                  </a:schemeClr>
                </a:solidFill>
              </a:rPr>
              <a:t>Source: U.S. Census Bureau, 2020 Evaluation Estimates</a:t>
            </a:r>
          </a:p>
        </p:txBody>
      </p:sp>
    </p:spTree>
    <p:extLst>
      <p:ext uri="{BB962C8B-B14F-4D97-AF65-F5344CB8AC3E}">
        <p14:creationId xmlns:p14="http://schemas.microsoft.com/office/powerpoint/2010/main" val="1592660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11</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19888450"/>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726584" y="106840"/>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Estimated Population Change and Percent of Total Estimated Change by Race/Ethnicity, 2010-2020, Texas</a:t>
            </a:r>
          </a:p>
        </p:txBody>
      </p:sp>
      <p:sp>
        <p:nvSpPr>
          <p:cNvPr id="7" name="TextBox 6"/>
          <p:cNvSpPr txBox="1"/>
          <p:nvPr/>
        </p:nvSpPr>
        <p:spPr>
          <a:xfrm>
            <a:off x="1676404" y="6489550"/>
            <a:ext cx="3389069" cy="261610"/>
          </a:xfrm>
          <a:prstGeom prst="rect">
            <a:avLst/>
          </a:prstGeom>
          <a:noFill/>
        </p:spPr>
        <p:txBody>
          <a:bodyPr wrap="none" rtlCol="0">
            <a:spAutoFit/>
          </a:bodyPr>
          <a:lstStyle/>
          <a:p>
            <a:r>
              <a:rPr lang="en-US" sz="1100" dirty="0">
                <a:solidFill>
                  <a:schemeClr val="tx1">
                    <a:lumMod val="50000"/>
                    <a:lumOff val="50000"/>
                  </a:schemeClr>
                </a:solidFill>
              </a:rPr>
              <a:t>Source: U.S. Census Bureau, 2020 Evaluation Estimates</a:t>
            </a:r>
          </a:p>
        </p:txBody>
      </p:sp>
    </p:spTree>
    <p:extLst>
      <p:ext uri="{BB962C8B-B14F-4D97-AF65-F5344CB8AC3E}">
        <p14:creationId xmlns:p14="http://schemas.microsoft.com/office/powerpoint/2010/main" val="404195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C4F64-2913-44AF-A588-522B8D76F5FB}"/>
              </a:ext>
            </a:extLst>
          </p:cNvPr>
          <p:cNvSpPr>
            <a:spLocks noGrp="1"/>
          </p:cNvSpPr>
          <p:nvPr>
            <p:ph type="sldNum" sz="quarter" idx="12"/>
          </p:nvPr>
        </p:nvSpPr>
        <p:spPr/>
        <p:txBody>
          <a:bodyPr/>
          <a:lstStyle/>
          <a:p>
            <a:fld id="{CFD7B3FC-F52A-4C3D-BF43-F2954D09CBBE}" type="slidenum">
              <a:rPr lang="en-US" smtClean="0"/>
              <a:t>12</a:t>
            </a:fld>
            <a:endParaRPr lang="en-US" dirty="0"/>
          </a:p>
        </p:txBody>
      </p:sp>
      <p:pic>
        <p:nvPicPr>
          <p:cNvPr id="3" name="Picture 2">
            <a:extLst>
              <a:ext uri="{FF2B5EF4-FFF2-40B4-BE49-F238E27FC236}">
                <a16:creationId xmlns:a16="http://schemas.microsoft.com/office/drawing/2014/main" id="{4636C8EC-4C6D-4973-A8F2-5F317C7EA7ED}"/>
              </a:ext>
            </a:extLst>
          </p:cNvPr>
          <p:cNvPicPr>
            <a:picLocks noChangeAspect="1"/>
          </p:cNvPicPr>
          <p:nvPr/>
        </p:nvPicPr>
        <p:blipFill rotWithShape="1">
          <a:blip r:embed="rId2"/>
          <a:srcRect b="3292"/>
          <a:stretch/>
        </p:blipFill>
        <p:spPr>
          <a:xfrm>
            <a:off x="1859260" y="827103"/>
            <a:ext cx="9435067" cy="5361978"/>
          </a:xfrm>
          <a:prstGeom prst="rect">
            <a:avLst/>
          </a:prstGeom>
        </p:spPr>
      </p:pic>
      <p:sp>
        <p:nvSpPr>
          <p:cNvPr id="4" name="Rectangle 3">
            <a:extLst>
              <a:ext uri="{FF2B5EF4-FFF2-40B4-BE49-F238E27FC236}">
                <a16:creationId xmlns:a16="http://schemas.microsoft.com/office/drawing/2014/main" id="{3A2A9E38-66A8-415D-A2CE-2DBF374A1E0F}"/>
              </a:ext>
            </a:extLst>
          </p:cNvPr>
          <p:cNvSpPr/>
          <p:nvPr/>
        </p:nvSpPr>
        <p:spPr>
          <a:xfrm>
            <a:off x="2046248" y="6369826"/>
            <a:ext cx="8564137" cy="369332"/>
          </a:xfrm>
          <a:prstGeom prst="rect">
            <a:avLst/>
          </a:prstGeom>
        </p:spPr>
        <p:txBody>
          <a:bodyPr wrap="square">
            <a:spAutoFit/>
          </a:bodyPr>
          <a:lstStyle/>
          <a:p>
            <a:r>
              <a:rPr lang="en-US" dirty="0"/>
              <a:t>https://www.census.gov/programs-surveys/decennial-census/about/rdo.html</a:t>
            </a:r>
          </a:p>
        </p:txBody>
      </p:sp>
    </p:spTree>
    <p:extLst>
      <p:ext uri="{BB962C8B-B14F-4D97-AF65-F5344CB8AC3E}">
        <p14:creationId xmlns:p14="http://schemas.microsoft.com/office/powerpoint/2010/main" val="3175741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13</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14</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3319714" y="830766"/>
            <a:ext cx="5290886" cy="4877074"/>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977527" y="5570429"/>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
        <p:nvSpPr>
          <p:cNvPr id="5" name="Rectangle 4">
            <a:extLst>
              <a:ext uri="{FF2B5EF4-FFF2-40B4-BE49-F238E27FC236}">
                <a16:creationId xmlns:a16="http://schemas.microsoft.com/office/drawing/2014/main" id="{E248B3DF-2EB2-4BA7-8DDE-4B9E98D0B73B}"/>
              </a:ext>
            </a:extLst>
          </p:cNvPr>
          <p:cNvSpPr/>
          <p:nvPr/>
        </p:nvSpPr>
        <p:spPr>
          <a:xfrm>
            <a:off x="977527" y="6231135"/>
            <a:ext cx="11615854" cy="307777"/>
          </a:xfrm>
          <a:prstGeom prst="rect">
            <a:avLst/>
          </a:prstGeom>
        </p:spPr>
        <p:txBody>
          <a:bodyPr wrap="square">
            <a:spAutoFit/>
          </a:bodyPr>
          <a:lstStyle/>
          <a:p>
            <a:r>
              <a:rPr lang="en-US" sz="1400" dirty="0"/>
              <a:t>https://www.census.gov/programs-surveys/decennial-census/decade/2010/program-management/cqr.html</a:t>
            </a:r>
          </a:p>
        </p:txBody>
      </p:sp>
      <p:sp>
        <p:nvSpPr>
          <p:cNvPr id="6" name="TextBox 5">
            <a:extLst>
              <a:ext uri="{FF2B5EF4-FFF2-40B4-BE49-F238E27FC236}">
                <a16:creationId xmlns:a16="http://schemas.microsoft.com/office/drawing/2014/main" id="{82EC9FED-4F25-4829-9218-7C0427CDEFC9}"/>
              </a:ext>
            </a:extLst>
          </p:cNvPr>
          <p:cNvSpPr txBox="1"/>
          <p:nvPr/>
        </p:nvSpPr>
        <p:spPr>
          <a:xfrm>
            <a:off x="977527" y="5938024"/>
            <a:ext cx="3397405" cy="646331"/>
          </a:xfrm>
          <a:prstGeom prst="rect">
            <a:avLst/>
          </a:prstGeom>
          <a:noFill/>
        </p:spPr>
        <p:txBody>
          <a:bodyPr wrap="none" rtlCol="0">
            <a:spAutoFit/>
          </a:bodyPr>
          <a:lstStyle/>
          <a:p>
            <a:r>
              <a:rPr lang="en-US" dirty="0"/>
              <a:t>Information on 2010 CQR process:</a:t>
            </a:r>
          </a:p>
          <a:p>
            <a:endParaRPr lang="en-US" dirty="0"/>
          </a:p>
        </p:txBody>
      </p:sp>
    </p:spTree>
    <p:extLst>
      <p:ext uri="{BB962C8B-B14F-4D97-AF65-F5344CB8AC3E}">
        <p14:creationId xmlns:p14="http://schemas.microsoft.com/office/powerpoint/2010/main" val="358044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15</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April 26, 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 now by September 30, 2021</a:t>
            </a:r>
            <a:endParaRPr lang="en-US" sz="2400" strike="sngStrike"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Congressional Seat Change</a:t>
            </a:r>
          </a:p>
        </p:txBody>
      </p:sp>
      <p:graphicFrame>
        <p:nvGraphicFramePr>
          <p:cNvPr id="6" name="Table 5"/>
          <p:cNvGraphicFramePr>
            <a:graphicFrameLocks noGrp="1"/>
          </p:cNvGraphicFramePr>
          <p:nvPr>
            <p:extLst>
              <p:ext uri="{D42A27DB-BD31-4B8C-83A1-F6EECF244321}">
                <p14:modId xmlns:p14="http://schemas.microsoft.com/office/powerpoint/2010/main" val="937969013"/>
              </p:ext>
            </p:extLst>
          </p:nvPr>
        </p:nvGraphicFramePr>
        <p:xfrm>
          <a:off x="1721964" y="929389"/>
          <a:ext cx="8999834" cy="5522275"/>
        </p:xfrm>
        <a:graphic>
          <a:graphicData uri="http://schemas.openxmlformats.org/drawingml/2006/table">
            <a:tbl>
              <a:tblPr firstRow="1" bandRow="1">
                <a:tableStyleId>{3B4B98B0-60AC-42C2-AFA5-B58CD77FA1E5}</a:tableStyleId>
              </a:tblPr>
              <a:tblGrid>
                <a:gridCol w="1463388">
                  <a:extLst>
                    <a:ext uri="{9D8B030D-6E8A-4147-A177-3AD203B41FA5}">
                      <a16:colId xmlns:a16="http://schemas.microsoft.com/office/drawing/2014/main" val="20000"/>
                    </a:ext>
                  </a:extLst>
                </a:gridCol>
                <a:gridCol w="1642325">
                  <a:extLst>
                    <a:ext uri="{9D8B030D-6E8A-4147-A177-3AD203B41FA5}">
                      <a16:colId xmlns:a16="http://schemas.microsoft.com/office/drawing/2014/main" val="20002"/>
                    </a:ext>
                  </a:extLst>
                </a:gridCol>
                <a:gridCol w="1695043">
                  <a:extLst>
                    <a:ext uri="{9D8B030D-6E8A-4147-A177-3AD203B41FA5}">
                      <a16:colId xmlns:a16="http://schemas.microsoft.com/office/drawing/2014/main" val="20003"/>
                    </a:ext>
                  </a:extLst>
                </a:gridCol>
                <a:gridCol w="1416251">
                  <a:extLst>
                    <a:ext uri="{9D8B030D-6E8A-4147-A177-3AD203B41FA5}">
                      <a16:colId xmlns:a16="http://schemas.microsoft.com/office/drawing/2014/main" val="20004"/>
                    </a:ext>
                  </a:extLst>
                </a:gridCol>
                <a:gridCol w="1332445">
                  <a:extLst>
                    <a:ext uri="{9D8B030D-6E8A-4147-A177-3AD203B41FA5}">
                      <a16:colId xmlns:a16="http://schemas.microsoft.com/office/drawing/2014/main" val="20005"/>
                    </a:ext>
                  </a:extLst>
                </a:gridCol>
                <a:gridCol w="1450382">
                  <a:extLst>
                    <a:ext uri="{9D8B030D-6E8A-4147-A177-3AD203B41FA5}">
                      <a16:colId xmlns:a16="http://schemas.microsoft.com/office/drawing/2014/main" val="844658184"/>
                    </a:ext>
                  </a:extLst>
                </a:gridCol>
              </a:tblGrid>
              <a:tr h="65365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baseline="0" dirty="0">
                          <a:solidFill>
                            <a:schemeClr val="accent1">
                              <a:lumMod val="50000"/>
                            </a:schemeClr>
                          </a:solidFill>
                          <a:latin typeface="+mn-lt"/>
                          <a:cs typeface="Arial" pitchFamily="34" charset="0"/>
                        </a:rPr>
                        <a:t>Congressional Seat Change</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259331">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fontAlgn="b"/>
                      <a:r>
                        <a:rPr lang="en-US" sz="1600" b="0" i="0" u="none" strike="noStrike" dirty="0">
                          <a:solidFill>
                            <a:srgbClr val="000000"/>
                          </a:solidFill>
                          <a:effectLst/>
                          <a:latin typeface="Calibri" panose="020F0502020204030204" pitchFamily="34" charset="0"/>
                        </a:rPr>
                        <a:t>308,745,538</a:t>
                      </a:r>
                    </a:p>
                  </a:txBody>
                  <a:tcPr marL="9525" marR="9525" marT="9525" marB="0" anchor="b">
                    <a:noFill/>
                  </a:tcPr>
                </a:tc>
                <a:tc>
                  <a:txBody>
                    <a:bodyPr/>
                    <a:lstStyle/>
                    <a:p>
                      <a:pPr algn="r" fontAlgn="b"/>
                      <a:r>
                        <a:rPr lang="en-US" sz="1600" b="0" i="0" u="none" strike="noStrike" dirty="0">
                          <a:solidFill>
                            <a:schemeClr val="tx2"/>
                          </a:solidFill>
                          <a:effectLst/>
                          <a:latin typeface="+mn-lt"/>
                        </a:rPr>
                        <a:t>331,449,281</a:t>
                      </a:r>
                    </a:p>
                  </a:txBody>
                  <a:tcPr marL="9525" marR="9525" marT="9525" marB="0" anchor="ctr">
                    <a:noFill/>
                  </a:tcPr>
                </a:tc>
                <a:tc>
                  <a:txBody>
                    <a:bodyPr/>
                    <a:lstStyle/>
                    <a:p>
                      <a:pPr algn="r" fontAlgn="b"/>
                      <a:r>
                        <a:rPr lang="en-US" sz="1600" b="0" i="0" u="none" strike="noStrike" dirty="0">
                          <a:solidFill>
                            <a:schemeClr val="tx2"/>
                          </a:solidFill>
                          <a:effectLst/>
                          <a:latin typeface="+mn-lt"/>
                        </a:rPr>
                        <a:t>22,703,743</a:t>
                      </a:r>
                    </a:p>
                  </a:txBody>
                  <a:tcPr marL="9525" marR="9525" marT="9525" marB="0" anchor="ctr">
                    <a:noFill/>
                  </a:tcPr>
                </a:tc>
                <a:tc>
                  <a:txBody>
                    <a:bodyPr/>
                    <a:lstStyle/>
                    <a:p>
                      <a:pPr algn="r" fontAlgn="b"/>
                      <a:r>
                        <a:rPr lang="en-US" sz="1600" b="0" i="0" u="none" strike="noStrike" dirty="0">
                          <a:solidFill>
                            <a:schemeClr val="tx2"/>
                          </a:solidFill>
                          <a:effectLst/>
                          <a:latin typeface="+mn-lt"/>
                        </a:rPr>
                        <a:t>7.4%</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60215">
                <a:tc>
                  <a:txBody>
                    <a:bodyPr/>
                    <a:lstStyle/>
                    <a:p>
                      <a:pPr algn="l" rtl="0" fontAlgn="b"/>
                      <a:r>
                        <a:rPr lang="en-US" sz="1800" b="1" i="0" u="none" strike="noStrike" dirty="0">
                          <a:solidFill>
                            <a:srgbClr val="000000"/>
                          </a:solidFill>
                          <a:effectLst/>
                          <a:latin typeface="Calibri" panose="020F0502020204030204" pitchFamily="34" charset="0"/>
                        </a:rPr>
                        <a:t>Texas</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25,145,561</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29,145,505</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3,999,944</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15.90%</a:t>
                      </a:r>
                    </a:p>
                  </a:txBody>
                  <a:tcPr marL="9525" marR="9525" marT="9525" marB="0" anchor="b">
                    <a:solidFill>
                      <a:schemeClr val="accent1">
                        <a:lumMod val="60000"/>
                        <a:lumOff val="40000"/>
                      </a:schemeClr>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solidFill>
                      <a:schemeClr val="accent1">
                        <a:lumMod val="60000"/>
                        <a:lumOff val="40000"/>
                      </a:schemeClr>
                    </a:solidFill>
                  </a:tcPr>
                </a:tc>
                <a:extLst>
                  <a:ext uri="{0D108BD9-81ED-4DB2-BD59-A6C34878D82A}">
                    <a16:rowId xmlns:a16="http://schemas.microsoft.com/office/drawing/2014/main" val="10002"/>
                  </a:ext>
                </a:extLst>
              </a:tr>
              <a:tr h="289544">
                <a:tc>
                  <a:txBody>
                    <a:bodyPr/>
                    <a:lstStyle/>
                    <a:p>
                      <a:pPr algn="l" rtl="0" fontAlgn="b"/>
                      <a:r>
                        <a:rPr lang="en-US" sz="1600" b="0" i="0" u="none" strike="noStrike" dirty="0">
                          <a:solidFill>
                            <a:srgbClr val="000000"/>
                          </a:solidFill>
                          <a:effectLst/>
                          <a:latin typeface="Calibri" panose="020F0502020204030204" pitchFamily="34" charset="0"/>
                        </a:rPr>
                        <a:t>Florida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18,801,310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21,538,187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2,736,877</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14.60%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4"/>
                  </a:ext>
                </a:extLst>
              </a:tr>
              <a:tr h="289544">
                <a:tc>
                  <a:txBody>
                    <a:bodyPr/>
                    <a:lstStyle/>
                    <a:p>
                      <a:pPr algn="l" rtl="0" fontAlgn="b"/>
                      <a:r>
                        <a:rPr lang="en-US" sz="1600" b="0" i="0" u="none" strike="noStrike" dirty="0">
                          <a:solidFill>
                            <a:srgbClr val="000000"/>
                          </a:solidFill>
                          <a:effectLst/>
                          <a:latin typeface="Calibri" panose="020F0502020204030204" pitchFamily="34" charset="0"/>
                        </a:rPr>
                        <a:t>North Carolina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9,535,483</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10,439,388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903,905</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9.50%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67118346"/>
                  </a:ext>
                </a:extLst>
              </a:tr>
              <a:tr h="289544">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5,029,196</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5,773,714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744,518</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14.80%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03805305"/>
                  </a:ext>
                </a:extLst>
              </a:tr>
              <a:tr h="289544">
                <a:tc>
                  <a:txBody>
                    <a:bodyPr/>
                    <a:lstStyle/>
                    <a:p>
                      <a:pPr algn="l" rtl="0" fontAlgn="b"/>
                      <a:r>
                        <a:rPr lang="en-US" sz="1600" b="0" i="0" u="none" strike="noStrike" dirty="0">
                          <a:solidFill>
                            <a:srgbClr val="000000"/>
                          </a:solidFill>
                          <a:effectLst/>
                          <a:latin typeface="Calibri" panose="020F0502020204030204" pitchFamily="34" charset="0"/>
                        </a:rPr>
                        <a:t>Oregon</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3,831,074</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4,237,256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406,182</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10.60%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2687128006"/>
                  </a:ext>
                </a:extLst>
              </a:tr>
              <a:tr h="318780">
                <a:tc>
                  <a:txBody>
                    <a:bodyPr/>
                    <a:lstStyle/>
                    <a:p>
                      <a:pPr algn="l" rtl="0" fontAlgn="b"/>
                      <a:r>
                        <a:rPr lang="en-US" sz="1600" b="0" i="0" u="none" strike="noStrike" dirty="0">
                          <a:solidFill>
                            <a:srgbClr val="000000"/>
                          </a:solidFill>
                          <a:effectLst/>
                          <a:latin typeface="Calibri" panose="020F0502020204030204" pitchFamily="34" charset="0"/>
                        </a:rPr>
                        <a:t>Montana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989,415</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1,084,225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94,810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384745">
                <a:tc>
                  <a:txBody>
                    <a:bodyPr/>
                    <a:lstStyle/>
                    <a:p>
                      <a:pPr algn="l" rtl="0" fontAlgn="b"/>
                      <a:r>
                        <a:rPr lang="en-US" sz="1600" b="0" i="0" u="none" strike="noStrike">
                          <a:solidFill>
                            <a:srgbClr val="000000"/>
                          </a:solidFill>
                          <a:effectLst/>
                          <a:latin typeface="Calibri" panose="020F0502020204030204" pitchFamily="34" charset="0"/>
                        </a:rPr>
                        <a:t>California</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37,253,956</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39,538,223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2,284,267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6.10%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935442627"/>
                  </a:ext>
                </a:extLst>
              </a:tr>
              <a:tr h="384745">
                <a:tc>
                  <a:txBody>
                    <a:bodyPr/>
                    <a:lstStyle/>
                    <a:p>
                      <a:pPr algn="l" rtl="0" fontAlgn="b"/>
                      <a:r>
                        <a:rPr lang="en-US" sz="1600" b="0" i="0" u="none" strike="noStrike">
                          <a:solidFill>
                            <a:srgbClr val="000000"/>
                          </a:solidFill>
                          <a:effectLst/>
                          <a:latin typeface="Calibri" panose="020F0502020204030204" pitchFamily="34" charset="0"/>
                        </a:rPr>
                        <a:t>New York</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19,378,102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20,201,249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823,147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242056116"/>
                  </a:ext>
                </a:extLst>
              </a:tr>
              <a:tr h="384745">
                <a:tc>
                  <a:txBody>
                    <a:bodyPr/>
                    <a:lstStyle/>
                    <a:p>
                      <a:pPr algn="l" rtl="0" fontAlgn="b"/>
                      <a:r>
                        <a:rPr lang="en-US" sz="1600" b="0" i="0" u="none" strike="noStrike">
                          <a:solidFill>
                            <a:srgbClr val="000000"/>
                          </a:solidFill>
                          <a:effectLst/>
                          <a:latin typeface="Calibri" panose="020F0502020204030204" pitchFamily="34" charset="0"/>
                        </a:rPr>
                        <a:t>Pennsylvania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12,702,379</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13,002,700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300,321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2.40%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3584441"/>
                  </a:ext>
                </a:extLst>
              </a:tr>
              <a:tr h="384745">
                <a:tc>
                  <a:txBody>
                    <a:bodyPr/>
                    <a:lstStyle/>
                    <a:p>
                      <a:pPr algn="l" rtl="0" fontAlgn="b"/>
                      <a:r>
                        <a:rPr lang="en-US" sz="1600" b="0" i="0" u="none" strike="noStrike">
                          <a:solidFill>
                            <a:srgbClr val="000000"/>
                          </a:solidFill>
                          <a:effectLst/>
                          <a:latin typeface="Calibri" panose="020F0502020204030204" pitchFamily="34" charset="0"/>
                        </a:rPr>
                        <a:t>Ohio</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11,536,504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11,799,448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262,944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2.30%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13603209"/>
                  </a:ext>
                </a:extLst>
              </a:tr>
              <a:tr h="384745">
                <a:tc>
                  <a:txBody>
                    <a:bodyPr/>
                    <a:lstStyle/>
                    <a:p>
                      <a:pPr algn="l" rtl="0" fontAlgn="b"/>
                      <a:r>
                        <a:rPr lang="en-US" sz="1600" b="0" i="0" u="none" strike="noStrike">
                          <a:solidFill>
                            <a:srgbClr val="000000"/>
                          </a:solidFill>
                          <a:effectLst/>
                          <a:latin typeface="Calibri" panose="020F0502020204030204" pitchFamily="34" charset="0"/>
                        </a:rPr>
                        <a:t>Michigan</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9,883,640</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10,077,331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193,691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2.00%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80265642"/>
                  </a:ext>
                </a:extLst>
              </a:tr>
              <a:tr h="289544">
                <a:tc>
                  <a:txBody>
                    <a:bodyPr/>
                    <a:lstStyle/>
                    <a:p>
                      <a:pPr algn="l" rtl="0" fontAlgn="b"/>
                      <a:r>
                        <a:rPr lang="en-US" sz="1600" b="0" i="0" u="none" strike="noStrike">
                          <a:solidFill>
                            <a:srgbClr val="000000"/>
                          </a:solidFill>
                          <a:effectLst/>
                          <a:latin typeface="Calibri" panose="020F0502020204030204" pitchFamily="34" charset="0"/>
                        </a:rPr>
                        <a:t>Illinois</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12,830,632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12,812,508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-18,124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-0.10%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105692329"/>
                  </a:ext>
                </a:extLst>
              </a:tr>
              <a:tr h="289544">
                <a:tc>
                  <a:txBody>
                    <a:bodyPr/>
                    <a:lstStyle/>
                    <a:p>
                      <a:pPr algn="l" rtl="0" fontAlgn="b"/>
                      <a:r>
                        <a:rPr lang="en-US" sz="1600" b="0" i="0" u="none" strike="noStrike">
                          <a:solidFill>
                            <a:srgbClr val="000000"/>
                          </a:solidFill>
                          <a:effectLst/>
                          <a:latin typeface="Calibri" panose="020F0502020204030204" pitchFamily="34" charset="0"/>
                        </a:rPr>
                        <a:t>West Virginia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1,852,994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1,793,716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-59,278</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and 2020 Census Count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Ideal Size of Texas Senate, House, and U.S. Congressional Districts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572445575"/>
              </p:ext>
            </p:extLst>
          </p:nvPr>
        </p:nvGraphicFramePr>
        <p:xfrm>
          <a:off x="2621280" y="2577737"/>
          <a:ext cx="7741920" cy="41437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Census Bureau 2010 and </a:t>
            </a:r>
            <a:r>
              <a:rPr lang="en-US" sz="1000" dirty="0">
                <a:solidFill>
                  <a:prstClr val="black">
                    <a:lumMod val="50000"/>
                    <a:lumOff val="50000"/>
                  </a:prstClr>
                </a:solidFill>
                <a:cs typeface="Arial" pitchFamily="34" charset="0"/>
              </a:rPr>
              <a:t>2020  Census Counts</a:t>
            </a:r>
            <a:endParaRPr lang="en-US" sz="1000" dirty="0">
              <a:solidFill>
                <a:prstClr val="black">
                  <a:lumMod val="50000"/>
                  <a:lumOff val="50000"/>
                </a:prstClr>
              </a:solidFill>
              <a:latin typeface="Calibri" panose="020F0502020204030204"/>
              <a:cs typeface="Arial" pitchFamily="34" charset="0"/>
            </a:endParaRPr>
          </a:p>
        </p:txBody>
      </p:sp>
      <p:sp>
        <p:nvSpPr>
          <p:cNvPr id="7" name="TextBox 6"/>
          <p:cNvSpPr txBox="1"/>
          <p:nvPr/>
        </p:nvSpPr>
        <p:spPr>
          <a:xfrm>
            <a:off x="1375954" y="1118240"/>
            <a:ext cx="10432869" cy="1200329"/>
          </a:xfrm>
          <a:prstGeom prst="rect">
            <a:avLst/>
          </a:prstGeom>
          <a:solidFill>
            <a:schemeClr val="bg1"/>
          </a:solidFill>
        </p:spPr>
        <p:txBody>
          <a:bodyPr wrap="square" rtlCol="0">
            <a:spAutoFit/>
          </a:bodyPr>
          <a:lstStyle/>
          <a:p>
            <a:r>
              <a:rPr lang="en-US" sz="2400" dirty="0">
                <a:solidFill>
                  <a:schemeClr val="tx2"/>
                </a:solidFill>
              </a:rPr>
              <a:t>Texas Senate District Size (31 seats)      =  940,178        (811,147 in 2010)</a:t>
            </a:r>
          </a:p>
          <a:p>
            <a:r>
              <a:rPr lang="en-US" sz="2400" b="1" dirty="0">
                <a:solidFill>
                  <a:schemeClr val="tx2"/>
                </a:solidFill>
              </a:rPr>
              <a:t>Texas House District  Size (150 seats)   = 194,303       (167,637 in 2010)</a:t>
            </a:r>
          </a:p>
          <a:p>
            <a:r>
              <a:rPr lang="en-US" sz="2400" dirty="0">
                <a:solidFill>
                  <a:schemeClr val="tx2"/>
                </a:solidFill>
              </a:rPr>
              <a:t>U.S. House Seat District Size (38 seats) = 766,987       (698,488 in 2010 – 36 seats)</a:t>
            </a:r>
          </a:p>
        </p:txBody>
      </p:sp>
      <p:sp>
        <p:nvSpPr>
          <p:cNvPr id="5" name="Rectangle 4">
            <a:extLst>
              <a:ext uri="{FF2B5EF4-FFF2-40B4-BE49-F238E27FC236}">
                <a16:creationId xmlns:a16="http://schemas.microsoft.com/office/drawing/2014/main" id="{99F1020A-6682-4201-B234-175415834721}"/>
              </a:ext>
            </a:extLst>
          </p:cNvPr>
          <p:cNvSpPr/>
          <p:nvPr/>
        </p:nvSpPr>
        <p:spPr>
          <a:xfrm>
            <a:off x="5649279" y="3766848"/>
            <a:ext cx="1340432" cy="369332"/>
          </a:xfrm>
          <a:prstGeom prst="rect">
            <a:avLst/>
          </a:prstGeom>
        </p:spPr>
        <p:txBody>
          <a:bodyPr wrap="none">
            <a:spAutoFit/>
          </a:bodyPr>
          <a:lstStyle/>
          <a:p>
            <a:r>
              <a:rPr lang="en-US" dirty="0">
                <a:solidFill>
                  <a:schemeClr val="tx2"/>
                </a:solidFill>
                <a:latin typeface="Calibri" panose="020F0502020204030204" pitchFamily="34" charset="0"/>
              </a:rPr>
              <a:t>+ 3,999,944</a:t>
            </a:r>
            <a:r>
              <a:rPr lang="en-US" dirty="0">
                <a:solidFill>
                  <a:schemeClr val="tx2"/>
                </a:solidFill>
              </a:rPr>
              <a:t> </a:t>
            </a:r>
          </a:p>
        </p:txBody>
      </p:sp>
    </p:spTree>
    <p:extLst>
      <p:ext uri="{BB962C8B-B14F-4D97-AF65-F5344CB8AC3E}">
        <p14:creationId xmlns:p14="http://schemas.microsoft.com/office/powerpoint/2010/main" val="48101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F8A8EC-CAAF-4381-A964-3B93BC536118}"/>
              </a:ext>
            </a:extLst>
          </p:cNvPr>
          <p:cNvPicPr>
            <a:picLocks noChangeAspect="1"/>
          </p:cNvPicPr>
          <p:nvPr/>
        </p:nvPicPr>
        <p:blipFill>
          <a:blip r:embed="rId2"/>
          <a:stretch>
            <a:fillRect/>
          </a:stretch>
        </p:blipFill>
        <p:spPr>
          <a:xfrm>
            <a:off x="1959182" y="902546"/>
            <a:ext cx="8273636" cy="6334595"/>
          </a:xfrm>
          <a:prstGeom prst="rect">
            <a:avLst/>
          </a:prstGeom>
        </p:spPr>
      </p:pic>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6</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2020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2010-2020, Texas Counties with Current Texas House Districts</a:t>
            </a:r>
          </a:p>
        </p:txBody>
      </p:sp>
      <p:pic>
        <p:nvPicPr>
          <p:cNvPr id="5" name="Picture 4">
            <a:extLst>
              <a:ext uri="{FF2B5EF4-FFF2-40B4-BE49-F238E27FC236}">
                <a16:creationId xmlns:a16="http://schemas.microsoft.com/office/drawing/2014/main" id="{E8B9E32C-6A2C-41DF-A62D-3C3D41D7787F}"/>
              </a:ext>
            </a:extLst>
          </p:cNvPr>
          <p:cNvPicPr>
            <a:picLocks noChangeAspect="1"/>
          </p:cNvPicPr>
          <p:nvPr/>
        </p:nvPicPr>
        <p:blipFill>
          <a:blip r:embed="rId3"/>
          <a:stretch>
            <a:fillRect/>
          </a:stretch>
        </p:blipFill>
        <p:spPr>
          <a:xfrm>
            <a:off x="2743200" y="1832589"/>
            <a:ext cx="1368947" cy="1533221"/>
          </a:xfrm>
          <a:prstGeom prst="rect">
            <a:avLst/>
          </a:prstGeom>
        </p:spPr>
      </p:pic>
    </p:spTree>
    <p:extLst>
      <p:ext uri="{BB962C8B-B14F-4D97-AF65-F5344CB8AC3E}">
        <p14:creationId xmlns:p14="http://schemas.microsoft.com/office/powerpoint/2010/main" val="3156247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170CA8-E133-4CAA-8E7B-B7C7BA73BB2C}"/>
              </a:ext>
            </a:extLst>
          </p:cNvPr>
          <p:cNvPicPr>
            <a:picLocks noChangeAspect="1"/>
          </p:cNvPicPr>
          <p:nvPr/>
        </p:nvPicPr>
        <p:blipFill>
          <a:blip r:embed="rId2"/>
          <a:stretch>
            <a:fillRect/>
          </a:stretch>
        </p:blipFill>
        <p:spPr>
          <a:xfrm>
            <a:off x="1663908" y="915815"/>
            <a:ext cx="6894653" cy="5886581"/>
          </a:xfrm>
          <a:prstGeom prst="rect">
            <a:avLst/>
          </a:prstGeom>
        </p:spPr>
      </p:pic>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7</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2020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2010-2020, Texas Counties with Current Texas House Districts</a:t>
            </a:r>
          </a:p>
        </p:txBody>
      </p:sp>
      <p:pic>
        <p:nvPicPr>
          <p:cNvPr id="2" name="Picture 1">
            <a:extLst>
              <a:ext uri="{FF2B5EF4-FFF2-40B4-BE49-F238E27FC236}">
                <a16:creationId xmlns:a16="http://schemas.microsoft.com/office/drawing/2014/main" id="{77203782-7622-4A30-95FD-206910291069}"/>
              </a:ext>
            </a:extLst>
          </p:cNvPr>
          <p:cNvPicPr>
            <a:picLocks noChangeAspect="1"/>
          </p:cNvPicPr>
          <p:nvPr/>
        </p:nvPicPr>
        <p:blipFill>
          <a:blip r:embed="rId3"/>
          <a:stretch>
            <a:fillRect/>
          </a:stretch>
        </p:blipFill>
        <p:spPr>
          <a:xfrm>
            <a:off x="3724937" y="1711712"/>
            <a:ext cx="1146294" cy="1283850"/>
          </a:xfrm>
          <a:prstGeom prst="rect">
            <a:avLst/>
          </a:prstGeom>
        </p:spPr>
      </p:pic>
    </p:spTree>
    <p:extLst>
      <p:ext uri="{BB962C8B-B14F-4D97-AF65-F5344CB8AC3E}">
        <p14:creationId xmlns:p14="http://schemas.microsoft.com/office/powerpoint/2010/main" val="490871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8973E7-5552-48ED-85AE-66658D63098A}"/>
              </a:ext>
            </a:extLst>
          </p:cNvPr>
          <p:cNvPicPr>
            <a:picLocks noChangeAspect="1"/>
          </p:cNvPicPr>
          <p:nvPr/>
        </p:nvPicPr>
        <p:blipFill>
          <a:blip r:embed="rId2"/>
          <a:stretch>
            <a:fillRect/>
          </a:stretch>
        </p:blipFill>
        <p:spPr>
          <a:xfrm>
            <a:off x="2066911" y="917508"/>
            <a:ext cx="7645801" cy="5836654"/>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8</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2010-2020, Texas Counties with Current Texas House Districts</a:t>
            </a:r>
          </a:p>
        </p:txBody>
      </p:sp>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2020 Population Estimates</a:t>
            </a:r>
            <a:endParaRPr lang="en-US" sz="1100" dirty="0"/>
          </a:p>
        </p:txBody>
      </p:sp>
      <p:pic>
        <p:nvPicPr>
          <p:cNvPr id="6" name="Picture 5">
            <a:extLst>
              <a:ext uri="{FF2B5EF4-FFF2-40B4-BE49-F238E27FC236}">
                <a16:creationId xmlns:a16="http://schemas.microsoft.com/office/drawing/2014/main" id="{5F76176F-1881-46A6-A0BC-B6D381782614}"/>
              </a:ext>
            </a:extLst>
          </p:cNvPr>
          <p:cNvPicPr>
            <a:picLocks noChangeAspect="1"/>
          </p:cNvPicPr>
          <p:nvPr/>
        </p:nvPicPr>
        <p:blipFill>
          <a:blip r:embed="rId3"/>
          <a:stretch>
            <a:fillRect/>
          </a:stretch>
        </p:blipFill>
        <p:spPr>
          <a:xfrm>
            <a:off x="3192734" y="2036957"/>
            <a:ext cx="933450" cy="1066800"/>
          </a:xfrm>
          <a:prstGeom prst="rect">
            <a:avLst/>
          </a:prstGeom>
        </p:spPr>
      </p:pic>
    </p:spTree>
    <p:extLst>
      <p:ext uri="{BB962C8B-B14F-4D97-AF65-F5344CB8AC3E}">
        <p14:creationId xmlns:p14="http://schemas.microsoft.com/office/powerpoint/2010/main" val="1180980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ED6637F-53D5-4742-9B5D-2B2853C8A8E0}"/>
              </a:ext>
            </a:extLst>
          </p:cNvPr>
          <p:cNvPicPr>
            <a:picLocks noChangeAspect="1"/>
          </p:cNvPicPr>
          <p:nvPr/>
        </p:nvPicPr>
        <p:blipFill>
          <a:blip r:embed="rId2"/>
          <a:stretch>
            <a:fillRect/>
          </a:stretch>
        </p:blipFill>
        <p:spPr>
          <a:xfrm>
            <a:off x="2096470" y="978322"/>
            <a:ext cx="6857959" cy="5879677"/>
          </a:xfrm>
          <a:prstGeom prst="rect">
            <a:avLst/>
          </a:prstGeom>
        </p:spPr>
      </p:pic>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9</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2010-2020, Texas Counties with Current Texas House Districts</a:t>
            </a:r>
          </a:p>
        </p:txBody>
      </p:sp>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2020 Population Estimates</a:t>
            </a:r>
            <a:endParaRPr lang="en-US" sz="1100" dirty="0"/>
          </a:p>
        </p:txBody>
      </p:sp>
      <p:pic>
        <p:nvPicPr>
          <p:cNvPr id="9" name="Picture 8">
            <a:extLst>
              <a:ext uri="{FF2B5EF4-FFF2-40B4-BE49-F238E27FC236}">
                <a16:creationId xmlns:a16="http://schemas.microsoft.com/office/drawing/2014/main" id="{07DBDD49-E22C-46FF-AD03-415F5F49E0B3}"/>
              </a:ext>
            </a:extLst>
          </p:cNvPr>
          <p:cNvPicPr>
            <a:picLocks noChangeAspect="1"/>
          </p:cNvPicPr>
          <p:nvPr/>
        </p:nvPicPr>
        <p:blipFill>
          <a:blip r:embed="rId3"/>
          <a:stretch>
            <a:fillRect/>
          </a:stretch>
        </p:blipFill>
        <p:spPr>
          <a:xfrm>
            <a:off x="4452822" y="1529576"/>
            <a:ext cx="933450" cy="1066800"/>
          </a:xfrm>
          <a:prstGeom prst="rect">
            <a:avLst/>
          </a:prstGeom>
        </p:spPr>
      </p:pic>
    </p:spTree>
    <p:extLst>
      <p:ext uri="{BB962C8B-B14F-4D97-AF65-F5344CB8AC3E}">
        <p14:creationId xmlns:p14="http://schemas.microsoft.com/office/powerpoint/2010/main" val="2359626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4" ma:contentTypeDescription="Create a new document." ma:contentTypeScope="" ma:versionID="0903ae66bac47211f2d9c82e27be2545">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18fe7c34d863334908439be1407aa87f"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2.xml><?xml version="1.0" encoding="utf-8"?>
<ds:datastoreItem xmlns:ds="http://schemas.openxmlformats.org/officeDocument/2006/customXml" ds:itemID="{8F1484A1-434B-4BD9-91E0-487B0D646ADF}">
  <ds:schemaRef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8865c3b5-672f-488d-b474-fd2e6972fa66"/>
    <ds:schemaRef ds:uri="http://schemas.microsoft.com/office/2006/metadata/properties"/>
    <ds:schemaRef ds:uri="http://schemas.openxmlformats.org/package/2006/metadata/core-properties"/>
    <ds:schemaRef ds:uri="122656c6-b205-4b62-909d-389f9e348b2b"/>
    <ds:schemaRef ds:uri="http://purl.org/dc/dcmitype/"/>
  </ds:schemaRefs>
</ds:datastoreItem>
</file>

<file path=customXml/itemProps3.xml><?xml version="1.0" encoding="utf-8"?>
<ds:datastoreItem xmlns:ds="http://schemas.openxmlformats.org/officeDocument/2006/customXml" ds:itemID="{F2B05BC3-6224-4F69-BA0F-1222BAA23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28707</TotalTime>
  <Words>906</Words>
  <Application>Microsoft Office PowerPoint</Application>
  <PresentationFormat>Widescreen</PresentationFormat>
  <Paragraphs>189</Paragraphs>
  <Slides>15</Slides>
  <Notes>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ＭＳ Ｐゴシック</vt:lpstr>
      <vt:lpstr>Arial</vt:lpstr>
      <vt:lpstr>Calibri</vt:lpstr>
      <vt:lpstr>Calibri Light</vt:lpstr>
      <vt:lpstr>Century Gothic</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Congressional Seat Change</vt:lpstr>
      <vt:lpstr>Ideal Size of Texas Senate, House, and U.S. Congressional Districts</vt:lpstr>
      <vt:lpstr>PowerPoint Presentation</vt:lpstr>
      <vt:lpstr>PowerPoint Presentation</vt:lpstr>
      <vt:lpstr>Percent population change 2010-2020, Texas Counties with Current Texas House Districts</vt:lpstr>
      <vt:lpstr>Percent population change 2010-2020, Texas Counties with Current Texas House Districts</vt:lpstr>
      <vt:lpstr>PowerPoint Presentation</vt:lpstr>
      <vt:lpstr>Estimated Population Change and Percent of Total Estimated Change by Race/Ethnicity, 2010-2020, Texas</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760</cp:revision>
  <cp:lastPrinted>2021-07-05T23:02:53Z</cp:lastPrinted>
  <dcterms:created xsi:type="dcterms:W3CDTF">2016-06-30T18:52:57Z</dcterms:created>
  <dcterms:modified xsi:type="dcterms:W3CDTF">2021-07-06T18:42:43Z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