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57"/>
  </p:notesMasterIdLst>
  <p:sldIdLst>
    <p:sldId id="549" r:id="rId10"/>
    <p:sldId id="604" r:id="rId11"/>
    <p:sldId id="812" r:id="rId12"/>
    <p:sldId id="678" r:id="rId13"/>
    <p:sldId id="767" r:id="rId14"/>
    <p:sldId id="702" r:id="rId15"/>
    <p:sldId id="703" r:id="rId16"/>
    <p:sldId id="705" r:id="rId17"/>
    <p:sldId id="817" r:id="rId18"/>
    <p:sldId id="818" r:id="rId19"/>
    <p:sldId id="775" r:id="rId20"/>
    <p:sldId id="839" r:id="rId21"/>
    <p:sldId id="706" r:id="rId22"/>
    <p:sldId id="694" r:id="rId23"/>
    <p:sldId id="840" r:id="rId24"/>
    <p:sldId id="768" r:id="rId25"/>
    <p:sldId id="772" r:id="rId26"/>
    <p:sldId id="771" r:id="rId27"/>
    <p:sldId id="776" r:id="rId28"/>
    <p:sldId id="599" r:id="rId29"/>
    <p:sldId id="720" r:id="rId30"/>
    <p:sldId id="814" r:id="rId31"/>
    <p:sldId id="815" r:id="rId32"/>
    <p:sldId id="856" r:id="rId33"/>
    <p:sldId id="857" r:id="rId34"/>
    <p:sldId id="841" r:id="rId35"/>
    <p:sldId id="855" r:id="rId36"/>
    <p:sldId id="850" r:id="rId37"/>
    <p:sldId id="851" r:id="rId38"/>
    <p:sldId id="852" r:id="rId39"/>
    <p:sldId id="844" r:id="rId40"/>
    <p:sldId id="853" r:id="rId41"/>
    <p:sldId id="854" r:id="rId42"/>
    <p:sldId id="847" r:id="rId43"/>
    <p:sldId id="842" r:id="rId44"/>
    <p:sldId id="843" r:id="rId45"/>
    <p:sldId id="845" r:id="rId46"/>
    <p:sldId id="846" r:id="rId47"/>
    <p:sldId id="849" r:id="rId48"/>
    <p:sldId id="848" r:id="rId49"/>
    <p:sldId id="825" r:id="rId50"/>
    <p:sldId id="826" r:id="rId51"/>
    <p:sldId id="858" r:id="rId52"/>
    <p:sldId id="535" r:id="rId53"/>
    <p:sldId id="765" r:id="rId54"/>
    <p:sldId id="538" r:id="rId55"/>
    <p:sldId id="544" r:id="rId56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6"/>
    <a:srgbClr val="F5573D"/>
    <a:srgbClr val="DC5930"/>
    <a:srgbClr val="F0573E"/>
    <a:srgbClr val="8A4FFF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1" autoAdjust="0"/>
    <p:restoredTop sz="90183" autoAdjust="0"/>
  </p:normalViewPr>
  <p:slideViewPr>
    <p:cSldViewPr snapToGrid="0">
      <p:cViewPr varScale="1">
        <p:scale>
          <a:sx n="171" d="100"/>
          <a:sy n="171" d="100"/>
        </p:scale>
        <p:origin x="32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 Potter" userId="b8349ac3-7baa-4f39-ad63-c7da5d241fae" providerId="ADAL" clId="{1A1443C6-6B91-4877-B150-60297B84DFD3}"/>
    <pc:docChg chg="custSel modSld">
      <pc:chgData name="Lloyd Potter" userId="b8349ac3-7baa-4f39-ad63-c7da5d241fae" providerId="ADAL" clId="{1A1443C6-6B91-4877-B150-60297B84DFD3}" dt="2021-08-03T00:02:56.726" v="0" actId="478"/>
      <pc:docMkLst>
        <pc:docMk/>
      </pc:docMkLst>
      <pc:sldChg chg="delSp">
        <pc:chgData name="Lloyd Potter" userId="b8349ac3-7baa-4f39-ad63-c7da5d241fae" providerId="ADAL" clId="{1A1443C6-6B91-4877-B150-60297B84DFD3}" dt="2021-08-03T00:02:56.726" v="0" actId="478"/>
        <pc:sldMkLst>
          <pc:docMk/>
          <pc:sldMk cId="2956480271" sldId="840"/>
        </pc:sldMkLst>
        <pc:spChg chg="del">
          <ac:chgData name="Lloyd Potter" userId="b8349ac3-7baa-4f39-ad63-c7da5d241fae" providerId="ADAL" clId="{1A1443C6-6B91-4877-B150-60297B84DFD3}" dt="2021-08-03T00:02:56.726" v="0" actId="478"/>
          <ac:spMkLst>
            <pc:docMk/>
            <pc:sldMk cId="2956480271" sldId="840"/>
            <ac:spMk id="12" creationId="{700F2AF7-F4F4-4255-BE7F-3397169E5341}"/>
          </ac:spMkLst>
        </pc:spChg>
      </pc:sldChg>
    </pc:docChg>
  </pc:docChgLst>
  <pc:docChgLst>
    <pc:chgData name="Lloyd Potter" userId="b8349ac3-7baa-4f39-ad63-c7da5d241fae" providerId="ADAL" clId="{A101464F-B93C-4280-AAF3-A762AB1FF1CB}"/>
    <pc:docChg chg="modSld">
      <pc:chgData name="Lloyd Potter" userId="b8349ac3-7baa-4f39-ad63-c7da5d241fae" providerId="ADAL" clId="{A101464F-B93C-4280-AAF3-A762AB1FF1CB}" dt="2021-08-05T17:58:38.297" v="5"/>
      <pc:docMkLst>
        <pc:docMk/>
      </pc:docMkLst>
      <pc:sldChg chg="modSp">
        <pc:chgData name="Lloyd Potter" userId="b8349ac3-7baa-4f39-ad63-c7da5d241fae" providerId="ADAL" clId="{A101464F-B93C-4280-AAF3-A762AB1FF1CB}" dt="2021-08-05T17:58:38.297" v="5"/>
        <pc:sldMkLst>
          <pc:docMk/>
          <pc:sldMk cId="1449912325" sldId="678"/>
        </pc:sldMkLst>
        <pc:graphicFrameChg chg="mod modGraphic">
          <ac:chgData name="Lloyd Potter" userId="b8349ac3-7baa-4f39-ad63-c7da5d241fae" providerId="ADAL" clId="{A101464F-B93C-4280-AAF3-A762AB1FF1CB}" dt="2021-08-05T17:58:38.297" v="5"/>
          <ac:graphicFrameMkLst>
            <pc:docMk/>
            <pc:sldMk cId="1449912325" sldId="678"/>
            <ac:graphicFrameMk id="2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SUB-EST2020_48-1.csv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SUB-EST2020_48-1.csv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SUB-EST2020_48-1.csv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1.bin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idser-fs01\idser\Collaboration\SDC-OSD_Requests\Media\FortWorthStarTelegram\Hernandez\Race-Ethnicity_TX-DFW-TarrantCnty_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Net Domestic Migrants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51"/>
                <c:pt idx="0">
                  <c:v>Colorado</c:v>
                </c:pt>
                <c:pt idx="1">
                  <c:v>Oklahoma</c:v>
                </c:pt>
                <c:pt idx="2">
                  <c:v>Washington</c:v>
                </c:pt>
                <c:pt idx="3">
                  <c:v>Oregon</c:v>
                </c:pt>
                <c:pt idx="4">
                  <c:v>North Dakota</c:v>
                </c:pt>
                <c:pt idx="5">
                  <c:v>Montana</c:v>
                </c:pt>
                <c:pt idx="6">
                  <c:v>District of Columbia </c:v>
                </c:pt>
                <c:pt idx="7">
                  <c:v>South Carolina</c:v>
                </c:pt>
                <c:pt idx="8">
                  <c:v>Arkansas</c:v>
                </c:pt>
                <c:pt idx="9">
                  <c:v>Nebraska</c:v>
                </c:pt>
                <c:pt idx="10">
                  <c:v>Vermont</c:v>
                </c:pt>
                <c:pt idx="11">
                  <c:v>Maine</c:v>
                </c:pt>
                <c:pt idx="12">
                  <c:v>Connecticut</c:v>
                </c:pt>
                <c:pt idx="13">
                  <c:v>New Hampshire</c:v>
                </c:pt>
                <c:pt idx="14">
                  <c:v>Idaho</c:v>
                </c:pt>
                <c:pt idx="15">
                  <c:v>South Dakota</c:v>
                </c:pt>
                <c:pt idx="16">
                  <c:v>Rhode Island</c:v>
                </c:pt>
                <c:pt idx="17">
                  <c:v>West Virginia</c:v>
                </c:pt>
                <c:pt idx="18">
                  <c:v>Wyoming</c:v>
                </c:pt>
                <c:pt idx="19">
                  <c:v>Delaware</c:v>
                </c:pt>
                <c:pt idx="20">
                  <c:v>Kentucky</c:v>
                </c:pt>
                <c:pt idx="21">
                  <c:v>Utah</c:v>
                </c:pt>
                <c:pt idx="22">
                  <c:v>Ohio</c:v>
                </c:pt>
                <c:pt idx="23">
                  <c:v>Georgia</c:v>
                </c:pt>
                <c:pt idx="24">
                  <c:v>Alabama</c:v>
                </c:pt>
                <c:pt idx="25">
                  <c:v>Hawaii</c:v>
                </c:pt>
                <c:pt idx="26">
                  <c:v>Iowa</c:v>
                </c:pt>
                <c:pt idx="27">
                  <c:v>Massachusetts</c:v>
                </c:pt>
                <c:pt idx="28">
                  <c:v>Tennessee</c:v>
                </c:pt>
                <c:pt idx="29">
                  <c:v>Pennsylvania</c:v>
                </c:pt>
                <c:pt idx="30">
                  <c:v>Wisconsin</c:v>
                </c:pt>
                <c:pt idx="31">
                  <c:v>Minnesota</c:v>
                </c:pt>
                <c:pt idx="32">
                  <c:v>Indiana</c:v>
                </c:pt>
                <c:pt idx="33">
                  <c:v>New Mexico</c:v>
                </c:pt>
                <c:pt idx="34">
                  <c:v>North Carolina</c:v>
                </c:pt>
                <c:pt idx="35">
                  <c:v>Missouri</c:v>
                </c:pt>
                <c:pt idx="36">
                  <c:v>Michigan</c:v>
                </c:pt>
                <c:pt idx="37">
                  <c:v>Kansas</c:v>
                </c:pt>
                <c:pt idx="38">
                  <c:v>Nevada</c:v>
                </c:pt>
                <c:pt idx="39">
                  <c:v>Mississippi</c:v>
                </c:pt>
                <c:pt idx="40">
                  <c:v>Virginia</c:v>
                </c:pt>
                <c:pt idx="41">
                  <c:v>Alaska</c:v>
                </c:pt>
                <c:pt idx="42">
                  <c:v>Arizona</c:v>
                </c:pt>
                <c:pt idx="43">
                  <c:v>Maryland</c:v>
                </c:pt>
                <c:pt idx="44">
                  <c:v>New Jersey</c:v>
                </c:pt>
                <c:pt idx="45">
                  <c:v>Louisiana</c:v>
                </c:pt>
                <c:pt idx="46">
                  <c:v>Puerto Rico</c:v>
                </c:pt>
                <c:pt idx="47">
                  <c:v>Florida</c:v>
                </c:pt>
                <c:pt idx="48">
                  <c:v>New York</c:v>
                </c:pt>
                <c:pt idx="49">
                  <c:v>Illinois</c:v>
                </c:pt>
                <c:pt idx="50">
                  <c:v>California</c:v>
                </c:pt>
              </c:strCache>
            </c:strRef>
          </c:cat>
          <c:val>
            <c:numRef>
              <c:f>Sheet1!$B$2:$B$52</c:f>
              <c:numCache>
                <c:formatCode>_(* #,##0_);_(* \(#,##0\);_(* "-"??_);_(@_)</c:formatCode>
                <c:ptCount val="51"/>
                <c:pt idx="0">
                  <c:v>-47086</c:v>
                </c:pt>
                <c:pt idx="1">
                  <c:v>-41384</c:v>
                </c:pt>
                <c:pt idx="2">
                  <c:v>-19683</c:v>
                </c:pt>
                <c:pt idx="3">
                  <c:v>-11068</c:v>
                </c:pt>
                <c:pt idx="4">
                  <c:v>-7055</c:v>
                </c:pt>
                <c:pt idx="5">
                  <c:v>-5752</c:v>
                </c:pt>
                <c:pt idx="6">
                  <c:v>-3416</c:v>
                </c:pt>
                <c:pt idx="7">
                  <c:v>-1384</c:v>
                </c:pt>
                <c:pt idx="8">
                  <c:v>-1192</c:v>
                </c:pt>
                <c:pt idx="9">
                  <c:v>-973</c:v>
                </c:pt>
                <c:pt idx="10">
                  <c:v>-954</c:v>
                </c:pt>
                <c:pt idx="11">
                  <c:v>502</c:v>
                </c:pt>
                <c:pt idx="12">
                  <c:v>722</c:v>
                </c:pt>
                <c:pt idx="13">
                  <c:v>1249</c:v>
                </c:pt>
                <c:pt idx="14">
                  <c:v>2270</c:v>
                </c:pt>
                <c:pt idx="15">
                  <c:v>2354</c:v>
                </c:pt>
                <c:pt idx="16">
                  <c:v>2559</c:v>
                </c:pt>
                <c:pt idx="17">
                  <c:v>2593</c:v>
                </c:pt>
                <c:pt idx="18">
                  <c:v>3237</c:v>
                </c:pt>
                <c:pt idx="19">
                  <c:v>4041</c:v>
                </c:pt>
                <c:pt idx="20">
                  <c:v>5500</c:v>
                </c:pt>
                <c:pt idx="21">
                  <c:v>5562</c:v>
                </c:pt>
                <c:pt idx="22">
                  <c:v>6335</c:v>
                </c:pt>
                <c:pt idx="23">
                  <c:v>8288</c:v>
                </c:pt>
                <c:pt idx="24">
                  <c:v>11387</c:v>
                </c:pt>
                <c:pt idx="25">
                  <c:v>12079</c:v>
                </c:pt>
                <c:pt idx="26">
                  <c:v>13823</c:v>
                </c:pt>
                <c:pt idx="27">
                  <c:v>14951</c:v>
                </c:pt>
                <c:pt idx="28">
                  <c:v>15816</c:v>
                </c:pt>
                <c:pt idx="29">
                  <c:v>16374</c:v>
                </c:pt>
                <c:pt idx="30">
                  <c:v>17420</c:v>
                </c:pt>
                <c:pt idx="31">
                  <c:v>18411</c:v>
                </c:pt>
                <c:pt idx="32">
                  <c:v>18421</c:v>
                </c:pt>
                <c:pt idx="33">
                  <c:v>19761</c:v>
                </c:pt>
                <c:pt idx="34">
                  <c:v>23070</c:v>
                </c:pt>
                <c:pt idx="35">
                  <c:v>25596</c:v>
                </c:pt>
                <c:pt idx="36">
                  <c:v>26650</c:v>
                </c:pt>
                <c:pt idx="37">
                  <c:v>26771</c:v>
                </c:pt>
                <c:pt idx="38">
                  <c:v>26834</c:v>
                </c:pt>
                <c:pt idx="39">
                  <c:v>27616</c:v>
                </c:pt>
                <c:pt idx="40">
                  <c:v>28014</c:v>
                </c:pt>
                <c:pt idx="41">
                  <c:v>28332</c:v>
                </c:pt>
                <c:pt idx="42">
                  <c:v>29022</c:v>
                </c:pt>
                <c:pt idx="43">
                  <c:v>33296</c:v>
                </c:pt>
                <c:pt idx="44">
                  <c:v>35839</c:v>
                </c:pt>
                <c:pt idx="45">
                  <c:v>53318</c:v>
                </c:pt>
                <c:pt idx="46">
                  <c:v>57980</c:v>
                </c:pt>
                <c:pt idx="47">
                  <c:v>73917</c:v>
                </c:pt>
                <c:pt idx="48">
                  <c:v>91109</c:v>
                </c:pt>
                <c:pt idx="49">
                  <c:v>96790</c:v>
                </c:pt>
                <c:pt idx="50">
                  <c:v>302978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A-461C-B8CE-EE659526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2883232"/>
        <c:axId val="9564658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Net Domestic Migrants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Sheet1!$A$2:$A$52</c15:sqref>
                        </c15:formulaRef>
                      </c:ext>
                    </c:extLst>
                    <c:strCache>
                      <c:ptCount val="51"/>
                      <c:pt idx="0">
                        <c:v>Colorado</c:v>
                      </c:pt>
                      <c:pt idx="1">
                        <c:v>Oklahoma</c:v>
                      </c:pt>
                      <c:pt idx="2">
                        <c:v>Washington</c:v>
                      </c:pt>
                      <c:pt idx="3">
                        <c:v>Oregon</c:v>
                      </c:pt>
                      <c:pt idx="4">
                        <c:v>North Dakota</c:v>
                      </c:pt>
                      <c:pt idx="5">
                        <c:v>Montana</c:v>
                      </c:pt>
                      <c:pt idx="6">
                        <c:v>District of Columbia </c:v>
                      </c:pt>
                      <c:pt idx="7">
                        <c:v>South Carolina</c:v>
                      </c:pt>
                      <c:pt idx="8">
                        <c:v>Arkansas</c:v>
                      </c:pt>
                      <c:pt idx="9">
                        <c:v>Nebraska</c:v>
                      </c:pt>
                      <c:pt idx="10">
                        <c:v>Vermont</c:v>
                      </c:pt>
                      <c:pt idx="11">
                        <c:v>Maine</c:v>
                      </c:pt>
                      <c:pt idx="12">
                        <c:v>Connecticut</c:v>
                      </c:pt>
                      <c:pt idx="13">
                        <c:v>New Hampshire</c:v>
                      </c:pt>
                      <c:pt idx="14">
                        <c:v>Idaho</c:v>
                      </c:pt>
                      <c:pt idx="15">
                        <c:v>South Dakota</c:v>
                      </c:pt>
                      <c:pt idx="16">
                        <c:v>Rhode Island</c:v>
                      </c:pt>
                      <c:pt idx="17">
                        <c:v>West Virginia</c:v>
                      </c:pt>
                      <c:pt idx="18">
                        <c:v>Wyoming</c:v>
                      </c:pt>
                      <c:pt idx="19">
                        <c:v>Delaware</c:v>
                      </c:pt>
                      <c:pt idx="20">
                        <c:v>Kentucky</c:v>
                      </c:pt>
                      <c:pt idx="21">
                        <c:v>Utah</c:v>
                      </c:pt>
                      <c:pt idx="22">
                        <c:v>Ohio</c:v>
                      </c:pt>
                      <c:pt idx="23">
                        <c:v>Georgia</c:v>
                      </c:pt>
                      <c:pt idx="24">
                        <c:v>Alabama</c:v>
                      </c:pt>
                      <c:pt idx="25">
                        <c:v>Hawaii</c:v>
                      </c:pt>
                      <c:pt idx="26">
                        <c:v>Iowa</c:v>
                      </c:pt>
                      <c:pt idx="27">
                        <c:v>Massachusetts</c:v>
                      </c:pt>
                      <c:pt idx="28">
                        <c:v>Tennessee</c:v>
                      </c:pt>
                      <c:pt idx="29">
                        <c:v>Pennsylvania</c:v>
                      </c:pt>
                      <c:pt idx="30">
                        <c:v>Wisconsin</c:v>
                      </c:pt>
                      <c:pt idx="31">
                        <c:v>Minnesota</c:v>
                      </c:pt>
                      <c:pt idx="32">
                        <c:v>Indiana</c:v>
                      </c:pt>
                      <c:pt idx="33">
                        <c:v>New Mexico</c:v>
                      </c:pt>
                      <c:pt idx="34">
                        <c:v>North Carolina</c:v>
                      </c:pt>
                      <c:pt idx="35">
                        <c:v>Missouri</c:v>
                      </c:pt>
                      <c:pt idx="36">
                        <c:v>Michigan</c:v>
                      </c:pt>
                      <c:pt idx="37">
                        <c:v>Kansas</c:v>
                      </c:pt>
                      <c:pt idx="38">
                        <c:v>Nevada</c:v>
                      </c:pt>
                      <c:pt idx="39">
                        <c:v>Mississippi</c:v>
                      </c:pt>
                      <c:pt idx="40">
                        <c:v>Virginia</c:v>
                      </c:pt>
                      <c:pt idx="41">
                        <c:v>Alaska</c:v>
                      </c:pt>
                      <c:pt idx="42">
                        <c:v>Arizona</c:v>
                      </c:pt>
                      <c:pt idx="43">
                        <c:v>Maryland</c:v>
                      </c:pt>
                      <c:pt idx="44">
                        <c:v>New Jersey</c:v>
                      </c:pt>
                      <c:pt idx="45">
                        <c:v>Louisiana</c:v>
                      </c:pt>
                      <c:pt idx="46">
                        <c:v>Puerto Rico</c:v>
                      </c:pt>
                      <c:pt idx="47">
                        <c:v>Florida</c:v>
                      </c:pt>
                      <c:pt idx="48">
                        <c:v>New York</c:v>
                      </c:pt>
                      <c:pt idx="49">
                        <c:v>Illinois</c:v>
                      </c:pt>
                      <c:pt idx="50">
                        <c:v>California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Sheet1!$C$2:$C$52</c15:sqref>
                        </c15:formulaRef>
                      </c:ext>
                    </c:extLst>
                    <c:numCache>
                      <c:formatCode>0.0%</c:formatCode>
                      <c:ptCount val="51"/>
                      <c:pt idx="0">
                        <c:v>-4.4807963153286896E-2</c:v>
                      </c:pt>
                      <c:pt idx="1">
                        <c:v>-3.9381827871036501E-2</c:v>
                      </c:pt>
                      <c:pt idx="2">
                        <c:v>-1.8730729701952723E-2</c:v>
                      </c:pt>
                      <c:pt idx="3">
                        <c:v>-1.0532526359864489E-2</c:v>
                      </c:pt>
                      <c:pt idx="4">
                        <c:v>-6.7136766777054543E-3</c:v>
                      </c:pt>
                      <c:pt idx="5">
                        <c:v>-5.4737162650831716E-3</c:v>
                      </c:pt>
                      <c:pt idx="6">
                        <c:v>-3.2507327471356247E-3</c:v>
                      </c:pt>
                      <c:pt idx="7">
                        <c:v>-1.317041604811389E-3</c:v>
                      </c:pt>
                      <c:pt idx="8">
                        <c:v>-1.1343306307335084E-3</c:v>
                      </c:pt>
                      <c:pt idx="9">
                        <c:v>-9.2592592592592596E-4</c:v>
                      </c:pt>
                      <c:pt idx="10">
                        <c:v>-9.0784515244946896E-4</c:v>
                      </c:pt>
                      <c:pt idx="11">
                        <c:v>4.7771306764112518E-4</c:v>
                      </c:pt>
                      <c:pt idx="12">
                        <c:v>6.8706939210536337E-4</c:v>
                      </c:pt>
                      <c:pt idx="13">
                        <c:v>1.1885729511628793E-3</c:v>
                      </c:pt>
                      <c:pt idx="14">
                        <c:v>2.1601766206082755E-3</c:v>
                      </c:pt>
                      <c:pt idx="15">
                        <c:v>2.2401126717673482E-3</c:v>
                      </c:pt>
                      <c:pt idx="16">
                        <c:v>2.4351947013817516E-3</c:v>
                      </c:pt>
                      <c:pt idx="17">
                        <c:v>2.4675497697080433E-3</c:v>
                      </c:pt>
                      <c:pt idx="18">
                        <c:v>3.0803928285942674E-3</c:v>
                      </c:pt>
                      <c:pt idx="19">
                        <c:v>3.8454950325453922E-3</c:v>
                      </c:pt>
                      <c:pt idx="20">
                        <c:v>5.2339081116059534E-3</c:v>
                      </c:pt>
                      <c:pt idx="21">
                        <c:v>5.2929085303186022E-3</c:v>
                      </c:pt>
                      <c:pt idx="22">
                        <c:v>6.0285105249134026E-3</c:v>
                      </c:pt>
                      <c:pt idx="23">
                        <c:v>7.8870237143618439E-3</c:v>
                      </c:pt>
                      <c:pt idx="24">
                        <c:v>1.0836093030337635E-2</c:v>
                      </c:pt>
                      <c:pt idx="25">
                        <c:v>1.149461383274333E-2</c:v>
                      </c:pt>
                      <c:pt idx="26">
                        <c:v>1.3154238513950743E-2</c:v>
                      </c:pt>
                      <c:pt idx="27">
                        <c:v>1.4227665486658292E-2</c:v>
                      </c:pt>
                      <c:pt idx="28">
                        <c:v>1.505081648966541E-2</c:v>
                      </c:pt>
                      <c:pt idx="29">
                        <c:v>1.558182025807925E-2</c:v>
                      </c:pt>
                      <c:pt idx="30">
                        <c:v>1.6577214418941038E-2</c:v>
                      </c:pt>
                      <c:pt idx="31">
                        <c:v>1.7520269498686764E-2</c:v>
                      </c:pt>
                      <c:pt idx="32">
                        <c:v>1.7529785695253323E-2</c:v>
                      </c:pt>
                      <c:pt idx="33">
                        <c:v>1.8804956035171863E-2</c:v>
                      </c:pt>
                      <c:pt idx="34">
                        <c:v>2.1953865479045334E-2</c:v>
                      </c:pt>
                      <c:pt idx="35">
                        <c:v>2.4357656731757452E-2</c:v>
                      </c:pt>
                      <c:pt idx="36">
                        <c:v>2.5360663849872483E-2</c:v>
                      </c:pt>
                      <c:pt idx="37">
                        <c:v>2.5475809828327815E-2</c:v>
                      </c:pt>
                      <c:pt idx="38">
                        <c:v>2.5535761866697117E-2</c:v>
                      </c:pt>
                      <c:pt idx="39">
                        <c:v>2.627992843820182E-2</c:v>
                      </c:pt>
                      <c:pt idx="40">
                        <c:v>2.6658673061550758E-2</c:v>
                      </c:pt>
                      <c:pt idx="41">
                        <c:v>2.6961288112367247E-2</c:v>
                      </c:pt>
                      <c:pt idx="42">
                        <c:v>2.7617905675459631E-2</c:v>
                      </c:pt>
                      <c:pt idx="43">
                        <c:v>3.1685128088005783E-2</c:v>
                      </c:pt>
                      <c:pt idx="44">
                        <c:v>3.4105096874881051E-2</c:v>
                      </c:pt>
                      <c:pt idx="45">
                        <c:v>5.0738456853564769E-2</c:v>
                      </c:pt>
                      <c:pt idx="46">
                        <c:v>5.5174907692893307E-2</c:v>
                      </c:pt>
                      <c:pt idx="47">
                        <c:v>7.0340870161014049E-2</c:v>
                      </c:pt>
                      <c:pt idx="48">
                        <c:v>8.6701115298237597E-2</c:v>
                      </c:pt>
                      <c:pt idx="49">
                        <c:v>9.2107266567698229E-2</c:v>
                      </c:pt>
                      <c:pt idx="50">
                        <c:v>0.28831982033420883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C5A-461C-B8CE-EE6595267654}"/>
                  </c:ext>
                </c:extLst>
              </c15:ser>
            </c15:filteredBarSeries>
          </c:ext>
        </c:extLst>
      </c:barChart>
      <c:catAx>
        <c:axId val="120288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65808"/>
        <c:crosses val="autoZero"/>
        <c:auto val="1"/>
        <c:lblAlgn val="ctr"/>
        <c:lblOffset val="100"/>
        <c:noMultiLvlLbl val="0"/>
      </c:catAx>
      <c:valAx>
        <c:axId val="95646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8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4"/>
          <c:order val="1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4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6"/>
          <c:order val="5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ser>
          <c:idx val="7"/>
          <c:order val="6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7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8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Sheet1!$B$12:$B$17</c:f>
              <c:numCache>
                <c:formatCode>0.0%</c:formatCode>
                <c:ptCount val="6"/>
                <c:pt idx="0">
                  <c:v>9.3418662503556391E-2</c:v>
                </c:pt>
                <c:pt idx="1">
                  <c:v>4.3333856153840541E-2</c:v>
                </c:pt>
                <c:pt idx="2">
                  <c:v>4.26995411338153E-2</c:v>
                </c:pt>
                <c:pt idx="3">
                  <c:v>7.8068713204986984E-2</c:v>
                </c:pt>
                <c:pt idx="4">
                  <c:v>3.7641252726569735E-2</c:v>
                </c:pt>
                <c:pt idx="5">
                  <c:v>0.12647763665676956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C-4282-AFC6-061DFEB3D68B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3.0030030030028928E-3"/>
                  <c:y val="1.63376446562287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6C-4282-AFC6-061DFEB3D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Sheet1!$C$12:$C$17</c:f>
              <c:numCache>
                <c:formatCode>0.0%</c:formatCode>
                <c:ptCount val="6"/>
                <c:pt idx="0">
                  <c:v>0.10357046577645582</c:v>
                </c:pt>
                <c:pt idx="1">
                  <c:v>4.8799978730319771E-2</c:v>
                </c:pt>
                <c:pt idx="2">
                  <c:v>5.4779576653071899E-2</c:v>
                </c:pt>
                <c:pt idx="3">
                  <c:v>6.9850675179790531E-2</c:v>
                </c:pt>
                <c:pt idx="4">
                  <c:v>3.3816443417083203E-2</c:v>
                </c:pt>
                <c:pt idx="5">
                  <c:v>0.11808823448095428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6C-4282-AFC6-061DFEB3D68B}"/>
            </c:ext>
          </c:extLst>
        </c:ser>
        <c:ser>
          <c:idx val="2"/>
          <c:order val="2"/>
          <c:tx>
            <c:strRef>
              <c:f>Sheet1!$D$11</c:f>
              <c:strCache>
                <c:ptCount val="1"/>
                <c:pt idx="0">
                  <c:v>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Sheet1!$D$12:$D$17</c:f>
              <c:numCache>
                <c:formatCode>0.0%</c:formatCode>
                <c:ptCount val="6"/>
                <c:pt idx="0">
                  <c:v>1.0151803272899426E-2</c:v>
                </c:pt>
                <c:pt idx="1">
                  <c:v>5.4661225764792293E-3</c:v>
                </c:pt>
                <c:pt idx="2">
                  <c:v>1.2080035519256599E-2</c:v>
                </c:pt>
                <c:pt idx="3">
                  <c:v>-8.218038025196453E-3</c:v>
                </c:pt>
                <c:pt idx="4">
                  <c:v>-3.8248093094865321E-3</c:v>
                </c:pt>
                <c:pt idx="5">
                  <c:v>-8.3894021758152831E-3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6C-4282-AFC6-061DFEB3D6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138832"/>
        <c:axId val="519133584"/>
      </c:barChart>
      <c:catAx>
        <c:axId val="51913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133584"/>
        <c:crosses val="autoZero"/>
        <c:auto val="1"/>
        <c:lblAlgn val="ctr"/>
        <c:lblOffset val="100"/>
        <c:noMultiLvlLbl val="0"/>
      </c:catAx>
      <c:valAx>
        <c:axId val="51913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51913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7326526252083E-2"/>
          <c:y val="5.1371275334138183E-2"/>
          <c:w val="0.69892221164662105"/>
          <c:h val="0.65056393833495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8.8062497515832061E-2</c:v>
                </c:pt>
                <c:pt idx="1">
                  <c:v>0.10600127745841317</c:v>
                </c:pt>
                <c:pt idx="2">
                  <c:v>5.5910582745044214E-2</c:v>
                </c:pt>
                <c:pt idx="3">
                  <c:v>0.31714620064053411</c:v>
                </c:pt>
                <c:pt idx="4">
                  <c:v>0.30016003300472777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D-4133-AACB-DF644BB208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or Equivelant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0.29601760035710867</c:v>
                </c:pt>
                <c:pt idx="1">
                  <c:v>0.13160697920757905</c:v>
                </c:pt>
                <c:pt idx="2">
                  <c:v>0.23287010310943071</c:v>
                </c:pt>
                <c:pt idx="3">
                  <c:v>0.28384573716936046</c:v>
                </c:pt>
                <c:pt idx="4">
                  <c:v>0.26851608481416539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D-4133-AACB-DF644BB208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0.35903750121751526</c:v>
                </c:pt>
                <c:pt idx="1">
                  <c:v>0.15668701872151009</c:v>
                </c:pt>
                <c:pt idx="2">
                  <c:v>0.31687115732968546</c:v>
                </c:pt>
                <c:pt idx="3">
                  <c:v>0.23765307960736012</c:v>
                </c:pt>
                <c:pt idx="4">
                  <c:v>0.24686338637823019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D-4133-AACB-DF644BB208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Bachelor, Graduate, Professional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0.25688240090954395</c:v>
                </c:pt>
                <c:pt idx="1">
                  <c:v>0.60570472461249769</c:v>
                </c:pt>
                <c:pt idx="2">
                  <c:v>0.39434815681583962</c:v>
                </c:pt>
                <c:pt idx="3">
                  <c:v>0.16135498258274533</c:v>
                </c:pt>
                <c:pt idx="4">
                  <c:v>0.1844604958028766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D-4133-AACB-DF644BB2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6059472"/>
        <c:axId val="226068096"/>
      </c:barChart>
      <c:catAx>
        <c:axId val="2260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8096"/>
        <c:crosses val="autoZero"/>
        <c:auto val="1"/>
        <c:lblAlgn val="ctr"/>
        <c:lblOffset val="100"/>
        <c:noMultiLvlLbl val="0"/>
      </c:catAx>
      <c:valAx>
        <c:axId val="2260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319395569744864"/>
          <c:y val="4.7941743420705424E-2"/>
          <c:w val="0.15619243072425079"/>
          <c:h val="0.71374735170160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0.39434815681583962</c:v>
                </c:pt>
                <c:pt idx="1">
                  <c:v>0.25688240090954395</c:v>
                </c:pt>
                <c:pt idx="2">
                  <c:v>0.16135498258274533</c:v>
                </c:pt>
                <c:pt idx="3">
                  <c:v>0.60570472461249769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Plano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Sheet1!$B$2:$L$2</c:f>
              <c:numCache>
                <c:formatCode>_(* #,##0_);_(* \(#,##0\);_(* "-"??_);_(@_)</c:formatCode>
                <c:ptCount val="11"/>
                <c:pt idx="0">
                  <c:v>261240</c:v>
                </c:pt>
                <c:pt idx="1">
                  <c:v>267065</c:v>
                </c:pt>
                <c:pt idx="2">
                  <c:v>272382</c:v>
                </c:pt>
                <c:pt idx="3">
                  <c:v>274781</c:v>
                </c:pt>
                <c:pt idx="4">
                  <c:v>278324</c:v>
                </c:pt>
                <c:pt idx="5">
                  <c:v>284002</c:v>
                </c:pt>
                <c:pt idx="6">
                  <c:v>287621</c:v>
                </c:pt>
                <c:pt idx="7">
                  <c:v>288155</c:v>
                </c:pt>
                <c:pt idx="8">
                  <c:v>289410</c:v>
                </c:pt>
                <c:pt idx="9">
                  <c:v>287803</c:v>
                </c:pt>
                <c:pt idx="10">
                  <c:v>291296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B9-4866-8D14-2271FCF5A78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Frisco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Sheet1!$B$3:$L$3</c:f>
              <c:numCache>
                <c:formatCode>_(* #,##0_);_(* \(#,##0\);_(* "-"??_);_(@_)</c:formatCode>
                <c:ptCount val="11"/>
                <c:pt idx="0">
                  <c:v>118191</c:v>
                </c:pt>
                <c:pt idx="1">
                  <c:v>123521</c:v>
                </c:pt>
                <c:pt idx="2">
                  <c:v>128462</c:v>
                </c:pt>
                <c:pt idx="3">
                  <c:v>136831</c:v>
                </c:pt>
                <c:pt idx="4">
                  <c:v>145021</c:v>
                </c:pt>
                <c:pt idx="5">
                  <c:v>154466</c:v>
                </c:pt>
                <c:pt idx="6">
                  <c:v>164365</c:v>
                </c:pt>
                <c:pt idx="7">
                  <c:v>177961</c:v>
                </c:pt>
                <c:pt idx="8">
                  <c:v>188810</c:v>
                </c:pt>
                <c:pt idx="9">
                  <c:v>200907</c:v>
                </c:pt>
                <c:pt idx="10">
                  <c:v>209980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B9-4866-8D14-2271FCF5A78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McKinney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Sheet1!$B$4:$L$4</c:f>
              <c:numCache>
                <c:formatCode>_(* #,##0_);_(* \(#,##0\);_(* "-"??_);_(@_)</c:formatCode>
                <c:ptCount val="11"/>
                <c:pt idx="0">
                  <c:v>132940</c:v>
                </c:pt>
                <c:pt idx="1">
                  <c:v>137946</c:v>
                </c:pt>
                <c:pt idx="2">
                  <c:v>143541</c:v>
                </c:pt>
                <c:pt idx="3">
                  <c:v>149251</c:v>
                </c:pt>
                <c:pt idx="4">
                  <c:v>157203</c:v>
                </c:pt>
                <c:pt idx="5">
                  <c:v>163682</c:v>
                </c:pt>
                <c:pt idx="6">
                  <c:v>173801</c:v>
                </c:pt>
                <c:pt idx="7">
                  <c:v>182386</c:v>
                </c:pt>
                <c:pt idx="8">
                  <c:v>192205</c:v>
                </c:pt>
                <c:pt idx="9">
                  <c:v>199447</c:v>
                </c:pt>
                <c:pt idx="10">
                  <c:v>208272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B9-4866-8D14-2271FCF5A7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Allen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Sheet1!$B$5:$L$5</c:f>
              <c:numCache>
                <c:formatCode>_(* #,##0_);_(* \(#,##0\);_(* "-"??_);_(@_)</c:formatCode>
                <c:ptCount val="11"/>
                <c:pt idx="0">
                  <c:v>84923</c:v>
                </c:pt>
                <c:pt idx="1">
                  <c:v>87690</c:v>
                </c:pt>
                <c:pt idx="2">
                  <c:v>89830</c:v>
                </c:pt>
                <c:pt idx="3">
                  <c:v>92199</c:v>
                </c:pt>
                <c:pt idx="4">
                  <c:v>94250</c:v>
                </c:pt>
                <c:pt idx="5">
                  <c:v>98385</c:v>
                </c:pt>
                <c:pt idx="6">
                  <c:v>99869</c:v>
                </c:pt>
                <c:pt idx="7">
                  <c:v>101375</c:v>
                </c:pt>
                <c:pt idx="8">
                  <c:v>103827</c:v>
                </c:pt>
                <c:pt idx="9">
                  <c:v>105702</c:v>
                </c:pt>
                <c:pt idx="10">
                  <c:v>109379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B9-4866-8D14-2271FCF5A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025439"/>
        <c:axId val="759704623"/>
      </c:lineChart>
      <c:catAx>
        <c:axId val="158702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704623"/>
        <c:crosses val="autoZero"/>
        <c:auto val="1"/>
        <c:lblAlgn val="ctr"/>
        <c:lblOffset val="100"/>
        <c:noMultiLvlLbl val="0"/>
      </c:catAx>
      <c:valAx>
        <c:axId val="759704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02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346631051828806"/>
          <c:y val="8.5982953544234561E-2"/>
          <c:w val="0.10712192593831392"/>
          <c:h val="0.639577084666536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884471328816249E-2"/>
          <c:y val="6.5132693438810688E-2"/>
          <c:w val="0.71553143268750707"/>
          <c:h val="0.8607859195425325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Plano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forward val="10"/>
            <c:dispRSqr val="0"/>
            <c:dispEq val="0"/>
          </c:trendline>
          <c:cat>
            <c:numRef>
              <c:f>Sheet1!$B$1:$V$1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Sheet1!$B$2:$L$2</c:f>
              <c:numCache>
                <c:formatCode>_(* #,##0_);_(* \(#,##0\);_(* "-"??_);_(@_)</c:formatCode>
                <c:ptCount val="11"/>
                <c:pt idx="0">
                  <c:v>261240</c:v>
                </c:pt>
                <c:pt idx="1">
                  <c:v>267065</c:v>
                </c:pt>
                <c:pt idx="2">
                  <c:v>272382</c:v>
                </c:pt>
                <c:pt idx="3">
                  <c:v>274781</c:v>
                </c:pt>
                <c:pt idx="4">
                  <c:v>278324</c:v>
                </c:pt>
                <c:pt idx="5">
                  <c:v>284002</c:v>
                </c:pt>
                <c:pt idx="6">
                  <c:v>287621</c:v>
                </c:pt>
                <c:pt idx="7">
                  <c:v>288155</c:v>
                </c:pt>
                <c:pt idx="8">
                  <c:v>289410</c:v>
                </c:pt>
                <c:pt idx="9">
                  <c:v>287803</c:v>
                </c:pt>
                <c:pt idx="10">
                  <c:v>291296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3D-4780-AB82-51B5EED2A21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Frisco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exp"/>
            <c:forward val="10"/>
            <c:dispRSqr val="0"/>
            <c:dispEq val="0"/>
          </c:trendline>
          <c:cat>
            <c:numRef>
              <c:f>Sheet1!$B$1:$V$1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Sheet1!$B$3:$L$3</c:f>
              <c:numCache>
                <c:formatCode>_(* #,##0_);_(* \(#,##0\);_(* "-"??_);_(@_)</c:formatCode>
                <c:ptCount val="11"/>
                <c:pt idx="0">
                  <c:v>118191</c:v>
                </c:pt>
                <c:pt idx="1">
                  <c:v>123521</c:v>
                </c:pt>
                <c:pt idx="2">
                  <c:v>128462</c:v>
                </c:pt>
                <c:pt idx="3">
                  <c:v>136831</c:v>
                </c:pt>
                <c:pt idx="4">
                  <c:v>145021</c:v>
                </c:pt>
                <c:pt idx="5">
                  <c:v>154466</c:v>
                </c:pt>
                <c:pt idx="6">
                  <c:v>164365</c:v>
                </c:pt>
                <c:pt idx="7">
                  <c:v>177961</c:v>
                </c:pt>
                <c:pt idx="8">
                  <c:v>188810</c:v>
                </c:pt>
                <c:pt idx="9">
                  <c:v>200907</c:v>
                </c:pt>
                <c:pt idx="10">
                  <c:v>209980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D3D-4780-AB82-51B5EED2A21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McKinney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exp"/>
            <c:forward val="10"/>
            <c:dispRSqr val="0"/>
            <c:dispEq val="0"/>
          </c:trendline>
          <c:cat>
            <c:numRef>
              <c:f>Sheet1!$B$1:$V$1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Sheet1!$B$4:$L$4</c:f>
              <c:numCache>
                <c:formatCode>_(* #,##0_);_(* \(#,##0\);_(* "-"??_);_(@_)</c:formatCode>
                <c:ptCount val="11"/>
                <c:pt idx="0">
                  <c:v>132940</c:v>
                </c:pt>
                <c:pt idx="1">
                  <c:v>137946</c:v>
                </c:pt>
                <c:pt idx="2">
                  <c:v>143541</c:v>
                </c:pt>
                <c:pt idx="3">
                  <c:v>149251</c:v>
                </c:pt>
                <c:pt idx="4">
                  <c:v>157203</c:v>
                </c:pt>
                <c:pt idx="5">
                  <c:v>163682</c:v>
                </c:pt>
                <c:pt idx="6">
                  <c:v>173801</c:v>
                </c:pt>
                <c:pt idx="7">
                  <c:v>182386</c:v>
                </c:pt>
                <c:pt idx="8">
                  <c:v>192205</c:v>
                </c:pt>
                <c:pt idx="9">
                  <c:v>199447</c:v>
                </c:pt>
                <c:pt idx="10">
                  <c:v>208272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D3D-4780-AB82-51B5EED2A21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Allen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exp"/>
            <c:forward val="10"/>
            <c:dispRSqr val="0"/>
            <c:dispEq val="0"/>
          </c:trendline>
          <c:cat>
            <c:numRef>
              <c:f>Sheet1!$B$1:$V$1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Sheet1!$B$5:$L$5</c:f>
              <c:numCache>
                <c:formatCode>_(* #,##0_);_(* \(#,##0\);_(* "-"??_);_(@_)</c:formatCode>
                <c:ptCount val="11"/>
                <c:pt idx="0">
                  <c:v>84923</c:v>
                </c:pt>
                <c:pt idx="1">
                  <c:v>87690</c:v>
                </c:pt>
                <c:pt idx="2">
                  <c:v>89830</c:v>
                </c:pt>
                <c:pt idx="3">
                  <c:v>92199</c:v>
                </c:pt>
                <c:pt idx="4">
                  <c:v>94250</c:v>
                </c:pt>
                <c:pt idx="5">
                  <c:v>98385</c:v>
                </c:pt>
                <c:pt idx="6">
                  <c:v>99869</c:v>
                </c:pt>
                <c:pt idx="7">
                  <c:v>101375</c:v>
                </c:pt>
                <c:pt idx="8">
                  <c:v>103827</c:v>
                </c:pt>
                <c:pt idx="9">
                  <c:v>105702</c:v>
                </c:pt>
                <c:pt idx="10">
                  <c:v>109379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D3D-4780-AB82-51B5EED2A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025439"/>
        <c:axId val="759704623"/>
      </c:lineChart>
      <c:catAx>
        <c:axId val="158702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704623"/>
        <c:crosses val="autoZero"/>
        <c:auto val="1"/>
        <c:lblAlgn val="ctr"/>
        <c:lblOffset val="100"/>
        <c:noMultiLvlLbl val="0"/>
      </c:catAx>
      <c:valAx>
        <c:axId val="759704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02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839383448661019"/>
          <c:y val="8.3627240941172118E-2"/>
          <c:w val="0.15929588505125128"/>
          <c:h val="0.851591218942155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Plano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10"/>
            <c:dispRSqr val="0"/>
            <c:dispEq val="0"/>
          </c:trendline>
          <c:cat>
            <c:numRef>
              <c:f>Sheet1!$B$1:$V$1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Sheet1!$B$2:$L$2</c:f>
              <c:numCache>
                <c:formatCode>_(* #,##0_);_(* \(#,##0\);_(* "-"??_);_(@_)</c:formatCode>
                <c:ptCount val="11"/>
                <c:pt idx="0">
                  <c:v>261240</c:v>
                </c:pt>
                <c:pt idx="1">
                  <c:v>267065</c:v>
                </c:pt>
                <c:pt idx="2">
                  <c:v>272382</c:v>
                </c:pt>
                <c:pt idx="3">
                  <c:v>274781</c:v>
                </c:pt>
                <c:pt idx="4">
                  <c:v>278324</c:v>
                </c:pt>
                <c:pt idx="5">
                  <c:v>284002</c:v>
                </c:pt>
                <c:pt idx="6">
                  <c:v>287621</c:v>
                </c:pt>
                <c:pt idx="7">
                  <c:v>288155</c:v>
                </c:pt>
                <c:pt idx="8">
                  <c:v>289410</c:v>
                </c:pt>
                <c:pt idx="9">
                  <c:v>287803</c:v>
                </c:pt>
                <c:pt idx="10">
                  <c:v>291296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2A-4F8A-A63D-78A16212A62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Frisco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forward val="10"/>
            <c:dispRSqr val="0"/>
            <c:dispEq val="0"/>
          </c:trendline>
          <c:cat>
            <c:numRef>
              <c:f>Sheet1!$B$1:$V$1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Sheet1!$B$3:$L$3</c:f>
              <c:numCache>
                <c:formatCode>_(* #,##0_);_(* \(#,##0\);_(* "-"??_);_(@_)</c:formatCode>
                <c:ptCount val="11"/>
                <c:pt idx="0">
                  <c:v>118191</c:v>
                </c:pt>
                <c:pt idx="1">
                  <c:v>123521</c:v>
                </c:pt>
                <c:pt idx="2">
                  <c:v>128462</c:v>
                </c:pt>
                <c:pt idx="3">
                  <c:v>136831</c:v>
                </c:pt>
                <c:pt idx="4">
                  <c:v>145021</c:v>
                </c:pt>
                <c:pt idx="5">
                  <c:v>154466</c:v>
                </c:pt>
                <c:pt idx="6">
                  <c:v>164365</c:v>
                </c:pt>
                <c:pt idx="7">
                  <c:v>177961</c:v>
                </c:pt>
                <c:pt idx="8">
                  <c:v>188810</c:v>
                </c:pt>
                <c:pt idx="9">
                  <c:v>200907</c:v>
                </c:pt>
                <c:pt idx="10">
                  <c:v>209980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52A-4F8A-A63D-78A16212A62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McKinney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forward val="10"/>
            <c:dispRSqr val="0"/>
            <c:dispEq val="0"/>
          </c:trendline>
          <c:cat>
            <c:numRef>
              <c:f>Sheet1!$B$1:$V$1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Sheet1!$B$4:$L$4</c:f>
              <c:numCache>
                <c:formatCode>_(* #,##0_);_(* \(#,##0\);_(* "-"??_);_(@_)</c:formatCode>
                <c:ptCount val="11"/>
                <c:pt idx="0">
                  <c:v>132940</c:v>
                </c:pt>
                <c:pt idx="1">
                  <c:v>137946</c:v>
                </c:pt>
                <c:pt idx="2">
                  <c:v>143541</c:v>
                </c:pt>
                <c:pt idx="3">
                  <c:v>149251</c:v>
                </c:pt>
                <c:pt idx="4">
                  <c:v>157203</c:v>
                </c:pt>
                <c:pt idx="5">
                  <c:v>163682</c:v>
                </c:pt>
                <c:pt idx="6">
                  <c:v>173801</c:v>
                </c:pt>
                <c:pt idx="7">
                  <c:v>182386</c:v>
                </c:pt>
                <c:pt idx="8">
                  <c:v>192205</c:v>
                </c:pt>
                <c:pt idx="9">
                  <c:v>199447</c:v>
                </c:pt>
                <c:pt idx="10">
                  <c:v>208272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52A-4F8A-A63D-78A16212A62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Allen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forward val="10"/>
            <c:dispRSqr val="0"/>
            <c:dispEq val="0"/>
          </c:trendline>
          <c:cat>
            <c:numRef>
              <c:f>Sheet1!$B$1:$V$1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Sheet1!$B$5:$L$5</c:f>
              <c:numCache>
                <c:formatCode>_(* #,##0_);_(* \(#,##0\);_(* "-"??_);_(@_)</c:formatCode>
                <c:ptCount val="11"/>
                <c:pt idx="0">
                  <c:v>84923</c:v>
                </c:pt>
                <c:pt idx="1">
                  <c:v>87690</c:v>
                </c:pt>
                <c:pt idx="2">
                  <c:v>89830</c:v>
                </c:pt>
                <c:pt idx="3">
                  <c:v>92199</c:v>
                </c:pt>
                <c:pt idx="4">
                  <c:v>94250</c:v>
                </c:pt>
                <c:pt idx="5">
                  <c:v>98385</c:v>
                </c:pt>
                <c:pt idx="6">
                  <c:v>99869</c:v>
                </c:pt>
                <c:pt idx="7">
                  <c:v>101375</c:v>
                </c:pt>
                <c:pt idx="8">
                  <c:v>103827</c:v>
                </c:pt>
                <c:pt idx="9">
                  <c:v>105702</c:v>
                </c:pt>
                <c:pt idx="10">
                  <c:v>109379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52A-4F8A-A63D-78A16212A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025439"/>
        <c:axId val="759704623"/>
      </c:lineChart>
      <c:catAx>
        <c:axId val="158702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704623"/>
        <c:crosses val="autoZero"/>
        <c:auto val="1"/>
        <c:lblAlgn val="ctr"/>
        <c:lblOffset val="100"/>
        <c:noMultiLvlLbl val="0"/>
      </c:catAx>
      <c:valAx>
        <c:axId val="759704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02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04686071544419"/>
          <c:y val="8.5982953544234561E-2"/>
          <c:w val="0.17154136070069892"/>
          <c:h val="0.639577084666536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Dallas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Sheet1!$A$2:$A$32</c:f>
              <c:numCache>
                <c:formatCode>0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Sheet1!$B$2:$B$32</c:f>
              <c:numCache>
                <c:formatCode>#,##0</c:formatCode>
                <c:ptCount val="21"/>
                <c:pt idx="0">
                  <c:v>2734111</c:v>
                </c:pt>
                <c:pt idx="1">
                  <c:v>2771223</c:v>
                </c:pt>
                <c:pt idx="2">
                  <c:v>2808441</c:v>
                </c:pt>
                <c:pt idx="3">
                  <c:v>2845619</c:v>
                </c:pt>
                <c:pt idx="4">
                  <c:v>2882853</c:v>
                </c:pt>
                <c:pt idx="5">
                  <c:v>2920069</c:v>
                </c:pt>
                <c:pt idx="6">
                  <c:v>2957275</c:v>
                </c:pt>
                <c:pt idx="7">
                  <c:v>2994576</c:v>
                </c:pt>
                <c:pt idx="8">
                  <c:v>3031975</c:v>
                </c:pt>
                <c:pt idx="9">
                  <c:v>3069250</c:v>
                </c:pt>
                <c:pt idx="10">
                  <c:v>3106298</c:v>
                </c:pt>
                <c:pt idx="11">
                  <c:v>3143315</c:v>
                </c:pt>
                <c:pt idx="12">
                  <c:v>3180295</c:v>
                </c:pt>
                <c:pt idx="13">
                  <c:v>3217341</c:v>
                </c:pt>
                <c:pt idx="14">
                  <c:v>3254525</c:v>
                </c:pt>
                <c:pt idx="15">
                  <c:v>3291862</c:v>
                </c:pt>
                <c:pt idx="16">
                  <c:v>3329444</c:v>
                </c:pt>
                <c:pt idx="17">
                  <c:v>3367145</c:v>
                </c:pt>
                <c:pt idx="18">
                  <c:v>3404939</c:v>
                </c:pt>
                <c:pt idx="19">
                  <c:v>3442910</c:v>
                </c:pt>
                <c:pt idx="20">
                  <c:v>3481006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40-4032-A949-5CA31BD633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Tarrant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Sheet1!$A$2:$A$32</c:f>
              <c:numCache>
                <c:formatCode>0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Sheet1!$C$2:$C$32</c:f>
              <c:numCache>
                <c:formatCode>#,##0</c:formatCode>
                <c:ptCount val="21"/>
                <c:pt idx="0">
                  <c:v>2143755</c:v>
                </c:pt>
                <c:pt idx="1">
                  <c:v>2178720</c:v>
                </c:pt>
                <c:pt idx="2">
                  <c:v>2214148</c:v>
                </c:pt>
                <c:pt idx="3">
                  <c:v>2249878</c:v>
                </c:pt>
                <c:pt idx="4">
                  <c:v>2285993</c:v>
                </c:pt>
                <c:pt idx="5">
                  <c:v>2322418</c:v>
                </c:pt>
                <c:pt idx="6">
                  <c:v>2359130</c:v>
                </c:pt>
                <c:pt idx="7">
                  <c:v>2395966</c:v>
                </c:pt>
                <c:pt idx="8">
                  <c:v>2432966</c:v>
                </c:pt>
                <c:pt idx="9">
                  <c:v>2470069</c:v>
                </c:pt>
                <c:pt idx="10">
                  <c:v>2507170</c:v>
                </c:pt>
                <c:pt idx="11">
                  <c:v>2544100</c:v>
                </c:pt>
                <c:pt idx="12">
                  <c:v>2580771</c:v>
                </c:pt>
                <c:pt idx="13">
                  <c:v>2617173</c:v>
                </c:pt>
                <c:pt idx="14">
                  <c:v>2653251</c:v>
                </c:pt>
                <c:pt idx="15">
                  <c:v>2689000</c:v>
                </c:pt>
                <c:pt idx="16">
                  <c:v>2724374</c:v>
                </c:pt>
                <c:pt idx="17">
                  <c:v>2759425</c:v>
                </c:pt>
                <c:pt idx="18">
                  <c:v>2794154</c:v>
                </c:pt>
                <c:pt idx="19">
                  <c:v>2828562</c:v>
                </c:pt>
                <c:pt idx="20">
                  <c:v>2862672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40-4032-A949-5CA31BD633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Collin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Sheet1!$A$2:$A$32</c:f>
              <c:numCache>
                <c:formatCode>0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Sheet1!$D$2:$D$32</c:f>
              <c:numCache>
                <c:formatCode>#,##0</c:formatCode>
                <c:ptCount val="21"/>
                <c:pt idx="0">
                  <c:v>1039369</c:v>
                </c:pt>
                <c:pt idx="1">
                  <c:v>1069017</c:v>
                </c:pt>
                <c:pt idx="2">
                  <c:v>1099759</c:v>
                </c:pt>
                <c:pt idx="3">
                  <c:v>1131673</c:v>
                </c:pt>
                <c:pt idx="4">
                  <c:v>1164788</c:v>
                </c:pt>
                <c:pt idx="5">
                  <c:v>1199276</c:v>
                </c:pt>
                <c:pt idx="6">
                  <c:v>1235095</c:v>
                </c:pt>
                <c:pt idx="7">
                  <c:v>1272231</c:v>
                </c:pt>
                <c:pt idx="8">
                  <c:v>1310701</c:v>
                </c:pt>
                <c:pt idx="9">
                  <c:v>1350426</c:v>
                </c:pt>
                <c:pt idx="10">
                  <c:v>1391461</c:v>
                </c:pt>
                <c:pt idx="11">
                  <c:v>1433774</c:v>
                </c:pt>
                <c:pt idx="12">
                  <c:v>1477338</c:v>
                </c:pt>
                <c:pt idx="13">
                  <c:v>1522144</c:v>
                </c:pt>
                <c:pt idx="14">
                  <c:v>1568070</c:v>
                </c:pt>
                <c:pt idx="15">
                  <c:v>1615166</c:v>
                </c:pt>
                <c:pt idx="16">
                  <c:v>1663363</c:v>
                </c:pt>
                <c:pt idx="17">
                  <c:v>1712597</c:v>
                </c:pt>
                <c:pt idx="18">
                  <c:v>1762918</c:v>
                </c:pt>
                <c:pt idx="19">
                  <c:v>1814243</c:v>
                </c:pt>
                <c:pt idx="20">
                  <c:v>1866586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40-4032-A949-5CA31BD633E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Denton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Sheet1!$A$2:$A$32</c:f>
              <c:numCache>
                <c:formatCode>0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Sheet1!$E$2:$E$32</c:f>
              <c:numCache>
                <c:formatCode>#,##0</c:formatCode>
                <c:ptCount val="21"/>
                <c:pt idx="0">
                  <c:v>897953</c:v>
                </c:pt>
                <c:pt idx="1">
                  <c:v>925643</c:v>
                </c:pt>
                <c:pt idx="2">
                  <c:v>954471</c:v>
                </c:pt>
                <c:pt idx="3">
                  <c:v>984554</c:v>
                </c:pt>
                <c:pt idx="4">
                  <c:v>1015995</c:v>
                </c:pt>
                <c:pt idx="5">
                  <c:v>1048765</c:v>
                </c:pt>
                <c:pt idx="6">
                  <c:v>1082959</c:v>
                </c:pt>
                <c:pt idx="7">
                  <c:v>1118580</c:v>
                </c:pt>
                <c:pt idx="8">
                  <c:v>1155603</c:v>
                </c:pt>
                <c:pt idx="9">
                  <c:v>1194094</c:v>
                </c:pt>
                <c:pt idx="10">
                  <c:v>1234110</c:v>
                </c:pt>
                <c:pt idx="11">
                  <c:v>1275488</c:v>
                </c:pt>
                <c:pt idx="12">
                  <c:v>1318329</c:v>
                </c:pt>
                <c:pt idx="13">
                  <c:v>1362549</c:v>
                </c:pt>
                <c:pt idx="14">
                  <c:v>1408077</c:v>
                </c:pt>
                <c:pt idx="15">
                  <c:v>1454915</c:v>
                </c:pt>
                <c:pt idx="16">
                  <c:v>1503022</c:v>
                </c:pt>
                <c:pt idx="17">
                  <c:v>1552415</c:v>
                </c:pt>
                <c:pt idx="18">
                  <c:v>1603106</c:v>
                </c:pt>
                <c:pt idx="19">
                  <c:v>1655073</c:v>
                </c:pt>
                <c:pt idx="20">
                  <c:v>1708302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40-4032-A949-5CA31BD63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1758895"/>
        <c:axId val="713937599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Ellis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Sheet1!$F$2:$F$32</c15:sqref>
                        </c15:formulaRef>
                      </c:ext>
                    </c:extLst>
                    <c:numCache>
                      <c:formatCode>#,##0</c:formatCode>
                      <c:ptCount val="21"/>
                      <c:pt idx="0">
                        <c:v>177721</c:v>
                      </c:pt>
                      <c:pt idx="1">
                        <c:v>180752</c:v>
                      </c:pt>
                      <c:pt idx="2">
                        <c:v>183842</c:v>
                      </c:pt>
                      <c:pt idx="3">
                        <c:v>187001</c:v>
                      </c:pt>
                      <c:pt idx="4">
                        <c:v>190181</c:v>
                      </c:pt>
                      <c:pt idx="5">
                        <c:v>193386</c:v>
                      </c:pt>
                      <c:pt idx="6">
                        <c:v>196621</c:v>
                      </c:pt>
                      <c:pt idx="7">
                        <c:v>199885</c:v>
                      </c:pt>
                      <c:pt idx="8">
                        <c:v>203124</c:v>
                      </c:pt>
                      <c:pt idx="9">
                        <c:v>206343</c:v>
                      </c:pt>
                      <c:pt idx="10">
                        <c:v>209581</c:v>
                      </c:pt>
                      <c:pt idx="11">
                        <c:v>212767</c:v>
                      </c:pt>
                      <c:pt idx="12">
                        <c:v>215926</c:v>
                      </c:pt>
                      <c:pt idx="13">
                        <c:v>219045</c:v>
                      </c:pt>
                      <c:pt idx="14">
                        <c:v>222133</c:v>
                      </c:pt>
                      <c:pt idx="15">
                        <c:v>225187</c:v>
                      </c:pt>
                      <c:pt idx="16">
                        <c:v>228212</c:v>
                      </c:pt>
                      <c:pt idx="17">
                        <c:v>231195</c:v>
                      </c:pt>
                      <c:pt idx="18">
                        <c:v>234164</c:v>
                      </c:pt>
                      <c:pt idx="19">
                        <c:v>237075</c:v>
                      </c:pt>
                      <c:pt idx="20">
                        <c:v>239960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2340-4032-A949-5CA31BD633E9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Johnson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Sheet1!$G$2:$G$32</c15:sqref>
                        </c15:formulaRef>
                      </c:ext>
                    </c:extLst>
                    <c:numCache>
                      <c:formatCode>#,##0</c:formatCode>
                      <c:ptCount val="21"/>
                      <c:pt idx="0">
                        <c:v>171701</c:v>
                      </c:pt>
                      <c:pt idx="1">
                        <c:v>173888</c:v>
                      </c:pt>
                      <c:pt idx="2">
                        <c:v>176087</c:v>
                      </c:pt>
                      <c:pt idx="3">
                        <c:v>178297</c:v>
                      </c:pt>
                      <c:pt idx="4">
                        <c:v>180523</c:v>
                      </c:pt>
                      <c:pt idx="5">
                        <c:v>182787</c:v>
                      </c:pt>
                      <c:pt idx="6">
                        <c:v>185069</c:v>
                      </c:pt>
                      <c:pt idx="7">
                        <c:v>187355</c:v>
                      </c:pt>
                      <c:pt idx="8">
                        <c:v>189621</c:v>
                      </c:pt>
                      <c:pt idx="9">
                        <c:v>191888</c:v>
                      </c:pt>
                      <c:pt idx="10">
                        <c:v>194098</c:v>
                      </c:pt>
                      <c:pt idx="11">
                        <c:v>196289</c:v>
                      </c:pt>
                      <c:pt idx="12">
                        <c:v>198470</c:v>
                      </c:pt>
                      <c:pt idx="13">
                        <c:v>200628</c:v>
                      </c:pt>
                      <c:pt idx="14">
                        <c:v>202750</c:v>
                      </c:pt>
                      <c:pt idx="15">
                        <c:v>204870</c:v>
                      </c:pt>
                      <c:pt idx="16">
                        <c:v>206987</c:v>
                      </c:pt>
                      <c:pt idx="17">
                        <c:v>209056</c:v>
                      </c:pt>
                      <c:pt idx="18">
                        <c:v>211154</c:v>
                      </c:pt>
                      <c:pt idx="19">
                        <c:v>213240</c:v>
                      </c:pt>
                      <c:pt idx="20">
                        <c:v>215366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340-4032-A949-5CA31BD633E9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Parker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Sheet1!$H$2:$H$32</c15:sqref>
                        </c15:formulaRef>
                      </c:ext>
                    </c:extLst>
                    <c:numCache>
                      <c:formatCode>#,##0</c:formatCode>
                      <c:ptCount val="21"/>
                      <c:pt idx="0">
                        <c:v>135621</c:v>
                      </c:pt>
                      <c:pt idx="1">
                        <c:v>137707</c:v>
                      </c:pt>
                      <c:pt idx="2">
                        <c:v>139853</c:v>
                      </c:pt>
                      <c:pt idx="3">
                        <c:v>142025</c:v>
                      </c:pt>
                      <c:pt idx="4">
                        <c:v>144207</c:v>
                      </c:pt>
                      <c:pt idx="5">
                        <c:v>146415</c:v>
                      </c:pt>
                      <c:pt idx="6">
                        <c:v>148610</c:v>
                      </c:pt>
                      <c:pt idx="7">
                        <c:v>150785</c:v>
                      </c:pt>
                      <c:pt idx="8">
                        <c:v>152971</c:v>
                      </c:pt>
                      <c:pt idx="9">
                        <c:v>155173</c:v>
                      </c:pt>
                      <c:pt idx="10">
                        <c:v>157333</c:v>
                      </c:pt>
                      <c:pt idx="11">
                        <c:v>159483</c:v>
                      </c:pt>
                      <c:pt idx="12">
                        <c:v>161582</c:v>
                      </c:pt>
                      <c:pt idx="13">
                        <c:v>163629</c:v>
                      </c:pt>
                      <c:pt idx="14">
                        <c:v>165641</c:v>
                      </c:pt>
                      <c:pt idx="15">
                        <c:v>167589</c:v>
                      </c:pt>
                      <c:pt idx="16">
                        <c:v>169505</c:v>
                      </c:pt>
                      <c:pt idx="17">
                        <c:v>171371</c:v>
                      </c:pt>
                      <c:pt idx="18">
                        <c:v>173201</c:v>
                      </c:pt>
                      <c:pt idx="19">
                        <c:v>175030</c:v>
                      </c:pt>
                      <c:pt idx="20">
                        <c:v>176825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340-4032-A949-5CA31BD633E9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</c15:sqref>
                        </c15:formulaRef>
                      </c:ext>
                    </c:extLst>
                    <c:strCache>
                      <c:ptCount val="1"/>
                      <c:pt idx="0">
                        <c:v>Kaufman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Sheet1!$I$2:$I$32</c15:sqref>
                        </c15:formulaRef>
                      </c:ext>
                    </c:extLst>
                    <c:numCache>
                      <c:formatCode>#,##0</c:formatCode>
                      <c:ptCount val="21"/>
                      <c:pt idx="0">
                        <c:v>125134</c:v>
                      </c:pt>
                      <c:pt idx="1">
                        <c:v>127644</c:v>
                      </c:pt>
                      <c:pt idx="2">
                        <c:v>130210</c:v>
                      </c:pt>
                      <c:pt idx="3">
                        <c:v>132834</c:v>
                      </c:pt>
                      <c:pt idx="4">
                        <c:v>135511</c:v>
                      </c:pt>
                      <c:pt idx="5">
                        <c:v>138252</c:v>
                      </c:pt>
                      <c:pt idx="6">
                        <c:v>141038</c:v>
                      </c:pt>
                      <c:pt idx="7">
                        <c:v>143894</c:v>
                      </c:pt>
                      <c:pt idx="8">
                        <c:v>146774</c:v>
                      </c:pt>
                      <c:pt idx="9">
                        <c:v>149705</c:v>
                      </c:pt>
                      <c:pt idx="10">
                        <c:v>152682</c:v>
                      </c:pt>
                      <c:pt idx="11">
                        <c:v>155723</c:v>
                      </c:pt>
                      <c:pt idx="12">
                        <c:v>158757</c:v>
                      </c:pt>
                      <c:pt idx="13">
                        <c:v>161817</c:v>
                      </c:pt>
                      <c:pt idx="14">
                        <c:v>164890</c:v>
                      </c:pt>
                      <c:pt idx="15">
                        <c:v>167957</c:v>
                      </c:pt>
                      <c:pt idx="16">
                        <c:v>171081</c:v>
                      </c:pt>
                      <c:pt idx="17">
                        <c:v>174220</c:v>
                      </c:pt>
                      <c:pt idx="18">
                        <c:v>177379</c:v>
                      </c:pt>
                      <c:pt idx="19">
                        <c:v>180594</c:v>
                      </c:pt>
                      <c:pt idx="20">
                        <c:v>183788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340-4032-A949-5CA31BD633E9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Sheet1!$J$1</c15:sqref>
                        </c15:formulaRef>
                      </c:ext>
                    </c:extLst>
                    <c:strCache>
                      <c:ptCount val="1"/>
                      <c:pt idx="0">
                        <c:v>Rockwall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Sheet1!$J$2:$J$32</c15:sqref>
                        </c15:formulaRef>
                      </c:ext>
                    </c:extLst>
                    <c:numCache>
                      <c:formatCode>#,##0</c:formatCode>
                      <c:ptCount val="21"/>
                      <c:pt idx="0">
                        <c:v>102243</c:v>
                      </c:pt>
                      <c:pt idx="1">
                        <c:v>104969</c:v>
                      </c:pt>
                      <c:pt idx="2">
                        <c:v>107826</c:v>
                      </c:pt>
                      <c:pt idx="3">
                        <c:v>110757</c:v>
                      </c:pt>
                      <c:pt idx="4">
                        <c:v>113802</c:v>
                      </c:pt>
                      <c:pt idx="5">
                        <c:v>116952</c:v>
                      </c:pt>
                      <c:pt idx="6">
                        <c:v>120207</c:v>
                      </c:pt>
                      <c:pt idx="7">
                        <c:v>123538</c:v>
                      </c:pt>
                      <c:pt idx="8">
                        <c:v>127000</c:v>
                      </c:pt>
                      <c:pt idx="9">
                        <c:v>130524</c:v>
                      </c:pt>
                      <c:pt idx="10">
                        <c:v>134114</c:v>
                      </c:pt>
                      <c:pt idx="11">
                        <c:v>137784</c:v>
                      </c:pt>
                      <c:pt idx="12">
                        <c:v>141500</c:v>
                      </c:pt>
                      <c:pt idx="13">
                        <c:v>145223</c:v>
                      </c:pt>
                      <c:pt idx="14">
                        <c:v>148993</c:v>
                      </c:pt>
                      <c:pt idx="15">
                        <c:v>152805</c:v>
                      </c:pt>
                      <c:pt idx="16">
                        <c:v>156621</c:v>
                      </c:pt>
                      <c:pt idx="17">
                        <c:v>160448</c:v>
                      </c:pt>
                      <c:pt idx="18">
                        <c:v>164265</c:v>
                      </c:pt>
                      <c:pt idx="19">
                        <c:v>168103</c:v>
                      </c:pt>
                      <c:pt idx="20">
                        <c:v>171936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340-4032-A949-5CA31BD633E9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Sheet1!$K$1</c15:sqref>
                        </c15:formulaRef>
                      </c:ext>
                    </c:extLst>
                    <c:strCache>
                      <c:ptCount val="1"/>
                      <c:pt idx="0">
                        <c:v>Wise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Sheet1!$K$2:$K$32</c15:sqref>
                        </c15:formulaRef>
                      </c:ext>
                    </c:extLst>
                    <c:numCache>
                      <c:formatCode>#,##0</c:formatCode>
                      <c:ptCount val="21"/>
                      <c:pt idx="0">
                        <c:v>65807</c:v>
                      </c:pt>
                      <c:pt idx="1">
                        <c:v>66500</c:v>
                      </c:pt>
                      <c:pt idx="2">
                        <c:v>67160</c:v>
                      </c:pt>
                      <c:pt idx="3">
                        <c:v>67825</c:v>
                      </c:pt>
                      <c:pt idx="4">
                        <c:v>68481</c:v>
                      </c:pt>
                      <c:pt idx="5">
                        <c:v>69101</c:v>
                      </c:pt>
                      <c:pt idx="6">
                        <c:v>69717</c:v>
                      </c:pt>
                      <c:pt idx="7">
                        <c:v>70286</c:v>
                      </c:pt>
                      <c:pt idx="8">
                        <c:v>70840</c:v>
                      </c:pt>
                      <c:pt idx="9">
                        <c:v>71384</c:v>
                      </c:pt>
                      <c:pt idx="10">
                        <c:v>71909</c:v>
                      </c:pt>
                      <c:pt idx="11">
                        <c:v>72411</c:v>
                      </c:pt>
                      <c:pt idx="12">
                        <c:v>72872</c:v>
                      </c:pt>
                      <c:pt idx="13">
                        <c:v>73312</c:v>
                      </c:pt>
                      <c:pt idx="14">
                        <c:v>73701</c:v>
                      </c:pt>
                      <c:pt idx="15">
                        <c:v>74055</c:v>
                      </c:pt>
                      <c:pt idx="16">
                        <c:v>74384</c:v>
                      </c:pt>
                      <c:pt idx="17">
                        <c:v>74696</c:v>
                      </c:pt>
                      <c:pt idx="18">
                        <c:v>74961</c:v>
                      </c:pt>
                      <c:pt idx="19">
                        <c:v>75220</c:v>
                      </c:pt>
                      <c:pt idx="20">
                        <c:v>75458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340-4032-A949-5CA31BD633E9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Sheet1!$L$1</c15:sqref>
                        </c15:formulaRef>
                      </c:ext>
                    </c:extLst>
                    <c:strCache>
                      <c:ptCount val="1"/>
                      <c:pt idx="0">
                        <c:v>Hood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Sheet1!$L$2:$L$32</c15:sqref>
                        </c15:formulaRef>
                      </c:ext>
                    </c:extLst>
                    <c:numCache>
                      <c:formatCode>#,##0</c:formatCode>
                      <c:ptCount val="21"/>
                      <c:pt idx="0">
                        <c:v>58643</c:v>
                      </c:pt>
                      <c:pt idx="1">
                        <c:v>59402</c:v>
                      </c:pt>
                      <c:pt idx="2">
                        <c:v>60158</c:v>
                      </c:pt>
                      <c:pt idx="3">
                        <c:v>60915</c:v>
                      </c:pt>
                      <c:pt idx="4">
                        <c:v>61659</c:v>
                      </c:pt>
                      <c:pt idx="5">
                        <c:v>62404</c:v>
                      </c:pt>
                      <c:pt idx="6">
                        <c:v>63144</c:v>
                      </c:pt>
                      <c:pt idx="7">
                        <c:v>63906</c:v>
                      </c:pt>
                      <c:pt idx="8">
                        <c:v>64667</c:v>
                      </c:pt>
                      <c:pt idx="9">
                        <c:v>65424</c:v>
                      </c:pt>
                      <c:pt idx="10">
                        <c:v>66206</c:v>
                      </c:pt>
                      <c:pt idx="11">
                        <c:v>66961</c:v>
                      </c:pt>
                      <c:pt idx="12">
                        <c:v>67695</c:v>
                      </c:pt>
                      <c:pt idx="13">
                        <c:v>68446</c:v>
                      </c:pt>
                      <c:pt idx="14">
                        <c:v>69176</c:v>
                      </c:pt>
                      <c:pt idx="15">
                        <c:v>69917</c:v>
                      </c:pt>
                      <c:pt idx="16">
                        <c:v>70640</c:v>
                      </c:pt>
                      <c:pt idx="17">
                        <c:v>71370</c:v>
                      </c:pt>
                      <c:pt idx="18">
                        <c:v>72095</c:v>
                      </c:pt>
                      <c:pt idx="19">
                        <c:v>72842</c:v>
                      </c:pt>
                      <c:pt idx="20">
                        <c:v>73586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340-4032-A949-5CA31BD633E9}"/>
                  </c:ext>
                </c:extLst>
              </c15:ser>
            </c15:filteredLineSeries>
          </c:ext>
        </c:extLst>
      </c:lineChart>
      <c:catAx>
        <c:axId val="701758895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937599"/>
        <c:crosses val="autoZero"/>
        <c:auto val="1"/>
        <c:lblAlgn val="ctr"/>
        <c:lblOffset val="100"/>
        <c:noMultiLvlLbl val="0"/>
      </c:catAx>
      <c:valAx>
        <c:axId val="71393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1758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715612696850399"/>
          <c:y val="0.12282522620415683"/>
          <c:w val="0.10346887303149606"/>
          <c:h val="0.47309938034575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'[Population Projections by Migration Scenario for Texas -- Reportsearch (5).xlsx]Sheet1'!$H$1</c:f>
              <c:strCache>
                <c:ptCount val="1"/>
                <c:pt idx="0">
                  <c:v>NH White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25-4A43-A145-A05C9E9E74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'[Population Projections by Migration Scenario for Texas -- Reportsearch (5).xlsx]Sheet1'!$G$2:$G$10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'[Population Projections by Migration Scenario for Texas -- Reportsearch (5).xlsx]Sheet1'!$H$2:$H$10</c:f>
              <c:numCache>
                <c:formatCode>#,##0</c:formatCode>
                <c:ptCount val="9"/>
                <c:pt idx="0">
                  <c:v>11397345</c:v>
                </c:pt>
                <c:pt idx="1">
                  <c:v>11773981</c:v>
                </c:pt>
                <c:pt idx="2">
                  <c:v>12138523</c:v>
                </c:pt>
                <c:pt idx="3">
                  <c:v>12478060</c:v>
                </c:pt>
                <c:pt idx="4">
                  <c:v>12774056</c:v>
                </c:pt>
                <c:pt idx="5">
                  <c:v>13013921</c:v>
                </c:pt>
                <c:pt idx="6">
                  <c:v>13203514</c:v>
                </c:pt>
                <c:pt idx="7">
                  <c:v>13364537</c:v>
                </c:pt>
                <c:pt idx="8">
                  <c:v>13523839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25-4A43-A145-A05C9E9E7489}"/>
            </c:ext>
          </c:extLst>
        </c:ser>
        <c:ser>
          <c:idx val="2"/>
          <c:order val="1"/>
          <c:tx>
            <c:strRef>
              <c:f>'[Population Projections by Migration Scenario for Texas -- Reportsearch (5).xlsx]Sheet1'!$I$1</c:f>
              <c:strCache>
                <c:ptCount val="1"/>
                <c:pt idx="0">
                  <c:v>NH Black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2.6247987117552335E-3"/>
                  <c:y val="-4.0159972174815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25-4A43-A145-A05C9E9E74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'[Population Projections by Migration Scenario for Texas -- Reportsearch (5).xlsx]Sheet1'!$G$2:$G$10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'[Population Projections by Migration Scenario for Texas -- Reportsearch (5).xlsx]Sheet1'!$I$2:$I$10</c:f>
              <c:numCache>
                <c:formatCode>#,##0</c:formatCode>
                <c:ptCount val="9"/>
                <c:pt idx="0">
                  <c:v>2886825</c:v>
                </c:pt>
                <c:pt idx="1">
                  <c:v>3207833</c:v>
                </c:pt>
                <c:pt idx="2">
                  <c:v>3557892</c:v>
                </c:pt>
                <c:pt idx="3">
                  <c:v>3931512</c:v>
                </c:pt>
                <c:pt idx="4">
                  <c:v>4322983</c:v>
                </c:pt>
                <c:pt idx="5">
                  <c:v>4725913</c:v>
                </c:pt>
                <c:pt idx="6">
                  <c:v>5141963</c:v>
                </c:pt>
                <c:pt idx="7">
                  <c:v>5575549</c:v>
                </c:pt>
                <c:pt idx="8">
                  <c:v>6030795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25-4A43-A145-A05C9E9E7489}"/>
            </c:ext>
          </c:extLst>
        </c:ser>
        <c:ser>
          <c:idx val="3"/>
          <c:order val="2"/>
          <c:tx>
            <c:strRef>
              <c:f>'[Population Projections by Migration Scenario for Texas -- Reportsearch (5).xlsx]Sheet1'!$J$1</c:f>
              <c:strCache>
                <c:ptCount val="1"/>
                <c:pt idx="0">
                  <c:v>Hispanic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dLbls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25-4A43-A145-A05C9E9E74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'[Population Projections by Migration Scenario for Texas -- Reportsearch (5).xlsx]Sheet1'!$G$2:$G$10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'[Population Projections by Migration Scenario for Texas -- Reportsearch (5).xlsx]Sheet1'!$J$2:$J$10</c:f>
              <c:numCache>
                <c:formatCode>#,##0</c:formatCode>
                <c:ptCount val="9"/>
                <c:pt idx="0">
                  <c:v>9460921</c:v>
                </c:pt>
                <c:pt idx="1">
                  <c:v>10594952</c:v>
                </c:pt>
                <c:pt idx="2">
                  <c:v>11804659</c:v>
                </c:pt>
                <c:pt idx="3">
                  <c:v>13094633</c:v>
                </c:pt>
                <c:pt idx="4">
                  <c:v>14452949</c:v>
                </c:pt>
                <c:pt idx="5">
                  <c:v>15845750</c:v>
                </c:pt>
                <c:pt idx="6">
                  <c:v>17260820</c:v>
                </c:pt>
                <c:pt idx="7">
                  <c:v>18706844</c:v>
                </c:pt>
                <c:pt idx="8">
                  <c:v>20191750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25-4A43-A145-A05C9E9E7489}"/>
            </c:ext>
          </c:extLst>
        </c:ser>
        <c:ser>
          <c:idx val="4"/>
          <c:order val="3"/>
          <c:tx>
            <c:strRef>
              <c:f>'[Population Projections by Migration Scenario for Texas -- Reportsearch (5).xlsx]Sheet1'!$K$1</c:f>
              <c:strCache>
                <c:ptCount val="1"/>
                <c:pt idx="0">
                  <c:v>NH Asian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1.0144927536231885E-3"/>
                  <c:y val="4.0160160794556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25-4A43-A145-A05C9E9E74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'[Population Projections by Migration Scenario for Texas -- Reportsearch (5).xlsx]Sheet1'!$G$2:$G$10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'[Population Projections by Migration Scenario for Texas -- Reportsearch (5).xlsx]Sheet1'!$K$2:$K$10</c:f>
              <c:numCache>
                <c:formatCode>#,##0</c:formatCode>
                <c:ptCount val="9"/>
                <c:pt idx="0">
                  <c:v>948426</c:v>
                </c:pt>
                <c:pt idx="1">
                  <c:v>1206812</c:v>
                </c:pt>
                <c:pt idx="2">
                  <c:v>1525629</c:v>
                </c:pt>
                <c:pt idx="3">
                  <c:v>1921363</c:v>
                </c:pt>
                <c:pt idx="4">
                  <c:v>2414732</c:v>
                </c:pt>
                <c:pt idx="5">
                  <c:v>3025663</c:v>
                </c:pt>
                <c:pt idx="6">
                  <c:v>3772125</c:v>
                </c:pt>
                <c:pt idx="7">
                  <c:v>4678035</c:v>
                </c:pt>
                <c:pt idx="8">
                  <c:v>5782908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25-4A43-A145-A05C9E9E7489}"/>
            </c:ext>
          </c:extLst>
        </c:ser>
        <c:ser>
          <c:idx val="5"/>
          <c:order val="4"/>
          <c:tx>
            <c:strRef>
              <c:f>'[Population Projections by Migration Scenario for Texas -- Reportsearch (5).xlsx]Sheet1'!$L$1</c:f>
              <c:strCache>
                <c:ptCount val="1"/>
                <c:pt idx="0">
                  <c:v>NH Other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dLbls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25-4A43-A145-A05C9E9E74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'[Population Projections by Migration Scenario for Texas -- Reportsearch (5).xlsx]Sheet1'!$G$2:$G$10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'[Population Projections by Migration Scenario for Texas -- Reportsearch (5).xlsx]Sheet1'!$L$2:$L$10</c:f>
              <c:numCache>
                <c:formatCode>#,##0</c:formatCode>
                <c:ptCount val="9"/>
                <c:pt idx="0">
                  <c:v>452044</c:v>
                </c:pt>
                <c:pt idx="1">
                  <c:v>542674</c:v>
                </c:pt>
                <c:pt idx="2">
                  <c:v>651069</c:v>
                </c:pt>
                <c:pt idx="3">
                  <c:v>779336</c:v>
                </c:pt>
                <c:pt idx="4">
                  <c:v>929709</c:v>
                </c:pt>
                <c:pt idx="5">
                  <c:v>1105260</c:v>
                </c:pt>
                <c:pt idx="6">
                  <c:v>1308068</c:v>
                </c:pt>
                <c:pt idx="7">
                  <c:v>1542075</c:v>
                </c:pt>
                <c:pt idx="8">
                  <c:v>1813125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825-4A43-A145-A05C9E9E7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035280"/>
        <c:axId val="565035608"/>
      </c:lineChart>
      <c:catAx>
        <c:axId val="56503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035608"/>
        <c:crosses val="autoZero"/>
        <c:auto val="1"/>
        <c:lblAlgn val="ctr"/>
        <c:lblOffset val="100"/>
        <c:noMultiLvlLbl val="0"/>
      </c:catAx>
      <c:valAx>
        <c:axId val="565035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035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NumChbyRace!$B$19</c:f>
              <c:strCache>
                <c:ptCount val="1"/>
                <c:pt idx="0">
                  <c:v>Numeric Change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BC8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F5F-45E0-9B44-75EE7F7E38C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5F-45E0-9B44-75EE7F7E38C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F5F-45E0-9B44-75EE7F7E38C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F5F-45E0-9B44-75EE7F7E38C5}"/>
              </c:ext>
            </c:extLst>
          </c:dPt>
          <c:dLbls>
            <c:dLbl>
              <c:idx val="0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F5F-45E0-9B44-75EE7F7E38C5}"/>
                </c:ext>
              </c:extLst>
            </c:dLbl>
            <c:dLbl>
              <c:idx val="1"/>
              <c:spPr>
                <a:solidFill>
                  <a:srgbClr val="BC8B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F5F-45E0-9B44-75EE7F7E38C5}"/>
                </c:ext>
              </c:extLst>
            </c:dLbl>
            <c:dLbl>
              <c:idx val="2"/>
              <c:spPr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F5F-45E0-9B44-75EE7F7E38C5}"/>
                </c:ext>
              </c:extLst>
            </c:dLbl>
            <c:dLbl>
              <c:idx val="3"/>
              <c:spPr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F5F-45E0-9B44-75EE7F7E38C5}"/>
                </c:ext>
              </c:extLst>
            </c:dLbl>
            <c:dLbl>
              <c:idx val="4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F5F-45E0-9B44-75EE7F7E38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NumChbyRace!$A$20:$A$24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</c:v>
                </c:pt>
                <c:pt idx="3">
                  <c:v>NH Asian </c:v>
                </c:pt>
                <c:pt idx="4">
                  <c:v>NH Other</c:v>
                </c:pt>
              </c:strCache>
            </c:strRef>
          </c:cat>
          <c:val>
            <c:numRef>
              <c:f>NumChbyRace!$B$20:$B$24</c:f>
              <c:numCache>
                <c:formatCode>#,##0</c:formatCode>
                <c:ptCount val="5"/>
                <c:pt idx="0">
                  <c:v>1376711</c:v>
                </c:pt>
                <c:pt idx="1">
                  <c:v>1436158</c:v>
                </c:pt>
                <c:pt idx="2">
                  <c:v>4992028</c:v>
                </c:pt>
                <c:pt idx="3">
                  <c:v>1466352</c:v>
                </c:pt>
                <c:pt idx="4">
                  <c:v>477642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F-45E0-9B44-75EE7F7E38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2134136"/>
        <c:axId val="602136104"/>
      </c:barChart>
      <c:lineChart>
        <c:grouping val="standard"/>
        <c:varyColors val="0"/>
        <c:ser>
          <c:idx val="1"/>
          <c:order val="1"/>
          <c:tx>
            <c:strRef>
              <c:f>NumChbyRace!$C$19</c:f>
              <c:strCache>
                <c:ptCount val="1"/>
                <c:pt idx="0">
                  <c:v>Percent of Total Population Change</c:v>
                </c:pt>
              </c:strCache>
            </c:strRef>
          </c:tx>
          <c:spPr>
            <a:ln w="381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5.3926485540658771E-2"/>
                  <c:y val="-4.2328007161119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5F-45E0-9B44-75EE7F7E38C5}"/>
                </c:ext>
              </c:extLst>
            </c:dLbl>
            <c:dLbl>
              <c:idx val="3"/>
              <c:layout>
                <c:manualLayout>
                  <c:x val="-1.1884443498616728E-2"/>
                  <c:y val="-4.2328007161119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5F-45E0-9B44-75EE7F7E38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NumChbyRace!$A$20:$A$24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</c:v>
                </c:pt>
                <c:pt idx="3">
                  <c:v>NH Asian </c:v>
                </c:pt>
                <c:pt idx="4">
                  <c:v>NH Other</c:v>
                </c:pt>
              </c:strCache>
            </c:strRef>
          </c:cat>
          <c:val>
            <c:numRef>
              <c:f>NumChbyRace!$C$20:$C$24</c:f>
              <c:numCache>
                <c:formatCode>0.0%</c:formatCode>
                <c:ptCount val="5"/>
                <c:pt idx="0">
                  <c:v>0.14121719075533823</c:v>
                </c:pt>
                <c:pt idx="1">
                  <c:v>0.14731501254860682</c:v>
                </c:pt>
                <c:pt idx="2">
                  <c:v>0.51206111546431277</c:v>
                </c:pt>
                <c:pt idx="3">
                  <c:v>0.15041218534497924</c:v>
                </c:pt>
                <c:pt idx="4">
                  <c:v>4.8994495886762912E-2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5F-45E0-9B44-75EE7F7E38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817640"/>
        <c:axId val="219825840"/>
      </c:lineChart>
      <c:catAx>
        <c:axId val="602134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136104"/>
        <c:crosses val="autoZero"/>
        <c:auto val="1"/>
        <c:lblAlgn val="ctr"/>
        <c:lblOffset val="100"/>
        <c:noMultiLvlLbl val="0"/>
      </c:catAx>
      <c:valAx>
        <c:axId val="602136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134136"/>
        <c:crosses val="autoZero"/>
        <c:crossBetween val="between"/>
      </c:valAx>
      <c:valAx>
        <c:axId val="21982584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817640"/>
        <c:crosses val="max"/>
        <c:crossBetween val="between"/>
      </c:valAx>
      <c:catAx>
        <c:axId val="219817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9825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b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2010</a:t>
            </a:r>
          </a:p>
        </c:rich>
      </c:tx>
      <c:layout>
        <c:manualLayout>
          <c:xMode val="edge"/>
          <c:yMode val="edge"/>
          <c:x val="0.42000718663055053"/>
          <c:y val="0.822778359165526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269741389578079"/>
          <c:y val="0.12163526140775649"/>
          <c:w val="0.55460517220843852"/>
          <c:h val="0.681921283539020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43-4A1B-96B6-910CED4D2DB2}"/>
              </c:ext>
            </c:extLst>
          </c:dPt>
          <c:dPt>
            <c:idx val="1"/>
            <c:bubble3D val="0"/>
            <c:spPr>
              <a:solidFill>
                <a:srgbClr val="CC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43-4A1B-96B6-910CED4D2DB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43-4A1B-96B6-910CED4D2DB2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43-4A1B-96B6-910CED4D2DB2}"/>
              </c:ext>
            </c:extLst>
          </c:dPt>
          <c:dPt>
            <c:idx val="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43-4A1B-96B6-910CED4D2DB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B43-4A1B-96B6-910CED4D2DB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B43-4A1B-96B6-910CED4D2DB2}"/>
                </c:ext>
              </c:extLst>
            </c:dLbl>
            <c:dLbl>
              <c:idx val="2"/>
              <c:layout>
                <c:manualLayout>
                  <c:x val="5.983203722922583E-2"/>
                  <c:y val="1.365087059287825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43-4A1B-96B6-910CED4D2DB2}"/>
                </c:ext>
              </c:extLst>
            </c:dLbl>
            <c:dLbl>
              <c:idx val="3"/>
              <c:layout>
                <c:manualLayout>
                  <c:x val="-8.7913412061446528E-3"/>
                  <c:y val="-3.410492370783769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43-4A1B-96B6-910CED4D2DB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B43-4A1B-96B6-910CED4D2D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Sheet1!$B$6:$F$6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NH Asian</c:v>
                </c:pt>
                <c:pt idx="3">
                  <c:v>NH Other</c:v>
                </c:pt>
                <c:pt idx="4">
                  <c:v>Hispanic</c:v>
                </c:pt>
              </c:strCache>
            </c:strRef>
          </c:cat>
          <c:val>
            <c:numRef>
              <c:f>Sheet1!$B$8:$F$8</c:f>
              <c:numCache>
                <c:formatCode>0%</c:formatCode>
                <c:ptCount val="5"/>
                <c:pt idx="0">
                  <c:v>0.4544992255293091</c:v>
                </c:pt>
                <c:pt idx="1">
                  <c:v>0.11532389354924315</c:v>
                </c:pt>
                <c:pt idx="2">
                  <c:v>3.8199306827952653E-2</c:v>
                </c:pt>
                <c:pt idx="3">
                  <c:v>1.5731404839208003E-2</c:v>
                </c:pt>
                <c:pt idx="4">
                  <c:v>0.37624616925428706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43-4A1B-96B6-910CED4D2DB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Numeric Change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EA-4D5C-86B5-AED5FBA4738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EA-4D5C-86B5-AED5FBA4738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EA-4D5C-86B5-AED5FBA4738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A-4D5C-86B5-AED5FBA473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'[Population Projections for Texas -- Reportsearch (17).xlsx]Sheet1'!$F$4:$J$4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</c:strRef>
          </c:cat>
          <c:val>
            <c:numRef>
              <c:f>'[Population Projections for Texas -- Reportsearch (17).xlsx]Sheet1'!$F$5:$J$5</c:f>
              <c:numCache>
                <c:formatCode>#,##0</c:formatCode>
                <c:ptCount val="5"/>
                <c:pt idx="0">
                  <c:v>469852</c:v>
                </c:pt>
                <c:pt idx="1">
                  <c:v>643594</c:v>
                </c:pt>
                <c:pt idx="2">
                  <c:v>1051087</c:v>
                </c:pt>
                <c:pt idx="3">
                  <c:v>590671</c:v>
                </c:pt>
                <c:pt idx="4">
                  <c:v>142834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EA-4D5C-86B5-AED5FBA47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0688520"/>
        <c:axId val="430681304"/>
      </c:barChart>
      <c:lineChart>
        <c:grouping val="standard"/>
        <c:varyColors val="0"/>
        <c:ser>
          <c:idx val="1"/>
          <c:order val="1"/>
          <c:tx>
            <c:v>Percent of Total Population Change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'[Population Projections for Texas -- Reportsearch (17).xlsx]Sheet1'!$F$4:$J$4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</c:strRef>
          </c:cat>
          <c:val>
            <c:numRef>
              <c:f>'[Population Projections for Texas -- Reportsearch (17).xlsx]Sheet1'!$F$6:$J$6</c:f>
              <c:numCache>
                <c:formatCode>0.0%</c:formatCode>
                <c:ptCount val="5"/>
                <c:pt idx="0">
                  <c:v>0.16212761875448148</c:v>
                </c:pt>
                <c:pt idx="1">
                  <c:v>0.22207921359209232</c:v>
                </c:pt>
                <c:pt idx="2">
                  <c:v>0.36268917108747367</c:v>
                </c:pt>
                <c:pt idx="3">
                  <c:v>0.20381754828611634</c:v>
                </c:pt>
                <c:pt idx="4">
                  <c:v>4.928644827983622E-2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7EA-4D5C-86B5-AED5FBA47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561632"/>
        <c:axId val="430558352"/>
      </c:lineChart>
      <c:catAx>
        <c:axId val="43068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681304"/>
        <c:crosses val="autoZero"/>
        <c:auto val="1"/>
        <c:lblAlgn val="ctr"/>
        <c:lblOffset val="100"/>
        <c:noMultiLvlLbl val="0"/>
      </c:catAx>
      <c:valAx>
        <c:axId val="43068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688520"/>
        <c:crosses val="autoZero"/>
        <c:crossBetween val="between"/>
      </c:valAx>
      <c:valAx>
        <c:axId val="430558352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561632"/>
        <c:crosses val="max"/>
        <c:crossBetween val="between"/>
      </c:valAx>
      <c:catAx>
        <c:axId val="430561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0558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Share of Contribution to Total Population Change, 2010-2019</c:v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C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CA-4EEC-84BE-AACCBC631004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CA-4EEC-84BE-AACCBC6310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CA-4EEC-84BE-AACCBC6310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2CA-4EEC-84BE-AACCBC631004}"/>
              </c:ext>
            </c:extLst>
          </c:dPt>
          <c:dLbls>
            <c:dLbl>
              <c:idx val="0"/>
              <c:numFmt formatCode="#,##0" sourceLinked="0"/>
              <c:spPr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32CA-4EEC-84BE-AACCBC631004}"/>
                </c:ext>
              </c:extLst>
            </c:dLbl>
            <c:dLbl>
              <c:idx val="1"/>
              <c:numFmt formatCode="#,##0" sourceLinked="0"/>
              <c:spPr>
                <a:solidFill>
                  <a:srgbClr val="CC99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2CA-4EEC-84BE-AACCBC631004}"/>
                </c:ext>
              </c:extLst>
            </c:dLbl>
            <c:dLbl>
              <c:idx val="2"/>
              <c:numFmt formatCode="#,##0" sourceLinked="0"/>
              <c:spPr>
                <a:solidFill>
                  <a:srgbClr val="C0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2CA-4EEC-84BE-AACCBC631004}"/>
                </c:ext>
              </c:extLst>
            </c:dLbl>
            <c:dLbl>
              <c:idx val="3"/>
              <c:numFmt formatCode="#,##0" sourceLinked="0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2CA-4EEC-84BE-AACCBC631004}"/>
                </c:ext>
              </c:extLst>
            </c:dLbl>
            <c:dLbl>
              <c:idx val="4"/>
              <c:layout>
                <c:manualLayout>
                  <c:x val="5.6662094040634964E-3"/>
                  <c:y val="4.2933451736680742E-2"/>
                </c:manualLayout>
              </c:layout>
              <c:numFmt formatCode="#,##0" sourceLinked="0"/>
              <c:spPr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62329493199954"/>
                      <c:h val="6.40379151325869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2CA-4EEC-84BE-AACCBC631004}"/>
                </c:ext>
              </c:extLst>
            </c:dLbl>
            <c:numFmt formatCode="#,##0" sourceLinked="0"/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'2019PopEst&amp;Census2010'!$K$22:$O$22</c:f>
              <c:strCache>
                <c:ptCount val="5"/>
                <c:pt idx="0">
                  <c:v>Hispanic</c:v>
                </c:pt>
                <c:pt idx="1">
                  <c:v>NH Black  </c:v>
                </c:pt>
                <c:pt idx="2">
                  <c:v>NH White  </c:v>
                </c:pt>
                <c:pt idx="3">
                  <c:v>NH Asian  </c:v>
                </c:pt>
                <c:pt idx="4">
                  <c:v>NH Other</c:v>
                </c:pt>
              </c:strCache>
            </c:strRef>
          </c:cat>
          <c:val>
            <c:numRef>
              <c:f>'2019PopEst&amp;Census2010'!$K$23:$O$23</c:f>
              <c:numCache>
                <c:formatCode>General</c:formatCode>
                <c:ptCount val="5"/>
                <c:pt idx="0" formatCode="#,##0">
                  <c:v>2064657</c:v>
                </c:pt>
                <c:pt idx="1">
                  <c:v>601726</c:v>
                </c:pt>
                <c:pt idx="2">
                  <c:v>522136</c:v>
                </c:pt>
                <c:pt idx="3">
                  <c:v>497006</c:v>
                </c:pt>
                <c:pt idx="4">
                  <c:v>164795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2CA-4EEC-84BE-AACCBC631004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85149264"/>
        <c:axId val="585144344"/>
      </c:barChart>
      <c:lineChart>
        <c:grouping val="standard"/>
        <c:varyColors val="0"/>
        <c:ser>
          <c:idx val="1"/>
          <c:order val="1"/>
          <c:tx>
            <c:v>Numeric Change, 2010-2019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'2019PopEst&amp;Census2010'!$K$22:$O$22</c:f>
              <c:strCache>
                <c:ptCount val="5"/>
                <c:pt idx="0">
                  <c:v>Hispanic</c:v>
                </c:pt>
                <c:pt idx="1">
                  <c:v>NH Black  </c:v>
                </c:pt>
                <c:pt idx="2">
                  <c:v>NH White  </c:v>
                </c:pt>
                <c:pt idx="3">
                  <c:v>NH Asian  </c:v>
                </c:pt>
                <c:pt idx="4">
                  <c:v>NH Other</c:v>
                </c:pt>
              </c:strCache>
            </c:strRef>
          </c:cat>
          <c:val>
            <c:numRef>
              <c:f>'2019PopEst&amp;Census2010'!$K$25:$O$25</c:f>
              <c:numCache>
                <c:formatCode>0.0%</c:formatCode>
                <c:ptCount val="5"/>
                <c:pt idx="0">
                  <c:v>0.53622997569033226</c:v>
                </c:pt>
                <c:pt idx="1">
                  <c:v>0.15627947806935527</c:v>
                </c:pt>
                <c:pt idx="2">
                  <c:v>0.13560846890648051</c:v>
                </c:pt>
                <c:pt idx="3">
                  <c:v>0.12908173866068276</c:v>
                </c:pt>
                <c:pt idx="4">
                  <c:v>4.2800338673149245E-2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2CA-4EEC-84BE-AACCBC6310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87755904"/>
        <c:axId val="587759512"/>
      </c:lineChart>
      <c:catAx>
        <c:axId val="58514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144344"/>
        <c:crosses val="autoZero"/>
        <c:auto val="1"/>
        <c:lblAlgn val="ctr"/>
        <c:lblOffset val="100"/>
        <c:noMultiLvlLbl val="0"/>
      </c:catAx>
      <c:valAx>
        <c:axId val="585144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149264"/>
        <c:crosses val="autoZero"/>
        <c:crossBetween val="between"/>
      </c:valAx>
      <c:valAx>
        <c:axId val="587759512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755904"/>
        <c:crosses val="max"/>
        <c:crossBetween val="between"/>
      </c:valAx>
      <c:catAx>
        <c:axId val="587755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7759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b" anchorCtr="0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</c:rich>
      </c:tx>
      <c:layout>
        <c:manualLayout>
          <c:xMode val="edge"/>
          <c:yMode val="edge"/>
          <c:x val="0.44663548294925587"/>
          <c:y val="0.885544141625082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534492758178629"/>
          <c:y val="0.10496864005972652"/>
          <c:w val="0.49211111576478472"/>
          <c:h val="0.785815632719408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CA-452C-ACDC-D236B28D5369}"/>
              </c:ext>
            </c:extLst>
          </c:dPt>
          <c:dPt>
            <c:idx val="1"/>
            <c:bubble3D val="0"/>
            <c:spPr>
              <a:solidFill>
                <a:srgbClr val="CC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CA-452C-ACDC-D236B28D5369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CA-452C-ACDC-D236B28D5369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CA-452C-ACDC-D236B28D5369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0CA-452C-ACDC-D236B28D5369}"/>
              </c:ext>
            </c:extLst>
          </c:dPt>
          <c:dLbls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CA-452C-ACDC-D236B28D5369}"/>
                </c:ext>
              </c:extLst>
            </c:dLbl>
            <c:dLbl>
              <c:idx val="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CA-452C-ACDC-D236B28D536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'2019PopEst&amp;Census2010'!$B$27:$F$27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 </c:v>
                </c:pt>
                <c:pt idx="3">
                  <c:v>NH Asian</c:v>
                </c:pt>
                <c:pt idx="4">
                  <c:v>NH Other</c:v>
                </c:pt>
              </c:strCache>
            </c:strRef>
          </c:cat>
          <c:val>
            <c:numRef>
              <c:f>'2019PopEst&amp;Census2010'!$B$29:$F$29</c:f>
              <c:numCache>
                <c:formatCode>0.0%</c:formatCode>
                <c:ptCount val="5"/>
                <c:pt idx="0">
                  <c:v>0.41215419528035724</c:v>
                </c:pt>
                <c:pt idx="1">
                  <c:v>0.1207623248281368</c:v>
                </c:pt>
                <c:pt idx="2">
                  <c:v>0.39749018145025494</c:v>
                </c:pt>
                <c:pt idx="3">
                  <c:v>5.0267450056095897E-2</c:v>
                </c:pt>
                <c:pt idx="4">
                  <c:v>1.9325848385155119E-2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CA-452C-ACDC-D236B28D53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23199183435405"/>
          <c:y val="3.6443293946503759E-2"/>
          <c:w val="0.86169169825993985"/>
          <c:h val="0.65243242156420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(non-Hispanic)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Sheet1!$B$2:$B$97</c:f>
              <c:numCache>
                <c:formatCode>#,##0</c:formatCode>
                <c:ptCount val="96"/>
                <c:pt idx="0">
                  <c:v>113635</c:v>
                </c:pt>
                <c:pt idx="1">
                  <c:v>114868</c:v>
                </c:pt>
                <c:pt idx="2">
                  <c:v>118949</c:v>
                </c:pt>
                <c:pt idx="3">
                  <c:v>124659</c:v>
                </c:pt>
                <c:pt idx="4">
                  <c:v>129591</c:v>
                </c:pt>
                <c:pt idx="5">
                  <c:v>130967</c:v>
                </c:pt>
                <c:pt idx="6">
                  <c:v>130176</c:v>
                </c:pt>
                <c:pt idx="7">
                  <c:v>128867</c:v>
                </c:pt>
                <c:pt idx="8">
                  <c:v>129351</c:v>
                </c:pt>
                <c:pt idx="9">
                  <c:v>124243</c:v>
                </c:pt>
                <c:pt idx="10">
                  <c:v>127691</c:v>
                </c:pt>
                <c:pt idx="11">
                  <c:v>129710</c:v>
                </c:pt>
                <c:pt idx="12">
                  <c:v>130556</c:v>
                </c:pt>
                <c:pt idx="13">
                  <c:v>130185</c:v>
                </c:pt>
                <c:pt idx="14">
                  <c:v>130267</c:v>
                </c:pt>
                <c:pt idx="15">
                  <c:v>131265</c:v>
                </c:pt>
                <c:pt idx="16">
                  <c:v>132487</c:v>
                </c:pt>
                <c:pt idx="17">
                  <c:v>134003</c:v>
                </c:pt>
                <c:pt idx="18">
                  <c:v>140273</c:v>
                </c:pt>
                <c:pt idx="19">
                  <c:v>144676</c:v>
                </c:pt>
                <c:pt idx="20">
                  <c:v>141280</c:v>
                </c:pt>
                <c:pt idx="21">
                  <c:v>142450</c:v>
                </c:pt>
                <c:pt idx="22">
                  <c:v>145282</c:v>
                </c:pt>
                <c:pt idx="23">
                  <c:v>147066</c:v>
                </c:pt>
                <c:pt idx="24">
                  <c:v>151247</c:v>
                </c:pt>
                <c:pt idx="25">
                  <c:v>154633</c:v>
                </c:pt>
                <c:pt idx="26">
                  <c:v>157318</c:v>
                </c:pt>
                <c:pt idx="27">
                  <c:v>159663</c:v>
                </c:pt>
                <c:pt idx="28">
                  <c:v>159929</c:v>
                </c:pt>
                <c:pt idx="29">
                  <c:v>159956</c:v>
                </c:pt>
                <c:pt idx="30">
                  <c:v>156883</c:v>
                </c:pt>
                <c:pt idx="31">
                  <c:v>155596</c:v>
                </c:pt>
                <c:pt idx="32">
                  <c:v>157228</c:v>
                </c:pt>
                <c:pt idx="33">
                  <c:v>159606</c:v>
                </c:pt>
                <c:pt idx="34">
                  <c:v>160853</c:v>
                </c:pt>
                <c:pt idx="35">
                  <c:v>157553</c:v>
                </c:pt>
                <c:pt idx="36">
                  <c:v>159210</c:v>
                </c:pt>
                <c:pt idx="37">
                  <c:v>158481</c:v>
                </c:pt>
                <c:pt idx="38">
                  <c:v>158033</c:v>
                </c:pt>
                <c:pt idx="39">
                  <c:v>156963</c:v>
                </c:pt>
                <c:pt idx="40">
                  <c:v>148686</c:v>
                </c:pt>
                <c:pt idx="41">
                  <c:v>145608</c:v>
                </c:pt>
                <c:pt idx="42">
                  <c:v>142569</c:v>
                </c:pt>
                <c:pt idx="43">
                  <c:v>140199</c:v>
                </c:pt>
                <c:pt idx="44">
                  <c:v>142590</c:v>
                </c:pt>
                <c:pt idx="45">
                  <c:v>140061</c:v>
                </c:pt>
                <c:pt idx="46">
                  <c:v>142693</c:v>
                </c:pt>
                <c:pt idx="47">
                  <c:v>152223</c:v>
                </c:pt>
                <c:pt idx="48">
                  <c:v>163788</c:v>
                </c:pt>
                <c:pt idx="49">
                  <c:v>164937</c:v>
                </c:pt>
                <c:pt idx="50">
                  <c:v>156470</c:v>
                </c:pt>
                <c:pt idx="51">
                  <c:v>150094</c:v>
                </c:pt>
                <c:pt idx="52">
                  <c:v>149061</c:v>
                </c:pt>
                <c:pt idx="53">
                  <c:v>150944</c:v>
                </c:pt>
                <c:pt idx="54">
                  <c:v>162585</c:v>
                </c:pt>
                <c:pt idx="55">
                  <c:v>170486</c:v>
                </c:pt>
                <c:pt idx="56">
                  <c:v>175356</c:v>
                </c:pt>
                <c:pt idx="57">
                  <c:v>177270</c:v>
                </c:pt>
                <c:pt idx="58">
                  <c:v>179759</c:v>
                </c:pt>
                <c:pt idx="59">
                  <c:v>182152</c:v>
                </c:pt>
                <c:pt idx="60">
                  <c:v>177566</c:v>
                </c:pt>
                <c:pt idx="61">
                  <c:v>177813</c:v>
                </c:pt>
                <c:pt idx="62">
                  <c:v>174460</c:v>
                </c:pt>
                <c:pt idx="63">
                  <c:v>169493</c:v>
                </c:pt>
                <c:pt idx="64">
                  <c:v>167789</c:v>
                </c:pt>
                <c:pt idx="65">
                  <c:v>161481</c:v>
                </c:pt>
                <c:pt idx="66">
                  <c:v>156487</c:v>
                </c:pt>
                <c:pt idx="67">
                  <c:v>150153</c:v>
                </c:pt>
                <c:pt idx="68">
                  <c:v>141289</c:v>
                </c:pt>
                <c:pt idx="69">
                  <c:v>138740</c:v>
                </c:pt>
                <c:pt idx="70">
                  <c:v>135151</c:v>
                </c:pt>
                <c:pt idx="71">
                  <c:v>137423</c:v>
                </c:pt>
                <c:pt idx="72">
                  <c:v>137296</c:v>
                </c:pt>
                <c:pt idx="73">
                  <c:v>108912</c:v>
                </c:pt>
                <c:pt idx="74">
                  <c:v>101546</c:v>
                </c:pt>
                <c:pt idx="75">
                  <c:v>101357</c:v>
                </c:pt>
                <c:pt idx="76">
                  <c:v>96933</c:v>
                </c:pt>
                <c:pt idx="77">
                  <c:v>86570</c:v>
                </c:pt>
                <c:pt idx="78">
                  <c:v>78066</c:v>
                </c:pt>
                <c:pt idx="79">
                  <c:v>70761</c:v>
                </c:pt>
                <c:pt idx="80">
                  <c:v>65416</c:v>
                </c:pt>
                <c:pt idx="81">
                  <c:v>60630</c:v>
                </c:pt>
                <c:pt idx="82">
                  <c:v>54624</c:v>
                </c:pt>
                <c:pt idx="83">
                  <c:v>50682</c:v>
                </c:pt>
                <c:pt idx="84">
                  <c:v>47274</c:v>
                </c:pt>
                <c:pt idx="85">
                  <c:v>41568</c:v>
                </c:pt>
                <c:pt idx="86">
                  <c:v>37452</c:v>
                </c:pt>
                <c:pt idx="87">
                  <c:v>33866</c:v>
                </c:pt>
                <c:pt idx="88">
                  <c:v>30512</c:v>
                </c:pt>
                <c:pt idx="89">
                  <c:v>26882</c:v>
                </c:pt>
                <c:pt idx="90">
                  <c:v>22603</c:v>
                </c:pt>
                <c:pt idx="91">
                  <c:v>18725</c:v>
                </c:pt>
                <c:pt idx="92">
                  <c:v>15523</c:v>
                </c:pt>
                <c:pt idx="93">
                  <c:v>12628</c:v>
                </c:pt>
                <c:pt idx="94">
                  <c:v>9947</c:v>
                </c:pt>
                <c:pt idx="95">
                  <c:v>23314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0-4196-A476-54EC04991C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Sheet1!$C$2:$C$97</c:f>
              <c:numCache>
                <c:formatCode>#,##0</c:formatCode>
                <c:ptCount val="96"/>
                <c:pt idx="0">
                  <c:v>194300</c:v>
                </c:pt>
                <c:pt idx="1">
                  <c:v>194939</c:v>
                </c:pt>
                <c:pt idx="2">
                  <c:v>199256</c:v>
                </c:pt>
                <c:pt idx="3">
                  <c:v>204093</c:v>
                </c:pt>
                <c:pt idx="4">
                  <c:v>208032</c:v>
                </c:pt>
                <c:pt idx="5">
                  <c:v>207627</c:v>
                </c:pt>
                <c:pt idx="6">
                  <c:v>205689</c:v>
                </c:pt>
                <c:pt idx="7">
                  <c:v>204034</c:v>
                </c:pt>
                <c:pt idx="8">
                  <c:v>206213</c:v>
                </c:pt>
                <c:pt idx="9">
                  <c:v>199564</c:v>
                </c:pt>
                <c:pt idx="10">
                  <c:v>202120</c:v>
                </c:pt>
                <c:pt idx="11">
                  <c:v>205094</c:v>
                </c:pt>
                <c:pt idx="12">
                  <c:v>205376</c:v>
                </c:pt>
                <c:pt idx="13">
                  <c:v>202369</c:v>
                </c:pt>
                <c:pt idx="14">
                  <c:v>200886</c:v>
                </c:pt>
                <c:pt idx="15">
                  <c:v>198413</c:v>
                </c:pt>
                <c:pt idx="16">
                  <c:v>196202</c:v>
                </c:pt>
                <c:pt idx="17">
                  <c:v>195477</c:v>
                </c:pt>
                <c:pt idx="18">
                  <c:v>198352</c:v>
                </c:pt>
                <c:pt idx="19">
                  <c:v>198474</c:v>
                </c:pt>
                <c:pt idx="20">
                  <c:v>189743</c:v>
                </c:pt>
                <c:pt idx="21">
                  <c:v>186278</c:v>
                </c:pt>
                <c:pt idx="22">
                  <c:v>183916</c:v>
                </c:pt>
                <c:pt idx="23">
                  <c:v>183291</c:v>
                </c:pt>
                <c:pt idx="24">
                  <c:v>182897</c:v>
                </c:pt>
                <c:pt idx="25">
                  <c:v>183626</c:v>
                </c:pt>
                <c:pt idx="26">
                  <c:v>184173</c:v>
                </c:pt>
                <c:pt idx="27">
                  <c:v>184003</c:v>
                </c:pt>
                <c:pt idx="28">
                  <c:v>180096</c:v>
                </c:pt>
                <c:pt idx="29">
                  <c:v>175189</c:v>
                </c:pt>
                <c:pt idx="30">
                  <c:v>168325</c:v>
                </c:pt>
                <c:pt idx="31">
                  <c:v>165898</c:v>
                </c:pt>
                <c:pt idx="32">
                  <c:v>165369</c:v>
                </c:pt>
                <c:pt idx="33">
                  <c:v>165210</c:v>
                </c:pt>
                <c:pt idx="34">
                  <c:v>164603</c:v>
                </c:pt>
                <c:pt idx="35">
                  <c:v>162038</c:v>
                </c:pt>
                <c:pt idx="36">
                  <c:v>164636</c:v>
                </c:pt>
                <c:pt idx="37">
                  <c:v>164102</c:v>
                </c:pt>
                <c:pt idx="38">
                  <c:v>163867</c:v>
                </c:pt>
                <c:pt idx="39">
                  <c:v>163861</c:v>
                </c:pt>
                <c:pt idx="40">
                  <c:v>154148</c:v>
                </c:pt>
                <c:pt idx="41">
                  <c:v>152535</c:v>
                </c:pt>
                <c:pt idx="42">
                  <c:v>152024</c:v>
                </c:pt>
                <c:pt idx="43">
                  <c:v>151868</c:v>
                </c:pt>
                <c:pt idx="44">
                  <c:v>152202</c:v>
                </c:pt>
                <c:pt idx="45">
                  <c:v>147141</c:v>
                </c:pt>
                <c:pt idx="46">
                  <c:v>145284</c:v>
                </c:pt>
                <c:pt idx="47">
                  <c:v>143584</c:v>
                </c:pt>
                <c:pt idx="48">
                  <c:v>140379</c:v>
                </c:pt>
                <c:pt idx="49">
                  <c:v>138335</c:v>
                </c:pt>
                <c:pt idx="50">
                  <c:v>129658</c:v>
                </c:pt>
                <c:pt idx="51">
                  <c:v>124829</c:v>
                </c:pt>
                <c:pt idx="52">
                  <c:v>120616</c:v>
                </c:pt>
                <c:pt idx="53">
                  <c:v>118854</c:v>
                </c:pt>
                <c:pt idx="54">
                  <c:v>119021</c:v>
                </c:pt>
                <c:pt idx="55">
                  <c:v>114282</c:v>
                </c:pt>
                <c:pt idx="56">
                  <c:v>111013</c:v>
                </c:pt>
                <c:pt idx="57">
                  <c:v>106450</c:v>
                </c:pt>
                <c:pt idx="58">
                  <c:v>103442</c:v>
                </c:pt>
                <c:pt idx="59">
                  <c:v>101365</c:v>
                </c:pt>
                <c:pt idx="60">
                  <c:v>94050</c:v>
                </c:pt>
                <c:pt idx="61">
                  <c:v>90223</c:v>
                </c:pt>
                <c:pt idx="62">
                  <c:v>86175</c:v>
                </c:pt>
                <c:pt idx="63">
                  <c:v>82403</c:v>
                </c:pt>
                <c:pt idx="64">
                  <c:v>78415</c:v>
                </c:pt>
                <c:pt idx="65">
                  <c:v>72430</c:v>
                </c:pt>
                <c:pt idx="66">
                  <c:v>67934</c:v>
                </c:pt>
                <c:pt idx="67">
                  <c:v>62640</c:v>
                </c:pt>
                <c:pt idx="68">
                  <c:v>60179</c:v>
                </c:pt>
                <c:pt idx="69">
                  <c:v>57593</c:v>
                </c:pt>
                <c:pt idx="70">
                  <c:v>53468</c:v>
                </c:pt>
                <c:pt idx="71">
                  <c:v>50503</c:v>
                </c:pt>
                <c:pt idx="72">
                  <c:v>47190</c:v>
                </c:pt>
                <c:pt idx="73">
                  <c:v>41686</c:v>
                </c:pt>
                <c:pt idx="74">
                  <c:v>38471</c:v>
                </c:pt>
                <c:pt idx="75">
                  <c:v>35027</c:v>
                </c:pt>
                <c:pt idx="76">
                  <c:v>31794</c:v>
                </c:pt>
                <c:pt idx="77">
                  <c:v>28384</c:v>
                </c:pt>
                <c:pt idx="78">
                  <c:v>26131</c:v>
                </c:pt>
                <c:pt idx="79">
                  <c:v>24281</c:v>
                </c:pt>
                <c:pt idx="80">
                  <c:v>21936</c:v>
                </c:pt>
                <c:pt idx="81">
                  <c:v>20478</c:v>
                </c:pt>
                <c:pt idx="82">
                  <c:v>18731</c:v>
                </c:pt>
                <c:pt idx="83">
                  <c:v>17330</c:v>
                </c:pt>
                <c:pt idx="84">
                  <c:v>16025</c:v>
                </c:pt>
                <c:pt idx="85">
                  <c:v>13850</c:v>
                </c:pt>
                <c:pt idx="86">
                  <c:v>11983</c:v>
                </c:pt>
                <c:pt idx="87">
                  <c:v>10877</c:v>
                </c:pt>
                <c:pt idx="88">
                  <c:v>9741</c:v>
                </c:pt>
                <c:pt idx="89">
                  <c:v>8748</c:v>
                </c:pt>
                <c:pt idx="90">
                  <c:v>7237</c:v>
                </c:pt>
                <c:pt idx="91">
                  <c:v>6025</c:v>
                </c:pt>
                <c:pt idx="92">
                  <c:v>4987</c:v>
                </c:pt>
                <c:pt idx="93">
                  <c:v>3979</c:v>
                </c:pt>
                <c:pt idx="94">
                  <c:v>3206</c:v>
                </c:pt>
                <c:pt idx="95">
                  <c:v>8127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50-4196-A476-54EC04991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0208104"/>
        <c:axId val="220212416"/>
      </c:barChart>
      <c:catAx>
        <c:axId val="220208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1545126712102163"/>
              <c:y val="0.798042219704043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3900000"/>
          <a:lstStyle/>
          <a:p>
            <a:pPr>
              <a:defRPr sz="1200"/>
            </a:pPr>
            <a:endParaRPr lang="en-US"/>
          </a:p>
        </c:txPr>
        <c:crossAx val="220212416"/>
        <c:crosses val="autoZero"/>
        <c:auto val="1"/>
        <c:lblAlgn val="ctr"/>
        <c:lblOffset val="100"/>
        <c:tickLblSkip val="5"/>
        <c:noMultiLvlLbl val="0"/>
      </c:catAx>
      <c:valAx>
        <c:axId val="220212416"/>
        <c:scaling>
          <c:orientation val="minMax"/>
          <c:max val="2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Population</a:t>
                </a:r>
              </a:p>
            </c:rich>
          </c:tx>
          <c:layout>
            <c:manualLayout>
              <c:xMode val="edge"/>
              <c:yMode val="edge"/>
              <c:x val="8.771929824561403E-3"/>
              <c:y val="0.2487123138456438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0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634414342275007"/>
          <c:y val="8.2665768709552542E-2"/>
          <c:w val="0.26128219671693581"/>
          <c:h val="0.14147279549153821"/>
        </c:manualLayout>
      </c:layout>
      <c:overlay val="0"/>
      <c:txPr>
        <a:bodyPr/>
        <a:lstStyle/>
        <a:p>
          <a:pPr>
            <a:defRPr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6"/>
          <c:order val="1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3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7"/>
          <c:order val="4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5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6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7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0.45653</cdr:x>
      <cdr:y>0.07039</cdr:y>
    </cdr:from>
    <cdr:to>
      <cdr:x>0.46532</cdr:x>
      <cdr:y>0.50565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5376300" y="329416"/>
          <a:ext cx="103514" cy="2036995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3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2"/>
            <a:ext cx="7680960" cy="1409111"/>
          </a:xfrm>
        </p:spPr>
        <p:txBody>
          <a:bodyPr>
            <a:normAutofit/>
          </a:bodyPr>
          <a:lstStyle/>
          <a:p>
            <a:pPr defTabSz="1218632"/>
            <a:r>
              <a:rPr lang="en-US" dirty="0"/>
              <a:t>Texas is the second largest</a:t>
            </a:r>
            <a:r>
              <a:rPr lang="en-US" baseline="0" dirty="0"/>
              <a:t> state in terms of population (2</a:t>
            </a:r>
            <a:r>
              <a:rPr lang="en-US" baseline="30000" dirty="0"/>
              <a:t>nd</a:t>
            </a:r>
            <a:r>
              <a:rPr lang="en-US" baseline="0" dirty="0"/>
              <a:t> to CA) and area (2</a:t>
            </a:r>
            <a:r>
              <a:rPr lang="en-US" baseline="30000" dirty="0"/>
              <a:t>nd</a:t>
            </a:r>
            <a:r>
              <a:rPr lang="en-US" baseline="0" dirty="0"/>
              <a:t> to AK). In terms of </a:t>
            </a:r>
            <a:r>
              <a:rPr lang="en-US" b="1" baseline="0" dirty="0"/>
              <a:t>number of people, </a:t>
            </a:r>
            <a:r>
              <a:rPr lang="en-US" baseline="0" dirty="0"/>
              <a:t>Texas’ growth exceeds that of all other states between 2010 and 2020. </a:t>
            </a:r>
            <a:r>
              <a:rPr lang="en-US" altLang="en-US" dirty="0">
                <a:ea typeface="Calibri" panose="020F0502020204030204" pitchFamily="34" charset="0"/>
              </a:rPr>
              <a:t>Texas has added over 4.2 million people between April 1, 2010 and July 1, 2020. This puts Texas</a:t>
            </a:r>
            <a:r>
              <a:rPr lang="en-US" altLang="en-US" baseline="0" dirty="0">
                <a:ea typeface="Calibri" panose="020F0502020204030204" pitchFamily="34" charset="0"/>
              </a:rPr>
              <a:t> on track to meet or surpass the number of people added in the last census when T</a:t>
            </a:r>
            <a:r>
              <a:rPr lang="en-US" altLang="en-US" dirty="0">
                <a:ea typeface="Calibri" panose="020F0502020204030204" pitchFamily="34" charset="0"/>
              </a:rPr>
              <a:t>exas gained 4 congressional</a:t>
            </a:r>
            <a:r>
              <a:rPr lang="en-US" altLang="en-US" baseline="0" dirty="0">
                <a:ea typeface="Calibri" panose="020F0502020204030204" pitchFamily="34" charset="0"/>
              </a:rPr>
              <a:t> seats. Projections from multiple sources anticipate Texas will gain 3 congressional districts after the 2020 census.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5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26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127125"/>
            <a:ext cx="10069513" cy="5664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371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12875" y="1176338"/>
            <a:ext cx="12409488" cy="6981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6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12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38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7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7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0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1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0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3024" y="1744835"/>
            <a:ext cx="8841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Change and Characteristics, Texas, Collin County, and McKinney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4592036" y="2770170"/>
            <a:ext cx="3342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McKinney Chamber of Commerce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August 6,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CC0C0-3F94-49C6-B659-A2240C9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D739-1E86-4AB2-A7D4-25E9D4F4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1" y="890518"/>
            <a:ext cx="7354230" cy="603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30C8-9B8B-4E6B-AF76-4109F2E80F87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2AB38-0136-456D-AFEF-A3E0F284FA26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Population Change from Domestic Migration,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ED587-6729-4D28-8A36-C44EC08D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5008292"/>
            <a:ext cx="1104900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1A696-35AB-40A0-A093-8739638B2DB1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than half (134) of counties had net out domestic migration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8E5C-3FFC-4FFD-A426-56A647CA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2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01D5-E861-4F8E-A628-956226BB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6906" b="5470"/>
          <a:stretch/>
        </p:blipFill>
        <p:spPr>
          <a:xfrm>
            <a:off x="2520176" y="869428"/>
            <a:ext cx="7370955" cy="59105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4E5B38-3F7D-4A67-B54D-D1CCD75D5D6F}"/>
              </a:ext>
            </a:extLst>
          </p:cNvPr>
          <p:cNvSpPr txBox="1">
            <a:spLocks/>
          </p:cNvSpPr>
          <p:nvPr/>
        </p:nvSpPr>
        <p:spPr>
          <a:xfrm>
            <a:off x="1737733" y="39044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International Migrants,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38EF-A8CE-4260-A795-0CBCA0F21CC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861D1-706F-42BB-ADE0-2653E45A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07" y="4969397"/>
            <a:ext cx="866775" cy="1019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21C2-8A1E-4EF9-902C-F08F787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8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1999-5D23-41D8-A2D3-9F18E05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CBF6B4-17D6-40E3-98C3-ECA7C11A900D}"/>
              </a:ext>
            </a:extLst>
          </p:cNvPr>
          <p:cNvGraphicFramePr/>
          <p:nvPr>
            <p:extLst/>
          </p:nvPr>
        </p:nvGraphicFramePr>
        <p:xfrm>
          <a:off x="1756318" y="903249"/>
          <a:ext cx="8420410" cy="5522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32531-4E59-4470-B2F8-0C1C7642063A}"/>
              </a:ext>
            </a:extLst>
          </p:cNvPr>
          <p:cNvSpPr txBox="1">
            <a:spLocks/>
          </p:cNvSpPr>
          <p:nvPr/>
        </p:nvSpPr>
        <p:spPr>
          <a:xfrm>
            <a:off x="1639230" y="382003"/>
            <a:ext cx="9907858" cy="4514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Net Domestic Migrants Between Texas and Other States, 2010-2019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9A88F-6CF9-4C4E-AD26-7E7E91253A04}"/>
              </a:ext>
            </a:extLst>
          </p:cNvPr>
          <p:cNvSpPr/>
          <p:nvPr/>
        </p:nvSpPr>
        <p:spPr>
          <a:xfrm>
            <a:off x="204439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State-to-State Migration Flows, 2010-2019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34708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64468"/>
              </p:ext>
            </p:extLst>
          </p:nvPr>
        </p:nvGraphicFramePr>
        <p:xfrm>
          <a:off x="0" y="1229777"/>
          <a:ext cx="3971263" cy="322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674943"/>
              </p:ext>
            </p:extLst>
          </p:nvPr>
        </p:nvGraphicFramePr>
        <p:xfrm>
          <a:off x="5135419" y="1625600"/>
          <a:ext cx="6724072" cy="3785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706585"/>
              </p:ext>
            </p:extLst>
          </p:nvPr>
        </p:nvGraphicFramePr>
        <p:xfrm>
          <a:off x="1598276" y="3632933"/>
          <a:ext cx="4581237" cy="283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37708" y="5577784"/>
            <a:ext cx="4315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86.4% of growth has been from minority groups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62937" y="317958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Race/Ethnic Composition, Texas, 2010-2019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472543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 2019 Population Estimates			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85CDC2-3051-4FB8-A12A-F8BFF7B24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2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371" y="206297"/>
            <a:ext cx="6194502" cy="6759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Total Fertility Rate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22417686"/>
              </p:ext>
            </p:extLst>
          </p:nvPr>
        </p:nvGraphicFramePr>
        <p:xfrm>
          <a:off x="2018371" y="1622502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0036F8-031C-468E-9868-C1A82407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46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785C3-6CFE-4A9A-A0E4-8F5908CC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1" y="1483112"/>
            <a:ext cx="6443665" cy="5224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5C9B0-DE42-4F79-A70C-E02D9546C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36"/>
          <a:stretch/>
        </p:blipFill>
        <p:spPr>
          <a:xfrm>
            <a:off x="6492716" y="1483113"/>
            <a:ext cx="4904069" cy="52243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FD430-7B81-4638-A5DB-8A7E3875226D}"/>
              </a:ext>
            </a:extLst>
          </p:cNvPr>
          <p:cNvSpPr/>
          <p:nvPr/>
        </p:nvSpPr>
        <p:spPr>
          <a:xfrm>
            <a:off x="5011344" y="1895708"/>
            <a:ext cx="1378305" cy="983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8CCAB-1B10-435E-AF3B-D774628FA898}"/>
              </a:ext>
            </a:extLst>
          </p:cNvPr>
          <p:cNvSpPr/>
          <p:nvPr/>
        </p:nvSpPr>
        <p:spPr>
          <a:xfrm>
            <a:off x="6295592" y="1445939"/>
            <a:ext cx="2134729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BFE9-E9AC-48AA-89D8-CCDDA9D50B7D}"/>
              </a:ext>
            </a:extLst>
          </p:cNvPr>
          <p:cNvSpPr/>
          <p:nvPr/>
        </p:nvSpPr>
        <p:spPr>
          <a:xfrm>
            <a:off x="49051" y="1490545"/>
            <a:ext cx="1874534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7906A-77C6-4F34-BE0E-D5BCDD4B7D4F}"/>
              </a:ext>
            </a:extLst>
          </p:cNvPr>
          <p:cNvSpPr/>
          <p:nvPr/>
        </p:nvSpPr>
        <p:spPr>
          <a:xfrm>
            <a:off x="5011344" y="4070194"/>
            <a:ext cx="1183158" cy="130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327447-6C25-423D-BF39-D4DCE8150A09}"/>
              </a:ext>
            </a:extLst>
          </p:cNvPr>
          <p:cNvCxnSpPr/>
          <p:nvPr/>
        </p:nvCxnSpPr>
        <p:spPr>
          <a:xfrm flipV="1">
            <a:off x="4276493" y="5921298"/>
            <a:ext cx="2999678" cy="535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4227D4-9576-43AE-8F42-60C3C6AB97A2}"/>
              </a:ext>
            </a:extLst>
          </p:cNvPr>
          <p:cNvSpPr txBox="1"/>
          <p:nvPr/>
        </p:nvSpPr>
        <p:spPr>
          <a:xfrm>
            <a:off x="2453268" y="1577898"/>
            <a:ext cx="729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2010                                                                                                                 2020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7C8875-0672-4C10-AAEB-5EB0CF6E9C17}"/>
              </a:ext>
            </a:extLst>
          </p:cNvPr>
          <p:cNvSpPr txBox="1">
            <a:spLocks/>
          </p:cNvSpPr>
          <p:nvPr/>
        </p:nvSpPr>
        <p:spPr>
          <a:xfrm>
            <a:off x="1249362" y="0"/>
            <a:ext cx="9693275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Generational Population Pyramids, Texas, 2010 and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B622D9-C95F-436E-BD9F-B0D1D3E02FB6}"/>
              </a:ext>
            </a:extLst>
          </p:cNvPr>
          <p:cNvSpPr txBox="1"/>
          <p:nvPr/>
        </p:nvSpPr>
        <p:spPr>
          <a:xfrm>
            <a:off x="9746166" y="6694522"/>
            <a:ext cx="25346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20209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2956480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49362" y="0"/>
            <a:ext cx="9693275" cy="1228725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Texas White (non-Hispanic) and Hispanic Populations by Age, 2019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6856440"/>
              </p:ext>
            </p:extLst>
          </p:nvPr>
        </p:nvGraphicFramePr>
        <p:xfrm>
          <a:off x="914400" y="1479395"/>
          <a:ext cx="9067800" cy="589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6554085"/>
            <a:ext cx="27991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Estimates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583291-20CC-4196-8372-F5AB36B8C481}"/>
              </a:ext>
            </a:extLst>
          </p:cNvPr>
          <p:cNvCxnSpPr/>
          <p:nvPr/>
        </p:nvCxnSpPr>
        <p:spPr>
          <a:xfrm flipH="1">
            <a:off x="2152185" y="2040674"/>
            <a:ext cx="13492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417BF3-0992-4C37-91EE-B605880EEB53}"/>
              </a:ext>
            </a:extLst>
          </p:cNvPr>
          <p:cNvCxnSpPr>
            <a:cxnSpLocks/>
          </p:cNvCxnSpPr>
          <p:nvPr/>
        </p:nvCxnSpPr>
        <p:spPr>
          <a:xfrm flipV="1">
            <a:off x="3568390" y="1700561"/>
            <a:ext cx="0" cy="752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2EB63-B7B7-4CDF-ABFD-DC11CD45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71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0199349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868757" y="223407"/>
            <a:ext cx="7549376" cy="64474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94800-E79A-4953-AC04-B6BE85A3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631D37-E271-4929-B41A-86B0140C578C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</a:rPr>
              <a:t>Texas Population Pyramid by Race/Ethnicity, 2019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5F15C-3AB1-4A3F-A7AD-FA699BDD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26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9BF943-C334-462F-95B9-AAC058E34288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4DE8F-3256-4013-941D-37D4FFD9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9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Population Growth and Congressional Seat Change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21964" y="929389"/>
          <a:ext cx="8999834" cy="552227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6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2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0382">
                  <a:extLst>
                    <a:ext uri="{9D8B030D-6E8A-4147-A177-3AD203B41FA5}">
                      <a16:colId xmlns:a16="http://schemas.microsoft.com/office/drawing/2014/main" val="844658184"/>
                    </a:ext>
                  </a:extLst>
                </a:gridCol>
              </a:tblGrid>
              <a:tr h="653651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2020 Population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Congressional Seat Change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3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United States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308,745,538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331,449,281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22,703,743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7.4%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2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Texas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25,145,561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3,999,944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Florida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18,801,310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21,538,187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2,736,877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Carolina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9,535,483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10,439,388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903,905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Colorado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5,029,196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5,773,714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744,518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Oregon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3,831,074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4,237,256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406,182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187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989,415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1,084,225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94,810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37,253,956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39,538,223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2,284,267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19,378,102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20,201,249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823,147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Pennsylvania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12,702,379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13,002,700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300,321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11,536,504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11,799,448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262,944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Michigan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9,883,640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10,077,331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193,691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12,830,632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12,812,508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-18,124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Virginia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1,852,994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1,793,716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-59,278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524000" y="6396339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	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5D4D2-D05F-46BB-82B8-CBF046E6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7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5361548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00A788-AC2F-4136-A303-B40365110624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F6A47-91F9-4E87-8FDA-12D5D580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28078" y="-20441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Civilian Labor Force by Occupation, Texas, 2007, 2017 and 2017-2017 Change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7813103"/>
              </p:ext>
            </p:extLst>
          </p:nvPr>
        </p:nvGraphicFramePr>
        <p:xfrm>
          <a:off x="339633" y="1196556"/>
          <a:ext cx="11777473" cy="5552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254290" y="6555378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2007,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32CCE-07F9-4441-9A6D-355B8C7A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7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5313265"/>
              </p:ext>
            </p:extLst>
          </p:nvPr>
        </p:nvGraphicFramePr>
        <p:xfrm>
          <a:off x="501513" y="1205346"/>
          <a:ext cx="11707091" cy="633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42327" y="-305584"/>
            <a:ext cx="10672619" cy="148692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Educational Attainment of Persons Age 25 Years and Older by Race/Ethnicity, Texas,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71063" y="1547091"/>
            <a:ext cx="121228" cy="15920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7757392" y="2413702"/>
            <a:ext cx="6153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39.9</a:t>
            </a:r>
            <a:r>
              <a:rPr lang="en-US" sz="1050" dirty="0">
                <a:solidFill>
                  <a:schemeClr val="bg1"/>
                </a:solidFill>
              </a:rPr>
              <a:t>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953" y="2939464"/>
            <a:ext cx="697829" cy="31173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70.1 %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53DA-0359-4F93-86C2-852147B2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63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989488" y="-1523"/>
            <a:ext cx="9328727" cy="8224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Aged-25 Years and Older with a Bachelor’s Degree or Higher by Race/Ethnicity, Texas, 2007 and 2019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62042866"/>
              </p:ext>
            </p:extLst>
          </p:nvPr>
        </p:nvGraphicFramePr>
        <p:xfrm>
          <a:off x="969818" y="1311564"/>
          <a:ext cx="10409381" cy="49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95" y="24014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6.1%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3276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7.7%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7520" y="378050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5.4%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8" y="16906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7.8%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4617" y="1379650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in percent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6218331" y="1875354"/>
            <a:ext cx="2224627" cy="1502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74304" y="2041109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925455" y="2025603"/>
            <a:ext cx="2298773" cy="4993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5A8F-64FA-44EB-A178-FDCC567B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46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C82BF94-3687-4AFB-B537-61D9AA21CDAF}"/>
              </a:ext>
            </a:extLst>
          </p:cNvPr>
          <p:cNvGraphicFramePr>
            <a:graphicFrameLocks/>
          </p:cNvGraphicFramePr>
          <p:nvPr/>
        </p:nvGraphicFramePr>
        <p:xfrm>
          <a:off x="2047874" y="733425"/>
          <a:ext cx="8096251" cy="53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318D117B-C803-46F8-8CC9-73B563EF162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Estimated population for select Collin County cities, 2010-2020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BF98D-6BB1-4D61-8974-BD6B41684B74}"/>
              </a:ext>
            </a:extLst>
          </p:cNvPr>
          <p:cNvSpPr txBox="1"/>
          <p:nvPr/>
        </p:nvSpPr>
        <p:spPr>
          <a:xfrm>
            <a:off x="146825" y="6523678"/>
            <a:ext cx="28729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Evaluation Population Estimates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D1934-C03F-4973-8D24-B98933C8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76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195CAAE-0149-4F2C-A447-22EEB80EBA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687163"/>
              </p:ext>
            </p:extLst>
          </p:nvPr>
        </p:nvGraphicFramePr>
        <p:xfrm>
          <a:off x="1998272" y="685801"/>
          <a:ext cx="7749401" cy="311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940F2CC-EA81-49C8-A93E-A3FABED8AA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5351"/>
              </p:ext>
            </p:extLst>
          </p:nvPr>
        </p:nvGraphicFramePr>
        <p:xfrm>
          <a:off x="1998273" y="3805586"/>
          <a:ext cx="7749401" cy="3130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D9CAEDA-35BD-4FA7-BF73-DDECDCFCA174}"/>
              </a:ext>
            </a:extLst>
          </p:cNvPr>
          <p:cNvSpPr txBox="1"/>
          <p:nvPr/>
        </p:nvSpPr>
        <p:spPr>
          <a:xfrm>
            <a:off x="52039" y="6519446"/>
            <a:ext cx="1564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Evaluation Population Estimates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EE86F0-F2A5-4D37-BF7C-60F9D63C01F0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Estimated population and linear forecasts for select Collin County cities, 2010-2020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94769-6A9C-4D40-A7B9-6884B537B24F}"/>
              </a:ext>
            </a:extLst>
          </p:cNvPr>
          <p:cNvSpPr txBox="1"/>
          <p:nvPr/>
        </p:nvSpPr>
        <p:spPr>
          <a:xfrm>
            <a:off x="479502" y="2168912"/>
            <a:ext cx="130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Exponential</a:t>
            </a:r>
          </a:p>
          <a:p>
            <a:r>
              <a:rPr lang="en-US" dirty="0">
                <a:solidFill>
                  <a:schemeClr val="tx2"/>
                </a:solidFill>
              </a:rPr>
              <a:t>Forecast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8393D-54ED-4863-ABF3-D37BF5079D69}"/>
              </a:ext>
            </a:extLst>
          </p:cNvPr>
          <p:cNvSpPr txBox="1"/>
          <p:nvPr/>
        </p:nvSpPr>
        <p:spPr>
          <a:xfrm>
            <a:off x="506152" y="4512526"/>
            <a:ext cx="972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Linear</a:t>
            </a:r>
          </a:p>
          <a:p>
            <a:r>
              <a:rPr lang="en-US" dirty="0">
                <a:solidFill>
                  <a:schemeClr val="tx2"/>
                </a:solidFill>
              </a:rPr>
              <a:t>Forecast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9D8338-DA7D-4A92-8EE7-903B5D79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03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B9D839C-FA72-4BA3-8EBC-43701DB44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803377"/>
              </p:ext>
            </p:extLst>
          </p:nvPr>
        </p:nvGraphicFramePr>
        <p:xfrm>
          <a:off x="2057401" y="1500535"/>
          <a:ext cx="7175809" cy="3122064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277972">
                  <a:extLst>
                    <a:ext uri="{9D8B030D-6E8A-4147-A177-3AD203B41FA5}">
                      <a16:colId xmlns:a16="http://schemas.microsoft.com/office/drawing/2014/main" val="1205354972"/>
                    </a:ext>
                  </a:extLst>
                </a:gridCol>
                <a:gridCol w="911276">
                  <a:extLst>
                    <a:ext uri="{9D8B030D-6E8A-4147-A177-3AD203B41FA5}">
                      <a16:colId xmlns:a16="http://schemas.microsoft.com/office/drawing/2014/main" val="498041869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3343953076"/>
                    </a:ext>
                  </a:extLst>
                </a:gridCol>
                <a:gridCol w="830766">
                  <a:extLst>
                    <a:ext uri="{9D8B030D-6E8A-4147-A177-3AD203B41FA5}">
                      <a16:colId xmlns:a16="http://schemas.microsoft.com/office/drawing/2014/main" val="3183054832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147846975"/>
                    </a:ext>
                  </a:extLst>
                </a:gridCol>
                <a:gridCol w="770640">
                  <a:extLst>
                    <a:ext uri="{9D8B030D-6E8A-4147-A177-3AD203B41FA5}">
                      <a16:colId xmlns:a16="http://schemas.microsoft.com/office/drawing/2014/main" val="1782306351"/>
                    </a:ext>
                  </a:extLst>
                </a:gridCol>
                <a:gridCol w="868590">
                  <a:extLst>
                    <a:ext uri="{9D8B030D-6E8A-4147-A177-3AD203B41FA5}">
                      <a16:colId xmlns:a16="http://schemas.microsoft.com/office/drawing/2014/main" val="1851535751"/>
                    </a:ext>
                  </a:extLst>
                </a:gridCol>
              </a:tblGrid>
              <a:tr h="63492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McKinney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Allen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Frisco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Plano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Collin County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Texas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593273"/>
                  </a:ext>
                </a:extLst>
              </a:tr>
              <a:tr h="5742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White alone, not Hispanic or Latino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59.2%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60.0%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56.5%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52.4%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55.1%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41.2%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3955411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Hispanic or Latino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17.6%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10.9%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11.5%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15.0%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15.5%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39.7%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6675985"/>
                  </a:ext>
                </a:extLst>
              </a:tr>
              <a:tr h="615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Black or African American alone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11.9%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9.4%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7.9%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8.6%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10.9%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12.9%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2324860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Asian alone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8.4%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17.9%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20.9%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21.2%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16.3%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5.2%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394240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3.4%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3.3%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3.9%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3.4%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3.6%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3.2%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640571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7364A485-31C2-4251-9B74-30FDDA6B76F8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Race/ethnic composition select Collin County cities, Collin County, and Texas, 2015-2019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435C83-D718-4FB5-B790-0D0AE359253B}"/>
              </a:ext>
            </a:extLst>
          </p:cNvPr>
          <p:cNvSpPr/>
          <p:nvPr/>
        </p:nvSpPr>
        <p:spPr>
          <a:xfrm>
            <a:off x="170158" y="6549544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 5-Year Sample, 2015-2019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0390F-D692-4692-999F-4FDCE5F5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94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9027D6-C48E-45C9-9025-F970FCB99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177311"/>
              </p:ext>
            </p:extLst>
          </p:nvPr>
        </p:nvGraphicFramePr>
        <p:xfrm>
          <a:off x="2419814" y="1254125"/>
          <a:ext cx="7298473" cy="532098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16911">
                  <a:extLst>
                    <a:ext uri="{9D8B030D-6E8A-4147-A177-3AD203B41FA5}">
                      <a16:colId xmlns:a16="http://schemas.microsoft.com/office/drawing/2014/main" val="947134066"/>
                    </a:ext>
                  </a:extLst>
                </a:gridCol>
                <a:gridCol w="911368">
                  <a:extLst>
                    <a:ext uri="{9D8B030D-6E8A-4147-A177-3AD203B41FA5}">
                      <a16:colId xmlns:a16="http://schemas.microsoft.com/office/drawing/2014/main" val="3440205052"/>
                    </a:ext>
                  </a:extLst>
                </a:gridCol>
                <a:gridCol w="830766">
                  <a:extLst>
                    <a:ext uri="{9D8B030D-6E8A-4147-A177-3AD203B41FA5}">
                      <a16:colId xmlns:a16="http://schemas.microsoft.com/office/drawing/2014/main" val="4001653158"/>
                    </a:ext>
                  </a:extLst>
                </a:gridCol>
                <a:gridCol w="814039">
                  <a:extLst>
                    <a:ext uri="{9D8B030D-6E8A-4147-A177-3AD203B41FA5}">
                      <a16:colId xmlns:a16="http://schemas.microsoft.com/office/drawing/2014/main" val="1530370587"/>
                    </a:ext>
                  </a:extLst>
                </a:gridCol>
                <a:gridCol w="775009">
                  <a:extLst>
                    <a:ext uri="{9D8B030D-6E8A-4147-A177-3AD203B41FA5}">
                      <a16:colId xmlns:a16="http://schemas.microsoft.com/office/drawing/2014/main" val="3451772338"/>
                    </a:ext>
                  </a:extLst>
                </a:gridCol>
                <a:gridCol w="780586">
                  <a:extLst>
                    <a:ext uri="{9D8B030D-6E8A-4147-A177-3AD203B41FA5}">
                      <a16:colId xmlns:a16="http://schemas.microsoft.com/office/drawing/2014/main" val="1540865695"/>
                    </a:ext>
                  </a:extLst>
                </a:gridCol>
                <a:gridCol w="869794">
                  <a:extLst>
                    <a:ext uri="{9D8B030D-6E8A-4147-A177-3AD203B41FA5}">
                      <a16:colId xmlns:a16="http://schemas.microsoft.com/office/drawing/2014/main" val="1357252823"/>
                    </a:ext>
                  </a:extLst>
                </a:gridCol>
              </a:tblGrid>
              <a:tr h="32832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McKinney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Allen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Frisco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Plano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Collin County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Texas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7498502"/>
                  </a:ext>
                </a:extLst>
              </a:tr>
              <a:tr h="32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Foreign born persons, percent, 2015-2019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16.4%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19.6%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22.8%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27.0%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21.1%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17.0%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3393127151"/>
                  </a:ext>
                </a:extLst>
              </a:tr>
              <a:tr h="32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Owner-occupied housing unit rate, 2015-2019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65.8%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74.1%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71.6%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59.1%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65.0%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62.0%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1533999694"/>
                  </a:ext>
                </a:extLst>
              </a:tr>
              <a:tr h="487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Median value of owner-occupied housing units, 2015-2019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$309,200 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$303,300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$395,900 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$320,100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$315,300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$172,500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704834098"/>
                  </a:ext>
                </a:extLst>
              </a:tr>
              <a:tr h="4103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Median selected monthly owner costs -with a mortgage, 2015-2019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$2,160 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$2,230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$2,635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$2,145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$2,194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$1,606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1222871402"/>
                  </a:ext>
                </a:extLst>
              </a:tr>
              <a:tr h="181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Median gross rent, 2015-2019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$1,394 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$1,487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$1,505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$1,418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$1,389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$1,045 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2329145930"/>
                  </a:ext>
                </a:extLst>
              </a:tr>
              <a:tr h="487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Living in same house 1 year ago, percent of persons age 1 year+, 2015-2019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83.4%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86.9%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83.4%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88.0%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85.1%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84.4%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2184450"/>
                  </a:ext>
                </a:extLst>
              </a:tr>
              <a:tr h="6475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Language other than English spoken at home, percent of persons age 5 years+, 2015-2019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24.1%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27.5%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28.7%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35.3%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28.7%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35.5%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1860622907"/>
                  </a:ext>
                </a:extLst>
              </a:tr>
              <a:tr h="487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Households with a broadband Internet subscription, percent, 2015-2019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90.0%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96.0%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95.9%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93.9%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92.8%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81.9%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2014753464"/>
                  </a:ext>
                </a:extLst>
              </a:tr>
              <a:tr h="487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High school graduate or higher, percent of persons age 25 years+, 2015-2019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92.3%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95.8%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96.4%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93.6%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93.8%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83.7%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342797931"/>
                  </a:ext>
                </a:extLst>
              </a:tr>
              <a:tr h="487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Bachelor's degree or higher, percent of persons age 25 years+, 2015-2019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47.4%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54.5%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63.5%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57.2%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52.3%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29.9%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3588303934"/>
                  </a:ext>
                </a:extLst>
              </a:tr>
              <a:tr h="487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Persons  without health insurance, under age 65 years, percent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11.3%</a:t>
                      </a:r>
                      <a:endParaRPr lang="en-US" sz="105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7.7%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2"/>
                          </a:solidFill>
                          <a:effectLst/>
                        </a:rPr>
                        <a:t>7.0%</a:t>
                      </a:r>
                      <a:endParaRPr lang="en-US" sz="105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12.5%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12.5%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20.8%</a:t>
                      </a:r>
                      <a:endParaRPr lang="en-US" sz="105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2" marR="8052" marT="8052" marB="0" anchor="ctr"/>
                </a:tc>
                <a:extLst>
                  <a:ext uri="{0D108BD9-81ED-4DB2-BD59-A6C34878D82A}">
                    <a16:rowId xmlns:a16="http://schemas.microsoft.com/office/drawing/2014/main" val="3598108373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4B0ABF1-36FF-41BA-BAE6-919BD4A0301A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Social and economic characteristics for select Collin County cities, Collin County, and Texas,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9C221-21FF-4C3D-9539-F85ADF99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31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F50CE-AB98-445D-A355-BE8B19220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38" y="3850914"/>
            <a:ext cx="3594986" cy="2777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278A4-518C-4BB2-B358-8510ABE60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76" y="926093"/>
            <a:ext cx="3594987" cy="277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D75B8-6935-4B39-A887-AF7A9D6B7E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76" y="3850914"/>
            <a:ext cx="3594987" cy="2777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92BD7-5997-47FE-A783-ED0FE3FC8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37" y="926093"/>
            <a:ext cx="3594987" cy="27779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9D8D61-8AE5-425E-A719-6571515108D1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housing stock by year built Collin County census tracts, 2015-2019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1341B-0616-41E9-85C9-2FCD653079D2}"/>
              </a:ext>
            </a:extLst>
          </p:cNvPr>
          <p:cNvSpPr txBox="1"/>
          <p:nvPr/>
        </p:nvSpPr>
        <p:spPr>
          <a:xfrm>
            <a:off x="669073" y="2258020"/>
            <a:ext cx="132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Before 1970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29CD6-530C-40B1-A4EE-928337A2019C}"/>
              </a:ext>
            </a:extLst>
          </p:cNvPr>
          <p:cNvSpPr txBox="1"/>
          <p:nvPr/>
        </p:nvSpPr>
        <p:spPr>
          <a:xfrm>
            <a:off x="10506307" y="231506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1970-1989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9D1AC-F8A3-4726-9A93-9D578A273811}"/>
              </a:ext>
            </a:extLst>
          </p:cNvPr>
          <p:cNvSpPr txBox="1"/>
          <p:nvPr/>
        </p:nvSpPr>
        <p:spPr>
          <a:xfrm>
            <a:off x="10575073" y="5154909"/>
            <a:ext cx="154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2010 and later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604F6-E14F-4327-A4E1-864AB37A90AF}"/>
              </a:ext>
            </a:extLst>
          </p:cNvPr>
          <p:cNvSpPr txBox="1"/>
          <p:nvPr/>
        </p:nvSpPr>
        <p:spPr>
          <a:xfrm>
            <a:off x="735437" y="505522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1990-2009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57655E-78B6-4B0B-8D3F-CB480193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788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8E7A0B-DC5B-4AEB-9E59-57EF93174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02" y="836341"/>
            <a:ext cx="7727795" cy="59714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1ABC2E-59A4-48FA-9F92-4EB5CBEED50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Asian population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6ED8-D80A-4428-9C3D-D6883204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0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1524000" y="6396339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Vintage Population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61929-66B5-4161-9AA0-8016629C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14387"/>
            <a:ext cx="8686800" cy="52292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AB1C0-1159-47CE-BE37-BA86B606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06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806BF-C297-410A-98EB-373AC9BF2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46" y="807462"/>
            <a:ext cx="7830108" cy="60505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9B1423-8DB8-4A19-8DD2-3C4B06F5B33A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Black population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A813D-C501-420D-8D3F-94A5C360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54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B5003-2B63-4B74-98F2-BF4E1C6A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92" y="903249"/>
            <a:ext cx="7452415" cy="57586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CDFC43B-AA1B-4DD5-AE4E-4E29D586D2D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Hispanic,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F39A-3C0E-4C48-9385-8FF9BD40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13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A5EB90-A0B9-49F7-BD1E-E2D43FB53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32" y="799097"/>
            <a:ext cx="7894735" cy="610047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596407-D890-48B0-99B9-759E769A88C7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living below poverty,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7928-5560-4384-A170-67D7D8F1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03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50BAF-7FC3-4B90-8E54-92846CDF8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52" y="829108"/>
            <a:ext cx="7802095" cy="60288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FFCFE8-BC34-46F4-808F-45189F0C9B7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natural resources, construction, maintenance, occupations Collin County census tracts, 2015-2019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8B22D2-34A2-4B26-9887-A97562A7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76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CC3F72-BBC8-4CE4-B946-0B2BE7553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35" y="879000"/>
            <a:ext cx="7737530" cy="5979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1223E0-AA5C-4017-9D25-C918399B397F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management, business, science, art occupations, Collin County census tracts, 2015-2019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3C5A8-B8CB-45D2-BFE8-808F8E6F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21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E7D2C-5C71-4414-A087-C1E6978EF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59" y="858483"/>
            <a:ext cx="7764081" cy="599951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E7AE35-19A4-4F75-BDDC-2C44EE72FCD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lived in a different housing unit 1 year ago,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5742E-FB73-4E9F-9446-4E32E67A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39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FF2CF-76CE-42D4-98C4-6D244C9ED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96" y="895687"/>
            <a:ext cx="7513407" cy="58058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A88EBEC-4A27-4215-9E4E-7A1AFCD87730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foreign born,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709EA-0B90-4F05-9122-C50EB521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C93A3-D195-4080-A36E-E317E501D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67" y="947796"/>
            <a:ext cx="7581665" cy="58585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78B3863-1E53-4AAD-9843-BE24C388C0D3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speak language other than English and English less than very well,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696BA-D91E-47D4-93E9-02EE39BA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2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8182B0-2687-4EF6-A63D-68A09CCB4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32" y="853068"/>
            <a:ext cx="7694936" cy="59460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Median household income,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4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D54FC-60D7-44D5-91AE-12A364B0E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44" y="854866"/>
            <a:ext cx="7655311" cy="59154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BD256A-602F-4957-BB34-3732A698B94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 capita income,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7F855-F07F-4538-89DD-08C5BB7A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23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93812"/>
              </p:ext>
            </p:extLst>
          </p:nvPr>
        </p:nvGraphicFramePr>
        <p:xfrm>
          <a:off x="2085278" y="1442260"/>
          <a:ext cx="9461810" cy="4529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687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Harris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4,738,253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645,144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68.6%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44.1%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-12.7%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Bexar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2,026,823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312,042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46.1%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14.1%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39.9%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Tarrant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2,123,347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312,002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50.1%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30.1%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1,072,069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291,175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23.8%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16.8%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59.4%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Travis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1,300,503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276,189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38.4%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42.0%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Dallas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2,635,888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267,732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88.4%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44.2%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-32.6%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Denton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919,324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257,709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66.3%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Fort Bend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839,706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255,074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56.8%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Williamson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617,855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195,084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74.0%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Montgomery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626,351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170,611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71.9%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12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36844-2551-4AB7-B88A-C4F2EB3FB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48" y="847491"/>
            <a:ext cx="7721103" cy="5966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9311E2-F78D-4FCC-84E2-577B214D9618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aged 25 years and older with bachelor’s degree or higher, Collin County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E5C4-15E0-4B85-A5AA-27B982D5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944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C4EDB-9907-4019-A917-F05A4D55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01" y="841917"/>
            <a:ext cx="7457129" cy="5818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B7D94-6AA8-47CF-8CFF-7C05A01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01" y="1857202"/>
            <a:ext cx="2055699" cy="1084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3D8F8-18D3-495D-8CCF-B72249AE6437}"/>
              </a:ext>
            </a:extLst>
          </p:cNvPr>
          <p:cNvSpPr txBox="1"/>
          <p:nvPr/>
        </p:nvSpPr>
        <p:spPr>
          <a:xfrm>
            <a:off x="0" y="6642556"/>
            <a:ext cx="28632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DE3A8-C4CB-48B9-A8C4-BD4A15D222E6}"/>
              </a:ext>
            </a:extLst>
          </p:cNvPr>
          <p:cNvSpPr txBox="1">
            <a:spLocks/>
          </p:cNvSpPr>
          <p:nvPr/>
        </p:nvSpPr>
        <p:spPr>
          <a:xfrm>
            <a:off x="1840218" y="226725"/>
            <a:ext cx="9012522" cy="48891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362A-AECB-4AC0-94CC-39348E00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0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ECEFD-0EF3-4715-B36F-7084B22D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8" y="892604"/>
            <a:ext cx="7318214" cy="5749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C8216-1342-4FD0-916A-6C595964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8" y="1737484"/>
            <a:ext cx="2143125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C5F3D-27ED-4DB2-89C3-8B51BC0BCE37}"/>
              </a:ext>
            </a:extLst>
          </p:cNvPr>
          <p:cNvSpPr txBox="1"/>
          <p:nvPr/>
        </p:nvSpPr>
        <p:spPr>
          <a:xfrm>
            <a:off x="0" y="6666428"/>
            <a:ext cx="3193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92A81-6CEF-459E-98D9-1D0D326DEC94}"/>
              </a:ext>
            </a:extLst>
          </p:cNvPr>
          <p:cNvSpPr txBox="1">
            <a:spLocks/>
          </p:cNvSpPr>
          <p:nvPr/>
        </p:nvSpPr>
        <p:spPr>
          <a:xfrm>
            <a:off x="1469184" y="328590"/>
            <a:ext cx="10161537" cy="42998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Percent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2FF2-B964-4865-A854-BCE1D154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6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F10A1-D2DD-44FD-B421-0F75CA1C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43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71D8B09-9E6E-4112-BE81-28C8A66CF0C1}"/>
              </a:ext>
            </a:extLst>
          </p:cNvPr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id="{57186856-AB06-49BC-9E29-15F36CBFF980}"/>
              </a:ext>
            </a:extLst>
          </p:cNvPr>
          <p:cNvSpPr txBox="1">
            <a:spLocks/>
          </p:cNvSpPr>
          <p:nvPr/>
        </p:nvSpPr>
        <p:spPr>
          <a:xfrm>
            <a:off x="2073832" y="237171"/>
            <a:ext cx="8999328" cy="528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Population Projections, DFW Metro Largest Counties, 2010-2040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273D-5053-493F-A3DB-D5B12F12B6CA}"/>
              </a:ext>
            </a:extLst>
          </p:cNvPr>
          <p:cNvSpPr txBox="1"/>
          <p:nvPr/>
        </p:nvSpPr>
        <p:spPr>
          <a:xfrm>
            <a:off x="1676404" y="648955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Projections</a:t>
            </a:r>
          </a:p>
        </p:txBody>
      </p:sp>
    </p:spTree>
    <p:extLst>
      <p:ext uri="{BB962C8B-B14F-4D97-AF65-F5344CB8AC3E}">
        <p14:creationId xmlns:p14="http://schemas.microsoft.com/office/powerpoint/2010/main" val="551268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44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0034" y="70023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Ethnicity, Texas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/>
          </p:nvPr>
        </p:nvGraphicFramePr>
        <p:xfrm>
          <a:off x="505325" y="1540042"/>
          <a:ext cx="10515599" cy="481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6417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795346" y="0"/>
            <a:ext cx="9826770" cy="77591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Population Change and Percent of Total Change by Race/Ethnicity, Texas, 2010-2030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1FA3B-F0C1-4F58-90BE-DCC7501F4B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725486" y="1646237"/>
          <a:ext cx="9896630" cy="489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marR="0" lvl="0" indent="-798513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Source: Texas Demographic Center 2018 Population Projections </a:t>
            </a:r>
          </a:p>
        </p:txBody>
      </p:sp>
    </p:spTree>
    <p:extLst>
      <p:ext uri="{BB962C8B-B14F-4D97-AF65-F5344CB8AC3E}">
        <p14:creationId xmlns:p14="http://schemas.microsoft.com/office/powerpoint/2010/main" val="140579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815558" y="0"/>
            <a:ext cx="6926997" cy="101103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Numeric Change, DFW Metro, 2010 to 2030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589547" y="1739583"/>
          <a:ext cx="10826801" cy="459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76404" y="648955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Projections</a:t>
            </a:r>
          </a:p>
        </p:txBody>
      </p:sp>
    </p:spTree>
    <p:extLst>
      <p:ext uri="{BB962C8B-B14F-4D97-AF65-F5344CB8AC3E}">
        <p14:creationId xmlns:p14="http://schemas.microsoft.com/office/powerpoint/2010/main" val="2938626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4579602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Potter, Ph.D.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0D858-2E32-49C2-9313-A82CC56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Percent Growth in Texas, 2010-2020*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626978"/>
              </p:ext>
            </p:extLst>
          </p:nvPr>
        </p:nvGraphicFramePr>
        <p:xfrm>
          <a:off x="1745719" y="1326635"/>
          <a:ext cx="8503183" cy="503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898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855425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270370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2869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2020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Hays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241,365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84,387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53.7%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79.7%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Comal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164,812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56,287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51.9%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1.8%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92.3%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744766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Williamson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617,855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195,084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46.2%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20.4%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74.0%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407770"/>
                  </a:ext>
                </a:extLst>
              </a:tr>
              <a:tr h="275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Fort Bend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839,706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255,074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43.6%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57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Rockwall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109,888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31,490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40.2%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14.9%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81.7%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Denton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919,324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257,709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38.9%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24.8%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Kaufman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143,198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39,846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38.6%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17.3%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81.2%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Montgomery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626,351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170,611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37.4%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20.4%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71.9%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1,072,069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291,175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37.2%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23.8%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16.8%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59.4%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Waller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57,452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14,133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22.7%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74.4%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Midland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177,863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40,976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29.9%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42.6%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9.0%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48.3%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349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Guadalupe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170,608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39,086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29.7%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Ellis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191,760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          42,111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28.1%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21.8%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76.1%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50,000 or more in 2020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9B881-2BBA-47A0-9434-8F3E1AC8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E154C2-A844-4539-8A09-88266C939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034" y="851727"/>
            <a:ext cx="7285070" cy="5869748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/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126230" y="2575932"/>
            <a:ext cx="1260538" cy="3123326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Interstate 35 mark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89391" y="412742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Estimated Population by County, Texas, 2020</a:t>
            </a: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2" y="651004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433B6-AB12-4689-8ACD-AAF71B8F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9E8718-815B-411F-8021-8B23C3F7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86" y="886522"/>
            <a:ext cx="7198885" cy="5971478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728422" y="421396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Estimated Numeric Change, Texas Counties, 2010-2020</a:t>
            </a: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5229" y="1723451"/>
            <a:ext cx="297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101 counties lost population over the decade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3320" y="6598364"/>
            <a:ext cx="3025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91BD7-0CC8-4C33-86AA-9D049E615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54" y="5188448"/>
            <a:ext cx="1189831" cy="12481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6ECCA7-F8D5-461B-896B-A3B33B4C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8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56D74-76DD-4B31-BF50-0A9EDEC5E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7" t="4829" r="3698" b="5838"/>
          <a:stretch/>
        </p:blipFill>
        <p:spPr>
          <a:xfrm>
            <a:off x="2681868" y="886522"/>
            <a:ext cx="7409986" cy="5971478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769288" y="418318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Estimated Percent Population Change, Texas Counties, 2010-2020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6616" y="6478194"/>
            <a:ext cx="31550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U.S. Census Bureau, 2020 Population Estimates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ACF4B8-E403-49A1-B019-253EABCA1070}"/>
              </a:ext>
            </a:extLst>
          </p:cNvPr>
          <p:cNvSpPr/>
          <p:nvPr/>
        </p:nvSpPr>
        <p:spPr>
          <a:xfrm>
            <a:off x="9183581" y="1225661"/>
            <a:ext cx="26223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5327B"/>
                </a:solidFill>
                <a:latin typeface="Century Gothic" panose="020B0502020202020204" pitchFamily="34" charset="0"/>
              </a:rPr>
              <a:t>Suburban ring counties are among the fastest growing</a:t>
            </a:r>
            <a:endParaRPr lang="en-US" sz="11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EDA52A-674D-4790-B185-6188AD1708BB}"/>
              </a:ext>
            </a:extLst>
          </p:cNvPr>
          <p:cNvCxnSpPr>
            <a:cxnSpLocks/>
          </p:cNvCxnSpPr>
          <p:nvPr/>
        </p:nvCxnSpPr>
        <p:spPr>
          <a:xfrm flipH="1">
            <a:off x="8329226" y="1656548"/>
            <a:ext cx="854355" cy="91583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9E5CA4-5A50-4994-B911-571E62D2D234}"/>
              </a:ext>
            </a:extLst>
          </p:cNvPr>
          <p:cNvCxnSpPr>
            <a:cxnSpLocks/>
          </p:cNvCxnSpPr>
          <p:nvPr/>
        </p:nvCxnSpPr>
        <p:spPr>
          <a:xfrm flipH="1">
            <a:off x="8879078" y="1656548"/>
            <a:ext cx="304503" cy="258750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4CAC52-E67B-49B5-B10F-3EFB4CEFCF7E}"/>
              </a:ext>
            </a:extLst>
          </p:cNvPr>
          <p:cNvCxnSpPr>
            <a:cxnSpLocks/>
          </p:cNvCxnSpPr>
          <p:nvPr/>
        </p:nvCxnSpPr>
        <p:spPr>
          <a:xfrm flipH="1">
            <a:off x="7777976" y="1656548"/>
            <a:ext cx="1405605" cy="234269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07B6BA4-6FC8-40C3-A984-18ACE373F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61" y="5142956"/>
            <a:ext cx="1134065" cy="15166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E74507-CBCC-4750-93EE-542CACA2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2E7B5-E756-4443-97C8-87ABC180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" t="3301" r="3563" b="9903"/>
          <a:stretch/>
        </p:blipFill>
        <p:spPr>
          <a:xfrm>
            <a:off x="2465928" y="919975"/>
            <a:ext cx="7260144" cy="5868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E346-320A-4ED5-A4BF-0135FBBFF822}"/>
              </a:ext>
            </a:extLst>
          </p:cNvPr>
          <p:cNvSpPr txBox="1">
            <a:spLocks/>
          </p:cNvSpPr>
          <p:nvPr/>
        </p:nvSpPr>
        <p:spPr>
          <a:xfrm>
            <a:off x="2300869" y="30123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Natural Increase (Decrease),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841C-3E04-43BF-82C5-F895339DA84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9BA22-CC80-4767-B6C6-03B6132B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2" y="5172772"/>
            <a:ext cx="97155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35812-D9AC-4229-854C-DFD912BC9E2D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86 counties had natural decrease over the decade (1/3 of Texas’ counties)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8336-BF90-488E-9AEE-50F9959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77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484A1-434B-4BD9-91E0-487B0D646ADF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122656c6-b205-4b62-909d-389f9e348b2b"/>
    <ds:schemaRef ds:uri="8865c3b5-672f-488d-b474-fd2e6972fa6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18BE45-037B-4A98-A18A-09693EF2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27645</TotalTime>
  <Words>2270</Words>
  <Application>Microsoft Office PowerPoint</Application>
  <PresentationFormat>Widescreen</PresentationFormat>
  <Paragraphs>612</Paragraphs>
  <Slides>47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ＭＳ Ｐゴシック</vt:lpstr>
      <vt:lpstr>Arial</vt:lpstr>
      <vt:lpstr>Calibri</vt:lpstr>
      <vt:lpstr>Calibri Light</vt:lpstr>
      <vt:lpstr>Century Gothic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Population Growth and Congressional Seat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Fertility Rate for Select States, 2008-2018</vt:lpstr>
      <vt:lpstr>PowerPoint Presentation</vt:lpstr>
      <vt:lpstr>Texas White (non-Hispanic) and Hispanic Populations by Age, 2019</vt:lpstr>
      <vt:lpstr>Texas Population Pyramid by Race/Ethnicity, 2019</vt:lpstr>
      <vt:lpstr>PowerPoint Presentation</vt:lpstr>
      <vt:lpstr>PowerPoint Presentation</vt:lpstr>
      <vt:lpstr>PowerPoint Presentation</vt:lpstr>
      <vt:lpstr>Percent of Civilian Labor Force by Occupation, Texas, 2007, 2017 and 2017-2017 Change</vt:lpstr>
      <vt:lpstr>Educational Attainment of Persons Age 25 Years and Older by Race/Ethnicity, Texas, 2019</vt:lpstr>
      <vt:lpstr>Percent of the Population Aged-25 Years and Older with a Bachelor’s Degree or Higher by Race/Ethnicity, Texas, 2007 and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Population by Race and Ethnicity, Texas 2010-2050</vt:lpstr>
      <vt:lpstr>PowerPoint Presentation</vt:lpstr>
      <vt:lpstr>Projected Numeric Change, DFW Metro, 2010 to 2030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724</cp:revision>
  <cp:lastPrinted>2021-05-12T17:36:29Z</cp:lastPrinted>
  <dcterms:created xsi:type="dcterms:W3CDTF">2016-06-30T18:52:57Z</dcterms:created>
  <dcterms:modified xsi:type="dcterms:W3CDTF">2021-08-05T17:58:43Z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