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31"/>
  </p:notesMasterIdLst>
  <p:sldIdLst>
    <p:sldId id="549" r:id="rId10"/>
    <p:sldId id="674" r:id="rId11"/>
    <p:sldId id="840" r:id="rId12"/>
    <p:sldId id="802" r:id="rId13"/>
    <p:sldId id="848" r:id="rId14"/>
    <p:sldId id="849" r:id="rId15"/>
    <p:sldId id="844" r:id="rId16"/>
    <p:sldId id="841" r:id="rId17"/>
    <p:sldId id="842" r:id="rId18"/>
    <p:sldId id="843" r:id="rId19"/>
    <p:sldId id="846" r:id="rId20"/>
    <p:sldId id="845" r:id="rId21"/>
    <p:sldId id="847" r:id="rId22"/>
    <p:sldId id="817" r:id="rId23"/>
    <p:sldId id="818" r:id="rId24"/>
    <p:sldId id="775" r:id="rId25"/>
    <p:sldId id="535" r:id="rId26"/>
    <p:sldId id="807" r:id="rId27"/>
    <p:sldId id="796" r:id="rId28"/>
    <p:sldId id="797" r:id="rId29"/>
    <p:sldId id="544" r:id="rId30"/>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71" d="100"/>
          <a:sy n="171" d="100"/>
        </p:scale>
        <p:origin x="32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Potter" userId="b8349ac3-7baa-4f39-ad63-c7da5d241fae" providerId="ADAL" clId="{5A609C9B-466A-44C1-B875-184CFAD5E748}"/>
    <pc:docChg chg="custSel addSld modSld">
      <pc:chgData name="Lloyd Potter" userId="b8349ac3-7baa-4f39-ad63-c7da5d241fae" providerId="ADAL" clId="{5A609C9B-466A-44C1-B875-184CFAD5E748}" dt="2021-08-19T14:27:23.618" v="200" actId="20577"/>
      <pc:docMkLst>
        <pc:docMk/>
      </pc:docMkLst>
      <pc:sldChg chg="add">
        <pc:chgData name="Lloyd Potter" userId="b8349ac3-7baa-4f39-ad63-c7da5d241fae" providerId="ADAL" clId="{5A609C9B-466A-44C1-B875-184CFAD5E748}" dt="2021-08-19T14:21:09.424" v="0"/>
        <pc:sldMkLst>
          <pc:docMk/>
          <pc:sldMk cId="3766417175" sldId="535"/>
        </pc:sldMkLst>
      </pc:sldChg>
      <pc:sldChg chg="modSp">
        <pc:chgData name="Lloyd Potter" userId="b8349ac3-7baa-4f39-ad63-c7da5d241fae" providerId="ADAL" clId="{5A609C9B-466A-44C1-B875-184CFAD5E748}" dt="2021-08-19T14:26:05.826" v="152" actId="20577"/>
        <pc:sldMkLst>
          <pc:docMk/>
          <pc:sldMk cId="3405881591" sldId="840"/>
        </pc:sldMkLst>
        <pc:spChg chg="mod">
          <ac:chgData name="Lloyd Potter" userId="b8349ac3-7baa-4f39-ad63-c7da5d241fae" providerId="ADAL" clId="{5A609C9B-466A-44C1-B875-184CFAD5E748}" dt="2021-08-19T14:26:05.826" v="152" actId="20577"/>
          <ac:spMkLst>
            <pc:docMk/>
            <pc:sldMk cId="3405881591" sldId="840"/>
            <ac:spMk id="9" creationId="{00000000-0000-0000-0000-000000000000}"/>
          </ac:spMkLst>
        </pc:spChg>
      </pc:sldChg>
      <pc:sldChg chg="modSp">
        <pc:chgData name="Lloyd Potter" userId="b8349ac3-7baa-4f39-ad63-c7da5d241fae" providerId="ADAL" clId="{5A609C9B-466A-44C1-B875-184CFAD5E748}" dt="2021-08-19T14:27:23.618" v="200" actId="20577"/>
        <pc:sldMkLst>
          <pc:docMk/>
          <pc:sldMk cId="1166354231" sldId="844"/>
        </pc:sldMkLst>
        <pc:spChg chg="mod">
          <ac:chgData name="Lloyd Potter" userId="b8349ac3-7baa-4f39-ad63-c7da5d241fae" providerId="ADAL" clId="{5A609C9B-466A-44C1-B875-184CFAD5E748}" dt="2021-08-19T14:27:23.618" v="200" actId="20577"/>
          <ac:spMkLst>
            <pc:docMk/>
            <pc:sldMk cId="1166354231" sldId="844"/>
            <ac:spMk id="4" creationId="{3B35B96E-1086-4210-8F8C-1D065770779F}"/>
          </ac:spMkLst>
        </pc:spChg>
      </pc:sldChg>
      <pc:sldChg chg="modSp">
        <pc:chgData name="Lloyd Potter" userId="b8349ac3-7baa-4f39-ad63-c7da5d241fae" providerId="ADAL" clId="{5A609C9B-466A-44C1-B875-184CFAD5E748}" dt="2021-08-19T14:24:21.202" v="36" actId="14734"/>
        <pc:sldMkLst>
          <pc:docMk/>
          <pc:sldMk cId="2141549993" sldId="848"/>
        </pc:sldMkLst>
        <pc:spChg chg="mod">
          <ac:chgData name="Lloyd Potter" userId="b8349ac3-7baa-4f39-ad63-c7da5d241fae" providerId="ADAL" clId="{5A609C9B-466A-44C1-B875-184CFAD5E748}" dt="2021-08-19T14:24:06.930" v="35" actId="14100"/>
          <ac:spMkLst>
            <pc:docMk/>
            <pc:sldMk cId="2141549993" sldId="848"/>
            <ac:spMk id="4" creationId="{EDA3F575-05B6-48D9-BE56-228BCA4DD106}"/>
          </ac:spMkLst>
        </pc:spChg>
        <pc:graphicFrameChg chg="mod modGraphic">
          <ac:chgData name="Lloyd Potter" userId="b8349ac3-7baa-4f39-ad63-c7da5d241fae" providerId="ADAL" clId="{5A609C9B-466A-44C1-B875-184CFAD5E748}" dt="2021-08-19T14:24:21.202" v="36" actId="14734"/>
          <ac:graphicFrameMkLst>
            <pc:docMk/>
            <pc:sldMk cId="2141549993" sldId="848"/>
            <ac:graphicFrameMk id="3" creationId="{9AE677F0-1867-4BE4-BC75-E477FA479C4A}"/>
          </ac:graphicFrameMkLst>
        </pc:graphicFrameChg>
      </pc:sldChg>
      <pc:sldChg chg="addSp modSp">
        <pc:chgData name="Lloyd Potter" userId="b8349ac3-7baa-4f39-ad63-c7da5d241fae" providerId="ADAL" clId="{5A609C9B-466A-44C1-B875-184CFAD5E748}" dt="2021-08-19T14:25:25.118" v="88"/>
        <pc:sldMkLst>
          <pc:docMk/>
          <pc:sldMk cId="1699825821" sldId="849"/>
        </pc:sldMkLst>
        <pc:spChg chg="add mod">
          <ac:chgData name="Lloyd Potter" userId="b8349ac3-7baa-4f39-ad63-c7da5d241fae" providerId="ADAL" clId="{5A609C9B-466A-44C1-B875-184CFAD5E748}" dt="2021-08-19T14:25:06.522" v="86" actId="20577"/>
          <ac:spMkLst>
            <pc:docMk/>
            <pc:sldMk cId="1699825821" sldId="849"/>
            <ac:spMk id="5" creationId="{B7FE5378-083F-4C4F-BE46-AD27997DE9C3}"/>
          </ac:spMkLst>
        </pc:spChg>
        <pc:spChg chg="add">
          <ac:chgData name="Lloyd Potter" userId="b8349ac3-7baa-4f39-ad63-c7da5d241fae" providerId="ADAL" clId="{5A609C9B-466A-44C1-B875-184CFAD5E748}" dt="2021-08-19T14:25:25.118" v="88"/>
          <ac:spMkLst>
            <pc:docMk/>
            <pc:sldMk cId="1699825821" sldId="849"/>
            <ac:spMk id="8" creationId="{65B2A568-AAC1-47E4-91C2-786E02FF6C7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esentations/redistrict/StateTabsb.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tsacloud-my.sharepoint.com/personal/lloyd_potter_utsa_edu/Documents/Documents/Presentations/redistrict/StateTab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7546759357783"/>
          <c:y val="2.9168044684525777E-2"/>
          <c:w val="0.96696696696696693"/>
          <c:h val="0.80803292544004701"/>
        </c:manualLayout>
      </c:layout>
      <c:barChart>
        <c:barDir val="col"/>
        <c:grouping val="clustered"/>
        <c:varyColors val="0"/>
        <c:ser>
          <c:idx val="0"/>
          <c:order val="0"/>
          <c:tx>
            <c:strRef>
              <c:f>Sheet1!$B$1</c:f>
              <c:strCache>
                <c:ptCount val="1"/>
                <c:pt idx="0">
                  <c:v>CB Estimates</c:v>
                </c:pt>
              </c:strCache>
            </c:strRef>
          </c:tx>
          <c:spPr>
            <a:solidFill>
              <a:schemeClr val="accent1"/>
            </a:solidFill>
            <a:ln>
              <a:noFill/>
            </a:ln>
            <a:effectLst/>
          </c:spPr>
          <c:invertIfNegative val="0"/>
          <c:dLbls>
            <c:dLbl>
              <c:idx val="0"/>
              <c:layout>
                <c:manualLayout>
                  <c:x val="-1.3513513513513568E-2"/>
                  <c:y val="-2.6516404258659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F-4F61-93E9-AFA58E713824}"/>
                </c:ext>
              </c:extLst>
            </c:dLbl>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2020</c:v>
                </c:pt>
              </c:numCache>
            </c:numRef>
          </c:cat>
          <c:val>
            <c:numRef>
              <c:f>Sheet1!$B$2:$B$3</c:f>
              <c:numCache>
                <c:formatCode>_(* #,##0_);_(* \(#,##0\);_(* "-"??_);_(@_)</c:formatCode>
                <c:ptCount val="2"/>
                <c:pt idx="0">
                  <c:v>25145561</c:v>
                </c:pt>
                <c:pt idx="1">
                  <c:v>29145505</c:v>
                </c:pt>
              </c:numCache>
            </c:numRef>
          </c:val>
          <c:extLst>
            <c:ext xmlns:c16="http://schemas.microsoft.com/office/drawing/2014/chart" uri="{C3380CC4-5D6E-409C-BE32-E72D297353CC}">
              <c16:uniqueId val="{00000005-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307270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2010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EF0-479E-97BB-0AE74AA54F6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EF0-479E-97BB-0AE74AA54F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EF0-479E-97BB-0AE74AA54F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EF0-479E-97BB-0AE74AA54F6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EF0-479E-97BB-0AE74AA54F6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State!$B$14:$F$14</c:f>
              <c:strCache>
                <c:ptCount val="5"/>
                <c:pt idx="0">
                  <c:v>NH White </c:v>
                </c:pt>
                <c:pt idx="1">
                  <c:v>NH Black</c:v>
                </c:pt>
                <c:pt idx="2">
                  <c:v>Hispanic</c:v>
                </c:pt>
                <c:pt idx="3">
                  <c:v>NH Asian</c:v>
                </c:pt>
                <c:pt idx="4">
                  <c:v>NH Other </c:v>
                </c:pt>
              </c:strCache>
            </c:strRef>
          </c:cat>
          <c:val>
            <c:numRef>
              <c:f>State!$B$15:$F$15</c:f>
              <c:numCache>
                <c:formatCode>0.0%</c:formatCode>
                <c:ptCount val="5"/>
                <c:pt idx="0">
                  <c:v>0.45325475140522814</c:v>
                </c:pt>
                <c:pt idx="1">
                  <c:v>0.1148045573530851</c:v>
                </c:pt>
                <c:pt idx="2">
                  <c:v>0.37624616925428706</c:v>
                </c:pt>
                <c:pt idx="3">
                  <c:v>3.7717432512243416E-2</c:v>
                </c:pt>
                <c:pt idx="4">
                  <c:v>1.797708947515627E-2</c:v>
                </c:pt>
              </c:numCache>
            </c:numRef>
          </c:val>
          <c:extLst>
            <c:ext xmlns:c16="http://schemas.microsoft.com/office/drawing/2014/chart" uri="{C3380CC4-5D6E-409C-BE32-E72D297353CC}">
              <c16:uniqueId val="{0000000A-3EF0-479E-97BB-0AE74AA54F6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1366161691868066"/>
          <c:y val="0.16329917030526875"/>
          <c:w val="0.17275019026625701"/>
          <c:h val="0.614309218944080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State!$A$17</c:f>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919-487A-B43F-E9990295F7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919-487A-B43F-E9990295F7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919-487A-B43F-E9990295F73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19-487A-B43F-E9990295F73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919-487A-B43F-E9990295F73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lumMod val="50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State!$B$16:$F$16</c:f>
              <c:strCache>
                <c:ptCount val="5"/>
                <c:pt idx="0">
                  <c:v>NH White </c:v>
                </c:pt>
                <c:pt idx="1">
                  <c:v>NH Black</c:v>
                </c:pt>
                <c:pt idx="2">
                  <c:v>Hispanic</c:v>
                </c:pt>
                <c:pt idx="3">
                  <c:v>NH Asian</c:v>
                </c:pt>
                <c:pt idx="4">
                  <c:v>NH Other </c:v>
                </c:pt>
              </c:strCache>
            </c:strRef>
          </c:cat>
          <c:val>
            <c:numRef>
              <c:f>State!$B$17:$F$17</c:f>
              <c:numCache>
                <c:formatCode>0.0%</c:formatCode>
                <c:ptCount val="5"/>
                <c:pt idx="0">
                  <c:v>0.39747456769062672</c:v>
                </c:pt>
                <c:pt idx="1">
                  <c:v>0.11819016345745254</c:v>
                </c:pt>
                <c:pt idx="2">
                  <c:v>0.39257226800496337</c:v>
                </c:pt>
                <c:pt idx="3">
                  <c:v>5.3576632142760948E-2</c:v>
                </c:pt>
                <c:pt idx="4">
                  <c:v>3.8186368704196408E-2</c:v>
                </c:pt>
              </c:numCache>
            </c:numRef>
          </c:val>
          <c:extLst>
            <c:ext xmlns:c16="http://schemas.microsoft.com/office/drawing/2014/chart" uri="{C3380CC4-5D6E-409C-BE32-E72D297353CC}">
              <c16:uniqueId val="{0000000A-7919-487A-B43F-E9990295F73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'[Population Projections by Migration Scenario for Texas -- Reportsearch (5).xlsx]Sheet1'!$H$1</c:f>
              <c:strCache>
                <c:ptCount val="1"/>
                <c:pt idx="0">
                  <c:v>NH 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(5).xlsx]Sheet1'!$H$2:$H$10</c:f>
              <c:numCache>
                <c:formatCode>#,##0</c:formatCode>
                <c:ptCount val="9"/>
                <c:pt idx="0">
                  <c:v>11397345</c:v>
                </c:pt>
                <c:pt idx="1">
                  <c:v>11773981</c:v>
                </c:pt>
                <c:pt idx="2">
                  <c:v>12138523</c:v>
                </c:pt>
                <c:pt idx="3">
                  <c:v>12478060</c:v>
                </c:pt>
                <c:pt idx="4">
                  <c:v>12774056</c:v>
                </c:pt>
                <c:pt idx="5">
                  <c:v>13013921</c:v>
                </c:pt>
                <c:pt idx="6">
                  <c:v>13203514</c:v>
                </c:pt>
                <c:pt idx="7">
                  <c:v>13364537</c:v>
                </c:pt>
                <c:pt idx="8">
                  <c:v>13523839</c:v>
                </c:pt>
              </c:numCache>
            </c:numRef>
          </c:val>
          <c:smooth val="0"/>
          <c:extLst>
            <c:ext xmlns:c16="http://schemas.microsoft.com/office/drawing/2014/chart" uri="{C3380CC4-5D6E-409C-BE32-E72D297353CC}">
              <c16:uniqueId val="{00000001-E825-4A43-A145-A05C9E9E7489}"/>
            </c:ext>
          </c:extLst>
        </c:ser>
        <c:ser>
          <c:idx val="2"/>
          <c:order val="1"/>
          <c:tx>
            <c:strRef>
              <c:f>'[Population Projections by Migration Scenario for Texas -- Reportsearch (5).xlsx]Sheet1'!$I$1</c:f>
              <c:strCache>
                <c:ptCount val="1"/>
                <c:pt idx="0">
                  <c:v>NH Black</c:v>
                </c:pt>
              </c:strCache>
            </c:strRef>
          </c:tx>
          <c:spPr>
            <a:ln w="28575" cap="rnd">
              <a:solidFill>
                <a:schemeClr val="accent4">
                  <a:lumMod val="75000"/>
                </a:schemeClr>
              </a:solidFill>
              <a:round/>
            </a:ln>
            <a:effectLst/>
          </c:spPr>
          <c:marker>
            <c:symbol val="circle"/>
            <c:size val="5"/>
            <c:spPr>
              <a:solidFill>
                <a:schemeClr val="accent4">
                  <a:lumMod val="75000"/>
                </a:schemeClr>
              </a:solidFill>
              <a:ln w="9525">
                <a:solidFill>
                  <a:schemeClr val="accent4">
                    <a:lumMod val="75000"/>
                  </a:schemeClr>
                </a:solidFill>
              </a:ln>
              <a:effectLst/>
            </c:spPr>
          </c:marker>
          <c:dLbls>
            <c:dLbl>
              <c:idx val="8"/>
              <c:layout>
                <c:manualLayout>
                  <c:x val="-2.6247987117552335E-3"/>
                  <c:y val="-4.01599721748157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(5).xlsx]Sheet1'!$I$2:$I$10</c:f>
              <c:numCache>
                <c:formatCode>#,##0</c:formatCode>
                <c:ptCount val="9"/>
                <c:pt idx="0">
                  <c:v>2886825</c:v>
                </c:pt>
                <c:pt idx="1">
                  <c:v>3207833</c:v>
                </c:pt>
                <c:pt idx="2">
                  <c:v>3557892</c:v>
                </c:pt>
                <c:pt idx="3">
                  <c:v>3931512</c:v>
                </c:pt>
                <c:pt idx="4">
                  <c:v>4322983</c:v>
                </c:pt>
                <c:pt idx="5">
                  <c:v>4725913</c:v>
                </c:pt>
                <c:pt idx="6">
                  <c:v>5141963</c:v>
                </c:pt>
                <c:pt idx="7">
                  <c:v>5575549</c:v>
                </c:pt>
                <c:pt idx="8">
                  <c:v>6030795</c:v>
                </c:pt>
              </c:numCache>
            </c:numRef>
          </c:val>
          <c:smooth val="0"/>
          <c:extLst>
            <c:ext xmlns:c16="http://schemas.microsoft.com/office/drawing/2014/chart" uri="{C3380CC4-5D6E-409C-BE32-E72D297353CC}">
              <c16:uniqueId val="{00000003-E825-4A43-A145-A05C9E9E7489}"/>
            </c:ext>
          </c:extLst>
        </c:ser>
        <c:ser>
          <c:idx val="3"/>
          <c:order val="2"/>
          <c:tx>
            <c:strRef>
              <c:f>'[Population Projections by Migration Scenario for Texas -- Reportsearch (5).xlsx]Sheet1'!$J$1</c:f>
              <c:strCache>
                <c:ptCount val="1"/>
                <c:pt idx="0">
                  <c:v>Hispanic</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(5).xlsx]Sheet1'!$J$2:$J$10</c:f>
              <c:numCache>
                <c:formatCode>#,##0</c:formatCode>
                <c:ptCount val="9"/>
                <c:pt idx="0">
                  <c:v>9460921</c:v>
                </c:pt>
                <c:pt idx="1">
                  <c:v>10594952</c:v>
                </c:pt>
                <c:pt idx="2">
                  <c:v>11804659</c:v>
                </c:pt>
                <c:pt idx="3">
                  <c:v>13094633</c:v>
                </c:pt>
                <c:pt idx="4">
                  <c:v>14452949</c:v>
                </c:pt>
                <c:pt idx="5">
                  <c:v>15845750</c:v>
                </c:pt>
                <c:pt idx="6">
                  <c:v>17260820</c:v>
                </c:pt>
                <c:pt idx="7">
                  <c:v>18706844</c:v>
                </c:pt>
                <c:pt idx="8">
                  <c:v>20191750</c:v>
                </c:pt>
              </c:numCache>
            </c:numRef>
          </c:val>
          <c:smooth val="0"/>
          <c:extLst>
            <c:ext xmlns:c16="http://schemas.microsoft.com/office/drawing/2014/chart" uri="{C3380CC4-5D6E-409C-BE32-E72D297353CC}">
              <c16:uniqueId val="{00000005-E825-4A43-A145-A05C9E9E7489}"/>
            </c:ext>
          </c:extLst>
        </c:ser>
        <c:ser>
          <c:idx val="4"/>
          <c:order val="3"/>
          <c:tx>
            <c:strRef>
              <c:f>'[Population Projections by Migration Scenario for Texas -- Reportsearch (5).xlsx]Sheet1'!$K$1</c:f>
              <c:strCache>
                <c:ptCount val="1"/>
                <c:pt idx="0">
                  <c:v>NH Asian</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dLbls>
            <c:dLbl>
              <c:idx val="8"/>
              <c:layout>
                <c:manualLayout>
                  <c:x val="-1.0144927536231885E-3"/>
                  <c:y val="4.0160160794556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(5).xlsx]Sheet1'!$K$2:$K$10</c:f>
              <c:numCache>
                <c:formatCode>#,##0</c:formatCode>
                <c:ptCount val="9"/>
                <c:pt idx="0">
                  <c:v>948426</c:v>
                </c:pt>
                <c:pt idx="1">
                  <c:v>1206812</c:v>
                </c:pt>
                <c:pt idx="2">
                  <c:v>1525629</c:v>
                </c:pt>
                <c:pt idx="3">
                  <c:v>1921363</c:v>
                </c:pt>
                <c:pt idx="4">
                  <c:v>2414732</c:v>
                </c:pt>
                <c:pt idx="5">
                  <c:v>3025663</c:v>
                </c:pt>
                <c:pt idx="6">
                  <c:v>3772125</c:v>
                </c:pt>
                <c:pt idx="7">
                  <c:v>4678035</c:v>
                </c:pt>
                <c:pt idx="8">
                  <c:v>5782908</c:v>
                </c:pt>
              </c:numCache>
            </c:numRef>
          </c:val>
          <c:smooth val="0"/>
          <c:extLst>
            <c:ext xmlns:c16="http://schemas.microsoft.com/office/drawing/2014/chart" uri="{C3380CC4-5D6E-409C-BE32-E72D297353CC}">
              <c16:uniqueId val="{00000007-E825-4A43-A145-A05C9E9E7489}"/>
            </c:ext>
          </c:extLst>
        </c:ser>
        <c:ser>
          <c:idx val="5"/>
          <c:order val="4"/>
          <c:tx>
            <c:strRef>
              <c:f>'[Population Projections by Migration Scenario for Texas -- Reportsearch (5).xlsx]Sheet1'!$L$1</c:f>
              <c:strCache>
                <c:ptCount val="1"/>
                <c:pt idx="0">
                  <c:v>NH Other</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825-4A43-A145-A05C9E9E7489}"/>
                </c:ext>
              </c:extLst>
            </c:dLbl>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'[Population Projections by Migration Scenario for Texas -- Reportsearch (5).xlsx]Sheet1'!$G$2:$G$10</c:f>
              <c:numCache>
                <c:formatCode>General</c:formatCode>
                <c:ptCount val="9"/>
                <c:pt idx="0">
                  <c:v>2010</c:v>
                </c:pt>
                <c:pt idx="1">
                  <c:v>2015</c:v>
                </c:pt>
                <c:pt idx="2">
                  <c:v>2020</c:v>
                </c:pt>
                <c:pt idx="3">
                  <c:v>2025</c:v>
                </c:pt>
                <c:pt idx="4">
                  <c:v>2030</c:v>
                </c:pt>
                <c:pt idx="5">
                  <c:v>2035</c:v>
                </c:pt>
                <c:pt idx="6">
                  <c:v>2040</c:v>
                </c:pt>
                <c:pt idx="7">
                  <c:v>2045</c:v>
                </c:pt>
                <c:pt idx="8">
                  <c:v>2050</c:v>
                </c:pt>
              </c:numCache>
            </c:numRef>
          </c:cat>
          <c:val>
            <c:numRef>
              <c:f>'[Population Projections by Migration Scenario for Texas -- Reportsearch (5).xlsx]Sheet1'!$L$2:$L$10</c:f>
              <c:numCache>
                <c:formatCode>#,##0</c:formatCode>
                <c:ptCount val="9"/>
                <c:pt idx="0">
                  <c:v>452044</c:v>
                </c:pt>
                <c:pt idx="1">
                  <c:v>542674</c:v>
                </c:pt>
                <c:pt idx="2">
                  <c:v>651069</c:v>
                </c:pt>
                <c:pt idx="3">
                  <c:v>779336</c:v>
                </c:pt>
                <c:pt idx="4">
                  <c:v>929709</c:v>
                </c:pt>
                <c:pt idx="5">
                  <c:v>1105260</c:v>
                </c:pt>
                <c:pt idx="6">
                  <c:v>1308068</c:v>
                </c:pt>
                <c:pt idx="7">
                  <c:v>1542075</c:v>
                </c:pt>
                <c:pt idx="8">
                  <c:v>1813125</c:v>
                </c:pt>
              </c:numCache>
            </c:numRef>
          </c:val>
          <c:smooth val="0"/>
          <c:extLst>
            <c:ext xmlns:c16="http://schemas.microsoft.com/office/drawing/2014/chart" uri="{C3380CC4-5D6E-409C-BE32-E72D297353CC}">
              <c16:uniqueId val="{00000009-E825-4A43-A145-A05C9E9E7489}"/>
            </c:ext>
          </c:extLst>
        </c:ser>
        <c:dLbls>
          <c:showLegendKey val="0"/>
          <c:showVal val="0"/>
          <c:showCatName val="0"/>
          <c:showSerName val="0"/>
          <c:showPercent val="0"/>
          <c:showBubbleSize val="0"/>
        </c:dLbls>
        <c:marker val="1"/>
        <c:smooth val="0"/>
        <c:axId val="565035280"/>
        <c:axId val="565035608"/>
      </c:lineChart>
      <c:catAx>
        <c:axId val="56503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608"/>
        <c:crosses val="autoZero"/>
        <c:auto val="1"/>
        <c:lblAlgn val="ctr"/>
        <c:lblOffset val="100"/>
        <c:noMultiLvlLbl val="0"/>
      </c:catAx>
      <c:valAx>
        <c:axId val="565035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65035280"/>
        <c:crosses val="autoZero"/>
        <c:crossBetween val="between"/>
        <c:dispUnits>
          <c:builtInUnit val="millions"/>
          <c:dispUnitsLbl>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0.43063</cdr:x>
      <cdr:y>0.13664</cdr:y>
    </cdr:from>
    <cdr:to>
      <cdr:x>0.687</cdr:x>
      <cdr:y>0.58394</cdr:y>
    </cdr:to>
    <cdr:cxnSp macro="">
      <cdr:nvCxnSpPr>
        <cdr:cNvPr id="9" name="Connector: Elbow 8">
          <a:extLst xmlns:a="http://schemas.openxmlformats.org/drawingml/2006/main">
            <a:ext uri="{FF2B5EF4-FFF2-40B4-BE49-F238E27FC236}">
              <a16:creationId xmlns:a16="http://schemas.microsoft.com/office/drawing/2014/main" id="{17B6E6F5-B2B0-47EC-BD1B-BD3B12AF72A3}"/>
            </a:ext>
          </a:extLst>
        </cdr:cNvPr>
        <cdr:cNvCxnSpPr/>
      </cdr:nvCxnSpPr>
      <cdr:spPr>
        <a:xfrm xmlns:a="http://schemas.openxmlformats.org/drawingml/2006/main" flipV="1">
          <a:off x="3642360" y="654459"/>
          <a:ext cx="2168434" cy="2142308"/>
        </a:xfrm>
        <a:prstGeom xmlns:a="http://schemas.openxmlformats.org/drawingml/2006/main" prst="bentConnector3">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1"/>
            <a:ext cx="3169920" cy="619363"/>
          </a:xfrm>
          <a:prstGeom prst="rect">
            <a:avLst/>
          </a:prstGeom>
        </p:spPr>
        <p:txBody>
          <a:bodyPr vert="horz" lIns="96653" tIns="48327" rIns="96653" bIns="48327" rtlCol="0"/>
          <a:lstStyle>
            <a:lvl1pPr algn="r">
              <a:defRPr sz="1200"/>
            </a:lvl1pPr>
          </a:lstStyle>
          <a:p>
            <a:fld id="{755BA6F8-D932-4BC6-B450-A920176CDAFB}" type="datetimeFigureOut">
              <a:rPr lang="en-US" smtClean="0"/>
              <a:t>8/19/2021</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1176338"/>
            <a:ext cx="11026775" cy="6203950"/>
          </a:xfrm>
        </p:spPr>
      </p:sp>
      <p:sp>
        <p:nvSpPr>
          <p:cNvPr id="3" name="Notes Placeholder 2"/>
          <p:cNvSpPr>
            <a:spLocks noGrp="1"/>
          </p:cNvSpPr>
          <p:nvPr>
            <p:ph type="body" idx="1"/>
          </p:nvPr>
        </p:nvSpPr>
        <p:spPr>
          <a:xfrm>
            <a:off x="960121" y="7772612"/>
            <a:ext cx="7680960" cy="45698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2925"/>
            <a:ext cx="10718801" cy="6030913"/>
          </a:xfrm>
        </p:spPr>
      </p:sp>
      <p:sp>
        <p:nvSpPr>
          <p:cNvPr id="3" name="Notes Placeholder 2"/>
          <p:cNvSpPr>
            <a:spLocks noGrp="1"/>
          </p:cNvSpPr>
          <p:nvPr>
            <p:ph type="body" idx="1"/>
          </p:nvPr>
        </p:nvSpPr>
        <p:spPr>
          <a:xfrm>
            <a:off x="960121" y="6820492"/>
            <a:ext cx="7680960" cy="1409111"/>
          </a:xfrm>
        </p:spPr>
        <p:txBody>
          <a:bodyPr>
            <a:normAutofit/>
          </a:bodyPr>
          <a:lstStyle/>
          <a:p>
            <a:pPr defTabSz="121863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3997">
              <a:defRPr/>
            </a:pPr>
            <a:fld id="{76F32840-EA76-4A40-B83F-F31ACE11B3A9}" type="slidenum">
              <a:rPr lang="en-US">
                <a:solidFill>
                  <a:prstClr val="black"/>
                </a:solidFill>
                <a:latin typeface="Calibri" panose="020F0502020204030204"/>
              </a:rPr>
              <a:pPr defTabSz="913997">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1176338"/>
            <a:ext cx="9510712" cy="5351462"/>
          </a:xfrm>
        </p:spPr>
      </p:sp>
      <p:sp>
        <p:nvSpPr>
          <p:cNvPr id="3" name="Notes Placeholder 2"/>
          <p:cNvSpPr>
            <a:spLocks noGrp="1"/>
          </p:cNvSpPr>
          <p:nvPr>
            <p:ph type="body" idx="1"/>
          </p:nvPr>
        </p:nvSpPr>
        <p:spPr>
          <a:xfrm>
            <a:off x="952976" y="6783069"/>
            <a:ext cx="7680960" cy="1198547"/>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1177925"/>
            <a:ext cx="10175876" cy="5724525"/>
          </a:xfrm>
        </p:spPr>
      </p:sp>
      <p:sp>
        <p:nvSpPr>
          <p:cNvPr id="3" name="Notes Placeholder 2"/>
          <p:cNvSpPr>
            <a:spLocks noGrp="1"/>
          </p:cNvSpPr>
          <p:nvPr>
            <p:ph type="body" idx="1"/>
          </p:nvPr>
        </p:nvSpPr>
        <p:spPr>
          <a:xfrm>
            <a:off x="960120" y="6902245"/>
            <a:ext cx="7680960" cy="1327355"/>
          </a:xfrm>
        </p:spPr>
        <p:txBody>
          <a:bodyPr/>
          <a:lstStyle/>
          <a:p>
            <a:r>
              <a:rPr lang="en-US" sz="1400" dirty="0"/>
              <a:t>Population projections </a:t>
            </a:r>
            <a:r>
              <a:rPr lang="en-US" sz="1400" baseline="0" dirty="0"/>
              <a:t>by race and ethnicity suggest that Latino’s are and will increasingly be the largest race/ethnic group. The number and percent who are non-Hispanic white are likely to decline. Non-Hispanic other are largely of Asian descent and they appear to be increasing rapidly, although the base number is small. </a:t>
            </a:r>
            <a:endParaRPr lang="en-US" sz="14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192831-88FD-46AC-A3A6-55A2B3E79D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026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1.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jpeg"/><Relationship Id="rId1" Type="http://schemas.openxmlformats.org/officeDocument/2006/relationships/slideLayout" Target="../slideLayouts/slideLayout5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03024" y="1744835"/>
            <a:ext cx="8841187" cy="523220"/>
          </a:xfrm>
          <a:prstGeom prst="rect">
            <a:avLst/>
          </a:prstGeom>
          <a:noFill/>
        </p:spPr>
        <p:txBody>
          <a:bodyPr wrap="square" rtlCol="0">
            <a:spAutoFit/>
          </a:bodyPr>
          <a:lstStyle/>
          <a:p>
            <a:pPr algn="ctr" defTabSz="914377">
              <a:spcBef>
                <a:spcPts val="1000"/>
              </a:spcBef>
            </a:pPr>
            <a:r>
              <a:rPr lang="en-US" sz="2800" b="1" dirty="0">
                <a:solidFill>
                  <a:srgbClr val="4472C4">
                    <a:lumMod val="50000"/>
                  </a:srgbClr>
                </a:solidFill>
                <a:latin typeface="Arial" panose="020B0604020202020204" pitchFamily="34" charset="0"/>
                <a:cs typeface="Arial" panose="020B0604020202020204" pitchFamily="34" charset="0"/>
              </a:rPr>
              <a:t>Population Change and Redistricting in Texas</a:t>
            </a: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1803024" y="491025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A915E761-26BF-4D36-A626-C3C24E9DD38C}"/>
              </a:ext>
            </a:extLst>
          </p:cNvPr>
          <p:cNvSpPr txBox="1"/>
          <p:nvPr/>
        </p:nvSpPr>
        <p:spPr>
          <a:xfrm>
            <a:off x="3989861" y="2782669"/>
            <a:ext cx="3665939" cy="646331"/>
          </a:xfrm>
          <a:prstGeom prst="rect">
            <a:avLst/>
          </a:prstGeom>
          <a:noFill/>
        </p:spPr>
        <p:txBody>
          <a:bodyPr wrap="none" rtlCol="0">
            <a:spAutoFit/>
          </a:bodyPr>
          <a:lstStyle/>
          <a:p>
            <a:pPr algn="ctr"/>
            <a:r>
              <a:rPr lang="en-US" dirty="0">
                <a:solidFill>
                  <a:schemeClr val="tx2"/>
                </a:solidFill>
              </a:rPr>
              <a:t>Mexican American Legislative Caucus</a:t>
            </a:r>
          </a:p>
          <a:p>
            <a:pPr algn="ctr"/>
            <a:r>
              <a:rPr lang="en-US" dirty="0">
                <a:solidFill>
                  <a:schemeClr val="tx2"/>
                </a:solidFill>
              </a:rPr>
              <a:t>August 19, 2021</a:t>
            </a:r>
          </a:p>
        </p:txBody>
      </p:sp>
      <p:sp>
        <p:nvSpPr>
          <p:cNvPr id="6" name="Slide Number Placeholder 5">
            <a:extLst>
              <a:ext uri="{FF2B5EF4-FFF2-40B4-BE49-F238E27FC236}">
                <a16:creationId xmlns:a16="http://schemas.microsoft.com/office/drawing/2014/main" id="{491CC0C0-3F94-49C6-B659-A2240C956552}"/>
              </a:ext>
            </a:extLst>
          </p:cNvPr>
          <p:cNvSpPr>
            <a:spLocks noGrp="1"/>
          </p:cNvSpPr>
          <p:nvPr>
            <p:ph type="sldNum" sz="quarter" idx="12"/>
          </p:nvPr>
        </p:nvSpPr>
        <p:spPr/>
        <p:txBody>
          <a:bodyPr/>
          <a:lstStyle/>
          <a:p>
            <a:fld id="{CFD7B3FC-F52A-4C3D-BF43-F2954D09CBBE}" type="slidenum">
              <a:rPr lang="en-US" smtClean="0"/>
              <a:t>1</a:t>
            </a:fld>
            <a:endParaRPr lang="en-US" dirty="0"/>
          </a:p>
        </p:txBody>
      </p:sp>
    </p:spTree>
    <p:extLst>
      <p:ext uri="{BB962C8B-B14F-4D97-AF65-F5344CB8AC3E}">
        <p14:creationId xmlns:p14="http://schemas.microsoft.com/office/powerpoint/2010/main" val="371022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57DA36-8B4B-414A-ABC8-66D7E1AD14F3}"/>
              </a:ext>
            </a:extLst>
          </p:cNvPr>
          <p:cNvSpPr>
            <a:spLocks noGrp="1"/>
          </p:cNvSpPr>
          <p:nvPr>
            <p:ph type="sldNum" sz="quarter" idx="12"/>
          </p:nvPr>
        </p:nvSpPr>
        <p:spPr/>
        <p:txBody>
          <a:bodyPr/>
          <a:lstStyle/>
          <a:p>
            <a:fld id="{CFD7B3FC-F52A-4C3D-BF43-F2954D09CBBE}" type="slidenum">
              <a:rPr lang="en-US" smtClean="0"/>
              <a:t>10</a:t>
            </a:fld>
            <a:endParaRPr lang="en-US" dirty="0"/>
          </a:p>
        </p:txBody>
      </p:sp>
      <p:pic>
        <p:nvPicPr>
          <p:cNvPr id="3" name="Picture 2">
            <a:extLst>
              <a:ext uri="{FF2B5EF4-FFF2-40B4-BE49-F238E27FC236}">
                <a16:creationId xmlns:a16="http://schemas.microsoft.com/office/drawing/2014/main" id="{9703AA41-CC99-430E-BC10-DB56F1DCBBDB}"/>
              </a:ext>
            </a:extLst>
          </p:cNvPr>
          <p:cNvPicPr>
            <a:picLocks noChangeAspect="1"/>
          </p:cNvPicPr>
          <p:nvPr/>
        </p:nvPicPr>
        <p:blipFill>
          <a:blip r:embed="rId2"/>
          <a:stretch>
            <a:fillRect/>
          </a:stretch>
        </p:blipFill>
        <p:spPr>
          <a:xfrm>
            <a:off x="1606415" y="831680"/>
            <a:ext cx="7771467" cy="5211725"/>
          </a:xfrm>
          <a:prstGeom prst="rect">
            <a:avLst/>
          </a:prstGeom>
        </p:spPr>
      </p:pic>
      <p:sp>
        <p:nvSpPr>
          <p:cNvPr id="5" name="Rectangle 4">
            <a:extLst>
              <a:ext uri="{FF2B5EF4-FFF2-40B4-BE49-F238E27FC236}">
                <a16:creationId xmlns:a16="http://schemas.microsoft.com/office/drawing/2014/main" id="{52A5588D-1760-4BC1-924E-938239E67FCD}"/>
              </a:ext>
            </a:extLst>
          </p:cNvPr>
          <p:cNvSpPr/>
          <p:nvPr/>
        </p:nvSpPr>
        <p:spPr>
          <a:xfrm>
            <a:off x="1928111" y="353291"/>
            <a:ext cx="5389681"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DFW Area 2010-2020 </a:t>
            </a:r>
          </a:p>
        </p:txBody>
      </p:sp>
      <p:pic>
        <p:nvPicPr>
          <p:cNvPr id="6" name="Picture 5">
            <a:extLst>
              <a:ext uri="{FF2B5EF4-FFF2-40B4-BE49-F238E27FC236}">
                <a16:creationId xmlns:a16="http://schemas.microsoft.com/office/drawing/2014/main" id="{CDC05B12-8DE8-4A74-98C2-6642E6F4A8E4}"/>
              </a:ext>
            </a:extLst>
          </p:cNvPr>
          <p:cNvPicPr>
            <a:picLocks noChangeAspect="1"/>
          </p:cNvPicPr>
          <p:nvPr/>
        </p:nvPicPr>
        <p:blipFill>
          <a:blip r:embed="rId3"/>
          <a:stretch>
            <a:fillRect/>
          </a:stretch>
        </p:blipFill>
        <p:spPr>
          <a:xfrm>
            <a:off x="9452786" y="4780297"/>
            <a:ext cx="2444927" cy="1263108"/>
          </a:xfrm>
          <a:prstGeom prst="rect">
            <a:avLst/>
          </a:prstGeom>
        </p:spPr>
      </p:pic>
      <p:sp>
        <p:nvSpPr>
          <p:cNvPr id="7" name="TextBox 6">
            <a:extLst>
              <a:ext uri="{FF2B5EF4-FFF2-40B4-BE49-F238E27FC236}">
                <a16:creationId xmlns:a16="http://schemas.microsoft.com/office/drawing/2014/main" id="{F887FBF5-210B-4F4A-950D-57E8E7B3D131}"/>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69931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2F0C14-1BBF-4324-AD6E-0A548DE705BD}"/>
              </a:ext>
            </a:extLst>
          </p:cNvPr>
          <p:cNvPicPr>
            <a:picLocks noChangeAspect="1"/>
          </p:cNvPicPr>
          <p:nvPr/>
        </p:nvPicPr>
        <p:blipFill>
          <a:blip r:embed="rId2"/>
          <a:stretch>
            <a:fillRect/>
          </a:stretch>
        </p:blipFill>
        <p:spPr>
          <a:xfrm>
            <a:off x="2508591" y="1028779"/>
            <a:ext cx="7174818" cy="5692696"/>
          </a:xfrm>
          <a:prstGeom prst="rect">
            <a:avLst/>
          </a:prstGeom>
        </p:spPr>
      </p:pic>
      <p:sp>
        <p:nvSpPr>
          <p:cNvPr id="2" name="Slide Number Placeholder 1">
            <a:extLst>
              <a:ext uri="{FF2B5EF4-FFF2-40B4-BE49-F238E27FC236}">
                <a16:creationId xmlns:a16="http://schemas.microsoft.com/office/drawing/2014/main" id="{4F62235D-4F9F-4601-B60E-15C0D2C5913B}"/>
              </a:ext>
            </a:extLst>
          </p:cNvPr>
          <p:cNvSpPr>
            <a:spLocks noGrp="1"/>
          </p:cNvSpPr>
          <p:nvPr>
            <p:ph type="sldNum" sz="quarter" idx="12"/>
          </p:nvPr>
        </p:nvSpPr>
        <p:spPr/>
        <p:txBody>
          <a:bodyPr/>
          <a:lstStyle/>
          <a:p>
            <a:fld id="{CFD7B3FC-F52A-4C3D-BF43-F2954D09CBBE}" type="slidenum">
              <a:rPr lang="en-US" smtClean="0"/>
              <a:t>11</a:t>
            </a:fld>
            <a:endParaRPr lang="en-US" dirty="0"/>
          </a:p>
        </p:txBody>
      </p:sp>
      <p:pic>
        <p:nvPicPr>
          <p:cNvPr id="4" name="Picture 3">
            <a:extLst>
              <a:ext uri="{FF2B5EF4-FFF2-40B4-BE49-F238E27FC236}">
                <a16:creationId xmlns:a16="http://schemas.microsoft.com/office/drawing/2014/main" id="{AEDDE13E-E5BF-4901-93F2-197803252D85}"/>
              </a:ext>
            </a:extLst>
          </p:cNvPr>
          <p:cNvPicPr>
            <a:picLocks noChangeAspect="1"/>
          </p:cNvPicPr>
          <p:nvPr/>
        </p:nvPicPr>
        <p:blipFill>
          <a:blip r:embed="rId3"/>
          <a:stretch>
            <a:fillRect/>
          </a:stretch>
        </p:blipFill>
        <p:spPr>
          <a:xfrm>
            <a:off x="8728929" y="5160070"/>
            <a:ext cx="2506542" cy="1338301"/>
          </a:xfrm>
          <a:prstGeom prst="rect">
            <a:avLst/>
          </a:prstGeom>
        </p:spPr>
      </p:pic>
      <p:sp>
        <p:nvSpPr>
          <p:cNvPr id="6" name="TextBox 5">
            <a:extLst>
              <a:ext uri="{FF2B5EF4-FFF2-40B4-BE49-F238E27FC236}">
                <a16:creationId xmlns:a16="http://schemas.microsoft.com/office/drawing/2014/main" id="{6709BA49-677F-4798-96FA-BE935672FD80}"/>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
        <p:nvSpPr>
          <p:cNvPr id="7" name="Rectangle 6">
            <a:extLst>
              <a:ext uri="{FF2B5EF4-FFF2-40B4-BE49-F238E27FC236}">
                <a16:creationId xmlns:a16="http://schemas.microsoft.com/office/drawing/2014/main" id="{D58BBFA2-861A-410E-A4F2-C565BFD2AC1E}"/>
              </a:ext>
            </a:extLst>
          </p:cNvPr>
          <p:cNvSpPr/>
          <p:nvPr/>
        </p:nvSpPr>
        <p:spPr>
          <a:xfrm>
            <a:off x="6456202" y="1554925"/>
            <a:ext cx="3956853" cy="369332"/>
          </a:xfrm>
          <a:prstGeom prst="rect">
            <a:avLst/>
          </a:prstGeom>
        </p:spPr>
        <p:txBody>
          <a:bodyPr wrap="none">
            <a:spAutoFit/>
          </a:bodyPr>
          <a:lstStyle/>
          <a:p>
            <a:pPr algn="ctr" fontAlgn="b"/>
            <a:r>
              <a:rPr lang="en-US" dirty="0">
                <a:solidFill>
                  <a:schemeClr val="tx2"/>
                </a:solidFill>
              </a:rPr>
              <a:t>198 counties lost NH white population </a:t>
            </a:r>
            <a:endParaRPr lang="en-US" dirty="0">
              <a:solidFill>
                <a:schemeClr val="tx2"/>
              </a:solidFill>
              <a:latin typeface="Calibri" panose="020F0502020204030204" pitchFamily="34" charset="0"/>
            </a:endParaRPr>
          </a:p>
        </p:txBody>
      </p:sp>
      <p:sp>
        <p:nvSpPr>
          <p:cNvPr id="8" name="Rectangle 7">
            <a:extLst>
              <a:ext uri="{FF2B5EF4-FFF2-40B4-BE49-F238E27FC236}">
                <a16:creationId xmlns:a16="http://schemas.microsoft.com/office/drawing/2014/main" id="{1432C41B-BDC9-469A-92CD-29A42684A5C7}"/>
              </a:ext>
            </a:extLst>
          </p:cNvPr>
          <p:cNvSpPr/>
          <p:nvPr/>
        </p:nvSpPr>
        <p:spPr>
          <a:xfrm>
            <a:off x="1928111" y="353291"/>
            <a:ext cx="6382453"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Non-Hispanic White, 2010-2020 </a:t>
            </a:r>
          </a:p>
        </p:txBody>
      </p:sp>
    </p:spTree>
    <p:extLst>
      <p:ext uri="{BB962C8B-B14F-4D97-AF65-F5344CB8AC3E}">
        <p14:creationId xmlns:p14="http://schemas.microsoft.com/office/powerpoint/2010/main" val="2682428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9C91F6-52EE-4D44-A1CE-E4BFABB8A645}"/>
              </a:ext>
            </a:extLst>
          </p:cNvPr>
          <p:cNvPicPr>
            <a:picLocks noChangeAspect="1"/>
          </p:cNvPicPr>
          <p:nvPr/>
        </p:nvPicPr>
        <p:blipFill>
          <a:blip r:embed="rId2"/>
          <a:stretch>
            <a:fillRect/>
          </a:stretch>
        </p:blipFill>
        <p:spPr>
          <a:xfrm>
            <a:off x="2410465" y="948388"/>
            <a:ext cx="7371069" cy="5663391"/>
          </a:xfrm>
          <a:prstGeom prst="rect">
            <a:avLst/>
          </a:prstGeom>
        </p:spPr>
      </p:pic>
      <p:sp>
        <p:nvSpPr>
          <p:cNvPr id="2" name="Slide Number Placeholder 1">
            <a:extLst>
              <a:ext uri="{FF2B5EF4-FFF2-40B4-BE49-F238E27FC236}">
                <a16:creationId xmlns:a16="http://schemas.microsoft.com/office/drawing/2014/main" id="{D8409944-8F0B-4804-ACDA-E6E0211FE136}"/>
              </a:ext>
            </a:extLst>
          </p:cNvPr>
          <p:cNvSpPr>
            <a:spLocks noGrp="1"/>
          </p:cNvSpPr>
          <p:nvPr>
            <p:ph type="sldNum" sz="quarter" idx="12"/>
          </p:nvPr>
        </p:nvSpPr>
        <p:spPr/>
        <p:txBody>
          <a:bodyPr/>
          <a:lstStyle/>
          <a:p>
            <a:fld id="{CFD7B3FC-F52A-4C3D-BF43-F2954D09CBBE}" type="slidenum">
              <a:rPr lang="en-US" smtClean="0"/>
              <a:t>12</a:t>
            </a:fld>
            <a:endParaRPr lang="en-US" dirty="0"/>
          </a:p>
        </p:txBody>
      </p:sp>
      <p:pic>
        <p:nvPicPr>
          <p:cNvPr id="4" name="Picture 3">
            <a:extLst>
              <a:ext uri="{FF2B5EF4-FFF2-40B4-BE49-F238E27FC236}">
                <a16:creationId xmlns:a16="http://schemas.microsoft.com/office/drawing/2014/main" id="{6AF42C18-079D-4436-ADCC-17071CCC300E}"/>
              </a:ext>
            </a:extLst>
          </p:cNvPr>
          <p:cNvPicPr>
            <a:picLocks noChangeAspect="1"/>
          </p:cNvPicPr>
          <p:nvPr/>
        </p:nvPicPr>
        <p:blipFill>
          <a:blip r:embed="rId3"/>
          <a:stretch>
            <a:fillRect/>
          </a:stretch>
        </p:blipFill>
        <p:spPr>
          <a:xfrm>
            <a:off x="8668246" y="5051502"/>
            <a:ext cx="2627908" cy="1395412"/>
          </a:xfrm>
          <a:prstGeom prst="rect">
            <a:avLst/>
          </a:prstGeom>
        </p:spPr>
      </p:pic>
      <p:sp>
        <p:nvSpPr>
          <p:cNvPr id="6" name="TextBox 5">
            <a:extLst>
              <a:ext uri="{FF2B5EF4-FFF2-40B4-BE49-F238E27FC236}">
                <a16:creationId xmlns:a16="http://schemas.microsoft.com/office/drawing/2014/main" id="{EF497947-BB4E-4171-8DD4-7179FED7CDB2}"/>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
        <p:nvSpPr>
          <p:cNvPr id="8" name="Rectangle 7">
            <a:extLst>
              <a:ext uri="{FF2B5EF4-FFF2-40B4-BE49-F238E27FC236}">
                <a16:creationId xmlns:a16="http://schemas.microsoft.com/office/drawing/2014/main" id="{84066A34-337E-4383-BD3C-1B3C6D242444}"/>
              </a:ext>
            </a:extLst>
          </p:cNvPr>
          <p:cNvSpPr/>
          <p:nvPr/>
        </p:nvSpPr>
        <p:spPr>
          <a:xfrm>
            <a:off x="7018423" y="1437166"/>
            <a:ext cx="3630417" cy="369332"/>
          </a:xfrm>
          <a:prstGeom prst="rect">
            <a:avLst/>
          </a:prstGeom>
        </p:spPr>
        <p:txBody>
          <a:bodyPr wrap="none">
            <a:spAutoFit/>
          </a:bodyPr>
          <a:lstStyle/>
          <a:p>
            <a:pPr algn="ctr" fontAlgn="b"/>
            <a:r>
              <a:rPr lang="en-US" dirty="0">
                <a:solidFill>
                  <a:schemeClr val="tx2"/>
                </a:solidFill>
              </a:rPr>
              <a:t>63 counties lost Hispanic population </a:t>
            </a:r>
            <a:endParaRPr lang="en-US" dirty="0">
              <a:solidFill>
                <a:schemeClr val="tx2"/>
              </a:solidFill>
              <a:latin typeface="Calibri" panose="020F0502020204030204" pitchFamily="34" charset="0"/>
            </a:endParaRPr>
          </a:p>
        </p:txBody>
      </p:sp>
      <p:sp>
        <p:nvSpPr>
          <p:cNvPr id="9" name="Rectangle 8">
            <a:extLst>
              <a:ext uri="{FF2B5EF4-FFF2-40B4-BE49-F238E27FC236}">
                <a16:creationId xmlns:a16="http://schemas.microsoft.com/office/drawing/2014/main" id="{551495DD-3DDD-46DA-B47E-399D026D2493}"/>
              </a:ext>
            </a:extLst>
          </p:cNvPr>
          <p:cNvSpPr/>
          <p:nvPr/>
        </p:nvSpPr>
        <p:spPr>
          <a:xfrm>
            <a:off x="1928111" y="353291"/>
            <a:ext cx="5296515"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Hispanic, 2010-2020 </a:t>
            </a:r>
          </a:p>
        </p:txBody>
      </p:sp>
    </p:spTree>
    <p:extLst>
      <p:ext uri="{BB962C8B-B14F-4D97-AF65-F5344CB8AC3E}">
        <p14:creationId xmlns:p14="http://schemas.microsoft.com/office/powerpoint/2010/main" val="35746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64F94C-15BD-495A-B014-F59249332EE9}"/>
              </a:ext>
            </a:extLst>
          </p:cNvPr>
          <p:cNvPicPr>
            <a:picLocks noChangeAspect="1"/>
          </p:cNvPicPr>
          <p:nvPr/>
        </p:nvPicPr>
        <p:blipFill>
          <a:blip r:embed="rId2"/>
          <a:stretch>
            <a:fillRect/>
          </a:stretch>
        </p:blipFill>
        <p:spPr>
          <a:xfrm>
            <a:off x="2135459" y="894860"/>
            <a:ext cx="7002897" cy="5684360"/>
          </a:xfrm>
          <a:prstGeom prst="rect">
            <a:avLst/>
          </a:prstGeom>
        </p:spPr>
      </p:pic>
      <p:sp>
        <p:nvSpPr>
          <p:cNvPr id="2" name="Slide Number Placeholder 1">
            <a:extLst>
              <a:ext uri="{FF2B5EF4-FFF2-40B4-BE49-F238E27FC236}">
                <a16:creationId xmlns:a16="http://schemas.microsoft.com/office/drawing/2014/main" id="{C2DAA0F8-19B8-4E22-B1D7-833FFE3D511B}"/>
              </a:ext>
            </a:extLst>
          </p:cNvPr>
          <p:cNvSpPr>
            <a:spLocks noGrp="1"/>
          </p:cNvSpPr>
          <p:nvPr>
            <p:ph type="sldNum" sz="quarter" idx="12"/>
          </p:nvPr>
        </p:nvSpPr>
        <p:spPr/>
        <p:txBody>
          <a:bodyPr/>
          <a:lstStyle/>
          <a:p>
            <a:fld id="{CFD7B3FC-F52A-4C3D-BF43-F2954D09CBBE}" type="slidenum">
              <a:rPr lang="en-US" smtClean="0"/>
              <a:t>13</a:t>
            </a:fld>
            <a:endParaRPr lang="en-US" dirty="0"/>
          </a:p>
        </p:txBody>
      </p:sp>
      <p:pic>
        <p:nvPicPr>
          <p:cNvPr id="3" name="Picture 2">
            <a:extLst>
              <a:ext uri="{FF2B5EF4-FFF2-40B4-BE49-F238E27FC236}">
                <a16:creationId xmlns:a16="http://schemas.microsoft.com/office/drawing/2014/main" id="{FFACF236-FCFA-4725-8391-C8ACA013A1B4}"/>
              </a:ext>
            </a:extLst>
          </p:cNvPr>
          <p:cNvPicPr>
            <a:picLocks noChangeAspect="1"/>
          </p:cNvPicPr>
          <p:nvPr/>
        </p:nvPicPr>
        <p:blipFill>
          <a:blip r:embed="rId3"/>
          <a:stretch>
            <a:fillRect/>
          </a:stretch>
        </p:blipFill>
        <p:spPr>
          <a:xfrm>
            <a:off x="8750214" y="4783873"/>
            <a:ext cx="2826261" cy="1385422"/>
          </a:xfrm>
          <a:prstGeom prst="rect">
            <a:avLst/>
          </a:prstGeom>
        </p:spPr>
      </p:pic>
      <p:sp>
        <p:nvSpPr>
          <p:cNvPr id="5" name="TextBox 4">
            <a:extLst>
              <a:ext uri="{FF2B5EF4-FFF2-40B4-BE49-F238E27FC236}">
                <a16:creationId xmlns:a16="http://schemas.microsoft.com/office/drawing/2014/main" id="{01A09D95-639B-4F1F-933A-A4CCC749B03A}"/>
              </a:ext>
            </a:extLst>
          </p:cNvPr>
          <p:cNvSpPr txBox="1"/>
          <p:nvPr/>
        </p:nvSpPr>
        <p:spPr>
          <a:xfrm>
            <a:off x="7855662" y="1275921"/>
            <a:ext cx="3446072" cy="369332"/>
          </a:xfrm>
          <a:prstGeom prst="rect">
            <a:avLst/>
          </a:prstGeom>
          <a:noFill/>
        </p:spPr>
        <p:txBody>
          <a:bodyPr wrap="none" rtlCol="0">
            <a:spAutoFit/>
          </a:bodyPr>
          <a:lstStyle/>
          <a:p>
            <a:r>
              <a:rPr lang="en-US" dirty="0">
                <a:solidFill>
                  <a:schemeClr val="tx2"/>
                </a:solidFill>
              </a:rPr>
              <a:t> 158 counties lost Black population</a:t>
            </a:r>
            <a:endParaRPr lang="en-US" sz="1000" dirty="0">
              <a:solidFill>
                <a:schemeClr val="tx2"/>
              </a:solidFill>
            </a:endParaRPr>
          </a:p>
        </p:txBody>
      </p:sp>
      <p:sp>
        <p:nvSpPr>
          <p:cNvPr id="6" name="Rectangle 5">
            <a:extLst>
              <a:ext uri="{FF2B5EF4-FFF2-40B4-BE49-F238E27FC236}">
                <a16:creationId xmlns:a16="http://schemas.microsoft.com/office/drawing/2014/main" id="{8048BD1C-FE36-4A0A-9FE1-C27B3B8FE64B}"/>
              </a:ext>
            </a:extLst>
          </p:cNvPr>
          <p:cNvSpPr/>
          <p:nvPr/>
        </p:nvSpPr>
        <p:spPr>
          <a:xfrm>
            <a:off x="1928111" y="353291"/>
            <a:ext cx="6303200"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Non-Hispanic Black, 2010-2020 </a:t>
            </a:r>
          </a:p>
        </p:txBody>
      </p:sp>
    </p:spTree>
    <p:extLst>
      <p:ext uri="{BB962C8B-B14F-4D97-AF65-F5344CB8AC3E}">
        <p14:creationId xmlns:p14="http://schemas.microsoft.com/office/powerpoint/2010/main" val="232639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2E7B5-E756-4443-97C8-87ABC180DCF8}"/>
              </a:ext>
            </a:extLst>
          </p:cNvPr>
          <p:cNvPicPr>
            <a:picLocks noChangeAspect="1"/>
          </p:cNvPicPr>
          <p:nvPr/>
        </p:nvPicPr>
        <p:blipFill rotWithShape="1">
          <a:blip r:embed="rId2"/>
          <a:srcRect l="5083" t="3301" r="3563" b="9903"/>
          <a:stretch/>
        </p:blipFill>
        <p:spPr>
          <a:xfrm>
            <a:off x="2465928" y="919975"/>
            <a:ext cx="7260144" cy="5868508"/>
          </a:xfrm>
          <a:prstGeom prst="rect">
            <a:avLst/>
          </a:prstGeom>
        </p:spPr>
      </p:pic>
      <p:sp>
        <p:nvSpPr>
          <p:cNvPr id="3" name="Content Placeholder 2">
            <a:extLst>
              <a:ext uri="{FF2B5EF4-FFF2-40B4-BE49-F238E27FC236}">
                <a16:creationId xmlns:a16="http://schemas.microsoft.com/office/drawing/2014/main" id="{CC64E346-320A-4ED5-A4BF-0135FBBFF822}"/>
              </a:ext>
            </a:extLst>
          </p:cNvPr>
          <p:cNvSpPr txBox="1">
            <a:spLocks/>
          </p:cNvSpPr>
          <p:nvPr/>
        </p:nvSpPr>
        <p:spPr>
          <a:xfrm>
            <a:off x="2300869" y="30123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Natural Increase (Decrease), Texas Counties, 2010-2020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sp>
        <p:nvSpPr>
          <p:cNvPr id="4" name="TextBox 3">
            <a:extLst>
              <a:ext uri="{FF2B5EF4-FFF2-40B4-BE49-F238E27FC236}">
                <a16:creationId xmlns:a16="http://schemas.microsoft.com/office/drawing/2014/main" id="{7EBC841C-3E04-43BF-82C5-F895339DA840}"/>
              </a:ext>
            </a:extLst>
          </p:cNvPr>
          <p:cNvSpPr txBox="1"/>
          <p:nvPr/>
        </p:nvSpPr>
        <p:spPr>
          <a:xfrm>
            <a:off x="60960" y="6611779"/>
            <a:ext cx="3090911"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2020 Population Estimates </a:t>
            </a:r>
          </a:p>
        </p:txBody>
      </p:sp>
      <p:pic>
        <p:nvPicPr>
          <p:cNvPr id="5" name="Picture 4">
            <a:extLst>
              <a:ext uri="{FF2B5EF4-FFF2-40B4-BE49-F238E27FC236}">
                <a16:creationId xmlns:a16="http://schemas.microsoft.com/office/drawing/2014/main" id="{D5F9BA22-CC80-4767-B6C6-03B6132BDA84}"/>
              </a:ext>
            </a:extLst>
          </p:cNvPr>
          <p:cNvPicPr>
            <a:picLocks noChangeAspect="1"/>
          </p:cNvPicPr>
          <p:nvPr/>
        </p:nvPicPr>
        <p:blipFill>
          <a:blip r:embed="rId3"/>
          <a:stretch>
            <a:fillRect/>
          </a:stretch>
        </p:blipFill>
        <p:spPr>
          <a:xfrm>
            <a:off x="4712552" y="5172772"/>
            <a:ext cx="971550" cy="1028700"/>
          </a:xfrm>
          <a:prstGeom prst="rect">
            <a:avLst/>
          </a:prstGeom>
        </p:spPr>
      </p:pic>
      <p:sp>
        <p:nvSpPr>
          <p:cNvPr id="6" name="TextBox 5">
            <a:extLst>
              <a:ext uri="{FF2B5EF4-FFF2-40B4-BE49-F238E27FC236}">
                <a16:creationId xmlns:a16="http://schemas.microsoft.com/office/drawing/2014/main" id="{91B35812-D9AC-4229-854C-DFD912BC9E2D}"/>
              </a:ext>
            </a:extLst>
          </p:cNvPr>
          <p:cNvSpPr txBox="1"/>
          <p:nvPr/>
        </p:nvSpPr>
        <p:spPr>
          <a:xfrm>
            <a:off x="7796561" y="1143963"/>
            <a:ext cx="2971426" cy="923330"/>
          </a:xfrm>
          <a:prstGeom prst="rect">
            <a:avLst/>
          </a:prstGeom>
          <a:noFill/>
        </p:spPr>
        <p:txBody>
          <a:bodyPr wrap="square" rtlCol="0">
            <a:spAutoFit/>
          </a:bodyPr>
          <a:lstStyle/>
          <a:p>
            <a:r>
              <a:rPr lang="en-US" dirty="0">
                <a:solidFill>
                  <a:schemeClr val="accent1">
                    <a:lumMod val="75000"/>
                  </a:schemeClr>
                </a:solidFill>
              </a:rPr>
              <a:t>86 counties had natural decrease over the decade (1/3 of Texas’ counties)</a:t>
            </a:r>
          </a:p>
        </p:txBody>
      </p:sp>
      <p:sp>
        <p:nvSpPr>
          <p:cNvPr id="7" name="Slide Number Placeholder 6">
            <a:extLst>
              <a:ext uri="{FF2B5EF4-FFF2-40B4-BE49-F238E27FC236}">
                <a16:creationId xmlns:a16="http://schemas.microsoft.com/office/drawing/2014/main" id="{FA328336-BF90-488E-9AEE-50F9959CB639}"/>
              </a:ext>
            </a:extLst>
          </p:cNvPr>
          <p:cNvSpPr>
            <a:spLocks noGrp="1"/>
          </p:cNvSpPr>
          <p:nvPr>
            <p:ph type="sldNum" sz="quarter" idx="12"/>
          </p:nvPr>
        </p:nvSpPr>
        <p:spPr/>
        <p:txBody>
          <a:bodyPr/>
          <a:lstStyle/>
          <a:p>
            <a:fld id="{CFD7B3FC-F52A-4C3D-BF43-F2954D09CBBE}" type="slidenum">
              <a:rPr lang="en-US" smtClean="0"/>
              <a:t>14</a:t>
            </a:fld>
            <a:endParaRPr lang="en-US" dirty="0"/>
          </a:p>
        </p:txBody>
      </p:sp>
    </p:spTree>
    <p:extLst>
      <p:ext uri="{BB962C8B-B14F-4D97-AF65-F5344CB8AC3E}">
        <p14:creationId xmlns:p14="http://schemas.microsoft.com/office/powerpoint/2010/main" val="100037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B7D739-1E86-4AB2-A7D4-25E9D4F4B684}"/>
              </a:ext>
            </a:extLst>
          </p:cNvPr>
          <p:cNvPicPr>
            <a:picLocks noChangeAspect="1"/>
          </p:cNvPicPr>
          <p:nvPr/>
        </p:nvPicPr>
        <p:blipFill>
          <a:blip r:embed="rId2"/>
          <a:stretch>
            <a:fillRect/>
          </a:stretch>
        </p:blipFill>
        <p:spPr>
          <a:xfrm>
            <a:off x="2486721" y="890518"/>
            <a:ext cx="7354230" cy="6034392"/>
          </a:xfrm>
          <a:prstGeom prst="rect">
            <a:avLst/>
          </a:prstGeom>
        </p:spPr>
      </p:pic>
      <p:sp>
        <p:nvSpPr>
          <p:cNvPr id="3" name="TextBox 2">
            <a:extLst>
              <a:ext uri="{FF2B5EF4-FFF2-40B4-BE49-F238E27FC236}">
                <a16:creationId xmlns:a16="http://schemas.microsoft.com/office/drawing/2014/main" id="{E04430C8-9B8B-4E6B-AF76-4109F2E80F87}"/>
              </a:ext>
            </a:extLst>
          </p:cNvPr>
          <p:cNvSpPr txBox="1"/>
          <p:nvPr/>
        </p:nvSpPr>
        <p:spPr>
          <a:xfrm>
            <a:off x="60960" y="6611779"/>
            <a:ext cx="3090911"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2020 Population Estimates </a:t>
            </a:r>
          </a:p>
        </p:txBody>
      </p:sp>
      <p:sp>
        <p:nvSpPr>
          <p:cNvPr id="4" name="Content Placeholder 2">
            <a:extLst>
              <a:ext uri="{FF2B5EF4-FFF2-40B4-BE49-F238E27FC236}">
                <a16:creationId xmlns:a16="http://schemas.microsoft.com/office/drawing/2014/main" id="{3572AB38-0136-456D-AFEF-A3E0F284FA26}"/>
              </a:ext>
            </a:extLst>
          </p:cNvPr>
          <p:cNvSpPr txBox="1">
            <a:spLocks/>
          </p:cNvSpPr>
          <p:nvPr/>
        </p:nvSpPr>
        <p:spPr>
          <a:xfrm>
            <a:off x="1921728" y="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Population Change from Domestic Migration, Texas Counties, 2010-2020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pic>
        <p:nvPicPr>
          <p:cNvPr id="5" name="Picture 4">
            <a:extLst>
              <a:ext uri="{FF2B5EF4-FFF2-40B4-BE49-F238E27FC236}">
                <a16:creationId xmlns:a16="http://schemas.microsoft.com/office/drawing/2014/main" id="{758ED587-6729-4D28-8A36-C44EC08D73F9}"/>
              </a:ext>
            </a:extLst>
          </p:cNvPr>
          <p:cNvPicPr>
            <a:picLocks noChangeAspect="1"/>
          </p:cNvPicPr>
          <p:nvPr/>
        </p:nvPicPr>
        <p:blipFill>
          <a:blip r:embed="rId3"/>
          <a:stretch>
            <a:fillRect/>
          </a:stretch>
        </p:blipFill>
        <p:spPr>
          <a:xfrm>
            <a:off x="4857750" y="5008292"/>
            <a:ext cx="1104900" cy="1257300"/>
          </a:xfrm>
          <a:prstGeom prst="rect">
            <a:avLst/>
          </a:prstGeom>
        </p:spPr>
      </p:pic>
      <p:sp>
        <p:nvSpPr>
          <p:cNvPr id="6" name="TextBox 5">
            <a:extLst>
              <a:ext uri="{FF2B5EF4-FFF2-40B4-BE49-F238E27FC236}">
                <a16:creationId xmlns:a16="http://schemas.microsoft.com/office/drawing/2014/main" id="{D111A696-35AB-40A0-A093-8739638B2DB1}"/>
              </a:ext>
            </a:extLst>
          </p:cNvPr>
          <p:cNvSpPr txBox="1"/>
          <p:nvPr/>
        </p:nvSpPr>
        <p:spPr>
          <a:xfrm>
            <a:off x="7796561" y="1143963"/>
            <a:ext cx="2971426" cy="923330"/>
          </a:xfrm>
          <a:prstGeom prst="rect">
            <a:avLst/>
          </a:prstGeom>
          <a:noFill/>
        </p:spPr>
        <p:txBody>
          <a:bodyPr wrap="square" rtlCol="0">
            <a:spAutoFit/>
          </a:bodyPr>
          <a:lstStyle/>
          <a:p>
            <a:r>
              <a:rPr lang="en-US" dirty="0">
                <a:solidFill>
                  <a:schemeClr val="accent1">
                    <a:lumMod val="75000"/>
                  </a:schemeClr>
                </a:solidFill>
              </a:rPr>
              <a:t>More than half (134) of counties had net out domestic migration</a:t>
            </a:r>
          </a:p>
        </p:txBody>
      </p:sp>
      <p:sp>
        <p:nvSpPr>
          <p:cNvPr id="7" name="Slide Number Placeholder 6">
            <a:extLst>
              <a:ext uri="{FF2B5EF4-FFF2-40B4-BE49-F238E27FC236}">
                <a16:creationId xmlns:a16="http://schemas.microsoft.com/office/drawing/2014/main" id="{761D8E5C-3FFC-4FFD-A426-56A647CAEB73}"/>
              </a:ext>
            </a:extLst>
          </p:cNvPr>
          <p:cNvSpPr>
            <a:spLocks noGrp="1"/>
          </p:cNvSpPr>
          <p:nvPr>
            <p:ph type="sldNum" sz="quarter" idx="12"/>
          </p:nvPr>
        </p:nvSpPr>
        <p:spPr/>
        <p:txBody>
          <a:bodyPr/>
          <a:lstStyle/>
          <a:p>
            <a:fld id="{CFD7B3FC-F52A-4C3D-BF43-F2954D09CBBE}" type="slidenum">
              <a:rPr lang="en-US" smtClean="0"/>
              <a:t>15</a:t>
            </a:fld>
            <a:endParaRPr lang="en-US" dirty="0"/>
          </a:p>
        </p:txBody>
      </p:sp>
    </p:spTree>
    <p:extLst>
      <p:ext uri="{BB962C8B-B14F-4D97-AF65-F5344CB8AC3E}">
        <p14:creationId xmlns:p14="http://schemas.microsoft.com/office/powerpoint/2010/main" val="214382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101D5-E861-4F8E-A628-956226BB62FD}"/>
              </a:ext>
            </a:extLst>
          </p:cNvPr>
          <p:cNvPicPr>
            <a:picLocks noChangeAspect="1"/>
          </p:cNvPicPr>
          <p:nvPr/>
        </p:nvPicPr>
        <p:blipFill rotWithShape="1">
          <a:blip r:embed="rId2"/>
          <a:srcRect l="7695" t="6906" b="5470"/>
          <a:stretch/>
        </p:blipFill>
        <p:spPr>
          <a:xfrm>
            <a:off x="2520176" y="869428"/>
            <a:ext cx="7370955" cy="5910513"/>
          </a:xfrm>
          <a:prstGeom prst="rect">
            <a:avLst/>
          </a:prstGeom>
        </p:spPr>
      </p:pic>
      <p:sp>
        <p:nvSpPr>
          <p:cNvPr id="4" name="Content Placeholder 2">
            <a:extLst>
              <a:ext uri="{FF2B5EF4-FFF2-40B4-BE49-F238E27FC236}">
                <a16:creationId xmlns:a16="http://schemas.microsoft.com/office/drawing/2014/main" id="{1B4E5B38-3F7D-4A67-B54D-D1CCD75D5D6F}"/>
              </a:ext>
            </a:extLst>
          </p:cNvPr>
          <p:cNvSpPr txBox="1">
            <a:spLocks/>
          </p:cNvSpPr>
          <p:nvPr/>
        </p:nvSpPr>
        <p:spPr>
          <a:xfrm>
            <a:off x="1737733" y="39044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International Migrants, Texas Counties, 2010-2020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sp>
        <p:nvSpPr>
          <p:cNvPr id="5" name="TextBox 4">
            <a:extLst>
              <a:ext uri="{FF2B5EF4-FFF2-40B4-BE49-F238E27FC236}">
                <a16:creationId xmlns:a16="http://schemas.microsoft.com/office/drawing/2014/main" id="{CB5B38EF-A8CE-4260-A795-0CBCA0F21CC0}"/>
              </a:ext>
            </a:extLst>
          </p:cNvPr>
          <p:cNvSpPr txBox="1"/>
          <p:nvPr/>
        </p:nvSpPr>
        <p:spPr>
          <a:xfrm>
            <a:off x="60960" y="6611779"/>
            <a:ext cx="3090911"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2020 Population Estimates </a:t>
            </a:r>
          </a:p>
        </p:txBody>
      </p:sp>
      <p:pic>
        <p:nvPicPr>
          <p:cNvPr id="6" name="Picture 5">
            <a:extLst>
              <a:ext uri="{FF2B5EF4-FFF2-40B4-BE49-F238E27FC236}">
                <a16:creationId xmlns:a16="http://schemas.microsoft.com/office/drawing/2014/main" id="{C01861D1-706F-42BB-ADE0-2653E45A4EF2}"/>
              </a:ext>
            </a:extLst>
          </p:cNvPr>
          <p:cNvPicPr>
            <a:picLocks noChangeAspect="1"/>
          </p:cNvPicPr>
          <p:nvPr/>
        </p:nvPicPr>
        <p:blipFill>
          <a:blip r:embed="rId3"/>
          <a:stretch>
            <a:fillRect/>
          </a:stretch>
        </p:blipFill>
        <p:spPr>
          <a:xfrm>
            <a:off x="4703607" y="4969397"/>
            <a:ext cx="866775" cy="1019175"/>
          </a:xfrm>
          <a:prstGeom prst="rect">
            <a:avLst/>
          </a:prstGeom>
        </p:spPr>
      </p:pic>
      <p:sp>
        <p:nvSpPr>
          <p:cNvPr id="2" name="Slide Number Placeholder 1">
            <a:extLst>
              <a:ext uri="{FF2B5EF4-FFF2-40B4-BE49-F238E27FC236}">
                <a16:creationId xmlns:a16="http://schemas.microsoft.com/office/drawing/2014/main" id="{FE2321C2-8A1E-4EF9-902C-F08F78705B31}"/>
              </a:ext>
            </a:extLst>
          </p:cNvPr>
          <p:cNvSpPr>
            <a:spLocks noGrp="1"/>
          </p:cNvSpPr>
          <p:nvPr>
            <p:ph type="sldNum" sz="quarter" idx="12"/>
          </p:nvPr>
        </p:nvSpPr>
        <p:spPr/>
        <p:txBody>
          <a:bodyPr/>
          <a:lstStyle/>
          <a:p>
            <a:fld id="{CFD7B3FC-F52A-4C3D-BF43-F2954D09CBBE}" type="slidenum">
              <a:rPr lang="en-US" smtClean="0"/>
              <a:t>16</a:t>
            </a:fld>
            <a:endParaRPr lang="en-US" dirty="0"/>
          </a:p>
        </p:txBody>
      </p:sp>
    </p:spTree>
    <p:extLst>
      <p:ext uri="{BB962C8B-B14F-4D97-AF65-F5344CB8AC3E}">
        <p14:creationId xmlns:p14="http://schemas.microsoft.com/office/powerpoint/2010/main" val="52238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defRPr/>
            </a:pPr>
            <a:fld id="{2BC1FA3B-F0C1-4F58-90BE-DCC7501F4B28}" type="slidenum">
              <a:rPr lang="en-US" sz="1200">
                <a:solidFill>
                  <a:srgbClr val="8FA5D1"/>
                </a:solidFill>
                <a:latin typeface="Calibri" panose="020F0502020204030204"/>
              </a:rPr>
              <a:pPr algn="r">
                <a:defRPr/>
              </a:pPr>
              <a:t>17</a:t>
            </a:fld>
            <a:endParaRPr lang="en-US" sz="1200" dirty="0">
              <a:solidFill>
                <a:srgbClr val="8FA5D1"/>
              </a:solidFill>
              <a:latin typeface="Calibri" panose="020F0502020204030204"/>
            </a:endParaRPr>
          </a:p>
        </p:txBody>
      </p:sp>
      <p:sp>
        <p:nvSpPr>
          <p:cNvPr id="2" name="Title 1"/>
          <p:cNvSpPr>
            <a:spLocks noGrp="1"/>
          </p:cNvSpPr>
          <p:nvPr>
            <p:ph type="title" idx="4294967295"/>
          </p:nvPr>
        </p:nvSpPr>
        <p:spPr>
          <a:xfrm>
            <a:off x="1760034" y="70023"/>
            <a:ext cx="9344524" cy="938334"/>
          </a:xfrm>
        </p:spPr>
        <p:txBody>
          <a:bodyPr>
            <a:normAutofit/>
          </a:bodyPr>
          <a:lstStyle/>
          <a:p>
            <a:r>
              <a:rPr lang="en-US" sz="2400" dirty="0">
                <a:solidFill>
                  <a:schemeClr val="accent1"/>
                </a:solidFill>
                <a:latin typeface="+mn-lt"/>
              </a:rPr>
              <a:t>Projected Population by Race and Ethnicity, Texas 2010-2050</a:t>
            </a:r>
          </a:p>
        </p:txBody>
      </p:sp>
      <p:sp>
        <p:nvSpPr>
          <p:cNvPr id="10" name="TextBox 9"/>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Texas Demographic Center 2018 Population Projections </a:t>
            </a:r>
          </a:p>
        </p:txBody>
      </p:sp>
      <p:graphicFrame>
        <p:nvGraphicFramePr>
          <p:cNvPr id="7" name="Chart 6"/>
          <p:cNvGraphicFramePr>
            <a:graphicFrameLocks noGrp="1"/>
          </p:cNvGraphicFramePr>
          <p:nvPr>
            <p:extLst/>
          </p:nvPr>
        </p:nvGraphicFramePr>
        <p:xfrm>
          <a:off x="505325" y="1540042"/>
          <a:ext cx="10515599" cy="4813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641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C4F64-2913-44AF-A588-522B8D76F5FB}"/>
              </a:ext>
            </a:extLst>
          </p:cNvPr>
          <p:cNvSpPr>
            <a:spLocks noGrp="1"/>
          </p:cNvSpPr>
          <p:nvPr>
            <p:ph type="sldNum" sz="quarter" idx="12"/>
          </p:nvPr>
        </p:nvSpPr>
        <p:spPr/>
        <p:txBody>
          <a:bodyPr/>
          <a:lstStyle/>
          <a:p>
            <a:fld id="{CFD7B3FC-F52A-4C3D-BF43-F2954D09CBBE}" type="slidenum">
              <a:rPr lang="en-US" smtClean="0"/>
              <a:t>18</a:t>
            </a:fld>
            <a:endParaRPr lang="en-US" dirty="0"/>
          </a:p>
        </p:txBody>
      </p:sp>
      <p:sp>
        <p:nvSpPr>
          <p:cNvPr id="4" name="Rectangle 3">
            <a:extLst>
              <a:ext uri="{FF2B5EF4-FFF2-40B4-BE49-F238E27FC236}">
                <a16:creationId xmlns:a16="http://schemas.microsoft.com/office/drawing/2014/main" id="{3A2A9E38-66A8-415D-A2CE-2DBF374A1E0F}"/>
              </a:ext>
            </a:extLst>
          </p:cNvPr>
          <p:cNvSpPr/>
          <p:nvPr/>
        </p:nvSpPr>
        <p:spPr>
          <a:xfrm>
            <a:off x="2046248" y="6369826"/>
            <a:ext cx="8564137" cy="369332"/>
          </a:xfrm>
          <a:prstGeom prst="rect">
            <a:avLst/>
          </a:prstGeom>
        </p:spPr>
        <p:txBody>
          <a:bodyPr wrap="square">
            <a:spAutoFit/>
          </a:bodyPr>
          <a:lstStyle/>
          <a:p>
            <a:r>
              <a:rPr lang="en-US" dirty="0"/>
              <a:t>https://www.census.gov/programs-surveys/decennial-census/about/rdo.html</a:t>
            </a:r>
          </a:p>
        </p:txBody>
      </p:sp>
      <p:pic>
        <p:nvPicPr>
          <p:cNvPr id="5" name="Picture 4">
            <a:extLst>
              <a:ext uri="{FF2B5EF4-FFF2-40B4-BE49-F238E27FC236}">
                <a16:creationId xmlns:a16="http://schemas.microsoft.com/office/drawing/2014/main" id="{079C95A4-E87F-4EFA-B199-CBC433282360}"/>
              </a:ext>
            </a:extLst>
          </p:cNvPr>
          <p:cNvPicPr>
            <a:picLocks noChangeAspect="1"/>
          </p:cNvPicPr>
          <p:nvPr/>
        </p:nvPicPr>
        <p:blipFill>
          <a:blip r:embed="rId2"/>
          <a:stretch>
            <a:fillRect/>
          </a:stretch>
        </p:blipFill>
        <p:spPr>
          <a:xfrm>
            <a:off x="2709955" y="864926"/>
            <a:ext cx="6059301" cy="5491424"/>
          </a:xfrm>
          <a:prstGeom prst="rect">
            <a:avLst/>
          </a:prstGeom>
        </p:spPr>
      </p:pic>
    </p:spTree>
    <p:extLst>
      <p:ext uri="{BB962C8B-B14F-4D97-AF65-F5344CB8AC3E}">
        <p14:creationId xmlns:p14="http://schemas.microsoft.com/office/powerpoint/2010/main" val="317574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19</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April 26, 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September 12, 2021</a:t>
            </a:r>
            <a:endParaRPr lang="en-US" sz="2400" strike="sngStrike"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PL 94-171 File to includes: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2</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20</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3319714" y="830766"/>
            <a:ext cx="5290886" cy="4877074"/>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977527" y="5570429"/>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
        <p:nvSpPr>
          <p:cNvPr id="5" name="Rectangle 4">
            <a:extLst>
              <a:ext uri="{FF2B5EF4-FFF2-40B4-BE49-F238E27FC236}">
                <a16:creationId xmlns:a16="http://schemas.microsoft.com/office/drawing/2014/main" id="{E248B3DF-2EB2-4BA7-8DDE-4B9E98D0B73B}"/>
              </a:ext>
            </a:extLst>
          </p:cNvPr>
          <p:cNvSpPr/>
          <p:nvPr/>
        </p:nvSpPr>
        <p:spPr>
          <a:xfrm>
            <a:off x="977527" y="6231135"/>
            <a:ext cx="11615854" cy="307777"/>
          </a:xfrm>
          <a:prstGeom prst="rect">
            <a:avLst/>
          </a:prstGeom>
        </p:spPr>
        <p:txBody>
          <a:bodyPr wrap="square">
            <a:spAutoFit/>
          </a:bodyPr>
          <a:lstStyle/>
          <a:p>
            <a:r>
              <a:rPr lang="en-US" sz="1400" dirty="0"/>
              <a:t>https://www.census.gov/programs-surveys/decennial-census/decade/2010/program-management/cqr.html</a:t>
            </a:r>
          </a:p>
        </p:txBody>
      </p:sp>
      <p:sp>
        <p:nvSpPr>
          <p:cNvPr id="6" name="TextBox 5">
            <a:extLst>
              <a:ext uri="{FF2B5EF4-FFF2-40B4-BE49-F238E27FC236}">
                <a16:creationId xmlns:a16="http://schemas.microsoft.com/office/drawing/2014/main" id="{82EC9FED-4F25-4829-9218-7C0427CDEFC9}"/>
              </a:ext>
            </a:extLst>
          </p:cNvPr>
          <p:cNvSpPr txBox="1"/>
          <p:nvPr/>
        </p:nvSpPr>
        <p:spPr>
          <a:xfrm>
            <a:off x="977527" y="5938024"/>
            <a:ext cx="3397405" cy="646331"/>
          </a:xfrm>
          <a:prstGeom prst="rect">
            <a:avLst/>
          </a:prstGeom>
          <a:noFill/>
        </p:spPr>
        <p:txBody>
          <a:bodyPr wrap="none" rtlCol="0">
            <a:spAutoFit/>
          </a:bodyPr>
          <a:lstStyle/>
          <a:p>
            <a:r>
              <a:rPr lang="en-US" dirty="0"/>
              <a:t>Information on 2010 CQR process:</a:t>
            </a:r>
          </a:p>
          <a:p>
            <a:endParaRPr lang="en-US" dirty="0"/>
          </a:p>
        </p:txBody>
      </p:sp>
    </p:spTree>
    <p:extLst>
      <p:ext uri="{BB962C8B-B14F-4D97-AF65-F5344CB8AC3E}">
        <p14:creationId xmlns:p14="http://schemas.microsoft.com/office/powerpoint/2010/main" val="3580442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2" y="1717344"/>
            <a:ext cx="5816325" cy="3222170"/>
            <a:chOff x="2819400" y="1905006"/>
            <a:chExt cx="6194121" cy="3428581"/>
          </a:xfrm>
        </p:grpSpPr>
        <p:sp>
          <p:nvSpPr>
            <p:cNvPr id="9" name="Rectangle 8"/>
            <p:cNvSpPr/>
            <p:nvPr/>
          </p:nvSpPr>
          <p:spPr>
            <a:xfrm>
              <a:off x="2819400" y="1905006"/>
              <a:ext cx="457960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TDC@UTSA.edu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3"/>
            <a:stretch>
              <a:fillRect/>
            </a:stretch>
          </p:blipFill>
          <p:spPr>
            <a:xfrm>
              <a:off x="3145478" y="4240534"/>
              <a:ext cx="367960" cy="367960"/>
            </a:xfrm>
            <a:prstGeom prst="rect">
              <a:avLst/>
            </a:prstGeom>
          </p:spPr>
        </p:pic>
      </p:grpSp>
      <p:grpSp>
        <p:nvGrpSpPr>
          <p:cNvPr id="3" name="Group 2"/>
          <p:cNvGrpSpPr/>
          <p:nvPr/>
        </p:nvGrpSpPr>
        <p:grpSpPr>
          <a:xfrm>
            <a:off x="1842055"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3" y="3172111"/>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6">
            <a:grayscl/>
          </a:blip>
          <a:stretch>
            <a:fillRect/>
          </a:stretch>
        </p:blipFill>
        <p:spPr>
          <a:xfrm>
            <a:off x="3556270" y="3342781"/>
            <a:ext cx="390195" cy="390523"/>
          </a:xfrm>
          <a:prstGeom prst="rect">
            <a:avLst/>
          </a:prstGeom>
        </p:spPr>
      </p:pic>
      <p:sp>
        <p:nvSpPr>
          <p:cNvPr id="2" name="Slide Number Placeholder 1">
            <a:extLst>
              <a:ext uri="{FF2B5EF4-FFF2-40B4-BE49-F238E27FC236}">
                <a16:creationId xmlns:a16="http://schemas.microsoft.com/office/drawing/2014/main" id="{3830D858-2E32-49C2-9313-A82CC560A919}"/>
              </a:ext>
            </a:extLst>
          </p:cNvPr>
          <p:cNvSpPr>
            <a:spLocks noGrp="1"/>
          </p:cNvSpPr>
          <p:nvPr>
            <p:ph type="sldNum" sz="quarter" idx="12"/>
          </p:nvPr>
        </p:nvSpPr>
        <p:spPr/>
        <p:txBody>
          <a:bodyPr/>
          <a:lstStyle/>
          <a:p>
            <a:fld id="{CFD7B3FC-F52A-4C3D-BF43-F2954D09CBBE}" type="slidenum">
              <a:rPr lang="en-US" smtClean="0"/>
              <a:t>21</a:t>
            </a:fld>
            <a:endParaRPr lang="en-US" dirty="0"/>
          </a:p>
        </p:txBody>
      </p:sp>
    </p:spTree>
    <p:extLst>
      <p:ext uri="{BB962C8B-B14F-4D97-AF65-F5344CB8AC3E}">
        <p14:creationId xmlns:p14="http://schemas.microsoft.com/office/powerpoint/2010/main" val="196193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3</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Congressional Seat Change</a:t>
            </a:r>
          </a:p>
        </p:txBody>
      </p:sp>
      <p:graphicFrame>
        <p:nvGraphicFramePr>
          <p:cNvPr id="6" name="Table 5"/>
          <p:cNvGraphicFramePr>
            <a:graphicFrameLocks noGrp="1"/>
          </p:cNvGraphicFramePr>
          <p:nvPr>
            <p:extLst/>
          </p:nvPr>
        </p:nvGraphicFramePr>
        <p:xfrm>
          <a:off x="1721964" y="929389"/>
          <a:ext cx="8999834" cy="5522275"/>
        </p:xfrm>
        <a:graphic>
          <a:graphicData uri="http://schemas.openxmlformats.org/drawingml/2006/table">
            <a:tbl>
              <a:tblPr firstRow="1" bandRow="1">
                <a:tableStyleId>{3B4B98B0-60AC-42C2-AFA5-B58CD77FA1E5}</a:tableStyleId>
              </a:tblPr>
              <a:tblGrid>
                <a:gridCol w="1463388">
                  <a:extLst>
                    <a:ext uri="{9D8B030D-6E8A-4147-A177-3AD203B41FA5}">
                      <a16:colId xmlns:a16="http://schemas.microsoft.com/office/drawing/2014/main" val="20000"/>
                    </a:ext>
                  </a:extLst>
                </a:gridCol>
                <a:gridCol w="1642325">
                  <a:extLst>
                    <a:ext uri="{9D8B030D-6E8A-4147-A177-3AD203B41FA5}">
                      <a16:colId xmlns:a16="http://schemas.microsoft.com/office/drawing/2014/main" val="20002"/>
                    </a:ext>
                  </a:extLst>
                </a:gridCol>
                <a:gridCol w="1695043">
                  <a:extLst>
                    <a:ext uri="{9D8B030D-6E8A-4147-A177-3AD203B41FA5}">
                      <a16:colId xmlns:a16="http://schemas.microsoft.com/office/drawing/2014/main" val="20003"/>
                    </a:ext>
                  </a:extLst>
                </a:gridCol>
                <a:gridCol w="1416251">
                  <a:extLst>
                    <a:ext uri="{9D8B030D-6E8A-4147-A177-3AD203B41FA5}">
                      <a16:colId xmlns:a16="http://schemas.microsoft.com/office/drawing/2014/main" val="20004"/>
                    </a:ext>
                  </a:extLst>
                </a:gridCol>
                <a:gridCol w="1332445">
                  <a:extLst>
                    <a:ext uri="{9D8B030D-6E8A-4147-A177-3AD203B41FA5}">
                      <a16:colId xmlns:a16="http://schemas.microsoft.com/office/drawing/2014/main" val="20005"/>
                    </a:ext>
                  </a:extLst>
                </a:gridCol>
                <a:gridCol w="1450382">
                  <a:extLst>
                    <a:ext uri="{9D8B030D-6E8A-4147-A177-3AD203B41FA5}">
                      <a16:colId xmlns:a16="http://schemas.microsoft.com/office/drawing/2014/main" val="844658184"/>
                    </a:ext>
                  </a:extLst>
                </a:gridCol>
              </a:tblGrid>
              <a:tr h="65365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baseline="0" dirty="0">
                          <a:solidFill>
                            <a:schemeClr val="accent1">
                              <a:lumMod val="50000"/>
                            </a:schemeClr>
                          </a:solidFill>
                          <a:latin typeface="+mn-lt"/>
                          <a:cs typeface="Arial" pitchFamily="34" charset="0"/>
                        </a:rPr>
                        <a:t>Congressional Seat Change</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259331">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fontAlgn="b"/>
                      <a:r>
                        <a:rPr lang="en-US" sz="1600" b="0" i="0" u="none" strike="noStrike" dirty="0">
                          <a:solidFill>
                            <a:srgbClr val="000000"/>
                          </a:solidFill>
                          <a:effectLst/>
                          <a:latin typeface="Calibri" panose="020F0502020204030204" pitchFamily="34" charset="0"/>
                        </a:rPr>
                        <a:t>308,745,538</a:t>
                      </a:r>
                    </a:p>
                  </a:txBody>
                  <a:tcPr marL="9525" marR="9525" marT="9525" marB="0" anchor="b">
                    <a:noFill/>
                  </a:tcPr>
                </a:tc>
                <a:tc>
                  <a:txBody>
                    <a:bodyPr/>
                    <a:lstStyle/>
                    <a:p>
                      <a:pPr algn="r" fontAlgn="b"/>
                      <a:r>
                        <a:rPr lang="en-US" sz="1600" b="0" i="0" u="none" strike="noStrike" dirty="0">
                          <a:solidFill>
                            <a:schemeClr val="tx2"/>
                          </a:solidFill>
                          <a:effectLst/>
                          <a:latin typeface="+mn-lt"/>
                        </a:rPr>
                        <a:t>331,449,281</a:t>
                      </a:r>
                    </a:p>
                  </a:txBody>
                  <a:tcPr marL="9525" marR="9525" marT="9525" marB="0" anchor="ctr">
                    <a:noFill/>
                  </a:tcPr>
                </a:tc>
                <a:tc>
                  <a:txBody>
                    <a:bodyPr/>
                    <a:lstStyle/>
                    <a:p>
                      <a:pPr algn="r" fontAlgn="b"/>
                      <a:r>
                        <a:rPr lang="en-US" sz="1600" b="0" i="0" u="none" strike="noStrike" dirty="0">
                          <a:solidFill>
                            <a:schemeClr val="tx2"/>
                          </a:solidFill>
                          <a:effectLst/>
                          <a:latin typeface="+mn-lt"/>
                        </a:rPr>
                        <a:t>22,703,743</a:t>
                      </a:r>
                    </a:p>
                  </a:txBody>
                  <a:tcPr marL="9525" marR="9525" marT="9525" marB="0" anchor="ctr">
                    <a:noFill/>
                  </a:tcPr>
                </a:tc>
                <a:tc>
                  <a:txBody>
                    <a:bodyPr/>
                    <a:lstStyle/>
                    <a:p>
                      <a:pPr algn="r" fontAlgn="b"/>
                      <a:r>
                        <a:rPr lang="en-US" sz="1600" b="0" i="0" u="none" strike="noStrike" dirty="0">
                          <a:solidFill>
                            <a:schemeClr val="tx2"/>
                          </a:solidFill>
                          <a:effectLst/>
                          <a:latin typeface="+mn-lt"/>
                        </a:rPr>
                        <a:t>7.4%</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60215">
                <a:tc>
                  <a:txBody>
                    <a:bodyPr/>
                    <a:lstStyle/>
                    <a:p>
                      <a:pPr algn="l" rtl="0" fontAlgn="b"/>
                      <a:r>
                        <a:rPr lang="en-US" sz="1800" b="1" i="0" u="none" strike="noStrike" dirty="0">
                          <a:solidFill>
                            <a:srgbClr val="000000"/>
                          </a:solidFill>
                          <a:effectLst/>
                          <a:latin typeface="Calibri" panose="020F0502020204030204" pitchFamily="34" charset="0"/>
                        </a:rPr>
                        <a:t>Texas</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25,145,561</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29,145,505</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3,999,944</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15.90%</a:t>
                      </a:r>
                    </a:p>
                  </a:txBody>
                  <a:tcPr marL="9525" marR="9525" marT="9525" marB="0" anchor="b">
                    <a:solidFill>
                      <a:schemeClr val="accent1">
                        <a:lumMod val="60000"/>
                        <a:lumOff val="40000"/>
                      </a:schemeClr>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solidFill>
                      <a:schemeClr val="accent1">
                        <a:lumMod val="60000"/>
                        <a:lumOff val="40000"/>
                      </a:schemeClr>
                    </a:solidFill>
                  </a:tcPr>
                </a:tc>
                <a:extLst>
                  <a:ext uri="{0D108BD9-81ED-4DB2-BD59-A6C34878D82A}">
                    <a16:rowId xmlns:a16="http://schemas.microsoft.com/office/drawing/2014/main" val="10002"/>
                  </a:ext>
                </a:extLst>
              </a:tr>
              <a:tr h="289544">
                <a:tc>
                  <a:txBody>
                    <a:bodyPr/>
                    <a:lstStyle/>
                    <a:p>
                      <a:pPr algn="l" rtl="0" fontAlgn="b"/>
                      <a:r>
                        <a:rPr lang="en-US" sz="1600" b="0" i="0" u="none" strike="noStrike" dirty="0">
                          <a:solidFill>
                            <a:srgbClr val="000000"/>
                          </a:solidFill>
                          <a:effectLst/>
                          <a:latin typeface="Calibri" panose="020F0502020204030204" pitchFamily="34" charset="0"/>
                        </a:rPr>
                        <a:t>Florida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18,801,310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21,538,187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2,736,877</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14.60%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4"/>
                  </a:ext>
                </a:extLst>
              </a:tr>
              <a:tr h="289544">
                <a:tc>
                  <a:txBody>
                    <a:bodyPr/>
                    <a:lstStyle/>
                    <a:p>
                      <a:pPr algn="l" rtl="0" fontAlgn="b"/>
                      <a:r>
                        <a:rPr lang="en-US" sz="1600" b="0" i="0" u="none" strike="noStrike" dirty="0">
                          <a:solidFill>
                            <a:srgbClr val="000000"/>
                          </a:solidFill>
                          <a:effectLst/>
                          <a:latin typeface="Calibri" panose="020F0502020204030204" pitchFamily="34" charset="0"/>
                        </a:rPr>
                        <a:t>North Carolina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9,535,483</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10,439,388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903,905</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9.50%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67118346"/>
                  </a:ext>
                </a:extLst>
              </a:tr>
              <a:tr h="289544">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5,029,196</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5,773,714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744,518</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14.80%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03805305"/>
                  </a:ext>
                </a:extLst>
              </a:tr>
              <a:tr h="289544">
                <a:tc>
                  <a:txBody>
                    <a:bodyPr/>
                    <a:lstStyle/>
                    <a:p>
                      <a:pPr algn="l" rtl="0" fontAlgn="b"/>
                      <a:r>
                        <a:rPr lang="en-US" sz="1600" b="0" i="0" u="none" strike="noStrike" dirty="0">
                          <a:solidFill>
                            <a:srgbClr val="000000"/>
                          </a:solidFill>
                          <a:effectLst/>
                          <a:latin typeface="Calibri" panose="020F0502020204030204" pitchFamily="34" charset="0"/>
                        </a:rPr>
                        <a:t>Oregon</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3,831,074</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4,237,256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406,182</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10.60%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2687128006"/>
                  </a:ext>
                </a:extLst>
              </a:tr>
              <a:tr h="318780">
                <a:tc>
                  <a:txBody>
                    <a:bodyPr/>
                    <a:lstStyle/>
                    <a:p>
                      <a:pPr algn="l" rtl="0" fontAlgn="b"/>
                      <a:r>
                        <a:rPr lang="en-US" sz="1600" b="0" i="0" u="none" strike="noStrike" dirty="0">
                          <a:solidFill>
                            <a:srgbClr val="000000"/>
                          </a:solidFill>
                          <a:effectLst/>
                          <a:latin typeface="Calibri" panose="020F0502020204030204" pitchFamily="34" charset="0"/>
                        </a:rPr>
                        <a:t>Montana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989,415</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1,084,225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94,810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384745">
                <a:tc>
                  <a:txBody>
                    <a:bodyPr/>
                    <a:lstStyle/>
                    <a:p>
                      <a:pPr algn="l" rtl="0" fontAlgn="b"/>
                      <a:r>
                        <a:rPr lang="en-US" sz="1600" b="0" i="0" u="none" strike="noStrike">
                          <a:solidFill>
                            <a:srgbClr val="000000"/>
                          </a:solidFill>
                          <a:effectLst/>
                          <a:latin typeface="Calibri" panose="020F0502020204030204" pitchFamily="34" charset="0"/>
                        </a:rPr>
                        <a:t>California</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37,253,956</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39,538,223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2,284,267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6.10%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935442627"/>
                  </a:ext>
                </a:extLst>
              </a:tr>
              <a:tr h="384745">
                <a:tc>
                  <a:txBody>
                    <a:bodyPr/>
                    <a:lstStyle/>
                    <a:p>
                      <a:pPr algn="l" rtl="0" fontAlgn="b"/>
                      <a:r>
                        <a:rPr lang="en-US" sz="1600" b="0" i="0" u="none" strike="noStrike">
                          <a:solidFill>
                            <a:srgbClr val="000000"/>
                          </a:solidFill>
                          <a:effectLst/>
                          <a:latin typeface="Calibri" panose="020F0502020204030204" pitchFamily="34" charset="0"/>
                        </a:rPr>
                        <a:t>New York</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19,378,102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20,201,249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823,147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242056116"/>
                  </a:ext>
                </a:extLst>
              </a:tr>
              <a:tr h="384745">
                <a:tc>
                  <a:txBody>
                    <a:bodyPr/>
                    <a:lstStyle/>
                    <a:p>
                      <a:pPr algn="l" rtl="0" fontAlgn="b"/>
                      <a:r>
                        <a:rPr lang="en-US" sz="1600" b="0" i="0" u="none" strike="noStrike">
                          <a:solidFill>
                            <a:srgbClr val="000000"/>
                          </a:solidFill>
                          <a:effectLst/>
                          <a:latin typeface="Calibri" panose="020F0502020204030204" pitchFamily="34" charset="0"/>
                        </a:rPr>
                        <a:t>Pennsylvania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12,702,379</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13,002,700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300,321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2.40%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3584441"/>
                  </a:ext>
                </a:extLst>
              </a:tr>
              <a:tr h="384745">
                <a:tc>
                  <a:txBody>
                    <a:bodyPr/>
                    <a:lstStyle/>
                    <a:p>
                      <a:pPr algn="l" rtl="0" fontAlgn="b"/>
                      <a:r>
                        <a:rPr lang="en-US" sz="1600" b="0" i="0" u="none" strike="noStrike">
                          <a:solidFill>
                            <a:srgbClr val="000000"/>
                          </a:solidFill>
                          <a:effectLst/>
                          <a:latin typeface="Calibri" panose="020F0502020204030204" pitchFamily="34" charset="0"/>
                        </a:rPr>
                        <a:t>Ohio</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11,536,504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11,799,448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262,944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2.30%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13603209"/>
                  </a:ext>
                </a:extLst>
              </a:tr>
              <a:tr h="384745">
                <a:tc>
                  <a:txBody>
                    <a:bodyPr/>
                    <a:lstStyle/>
                    <a:p>
                      <a:pPr algn="l" rtl="0" fontAlgn="b"/>
                      <a:r>
                        <a:rPr lang="en-US" sz="1600" b="0" i="0" u="none" strike="noStrike">
                          <a:solidFill>
                            <a:srgbClr val="000000"/>
                          </a:solidFill>
                          <a:effectLst/>
                          <a:latin typeface="Calibri" panose="020F0502020204030204" pitchFamily="34" charset="0"/>
                        </a:rPr>
                        <a:t>Michigan</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9,883,640</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10,077,331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193,691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2.00%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80265642"/>
                  </a:ext>
                </a:extLst>
              </a:tr>
              <a:tr h="289544">
                <a:tc>
                  <a:txBody>
                    <a:bodyPr/>
                    <a:lstStyle/>
                    <a:p>
                      <a:pPr algn="l" rtl="0" fontAlgn="b"/>
                      <a:r>
                        <a:rPr lang="en-US" sz="1600" b="0" i="0" u="none" strike="noStrike">
                          <a:solidFill>
                            <a:srgbClr val="000000"/>
                          </a:solidFill>
                          <a:effectLst/>
                          <a:latin typeface="Calibri" panose="020F0502020204030204" pitchFamily="34" charset="0"/>
                        </a:rPr>
                        <a:t>Illinois</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12,830,632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12,812,508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-18,124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-0.10%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105692329"/>
                  </a:ext>
                </a:extLst>
              </a:tr>
              <a:tr h="289544">
                <a:tc>
                  <a:txBody>
                    <a:bodyPr/>
                    <a:lstStyle/>
                    <a:p>
                      <a:pPr algn="l" rtl="0" fontAlgn="b"/>
                      <a:r>
                        <a:rPr lang="en-US" sz="1600" b="0" i="0" u="none" strike="noStrike">
                          <a:solidFill>
                            <a:srgbClr val="000000"/>
                          </a:solidFill>
                          <a:effectLst/>
                          <a:latin typeface="Calibri" panose="020F0502020204030204" pitchFamily="34" charset="0"/>
                        </a:rPr>
                        <a:t>West Virginia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1,852,994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1,793,716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-59,278</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35673" y="659760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and 2020 Census Apportionment Files</a:t>
            </a:r>
          </a:p>
        </p:txBody>
      </p:sp>
    </p:spTree>
    <p:extLst>
      <p:ext uri="{BB962C8B-B14F-4D97-AF65-F5344CB8AC3E}">
        <p14:creationId xmlns:p14="http://schemas.microsoft.com/office/powerpoint/2010/main" val="340588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Ideal Size of Texas Senate, House, and U.S. Congressional Districts</a:t>
            </a:r>
          </a:p>
        </p:txBody>
      </p:sp>
      <p:graphicFrame>
        <p:nvGraphicFramePr>
          <p:cNvPr id="9" name="Content Placeholder 8"/>
          <p:cNvGraphicFramePr>
            <a:graphicFrameLocks noGrp="1"/>
          </p:cNvGraphicFramePr>
          <p:nvPr>
            <p:ph idx="4294967295"/>
            <p:extLst/>
          </p:nvPr>
        </p:nvGraphicFramePr>
        <p:xfrm>
          <a:off x="2621280" y="2577737"/>
          <a:ext cx="7741920" cy="41437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Census Bureau 2010 and </a:t>
            </a:r>
            <a:r>
              <a:rPr lang="en-US" sz="1000" dirty="0">
                <a:solidFill>
                  <a:prstClr val="black">
                    <a:lumMod val="50000"/>
                    <a:lumOff val="50000"/>
                  </a:prstClr>
                </a:solidFill>
                <a:cs typeface="Arial" pitchFamily="34" charset="0"/>
              </a:rPr>
              <a:t>2020  Census Counts</a:t>
            </a:r>
            <a:endParaRPr lang="en-US" sz="1000" dirty="0">
              <a:solidFill>
                <a:prstClr val="black">
                  <a:lumMod val="50000"/>
                  <a:lumOff val="50000"/>
                </a:prstClr>
              </a:solidFill>
              <a:latin typeface="Calibri" panose="020F0502020204030204"/>
              <a:cs typeface="Arial" pitchFamily="34" charset="0"/>
            </a:endParaRPr>
          </a:p>
        </p:txBody>
      </p:sp>
      <p:sp>
        <p:nvSpPr>
          <p:cNvPr id="7" name="TextBox 6"/>
          <p:cNvSpPr txBox="1"/>
          <p:nvPr/>
        </p:nvSpPr>
        <p:spPr>
          <a:xfrm>
            <a:off x="1375954" y="1118240"/>
            <a:ext cx="10432869" cy="1200329"/>
          </a:xfrm>
          <a:prstGeom prst="rect">
            <a:avLst/>
          </a:prstGeom>
          <a:solidFill>
            <a:schemeClr val="bg1"/>
          </a:solidFill>
        </p:spPr>
        <p:txBody>
          <a:bodyPr wrap="square" rtlCol="0">
            <a:spAutoFit/>
          </a:bodyPr>
          <a:lstStyle/>
          <a:p>
            <a:r>
              <a:rPr lang="en-US" sz="2400" b="1" dirty="0">
                <a:solidFill>
                  <a:schemeClr val="tx2"/>
                </a:solidFill>
              </a:rPr>
              <a:t>Texas Senate District Size (31 seats)      =  940,178        (811,147 in 2010)</a:t>
            </a:r>
          </a:p>
          <a:p>
            <a:r>
              <a:rPr lang="en-US" sz="2400" b="1" dirty="0">
                <a:solidFill>
                  <a:schemeClr val="tx2"/>
                </a:solidFill>
              </a:rPr>
              <a:t>Texas House District  Size (150 seats)   = 194,303       (167,637 in 2010)</a:t>
            </a:r>
          </a:p>
          <a:p>
            <a:r>
              <a:rPr lang="en-US" sz="2400" b="1" dirty="0">
                <a:solidFill>
                  <a:schemeClr val="tx2"/>
                </a:solidFill>
              </a:rPr>
              <a:t>U.S. House Seat District Size (38 seats) = 766,987       (698,488 in 2010 – 36 seats)</a:t>
            </a:r>
          </a:p>
        </p:txBody>
      </p:sp>
      <p:sp>
        <p:nvSpPr>
          <p:cNvPr id="5" name="Rectangle 4">
            <a:extLst>
              <a:ext uri="{FF2B5EF4-FFF2-40B4-BE49-F238E27FC236}">
                <a16:creationId xmlns:a16="http://schemas.microsoft.com/office/drawing/2014/main" id="{99F1020A-6682-4201-B234-175415834721}"/>
              </a:ext>
            </a:extLst>
          </p:cNvPr>
          <p:cNvSpPr/>
          <p:nvPr/>
        </p:nvSpPr>
        <p:spPr>
          <a:xfrm>
            <a:off x="5649279" y="3766848"/>
            <a:ext cx="1340432" cy="369332"/>
          </a:xfrm>
          <a:prstGeom prst="rect">
            <a:avLst/>
          </a:prstGeom>
        </p:spPr>
        <p:txBody>
          <a:bodyPr wrap="none">
            <a:spAutoFit/>
          </a:bodyPr>
          <a:lstStyle/>
          <a:p>
            <a:r>
              <a:rPr lang="en-US" dirty="0">
                <a:solidFill>
                  <a:schemeClr val="tx2"/>
                </a:solidFill>
                <a:latin typeface="Calibri" panose="020F0502020204030204" pitchFamily="34" charset="0"/>
              </a:rPr>
              <a:t>+ 3,999,944</a:t>
            </a:r>
            <a:r>
              <a:rPr lang="en-US" dirty="0">
                <a:solidFill>
                  <a:schemeClr val="tx2"/>
                </a:solidFill>
              </a:rPr>
              <a:t> </a:t>
            </a:r>
          </a:p>
        </p:txBody>
      </p:sp>
    </p:spTree>
    <p:extLst>
      <p:ext uri="{BB962C8B-B14F-4D97-AF65-F5344CB8AC3E}">
        <p14:creationId xmlns:p14="http://schemas.microsoft.com/office/powerpoint/2010/main" val="481013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4A8D9F-6177-488D-9917-0F853C3B2DAB}"/>
              </a:ext>
            </a:extLst>
          </p:cNvPr>
          <p:cNvSpPr>
            <a:spLocks noGrp="1"/>
          </p:cNvSpPr>
          <p:nvPr>
            <p:ph type="sldNum" sz="quarter" idx="12"/>
          </p:nvPr>
        </p:nvSpPr>
        <p:spPr/>
        <p:txBody>
          <a:bodyPr/>
          <a:lstStyle/>
          <a:p>
            <a:fld id="{CFD7B3FC-F52A-4C3D-BF43-F2954D09CBBE}" type="slidenum">
              <a:rPr lang="en-US" smtClean="0"/>
              <a:t>5</a:t>
            </a:fld>
            <a:endParaRPr lang="en-US" dirty="0"/>
          </a:p>
        </p:txBody>
      </p:sp>
      <p:graphicFrame>
        <p:nvGraphicFramePr>
          <p:cNvPr id="3" name="Table 2">
            <a:extLst>
              <a:ext uri="{FF2B5EF4-FFF2-40B4-BE49-F238E27FC236}">
                <a16:creationId xmlns:a16="http://schemas.microsoft.com/office/drawing/2014/main" id="{9AE677F0-1867-4BE4-BC75-E477FA479C4A}"/>
              </a:ext>
            </a:extLst>
          </p:cNvPr>
          <p:cNvGraphicFramePr>
            <a:graphicFrameLocks noGrp="1"/>
          </p:cNvGraphicFramePr>
          <p:nvPr>
            <p:extLst>
              <p:ext uri="{D42A27DB-BD31-4B8C-83A1-F6EECF244321}">
                <p14:modId xmlns:p14="http://schemas.microsoft.com/office/powerpoint/2010/main" val="1270045163"/>
              </p:ext>
            </p:extLst>
          </p:nvPr>
        </p:nvGraphicFramePr>
        <p:xfrm>
          <a:off x="1081668" y="1683834"/>
          <a:ext cx="10342757" cy="4646426"/>
        </p:xfrm>
        <a:graphic>
          <a:graphicData uri="http://schemas.openxmlformats.org/drawingml/2006/table">
            <a:tbl>
              <a:tblPr>
                <a:tableStyleId>{BC89EF96-8CEA-46FF-86C4-4CE0E7609802}</a:tableStyleId>
              </a:tblPr>
              <a:tblGrid>
                <a:gridCol w="1632928">
                  <a:extLst>
                    <a:ext uri="{9D8B030D-6E8A-4147-A177-3AD203B41FA5}">
                      <a16:colId xmlns:a16="http://schemas.microsoft.com/office/drawing/2014/main" val="3419817472"/>
                    </a:ext>
                  </a:extLst>
                </a:gridCol>
                <a:gridCol w="1263045">
                  <a:extLst>
                    <a:ext uri="{9D8B030D-6E8A-4147-A177-3AD203B41FA5}">
                      <a16:colId xmlns:a16="http://schemas.microsoft.com/office/drawing/2014/main" val="1120491494"/>
                    </a:ext>
                  </a:extLst>
                </a:gridCol>
                <a:gridCol w="1406614">
                  <a:extLst>
                    <a:ext uri="{9D8B030D-6E8A-4147-A177-3AD203B41FA5}">
                      <a16:colId xmlns:a16="http://schemas.microsoft.com/office/drawing/2014/main" val="613278844"/>
                    </a:ext>
                  </a:extLst>
                </a:gridCol>
                <a:gridCol w="1530728">
                  <a:extLst>
                    <a:ext uri="{9D8B030D-6E8A-4147-A177-3AD203B41FA5}">
                      <a16:colId xmlns:a16="http://schemas.microsoft.com/office/drawing/2014/main" val="660429437"/>
                    </a:ext>
                  </a:extLst>
                </a:gridCol>
                <a:gridCol w="1758268">
                  <a:extLst>
                    <a:ext uri="{9D8B030D-6E8A-4147-A177-3AD203B41FA5}">
                      <a16:colId xmlns:a16="http://schemas.microsoft.com/office/drawing/2014/main" val="3215693767"/>
                    </a:ext>
                  </a:extLst>
                </a:gridCol>
                <a:gridCol w="1385930">
                  <a:extLst>
                    <a:ext uri="{9D8B030D-6E8A-4147-A177-3AD203B41FA5}">
                      <a16:colId xmlns:a16="http://schemas.microsoft.com/office/drawing/2014/main" val="299884285"/>
                    </a:ext>
                  </a:extLst>
                </a:gridCol>
                <a:gridCol w="1365244">
                  <a:extLst>
                    <a:ext uri="{9D8B030D-6E8A-4147-A177-3AD203B41FA5}">
                      <a16:colId xmlns:a16="http://schemas.microsoft.com/office/drawing/2014/main" val="4293956701"/>
                    </a:ext>
                  </a:extLst>
                </a:gridCol>
              </a:tblGrid>
              <a:tr h="547585">
                <a:tc>
                  <a:txBody>
                    <a:bodyPr/>
                    <a:lstStyle/>
                    <a:p>
                      <a:pPr algn="ctr" fontAlgn="b"/>
                      <a:r>
                        <a:rPr lang="en-US" sz="1800" u="none" strike="noStrike" dirty="0">
                          <a:solidFill>
                            <a:schemeClr val="tx2"/>
                          </a:solidFill>
                          <a:effectLst/>
                        </a:rPr>
                        <a:t>Population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Total</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NH White</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NH Black</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Hispanic</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NH Asian</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1800" u="none" strike="noStrike" dirty="0">
                          <a:solidFill>
                            <a:schemeClr val="tx2"/>
                          </a:solidFill>
                          <a:effectLst/>
                        </a:rPr>
                        <a:t>NH Other</a:t>
                      </a:r>
                      <a:endParaRPr lang="en-US" sz="18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94357"/>
                  </a:ext>
                </a:extLst>
              </a:tr>
              <a:tr h="660752">
                <a:tc>
                  <a:txBody>
                    <a:bodyPr/>
                    <a:lstStyle/>
                    <a:p>
                      <a:pPr algn="ctr" fontAlgn="b"/>
                      <a:r>
                        <a:rPr lang="en-US" sz="1800" u="none" strike="noStrike" dirty="0">
                          <a:solidFill>
                            <a:schemeClr val="tx2"/>
                          </a:solidFill>
                          <a:effectLst/>
                        </a:rPr>
                        <a:t>2010</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25,145,561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chemeClr val="tx2"/>
                          </a:solidFill>
                          <a:effectLst/>
                        </a:rPr>
                        <a:t>      11,397,345 </a:t>
                      </a:r>
                      <a:endParaRPr lang="en-US" sz="18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2,886,825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9,460,921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948,426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chemeClr val="tx2"/>
                          </a:solidFill>
                          <a:effectLst/>
                        </a:rPr>
                        <a:t>           452,044 </a:t>
                      </a:r>
                      <a:endParaRPr lang="en-US" sz="18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7896681"/>
                  </a:ext>
                </a:extLst>
              </a:tr>
              <a:tr h="660752">
                <a:tc>
                  <a:txBody>
                    <a:bodyPr/>
                    <a:lstStyle/>
                    <a:p>
                      <a:pPr algn="ctr" fontAlgn="b"/>
                      <a:r>
                        <a:rPr lang="en-US" sz="1800" u="none" strike="noStrike" dirty="0">
                          <a:solidFill>
                            <a:schemeClr val="tx2"/>
                          </a:solidFill>
                          <a:effectLst/>
                        </a:rPr>
                        <a:t>2020</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29,145,505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11,584,597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3,444,712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chemeClr val="tx2"/>
                          </a:solidFill>
                          <a:effectLst/>
                        </a:rPr>
                        <a:t>             11,441,717 </a:t>
                      </a:r>
                      <a:endParaRPr lang="en-US" sz="18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1,561,518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1,112,961 </a:t>
                      </a:r>
                      <a:endParaRPr lang="en-US" sz="18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8825725"/>
                  </a:ext>
                </a:extLst>
              </a:tr>
              <a:tr h="339503">
                <a:tc>
                  <a:txBody>
                    <a:bodyPr/>
                    <a:lstStyle/>
                    <a:p>
                      <a:pPr algn="ct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24701313"/>
                  </a:ext>
                </a:extLst>
              </a:tr>
              <a:tr h="660752">
                <a:tc>
                  <a:txBody>
                    <a:bodyPr/>
                    <a:lstStyle/>
                    <a:p>
                      <a:pPr algn="ctr" fontAlgn="b"/>
                      <a:r>
                        <a:rPr lang="en-US" sz="1800" u="none" strike="noStrike" dirty="0">
                          <a:solidFill>
                            <a:schemeClr val="tx2"/>
                          </a:solidFill>
                          <a:effectLst/>
                        </a:rPr>
                        <a:t>Numeric </a:t>
                      </a:r>
                    </a:p>
                    <a:p>
                      <a:pPr algn="ctr" fontAlgn="b"/>
                      <a:r>
                        <a:rPr lang="en-US" sz="1800" u="none" strike="noStrike" dirty="0">
                          <a:solidFill>
                            <a:schemeClr val="tx2"/>
                          </a:solidFill>
                          <a:effectLst/>
                        </a:rPr>
                        <a:t>Change</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3,999,944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187,252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557,887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                1,980,796 </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chemeClr val="tx2"/>
                          </a:solidFill>
                          <a:effectLst/>
                        </a:rPr>
                        <a:t>           613,092 </a:t>
                      </a:r>
                      <a:endParaRPr lang="en-US" sz="1800" b="0" i="0" u="none" strike="noStrike">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a:solidFill>
                            <a:schemeClr val="tx2"/>
                          </a:solidFill>
                          <a:effectLst/>
                        </a:rPr>
                        <a:t>           660,917 </a:t>
                      </a:r>
                      <a:endParaRPr lang="en-US" sz="1800" b="0" i="0" u="none" strike="noStrike">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1192990"/>
                  </a:ext>
                </a:extLst>
              </a:tr>
              <a:tr h="660752">
                <a:tc>
                  <a:txBody>
                    <a:bodyPr/>
                    <a:lstStyle/>
                    <a:p>
                      <a:pPr algn="ctr" fontAlgn="b"/>
                      <a:r>
                        <a:rPr lang="en-US" sz="1800" u="none" strike="noStrike" dirty="0">
                          <a:solidFill>
                            <a:schemeClr val="tx2"/>
                          </a:solidFill>
                          <a:effectLst/>
                        </a:rPr>
                        <a:t>Percent</a:t>
                      </a:r>
                    </a:p>
                    <a:p>
                      <a:pPr algn="ctr" fontAlgn="b"/>
                      <a:r>
                        <a:rPr lang="en-US" sz="1800" u="none" strike="noStrike" dirty="0">
                          <a:solidFill>
                            <a:schemeClr val="tx2"/>
                          </a:solidFill>
                          <a:effectLst/>
                        </a:rPr>
                        <a:t>Change</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15.9%</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1.6%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19.3%</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20.9%</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64.6%</a:t>
                      </a:r>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r>
                        <a:rPr lang="en-US" sz="1800" u="none" strike="noStrike" dirty="0">
                          <a:solidFill>
                            <a:schemeClr val="tx2"/>
                          </a:solidFill>
                          <a:effectLst/>
                        </a:rPr>
                        <a:t>146.2%</a:t>
                      </a:r>
                      <a:endParaRPr lang="en-US" sz="18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5614192"/>
                  </a:ext>
                </a:extLst>
              </a:tr>
              <a:tr h="216714">
                <a:tc>
                  <a:txBody>
                    <a:bodyPr/>
                    <a:lstStyle/>
                    <a:p>
                      <a:pPr algn="ct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630060"/>
                  </a:ext>
                </a:extLst>
              </a:tr>
              <a:tr h="565334">
                <a:tc>
                  <a:txBody>
                    <a:bodyPr/>
                    <a:lstStyle/>
                    <a:p>
                      <a:pPr algn="ctr" fontAlgn="b"/>
                      <a:r>
                        <a:rPr lang="en-US" sz="1800" b="0" i="0" u="none" strike="noStrike" dirty="0">
                          <a:solidFill>
                            <a:schemeClr val="tx2"/>
                          </a:solidFill>
                          <a:effectLst/>
                          <a:latin typeface="Calibri" panose="020F0502020204030204" pitchFamily="34" charset="0"/>
                        </a:rPr>
                        <a:t>Percent of the total population</a:t>
                      </a:r>
                    </a:p>
                    <a:p>
                      <a:pPr algn="ctr" fontAlgn="b"/>
                      <a:r>
                        <a:rPr lang="en-US" sz="1800" b="0" i="0" u="none" strike="noStrike" dirty="0">
                          <a:solidFill>
                            <a:schemeClr val="tx2"/>
                          </a:solidFill>
                          <a:effectLst/>
                          <a:latin typeface="Calibri" panose="020F0502020204030204" pitchFamily="34" charset="0"/>
                        </a:rPr>
                        <a:t>2020</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100%</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39.7%</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11.8%</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39.3%</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5.4%</a:t>
                      </a:r>
                    </a:p>
                  </a:txBody>
                  <a:tcPr marL="9525" marR="9525" marT="9525" marB="0" anchor="b"/>
                </a:tc>
                <a:tc>
                  <a:txBody>
                    <a:bodyPr/>
                    <a:lstStyle/>
                    <a:p>
                      <a:pPr algn="r" fontAlgn="b"/>
                      <a:r>
                        <a:rPr lang="en-US" sz="1800" b="0" i="0" u="none" strike="noStrike" dirty="0">
                          <a:solidFill>
                            <a:schemeClr val="tx2"/>
                          </a:solidFill>
                          <a:effectLst/>
                          <a:latin typeface="Calibri" panose="020F0502020204030204" pitchFamily="34" charset="0"/>
                        </a:rPr>
                        <a:t>3.8%</a:t>
                      </a:r>
                    </a:p>
                  </a:txBody>
                  <a:tcPr marL="9525" marR="9525" marT="9525" marB="0" anchor="b"/>
                </a:tc>
                <a:extLst>
                  <a:ext uri="{0D108BD9-81ED-4DB2-BD59-A6C34878D82A}">
                    <a16:rowId xmlns:a16="http://schemas.microsoft.com/office/drawing/2014/main" val="796282547"/>
                  </a:ext>
                </a:extLst>
              </a:tr>
            </a:tbl>
          </a:graphicData>
        </a:graphic>
      </p:graphicFrame>
      <p:sp>
        <p:nvSpPr>
          <p:cNvPr id="4" name="Rectangle 3">
            <a:extLst>
              <a:ext uri="{FF2B5EF4-FFF2-40B4-BE49-F238E27FC236}">
                <a16:creationId xmlns:a16="http://schemas.microsoft.com/office/drawing/2014/main" id="{EDA3F575-05B6-48D9-BE56-228BCA4DD106}"/>
              </a:ext>
            </a:extLst>
          </p:cNvPr>
          <p:cNvSpPr/>
          <p:nvPr/>
        </p:nvSpPr>
        <p:spPr>
          <a:xfrm>
            <a:off x="1761893" y="340156"/>
            <a:ext cx="8943278" cy="341632"/>
          </a:xfrm>
          <a:prstGeom prst="rect">
            <a:avLst/>
          </a:prstGeom>
        </p:spPr>
        <p:txBody>
          <a:bodyPr wrap="square">
            <a:spAutoFit/>
          </a:bodyPr>
          <a:lstStyle/>
          <a:p>
            <a:pPr lvl="0" defTabSz="914377">
              <a:lnSpc>
                <a:spcPct val="90000"/>
              </a:lnSpc>
              <a:spcBef>
                <a:spcPts val="1000"/>
              </a:spcBef>
              <a:defRPr/>
            </a:pPr>
            <a:r>
              <a:rPr lang="en-US" dirty="0">
                <a:solidFill>
                  <a:schemeClr val="accent1"/>
                </a:solidFill>
              </a:rPr>
              <a:t>Population and population change for the total and race/ethnic groups, Texas, 2010-2020 </a:t>
            </a:r>
          </a:p>
        </p:txBody>
      </p:sp>
      <p:sp>
        <p:nvSpPr>
          <p:cNvPr id="5" name="TextBox 4">
            <a:extLst>
              <a:ext uri="{FF2B5EF4-FFF2-40B4-BE49-F238E27FC236}">
                <a16:creationId xmlns:a16="http://schemas.microsoft.com/office/drawing/2014/main" id="{E83AB7B2-CEFC-427E-9BF7-71D91960C4A1}"/>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2141549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000719-5F55-4DCA-A3F1-B6378C8A7FDB}"/>
              </a:ext>
            </a:extLst>
          </p:cNvPr>
          <p:cNvSpPr>
            <a:spLocks noGrp="1"/>
          </p:cNvSpPr>
          <p:nvPr>
            <p:ph type="sldNum" sz="quarter" idx="12"/>
          </p:nvPr>
        </p:nvSpPr>
        <p:spPr/>
        <p:txBody>
          <a:bodyPr/>
          <a:lstStyle/>
          <a:p>
            <a:fld id="{CFD7B3FC-F52A-4C3D-BF43-F2954D09CBBE}" type="slidenum">
              <a:rPr lang="en-US" smtClean="0"/>
              <a:t>6</a:t>
            </a:fld>
            <a:endParaRPr lang="en-US" dirty="0"/>
          </a:p>
        </p:txBody>
      </p:sp>
      <p:graphicFrame>
        <p:nvGraphicFramePr>
          <p:cNvPr id="6" name="Chart 5">
            <a:extLst>
              <a:ext uri="{FF2B5EF4-FFF2-40B4-BE49-F238E27FC236}">
                <a16:creationId xmlns:a16="http://schemas.microsoft.com/office/drawing/2014/main" id="{AA71DEDE-A74D-4F5B-B18E-A0FABDD4EF18}"/>
              </a:ext>
            </a:extLst>
          </p:cNvPr>
          <p:cNvGraphicFramePr>
            <a:graphicFrameLocks/>
          </p:cNvGraphicFramePr>
          <p:nvPr>
            <p:extLst>
              <p:ext uri="{D42A27DB-BD31-4B8C-83A1-F6EECF244321}">
                <p14:modId xmlns:p14="http://schemas.microsoft.com/office/powerpoint/2010/main" val="1808182757"/>
              </p:ext>
            </p:extLst>
          </p:nvPr>
        </p:nvGraphicFramePr>
        <p:xfrm>
          <a:off x="830766" y="1460809"/>
          <a:ext cx="5703849" cy="44939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545CF14-A7F2-4DB0-B754-585BCA0CBAC3}"/>
              </a:ext>
            </a:extLst>
          </p:cNvPr>
          <p:cNvGraphicFramePr>
            <a:graphicFrameLocks/>
          </p:cNvGraphicFramePr>
          <p:nvPr>
            <p:extLst>
              <p:ext uri="{D42A27DB-BD31-4B8C-83A1-F6EECF244321}">
                <p14:modId xmlns:p14="http://schemas.microsoft.com/office/powerpoint/2010/main" val="1203688093"/>
              </p:ext>
            </p:extLst>
          </p:nvPr>
        </p:nvGraphicFramePr>
        <p:xfrm>
          <a:off x="5866801" y="1360449"/>
          <a:ext cx="5607803" cy="4694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B7FE5378-083F-4C4F-BE46-AD27997DE9C3}"/>
              </a:ext>
            </a:extLst>
          </p:cNvPr>
          <p:cNvSpPr/>
          <p:nvPr/>
        </p:nvSpPr>
        <p:spPr>
          <a:xfrm>
            <a:off x="1761893" y="340155"/>
            <a:ext cx="8220307" cy="341632"/>
          </a:xfrm>
          <a:prstGeom prst="rect">
            <a:avLst/>
          </a:prstGeom>
        </p:spPr>
        <p:txBody>
          <a:bodyPr wrap="square">
            <a:spAutoFit/>
          </a:bodyPr>
          <a:lstStyle/>
          <a:p>
            <a:pPr lvl="0" defTabSz="914377">
              <a:lnSpc>
                <a:spcPct val="90000"/>
              </a:lnSpc>
              <a:spcBef>
                <a:spcPts val="1000"/>
              </a:spcBef>
              <a:defRPr/>
            </a:pPr>
            <a:r>
              <a:rPr lang="en-US" dirty="0">
                <a:solidFill>
                  <a:schemeClr val="accent1"/>
                </a:solidFill>
              </a:rPr>
              <a:t>Percent distribution of race/ethnic groups in Texas, 2010 and 2020 </a:t>
            </a:r>
          </a:p>
        </p:txBody>
      </p:sp>
      <p:sp>
        <p:nvSpPr>
          <p:cNvPr id="8" name="TextBox 7">
            <a:extLst>
              <a:ext uri="{FF2B5EF4-FFF2-40B4-BE49-F238E27FC236}">
                <a16:creationId xmlns:a16="http://schemas.microsoft.com/office/drawing/2014/main" id="{65B2A568-AAC1-47E4-91C2-786E02FF6C70}"/>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169982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F8A701-FC2F-44EF-A20A-A36CC19E016C}"/>
              </a:ext>
            </a:extLst>
          </p:cNvPr>
          <p:cNvSpPr>
            <a:spLocks noGrp="1"/>
          </p:cNvSpPr>
          <p:nvPr>
            <p:ph type="sldNum" sz="quarter" idx="12"/>
          </p:nvPr>
        </p:nvSpPr>
        <p:spPr/>
        <p:txBody>
          <a:bodyPr/>
          <a:lstStyle/>
          <a:p>
            <a:fld id="{CFD7B3FC-F52A-4C3D-BF43-F2954D09CBBE}" type="slidenum">
              <a:rPr lang="en-US" smtClean="0"/>
              <a:t>7</a:t>
            </a:fld>
            <a:endParaRPr lang="en-US" dirty="0"/>
          </a:p>
        </p:txBody>
      </p:sp>
      <p:graphicFrame>
        <p:nvGraphicFramePr>
          <p:cNvPr id="3" name="Table 2">
            <a:extLst>
              <a:ext uri="{FF2B5EF4-FFF2-40B4-BE49-F238E27FC236}">
                <a16:creationId xmlns:a16="http://schemas.microsoft.com/office/drawing/2014/main" id="{327E98F5-73D0-4231-B7F0-3C02DC957169}"/>
              </a:ext>
            </a:extLst>
          </p:cNvPr>
          <p:cNvGraphicFramePr>
            <a:graphicFrameLocks noGrp="1"/>
          </p:cNvGraphicFramePr>
          <p:nvPr>
            <p:extLst>
              <p:ext uri="{D42A27DB-BD31-4B8C-83A1-F6EECF244321}">
                <p14:modId xmlns:p14="http://schemas.microsoft.com/office/powerpoint/2010/main" val="3684122067"/>
              </p:ext>
            </p:extLst>
          </p:nvPr>
        </p:nvGraphicFramePr>
        <p:xfrm>
          <a:off x="1951463" y="2124307"/>
          <a:ext cx="8508380" cy="1756318"/>
        </p:xfrm>
        <a:graphic>
          <a:graphicData uri="http://schemas.openxmlformats.org/drawingml/2006/table">
            <a:tbl>
              <a:tblPr>
                <a:tableStyleId>{BC89EF96-8CEA-46FF-86C4-4CE0E7609802}</a:tableStyleId>
              </a:tblPr>
              <a:tblGrid>
                <a:gridCol w="1514844">
                  <a:extLst>
                    <a:ext uri="{9D8B030D-6E8A-4147-A177-3AD203B41FA5}">
                      <a16:colId xmlns:a16="http://schemas.microsoft.com/office/drawing/2014/main" val="715322655"/>
                    </a:ext>
                  </a:extLst>
                </a:gridCol>
                <a:gridCol w="1514844">
                  <a:extLst>
                    <a:ext uri="{9D8B030D-6E8A-4147-A177-3AD203B41FA5}">
                      <a16:colId xmlns:a16="http://schemas.microsoft.com/office/drawing/2014/main" val="1966261223"/>
                    </a:ext>
                  </a:extLst>
                </a:gridCol>
                <a:gridCol w="1514844">
                  <a:extLst>
                    <a:ext uri="{9D8B030D-6E8A-4147-A177-3AD203B41FA5}">
                      <a16:colId xmlns:a16="http://schemas.microsoft.com/office/drawing/2014/main" val="140826022"/>
                    </a:ext>
                  </a:extLst>
                </a:gridCol>
                <a:gridCol w="1388609">
                  <a:extLst>
                    <a:ext uri="{9D8B030D-6E8A-4147-A177-3AD203B41FA5}">
                      <a16:colId xmlns:a16="http://schemas.microsoft.com/office/drawing/2014/main" val="1379640305"/>
                    </a:ext>
                  </a:extLst>
                </a:gridCol>
                <a:gridCol w="1273165">
                  <a:extLst>
                    <a:ext uri="{9D8B030D-6E8A-4147-A177-3AD203B41FA5}">
                      <a16:colId xmlns:a16="http://schemas.microsoft.com/office/drawing/2014/main" val="2529214782"/>
                    </a:ext>
                  </a:extLst>
                </a:gridCol>
                <a:gridCol w="1302074">
                  <a:extLst>
                    <a:ext uri="{9D8B030D-6E8A-4147-A177-3AD203B41FA5}">
                      <a16:colId xmlns:a16="http://schemas.microsoft.com/office/drawing/2014/main" val="1044883915"/>
                    </a:ext>
                  </a:extLst>
                </a:gridCol>
              </a:tblGrid>
              <a:tr h="621823">
                <a:tc>
                  <a:txBody>
                    <a:bodyPr/>
                    <a:lstStyle/>
                    <a:p>
                      <a:pPr algn="ctr" fontAlgn="b"/>
                      <a:r>
                        <a:rPr lang="en-US" sz="2400" u="none" strike="noStrike" dirty="0">
                          <a:solidFill>
                            <a:schemeClr val="tx2"/>
                          </a:solidFill>
                          <a:effectLst/>
                        </a:rPr>
                        <a:t>Total</a:t>
                      </a:r>
                      <a:endParaRPr lang="en-US" sz="2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2"/>
                          </a:solidFill>
                          <a:effectLst/>
                        </a:rPr>
                        <a:t>NH White</a:t>
                      </a:r>
                      <a:endParaRPr lang="en-US" sz="2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2"/>
                          </a:solidFill>
                          <a:effectLst/>
                        </a:rPr>
                        <a:t>NH Black</a:t>
                      </a:r>
                      <a:endParaRPr lang="en-US" sz="2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2"/>
                          </a:solidFill>
                          <a:effectLst/>
                        </a:rPr>
                        <a:t>Hispanic</a:t>
                      </a:r>
                      <a:endParaRPr lang="en-US" sz="2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2"/>
                          </a:solidFill>
                          <a:effectLst/>
                        </a:rPr>
                        <a:t>NH Asian</a:t>
                      </a:r>
                      <a:endParaRPr lang="en-US" sz="2400" b="0" i="0" u="none" strike="noStrike" dirty="0">
                        <a:solidFill>
                          <a:schemeClr val="tx2"/>
                        </a:solidFill>
                        <a:effectLst/>
                        <a:latin typeface="Calibri" panose="020F0502020204030204" pitchFamily="34" charset="0"/>
                      </a:endParaRPr>
                    </a:p>
                  </a:txBody>
                  <a:tcPr marL="9525" marR="9525" marT="9525" marB="0" anchor="b"/>
                </a:tc>
                <a:tc>
                  <a:txBody>
                    <a:bodyPr/>
                    <a:lstStyle/>
                    <a:p>
                      <a:pPr algn="ctr" fontAlgn="b"/>
                      <a:r>
                        <a:rPr lang="en-US" sz="2400" u="none" strike="noStrike" dirty="0">
                          <a:solidFill>
                            <a:schemeClr val="tx2"/>
                          </a:solidFill>
                          <a:effectLst/>
                        </a:rPr>
                        <a:t>NH Other</a:t>
                      </a:r>
                      <a:endParaRPr lang="en-US" sz="2400" b="0" i="0" u="none" strike="noStrike" dirty="0">
                        <a:solidFill>
                          <a:schemeClr val="tx2"/>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8523478"/>
                  </a:ext>
                </a:extLst>
              </a:tr>
              <a:tr h="512672">
                <a:tc>
                  <a:txBody>
                    <a:bodyPr/>
                    <a:lstStyle/>
                    <a:p>
                      <a:pPr algn="ctr" fontAlgn="b"/>
                      <a:r>
                        <a:rPr lang="en-US" sz="2400" u="none" strike="noStrike" dirty="0">
                          <a:solidFill>
                            <a:schemeClr val="tx2"/>
                          </a:solidFill>
                          <a:effectLst/>
                        </a:rPr>
                        <a:t>143 </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198 </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158 </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63 </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49 </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   </a:t>
                      </a:r>
                      <a:endParaRPr lang="en-US" sz="2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37481785"/>
                  </a:ext>
                </a:extLst>
              </a:tr>
              <a:tr h="621823">
                <a:tc>
                  <a:txBody>
                    <a:bodyPr/>
                    <a:lstStyle/>
                    <a:p>
                      <a:pPr algn="ctr" fontAlgn="b"/>
                      <a:r>
                        <a:rPr lang="en-US" sz="2400" u="none" strike="noStrike" dirty="0">
                          <a:solidFill>
                            <a:schemeClr val="tx2"/>
                          </a:solidFill>
                          <a:effectLst/>
                        </a:rPr>
                        <a:t>56%</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78%</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62%</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25%</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19%</a:t>
                      </a:r>
                      <a:endParaRPr lang="en-US" sz="2400" b="0" i="0" u="none" strike="noStrike" dirty="0">
                        <a:solidFill>
                          <a:schemeClr val="tx2"/>
                        </a:solidFill>
                        <a:effectLst/>
                        <a:latin typeface="Calibri" panose="020F0502020204030204" pitchFamily="34" charset="0"/>
                      </a:endParaRPr>
                    </a:p>
                  </a:txBody>
                  <a:tcPr marL="9525" marR="9525" marT="9525" marB="0" anchor="ctr"/>
                </a:tc>
                <a:tc>
                  <a:txBody>
                    <a:bodyPr/>
                    <a:lstStyle/>
                    <a:p>
                      <a:pPr algn="ctr" fontAlgn="b"/>
                      <a:r>
                        <a:rPr lang="en-US" sz="2400" u="none" strike="noStrike" dirty="0">
                          <a:solidFill>
                            <a:schemeClr val="tx2"/>
                          </a:solidFill>
                          <a:effectLst/>
                        </a:rPr>
                        <a:t>0%</a:t>
                      </a:r>
                      <a:endParaRPr lang="en-US" sz="2400" b="0" i="0" u="none" strike="noStrike" dirty="0">
                        <a:solidFill>
                          <a:schemeClr val="tx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350303"/>
                  </a:ext>
                </a:extLst>
              </a:tr>
            </a:tbl>
          </a:graphicData>
        </a:graphic>
      </p:graphicFrame>
      <p:sp>
        <p:nvSpPr>
          <p:cNvPr id="4" name="Content Placeholder 2">
            <a:extLst>
              <a:ext uri="{FF2B5EF4-FFF2-40B4-BE49-F238E27FC236}">
                <a16:creationId xmlns:a16="http://schemas.microsoft.com/office/drawing/2014/main" id="{3B35B96E-1086-4210-8F8C-1D065770779F}"/>
              </a:ext>
            </a:extLst>
          </p:cNvPr>
          <p:cNvSpPr txBox="1">
            <a:spLocks/>
          </p:cNvSpPr>
          <p:nvPr/>
        </p:nvSpPr>
        <p:spPr>
          <a:xfrm>
            <a:off x="1806498" y="72484"/>
            <a:ext cx="9880525" cy="91440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Number and percent of Texas counties that had population declines for total and for race/ethnic groups between 2010 and 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sp>
        <p:nvSpPr>
          <p:cNvPr id="5" name="TextBox 4">
            <a:extLst>
              <a:ext uri="{FF2B5EF4-FFF2-40B4-BE49-F238E27FC236}">
                <a16:creationId xmlns:a16="http://schemas.microsoft.com/office/drawing/2014/main" id="{D824B418-506F-471A-B101-E0C61381054A}"/>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116635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B76D6-FCE5-4C56-89E2-606642D31586}"/>
              </a:ext>
            </a:extLst>
          </p:cNvPr>
          <p:cNvSpPr>
            <a:spLocks noGrp="1"/>
          </p:cNvSpPr>
          <p:nvPr>
            <p:ph type="sldNum" sz="quarter" idx="12"/>
          </p:nvPr>
        </p:nvSpPr>
        <p:spPr/>
        <p:txBody>
          <a:bodyPr/>
          <a:lstStyle/>
          <a:p>
            <a:fld id="{CFD7B3FC-F52A-4C3D-BF43-F2954D09CBBE}" type="slidenum">
              <a:rPr lang="en-US" smtClean="0"/>
              <a:t>8</a:t>
            </a:fld>
            <a:endParaRPr lang="en-US" dirty="0"/>
          </a:p>
        </p:txBody>
      </p:sp>
      <p:pic>
        <p:nvPicPr>
          <p:cNvPr id="3" name="Picture 2">
            <a:extLst>
              <a:ext uri="{FF2B5EF4-FFF2-40B4-BE49-F238E27FC236}">
                <a16:creationId xmlns:a16="http://schemas.microsoft.com/office/drawing/2014/main" id="{4D4B8BEC-6AF6-4F24-A042-926C05DF3A19}"/>
              </a:ext>
            </a:extLst>
          </p:cNvPr>
          <p:cNvPicPr>
            <a:picLocks noChangeAspect="1"/>
          </p:cNvPicPr>
          <p:nvPr/>
        </p:nvPicPr>
        <p:blipFill>
          <a:blip r:embed="rId2"/>
          <a:stretch>
            <a:fillRect/>
          </a:stretch>
        </p:blipFill>
        <p:spPr>
          <a:xfrm>
            <a:off x="2452644" y="879952"/>
            <a:ext cx="7286712" cy="5854937"/>
          </a:xfrm>
          <a:prstGeom prst="rect">
            <a:avLst/>
          </a:prstGeom>
        </p:spPr>
      </p:pic>
      <p:sp>
        <p:nvSpPr>
          <p:cNvPr id="4" name="Rectangle 3">
            <a:extLst>
              <a:ext uri="{FF2B5EF4-FFF2-40B4-BE49-F238E27FC236}">
                <a16:creationId xmlns:a16="http://schemas.microsoft.com/office/drawing/2014/main" id="{D5AEEA55-249D-4EBC-BF58-4EEB7721E94C}"/>
              </a:ext>
            </a:extLst>
          </p:cNvPr>
          <p:cNvSpPr/>
          <p:nvPr/>
        </p:nvSpPr>
        <p:spPr>
          <a:xfrm>
            <a:off x="1928111" y="353291"/>
            <a:ext cx="4394023"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2010-2020 </a:t>
            </a:r>
          </a:p>
        </p:txBody>
      </p:sp>
      <p:sp>
        <p:nvSpPr>
          <p:cNvPr id="5" name="TextBox 4">
            <a:extLst>
              <a:ext uri="{FF2B5EF4-FFF2-40B4-BE49-F238E27FC236}">
                <a16:creationId xmlns:a16="http://schemas.microsoft.com/office/drawing/2014/main" id="{C19418BA-9E05-47C6-95BC-BCE266330DE8}"/>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pic>
        <p:nvPicPr>
          <p:cNvPr id="6" name="Picture 5">
            <a:extLst>
              <a:ext uri="{FF2B5EF4-FFF2-40B4-BE49-F238E27FC236}">
                <a16:creationId xmlns:a16="http://schemas.microsoft.com/office/drawing/2014/main" id="{A8483D56-B3E4-4FCA-BC66-C173BD146B09}"/>
              </a:ext>
            </a:extLst>
          </p:cNvPr>
          <p:cNvPicPr>
            <a:picLocks noChangeAspect="1"/>
          </p:cNvPicPr>
          <p:nvPr/>
        </p:nvPicPr>
        <p:blipFill>
          <a:blip r:embed="rId3"/>
          <a:stretch>
            <a:fillRect/>
          </a:stretch>
        </p:blipFill>
        <p:spPr>
          <a:xfrm>
            <a:off x="9068069" y="4956485"/>
            <a:ext cx="2444927" cy="1263108"/>
          </a:xfrm>
          <a:prstGeom prst="rect">
            <a:avLst/>
          </a:prstGeom>
        </p:spPr>
      </p:pic>
      <p:sp>
        <p:nvSpPr>
          <p:cNvPr id="7" name="Rectangle 6">
            <a:extLst>
              <a:ext uri="{FF2B5EF4-FFF2-40B4-BE49-F238E27FC236}">
                <a16:creationId xmlns:a16="http://schemas.microsoft.com/office/drawing/2014/main" id="{5281183E-102F-4FA8-8ADE-AAF5E58B25B5}"/>
              </a:ext>
            </a:extLst>
          </p:cNvPr>
          <p:cNvSpPr/>
          <p:nvPr/>
        </p:nvSpPr>
        <p:spPr>
          <a:xfrm>
            <a:off x="6796863" y="1437837"/>
            <a:ext cx="2902654" cy="369332"/>
          </a:xfrm>
          <a:prstGeom prst="rect">
            <a:avLst/>
          </a:prstGeom>
        </p:spPr>
        <p:txBody>
          <a:bodyPr wrap="none">
            <a:spAutoFit/>
          </a:bodyPr>
          <a:lstStyle/>
          <a:p>
            <a:pPr algn="ctr" fontAlgn="b"/>
            <a:r>
              <a:rPr lang="en-US" dirty="0">
                <a:solidFill>
                  <a:schemeClr val="tx2"/>
                </a:solidFill>
              </a:rPr>
              <a:t>143 counties lost population </a:t>
            </a:r>
            <a:endParaRPr lang="en-US" dirty="0">
              <a:solidFill>
                <a:schemeClr val="tx2"/>
              </a:solidFill>
              <a:latin typeface="Calibri" panose="020F0502020204030204" pitchFamily="34" charset="0"/>
            </a:endParaRPr>
          </a:p>
        </p:txBody>
      </p:sp>
    </p:spTree>
    <p:extLst>
      <p:ext uri="{BB962C8B-B14F-4D97-AF65-F5344CB8AC3E}">
        <p14:creationId xmlns:p14="http://schemas.microsoft.com/office/powerpoint/2010/main" val="2141372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E46F03-5D27-4A8E-9B76-B9C815435A8D}"/>
              </a:ext>
            </a:extLst>
          </p:cNvPr>
          <p:cNvSpPr>
            <a:spLocks noGrp="1"/>
          </p:cNvSpPr>
          <p:nvPr>
            <p:ph type="sldNum" sz="quarter" idx="12"/>
          </p:nvPr>
        </p:nvSpPr>
        <p:spPr/>
        <p:txBody>
          <a:bodyPr/>
          <a:lstStyle/>
          <a:p>
            <a:fld id="{CFD7B3FC-F52A-4C3D-BF43-F2954D09CBBE}" type="slidenum">
              <a:rPr lang="en-US" smtClean="0"/>
              <a:t>9</a:t>
            </a:fld>
            <a:endParaRPr lang="en-US" dirty="0"/>
          </a:p>
        </p:txBody>
      </p:sp>
      <p:pic>
        <p:nvPicPr>
          <p:cNvPr id="3" name="Picture 2">
            <a:extLst>
              <a:ext uri="{FF2B5EF4-FFF2-40B4-BE49-F238E27FC236}">
                <a16:creationId xmlns:a16="http://schemas.microsoft.com/office/drawing/2014/main" id="{12F44882-DD7D-4618-A9F0-F2EEA082ED56}"/>
              </a:ext>
            </a:extLst>
          </p:cNvPr>
          <p:cNvPicPr>
            <a:picLocks noChangeAspect="1"/>
          </p:cNvPicPr>
          <p:nvPr/>
        </p:nvPicPr>
        <p:blipFill>
          <a:blip r:embed="rId2"/>
          <a:stretch>
            <a:fillRect/>
          </a:stretch>
        </p:blipFill>
        <p:spPr>
          <a:xfrm>
            <a:off x="1734015" y="868563"/>
            <a:ext cx="7745180" cy="5058718"/>
          </a:xfrm>
          <a:prstGeom prst="rect">
            <a:avLst/>
          </a:prstGeom>
        </p:spPr>
      </p:pic>
      <p:sp>
        <p:nvSpPr>
          <p:cNvPr id="5" name="Rectangle 4">
            <a:extLst>
              <a:ext uri="{FF2B5EF4-FFF2-40B4-BE49-F238E27FC236}">
                <a16:creationId xmlns:a16="http://schemas.microsoft.com/office/drawing/2014/main" id="{DBDF40EB-CF66-42CA-81FF-D193216B7DF4}"/>
              </a:ext>
            </a:extLst>
          </p:cNvPr>
          <p:cNvSpPr/>
          <p:nvPr/>
        </p:nvSpPr>
        <p:spPr>
          <a:xfrm>
            <a:off x="1928111" y="353291"/>
            <a:ext cx="7245894" cy="341632"/>
          </a:xfrm>
          <a:prstGeom prst="rect">
            <a:avLst/>
          </a:prstGeom>
        </p:spPr>
        <p:txBody>
          <a:bodyPr wrap="none">
            <a:spAutoFit/>
          </a:bodyPr>
          <a:lstStyle/>
          <a:p>
            <a:pPr lvl="0" defTabSz="914377">
              <a:lnSpc>
                <a:spcPct val="90000"/>
              </a:lnSpc>
              <a:spcBef>
                <a:spcPts val="1000"/>
              </a:spcBef>
              <a:defRPr/>
            </a:pPr>
            <a:r>
              <a:rPr lang="en-US" dirty="0">
                <a:solidFill>
                  <a:schemeClr val="accent1">
                    <a:lumMod val="75000"/>
                  </a:schemeClr>
                </a:solidFill>
              </a:rPr>
              <a:t>Numeric Change, Texas Counties, San Antonio, Austin, Houston, 2010-2020 </a:t>
            </a:r>
          </a:p>
        </p:txBody>
      </p:sp>
      <p:pic>
        <p:nvPicPr>
          <p:cNvPr id="6" name="Picture 5">
            <a:extLst>
              <a:ext uri="{FF2B5EF4-FFF2-40B4-BE49-F238E27FC236}">
                <a16:creationId xmlns:a16="http://schemas.microsoft.com/office/drawing/2014/main" id="{6D7FDB53-0375-46E3-8B12-C9A440C3FA1D}"/>
              </a:ext>
            </a:extLst>
          </p:cNvPr>
          <p:cNvPicPr>
            <a:picLocks noChangeAspect="1"/>
          </p:cNvPicPr>
          <p:nvPr/>
        </p:nvPicPr>
        <p:blipFill>
          <a:blip r:embed="rId3"/>
          <a:stretch>
            <a:fillRect/>
          </a:stretch>
        </p:blipFill>
        <p:spPr>
          <a:xfrm>
            <a:off x="9068069" y="4956485"/>
            <a:ext cx="2444927" cy="1263108"/>
          </a:xfrm>
          <a:prstGeom prst="rect">
            <a:avLst/>
          </a:prstGeom>
        </p:spPr>
      </p:pic>
      <p:sp>
        <p:nvSpPr>
          <p:cNvPr id="7" name="TextBox 6">
            <a:extLst>
              <a:ext uri="{FF2B5EF4-FFF2-40B4-BE49-F238E27FC236}">
                <a16:creationId xmlns:a16="http://schemas.microsoft.com/office/drawing/2014/main" id="{708CC4CB-BCD5-482E-9410-23332D4E214B}"/>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36050518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4" ma:contentTypeDescription="Create a new document." ma:contentTypeScope="" ma:versionID="0903ae66bac47211f2d9c82e27be2545">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18fe7c34d863334908439be1407aa87f"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2.xml><?xml version="1.0" encoding="utf-8"?>
<ds:datastoreItem xmlns:ds="http://schemas.openxmlformats.org/officeDocument/2006/customXml" ds:itemID="{CB18BE45-037B-4A98-A18A-09693EF2B2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1484A1-434B-4BD9-91E0-487B0D646ADF}">
  <ds:schemaRefs>
    <ds:schemaRef ds:uri="http://schemas.microsoft.com/office/2006/documentManagement/types"/>
    <ds:schemaRef ds:uri="http://purl.org/dc/elements/1.1/"/>
    <ds:schemaRef ds:uri="122656c6-b205-4b62-909d-389f9e348b2b"/>
    <ds:schemaRef ds:uri="http://schemas.microsoft.com/office/infopath/2007/PartnerControls"/>
    <ds:schemaRef ds:uri="http://www.w3.org/XML/1998/namespace"/>
    <ds:schemaRef ds:uri="http://schemas.microsoft.com/office/2006/metadata/properties"/>
    <ds:schemaRef ds:uri="http://purl.org/dc/dcmitype/"/>
    <ds:schemaRef ds:uri="8865c3b5-672f-488d-b474-fd2e6972fa66"/>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28222</TotalTime>
  <Words>1150</Words>
  <Application>Microsoft Office PowerPoint</Application>
  <PresentationFormat>Widescreen</PresentationFormat>
  <Paragraphs>252</Paragraphs>
  <Slides>21</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21</vt:i4>
      </vt:variant>
    </vt:vector>
  </HeadingPairs>
  <TitlesOfParts>
    <vt:vector size="31" baseType="lpstr">
      <vt:lpstr>ＭＳ Ｐゴシック</vt:lpstr>
      <vt:lpstr>Arial</vt:lpstr>
      <vt:lpstr>Calibri</vt:lpstr>
      <vt:lpstr>Calibri Light</vt:lpstr>
      <vt:lpstr>Office Theme</vt:lpstr>
      <vt:lpstr>2_Office Theme</vt:lpstr>
      <vt:lpstr>1_Office Theme</vt:lpstr>
      <vt:lpstr>Custom Design</vt:lpstr>
      <vt:lpstr>3_Office Theme</vt:lpstr>
      <vt:lpstr>4_Office Theme</vt:lpstr>
      <vt:lpstr>PowerPoint Presentation</vt:lpstr>
      <vt:lpstr>PowerPoint Presentation</vt:lpstr>
      <vt:lpstr>Population Growth and Congressional Seat Change</vt:lpstr>
      <vt:lpstr>Ideal Size of Texas Senate, House, and U.S. Congressional Districts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Projected Population by Race and Ethnicity, Texas 2010-2050</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737</cp:revision>
  <cp:lastPrinted>2021-08-19T16:34:52Z</cp:lastPrinted>
  <dcterms:created xsi:type="dcterms:W3CDTF">2016-06-30T18:52:57Z</dcterms:created>
  <dcterms:modified xsi:type="dcterms:W3CDTF">2021-08-19T16:35:51Z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