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3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7" r:id="rId5"/>
    <p:sldMasterId id="2147483673" r:id="rId6"/>
    <p:sldMasterId id="2147483703" r:id="rId7"/>
    <p:sldMasterId id="2147483721" r:id="rId8"/>
    <p:sldMasterId id="2147483734" r:id="rId9"/>
  </p:sldMasterIdLst>
  <p:notesMasterIdLst>
    <p:notesMasterId r:id="rId40"/>
  </p:notesMasterIdLst>
  <p:sldIdLst>
    <p:sldId id="549" r:id="rId10"/>
    <p:sldId id="840" r:id="rId11"/>
    <p:sldId id="848" r:id="rId12"/>
    <p:sldId id="849" r:id="rId13"/>
    <p:sldId id="844" r:id="rId14"/>
    <p:sldId id="841" r:id="rId15"/>
    <p:sldId id="846" r:id="rId16"/>
    <p:sldId id="845" r:id="rId17"/>
    <p:sldId id="847" r:id="rId18"/>
    <p:sldId id="817" r:id="rId19"/>
    <p:sldId id="818" r:id="rId20"/>
    <p:sldId id="775" r:id="rId21"/>
    <p:sldId id="773" r:id="rId22"/>
    <p:sldId id="694" r:id="rId23"/>
    <p:sldId id="708" r:id="rId24"/>
    <p:sldId id="863" r:id="rId25"/>
    <p:sldId id="768" r:id="rId26"/>
    <p:sldId id="772" r:id="rId27"/>
    <p:sldId id="771" r:id="rId28"/>
    <p:sldId id="776" r:id="rId29"/>
    <p:sldId id="599" r:id="rId30"/>
    <p:sldId id="720" r:id="rId31"/>
    <p:sldId id="769" r:id="rId32"/>
    <p:sldId id="816" r:id="rId33"/>
    <p:sldId id="718" r:id="rId34"/>
    <p:sldId id="774" r:id="rId35"/>
    <p:sldId id="814" r:id="rId36"/>
    <p:sldId id="815" r:id="rId37"/>
    <p:sldId id="862" r:id="rId38"/>
    <p:sldId id="544" r:id="rId39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D6"/>
    <a:srgbClr val="F5573D"/>
    <a:srgbClr val="DC5930"/>
    <a:srgbClr val="F0573E"/>
    <a:srgbClr val="8A4FFF"/>
    <a:srgbClr val="9966FF"/>
    <a:srgbClr val="B00000"/>
    <a:srgbClr val="9900FF"/>
    <a:srgbClr val="99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1" autoAdjust="0"/>
    <p:restoredTop sz="90183" autoAdjust="0"/>
  </p:normalViewPr>
  <p:slideViewPr>
    <p:cSldViewPr snapToGrid="0">
      <p:cViewPr varScale="1">
        <p:scale>
          <a:sx n="78" d="100"/>
          <a:sy n="78" d="100"/>
        </p:scale>
        <p:origin x="102" y="22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loyd Potter" userId="b8349ac3-7baa-4f39-ad63-c7da5d241fae" providerId="ADAL" clId="{D19A6695-828D-4E4A-A4B3-4BFB5DA932CC}"/>
    <pc:docChg chg="custSel addSld delSld modSld">
      <pc:chgData name="Lloyd Potter" userId="b8349ac3-7baa-4f39-ad63-c7da5d241fae" providerId="ADAL" clId="{D19A6695-828D-4E4A-A4B3-4BFB5DA932CC}" dt="2021-08-30T16:26:24.884" v="5" actId="2696"/>
      <pc:docMkLst>
        <pc:docMk/>
      </pc:docMkLst>
      <pc:sldChg chg="addSp delSp modSp add del">
        <pc:chgData name="Lloyd Potter" userId="b8349ac3-7baa-4f39-ad63-c7da5d241fae" providerId="ADAL" clId="{D19A6695-828D-4E4A-A4B3-4BFB5DA932CC}" dt="2021-08-30T16:26:24.884" v="5" actId="2696"/>
        <pc:sldMkLst>
          <pc:docMk/>
          <pc:sldMk cId="79816667" sldId="864"/>
        </pc:sldMkLst>
        <pc:picChg chg="add del mod">
          <ac:chgData name="Lloyd Potter" userId="b8349ac3-7baa-4f39-ad63-c7da5d241fae" providerId="ADAL" clId="{D19A6695-828D-4E4A-A4B3-4BFB5DA932CC}" dt="2021-08-30T16:26:22.366" v="4" actId="478"/>
          <ac:picMkLst>
            <pc:docMk/>
            <pc:sldMk cId="79816667" sldId="864"/>
            <ac:picMk id="4" creationId="{5347AEE1-01D8-4180-BB89-DF465F1543E2}"/>
          </ac:picMkLst>
        </pc:picChg>
      </pc:sldChg>
    </pc:docChg>
  </pc:docChgLst>
  <pc:docChgLst>
    <pc:chgData name="Lloyd Potter" userId="b8349ac3-7baa-4f39-ad63-c7da5d241fae" providerId="ADAL" clId="{C194BBC2-2A59-4509-A9AB-213FA1A39890}"/>
    <pc:docChg chg="modSld">
      <pc:chgData name="Lloyd Potter" userId="b8349ac3-7baa-4f39-ad63-c7da5d241fae" providerId="ADAL" clId="{C194BBC2-2A59-4509-A9AB-213FA1A39890}" dt="2021-08-26T18:41:13.913" v="91" actId="6549"/>
      <pc:docMkLst>
        <pc:docMk/>
      </pc:docMkLst>
      <pc:sldChg chg="modSp">
        <pc:chgData name="Lloyd Potter" userId="b8349ac3-7baa-4f39-ad63-c7da5d241fae" providerId="ADAL" clId="{C194BBC2-2A59-4509-A9AB-213FA1A39890}" dt="2021-08-26T18:41:13.913" v="91" actId="6549"/>
        <pc:sldMkLst>
          <pc:docMk/>
          <pc:sldMk cId="3710229541" sldId="549"/>
        </pc:sldMkLst>
        <pc:spChg chg="mod">
          <ac:chgData name="Lloyd Potter" userId="b8349ac3-7baa-4f39-ad63-c7da5d241fae" providerId="ADAL" clId="{C194BBC2-2A59-4509-A9AB-213FA1A39890}" dt="2021-08-26T18:41:13.913" v="91" actId="6549"/>
          <ac:spMkLst>
            <pc:docMk/>
            <pc:sldMk cId="3710229541" sldId="549"/>
            <ac:spMk id="3" creationId="{00000000-0000-0000-0000-000000000000}"/>
          </ac:spMkLst>
        </pc:spChg>
        <pc:spChg chg="mod">
          <ac:chgData name="Lloyd Potter" userId="b8349ac3-7baa-4f39-ad63-c7da5d241fae" providerId="ADAL" clId="{C194BBC2-2A59-4509-A9AB-213FA1A39890}" dt="2021-08-26T18:40:10.578" v="4" actId="6549"/>
          <ac:spMkLst>
            <pc:docMk/>
            <pc:sldMk cId="3710229541" sldId="549"/>
            <ac:spMk id="4" creationId="{A915E761-26BF-4D36-A626-C3C24E9DD38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lloyd_potter_utsa_edu/Documents/Documents/Presentations/redistrict/StateTabs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lloyd_potter_utsa_edu/Documents/Documents/Presentations/redistrict/StateTabs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fs01\idser\Share\Lila_Valencia\CBPopEstimates\TX_CBPopEst_ASRE_2010-20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2010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F0-479E-97BB-0AE74AA54F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F0-479E-97BB-0AE74AA54F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F0-479E-97BB-0AE74AA54F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F0-479E-97BB-0AE74AA54F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EF0-479E-97BB-0AE74AA54F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State!$B$14:$F$14</c:f>
              <c:strCache>
                <c:ptCount val="5"/>
                <c:pt idx="0">
                  <c:v>NH White 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 </c:v>
                </c:pt>
              </c:strCache>
            </c:strRef>
          </c:cat>
          <c:val>
            <c:numRef>
              <c:f>State!$B$15:$F$15</c:f>
              <c:numCache>
                <c:formatCode>0.0%</c:formatCode>
                <c:ptCount val="5"/>
                <c:pt idx="0">
                  <c:v>0.45325475140522814</c:v>
                </c:pt>
                <c:pt idx="1">
                  <c:v>0.1148045573530851</c:v>
                </c:pt>
                <c:pt idx="2">
                  <c:v>0.37624616925428706</c:v>
                </c:pt>
                <c:pt idx="3">
                  <c:v>3.7717432512243416E-2</c:v>
                </c:pt>
                <c:pt idx="4">
                  <c:v>1.797708947515627E-2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F0-479E-97BB-0AE74AA54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366161691868066"/>
          <c:y val="0.16329917030526875"/>
          <c:w val="0.17275019026625701"/>
          <c:h val="0.614309218944080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04447754841456"/>
          <c:y val="8.180798052417361E-2"/>
          <c:w val="0.84348561159584778"/>
          <c:h val="0.832499714709574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 Male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Sheet1!$B$2:$B$97</c:f>
              <c:numCache>
                <c:formatCode>#,##0;[Red]#,##0</c:formatCode>
                <c:ptCount val="96"/>
                <c:pt idx="0">
                  <c:v>-58944</c:v>
                </c:pt>
                <c:pt idx="1">
                  <c:v>-60276</c:v>
                </c:pt>
                <c:pt idx="2">
                  <c:v>-64267</c:v>
                </c:pt>
                <c:pt idx="3">
                  <c:v>-65513</c:v>
                </c:pt>
                <c:pt idx="4">
                  <c:v>-66688</c:v>
                </c:pt>
                <c:pt idx="5">
                  <c:v>-67468</c:v>
                </c:pt>
                <c:pt idx="6">
                  <c:v>-66000</c:v>
                </c:pt>
                <c:pt idx="7">
                  <c:v>-65441</c:v>
                </c:pt>
                <c:pt idx="8">
                  <c:v>-66721</c:v>
                </c:pt>
                <c:pt idx="9">
                  <c:v>-65647</c:v>
                </c:pt>
                <c:pt idx="10">
                  <c:v>-65472</c:v>
                </c:pt>
                <c:pt idx="11">
                  <c:v>-67087</c:v>
                </c:pt>
                <c:pt idx="12">
                  <c:v>-67400</c:v>
                </c:pt>
                <c:pt idx="13">
                  <c:v>-67861</c:v>
                </c:pt>
                <c:pt idx="14">
                  <c:v>-67828</c:v>
                </c:pt>
                <c:pt idx="15">
                  <c:v>-68197</c:v>
                </c:pt>
                <c:pt idx="16">
                  <c:v>-68986</c:v>
                </c:pt>
                <c:pt idx="17">
                  <c:v>-68196</c:v>
                </c:pt>
                <c:pt idx="18">
                  <c:v>-68048</c:v>
                </c:pt>
                <c:pt idx="19">
                  <c:v>-69020</c:v>
                </c:pt>
                <c:pt idx="20">
                  <c:v>-68164</c:v>
                </c:pt>
                <c:pt idx="21">
                  <c:v>-68413</c:v>
                </c:pt>
                <c:pt idx="22">
                  <c:v>-70273</c:v>
                </c:pt>
                <c:pt idx="23">
                  <c:v>-73302</c:v>
                </c:pt>
                <c:pt idx="24">
                  <c:v>-74844</c:v>
                </c:pt>
                <c:pt idx="25">
                  <c:v>-76033</c:v>
                </c:pt>
                <c:pt idx="26">
                  <c:v>-77642</c:v>
                </c:pt>
                <c:pt idx="27">
                  <c:v>-81172</c:v>
                </c:pt>
                <c:pt idx="28">
                  <c:v>-82455</c:v>
                </c:pt>
                <c:pt idx="29">
                  <c:v>-82921</c:v>
                </c:pt>
                <c:pt idx="30">
                  <c:v>-81334</c:v>
                </c:pt>
                <c:pt idx="31">
                  <c:v>-80609</c:v>
                </c:pt>
                <c:pt idx="32">
                  <c:v>-79963</c:v>
                </c:pt>
                <c:pt idx="33">
                  <c:v>-81283</c:v>
                </c:pt>
                <c:pt idx="34">
                  <c:v>-82596</c:v>
                </c:pt>
                <c:pt idx="35">
                  <c:v>-79535</c:v>
                </c:pt>
                <c:pt idx="36">
                  <c:v>-81199</c:v>
                </c:pt>
                <c:pt idx="37">
                  <c:v>-80643</c:v>
                </c:pt>
                <c:pt idx="38">
                  <c:v>-79339</c:v>
                </c:pt>
                <c:pt idx="39">
                  <c:v>-79813</c:v>
                </c:pt>
                <c:pt idx="40">
                  <c:v>-75184</c:v>
                </c:pt>
                <c:pt idx="41">
                  <c:v>-73025</c:v>
                </c:pt>
                <c:pt idx="42">
                  <c:v>-72157</c:v>
                </c:pt>
                <c:pt idx="43">
                  <c:v>-70249</c:v>
                </c:pt>
                <c:pt idx="44">
                  <c:v>-72338</c:v>
                </c:pt>
                <c:pt idx="45">
                  <c:v>-70133</c:v>
                </c:pt>
                <c:pt idx="46">
                  <c:v>-71584</c:v>
                </c:pt>
                <c:pt idx="47">
                  <c:v>-76890</c:v>
                </c:pt>
                <c:pt idx="48">
                  <c:v>-82837</c:v>
                </c:pt>
                <c:pt idx="49">
                  <c:v>-83357</c:v>
                </c:pt>
                <c:pt idx="50">
                  <c:v>-78323</c:v>
                </c:pt>
                <c:pt idx="51">
                  <c:v>-75008</c:v>
                </c:pt>
                <c:pt idx="52">
                  <c:v>-74855</c:v>
                </c:pt>
                <c:pt idx="53">
                  <c:v>-75230</c:v>
                </c:pt>
                <c:pt idx="54">
                  <c:v>-81156</c:v>
                </c:pt>
                <c:pt idx="55">
                  <c:v>-84646</c:v>
                </c:pt>
                <c:pt idx="56">
                  <c:v>-85925</c:v>
                </c:pt>
                <c:pt idx="57">
                  <c:v>-86789</c:v>
                </c:pt>
                <c:pt idx="58">
                  <c:v>-88168</c:v>
                </c:pt>
                <c:pt idx="59">
                  <c:v>-88976</c:v>
                </c:pt>
                <c:pt idx="60">
                  <c:v>-86508</c:v>
                </c:pt>
                <c:pt idx="61">
                  <c:v>-86479</c:v>
                </c:pt>
                <c:pt idx="62">
                  <c:v>-84773</c:v>
                </c:pt>
                <c:pt idx="63">
                  <c:v>-80664</c:v>
                </c:pt>
                <c:pt idx="64">
                  <c:v>-79983</c:v>
                </c:pt>
                <c:pt idx="65">
                  <c:v>-76191</c:v>
                </c:pt>
                <c:pt idx="66">
                  <c:v>-73797</c:v>
                </c:pt>
                <c:pt idx="67">
                  <c:v>-70207</c:v>
                </c:pt>
                <c:pt idx="68">
                  <c:v>-66685</c:v>
                </c:pt>
                <c:pt idx="69">
                  <c:v>-64789</c:v>
                </c:pt>
                <c:pt idx="70">
                  <c:v>-63468</c:v>
                </c:pt>
                <c:pt idx="71">
                  <c:v>-63228</c:v>
                </c:pt>
                <c:pt idx="72">
                  <c:v>-68008</c:v>
                </c:pt>
                <c:pt idx="73">
                  <c:v>-47165</c:v>
                </c:pt>
                <c:pt idx="74">
                  <c:v>-46542</c:v>
                </c:pt>
                <c:pt idx="75">
                  <c:v>-45645</c:v>
                </c:pt>
                <c:pt idx="76">
                  <c:v>-45225</c:v>
                </c:pt>
                <c:pt idx="77">
                  <c:v>-37828</c:v>
                </c:pt>
                <c:pt idx="78">
                  <c:v>-34548</c:v>
                </c:pt>
                <c:pt idx="79">
                  <c:v>-31304</c:v>
                </c:pt>
                <c:pt idx="80">
                  <c:v>-28529</c:v>
                </c:pt>
                <c:pt idx="81">
                  <c:v>-25995</c:v>
                </c:pt>
                <c:pt idx="82">
                  <c:v>-22903</c:v>
                </c:pt>
                <c:pt idx="83">
                  <c:v>-20887</c:v>
                </c:pt>
                <c:pt idx="84">
                  <c:v>-19284</c:v>
                </c:pt>
                <c:pt idx="85">
                  <c:v>-100560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00-43E5-9391-5CD523DA4AA1}"/>
            </c:ext>
          </c:extLst>
        </c:ser>
        <c:ser>
          <c:idx val="4"/>
          <c:order val="1"/>
          <c:tx>
            <c:strRef>
              <c:f>Sheet1!$D$1</c:f>
              <c:strCache>
                <c:ptCount val="1"/>
                <c:pt idx="0">
                  <c:v>Hispanic Male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Sheet1!$D$2:$D$97</c:f>
              <c:numCache>
                <c:formatCode>#,##0;[Red]#,##0</c:formatCode>
                <c:ptCount val="96"/>
                <c:pt idx="0">
                  <c:v>-97071</c:v>
                </c:pt>
                <c:pt idx="1">
                  <c:v>-97998</c:v>
                </c:pt>
                <c:pt idx="2">
                  <c:v>-100748</c:v>
                </c:pt>
                <c:pt idx="3">
                  <c:v>-104315</c:v>
                </c:pt>
                <c:pt idx="4">
                  <c:v>-105206</c:v>
                </c:pt>
                <c:pt idx="5">
                  <c:v>-104690</c:v>
                </c:pt>
                <c:pt idx="6">
                  <c:v>-102958</c:v>
                </c:pt>
                <c:pt idx="7">
                  <c:v>-102612</c:v>
                </c:pt>
                <c:pt idx="8">
                  <c:v>-104825</c:v>
                </c:pt>
                <c:pt idx="9">
                  <c:v>-105339</c:v>
                </c:pt>
                <c:pt idx="10">
                  <c:v>-105158</c:v>
                </c:pt>
                <c:pt idx="11">
                  <c:v>-107965</c:v>
                </c:pt>
                <c:pt idx="12">
                  <c:v>-107390</c:v>
                </c:pt>
                <c:pt idx="13">
                  <c:v>-105901</c:v>
                </c:pt>
                <c:pt idx="14">
                  <c:v>-105458</c:v>
                </c:pt>
                <c:pt idx="15">
                  <c:v>-103675</c:v>
                </c:pt>
                <c:pt idx="16">
                  <c:v>-102004</c:v>
                </c:pt>
                <c:pt idx="17">
                  <c:v>-100959</c:v>
                </c:pt>
                <c:pt idx="18">
                  <c:v>-100322</c:v>
                </c:pt>
                <c:pt idx="19">
                  <c:v>-100281</c:v>
                </c:pt>
                <c:pt idx="20">
                  <c:v>-96270</c:v>
                </c:pt>
                <c:pt idx="21">
                  <c:v>-94862</c:v>
                </c:pt>
                <c:pt idx="22">
                  <c:v>-93802</c:v>
                </c:pt>
                <c:pt idx="23">
                  <c:v>-93956</c:v>
                </c:pt>
                <c:pt idx="24">
                  <c:v>-94975</c:v>
                </c:pt>
                <c:pt idx="25">
                  <c:v>-95590</c:v>
                </c:pt>
                <c:pt idx="26">
                  <c:v>-96491</c:v>
                </c:pt>
                <c:pt idx="27">
                  <c:v>-97462</c:v>
                </c:pt>
                <c:pt idx="28">
                  <c:v>-95074</c:v>
                </c:pt>
                <c:pt idx="29">
                  <c:v>-93801</c:v>
                </c:pt>
                <c:pt idx="30">
                  <c:v>-89794</c:v>
                </c:pt>
                <c:pt idx="31">
                  <c:v>-90047</c:v>
                </c:pt>
                <c:pt idx="32">
                  <c:v>-89108</c:v>
                </c:pt>
                <c:pt idx="33">
                  <c:v>-89197</c:v>
                </c:pt>
                <c:pt idx="34">
                  <c:v>-88876</c:v>
                </c:pt>
                <c:pt idx="35">
                  <c:v>-86017</c:v>
                </c:pt>
                <c:pt idx="36">
                  <c:v>-86967</c:v>
                </c:pt>
                <c:pt idx="37">
                  <c:v>-87201</c:v>
                </c:pt>
                <c:pt idx="38">
                  <c:v>-84984</c:v>
                </c:pt>
                <c:pt idx="39">
                  <c:v>-87290</c:v>
                </c:pt>
                <c:pt idx="40">
                  <c:v>-79669</c:v>
                </c:pt>
                <c:pt idx="41">
                  <c:v>-79140</c:v>
                </c:pt>
                <c:pt idx="42">
                  <c:v>-77768</c:v>
                </c:pt>
                <c:pt idx="43">
                  <c:v>-76999</c:v>
                </c:pt>
                <c:pt idx="44">
                  <c:v>-77495</c:v>
                </c:pt>
                <c:pt idx="45">
                  <c:v>-73717</c:v>
                </c:pt>
                <c:pt idx="46">
                  <c:v>-72113</c:v>
                </c:pt>
                <c:pt idx="47">
                  <c:v>-71316</c:v>
                </c:pt>
                <c:pt idx="48">
                  <c:v>-69669</c:v>
                </c:pt>
                <c:pt idx="49">
                  <c:v>-68870</c:v>
                </c:pt>
                <c:pt idx="50">
                  <c:v>-64112</c:v>
                </c:pt>
                <c:pt idx="51">
                  <c:v>-62147</c:v>
                </c:pt>
                <c:pt idx="52">
                  <c:v>-59261</c:v>
                </c:pt>
                <c:pt idx="53">
                  <c:v>-59139</c:v>
                </c:pt>
                <c:pt idx="54">
                  <c:v>-58953</c:v>
                </c:pt>
                <c:pt idx="55">
                  <c:v>-56408</c:v>
                </c:pt>
                <c:pt idx="56">
                  <c:v>-54007</c:v>
                </c:pt>
                <c:pt idx="57">
                  <c:v>-52310</c:v>
                </c:pt>
                <c:pt idx="58">
                  <c:v>-49744</c:v>
                </c:pt>
                <c:pt idx="59">
                  <c:v>-49976</c:v>
                </c:pt>
                <c:pt idx="60">
                  <c:v>-45492</c:v>
                </c:pt>
                <c:pt idx="61">
                  <c:v>-42722</c:v>
                </c:pt>
                <c:pt idx="62">
                  <c:v>-40894</c:v>
                </c:pt>
                <c:pt idx="63">
                  <c:v>-38922</c:v>
                </c:pt>
                <c:pt idx="64">
                  <c:v>-37082</c:v>
                </c:pt>
                <c:pt idx="65">
                  <c:v>-33494</c:v>
                </c:pt>
                <c:pt idx="66">
                  <c:v>-31366</c:v>
                </c:pt>
                <c:pt idx="67">
                  <c:v>-28711</c:v>
                </c:pt>
                <c:pt idx="68">
                  <c:v>-27881</c:v>
                </c:pt>
                <c:pt idx="69">
                  <c:v>-26440</c:v>
                </c:pt>
                <c:pt idx="70">
                  <c:v>-24377</c:v>
                </c:pt>
                <c:pt idx="71">
                  <c:v>-23053</c:v>
                </c:pt>
                <c:pt idx="72">
                  <c:v>-21669</c:v>
                </c:pt>
                <c:pt idx="73">
                  <c:v>-18127</c:v>
                </c:pt>
                <c:pt idx="74">
                  <c:v>-17190</c:v>
                </c:pt>
                <c:pt idx="75">
                  <c:v>-15118</c:v>
                </c:pt>
                <c:pt idx="76">
                  <c:v>-13680</c:v>
                </c:pt>
                <c:pt idx="77">
                  <c:v>-12077</c:v>
                </c:pt>
                <c:pt idx="78">
                  <c:v>-10969</c:v>
                </c:pt>
                <c:pt idx="79">
                  <c:v>-10511</c:v>
                </c:pt>
                <c:pt idx="80">
                  <c:v>-9203</c:v>
                </c:pt>
                <c:pt idx="81">
                  <c:v>-8557</c:v>
                </c:pt>
                <c:pt idx="82">
                  <c:v>-7807</c:v>
                </c:pt>
                <c:pt idx="83">
                  <c:v>-6973</c:v>
                </c:pt>
                <c:pt idx="84">
                  <c:v>-6538</c:v>
                </c:pt>
                <c:pt idx="85">
                  <c:v>-32504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00-43E5-9391-5CD523DA4AA1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Black Male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Sheet1!$C$2:$C$97</c:f>
              <c:numCache>
                <c:formatCode>#,##0;[Red]#,##0</c:formatCode>
                <c:ptCount val="96"/>
                <c:pt idx="0">
                  <c:v>-23297</c:v>
                </c:pt>
                <c:pt idx="1">
                  <c:v>-22834</c:v>
                </c:pt>
                <c:pt idx="2">
                  <c:v>-23599</c:v>
                </c:pt>
                <c:pt idx="3">
                  <c:v>-23992</c:v>
                </c:pt>
                <c:pt idx="4">
                  <c:v>-24507</c:v>
                </c:pt>
                <c:pt idx="5">
                  <c:v>-24366</c:v>
                </c:pt>
                <c:pt idx="6">
                  <c:v>-23687</c:v>
                </c:pt>
                <c:pt idx="7">
                  <c:v>-23616</c:v>
                </c:pt>
                <c:pt idx="8">
                  <c:v>-23954</c:v>
                </c:pt>
                <c:pt idx="9">
                  <c:v>-24711</c:v>
                </c:pt>
                <c:pt idx="10">
                  <c:v>-25317</c:v>
                </c:pt>
                <c:pt idx="11">
                  <c:v>-25997</c:v>
                </c:pt>
                <c:pt idx="12">
                  <c:v>-26267</c:v>
                </c:pt>
                <c:pt idx="13">
                  <c:v>-25746</c:v>
                </c:pt>
                <c:pt idx="14">
                  <c:v>-25487</c:v>
                </c:pt>
                <c:pt idx="15">
                  <c:v>-25332</c:v>
                </c:pt>
                <c:pt idx="16">
                  <c:v>-25135</c:v>
                </c:pt>
                <c:pt idx="17">
                  <c:v>-25428</c:v>
                </c:pt>
                <c:pt idx="18">
                  <c:v>-25724</c:v>
                </c:pt>
                <c:pt idx="19">
                  <c:v>-26950</c:v>
                </c:pt>
                <c:pt idx="20">
                  <c:v>-26049</c:v>
                </c:pt>
                <c:pt idx="21">
                  <c:v>-25853</c:v>
                </c:pt>
                <c:pt idx="22">
                  <c:v>-26260</c:v>
                </c:pt>
                <c:pt idx="23">
                  <c:v>-26341</c:v>
                </c:pt>
                <c:pt idx="24">
                  <c:v>-28422</c:v>
                </c:pt>
                <c:pt idx="25">
                  <c:v>-29639</c:v>
                </c:pt>
                <c:pt idx="26">
                  <c:v>-30984</c:v>
                </c:pt>
                <c:pt idx="27">
                  <c:v>-31440</c:v>
                </c:pt>
                <c:pt idx="28">
                  <c:v>-30554</c:v>
                </c:pt>
                <c:pt idx="29">
                  <c:v>-30057</c:v>
                </c:pt>
                <c:pt idx="30">
                  <c:v>-28650</c:v>
                </c:pt>
                <c:pt idx="31">
                  <c:v>-27413</c:v>
                </c:pt>
                <c:pt idx="32">
                  <c:v>-26601</c:v>
                </c:pt>
                <c:pt idx="33">
                  <c:v>-26396</c:v>
                </c:pt>
                <c:pt idx="34">
                  <c:v>-26146</c:v>
                </c:pt>
                <c:pt idx="35">
                  <c:v>-25007</c:v>
                </c:pt>
                <c:pt idx="36">
                  <c:v>-25482</c:v>
                </c:pt>
                <c:pt idx="37">
                  <c:v>-25419</c:v>
                </c:pt>
                <c:pt idx="38">
                  <c:v>-25170</c:v>
                </c:pt>
                <c:pt idx="39">
                  <c:v>-25843</c:v>
                </c:pt>
                <c:pt idx="40">
                  <c:v>-23868</c:v>
                </c:pt>
                <c:pt idx="41">
                  <c:v>-22649</c:v>
                </c:pt>
                <c:pt idx="42">
                  <c:v>-22194</c:v>
                </c:pt>
                <c:pt idx="43">
                  <c:v>-21369</c:v>
                </c:pt>
                <c:pt idx="44">
                  <c:v>-21674</c:v>
                </c:pt>
                <c:pt idx="45">
                  <c:v>-21290</c:v>
                </c:pt>
                <c:pt idx="46">
                  <c:v>-21462</c:v>
                </c:pt>
                <c:pt idx="47">
                  <c:v>-22097</c:v>
                </c:pt>
                <c:pt idx="48">
                  <c:v>-22834</c:v>
                </c:pt>
                <c:pt idx="49">
                  <c:v>-21928</c:v>
                </c:pt>
                <c:pt idx="50">
                  <c:v>-20013</c:v>
                </c:pt>
                <c:pt idx="51">
                  <c:v>-19968</c:v>
                </c:pt>
                <c:pt idx="52">
                  <c:v>-19709</c:v>
                </c:pt>
                <c:pt idx="53">
                  <c:v>-20195</c:v>
                </c:pt>
                <c:pt idx="54">
                  <c:v>-20698</c:v>
                </c:pt>
                <c:pt idx="55">
                  <c:v>-20264</c:v>
                </c:pt>
                <c:pt idx="56">
                  <c:v>-19735</c:v>
                </c:pt>
                <c:pt idx="57">
                  <c:v>-19472</c:v>
                </c:pt>
                <c:pt idx="58">
                  <c:v>-19372</c:v>
                </c:pt>
                <c:pt idx="59">
                  <c:v>-19619</c:v>
                </c:pt>
                <c:pt idx="60">
                  <c:v>-18330</c:v>
                </c:pt>
                <c:pt idx="61">
                  <c:v>-17621</c:v>
                </c:pt>
                <c:pt idx="62">
                  <c:v>-17012</c:v>
                </c:pt>
                <c:pt idx="63">
                  <c:v>-16299</c:v>
                </c:pt>
                <c:pt idx="64">
                  <c:v>-15455</c:v>
                </c:pt>
                <c:pt idx="65">
                  <c:v>-13650</c:v>
                </c:pt>
                <c:pt idx="66">
                  <c:v>-12578</c:v>
                </c:pt>
                <c:pt idx="67">
                  <c:v>-11519</c:v>
                </c:pt>
                <c:pt idx="68">
                  <c:v>-11165</c:v>
                </c:pt>
                <c:pt idx="69">
                  <c:v>-10483</c:v>
                </c:pt>
                <c:pt idx="70">
                  <c:v>-9699</c:v>
                </c:pt>
                <c:pt idx="71">
                  <c:v>-9024</c:v>
                </c:pt>
                <c:pt idx="72">
                  <c:v>-8207</c:v>
                </c:pt>
                <c:pt idx="73">
                  <c:v>-6223</c:v>
                </c:pt>
                <c:pt idx="74">
                  <c:v>-6066</c:v>
                </c:pt>
                <c:pt idx="75">
                  <c:v>-5340</c:v>
                </c:pt>
                <c:pt idx="76">
                  <c:v>-5113</c:v>
                </c:pt>
                <c:pt idx="77">
                  <c:v>-4277</c:v>
                </c:pt>
                <c:pt idx="78">
                  <c:v>-3916</c:v>
                </c:pt>
                <c:pt idx="79">
                  <c:v>-3477</c:v>
                </c:pt>
                <c:pt idx="80">
                  <c:v>-3169</c:v>
                </c:pt>
                <c:pt idx="81">
                  <c:v>-2760</c:v>
                </c:pt>
                <c:pt idx="82">
                  <c:v>-2449</c:v>
                </c:pt>
                <c:pt idx="83">
                  <c:v>-2139</c:v>
                </c:pt>
                <c:pt idx="84">
                  <c:v>-2064</c:v>
                </c:pt>
                <c:pt idx="85">
                  <c:v>-9934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00-43E5-9391-5CD523DA4AA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 Male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Sheet1!$E$2:$E$97</c:f>
              <c:numCache>
                <c:formatCode>#,##0;[Red]#,##0</c:formatCode>
                <c:ptCount val="96"/>
                <c:pt idx="0">
                  <c:v>-7261</c:v>
                </c:pt>
                <c:pt idx="1">
                  <c:v>-7759</c:v>
                </c:pt>
                <c:pt idx="2">
                  <c:v>-8613</c:v>
                </c:pt>
                <c:pt idx="3">
                  <c:v>-8931</c:v>
                </c:pt>
                <c:pt idx="4">
                  <c:v>-9383</c:v>
                </c:pt>
                <c:pt idx="5">
                  <c:v>-9262</c:v>
                </c:pt>
                <c:pt idx="6">
                  <c:v>-9491</c:v>
                </c:pt>
                <c:pt idx="7">
                  <c:v>-9188</c:v>
                </c:pt>
                <c:pt idx="8">
                  <c:v>-8892</c:v>
                </c:pt>
                <c:pt idx="9">
                  <c:v>-9558</c:v>
                </c:pt>
                <c:pt idx="10">
                  <c:v>-9343</c:v>
                </c:pt>
                <c:pt idx="11">
                  <c:v>-9794</c:v>
                </c:pt>
                <c:pt idx="12">
                  <c:v>-9376</c:v>
                </c:pt>
                <c:pt idx="13">
                  <c:v>-9228</c:v>
                </c:pt>
                <c:pt idx="14">
                  <c:v>-9464</c:v>
                </c:pt>
                <c:pt idx="15">
                  <c:v>-9510</c:v>
                </c:pt>
                <c:pt idx="16">
                  <c:v>-9382</c:v>
                </c:pt>
                <c:pt idx="17">
                  <c:v>-8930</c:v>
                </c:pt>
                <c:pt idx="18">
                  <c:v>-8585</c:v>
                </c:pt>
                <c:pt idx="19">
                  <c:v>-8023</c:v>
                </c:pt>
                <c:pt idx="20">
                  <c:v>-7852</c:v>
                </c:pt>
                <c:pt idx="21">
                  <c:v>-8245</c:v>
                </c:pt>
                <c:pt idx="22">
                  <c:v>-8966</c:v>
                </c:pt>
                <c:pt idx="23">
                  <c:v>-9901</c:v>
                </c:pt>
                <c:pt idx="24">
                  <c:v>-10364</c:v>
                </c:pt>
                <c:pt idx="25">
                  <c:v>-10896</c:v>
                </c:pt>
                <c:pt idx="26">
                  <c:v>-11114</c:v>
                </c:pt>
                <c:pt idx="27">
                  <c:v>-11707</c:v>
                </c:pt>
                <c:pt idx="28">
                  <c:v>-12017</c:v>
                </c:pt>
                <c:pt idx="29">
                  <c:v>-12234</c:v>
                </c:pt>
                <c:pt idx="30">
                  <c:v>-12593</c:v>
                </c:pt>
                <c:pt idx="31">
                  <c:v>-12592</c:v>
                </c:pt>
                <c:pt idx="32">
                  <c:v>-12767</c:v>
                </c:pt>
                <c:pt idx="33">
                  <c:v>-12777</c:v>
                </c:pt>
                <c:pt idx="34">
                  <c:v>-13150</c:v>
                </c:pt>
                <c:pt idx="35">
                  <c:v>-13021</c:v>
                </c:pt>
                <c:pt idx="36">
                  <c:v>-13162</c:v>
                </c:pt>
                <c:pt idx="37">
                  <c:v>-12927</c:v>
                </c:pt>
                <c:pt idx="38">
                  <c:v>-12593</c:v>
                </c:pt>
                <c:pt idx="39">
                  <c:v>-12807</c:v>
                </c:pt>
                <c:pt idx="40">
                  <c:v>-12058</c:v>
                </c:pt>
                <c:pt idx="41">
                  <c:v>-11850</c:v>
                </c:pt>
                <c:pt idx="42">
                  <c:v>-11558</c:v>
                </c:pt>
                <c:pt idx="43">
                  <c:v>-12030</c:v>
                </c:pt>
                <c:pt idx="44">
                  <c:v>-12445</c:v>
                </c:pt>
                <c:pt idx="45">
                  <c:v>-11948</c:v>
                </c:pt>
                <c:pt idx="46">
                  <c:v>-11907</c:v>
                </c:pt>
                <c:pt idx="47">
                  <c:v>-11578</c:v>
                </c:pt>
                <c:pt idx="48">
                  <c:v>-11151</c:v>
                </c:pt>
                <c:pt idx="49">
                  <c:v>-10814</c:v>
                </c:pt>
                <c:pt idx="50">
                  <c:v>-9976</c:v>
                </c:pt>
                <c:pt idx="51">
                  <c:v>-9434</c:v>
                </c:pt>
                <c:pt idx="52">
                  <c:v>-8434</c:v>
                </c:pt>
                <c:pt idx="53">
                  <c:v>-8478</c:v>
                </c:pt>
                <c:pt idx="54">
                  <c:v>-8224</c:v>
                </c:pt>
                <c:pt idx="55">
                  <c:v>-8144</c:v>
                </c:pt>
                <c:pt idx="56">
                  <c:v>-7932</c:v>
                </c:pt>
                <c:pt idx="57">
                  <c:v>-7220</c:v>
                </c:pt>
                <c:pt idx="58">
                  <c:v>-6918</c:v>
                </c:pt>
                <c:pt idx="59">
                  <c:v>-6875</c:v>
                </c:pt>
                <c:pt idx="60">
                  <c:v>-6320</c:v>
                </c:pt>
                <c:pt idx="61">
                  <c:v>-6328</c:v>
                </c:pt>
                <c:pt idx="62">
                  <c:v>-6092</c:v>
                </c:pt>
                <c:pt idx="63">
                  <c:v>-6021</c:v>
                </c:pt>
                <c:pt idx="64">
                  <c:v>-5765</c:v>
                </c:pt>
                <c:pt idx="65">
                  <c:v>-5323</c:v>
                </c:pt>
                <c:pt idx="66">
                  <c:v>-5151</c:v>
                </c:pt>
                <c:pt idx="67">
                  <c:v>-4786</c:v>
                </c:pt>
                <c:pt idx="68">
                  <c:v>-4538</c:v>
                </c:pt>
                <c:pt idx="69">
                  <c:v>-4782</c:v>
                </c:pt>
                <c:pt idx="70">
                  <c:v>-4283</c:v>
                </c:pt>
                <c:pt idx="71">
                  <c:v>-4089</c:v>
                </c:pt>
                <c:pt idx="72">
                  <c:v>-3720</c:v>
                </c:pt>
                <c:pt idx="73">
                  <c:v>-3267</c:v>
                </c:pt>
                <c:pt idx="74">
                  <c:v>-3153</c:v>
                </c:pt>
                <c:pt idx="75">
                  <c:v>-2765</c:v>
                </c:pt>
                <c:pt idx="76">
                  <c:v>-2673</c:v>
                </c:pt>
                <c:pt idx="77">
                  <c:v>-2405</c:v>
                </c:pt>
                <c:pt idx="78">
                  <c:v>-2154</c:v>
                </c:pt>
                <c:pt idx="79">
                  <c:v>-2027</c:v>
                </c:pt>
                <c:pt idx="80">
                  <c:v>-1740</c:v>
                </c:pt>
                <c:pt idx="81">
                  <c:v>-1566</c:v>
                </c:pt>
                <c:pt idx="82">
                  <c:v>-1360</c:v>
                </c:pt>
                <c:pt idx="83">
                  <c:v>-1179</c:v>
                </c:pt>
                <c:pt idx="84">
                  <c:v>-1085</c:v>
                </c:pt>
                <c:pt idx="85">
                  <c:v>-4886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00-43E5-9391-5CD523DA4AA1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Other Male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Sheet1!$F$2:$F$97</c:f>
              <c:numCache>
                <c:formatCode>#,##0;[Red]#,##0</c:formatCode>
                <c:ptCount val="96"/>
                <c:pt idx="0">
                  <c:v>-6469</c:v>
                </c:pt>
                <c:pt idx="1">
                  <c:v>-6637</c:v>
                </c:pt>
                <c:pt idx="2">
                  <c:v>-6882</c:v>
                </c:pt>
                <c:pt idx="3">
                  <c:v>-7156</c:v>
                </c:pt>
                <c:pt idx="4">
                  <c:v>-7278</c:v>
                </c:pt>
                <c:pt idx="5">
                  <c:v>-7149</c:v>
                </c:pt>
                <c:pt idx="6">
                  <c:v>-7086</c:v>
                </c:pt>
                <c:pt idx="7">
                  <c:v>-6683</c:v>
                </c:pt>
                <c:pt idx="8">
                  <c:v>-6834</c:v>
                </c:pt>
                <c:pt idx="9">
                  <c:v>-6541</c:v>
                </c:pt>
                <c:pt idx="10">
                  <c:v>-6144</c:v>
                </c:pt>
                <c:pt idx="11">
                  <c:v>-6266</c:v>
                </c:pt>
                <c:pt idx="12">
                  <c:v>-5979</c:v>
                </c:pt>
                <c:pt idx="13">
                  <c:v>-5872</c:v>
                </c:pt>
                <c:pt idx="14">
                  <c:v>-5613</c:v>
                </c:pt>
                <c:pt idx="15">
                  <c:v>-5448</c:v>
                </c:pt>
                <c:pt idx="16">
                  <c:v>-5176</c:v>
                </c:pt>
                <c:pt idx="17">
                  <c:v>-5015</c:v>
                </c:pt>
                <c:pt idx="18">
                  <c:v>-4905</c:v>
                </c:pt>
                <c:pt idx="19">
                  <c:v>-4957</c:v>
                </c:pt>
                <c:pt idx="20">
                  <c:v>-4678</c:v>
                </c:pt>
                <c:pt idx="21">
                  <c:v>-4641</c:v>
                </c:pt>
                <c:pt idx="22">
                  <c:v>-4489</c:v>
                </c:pt>
                <c:pt idx="23">
                  <c:v>-4523</c:v>
                </c:pt>
                <c:pt idx="24">
                  <c:v>-4738</c:v>
                </c:pt>
                <c:pt idx="25">
                  <c:v>-4516</c:v>
                </c:pt>
                <c:pt idx="26">
                  <c:v>-4537</c:v>
                </c:pt>
                <c:pt idx="27">
                  <c:v>-4393</c:v>
                </c:pt>
                <c:pt idx="28">
                  <c:v>-4206</c:v>
                </c:pt>
                <c:pt idx="29">
                  <c:v>-3920</c:v>
                </c:pt>
                <c:pt idx="30">
                  <c:v>-3752</c:v>
                </c:pt>
                <c:pt idx="31">
                  <c:v>-3545</c:v>
                </c:pt>
                <c:pt idx="32">
                  <c:v>-3381</c:v>
                </c:pt>
                <c:pt idx="33">
                  <c:v>-3521</c:v>
                </c:pt>
                <c:pt idx="34">
                  <c:v>-3179</c:v>
                </c:pt>
                <c:pt idx="35">
                  <c:v>-3288</c:v>
                </c:pt>
                <c:pt idx="36">
                  <c:v>-3268</c:v>
                </c:pt>
                <c:pt idx="37">
                  <c:v>-3124</c:v>
                </c:pt>
                <c:pt idx="38">
                  <c:v>-3053</c:v>
                </c:pt>
                <c:pt idx="39">
                  <c:v>-2998</c:v>
                </c:pt>
                <c:pt idx="40">
                  <c:v>-2792</c:v>
                </c:pt>
                <c:pt idx="41">
                  <c:v>-2676</c:v>
                </c:pt>
                <c:pt idx="42">
                  <c:v>-2668</c:v>
                </c:pt>
                <c:pt idx="43">
                  <c:v>-2494</c:v>
                </c:pt>
                <c:pt idx="44">
                  <c:v>-2429</c:v>
                </c:pt>
                <c:pt idx="45">
                  <c:v>-2318</c:v>
                </c:pt>
                <c:pt idx="46">
                  <c:v>-2229</c:v>
                </c:pt>
                <c:pt idx="47">
                  <c:v>-2374</c:v>
                </c:pt>
                <c:pt idx="48">
                  <c:v>-2470</c:v>
                </c:pt>
                <c:pt idx="49">
                  <c:v>-2371</c:v>
                </c:pt>
                <c:pt idx="50">
                  <c:v>-2213</c:v>
                </c:pt>
                <c:pt idx="51">
                  <c:v>-2023</c:v>
                </c:pt>
                <c:pt idx="52">
                  <c:v>-1941</c:v>
                </c:pt>
                <c:pt idx="53">
                  <c:v>-1965</c:v>
                </c:pt>
                <c:pt idx="54">
                  <c:v>-2078</c:v>
                </c:pt>
                <c:pt idx="55">
                  <c:v>-2199</c:v>
                </c:pt>
                <c:pt idx="56">
                  <c:v>-2229</c:v>
                </c:pt>
                <c:pt idx="57">
                  <c:v>-2082</c:v>
                </c:pt>
                <c:pt idx="58">
                  <c:v>-2085</c:v>
                </c:pt>
                <c:pt idx="59">
                  <c:v>-2136</c:v>
                </c:pt>
                <c:pt idx="60">
                  <c:v>-1894</c:v>
                </c:pt>
                <c:pt idx="61">
                  <c:v>-2020</c:v>
                </c:pt>
                <c:pt idx="62">
                  <c:v>-1983</c:v>
                </c:pt>
                <c:pt idx="63">
                  <c:v>-1912</c:v>
                </c:pt>
                <c:pt idx="64">
                  <c:v>-1763</c:v>
                </c:pt>
                <c:pt idx="65">
                  <c:v>-1683</c:v>
                </c:pt>
                <c:pt idx="66">
                  <c:v>-1496</c:v>
                </c:pt>
                <c:pt idx="67">
                  <c:v>-1460</c:v>
                </c:pt>
                <c:pt idx="68">
                  <c:v>-1427</c:v>
                </c:pt>
                <c:pt idx="69">
                  <c:v>-1365</c:v>
                </c:pt>
                <c:pt idx="70">
                  <c:v>-1254</c:v>
                </c:pt>
                <c:pt idx="71">
                  <c:v>-1215</c:v>
                </c:pt>
                <c:pt idx="72">
                  <c:v>-1188</c:v>
                </c:pt>
                <c:pt idx="73">
                  <c:v>-933</c:v>
                </c:pt>
                <c:pt idx="74">
                  <c:v>-856</c:v>
                </c:pt>
                <c:pt idx="75">
                  <c:v>-806</c:v>
                </c:pt>
                <c:pt idx="76">
                  <c:v>-795</c:v>
                </c:pt>
                <c:pt idx="77">
                  <c:v>-709</c:v>
                </c:pt>
                <c:pt idx="78">
                  <c:v>-584</c:v>
                </c:pt>
                <c:pt idx="79">
                  <c:v>-552</c:v>
                </c:pt>
                <c:pt idx="80">
                  <c:v>-450</c:v>
                </c:pt>
                <c:pt idx="81">
                  <c:v>-447</c:v>
                </c:pt>
                <c:pt idx="82">
                  <c:v>-390</c:v>
                </c:pt>
                <c:pt idx="83">
                  <c:v>-357</c:v>
                </c:pt>
                <c:pt idx="84">
                  <c:v>-312</c:v>
                </c:pt>
                <c:pt idx="85">
                  <c:v>-1671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00-43E5-9391-5CD523DA4AA1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White Female</c:v>
                </c:pt>
              </c:strCache>
            </c:strRef>
          </c:tx>
          <c:spPr>
            <a:solidFill>
              <a:srgbClr val="F84260"/>
            </a:solidFill>
            <a:ln>
              <a:solidFill>
                <a:srgbClr val="FC8168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Sheet1!$G$2:$G$97</c:f>
              <c:numCache>
                <c:formatCode>_(* #,##0_);_(* \(#,##0\);_(* "-"??_);_(@_)</c:formatCode>
                <c:ptCount val="96"/>
                <c:pt idx="0">
                  <c:v>56061</c:v>
                </c:pt>
                <c:pt idx="1">
                  <c:v>57540</c:v>
                </c:pt>
                <c:pt idx="2">
                  <c:v>61009</c:v>
                </c:pt>
                <c:pt idx="3">
                  <c:v>62513</c:v>
                </c:pt>
                <c:pt idx="4">
                  <c:v>63655</c:v>
                </c:pt>
                <c:pt idx="5">
                  <c:v>63427</c:v>
                </c:pt>
                <c:pt idx="6">
                  <c:v>63278</c:v>
                </c:pt>
                <c:pt idx="7">
                  <c:v>62729</c:v>
                </c:pt>
                <c:pt idx="8">
                  <c:v>62983</c:v>
                </c:pt>
                <c:pt idx="9">
                  <c:v>61863</c:v>
                </c:pt>
                <c:pt idx="10">
                  <c:v>62526</c:v>
                </c:pt>
                <c:pt idx="11">
                  <c:v>63807</c:v>
                </c:pt>
                <c:pt idx="12">
                  <c:v>64074</c:v>
                </c:pt>
                <c:pt idx="13">
                  <c:v>63876</c:v>
                </c:pt>
                <c:pt idx="14">
                  <c:v>64665</c:v>
                </c:pt>
                <c:pt idx="15">
                  <c:v>65406</c:v>
                </c:pt>
                <c:pt idx="16">
                  <c:v>65446</c:v>
                </c:pt>
                <c:pt idx="17">
                  <c:v>65202</c:v>
                </c:pt>
                <c:pt idx="18">
                  <c:v>62446</c:v>
                </c:pt>
                <c:pt idx="19">
                  <c:v>62695</c:v>
                </c:pt>
                <c:pt idx="20">
                  <c:v>62508</c:v>
                </c:pt>
                <c:pt idx="21">
                  <c:v>63352</c:v>
                </c:pt>
                <c:pt idx="22">
                  <c:v>66397</c:v>
                </c:pt>
                <c:pt idx="23">
                  <c:v>68021</c:v>
                </c:pt>
                <c:pt idx="24">
                  <c:v>69290</c:v>
                </c:pt>
                <c:pt idx="25">
                  <c:v>71286</c:v>
                </c:pt>
                <c:pt idx="26">
                  <c:v>72923</c:v>
                </c:pt>
                <c:pt idx="27">
                  <c:v>76749</c:v>
                </c:pt>
                <c:pt idx="28">
                  <c:v>80435</c:v>
                </c:pt>
                <c:pt idx="29">
                  <c:v>81262</c:v>
                </c:pt>
                <c:pt idx="30">
                  <c:v>79425</c:v>
                </c:pt>
                <c:pt idx="31">
                  <c:v>78051</c:v>
                </c:pt>
                <c:pt idx="32">
                  <c:v>78796</c:v>
                </c:pt>
                <c:pt idx="33">
                  <c:v>79813</c:v>
                </c:pt>
                <c:pt idx="34">
                  <c:v>81022</c:v>
                </c:pt>
                <c:pt idx="35">
                  <c:v>78453</c:v>
                </c:pt>
                <c:pt idx="36">
                  <c:v>79394</c:v>
                </c:pt>
                <c:pt idx="37">
                  <c:v>78943</c:v>
                </c:pt>
                <c:pt idx="38">
                  <c:v>78217</c:v>
                </c:pt>
                <c:pt idx="39">
                  <c:v>78400</c:v>
                </c:pt>
                <c:pt idx="40">
                  <c:v>73192</c:v>
                </c:pt>
                <c:pt idx="41">
                  <c:v>72053</c:v>
                </c:pt>
                <c:pt idx="42">
                  <c:v>71501</c:v>
                </c:pt>
                <c:pt idx="43">
                  <c:v>68692</c:v>
                </c:pt>
                <c:pt idx="44">
                  <c:v>71386</c:v>
                </c:pt>
                <c:pt idx="45">
                  <c:v>69473</c:v>
                </c:pt>
                <c:pt idx="46">
                  <c:v>70718</c:v>
                </c:pt>
                <c:pt idx="47">
                  <c:v>75201</c:v>
                </c:pt>
                <c:pt idx="48">
                  <c:v>81519</c:v>
                </c:pt>
                <c:pt idx="49">
                  <c:v>82032</c:v>
                </c:pt>
                <c:pt idx="50">
                  <c:v>77682</c:v>
                </c:pt>
                <c:pt idx="51">
                  <c:v>73777</c:v>
                </c:pt>
                <c:pt idx="52">
                  <c:v>74066</c:v>
                </c:pt>
                <c:pt idx="53">
                  <c:v>75358</c:v>
                </c:pt>
                <c:pt idx="54">
                  <c:v>81584</c:v>
                </c:pt>
                <c:pt idx="55">
                  <c:v>86108</c:v>
                </c:pt>
                <c:pt idx="56">
                  <c:v>88154</c:v>
                </c:pt>
                <c:pt idx="57">
                  <c:v>89261</c:v>
                </c:pt>
                <c:pt idx="58">
                  <c:v>91048</c:v>
                </c:pt>
                <c:pt idx="59">
                  <c:v>91570</c:v>
                </c:pt>
                <c:pt idx="60">
                  <c:v>89686</c:v>
                </c:pt>
                <c:pt idx="61">
                  <c:v>89601</c:v>
                </c:pt>
                <c:pt idx="62">
                  <c:v>89274</c:v>
                </c:pt>
                <c:pt idx="63">
                  <c:v>85805</c:v>
                </c:pt>
                <c:pt idx="64">
                  <c:v>85579</c:v>
                </c:pt>
                <c:pt idx="65">
                  <c:v>83214</c:v>
                </c:pt>
                <c:pt idx="66">
                  <c:v>80302</c:v>
                </c:pt>
                <c:pt idx="67">
                  <c:v>76312</c:v>
                </c:pt>
                <c:pt idx="68">
                  <c:v>73580</c:v>
                </c:pt>
                <c:pt idx="69">
                  <c:v>71566</c:v>
                </c:pt>
                <c:pt idx="70">
                  <c:v>70451</c:v>
                </c:pt>
                <c:pt idx="71">
                  <c:v>70169</c:v>
                </c:pt>
                <c:pt idx="72">
                  <c:v>75132</c:v>
                </c:pt>
                <c:pt idx="73">
                  <c:v>52732</c:v>
                </c:pt>
                <c:pt idx="74">
                  <c:v>53290</c:v>
                </c:pt>
                <c:pt idx="75">
                  <c:v>53030</c:v>
                </c:pt>
                <c:pt idx="76">
                  <c:v>52796</c:v>
                </c:pt>
                <c:pt idx="77">
                  <c:v>45082</c:v>
                </c:pt>
                <c:pt idx="78">
                  <c:v>41709</c:v>
                </c:pt>
                <c:pt idx="79">
                  <c:v>38496</c:v>
                </c:pt>
                <c:pt idx="80">
                  <c:v>35547</c:v>
                </c:pt>
                <c:pt idx="81">
                  <c:v>33692</c:v>
                </c:pt>
                <c:pt idx="82">
                  <c:v>30151</c:v>
                </c:pt>
                <c:pt idx="83">
                  <c:v>28119</c:v>
                </c:pt>
                <c:pt idx="84">
                  <c:v>27237</c:v>
                </c:pt>
                <c:pt idx="85">
                  <c:v>171291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00-43E5-9391-5CD523DA4AA1}"/>
            </c:ext>
          </c:extLst>
        </c:ser>
        <c:ser>
          <c:idx val="7"/>
          <c:order val="6"/>
          <c:tx>
            <c:strRef>
              <c:f>Sheet1!$I$1</c:f>
              <c:strCache>
                <c:ptCount val="1"/>
                <c:pt idx="0">
                  <c:v>Hispanic Female</c:v>
                </c:pt>
              </c:strCache>
            </c:strRef>
          </c:tx>
          <c:spPr>
            <a:solidFill>
              <a:srgbClr val="FF7C80"/>
            </a:solidFill>
            <a:ln>
              <a:solidFill>
                <a:schemeClr val="bg1">
                  <a:lumMod val="85000"/>
                </a:schemeClr>
              </a:solidFill>
            </a:ln>
          </c:spPr>
          <c:invertIfNegative val="0"/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C00-43E5-9391-5CD523DA4AA1}"/>
              </c:ext>
            </c:extLst>
          </c:dPt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Sheet1!$I$2:$I$97</c:f>
              <c:numCache>
                <c:formatCode>_(* #,##0_);_(* \(#,##0\);_(* "-"??_);_(@_)</c:formatCode>
                <c:ptCount val="96"/>
                <c:pt idx="0">
                  <c:v>92952</c:v>
                </c:pt>
                <c:pt idx="1">
                  <c:v>94222</c:v>
                </c:pt>
                <c:pt idx="2">
                  <c:v>96448</c:v>
                </c:pt>
                <c:pt idx="3">
                  <c:v>100241</c:v>
                </c:pt>
                <c:pt idx="4">
                  <c:v>101233</c:v>
                </c:pt>
                <c:pt idx="5">
                  <c:v>99875</c:v>
                </c:pt>
                <c:pt idx="6">
                  <c:v>99245</c:v>
                </c:pt>
                <c:pt idx="7">
                  <c:v>98470</c:v>
                </c:pt>
                <c:pt idx="8">
                  <c:v>101451</c:v>
                </c:pt>
                <c:pt idx="9">
                  <c:v>102655</c:v>
                </c:pt>
                <c:pt idx="10">
                  <c:v>101428</c:v>
                </c:pt>
                <c:pt idx="11">
                  <c:v>103596</c:v>
                </c:pt>
                <c:pt idx="12">
                  <c:v>102977</c:v>
                </c:pt>
                <c:pt idx="13">
                  <c:v>101865</c:v>
                </c:pt>
                <c:pt idx="14">
                  <c:v>100967</c:v>
                </c:pt>
                <c:pt idx="15">
                  <c:v>100156</c:v>
                </c:pt>
                <c:pt idx="16">
                  <c:v>99720</c:v>
                </c:pt>
                <c:pt idx="17">
                  <c:v>98473</c:v>
                </c:pt>
                <c:pt idx="18">
                  <c:v>97612</c:v>
                </c:pt>
                <c:pt idx="19">
                  <c:v>96343</c:v>
                </c:pt>
                <c:pt idx="20">
                  <c:v>92593</c:v>
                </c:pt>
                <c:pt idx="21">
                  <c:v>90058</c:v>
                </c:pt>
                <c:pt idx="22">
                  <c:v>89581</c:v>
                </c:pt>
                <c:pt idx="23">
                  <c:v>88680</c:v>
                </c:pt>
                <c:pt idx="24">
                  <c:v>88552</c:v>
                </c:pt>
                <c:pt idx="25">
                  <c:v>89144</c:v>
                </c:pt>
                <c:pt idx="26">
                  <c:v>89166</c:v>
                </c:pt>
                <c:pt idx="27">
                  <c:v>91246</c:v>
                </c:pt>
                <c:pt idx="28">
                  <c:v>89109</c:v>
                </c:pt>
                <c:pt idx="29">
                  <c:v>87061</c:v>
                </c:pt>
                <c:pt idx="30">
                  <c:v>82266</c:v>
                </c:pt>
                <c:pt idx="31">
                  <c:v>81205</c:v>
                </c:pt>
                <c:pt idx="32">
                  <c:v>80991</c:v>
                </c:pt>
                <c:pt idx="33">
                  <c:v>81223</c:v>
                </c:pt>
                <c:pt idx="34">
                  <c:v>82348</c:v>
                </c:pt>
                <c:pt idx="35">
                  <c:v>80435</c:v>
                </c:pt>
                <c:pt idx="36">
                  <c:v>81836</c:v>
                </c:pt>
                <c:pt idx="37">
                  <c:v>82032</c:v>
                </c:pt>
                <c:pt idx="38">
                  <c:v>81592</c:v>
                </c:pt>
                <c:pt idx="39">
                  <c:v>82078</c:v>
                </c:pt>
                <c:pt idx="40">
                  <c:v>76399</c:v>
                </c:pt>
                <c:pt idx="41">
                  <c:v>75691</c:v>
                </c:pt>
                <c:pt idx="42">
                  <c:v>76350</c:v>
                </c:pt>
                <c:pt idx="43">
                  <c:v>75994</c:v>
                </c:pt>
                <c:pt idx="44">
                  <c:v>76418</c:v>
                </c:pt>
                <c:pt idx="45">
                  <c:v>74291</c:v>
                </c:pt>
                <c:pt idx="46">
                  <c:v>73674</c:v>
                </c:pt>
                <c:pt idx="47">
                  <c:v>72615</c:v>
                </c:pt>
                <c:pt idx="48">
                  <c:v>71419</c:v>
                </c:pt>
                <c:pt idx="49">
                  <c:v>69343</c:v>
                </c:pt>
                <c:pt idx="50">
                  <c:v>64720</c:v>
                </c:pt>
                <c:pt idx="51">
                  <c:v>62747</c:v>
                </c:pt>
                <c:pt idx="52">
                  <c:v>60043</c:v>
                </c:pt>
                <c:pt idx="53">
                  <c:v>58901</c:v>
                </c:pt>
                <c:pt idx="54">
                  <c:v>59380</c:v>
                </c:pt>
                <c:pt idx="55">
                  <c:v>57110</c:v>
                </c:pt>
                <c:pt idx="56">
                  <c:v>55199</c:v>
                </c:pt>
                <c:pt idx="57">
                  <c:v>53299</c:v>
                </c:pt>
                <c:pt idx="58">
                  <c:v>51499</c:v>
                </c:pt>
                <c:pt idx="59">
                  <c:v>51391</c:v>
                </c:pt>
                <c:pt idx="60">
                  <c:v>47195</c:v>
                </c:pt>
                <c:pt idx="61">
                  <c:v>45212</c:v>
                </c:pt>
                <c:pt idx="62">
                  <c:v>43930</c:v>
                </c:pt>
                <c:pt idx="63">
                  <c:v>41904</c:v>
                </c:pt>
                <c:pt idx="64">
                  <c:v>40647</c:v>
                </c:pt>
                <c:pt idx="65">
                  <c:v>37675</c:v>
                </c:pt>
                <c:pt idx="66">
                  <c:v>35597</c:v>
                </c:pt>
                <c:pt idx="67">
                  <c:v>32833</c:v>
                </c:pt>
                <c:pt idx="68">
                  <c:v>31823</c:v>
                </c:pt>
                <c:pt idx="69">
                  <c:v>30833</c:v>
                </c:pt>
                <c:pt idx="70">
                  <c:v>28283</c:v>
                </c:pt>
                <c:pt idx="71">
                  <c:v>26998</c:v>
                </c:pt>
                <c:pt idx="72">
                  <c:v>25915</c:v>
                </c:pt>
                <c:pt idx="73">
                  <c:v>22342</c:v>
                </c:pt>
                <c:pt idx="74">
                  <c:v>20965</c:v>
                </c:pt>
                <c:pt idx="75">
                  <c:v>19286</c:v>
                </c:pt>
                <c:pt idx="76">
                  <c:v>17888</c:v>
                </c:pt>
                <c:pt idx="77">
                  <c:v>15951</c:v>
                </c:pt>
                <c:pt idx="78">
                  <c:v>14991</c:v>
                </c:pt>
                <c:pt idx="79">
                  <c:v>13992</c:v>
                </c:pt>
                <c:pt idx="80">
                  <c:v>12759</c:v>
                </c:pt>
                <c:pt idx="81">
                  <c:v>12245</c:v>
                </c:pt>
                <c:pt idx="82">
                  <c:v>11252</c:v>
                </c:pt>
                <c:pt idx="83">
                  <c:v>10652</c:v>
                </c:pt>
                <c:pt idx="84">
                  <c:v>9993</c:v>
                </c:pt>
                <c:pt idx="85">
                  <c:v>56000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00-43E5-9391-5CD523DA4AA1}"/>
            </c:ext>
          </c:extLst>
        </c:ser>
        <c:ser>
          <c:idx val="8"/>
          <c:order val="7"/>
          <c:tx>
            <c:strRef>
              <c:f>Sheet1!$H$1</c:f>
              <c:strCache>
                <c:ptCount val="1"/>
                <c:pt idx="0">
                  <c:v>Black Female</c:v>
                </c:pt>
              </c:strCache>
            </c:strRef>
          </c:tx>
          <c:spPr>
            <a:solidFill>
              <a:srgbClr val="F85A74"/>
            </a:solidFill>
            <a:ln>
              <a:solidFill>
                <a:srgbClr val="FC8168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Sheet1!$H$2:$H$97</c:f>
              <c:numCache>
                <c:formatCode>_(* #,##0_);_(* \(#,##0\);_(* "-"??_);_(@_)</c:formatCode>
                <c:ptCount val="96"/>
                <c:pt idx="0">
                  <c:v>22525</c:v>
                </c:pt>
                <c:pt idx="1">
                  <c:v>22376</c:v>
                </c:pt>
                <c:pt idx="2">
                  <c:v>22892</c:v>
                </c:pt>
                <c:pt idx="3">
                  <c:v>23853</c:v>
                </c:pt>
                <c:pt idx="4">
                  <c:v>24049</c:v>
                </c:pt>
                <c:pt idx="5">
                  <c:v>23614</c:v>
                </c:pt>
                <c:pt idx="6">
                  <c:v>23190</c:v>
                </c:pt>
                <c:pt idx="7">
                  <c:v>23130</c:v>
                </c:pt>
                <c:pt idx="8">
                  <c:v>23608</c:v>
                </c:pt>
                <c:pt idx="9">
                  <c:v>24393</c:v>
                </c:pt>
                <c:pt idx="10">
                  <c:v>24605</c:v>
                </c:pt>
                <c:pt idx="11">
                  <c:v>24927</c:v>
                </c:pt>
                <c:pt idx="12">
                  <c:v>25220</c:v>
                </c:pt>
                <c:pt idx="13">
                  <c:v>25107</c:v>
                </c:pt>
                <c:pt idx="14">
                  <c:v>24769</c:v>
                </c:pt>
                <c:pt idx="15">
                  <c:v>24823</c:v>
                </c:pt>
                <c:pt idx="16">
                  <c:v>24517</c:v>
                </c:pt>
                <c:pt idx="17">
                  <c:v>24451</c:v>
                </c:pt>
                <c:pt idx="18">
                  <c:v>24449</c:v>
                </c:pt>
                <c:pt idx="19">
                  <c:v>25280</c:v>
                </c:pt>
                <c:pt idx="20">
                  <c:v>24287</c:v>
                </c:pt>
                <c:pt idx="21">
                  <c:v>24601</c:v>
                </c:pt>
                <c:pt idx="22">
                  <c:v>25238</c:v>
                </c:pt>
                <c:pt idx="23">
                  <c:v>25596</c:v>
                </c:pt>
                <c:pt idx="24">
                  <c:v>27061</c:v>
                </c:pt>
                <c:pt idx="25">
                  <c:v>28307</c:v>
                </c:pt>
                <c:pt idx="26">
                  <c:v>29604</c:v>
                </c:pt>
                <c:pt idx="27">
                  <c:v>30520</c:v>
                </c:pt>
                <c:pt idx="28">
                  <c:v>31055</c:v>
                </c:pt>
                <c:pt idx="29">
                  <c:v>31258</c:v>
                </c:pt>
                <c:pt idx="30">
                  <c:v>29825</c:v>
                </c:pt>
                <c:pt idx="31">
                  <c:v>28632</c:v>
                </c:pt>
                <c:pt idx="32">
                  <c:v>27937</c:v>
                </c:pt>
                <c:pt idx="33">
                  <c:v>27735</c:v>
                </c:pt>
                <c:pt idx="34">
                  <c:v>27575</c:v>
                </c:pt>
                <c:pt idx="35">
                  <c:v>26709</c:v>
                </c:pt>
                <c:pt idx="36">
                  <c:v>27302</c:v>
                </c:pt>
                <c:pt idx="37">
                  <c:v>27110</c:v>
                </c:pt>
                <c:pt idx="38">
                  <c:v>26975</c:v>
                </c:pt>
                <c:pt idx="39">
                  <c:v>28048</c:v>
                </c:pt>
                <c:pt idx="40">
                  <c:v>25997</c:v>
                </c:pt>
                <c:pt idx="41">
                  <c:v>24661</c:v>
                </c:pt>
                <c:pt idx="42">
                  <c:v>24353</c:v>
                </c:pt>
                <c:pt idx="43">
                  <c:v>23592</c:v>
                </c:pt>
                <c:pt idx="44">
                  <c:v>23619</c:v>
                </c:pt>
                <c:pt idx="45">
                  <c:v>23314</c:v>
                </c:pt>
                <c:pt idx="46">
                  <c:v>23907</c:v>
                </c:pt>
                <c:pt idx="47">
                  <c:v>24254</c:v>
                </c:pt>
                <c:pt idx="48">
                  <c:v>24822</c:v>
                </c:pt>
                <c:pt idx="49">
                  <c:v>24162</c:v>
                </c:pt>
                <c:pt idx="50">
                  <c:v>21994</c:v>
                </c:pt>
                <c:pt idx="51">
                  <c:v>21833</c:v>
                </c:pt>
                <c:pt idx="52">
                  <c:v>21558</c:v>
                </c:pt>
                <c:pt idx="53">
                  <c:v>22274</c:v>
                </c:pt>
                <c:pt idx="54">
                  <c:v>23280</c:v>
                </c:pt>
                <c:pt idx="55">
                  <c:v>23055</c:v>
                </c:pt>
                <c:pt idx="56">
                  <c:v>22440</c:v>
                </c:pt>
                <c:pt idx="57">
                  <c:v>22375</c:v>
                </c:pt>
                <c:pt idx="58">
                  <c:v>22210</c:v>
                </c:pt>
                <c:pt idx="59">
                  <c:v>22135</c:v>
                </c:pt>
                <c:pt idx="60">
                  <c:v>21266</c:v>
                </c:pt>
                <c:pt idx="61">
                  <c:v>20496</c:v>
                </c:pt>
                <c:pt idx="62">
                  <c:v>20134</c:v>
                </c:pt>
                <c:pt idx="63">
                  <c:v>19197</c:v>
                </c:pt>
                <c:pt idx="64">
                  <c:v>18624</c:v>
                </c:pt>
                <c:pt idx="65">
                  <c:v>17166</c:v>
                </c:pt>
                <c:pt idx="66">
                  <c:v>16116</c:v>
                </c:pt>
                <c:pt idx="67">
                  <c:v>15048</c:v>
                </c:pt>
                <c:pt idx="68">
                  <c:v>14749</c:v>
                </c:pt>
                <c:pt idx="69">
                  <c:v>13957</c:v>
                </c:pt>
                <c:pt idx="70">
                  <c:v>12880</c:v>
                </c:pt>
                <c:pt idx="71">
                  <c:v>11957</c:v>
                </c:pt>
                <c:pt idx="72">
                  <c:v>10995</c:v>
                </c:pt>
                <c:pt idx="73">
                  <c:v>8742</c:v>
                </c:pt>
                <c:pt idx="74">
                  <c:v>8556</c:v>
                </c:pt>
                <c:pt idx="75">
                  <c:v>7849</c:v>
                </c:pt>
                <c:pt idx="76">
                  <c:v>7339</c:v>
                </c:pt>
                <c:pt idx="77">
                  <c:v>6482</c:v>
                </c:pt>
                <c:pt idx="78">
                  <c:v>6297</c:v>
                </c:pt>
                <c:pt idx="79">
                  <c:v>5747</c:v>
                </c:pt>
                <c:pt idx="80">
                  <c:v>4785</c:v>
                </c:pt>
                <c:pt idx="81">
                  <c:v>4414</c:v>
                </c:pt>
                <c:pt idx="82">
                  <c:v>4267</c:v>
                </c:pt>
                <c:pt idx="83">
                  <c:v>3903</c:v>
                </c:pt>
                <c:pt idx="84">
                  <c:v>3706</c:v>
                </c:pt>
                <c:pt idx="85">
                  <c:v>21899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00-43E5-9391-5CD523DA4AA1}"/>
            </c:ext>
          </c:extLst>
        </c:ser>
        <c:ser>
          <c:idx val="1"/>
          <c:order val="8"/>
          <c:tx>
            <c:strRef>
              <c:f>Sheet1!$J$1</c:f>
              <c:strCache>
                <c:ptCount val="1"/>
                <c:pt idx="0">
                  <c:v>Asian Female</c:v>
                </c:pt>
              </c:strCache>
            </c:strRef>
          </c:tx>
          <c:spPr>
            <a:solidFill>
              <a:srgbClr val="F5573D"/>
            </a:solidFill>
            <a:ln w="0">
              <a:solidFill>
                <a:srgbClr val="FFD5D6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Sheet1!$J$2:$J$97</c:f>
              <c:numCache>
                <c:formatCode>_(* #,##0_);_(* \(#,##0\);_(* "-"??_);_(@_)</c:formatCode>
                <c:ptCount val="96"/>
                <c:pt idx="0">
                  <c:v>6996</c:v>
                </c:pt>
                <c:pt idx="1">
                  <c:v>7628</c:v>
                </c:pt>
                <c:pt idx="2">
                  <c:v>8226</c:v>
                </c:pt>
                <c:pt idx="3">
                  <c:v>8557</c:v>
                </c:pt>
                <c:pt idx="4">
                  <c:v>8992</c:v>
                </c:pt>
                <c:pt idx="5">
                  <c:v>8919</c:v>
                </c:pt>
                <c:pt idx="6">
                  <c:v>8717</c:v>
                </c:pt>
                <c:pt idx="7">
                  <c:v>8579</c:v>
                </c:pt>
                <c:pt idx="8">
                  <c:v>8366</c:v>
                </c:pt>
                <c:pt idx="9">
                  <c:v>9183</c:v>
                </c:pt>
                <c:pt idx="10">
                  <c:v>9221</c:v>
                </c:pt>
                <c:pt idx="11">
                  <c:v>9450</c:v>
                </c:pt>
                <c:pt idx="12">
                  <c:v>9078</c:v>
                </c:pt>
                <c:pt idx="13">
                  <c:v>9080</c:v>
                </c:pt>
                <c:pt idx="14">
                  <c:v>9257</c:v>
                </c:pt>
                <c:pt idx="15">
                  <c:v>9313</c:v>
                </c:pt>
                <c:pt idx="16">
                  <c:v>9318</c:v>
                </c:pt>
                <c:pt idx="17">
                  <c:v>8712</c:v>
                </c:pt>
                <c:pt idx="18">
                  <c:v>8214</c:v>
                </c:pt>
                <c:pt idx="19">
                  <c:v>7602</c:v>
                </c:pt>
                <c:pt idx="20">
                  <c:v>7365</c:v>
                </c:pt>
                <c:pt idx="21">
                  <c:v>7965</c:v>
                </c:pt>
                <c:pt idx="22">
                  <c:v>8881</c:v>
                </c:pt>
                <c:pt idx="23">
                  <c:v>9610</c:v>
                </c:pt>
                <c:pt idx="24">
                  <c:v>10351</c:v>
                </c:pt>
                <c:pt idx="25">
                  <c:v>10844</c:v>
                </c:pt>
                <c:pt idx="26">
                  <c:v>11245</c:v>
                </c:pt>
                <c:pt idx="27">
                  <c:v>12074</c:v>
                </c:pt>
                <c:pt idx="28">
                  <c:v>12688</c:v>
                </c:pt>
                <c:pt idx="29">
                  <c:v>13218</c:v>
                </c:pt>
                <c:pt idx="30">
                  <c:v>13645</c:v>
                </c:pt>
                <c:pt idx="31">
                  <c:v>13685</c:v>
                </c:pt>
                <c:pt idx="32">
                  <c:v>13748</c:v>
                </c:pt>
                <c:pt idx="33">
                  <c:v>13974</c:v>
                </c:pt>
                <c:pt idx="34">
                  <c:v>14129</c:v>
                </c:pt>
                <c:pt idx="35">
                  <c:v>14242</c:v>
                </c:pt>
                <c:pt idx="36">
                  <c:v>14311</c:v>
                </c:pt>
                <c:pt idx="37">
                  <c:v>14146</c:v>
                </c:pt>
                <c:pt idx="38">
                  <c:v>13883</c:v>
                </c:pt>
                <c:pt idx="39">
                  <c:v>13837</c:v>
                </c:pt>
                <c:pt idx="40">
                  <c:v>13386</c:v>
                </c:pt>
                <c:pt idx="41">
                  <c:v>12839</c:v>
                </c:pt>
                <c:pt idx="42">
                  <c:v>12771</c:v>
                </c:pt>
                <c:pt idx="43">
                  <c:v>12694</c:v>
                </c:pt>
                <c:pt idx="44">
                  <c:v>12932</c:v>
                </c:pt>
                <c:pt idx="45">
                  <c:v>12381</c:v>
                </c:pt>
                <c:pt idx="46">
                  <c:v>12474</c:v>
                </c:pt>
                <c:pt idx="47">
                  <c:v>12353</c:v>
                </c:pt>
                <c:pt idx="48">
                  <c:v>11709</c:v>
                </c:pt>
                <c:pt idx="49">
                  <c:v>11448</c:v>
                </c:pt>
                <c:pt idx="50">
                  <c:v>10500</c:v>
                </c:pt>
                <c:pt idx="51">
                  <c:v>9857</c:v>
                </c:pt>
                <c:pt idx="52">
                  <c:v>8925</c:v>
                </c:pt>
                <c:pt idx="53">
                  <c:v>8743</c:v>
                </c:pt>
                <c:pt idx="54">
                  <c:v>8633</c:v>
                </c:pt>
                <c:pt idx="55">
                  <c:v>8630</c:v>
                </c:pt>
                <c:pt idx="56">
                  <c:v>8453</c:v>
                </c:pt>
                <c:pt idx="57">
                  <c:v>7623</c:v>
                </c:pt>
                <c:pt idx="58">
                  <c:v>7557</c:v>
                </c:pt>
                <c:pt idx="59">
                  <c:v>7959</c:v>
                </c:pt>
                <c:pt idx="60">
                  <c:v>7472</c:v>
                </c:pt>
                <c:pt idx="61">
                  <c:v>7346</c:v>
                </c:pt>
                <c:pt idx="62">
                  <c:v>7317</c:v>
                </c:pt>
                <c:pt idx="63">
                  <c:v>7307</c:v>
                </c:pt>
                <c:pt idx="64">
                  <c:v>7025</c:v>
                </c:pt>
                <c:pt idx="65">
                  <c:v>6569</c:v>
                </c:pt>
                <c:pt idx="66">
                  <c:v>6409</c:v>
                </c:pt>
                <c:pt idx="67">
                  <c:v>6253</c:v>
                </c:pt>
                <c:pt idx="68">
                  <c:v>6189</c:v>
                </c:pt>
                <c:pt idx="69">
                  <c:v>6182</c:v>
                </c:pt>
                <c:pt idx="70">
                  <c:v>5433</c:v>
                </c:pt>
                <c:pt idx="71">
                  <c:v>5055</c:v>
                </c:pt>
                <c:pt idx="72">
                  <c:v>4540</c:v>
                </c:pt>
                <c:pt idx="73">
                  <c:v>3796</c:v>
                </c:pt>
                <c:pt idx="74">
                  <c:v>3681</c:v>
                </c:pt>
                <c:pt idx="75">
                  <c:v>3301</c:v>
                </c:pt>
                <c:pt idx="76">
                  <c:v>3073</c:v>
                </c:pt>
                <c:pt idx="77">
                  <c:v>2932</c:v>
                </c:pt>
                <c:pt idx="78">
                  <c:v>2627</c:v>
                </c:pt>
                <c:pt idx="79">
                  <c:v>2354</c:v>
                </c:pt>
                <c:pt idx="80">
                  <c:v>2051</c:v>
                </c:pt>
                <c:pt idx="81">
                  <c:v>1776</c:v>
                </c:pt>
                <c:pt idx="82">
                  <c:v>1613</c:v>
                </c:pt>
                <c:pt idx="83">
                  <c:v>1500</c:v>
                </c:pt>
                <c:pt idx="84">
                  <c:v>1226</c:v>
                </c:pt>
                <c:pt idx="85">
                  <c:v>7316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40-4736-83F5-8F0169FFF79B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Other Female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Sheet1!$K$2:$K$97</c:f>
              <c:numCache>
                <c:formatCode>_(* #,##0_);_(* \(#,##0\);_(* "-"??_);_(@_)</c:formatCode>
                <c:ptCount val="96"/>
                <c:pt idx="0">
                  <c:v>6230</c:v>
                </c:pt>
                <c:pt idx="1">
                  <c:v>6518</c:v>
                </c:pt>
                <c:pt idx="2">
                  <c:v>6685</c:v>
                </c:pt>
                <c:pt idx="3">
                  <c:v>6851</c:v>
                </c:pt>
                <c:pt idx="4">
                  <c:v>7015</c:v>
                </c:pt>
                <c:pt idx="5">
                  <c:v>7094</c:v>
                </c:pt>
                <c:pt idx="6">
                  <c:v>6736</c:v>
                </c:pt>
                <c:pt idx="7">
                  <c:v>6550</c:v>
                </c:pt>
                <c:pt idx="8">
                  <c:v>6457</c:v>
                </c:pt>
                <c:pt idx="9">
                  <c:v>6347</c:v>
                </c:pt>
                <c:pt idx="10">
                  <c:v>6107</c:v>
                </c:pt>
                <c:pt idx="11">
                  <c:v>6089</c:v>
                </c:pt>
                <c:pt idx="12">
                  <c:v>5817</c:v>
                </c:pt>
                <c:pt idx="13">
                  <c:v>5636</c:v>
                </c:pt>
                <c:pt idx="14">
                  <c:v>5567</c:v>
                </c:pt>
                <c:pt idx="15">
                  <c:v>5250</c:v>
                </c:pt>
                <c:pt idx="16">
                  <c:v>5188</c:v>
                </c:pt>
                <c:pt idx="17">
                  <c:v>4869</c:v>
                </c:pt>
                <c:pt idx="18">
                  <c:v>4656</c:v>
                </c:pt>
                <c:pt idx="19">
                  <c:v>4663</c:v>
                </c:pt>
                <c:pt idx="20">
                  <c:v>4614</c:v>
                </c:pt>
                <c:pt idx="21">
                  <c:v>4383</c:v>
                </c:pt>
                <c:pt idx="22">
                  <c:v>4346</c:v>
                </c:pt>
                <c:pt idx="23">
                  <c:v>4469</c:v>
                </c:pt>
                <c:pt idx="24">
                  <c:v>4543</c:v>
                </c:pt>
                <c:pt idx="25">
                  <c:v>4504</c:v>
                </c:pt>
                <c:pt idx="26">
                  <c:v>4439</c:v>
                </c:pt>
                <c:pt idx="27">
                  <c:v>4535</c:v>
                </c:pt>
                <c:pt idx="28">
                  <c:v>4446</c:v>
                </c:pt>
                <c:pt idx="29">
                  <c:v>4324</c:v>
                </c:pt>
                <c:pt idx="30">
                  <c:v>4116</c:v>
                </c:pt>
                <c:pt idx="31">
                  <c:v>3912</c:v>
                </c:pt>
                <c:pt idx="32">
                  <c:v>3988</c:v>
                </c:pt>
                <c:pt idx="33">
                  <c:v>3585</c:v>
                </c:pt>
                <c:pt idx="34">
                  <c:v>3570</c:v>
                </c:pt>
                <c:pt idx="35">
                  <c:v>3425</c:v>
                </c:pt>
                <c:pt idx="36">
                  <c:v>3381</c:v>
                </c:pt>
                <c:pt idx="37">
                  <c:v>3364</c:v>
                </c:pt>
                <c:pt idx="38">
                  <c:v>3266</c:v>
                </c:pt>
                <c:pt idx="39">
                  <c:v>3323</c:v>
                </c:pt>
                <c:pt idx="40">
                  <c:v>3080</c:v>
                </c:pt>
                <c:pt idx="41">
                  <c:v>3002</c:v>
                </c:pt>
                <c:pt idx="42">
                  <c:v>2801</c:v>
                </c:pt>
                <c:pt idx="43">
                  <c:v>2652</c:v>
                </c:pt>
                <c:pt idx="44">
                  <c:v>2754</c:v>
                </c:pt>
                <c:pt idx="45">
                  <c:v>2557</c:v>
                </c:pt>
                <c:pt idx="46">
                  <c:v>2542</c:v>
                </c:pt>
                <c:pt idx="47">
                  <c:v>2564</c:v>
                </c:pt>
                <c:pt idx="48">
                  <c:v>2746</c:v>
                </c:pt>
                <c:pt idx="49">
                  <c:v>2632</c:v>
                </c:pt>
                <c:pt idx="50">
                  <c:v>2331</c:v>
                </c:pt>
                <c:pt idx="51">
                  <c:v>2278</c:v>
                </c:pt>
                <c:pt idx="52">
                  <c:v>2252</c:v>
                </c:pt>
                <c:pt idx="53">
                  <c:v>2171</c:v>
                </c:pt>
                <c:pt idx="54">
                  <c:v>2271</c:v>
                </c:pt>
                <c:pt idx="55">
                  <c:v>2305</c:v>
                </c:pt>
                <c:pt idx="56">
                  <c:v>2381</c:v>
                </c:pt>
                <c:pt idx="57">
                  <c:v>2353</c:v>
                </c:pt>
                <c:pt idx="58">
                  <c:v>2302</c:v>
                </c:pt>
                <c:pt idx="59">
                  <c:v>2197</c:v>
                </c:pt>
                <c:pt idx="60">
                  <c:v>2085</c:v>
                </c:pt>
                <c:pt idx="61">
                  <c:v>2100</c:v>
                </c:pt>
                <c:pt idx="62">
                  <c:v>2061</c:v>
                </c:pt>
                <c:pt idx="63">
                  <c:v>1934</c:v>
                </c:pt>
                <c:pt idx="64">
                  <c:v>1866</c:v>
                </c:pt>
                <c:pt idx="65">
                  <c:v>1753</c:v>
                </c:pt>
                <c:pt idx="66">
                  <c:v>1702</c:v>
                </c:pt>
                <c:pt idx="67">
                  <c:v>1529</c:v>
                </c:pt>
                <c:pt idx="68">
                  <c:v>1458</c:v>
                </c:pt>
                <c:pt idx="69">
                  <c:v>1360</c:v>
                </c:pt>
                <c:pt idx="70">
                  <c:v>1362</c:v>
                </c:pt>
                <c:pt idx="71">
                  <c:v>1353</c:v>
                </c:pt>
                <c:pt idx="72">
                  <c:v>1349</c:v>
                </c:pt>
                <c:pt idx="73">
                  <c:v>978</c:v>
                </c:pt>
                <c:pt idx="74">
                  <c:v>928</c:v>
                </c:pt>
                <c:pt idx="75">
                  <c:v>864</c:v>
                </c:pt>
                <c:pt idx="76">
                  <c:v>813</c:v>
                </c:pt>
                <c:pt idx="77">
                  <c:v>695</c:v>
                </c:pt>
                <c:pt idx="78">
                  <c:v>635</c:v>
                </c:pt>
                <c:pt idx="79">
                  <c:v>617</c:v>
                </c:pt>
                <c:pt idx="80">
                  <c:v>562</c:v>
                </c:pt>
                <c:pt idx="81">
                  <c:v>496</c:v>
                </c:pt>
                <c:pt idx="82">
                  <c:v>462</c:v>
                </c:pt>
                <c:pt idx="83">
                  <c:v>437</c:v>
                </c:pt>
                <c:pt idx="84">
                  <c:v>410</c:v>
                </c:pt>
                <c:pt idx="85">
                  <c:v>2398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40-4736-83F5-8F0169FFF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20211632"/>
        <c:axId val="220206536"/>
      </c:barChart>
      <c:catAx>
        <c:axId val="220211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050" baseline="0"/>
            </a:pPr>
            <a:endParaRPr lang="en-US"/>
          </a:p>
        </c:txPr>
        <c:crossAx val="220206536"/>
        <c:crosses val="autoZero"/>
        <c:auto val="1"/>
        <c:lblAlgn val="ctr"/>
        <c:lblOffset val="100"/>
        <c:tickLblSkip val="5"/>
        <c:noMultiLvlLbl val="0"/>
      </c:catAx>
      <c:valAx>
        <c:axId val="220206536"/>
        <c:scaling>
          <c:orientation val="minMax"/>
          <c:max val="250000"/>
          <c:min val="-250000"/>
        </c:scaling>
        <c:delete val="0"/>
        <c:axPos val="b"/>
        <c:majorGridlines/>
        <c:numFmt formatCode="#,##0;[Red]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021163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Sheet1!$B$12:$B$17</c:f>
              <c:numCache>
                <c:formatCode>0.0%</c:formatCode>
                <c:ptCount val="6"/>
                <c:pt idx="0">
                  <c:v>9.3418662503556391E-2</c:v>
                </c:pt>
                <c:pt idx="1">
                  <c:v>4.3333856153840541E-2</c:v>
                </c:pt>
                <c:pt idx="2">
                  <c:v>4.26995411338153E-2</c:v>
                </c:pt>
                <c:pt idx="3">
                  <c:v>7.8068713204986984E-2</c:v>
                </c:pt>
                <c:pt idx="4">
                  <c:v>3.7641252726569735E-2</c:v>
                </c:pt>
                <c:pt idx="5">
                  <c:v>0.12647763665676956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C-4282-AFC6-061DFEB3D68B}"/>
            </c:ext>
          </c:extLst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3.0030030030028928E-3"/>
                  <c:y val="1.63376446562287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6C-4282-AFC6-061DFEB3D6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Sheet1!$C$12:$C$17</c:f>
              <c:numCache>
                <c:formatCode>0.0%</c:formatCode>
                <c:ptCount val="6"/>
                <c:pt idx="0">
                  <c:v>0.10357046577645582</c:v>
                </c:pt>
                <c:pt idx="1">
                  <c:v>4.8799978730319771E-2</c:v>
                </c:pt>
                <c:pt idx="2">
                  <c:v>5.4779576653071899E-2</c:v>
                </c:pt>
                <c:pt idx="3">
                  <c:v>6.9850675179790531E-2</c:v>
                </c:pt>
                <c:pt idx="4">
                  <c:v>3.3816443417083203E-2</c:v>
                </c:pt>
                <c:pt idx="5">
                  <c:v>0.11808823448095428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C-4282-AFC6-061DFEB3D68B}"/>
            </c:ext>
          </c:extLst>
        </c:ser>
        <c:ser>
          <c:idx val="2"/>
          <c:order val="2"/>
          <c:tx>
            <c:strRef>
              <c:f>Sheet1!$D$11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Sheet1!$D$12:$D$17</c:f>
              <c:numCache>
                <c:formatCode>0.0%</c:formatCode>
                <c:ptCount val="6"/>
                <c:pt idx="0">
                  <c:v>1.0151803272899426E-2</c:v>
                </c:pt>
                <c:pt idx="1">
                  <c:v>5.4661225764792293E-3</c:v>
                </c:pt>
                <c:pt idx="2">
                  <c:v>1.2080035519256599E-2</c:v>
                </c:pt>
                <c:pt idx="3">
                  <c:v>-8.218038025196453E-3</c:v>
                </c:pt>
                <c:pt idx="4">
                  <c:v>-3.8248093094865321E-3</c:v>
                </c:pt>
                <c:pt idx="5">
                  <c:v>-8.3894021758152831E-3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C-4282-AFC6-061DFEB3D6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9138832"/>
        <c:axId val="519133584"/>
      </c:barChart>
      <c:catAx>
        <c:axId val="51913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133584"/>
        <c:crosses val="autoZero"/>
        <c:auto val="1"/>
        <c:lblAlgn val="ctr"/>
        <c:lblOffset val="100"/>
        <c:noMultiLvlLbl val="0"/>
      </c:catAx>
      <c:valAx>
        <c:axId val="519133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1913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Change in undergraduate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E9-42B0-AA6C-17158DAE0F8B}"/>
                </c:ext>
              </c:extLst>
            </c:dLbl>
            <c:dLbl>
              <c:idx val="5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A1-49B1-8A3A-B18CDB36A3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Sheet1!$A$2:$A$53</c:f>
              <c:strCache>
                <c:ptCount val="52"/>
                <c:pt idx="0">
                  <c:v>Michigan</c:v>
                </c:pt>
                <c:pt idx="1">
                  <c:v>Pennsylvania</c:v>
                </c:pt>
                <c:pt idx="2">
                  <c:v>Illinois</c:v>
                </c:pt>
                <c:pt idx="3">
                  <c:v>Ohio</c:v>
                </c:pt>
                <c:pt idx="4">
                  <c:v>New York</c:v>
                </c:pt>
                <c:pt idx="5">
                  <c:v>Missouri</c:v>
                </c:pt>
                <c:pt idx="6">
                  <c:v>Indiana</c:v>
                </c:pt>
                <c:pt idx="7">
                  <c:v>Minnesota</c:v>
                </c:pt>
                <c:pt idx="8">
                  <c:v>California</c:v>
                </c:pt>
                <c:pt idx="9">
                  <c:v>Wisconsin</c:v>
                </c:pt>
                <c:pt idx="10">
                  <c:v>Florida</c:v>
                </c:pt>
                <c:pt idx="11">
                  <c:v>Maryland</c:v>
                </c:pt>
                <c:pt idx="12">
                  <c:v>Tennessee</c:v>
                </c:pt>
                <c:pt idx="13">
                  <c:v>Georgia</c:v>
                </c:pt>
                <c:pt idx="14">
                  <c:v>Alabama</c:v>
                </c:pt>
                <c:pt idx="15">
                  <c:v>South Carolina</c:v>
                </c:pt>
                <c:pt idx="16">
                  <c:v>North Carolina</c:v>
                </c:pt>
                <c:pt idx="17">
                  <c:v>Oregon</c:v>
                </c:pt>
                <c:pt idx="18">
                  <c:v>Virginia</c:v>
                </c:pt>
                <c:pt idx="19">
                  <c:v>Oklahoma</c:v>
                </c:pt>
                <c:pt idx="20">
                  <c:v>Washington</c:v>
                </c:pt>
                <c:pt idx="21">
                  <c:v>Kentucky</c:v>
                </c:pt>
                <c:pt idx="22">
                  <c:v>Kansas</c:v>
                </c:pt>
                <c:pt idx="23">
                  <c:v>West Virginia</c:v>
                </c:pt>
                <c:pt idx="24">
                  <c:v>New Jersey</c:v>
                </c:pt>
                <c:pt idx="25">
                  <c:v>Iowa</c:v>
                </c:pt>
                <c:pt idx="26">
                  <c:v>Mississippi</c:v>
                </c:pt>
                <c:pt idx="27">
                  <c:v>New Mexico</c:v>
                </c:pt>
                <c:pt idx="28">
                  <c:v>Arizona</c:v>
                </c:pt>
                <c:pt idx="29">
                  <c:v>Arkansas</c:v>
                </c:pt>
                <c:pt idx="30">
                  <c:v>Puerto Rico</c:v>
                </c:pt>
                <c:pt idx="31">
                  <c:v>Louisiana</c:v>
                </c:pt>
                <c:pt idx="32">
                  <c:v>Nebraska</c:v>
                </c:pt>
                <c:pt idx="33">
                  <c:v>Hawaii</c:v>
                </c:pt>
                <c:pt idx="34">
                  <c:v>Massachusetts</c:v>
                </c:pt>
                <c:pt idx="35">
                  <c:v>Maine</c:v>
                </c:pt>
                <c:pt idx="36">
                  <c:v>Rhode Island</c:v>
                </c:pt>
                <c:pt idx="37">
                  <c:v>Montana</c:v>
                </c:pt>
                <c:pt idx="38">
                  <c:v>Idaho</c:v>
                </c:pt>
                <c:pt idx="39">
                  <c:v>Delaware</c:v>
                </c:pt>
                <c:pt idx="40">
                  <c:v>Alaska</c:v>
                </c:pt>
                <c:pt idx="41">
                  <c:v>South Dakota</c:v>
                </c:pt>
                <c:pt idx="42">
                  <c:v>Colorado</c:v>
                </c:pt>
                <c:pt idx="43">
                  <c:v>New Hampshire</c:v>
                </c:pt>
                <c:pt idx="44">
                  <c:v>North Dakota</c:v>
                </c:pt>
                <c:pt idx="45">
                  <c:v>Wyoming</c:v>
                </c:pt>
                <c:pt idx="46">
                  <c:v>Nevada</c:v>
                </c:pt>
                <c:pt idx="47">
                  <c:v>District of Columbia</c:v>
                </c:pt>
                <c:pt idx="48">
                  <c:v>Vermont</c:v>
                </c:pt>
                <c:pt idx="49">
                  <c:v>Utah</c:v>
                </c:pt>
                <c:pt idx="50">
                  <c:v>Connecticut</c:v>
                </c:pt>
                <c:pt idx="51">
                  <c:v>Texas</c:v>
                </c:pt>
              </c:strCache>
            </c:strRef>
          </c:cat>
          <c:val>
            <c:numRef>
              <c:f>Sheet1!$B$2:$B$53</c:f>
              <c:numCache>
                <c:formatCode>_(* #,##0_);_(* \(#,##0\);_(* "-"??_);_(@_)</c:formatCode>
                <c:ptCount val="52"/>
                <c:pt idx="0">
                  <c:v>-158669</c:v>
                </c:pt>
                <c:pt idx="1">
                  <c:v>-148341</c:v>
                </c:pt>
                <c:pt idx="2">
                  <c:v>-144688</c:v>
                </c:pt>
                <c:pt idx="3">
                  <c:v>-139584</c:v>
                </c:pt>
                <c:pt idx="4">
                  <c:v>-136700</c:v>
                </c:pt>
                <c:pt idx="5">
                  <c:v>-80359</c:v>
                </c:pt>
                <c:pt idx="6">
                  <c:v>-72352</c:v>
                </c:pt>
                <c:pt idx="7">
                  <c:v>-63898</c:v>
                </c:pt>
                <c:pt idx="8">
                  <c:v>-58865</c:v>
                </c:pt>
                <c:pt idx="9">
                  <c:v>-58341</c:v>
                </c:pt>
                <c:pt idx="10">
                  <c:v>-58186</c:v>
                </c:pt>
                <c:pt idx="11">
                  <c:v>-55631</c:v>
                </c:pt>
                <c:pt idx="12">
                  <c:v>-41985</c:v>
                </c:pt>
                <c:pt idx="13">
                  <c:v>-40846</c:v>
                </c:pt>
                <c:pt idx="14">
                  <c:v>-40001</c:v>
                </c:pt>
                <c:pt idx="15">
                  <c:v>-39846</c:v>
                </c:pt>
                <c:pt idx="16">
                  <c:v>-39470</c:v>
                </c:pt>
                <c:pt idx="17">
                  <c:v>-32197</c:v>
                </c:pt>
                <c:pt idx="18">
                  <c:v>-31666</c:v>
                </c:pt>
                <c:pt idx="19">
                  <c:v>-30966</c:v>
                </c:pt>
                <c:pt idx="20">
                  <c:v>-29483</c:v>
                </c:pt>
                <c:pt idx="21">
                  <c:v>-27358</c:v>
                </c:pt>
                <c:pt idx="22">
                  <c:v>-26217</c:v>
                </c:pt>
                <c:pt idx="23">
                  <c:v>-25807</c:v>
                </c:pt>
                <c:pt idx="24">
                  <c:v>-25658</c:v>
                </c:pt>
                <c:pt idx="25">
                  <c:v>-25616</c:v>
                </c:pt>
                <c:pt idx="26">
                  <c:v>-25223</c:v>
                </c:pt>
                <c:pt idx="27">
                  <c:v>-24777</c:v>
                </c:pt>
                <c:pt idx="28">
                  <c:v>-22903</c:v>
                </c:pt>
                <c:pt idx="29">
                  <c:v>-21648</c:v>
                </c:pt>
                <c:pt idx="30">
                  <c:v>-20970</c:v>
                </c:pt>
                <c:pt idx="31">
                  <c:v>-19963</c:v>
                </c:pt>
                <c:pt idx="32">
                  <c:v>-18534</c:v>
                </c:pt>
                <c:pt idx="33">
                  <c:v>-17294</c:v>
                </c:pt>
                <c:pt idx="34">
                  <c:v>-13616</c:v>
                </c:pt>
                <c:pt idx="35">
                  <c:v>-10666</c:v>
                </c:pt>
                <c:pt idx="36">
                  <c:v>-9920</c:v>
                </c:pt>
                <c:pt idx="37">
                  <c:v>-8532</c:v>
                </c:pt>
                <c:pt idx="38">
                  <c:v>-7702</c:v>
                </c:pt>
                <c:pt idx="39">
                  <c:v>-7298</c:v>
                </c:pt>
                <c:pt idx="40">
                  <c:v>-6906</c:v>
                </c:pt>
                <c:pt idx="41">
                  <c:v>-6252</c:v>
                </c:pt>
                <c:pt idx="42">
                  <c:v>-5921</c:v>
                </c:pt>
                <c:pt idx="43">
                  <c:v>-4078</c:v>
                </c:pt>
                <c:pt idx="44">
                  <c:v>-4075</c:v>
                </c:pt>
                <c:pt idx="45">
                  <c:v>-3716</c:v>
                </c:pt>
                <c:pt idx="46">
                  <c:v>-3425</c:v>
                </c:pt>
                <c:pt idx="47">
                  <c:v>-1960</c:v>
                </c:pt>
                <c:pt idx="48">
                  <c:v>1855</c:v>
                </c:pt>
                <c:pt idx="49">
                  <c:v>5401</c:v>
                </c:pt>
                <c:pt idx="50">
                  <c:v>5684</c:v>
                </c:pt>
                <c:pt idx="51">
                  <c:v>45803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A1-49B1-8A3A-B18CDB36A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0447336"/>
        <c:axId val="118044471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 Change in graduate and professional 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Sheet1!$A$2:$A$53</c15:sqref>
                        </c15:formulaRef>
                      </c:ext>
                    </c:extLst>
                    <c:strCache>
                      <c:ptCount val="52"/>
                      <c:pt idx="0">
                        <c:v>Michigan</c:v>
                      </c:pt>
                      <c:pt idx="1">
                        <c:v>Pennsylvania</c:v>
                      </c:pt>
                      <c:pt idx="2">
                        <c:v>Illinois</c:v>
                      </c:pt>
                      <c:pt idx="3">
                        <c:v>Ohio</c:v>
                      </c:pt>
                      <c:pt idx="4">
                        <c:v>New York</c:v>
                      </c:pt>
                      <c:pt idx="5">
                        <c:v>Missouri</c:v>
                      </c:pt>
                      <c:pt idx="6">
                        <c:v>Indiana</c:v>
                      </c:pt>
                      <c:pt idx="7">
                        <c:v>Minnesota</c:v>
                      </c:pt>
                      <c:pt idx="8">
                        <c:v>California</c:v>
                      </c:pt>
                      <c:pt idx="9">
                        <c:v>Wisconsin</c:v>
                      </c:pt>
                      <c:pt idx="10">
                        <c:v>Florida</c:v>
                      </c:pt>
                      <c:pt idx="11">
                        <c:v>Maryland</c:v>
                      </c:pt>
                      <c:pt idx="12">
                        <c:v>Tennessee</c:v>
                      </c:pt>
                      <c:pt idx="13">
                        <c:v>Georgia</c:v>
                      </c:pt>
                      <c:pt idx="14">
                        <c:v>Alabama</c:v>
                      </c:pt>
                      <c:pt idx="15">
                        <c:v>South Carolina</c:v>
                      </c:pt>
                      <c:pt idx="16">
                        <c:v>North Carolina</c:v>
                      </c:pt>
                      <c:pt idx="17">
                        <c:v>Oregon</c:v>
                      </c:pt>
                      <c:pt idx="18">
                        <c:v>Virginia</c:v>
                      </c:pt>
                      <c:pt idx="19">
                        <c:v>Oklahoma</c:v>
                      </c:pt>
                      <c:pt idx="20">
                        <c:v>Washington</c:v>
                      </c:pt>
                      <c:pt idx="21">
                        <c:v>Kentucky</c:v>
                      </c:pt>
                      <c:pt idx="22">
                        <c:v>Kansas</c:v>
                      </c:pt>
                      <c:pt idx="23">
                        <c:v>West Virginia</c:v>
                      </c:pt>
                      <c:pt idx="24">
                        <c:v>New Jersey</c:v>
                      </c:pt>
                      <c:pt idx="25">
                        <c:v>Iowa</c:v>
                      </c:pt>
                      <c:pt idx="26">
                        <c:v>Mississippi</c:v>
                      </c:pt>
                      <c:pt idx="27">
                        <c:v>New Mexico</c:v>
                      </c:pt>
                      <c:pt idx="28">
                        <c:v>Arizona</c:v>
                      </c:pt>
                      <c:pt idx="29">
                        <c:v>Arkansas</c:v>
                      </c:pt>
                      <c:pt idx="30">
                        <c:v>Puerto Rico</c:v>
                      </c:pt>
                      <c:pt idx="31">
                        <c:v>Louisiana</c:v>
                      </c:pt>
                      <c:pt idx="32">
                        <c:v>Nebraska</c:v>
                      </c:pt>
                      <c:pt idx="33">
                        <c:v>Hawaii</c:v>
                      </c:pt>
                      <c:pt idx="34">
                        <c:v>Massachusetts</c:v>
                      </c:pt>
                      <c:pt idx="35">
                        <c:v>Maine</c:v>
                      </c:pt>
                      <c:pt idx="36">
                        <c:v>Rhode Island</c:v>
                      </c:pt>
                      <c:pt idx="37">
                        <c:v>Montana</c:v>
                      </c:pt>
                      <c:pt idx="38">
                        <c:v>Idaho</c:v>
                      </c:pt>
                      <c:pt idx="39">
                        <c:v>Delaware</c:v>
                      </c:pt>
                      <c:pt idx="40">
                        <c:v>Alaska</c:v>
                      </c:pt>
                      <c:pt idx="41">
                        <c:v>South Dakota</c:v>
                      </c:pt>
                      <c:pt idx="42">
                        <c:v>Colorado</c:v>
                      </c:pt>
                      <c:pt idx="43">
                        <c:v>New Hampshire</c:v>
                      </c:pt>
                      <c:pt idx="44">
                        <c:v>North Dakota</c:v>
                      </c:pt>
                      <c:pt idx="45">
                        <c:v>Wyoming</c:v>
                      </c:pt>
                      <c:pt idx="46">
                        <c:v>Nevada</c:v>
                      </c:pt>
                      <c:pt idx="47">
                        <c:v>District of Columbia</c:v>
                      </c:pt>
                      <c:pt idx="48">
                        <c:v>Vermont</c:v>
                      </c:pt>
                      <c:pt idx="49">
                        <c:v>Utah</c:v>
                      </c:pt>
                      <c:pt idx="50">
                        <c:v>Connecticut</c:v>
                      </c:pt>
                      <c:pt idx="51">
                        <c:v>Texas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Sheet1!$C$2:$C$53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52"/>
                      <c:pt idx="0">
                        <c:v>-3641</c:v>
                      </c:pt>
                      <c:pt idx="1">
                        <c:v>-16789</c:v>
                      </c:pt>
                      <c:pt idx="2">
                        <c:v>-13636</c:v>
                      </c:pt>
                      <c:pt idx="3">
                        <c:v>-10238</c:v>
                      </c:pt>
                      <c:pt idx="4">
                        <c:v>-15065</c:v>
                      </c:pt>
                      <c:pt idx="5">
                        <c:v>-8531</c:v>
                      </c:pt>
                      <c:pt idx="6">
                        <c:v>2644</c:v>
                      </c:pt>
                      <c:pt idx="7">
                        <c:v>-4281</c:v>
                      </c:pt>
                      <c:pt idx="8">
                        <c:v>47609</c:v>
                      </c:pt>
                      <c:pt idx="9">
                        <c:v>-2469</c:v>
                      </c:pt>
                      <c:pt idx="10">
                        <c:v>44550</c:v>
                      </c:pt>
                      <c:pt idx="11">
                        <c:v>-1659</c:v>
                      </c:pt>
                      <c:pt idx="12">
                        <c:v>2183</c:v>
                      </c:pt>
                      <c:pt idx="13">
                        <c:v>24069</c:v>
                      </c:pt>
                      <c:pt idx="14">
                        <c:v>2593</c:v>
                      </c:pt>
                      <c:pt idx="15">
                        <c:v>5328</c:v>
                      </c:pt>
                      <c:pt idx="16">
                        <c:v>17107</c:v>
                      </c:pt>
                      <c:pt idx="17">
                        <c:v>7285</c:v>
                      </c:pt>
                      <c:pt idx="18">
                        <c:v>9429</c:v>
                      </c:pt>
                      <c:pt idx="19">
                        <c:v>4778</c:v>
                      </c:pt>
                      <c:pt idx="20">
                        <c:v>6507</c:v>
                      </c:pt>
                      <c:pt idx="21">
                        <c:v>-1076</c:v>
                      </c:pt>
                      <c:pt idx="22">
                        <c:v>-1876</c:v>
                      </c:pt>
                      <c:pt idx="23">
                        <c:v>-3005</c:v>
                      </c:pt>
                      <c:pt idx="24">
                        <c:v>5863</c:v>
                      </c:pt>
                      <c:pt idx="25">
                        <c:v>33</c:v>
                      </c:pt>
                      <c:pt idx="26">
                        <c:v>-2179</c:v>
                      </c:pt>
                      <c:pt idx="27">
                        <c:v>1101</c:v>
                      </c:pt>
                      <c:pt idx="28">
                        <c:v>11351</c:v>
                      </c:pt>
                      <c:pt idx="29">
                        <c:v>4782</c:v>
                      </c:pt>
                      <c:pt idx="30">
                        <c:v>7191</c:v>
                      </c:pt>
                      <c:pt idx="31">
                        <c:v>395</c:v>
                      </c:pt>
                      <c:pt idx="32">
                        <c:v>6072</c:v>
                      </c:pt>
                      <c:pt idx="33">
                        <c:v>-503</c:v>
                      </c:pt>
                      <c:pt idx="34">
                        <c:v>-1776</c:v>
                      </c:pt>
                      <c:pt idx="35">
                        <c:v>-986</c:v>
                      </c:pt>
                      <c:pt idx="36">
                        <c:v>-1741</c:v>
                      </c:pt>
                      <c:pt idx="37">
                        <c:v>2642</c:v>
                      </c:pt>
                      <c:pt idx="38">
                        <c:v>2261</c:v>
                      </c:pt>
                      <c:pt idx="39">
                        <c:v>1262</c:v>
                      </c:pt>
                      <c:pt idx="40">
                        <c:v>-739</c:v>
                      </c:pt>
                      <c:pt idx="41">
                        <c:v>-2710</c:v>
                      </c:pt>
                      <c:pt idx="42">
                        <c:v>5785</c:v>
                      </c:pt>
                      <c:pt idx="43">
                        <c:v>-248</c:v>
                      </c:pt>
                      <c:pt idx="44">
                        <c:v>2383</c:v>
                      </c:pt>
                      <c:pt idx="45">
                        <c:v>3075</c:v>
                      </c:pt>
                      <c:pt idx="46">
                        <c:v>5729</c:v>
                      </c:pt>
                      <c:pt idx="47">
                        <c:v>-3554</c:v>
                      </c:pt>
                      <c:pt idx="48">
                        <c:v>405</c:v>
                      </c:pt>
                      <c:pt idx="49">
                        <c:v>7854</c:v>
                      </c:pt>
                      <c:pt idx="50">
                        <c:v>-4713</c:v>
                      </c:pt>
                      <c:pt idx="51">
                        <c:v>62835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A21E-4D6D-A025-0E4C1CA2F90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Percent change undergraduate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Sheet1!$A$2:$A$53</c15:sqref>
                        </c15:formulaRef>
                      </c:ext>
                    </c:extLst>
                    <c:strCache>
                      <c:ptCount val="52"/>
                      <c:pt idx="0">
                        <c:v>Michigan</c:v>
                      </c:pt>
                      <c:pt idx="1">
                        <c:v>Pennsylvania</c:v>
                      </c:pt>
                      <c:pt idx="2">
                        <c:v>Illinois</c:v>
                      </c:pt>
                      <c:pt idx="3">
                        <c:v>Ohio</c:v>
                      </c:pt>
                      <c:pt idx="4">
                        <c:v>New York</c:v>
                      </c:pt>
                      <c:pt idx="5">
                        <c:v>Missouri</c:v>
                      </c:pt>
                      <c:pt idx="6">
                        <c:v>Indiana</c:v>
                      </c:pt>
                      <c:pt idx="7">
                        <c:v>Minnesota</c:v>
                      </c:pt>
                      <c:pt idx="8">
                        <c:v>California</c:v>
                      </c:pt>
                      <c:pt idx="9">
                        <c:v>Wisconsin</c:v>
                      </c:pt>
                      <c:pt idx="10">
                        <c:v>Florida</c:v>
                      </c:pt>
                      <c:pt idx="11">
                        <c:v>Maryland</c:v>
                      </c:pt>
                      <c:pt idx="12">
                        <c:v>Tennessee</c:v>
                      </c:pt>
                      <c:pt idx="13">
                        <c:v>Georgia</c:v>
                      </c:pt>
                      <c:pt idx="14">
                        <c:v>Alabama</c:v>
                      </c:pt>
                      <c:pt idx="15">
                        <c:v>South Carolina</c:v>
                      </c:pt>
                      <c:pt idx="16">
                        <c:v>North Carolina</c:v>
                      </c:pt>
                      <c:pt idx="17">
                        <c:v>Oregon</c:v>
                      </c:pt>
                      <c:pt idx="18">
                        <c:v>Virginia</c:v>
                      </c:pt>
                      <c:pt idx="19">
                        <c:v>Oklahoma</c:v>
                      </c:pt>
                      <c:pt idx="20">
                        <c:v>Washington</c:v>
                      </c:pt>
                      <c:pt idx="21">
                        <c:v>Kentucky</c:v>
                      </c:pt>
                      <c:pt idx="22">
                        <c:v>Kansas</c:v>
                      </c:pt>
                      <c:pt idx="23">
                        <c:v>West Virginia</c:v>
                      </c:pt>
                      <c:pt idx="24">
                        <c:v>New Jersey</c:v>
                      </c:pt>
                      <c:pt idx="25">
                        <c:v>Iowa</c:v>
                      </c:pt>
                      <c:pt idx="26">
                        <c:v>Mississippi</c:v>
                      </c:pt>
                      <c:pt idx="27">
                        <c:v>New Mexico</c:v>
                      </c:pt>
                      <c:pt idx="28">
                        <c:v>Arizona</c:v>
                      </c:pt>
                      <c:pt idx="29">
                        <c:v>Arkansas</c:v>
                      </c:pt>
                      <c:pt idx="30">
                        <c:v>Puerto Rico</c:v>
                      </c:pt>
                      <c:pt idx="31">
                        <c:v>Louisiana</c:v>
                      </c:pt>
                      <c:pt idx="32">
                        <c:v>Nebraska</c:v>
                      </c:pt>
                      <c:pt idx="33">
                        <c:v>Hawaii</c:v>
                      </c:pt>
                      <c:pt idx="34">
                        <c:v>Massachusetts</c:v>
                      </c:pt>
                      <c:pt idx="35">
                        <c:v>Maine</c:v>
                      </c:pt>
                      <c:pt idx="36">
                        <c:v>Rhode Island</c:v>
                      </c:pt>
                      <c:pt idx="37">
                        <c:v>Montana</c:v>
                      </c:pt>
                      <c:pt idx="38">
                        <c:v>Idaho</c:v>
                      </c:pt>
                      <c:pt idx="39">
                        <c:v>Delaware</c:v>
                      </c:pt>
                      <c:pt idx="40">
                        <c:v>Alaska</c:v>
                      </c:pt>
                      <c:pt idx="41">
                        <c:v>South Dakota</c:v>
                      </c:pt>
                      <c:pt idx="42">
                        <c:v>Colorado</c:v>
                      </c:pt>
                      <c:pt idx="43">
                        <c:v>New Hampshire</c:v>
                      </c:pt>
                      <c:pt idx="44">
                        <c:v>North Dakota</c:v>
                      </c:pt>
                      <c:pt idx="45">
                        <c:v>Wyoming</c:v>
                      </c:pt>
                      <c:pt idx="46">
                        <c:v>Nevada</c:v>
                      </c:pt>
                      <c:pt idx="47">
                        <c:v>District of Columbia</c:v>
                      </c:pt>
                      <c:pt idx="48">
                        <c:v>Vermont</c:v>
                      </c:pt>
                      <c:pt idx="49">
                        <c:v>Utah</c:v>
                      </c:pt>
                      <c:pt idx="50">
                        <c:v>Connecticut</c:v>
                      </c:pt>
                      <c:pt idx="51">
                        <c:v>Texas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Sheet1!$D$2:$D$53</c15:sqref>
                        </c15:formulaRef>
                      </c:ext>
                    </c:extLst>
                    <c:numCache>
                      <c:formatCode>0.0%</c:formatCode>
                      <c:ptCount val="52"/>
                      <c:pt idx="0">
                        <c:v>-0.22870877536900369</c:v>
                      </c:pt>
                      <c:pt idx="1">
                        <c:v>-0.192699449860679</c:v>
                      </c:pt>
                      <c:pt idx="2">
                        <c:v>-0.18437299699142537</c:v>
                      </c:pt>
                      <c:pt idx="3">
                        <c:v>-0.19356261206355016</c:v>
                      </c:pt>
                      <c:pt idx="4">
                        <c:v>-0.11315063685515725</c:v>
                      </c:pt>
                      <c:pt idx="5">
                        <c:v>-0.2268208555847851</c:v>
                      </c:pt>
                      <c:pt idx="6">
                        <c:v>-0.17676361726298817</c:v>
                      </c:pt>
                      <c:pt idx="7">
                        <c:v>-0.19341754373219761</c:v>
                      </c:pt>
                      <c:pt idx="8">
                        <c:v>-2.2120185905009273E-2</c:v>
                      </c:pt>
                      <c:pt idx="9">
                        <c:v>-0.16238490742493236</c:v>
                      </c:pt>
                      <c:pt idx="10">
                        <c:v>-5.0568511181197894E-2</c:v>
                      </c:pt>
                      <c:pt idx="11">
                        <c:v>-0.14742507638776631</c:v>
                      </c:pt>
                      <c:pt idx="12">
                        <c:v>-0.12164452621362036</c:v>
                      </c:pt>
                      <c:pt idx="13">
                        <c:v>-6.682470580343923E-2</c:v>
                      </c:pt>
                      <c:pt idx="14">
                        <c:v>-0.13988320044761504</c:v>
                      </c:pt>
                      <c:pt idx="15">
                        <c:v>-0.14416533099847678</c:v>
                      </c:pt>
                      <c:pt idx="16">
                        <c:v>-6.3902263697621031E-2</c:v>
                      </c:pt>
                      <c:pt idx="17">
                        <c:v>-0.13334851936218678</c:v>
                      </c:pt>
                      <c:pt idx="18">
                        <c:v>-6.228266171541863E-2</c:v>
                      </c:pt>
                      <c:pt idx="19">
                        <c:v>-0.13852182548558239</c:v>
                      </c:pt>
                      <c:pt idx="20">
                        <c:v>-7.484685626956343E-2</c:v>
                      </c:pt>
                      <c:pt idx="21">
                        <c:v>-0.11799107239126215</c:v>
                      </c:pt>
                      <c:pt idx="22">
                        <c:v>-0.14477411659460265</c:v>
                      </c:pt>
                      <c:pt idx="23">
                        <c:v>-0.25823527057316681</c:v>
                      </c:pt>
                      <c:pt idx="24">
                        <c:v>-5.380062024411366E-2</c:v>
                      </c:pt>
                      <c:pt idx="25">
                        <c:v>-0.13235028184368655</c:v>
                      </c:pt>
                      <c:pt idx="26">
                        <c:v>-0.14035468451774813</c:v>
                      </c:pt>
                      <c:pt idx="27">
                        <c:v>-0.18987370873310241</c:v>
                      </c:pt>
                      <c:pt idx="28">
                        <c:v>-5.6925057663246639E-2</c:v>
                      </c:pt>
                      <c:pt idx="29">
                        <c:v>-0.13009302660993727</c:v>
                      </c:pt>
                      <c:pt idx="30">
                        <c:v>-9.0907514500984068E-2</c:v>
                      </c:pt>
                      <c:pt idx="31">
                        <c:v>-8.2355270811589068E-2</c:v>
                      </c:pt>
                      <c:pt idx="32">
                        <c:v>-0.15062169849654611</c:v>
                      </c:pt>
                      <c:pt idx="33">
                        <c:v>-0.202226431862298</c:v>
                      </c:pt>
                      <c:pt idx="34">
                        <c:v>-3.0641615075962671E-2</c:v>
                      </c:pt>
                      <c:pt idx="35">
                        <c:v>-0.14611359215320968</c:v>
                      </c:pt>
                      <c:pt idx="36">
                        <c:v>-0.1172909572455543</c:v>
                      </c:pt>
                      <c:pt idx="37">
                        <c:v>-0.14543842901950088</c:v>
                      </c:pt>
                      <c:pt idx="38">
                        <c:v>-7.8157187071896089E-2</c:v>
                      </c:pt>
                      <c:pt idx="39">
                        <c:v>-0.12946832478844755</c:v>
                      </c:pt>
                      <c:pt idx="40">
                        <c:v>-0.17487528804031299</c:v>
                      </c:pt>
                      <c:pt idx="41">
                        <c:v>-0.13518422418266735</c:v>
                      </c:pt>
                      <c:pt idx="42">
                        <c:v>-1.9317351359816257E-2</c:v>
                      </c:pt>
                      <c:pt idx="43">
                        <c:v>-5.5601003490401396E-2</c:v>
                      </c:pt>
                      <c:pt idx="44">
                        <c:v>-8.087885042870753E-2</c:v>
                      </c:pt>
                      <c:pt idx="45">
                        <c:v>-0.110250704643228</c:v>
                      </c:pt>
                      <c:pt idx="46">
                        <c:v>-2.4902027788481811E-2</c:v>
                      </c:pt>
                      <c:pt idx="47">
                        <c:v>-4.0549486924859317E-2</c:v>
                      </c:pt>
                      <c:pt idx="48">
                        <c:v>4.6797346048083957E-2</c:v>
                      </c:pt>
                      <c:pt idx="49">
                        <c:v>2.4743902215543623E-2</c:v>
                      </c:pt>
                      <c:pt idx="50">
                        <c:v>2.8030654212981683E-2</c:v>
                      </c:pt>
                      <c:pt idx="51">
                        <c:v>3.1008250497758141E-2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A21E-4D6D-A025-0E4C1CA2F90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Percent change graduate and professional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Sheet1!$A$2:$A$53</c15:sqref>
                        </c15:formulaRef>
                      </c:ext>
                    </c:extLst>
                    <c:strCache>
                      <c:ptCount val="52"/>
                      <c:pt idx="0">
                        <c:v>Michigan</c:v>
                      </c:pt>
                      <c:pt idx="1">
                        <c:v>Pennsylvania</c:v>
                      </c:pt>
                      <c:pt idx="2">
                        <c:v>Illinois</c:v>
                      </c:pt>
                      <c:pt idx="3">
                        <c:v>Ohio</c:v>
                      </c:pt>
                      <c:pt idx="4">
                        <c:v>New York</c:v>
                      </c:pt>
                      <c:pt idx="5">
                        <c:v>Missouri</c:v>
                      </c:pt>
                      <c:pt idx="6">
                        <c:v>Indiana</c:v>
                      </c:pt>
                      <c:pt idx="7">
                        <c:v>Minnesota</c:v>
                      </c:pt>
                      <c:pt idx="8">
                        <c:v>California</c:v>
                      </c:pt>
                      <c:pt idx="9">
                        <c:v>Wisconsin</c:v>
                      </c:pt>
                      <c:pt idx="10">
                        <c:v>Florida</c:v>
                      </c:pt>
                      <c:pt idx="11">
                        <c:v>Maryland</c:v>
                      </c:pt>
                      <c:pt idx="12">
                        <c:v>Tennessee</c:v>
                      </c:pt>
                      <c:pt idx="13">
                        <c:v>Georgia</c:v>
                      </c:pt>
                      <c:pt idx="14">
                        <c:v>Alabama</c:v>
                      </c:pt>
                      <c:pt idx="15">
                        <c:v>South Carolina</c:v>
                      </c:pt>
                      <c:pt idx="16">
                        <c:v>North Carolina</c:v>
                      </c:pt>
                      <c:pt idx="17">
                        <c:v>Oregon</c:v>
                      </c:pt>
                      <c:pt idx="18">
                        <c:v>Virginia</c:v>
                      </c:pt>
                      <c:pt idx="19">
                        <c:v>Oklahoma</c:v>
                      </c:pt>
                      <c:pt idx="20">
                        <c:v>Washington</c:v>
                      </c:pt>
                      <c:pt idx="21">
                        <c:v>Kentucky</c:v>
                      </c:pt>
                      <c:pt idx="22">
                        <c:v>Kansas</c:v>
                      </c:pt>
                      <c:pt idx="23">
                        <c:v>West Virginia</c:v>
                      </c:pt>
                      <c:pt idx="24">
                        <c:v>New Jersey</c:v>
                      </c:pt>
                      <c:pt idx="25">
                        <c:v>Iowa</c:v>
                      </c:pt>
                      <c:pt idx="26">
                        <c:v>Mississippi</c:v>
                      </c:pt>
                      <c:pt idx="27">
                        <c:v>New Mexico</c:v>
                      </c:pt>
                      <c:pt idx="28">
                        <c:v>Arizona</c:v>
                      </c:pt>
                      <c:pt idx="29">
                        <c:v>Arkansas</c:v>
                      </c:pt>
                      <c:pt idx="30">
                        <c:v>Puerto Rico</c:v>
                      </c:pt>
                      <c:pt idx="31">
                        <c:v>Louisiana</c:v>
                      </c:pt>
                      <c:pt idx="32">
                        <c:v>Nebraska</c:v>
                      </c:pt>
                      <c:pt idx="33">
                        <c:v>Hawaii</c:v>
                      </c:pt>
                      <c:pt idx="34">
                        <c:v>Massachusetts</c:v>
                      </c:pt>
                      <c:pt idx="35">
                        <c:v>Maine</c:v>
                      </c:pt>
                      <c:pt idx="36">
                        <c:v>Rhode Island</c:v>
                      </c:pt>
                      <c:pt idx="37">
                        <c:v>Montana</c:v>
                      </c:pt>
                      <c:pt idx="38">
                        <c:v>Idaho</c:v>
                      </c:pt>
                      <c:pt idx="39">
                        <c:v>Delaware</c:v>
                      </c:pt>
                      <c:pt idx="40">
                        <c:v>Alaska</c:v>
                      </c:pt>
                      <c:pt idx="41">
                        <c:v>South Dakota</c:v>
                      </c:pt>
                      <c:pt idx="42">
                        <c:v>Colorado</c:v>
                      </c:pt>
                      <c:pt idx="43">
                        <c:v>New Hampshire</c:v>
                      </c:pt>
                      <c:pt idx="44">
                        <c:v>North Dakota</c:v>
                      </c:pt>
                      <c:pt idx="45">
                        <c:v>Wyoming</c:v>
                      </c:pt>
                      <c:pt idx="46">
                        <c:v>Nevada</c:v>
                      </c:pt>
                      <c:pt idx="47">
                        <c:v>District of Columbia</c:v>
                      </c:pt>
                      <c:pt idx="48">
                        <c:v>Vermont</c:v>
                      </c:pt>
                      <c:pt idx="49">
                        <c:v>Utah</c:v>
                      </c:pt>
                      <c:pt idx="50">
                        <c:v>Connecticut</c:v>
                      </c:pt>
                      <c:pt idx="51">
                        <c:v>Texas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Sheet1!$E$2:$E$53</c15:sqref>
                        </c15:formulaRef>
                      </c:ext>
                    </c:extLst>
                    <c:numCache>
                      <c:formatCode>0.0%</c:formatCode>
                      <c:ptCount val="52"/>
                      <c:pt idx="0">
                        <c:v>-2.830445361754394E-2</c:v>
                      </c:pt>
                      <c:pt idx="1">
                        <c:v>-8.9466420117554901E-2</c:v>
                      </c:pt>
                      <c:pt idx="2">
                        <c:v>-6.6186142458439512E-2</c:v>
                      </c:pt>
                      <c:pt idx="3">
                        <c:v>-6.890749515399526E-2</c:v>
                      </c:pt>
                      <c:pt idx="4">
                        <c:v>-4.7533705862122279E-2</c:v>
                      </c:pt>
                      <c:pt idx="5">
                        <c:v>-9.6561325666681755E-2</c:v>
                      </c:pt>
                      <c:pt idx="6">
                        <c:v>3.8040428746133371E-2</c:v>
                      </c:pt>
                      <c:pt idx="7">
                        <c:v>-5.6072195735317229E-2</c:v>
                      </c:pt>
                      <c:pt idx="8">
                        <c:v>9.6463341741887768E-2</c:v>
                      </c:pt>
                      <c:pt idx="9">
                        <c:v>-3.6715938494482944E-2</c:v>
                      </c:pt>
                      <c:pt idx="10">
                        <c:v>0.21185433171965798</c:v>
                      </c:pt>
                      <c:pt idx="11">
                        <c:v>-1.4236799423319516E-2</c:v>
                      </c:pt>
                      <c:pt idx="12">
                        <c:v>2.8795673394011345E-2</c:v>
                      </c:pt>
                      <c:pt idx="13">
                        <c:v>0.19312519558048288</c:v>
                      </c:pt>
                      <c:pt idx="14">
                        <c:v>4.9405533114854051E-2</c:v>
                      </c:pt>
                      <c:pt idx="15">
                        <c:v>0.10751039186407846</c:v>
                      </c:pt>
                      <c:pt idx="16">
                        <c:v>0.15459902036980136</c:v>
                      </c:pt>
                      <c:pt idx="17">
                        <c:v>0.16927688446881681</c:v>
                      </c:pt>
                      <c:pt idx="18">
                        <c:v>6.986773368900745E-2</c:v>
                      </c:pt>
                      <c:pt idx="19">
                        <c:v>0.13644411445542293</c:v>
                      </c:pt>
                      <c:pt idx="20">
                        <c:v>8.5402666946661071E-2</c:v>
                      </c:pt>
                      <c:pt idx="21">
                        <c:v>-2.1431274523472821E-2</c:v>
                      </c:pt>
                      <c:pt idx="22">
                        <c:v>-5.0215476859658985E-2</c:v>
                      </c:pt>
                      <c:pt idx="23">
                        <c:v>-0.13754119370194068</c:v>
                      </c:pt>
                      <c:pt idx="24">
                        <c:v>4.6504433903897711E-2</c:v>
                      </c:pt>
                      <c:pt idx="25">
                        <c:v>8.6430423509075197E-4</c:v>
                      </c:pt>
                      <c:pt idx="26">
                        <c:v>-6.8191775677536454E-2</c:v>
                      </c:pt>
                      <c:pt idx="27">
                        <c:v>4.1489241436484907E-2</c:v>
                      </c:pt>
                      <c:pt idx="28">
                        <c:v>0.15268212633164749</c:v>
                      </c:pt>
                      <c:pt idx="29">
                        <c:v>0.17665312153675655</c:v>
                      </c:pt>
                      <c:pt idx="30">
                        <c:v>0.19652373534475689</c:v>
                      </c:pt>
                      <c:pt idx="31">
                        <c:v>8.1817805211483498E-3</c:v>
                      </c:pt>
                      <c:pt idx="32">
                        <c:v>0.24356197352587244</c:v>
                      </c:pt>
                      <c:pt idx="33">
                        <c:v>-2.8821911528764611E-2</c:v>
                      </c:pt>
                      <c:pt idx="34">
                        <c:v>-1.2116085194635084E-2</c:v>
                      </c:pt>
                      <c:pt idx="35">
                        <c:v>-6.910569105691057E-2</c:v>
                      </c:pt>
                      <c:pt idx="36">
                        <c:v>-9.9582451524337923E-2</c:v>
                      </c:pt>
                      <c:pt idx="37">
                        <c:v>0.23818968626036782</c:v>
                      </c:pt>
                      <c:pt idx="38">
                        <c:v>0.14956671297215057</c:v>
                      </c:pt>
                      <c:pt idx="39">
                        <c:v>0.10406530881504082</c:v>
                      </c:pt>
                      <c:pt idx="40">
                        <c:v>-7.2351674172704133E-2</c:v>
                      </c:pt>
                      <c:pt idx="41">
                        <c:v>-0.27197912484945808</c:v>
                      </c:pt>
                      <c:pt idx="42">
                        <c:v>7.3656735421441299E-2</c:v>
                      </c:pt>
                      <c:pt idx="43">
                        <c:v>-1.4695425456269258E-2</c:v>
                      </c:pt>
                      <c:pt idx="44">
                        <c:v>0.31187017406098677</c:v>
                      </c:pt>
                      <c:pt idx="45">
                        <c:v>0.68121400088613204</c:v>
                      </c:pt>
                      <c:pt idx="46">
                        <c:v>0.21018453975125656</c:v>
                      </c:pt>
                      <c:pt idx="47">
                        <c:v>-0.12845628365923303</c:v>
                      </c:pt>
                      <c:pt idx="48">
                        <c:v>4.9547345241008074E-2</c:v>
                      </c:pt>
                      <c:pt idx="49">
                        <c:v>0.23512154233025984</c:v>
                      </c:pt>
                      <c:pt idx="50">
                        <c:v>-7.6094678377680192E-2</c:v>
                      </c:pt>
                      <c:pt idx="51">
                        <c:v>0.21945341831834453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21E-4D6D-A025-0E4C1CA2F901}"/>
                  </c:ext>
                </c:extLst>
              </c15:ser>
            </c15:filteredBarSeries>
          </c:ext>
        </c:extLst>
      </c:barChart>
      <c:catAx>
        <c:axId val="1180447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444712"/>
        <c:crosses val="autoZero"/>
        <c:auto val="1"/>
        <c:lblAlgn val="ctr"/>
        <c:lblOffset val="80"/>
        <c:noMultiLvlLbl val="0"/>
      </c:catAx>
      <c:valAx>
        <c:axId val="1180444712"/>
        <c:scaling>
          <c:orientation val="minMax"/>
          <c:min val="-1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447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50635420823607E-2"/>
          <c:y val="2.5925510720977721E-2"/>
          <c:w val="0.91084871169077586"/>
          <c:h val="0.6532189259255765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 Change in graduate and professional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F1-49BA-8188-F15F650BF7AA}"/>
                </c:ext>
              </c:extLst>
            </c:dLbl>
            <c:dLbl>
              <c:idx val="5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F1-49BA-8188-F15F650BF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Sheet1!$A$2:$A$53</c:f>
              <c:strCache>
                <c:ptCount val="52"/>
                <c:pt idx="0">
                  <c:v>Pennsylvania</c:v>
                </c:pt>
                <c:pt idx="1">
                  <c:v>New York</c:v>
                </c:pt>
                <c:pt idx="2">
                  <c:v>Illinois</c:v>
                </c:pt>
                <c:pt idx="3">
                  <c:v>Ohio</c:v>
                </c:pt>
                <c:pt idx="4">
                  <c:v>Missouri</c:v>
                </c:pt>
                <c:pt idx="5">
                  <c:v>Connecticut</c:v>
                </c:pt>
                <c:pt idx="6">
                  <c:v>Minnesota</c:v>
                </c:pt>
                <c:pt idx="7">
                  <c:v>Michigan</c:v>
                </c:pt>
                <c:pt idx="8">
                  <c:v>District of Columbia</c:v>
                </c:pt>
                <c:pt idx="9">
                  <c:v>West Virginia</c:v>
                </c:pt>
                <c:pt idx="10">
                  <c:v>South Dakota</c:v>
                </c:pt>
                <c:pt idx="11">
                  <c:v>Wisconsin</c:v>
                </c:pt>
                <c:pt idx="12">
                  <c:v>Mississippi</c:v>
                </c:pt>
                <c:pt idx="13">
                  <c:v>Kansas</c:v>
                </c:pt>
                <c:pt idx="14">
                  <c:v>Massachusetts</c:v>
                </c:pt>
                <c:pt idx="15">
                  <c:v>Rhode Island</c:v>
                </c:pt>
                <c:pt idx="16">
                  <c:v>Maryland</c:v>
                </c:pt>
                <c:pt idx="17">
                  <c:v>Kentucky</c:v>
                </c:pt>
                <c:pt idx="18">
                  <c:v>Maine</c:v>
                </c:pt>
                <c:pt idx="19">
                  <c:v>Alaska</c:v>
                </c:pt>
                <c:pt idx="20">
                  <c:v>Hawaii</c:v>
                </c:pt>
                <c:pt idx="21">
                  <c:v>New Hampshire</c:v>
                </c:pt>
                <c:pt idx="22">
                  <c:v>Iowa</c:v>
                </c:pt>
                <c:pt idx="23">
                  <c:v>Louisiana</c:v>
                </c:pt>
                <c:pt idx="24">
                  <c:v>Vermont</c:v>
                </c:pt>
                <c:pt idx="25">
                  <c:v>New Mexico</c:v>
                </c:pt>
                <c:pt idx="26">
                  <c:v>Delaware</c:v>
                </c:pt>
                <c:pt idx="27">
                  <c:v>Tennessee</c:v>
                </c:pt>
                <c:pt idx="28">
                  <c:v>Idaho</c:v>
                </c:pt>
                <c:pt idx="29">
                  <c:v>North Dakota</c:v>
                </c:pt>
                <c:pt idx="30">
                  <c:v>Alabama</c:v>
                </c:pt>
                <c:pt idx="31">
                  <c:v>Montana</c:v>
                </c:pt>
                <c:pt idx="32">
                  <c:v>Indiana</c:v>
                </c:pt>
                <c:pt idx="33">
                  <c:v>Wyoming</c:v>
                </c:pt>
                <c:pt idx="34">
                  <c:v>Oklahoma</c:v>
                </c:pt>
                <c:pt idx="35">
                  <c:v>Arkansas</c:v>
                </c:pt>
                <c:pt idx="36">
                  <c:v>South Carolina</c:v>
                </c:pt>
                <c:pt idx="37">
                  <c:v>Nevada</c:v>
                </c:pt>
                <c:pt idx="38">
                  <c:v>Colorado</c:v>
                </c:pt>
                <c:pt idx="39">
                  <c:v>New Jersey</c:v>
                </c:pt>
                <c:pt idx="40">
                  <c:v>Nebraska</c:v>
                </c:pt>
                <c:pt idx="41">
                  <c:v>Washington</c:v>
                </c:pt>
                <c:pt idx="42">
                  <c:v>Puerto Rico</c:v>
                </c:pt>
                <c:pt idx="43">
                  <c:v>Oregon</c:v>
                </c:pt>
                <c:pt idx="44">
                  <c:v>Utah</c:v>
                </c:pt>
                <c:pt idx="45">
                  <c:v>Virginia</c:v>
                </c:pt>
                <c:pt idx="46">
                  <c:v>Arizona</c:v>
                </c:pt>
                <c:pt idx="47">
                  <c:v>North Carolina</c:v>
                </c:pt>
                <c:pt idx="48">
                  <c:v>Georgia</c:v>
                </c:pt>
                <c:pt idx="49">
                  <c:v>Florida</c:v>
                </c:pt>
                <c:pt idx="50">
                  <c:v>California</c:v>
                </c:pt>
                <c:pt idx="51">
                  <c:v>Texas</c:v>
                </c:pt>
              </c:strCache>
            </c:strRef>
          </c:cat>
          <c:val>
            <c:numRef>
              <c:f>Sheet1!$C$2:$C$53</c:f>
              <c:numCache>
                <c:formatCode>_(* #,##0_);_(* \(#,##0\);_(* "-"??_);_(@_)</c:formatCode>
                <c:ptCount val="52"/>
                <c:pt idx="0">
                  <c:v>-16789</c:v>
                </c:pt>
                <c:pt idx="1">
                  <c:v>-15065</c:v>
                </c:pt>
                <c:pt idx="2">
                  <c:v>-13636</c:v>
                </c:pt>
                <c:pt idx="3">
                  <c:v>-10238</c:v>
                </c:pt>
                <c:pt idx="4">
                  <c:v>-8531</c:v>
                </c:pt>
                <c:pt idx="5">
                  <c:v>-4713</c:v>
                </c:pt>
                <c:pt idx="6">
                  <c:v>-4281</c:v>
                </c:pt>
                <c:pt idx="7">
                  <c:v>-3641</c:v>
                </c:pt>
                <c:pt idx="8">
                  <c:v>-3554</c:v>
                </c:pt>
                <c:pt idx="9">
                  <c:v>-3005</c:v>
                </c:pt>
                <c:pt idx="10">
                  <c:v>-2710</c:v>
                </c:pt>
                <c:pt idx="11">
                  <c:v>-2469</c:v>
                </c:pt>
                <c:pt idx="12">
                  <c:v>-2179</c:v>
                </c:pt>
                <c:pt idx="13">
                  <c:v>-1876</c:v>
                </c:pt>
                <c:pt idx="14">
                  <c:v>-1776</c:v>
                </c:pt>
                <c:pt idx="15">
                  <c:v>-1741</c:v>
                </c:pt>
                <c:pt idx="16">
                  <c:v>-1659</c:v>
                </c:pt>
                <c:pt idx="17">
                  <c:v>-1076</c:v>
                </c:pt>
                <c:pt idx="18">
                  <c:v>-986</c:v>
                </c:pt>
                <c:pt idx="19">
                  <c:v>-739</c:v>
                </c:pt>
                <c:pt idx="20">
                  <c:v>-503</c:v>
                </c:pt>
                <c:pt idx="21">
                  <c:v>-248</c:v>
                </c:pt>
                <c:pt idx="22">
                  <c:v>33</c:v>
                </c:pt>
                <c:pt idx="23">
                  <c:v>395</c:v>
                </c:pt>
                <c:pt idx="24">
                  <c:v>405</c:v>
                </c:pt>
                <c:pt idx="25">
                  <c:v>1101</c:v>
                </c:pt>
                <c:pt idx="26">
                  <c:v>1262</c:v>
                </c:pt>
                <c:pt idx="27">
                  <c:v>2183</c:v>
                </c:pt>
                <c:pt idx="28">
                  <c:v>2261</c:v>
                </c:pt>
                <c:pt idx="29">
                  <c:v>2383</c:v>
                </c:pt>
                <c:pt idx="30">
                  <c:v>2593</c:v>
                </c:pt>
                <c:pt idx="31">
                  <c:v>2642</c:v>
                </c:pt>
                <c:pt idx="32">
                  <c:v>2644</c:v>
                </c:pt>
                <c:pt idx="33">
                  <c:v>3075</c:v>
                </c:pt>
                <c:pt idx="34">
                  <c:v>4778</c:v>
                </c:pt>
                <c:pt idx="35">
                  <c:v>4782</c:v>
                </c:pt>
                <c:pt idx="36">
                  <c:v>5328</c:v>
                </c:pt>
                <c:pt idx="37">
                  <c:v>5729</c:v>
                </c:pt>
                <c:pt idx="38">
                  <c:v>5785</c:v>
                </c:pt>
                <c:pt idx="39">
                  <c:v>5863</c:v>
                </c:pt>
                <c:pt idx="40">
                  <c:v>6072</c:v>
                </c:pt>
                <c:pt idx="41">
                  <c:v>6507</c:v>
                </c:pt>
                <c:pt idx="42">
                  <c:v>7191</c:v>
                </c:pt>
                <c:pt idx="43">
                  <c:v>7285</c:v>
                </c:pt>
                <c:pt idx="44">
                  <c:v>7854</c:v>
                </c:pt>
                <c:pt idx="45">
                  <c:v>9429</c:v>
                </c:pt>
                <c:pt idx="46">
                  <c:v>11351</c:v>
                </c:pt>
                <c:pt idx="47">
                  <c:v>17107</c:v>
                </c:pt>
                <c:pt idx="48">
                  <c:v>24069</c:v>
                </c:pt>
                <c:pt idx="49">
                  <c:v>44550</c:v>
                </c:pt>
                <c:pt idx="50">
                  <c:v>47609</c:v>
                </c:pt>
                <c:pt idx="51">
                  <c:v>62835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1E-4D6D-A025-0E4C1CA2F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0447336"/>
        <c:axId val="11804447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 Change in undergraduate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1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0-C4CF-4483-8A70-C1DA5B269719}"/>
                      </c:ext>
                    </c:extLst>
                  </c:dLbl>
                  <c:dLbl>
                    <c:idx val="51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ECA1-49B1-8A3A-B18CDB36A33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Sheet1!$A$2:$A$53</c15:sqref>
                        </c15:formulaRef>
                      </c:ext>
                    </c:extLst>
                    <c:strCache>
                      <c:ptCount val="52"/>
                      <c:pt idx="0">
                        <c:v>Pennsylvania</c:v>
                      </c:pt>
                      <c:pt idx="1">
                        <c:v>New York</c:v>
                      </c:pt>
                      <c:pt idx="2">
                        <c:v>Illinois</c:v>
                      </c:pt>
                      <c:pt idx="3">
                        <c:v>Ohio</c:v>
                      </c:pt>
                      <c:pt idx="4">
                        <c:v>Missouri</c:v>
                      </c:pt>
                      <c:pt idx="5">
                        <c:v>Connecticut</c:v>
                      </c:pt>
                      <c:pt idx="6">
                        <c:v>Minnesota</c:v>
                      </c:pt>
                      <c:pt idx="7">
                        <c:v>Michigan</c:v>
                      </c:pt>
                      <c:pt idx="8">
                        <c:v>District of Columbia</c:v>
                      </c:pt>
                      <c:pt idx="9">
                        <c:v>West Virginia</c:v>
                      </c:pt>
                      <c:pt idx="10">
                        <c:v>South Dakota</c:v>
                      </c:pt>
                      <c:pt idx="11">
                        <c:v>Wisconsin</c:v>
                      </c:pt>
                      <c:pt idx="12">
                        <c:v>Mississippi</c:v>
                      </c:pt>
                      <c:pt idx="13">
                        <c:v>Kansas</c:v>
                      </c:pt>
                      <c:pt idx="14">
                        <c:v>Massachusetts</c:v>
                      </c:pt>
                      <c:pt idx="15">
                        <c:v>Rhode Island</c:v>
                      </c:pt>
                      <c:pt idx="16">
                        <c:v>Maryland</c:v>
                      </c:pt>
                      <c:pt idx="17">
                        <c:v>Kentucky</c:v>
                      </c:pt>
                      <c:pt idx="18">
                        <c:v>Maine</c:v>
                      </c:pt>
                      <c:pt idx="19">
                        <c:v>Alaska</c:v>
                      </c:pt>
                      <c:pt idx="20">
                        <c:v>Hawaii</c:v>
                      </c:pt>
                      <c:pt idx="21">
                        <c:v>New Hampshire</c:v>
                      </c:pt>
                      <c:pt idx="22">
                        <c:v>Iowa</c:v>
                      </c:pt>
                      <c:pt idx="23">
                        <c:v>Louisiana</c:v>
                      </c:pt>
                      <c:pt idx="24">
                        <c:v>Vermont</c:v>
                      </c:pt>
                      <c:pt idx="25">
                        <c:v>New Mexico</c:v>
                      </c:pt>
                      <c:pt idx="26">
                        <c:v>Delaware</c:v>
                      </c:pt>
                      <c:pt idx="27">
                        <c:v>Tennessee</c:v>
                      </c:pt>
                      <c:pt idx="28">
                        <c:v>Idaho</c:v>
                      </c:pt>
                      <c:pt idx="29">
                        <c:v>North Dakota</c:v>
                      </c:pt>
                      <c:pt idx="30">
                        <c:v>Alabama</c:v>
                      </c:pt>
                      <c:pt idx="31">
                        <c:v>Montana</c:v>
                      </c:pt>
                      <c:pt idx="32">
                        <c:v>Indiana</c:v>
                      </c:pt>
                      <c:pt idx="33">
                        <c:v>Wyoming</c:v>
                      </c:pt>
                      <c:pt idx="34">
                        <c:v>Oklahoma</c:v>
                      </c:pt>
                      <c:pt idx="35">
                        <c:v>Arkansas</c:v>
                      </c:pt>
                      <c:pt idx="36">
                        <c:v>South Carolina</c:v>
                      </c:pt>
                      <c:pt idx="37">
                        <c:v>Nevada</c:v>
                      </c:pt>
                      <c:pt idx="38">
                        <c:v>Colorado</c:v>
                      </c:pt>
                      <c:pt idx="39">
                        <c:v>New Jersey</c:v>
                      </c:pt>
                      <c:pt idx="40">
                        <c:v>Nebraska</c:v>
                      </c:pt>
                      <c:pt idx="41">
                        <c:v>Washington</c:v>
                      </c:pt>
                      <c:pt idx="42">
                        <c:v>Puerto Rico</c:v>
                      </c:pt>
                      <c:pt idx="43">
                        <c:v>Oregon</c:v>
                      </c:pt>
                      <c:pt idx="44">
                        <c:v>Utah</c:v>
                      </c:pt>
                      <c:pt idx="45">
                        <c:v>Virginia</c:v>
                      </c:pt>
                      <c:pt idx="46">
                        <c:v>Arizona</c:v>
                      </c:pt>
                      <c:pt idx="47">
                        <c:v>North Carolina</c:v>
                      </c:pt>
                      <c:pt idx="48">
                        <c:v>Georgia</c:v>
                      </c:pt>
                      <c:pt idx="49">
                        <c:v>Florida</c:v>
                      </c:pt>
                      <c:pt idx="50">
                        <c:v>California</c:v>
                      </c:pt>
                      <c:pt idx="51">
                        <c:v>Texas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Sheet1!$B$2:$B$53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52"/>
                      <c:pt idx="0">
                        <c:v>-148341</c:v>
                      </c:pt>
                      <c:pt idx="1">
                        <c:v>-136700</c:v>
                      </c:pt>
                      <c:pt idx="2">
                        <c:v>-144688</c:v>
                      </c:pt>
                      <c:pt idx="3">
                        <c:v>-139584</c:v>
                      </c:pt>
                      <c:pt idx="4">
                        <c:v>-80359</c:v>
                      </c:pt>
                      <c:pt idx="5">
                        <c:v>5684</c:v>
                      </c:pt>
                      <c:pt idx="6">
                        <c:v>-63898</c:v>
                      </c:pt>
                      <c:pt idx="7">
                        <c:v>-158669</c:v>
                      </c:pt>
                      <c:pt idx="8">
                        <c:v>-1960</c:v>
                      </c:pt>
                      <c:pt idx="9">
                        <c:v>-25807</c:v>
                      </c:pt>
                      <c:pt idx="10">
                        <c:v>-6252</c:v>
                      </c:pt>
                      <c:pt idx="11">
                        <c:v>-58341</c:v>
                      </c:pt>
                      <c:pt idx="12">
                        <c:v>-25223</c:v>
                      </c:pt>
                      <c:pt idx="13">
                        <c:v>-26217</c:v>
                      </c:pt>
                      <c:pt idx="14">
                        <c:v>-13616</c:v>
                      </c:pt>
                      <c:pt idx="15">
                        <c:v>-9920</c:v>
                      </c:pt>
                      <c:pt idx="16">
                        <c:v>-55631</c:v>
                      </c:pt>
                      <c:pt idx="17">
                        <c:v>-27358</c:v>
                      </c:pt>
                      <c:pt idx="18">
                        <c:v>-10666</c:v>
                      </c:pt>
                      <c:pt idx="19">
                        <c:v>-6906</c:v>
                      </c:pt>
                      <c:pt idx="20">
                        <c:v>-17294</c:v>
                      </c:pt>
                      <c:pt idx="21">
                        <c:v>-4078</c:v>
                      </c:pt>
                      <c:pt idx="22">
                        <c:v>-25616</c:v>
                      </c:pt>
                      <c:pt idx="23">
                        <c:v>-19963</c:v>
                      </c:pt>
                      <c:pt idx="24">
                        <c:v>1855</c:v>
                      </c:pt>
                      <c:pt idx="25">
                        <c:v>-24777</c:v>
                      </c:pt>
                      <c:pt idx="26">
                        <c:v>-7298</c:v>
                      </c:pt>
                      <c:pt idx="27">
                        <c:v>-41985</c:v>
                      </c:pt>
                      <c:pt idx="28">
                        <c:v>-7702</c:v>
                      </c:pt>
                      <c:pt idx="29">
                        <c:v>-4075</c:v>
                      </c:pt>
                      <c:pt idx="30">
                        <c:v>-40001</c:v>
                      </c:pt>
                      <c:pt idx="31">
                        <c:v>-8532</c:v>
                      </c:pt>
                      <c:pt idx="32">
                        <c:v>-72352</c:v>
                      </c:pt>
                      <c:pt idx="33">
                        <c:v>-3716</c:v>
                      </c:pt>
                      <c:pt idx="34">
                        <c:v>-30966</c:v>
                      </c:pt>
                      <c:pt idx="35">
                        <c:v>-21648</c:v>
                      </c:pt>
                      <c:pt idx="36">
                        <c:v>-39846</c:v>
                      </c:pt>
                      <c:pt idx="37">
                        <c:v>-3425</c:v>
                      </c:pt>
                      <c:pt idx="38">
                        <c:v>-5921</c:v>
                      </c:pt>
                      <c:pt idx="39">
                        <c:v>-25658</c:v>
                      </c:pt>
                      <c:pt idx="40">
                        <c:v>-18534</c:v>
                      </c:pt>
                      <c:pt idx="41">
                        <c:v>-29483</c:v>
                      </c:pt>
                      <c:pt idx="42">
                        <c:v>-20970</c:v>
                      </c:pt>
                      <c:pt idx="43">
                        <c:v>-32197</c:v>
                      </c:pt>
                      <c:pt idx="44">
                        <c:v>5401</c:v>
                      </c:pt>
                      <c:pt idx="45">
                        <c:v>-31666</c:v>
                      </c:pt>
                      <c:pt idx="46">
                        <c:v>-22903</c:v>
                      </c:pt>
                      <c:pt idx="47">
                        <c:v>-39470</c:v>
                      </c:pt>
                      <c:pt idx="48">
                        <c:v>-40846</c:v>
                      </c:pt>
                      <c:pt idx="49">
                        <c:v>-58186</c:v>
                      </c:pt>
                      <c:pt idx="50">
                        <c:v>-58865</c:v>
                      </c:pt>
                      <c:pt idx="51">
                        <c:v>45803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ECA1-49B1-8A3A-B18CDB36A33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Percent change undergraduate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Sheet1!$A$2:$A$53</c15:sqref>
                        </c15:formulaRef>
                      </c:ext>
                    </c:extLst>
                    <c:strCache>
                      <c:ptCount val="52"/>
                      <c:pt idx="0">
                        <c:v>Pennsylvania</c:v>
                      </c:pt>
                      <c:pt idx="1">
                        <c:v>New York</c:v>
                      </c:pt>
                      <c:pt idx="2">
                        <c:v>Illinois</c:v>
                      </c:pt>
                      <c:pt idx="3">
                        <c:v>Ohio</c:v>
                      </c:pt>
                      <c:pt idx="4">
                        <c:v>Missouri</c:v>
                      </c:pt>
                      <c:pt idx="5">
                        <c:v>Connecticut</c:v>
                      </c:pt>
                      <c:pt idx="6">
                        <c:v>Minnesota</c:v>
                      </c:pt>
                      <c:pt idx="7">
                        <c:v>Michigan</c:v>
                      </c:pt>
                      <c:pt idx="8">
                        <c:v>District of Columbia</c:v>
                      </c:pt>
                      <c:pt idx="9">
                        <c:v>West Virginia</c:v>
                      </c:pt>
                      <c:pt idx="10">
                        <c:v>South Dakota</c:v>
                      </c:pt>
                      <c:pt idx="11">
                        <c:v>Wisconsin</c:v>
                      </c:pt>
                      <c:pt idx="12">
                        <c:v>Mississippi</c:v>
                      </c:pt>
                      <c:pt idx="13">
                        <c:v>Kansas</c:v>
                      </c:pt>
                      <c:pt idx="14">
                        <c:v>Massachusetts</c:v>
                      </c:pt>
                      <c:pt idx="15">
                        <c:v>Rhode Island</c:v>
                      </c:pt>
                      <c:pt idx="16">
                        <c:v>Maryland</c:v>
                      </c:pt>
                      <c:pt idx="17">
                        <c:v>Kentucky</c:v>
                      </c:pt>
                      <c:pt idx="18">
                        <c:v>Maine</c:v>
                      </c:pt>
                      <c:pt idx="19">
                        <c:v>Alaska</c:v>
                      </c:pt>
                      <c:pt idx="20">
                        <c:v>Hawaii</c:v>
                      </c:pt>
                      <c:pt idx="21">
                        <c:v>New Hampshire</c:v>
                      </c:pt>
                      <c:pt idx="22">
                        <c:v>Iowa</c:v>
                      </c:pt>
                      <c:pt idx="23">
                        <c:v>Louisiana</c:v>
                      </c:pt>
                      <c:pt idx="24">
                        <c:v>Vermont</c:v>
                      </c:pt>
                      <c:pt idx="25">
                        <c:v>New Mexico</c:v>
                      </c:pt>
                      <c:pt idx="26">
                        <c:v>Delaware</c:v>
                      </c:pt>
                      <c:pt idx="27">
                        <c:v>Tennessee</c:v>
                      </c:pt>
                      <c:pt idx="28">
                        <c:v>Idaho</c:v>
                      </c:pt>
                      <c:pt idx="29">
                        <c:v>North Dakota</c:v>
                      </c:pt>
                      <c:pt idx="30">
                        <c:v>Alabama</c:v>
                      </c:pt>
                      <c:pt idx="31">
                        <c:v>Montana</c:v>
                      </c:pt>
                      <c:pt idx="32">
                        <c:v>Indiana</c:v>
                      </c:pt>
                      <c:pt idx="33">
                        <c:v>Wyoming</c:v>
                      </c:pt>
                      <c:pt idx="34">
                        <c:v>Oklahoma</c:v>
                      </c:pt>
                      <c:pt idx="35">
                        <c:v>Arkansas</c:v>
                      </c:pt>
                      <c:pt idx="36">
                        <c:v>South Carolina</c:v>
                      </c:pt>
                      <c:pt idx="37">
                        <c:v>Nevada</c:v>
                      </c:pt>
                      <c:pt idx="38">
                        <c:v>Colorado</c:v>
                      </c:pt>
                      <c:pt idx="39">
                        <c:v>New Jersey</c:v>
                      </c:pt>
                      <c:pt idx="40">
                        <c:v>Nebraska</c:v>
                      </c:pt>
                      <c:pt idx="41">
                        <c:v>Washington</c:v>
                      </c:pt>
                      <c:pt idx="42">
                        <c:v>Puerto Rico</c:v>
                      </c:pt>
                      <c:pt idx="43">
                        <c:v>Oregon</c:v>
                      </c:pt>
                      <c:pt idx="44">
                        <c:v>Utah</c:v>
                      </c:pt>
                      <c:pt idx="45">
                        <c:v>Virginia</c:v>
                      </c:pt>
                      <c:pt idx="46">
                        <c:v>Arizona</c:v>
                      </c:pt>
                      <c:pt idx="47">
                        <c:v>North Carolina</c:v>
                      </c:pt>
                      <c:pt idx="48">
                        <c:v>Georgia</c:v>
                      </c:pt>
                      <c:pt idx="49">
                        <c:v>Florida</c:v>
                      </c:pt>
                      <c:pt idx="50">
                        <c:v>California</c:v>
                      </c:pt>
                      <c:pt idx="51">
                        <c:v>Texas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Sheet1!$D$2:$D$53</c15:sqref>
                        </c15:formulaRef>
                      </c:ext>
                    </c:extLst>
                    <c:numCache>
                      <c:formatCode>0.0%</c:formatCode>
                      <c:ptCount val="52"/>
                      <c:pt idx="0">
                        <c:v>-0.192699449860679</c:v>
                      </c:pt>
                      <c:pt idx="1">
                        <c:v>-0.11315063685515725</c:v>
                      </c:pt>
                      <c:pt idx="2">
                        <c:v>-0.18437299699142537</c:v>
                      </c:pt>
                      <c:pt idx="3">
                        <c:v>-0.19356261206355016</c:v>
                      </c:pt>
                      <c:pt idx="4">
                        <c:v>-0.2268208555847851</c:v>
                      </c:pt>
                      <c:pt idx="5">
                        <c:v>2.8030654212981683E-2</c:v>
                      </c:pt>
                      <c:pt idx="6">
                        <c:v>-0.19341754373219761</c:v>
                      </c:pt>
                      <c:pt idx="7">
                        <c:v>-0.22870877536900369</c:v>
                      </c:pt>
                      <c:pt idx="8">
                        <c:v>-4.0549486924859317E-2</c:v>
                      </c:pt>
                      <c:pt idx="9">
                        <c:v>-0.25823527057316681</c:v>
                      </c:pt>
                      <c:pt idx="10">
                        <c:v>-0.13518422418266735</c:v>
                      </c:pt>
                      <c:pt idx="11">
                        <c:v>-0.16238490742493236</c:v>
                      </c:pt>
                      <c:pt idx="12">
                        <c:v>-0.14035468451774813</c:v>
                      </c:pt>
                      <c:pt idx="13">
                        <c:v>-0.14477411659460265</c:v>
                      </c:pt>
                      <c:pt idx="14">
                        <c:v>-3.0641615075962671E-2</c:v>
                      </c:pt>
                      <c:pt idx="15">
                        <c:v>-0.1172909572455543</c:v>
                      </c:pt>
                      <c:pt idx="16">
                        <c:v>-0.14742507638776631</c:v>
                      </c:pt>
                      <c:pt idx="17">
                        <c:v>-0.11799107239126215</c:v>
                      </c:pt>
                      <c:pt idx="18">
                        <c:v>-0.14611359215320968</c:v>
                      </c:pt>
                      <c:pt idx="19">
                        <c:v>-0.17487528804031299</c:v>
                      </c:pt>
                      <c:pt idx="20">
                        <c:v>-0.202226431862298</c:v>
                      </c:pt>
                      <c:pt idx="21">
                        <c:v>-5.5601003490401396E-2</c:v>
                      </c:pt>
                      <c:pt idx="22">
                        <c:v>-0.13235028184368655</c:v>
                      </c:pt>
                      <c:pt idx="23">
                        <c:v>-8.2355270811589068E-2</c:v>
                      </c:pt>
                      <c:pt idx="24">
                        <c:v>4.6797346048083957E-2</c:v>
                      </c:pt>
                      <c:pt idx="25">
                        <c:v>-0.18987370873310241</c:v>
                      </c:pt>
                      <c:pt idx="26">
                        <c:v>-0.12946832478844755</c:v>
                      </c:pt>
                      <c:pt idx="27">
                        <c:v>-0.12164452621362036</c:v>
                      </c:pt>
                      <c:pt idx="28">
                        <c:v>-7.8157187071896089E-2</c:v>
                      </c:pt>
                      <c:pt idx="29">
                        <c:v>-8.087885042870753E-2</c:v>
                      </c:pt>
                      <c:pt idx="30">
                        <c:v>-0.13988320044761504</c:v>
                      </c:pt>
                      <c:pt idx="31">
                        <c:v>-0.14543842901950088</c:v>
                      </c:pt>
                      <c:pt idx="32">
                        <c:v>-0.17676361726298817</c:v>
                      </c:pt>
                      <c:pt idx="33">
                        <c:v>-0.110250704643228</c:v>
                      </c:pt>
                      <c:pt idx="34">
                        <c:v>-0.13852182548558239</c:v>
                      </c:pt>
                      <c:pt idx="35">
                        <c:v>-0.13009302660993727</c:v>
                      </c:pt>
                      <c:pt idx="36">
                        <c:v>-0.14416533099847678</c:v>
                      </c:pt>
                      <c:pt idx="37">
                        <c:v>-2.4902027788481811E-2</c:v>
                      </c:pt>
                      <c:pt idx="38">
                        <c:v>-1.9317351359816257E-2</c:v>
                      </c:pt>
                      <c:pt idx="39">
                        <c:v>-5.380062024411366E-2</c:v>
                      </c:pt>
                      <c:pt idx="40">
                        <c:v>-0.15062169849654611</c:v>
                      </c:pt>
                      <c:pt idx="41">
                        <c:v>-7.484685626956343E-2</c:v>
                      </c:pt>
                      <c:pt idx="42">
                        <c:v>-9.0907514500984068E-2</c:v>
                      </c:pt>
                      <c:pt idx="43">
                        <c:v>-0.13334851936218678</c:v>
                      </c:pt>
                      <c:pt idx="44">
                        <c:v>2.4743902215543623E-2</c:v>
                      </c:pt>
                      <c:pt idx="45">
                        <c:v>-6.228266171541863E-2</c:v>
                      </c:pt>
                      <c:pt idx="46">
                        <c:v>-5.6925057663246639E-2</c:v>
                      </c:pt>
                      <c:pt idx="47">
                        <c:v>-6.3902263697621031E-2</c:v>
                      </c:pt>
                      <c:pt idx="48">
                        <c:v>-6.682470580343923E-2</c:v>
                      </c:pt>
                      <c:pt idx="49">
                        <c:v>-5.0568511181197894E-2</c:v>
                      </c:pt>
                      <c:pt idx="50">
                        <c:v>-2.2120185905009273E-2</c:v>
                      </c:pt>
                      <c:pt idx="51">
                        <c:v>3.1008250497758141E-2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A21E-4D6D-A025-0E4C1CA2F90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Percent change graduate and professional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Sheet1!$A$2:$A$53</c15:sqref>
                        </c15:formulaRef>
                      </c:ext>
                    </c:extLst>
                    <c:strCache>
                      <c:ptCount val="52"/>
                      <c:pt idx="0">
                        <c:v>Pennsylvania</c:v>
                      </c:pt>
                      <c:pt idx="1">
                        <c:v>New York</c:v>
                      </c:pt>
                      <c:pt idx="2">
                        <c:v>Illinois</c:v>
                      </c:pt>
                      <c:pt idx="3">
                        <c:v>Ohio</c:v>
                      </c:pt>
                      <c:pt idx="4">
                        <c:v>Missouri</c:v>
                      </c:pt>
                      <c:pt idx="5">
                        <c:v>Connecticut</c:v>
                      </c:pt>
                      <c:pt idx="6">
                        <c:v>Minnesota</c:v>
                      </c:pt>
                      <c:pt idx="7">
                        <c:v>Michigan</c:v>
                      </c:pt>
                      <c:pt idx="8">
                        <c:v>District of Columbia</c:v>
                      </c:pt>
                      <c:pt idx="9">
                        <c:v>West Virginia</c:v>
                      </c:pt>
                      <c:pt idx="10">
                        <c:v>South Dakota</c:v>
                      </c:pt>
                      <c:pt idx="11">
                        <c:v>Wisconsin</c:v>
                      </c:pt>
                      <c:pt idx="12">
                        <c:v>Mississippi</c:v>
                      </c:pt>
                      <c:pt idx="13">
                        <c:v>Kansas</c:v>
                      </c:pt>
                      <c:pt idx="14">
                        <c:v>Massachusetts</c:v>
                      </c:pt>
                      <c:pt idx="15">
                        <c:v>Rhode Island</c:v>
                      </c:pt>
                      <c:pt idx="16">
                        <c:v>Maryland</c:v>
                      </c:pt>
                      <c:pt idx="17">
                        <c:v>Kentucky</c:v>
                      </c:pt>
                      <c:pt idx="18">
                        <c:v>Maine</c:v>
                      </c:pt>
                      <c:pt idx="19">
                        <c:v>Alaska</c:v>
                      </c:pt>
                      <c:pt idx="20">
                        <c:v>Hawaii</c:v>
                      </c:pt>
                      <c:pt idx="21">
                        <c:v>New Hampshire</c:v>
                      </c:pt>
                      <c:pt idx="22">
                        <c:v>Iowa</c:v>
                      </c:pt>
                      <c:pt idx="23">
                        <c:v>Louisiana</c:v>
                      </c:pt>
                      <c:pt idx="24">
                        <c:v>Vermont</c:v>
                      </c:pt>
                      <c:pt idx="25">
                        <c:v>New Mexico</c:v>
                      </c:pt>
                      <c:pt idx="26">
                        <c:v>Delaware</c:v>
                      </c:pt>
                      <c:pt idx="27">
                        <c:v>Tennessee</c:v>
                      </c:pt>
                      <c:pt idx="28">
                        <c:v>Idaho</c:v>
                      </c:pt>
                      <c:pt idx="29">
                        <c:v>North Dakota</c:v>
                      </c:pt>
                      <c:pt idx="30">
                        <c:v>Alabama</c:v>
                      </c:pt>
                      <c:pt idx="31">
                        <c:v>Montana</c:v>
                      </c:pt>
                      <c:pt idx="32">
                        <c:v>Indiana</c:v>
                      </c:pt>
                      <c:pt idx="33">
                        <c:v>Wyoming</c:v>
                      </c:pt>
                      <c:pt idx="34">
                        <c:v>Oklahoma</c:v>
                      </c:pt>
                      <c:pt idx="35">
                        <c:v>Arkansas</c:v>
                      </c:pt>
                      <c:pt idx="36">
                        <c:v>South Carolina</c:v>
                      </c:pt>
                      <c:pt idx="37">
                        <c:v>Nevada</c:v>
                      </c:pt>
                      <c:pt idx="38">
                        <c:v>Colorado</c:v>
                      </c:pt>
                      <c:pt idx="39">
                        <c:v>New Jersey</c:v>
                      </c:pt>
                      <c:pt idx="40">
                        <c:v>Nebraska</c:v>
                      </c:pt>
                      <c:pt idx="41">
                        <c:v>Washington</c:v>
                      </c:pt>
                      <c:pt idx="42">
                        <c:v>Puerto Rico</c:v>
                      </c:pt>
                      <c:pt idx="43">
                        <c:v>Oregon</c:v>
                      </c:pt>
                      <c:pt idx="44">
                        <c:v>Utah</c:v>
                      </c:pt>
                      <c:pt idx="45">
                        <c:v>Virginia</c:v>
                      </c:pt>
                      <c:pt idx="46">
                        <c:v>Arizona</c:v>
                      </c:pt>
                      <c:pt idx="47">
                        <c:v>North Carolina</c:v>
                      </c:pt>
                      <c:pt idx="48">
                        <c:v>Georgia</c:v>
                      </c:pt>
                      <c:pt idx="49">
                        <c:v>Florida</c:v>
                      </c:pt>
                      <c:pt idx="50">
                        <c:v>California</c:v>
                      </c:pt>
                      <c:pt idx="51">
                        <c:v>Texas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Sheet1!$E$2:$E$53</c15:sqref>
                        </c15:formulaRef>
                      </c:ext>
                    </c:extLst>
                    <c:numCache>
                      <c:formatCode>0.0%</c:formatCode>
                      <c:ptCount val="52"/>
                      <c:pt idx="0">
                        <c:v>-8.9466420117554901E-2</c:v>
                      </c:pt>
                      <c:pt idx="1">
                        <c:v>-4.7533705862122279E-2</c:v>
                      </c:pt>
                      <c:pt idx="2">
                        <c:v>-6.6186142458439512E-2</c:v>
                      </c:pt>
                      <c:pt idx="3">
                        <c:v>-6.890749515399526E-2</c:v>
                      </c:pt>
                      <c:pt idx="4">
                        <c:v>-9.6561325666681755E-2</c:v>
                      </c:pt>
                      <c:pt idx="5">
                        <c:v>-7.6094678377680192E-2</c:v>
                      </c:pt>
                      <c:pt idx="6">
                        <c:v>-5.6072195735317229E-2</c:v>
                      </c:pt>
                      <c:pt idx="7">
                        <c:v>-2.830445361754394E-2</c:v>
                      </c:pt>
                      <c:pt idx="8">
                        <c:v>-0.12845628365923303</c:v>
                      </c:pt>
                      <c:pt idx="9">
                        <c:v>-0.13754119370194068</c:v>
                      </c:pt>
                      <c:pt idx="10">
                        <c:v>-0.27197912484945808</c:v>
                      </c:pt>
                      <c:pt idx="11">
                        <c:v>-3.6715938494482944E-2</c:v>
                      </c:pt>
                      <c:pt idx="12">
                        <c:v>-6.8191775677536454E-2</c:v>
                      </c:pt>
                      <c:pt idx="13">
                        <c:v>-5.0215476859658985E-2</c:v>
                      </c:pt>
                      <c:pt idx="14">
                        <c:v>-1.2116085194635084E-2</c:v>
                      </c:pt>
                      <c:pt idx="15">
                        <c:v>-9.9582451524337923E-2</c:v>
                      </c:pt>
                      <c:pt idx="16">
                        <c:v>-1.4236799423319516E-2</c:v>
                      </c:pt>
                      <c:pt idx="17">
                        <c:v>-2.1431274523472821E-2</c:v>
                      </c:pt>
                      <c:pt idx="18">
                        <c:v>-6.910569105691057E-2</c:v>
                      </c:pt>
                      <c:pt idx="19">
                        <c:v>-7.2351674172704133E-2</c:v>
                      </c:pt>
                      <c:pt idx="20">
                        <c:v>-2.8821911528764611E-2</c:v>
                      </c:pt>
                      <c:pt idx="21">
                        <c:v>-1.4695425456269258E-2</c:v>
                      </c:pt>
                      <c:pt idx="22">
                        <c:v>8.6430423509075197E-4</c:v>
                      </c:pt>
                      <c:pt idx="23">
                        <c:v>8.1817805211483498E-3</c:v>
                      </c:pt>
                      <c:pt idx="24">
                        <c:v>4.9547345241008074E-2</c:v>
                      </c:pt>
                      <c:pt idx="25">
                        <c:v>4.1489241436484907E-2</c:v>
                      </c:pt>
                      <c:pt idx="26">
                        <c:v>0.10406530881504082</c:v>
                      </c:pt>
                      <c:pt idx="27">
                        <c:v>2.8795673394011345E-2</c:v>
                      </c:pt>
                      <c:pt idx="28">
                        <c:v>0.14956671297215057</c:v>
                      </c:pt>
                      <c:pt idx="29">
                        <c:v>0.31187017406098677</c:v>
                      </c:pt>
                      <c:pt idx="30">
                        <c:v>4.9405533114854051E-2</c:v>
                      </c:pt>
                      <c:pt idx="31">
                        <c:v>0.23818968626036782</c:v>
                      </c:pt>
                      <c:pt idx="32">
                        <c:v>3.8040428746133371E-2</c:v>
                      </c:pt>
                      <c:pt idx="33">
                        <c:v>0.68121400088613204</c:v>
                      </c:pt>
                      <c:pt idx="34">
                        <c:v>0.13644411445542293</c:v>
                      </c:pt>
                      <c:pt idx="35">
                        <c:v>0.17665312153675655</c:v>
                      </c:pt>
                      <c:pt idx="36">
                        <c:v>0.10751039186407846</c:v>
                      </c:pt>
                      <c:pt idx="37">
                        <c:v>0.21018453975125656</c:v>
                      </c:pt>
                      <c:pt idx="38">
                        <c:v>7.3656735421441299E-2</c:v>
                      </c:pt>
                      <c:pt idx="39">
                        <c:v>4.6504433903897711E-2</c:v>
                      </c:pt>
                      <c:pt idx="40">
                        <c:v>0.24356197352587244</c:v>
                      </c:pt>
                      <c:pt idx="41">
                        <c:v>8.5402666946661071E-2</c:v>
                      </c:pt>
                      <c:pt idx="42">
                        <c:v>0.19652373534475689</c:v>
                      </c:pt>
                      <c:pt idx="43">
                        <c:v>0.16927688446881681</c:v>
                      </c:pt>
                      <c:pt idx="44">
                        <c:v>0.23512154233025984</c:v>
                      </c:pt>
                      <c:pt idx="45">
                        <c:v>6.986773368900745E-2</c:v>
                      </c:pt>
                      <c:pt idx="46">
                        <c:v>0.15268212633164749</c:v>
                      </c:pt>
                      <c:pt idx="47">
                        <c:v>0.15459902036980136</c:v>
                      </c:pt>
                      <c:pt idx="48">
                        <c:v>0.19312519558048288</c:v>
                      </c:pt>
                      <c:pt idx="49">
                        <c:v>0.21185433171965798</c:v>
                      </c:pt>
                      <c:pt idx="50">
                        <c:v>9.6463341741887768E-2</c:v>
                      </c:pt>
                      <c:pt idx="51">
                        <c:v>0.21945341831834453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21E-4D6D-A025-0E4C1CA2F901}"/>
                  </c:ext>
                </c:extLst>
              </c15:ser>
            </c15:filteredBarSeries>
          </c:ext>
        </c:extLst>
      </c:barChart>
      <c:catAx>
        <c:axId val="1180447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444712"/>
        <c:crosses val="autoZero"/>
        <c:auto val="1"/>
        <c:lblAlgn val="ctr"/>
        <c:lblOffset val="80"/>
        <c:noMultiLvlLbl val="0"/>
      </c:catAx>
      <c:valAx>
        <c:axId val="1180444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447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Enrolled in college, undergrad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70-4620-BF32-1BF6F83E178F}"/>
                </c:ext>
              </c:extLst>
            </c:dLbl>
            <c:dLbl>
              <c:idx val="3"/>
              <c:layout>
                <c:manualLayout>
                  <c:x val="-3.7252529363803112E-2"/>
                  <c:y val="-7.470255735676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9B-4753-87CF-47C902CAF00B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70-4620-BF32-1BF6F83E178F}"/>
                </c:ext>
              </c:extLst>
            </c:dLbl>
            <c:dLbl>
              <c:idx val="12"/>
              <c:layout>
                <c:manualLayout>
                  <c:x val="-2.0553119648994794E-2"/>
                  <c:y val="-5.229179014973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9B-4753-87CF-47C902CAF0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Sheet1!$B$1:$N$1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Sheet1!$B$2:$N$2</c:f>
              <c:numCache>
                <c:formatCode>#,##0</c:formatCode>
                <c:ptCount val="13"/>
                <c:pt idx="0">
                  <c:v>1275882</c:v>
                </c:pt>
                <c:pt idx="1">
                  <c:v>1303492</c:v>
                </c:pt>
                <c:pt idx="2">
                  <c:v>1353185</c:v>
                </c:pt>
                <c:pt idx="3">
                  <c:v>1477123</c:v>
                </c:pt>
                <c:pt idx="4">
                  <c:v>1546122</c:v>
                </c:pt>
                <c:pt idx="5">
                  <c:v>1558096</c:v>
                </c:pt>
                <c:pt idx="6">
                  <c:v>1523860</c:v>
                </c:pt>
                <c:pt idx="7">
                  <c:v>1526401</c:v>
                </c:pt>
                <c:pt idx="8">
                  <c:v>1511378</c:v>
                </c:pt>
                <c:pt idx="9">
                  <c:v>1525151</c:v>
                </c:pt>
                <c:pt idx="10">
                  <c:v>1530060</c:v>
                </c:pt>
                <c:pt idx="11" formatCode="General">
                  <c:v>1532999</c:v>
                </c:pt>
                <c:pt idx="12" formatCode="_(* #,##0_);_(* \(#,##0\);_(* &quot;-&quot;??_);_(@_)">
                  <c:v>1522926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70-4620-BF32-1BF6F83E178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Enrolled in graduate school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70-4620-BF32-1BF6F83E178F}"/>
                </c:ext>
              </c:extLst>
            </c:dLbl>
            <c:dLbl>
              <c:idx val="3"/>
              <c:layout>
                <c:manualLayout>
                  <c:x val="-2.1837689627057014E-2"/>
                  <c:y val="-6.22521311306339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033420970675697E-2"/>
                      <c:h val="8.48870060097325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49B-4753-87CF-47C902CAF00B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70-4620-BF32-1BF6F83E178F}"/>
                </c:ext>
              </c:extLst>
            </c:dLbl>
            <c:dLbl>
              <c:idx val="12"/>
              <c:layout>
                <c:manualLayout>
                  <c:x val="-1.413026975868392E-2"/>
                  <c:y val="-4.9801704904507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9B-4753-87CF-47C902CAF0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Sheet1!$B$1:$N$1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Sheet1!$B$3:$N$3</c:f>
              <c:numCache>
                <c:formatCode>#,##0</c:formatCode>
                <c:ptCount val="13"/>
                <c:pt idx="0">
                  <c:v>227929</c:v>
                </c:pt>
                <c:pt idx="1">
                  <c:v>242628</c:v>
                </c:pt>
                <c:pt idx="2">
                  <c:v>261930</c:v>
                </c:pt>
                <c:pt idx="3">
                  <c:v>286325</c:v>
                </c:pt>
                <c:pt idx="4">
                  <c:v>282528</c:v>
                </c:pt>
                <c:pt idx="5">
                  <c:v>286125</c:v>
                </c:pt>
                <c:pt idx="6">
                  <c:v>292064</c:v>
                </c:pt>
                <c:pt idx="7">
                  <c:v>306680</c:v>
                </c:pt>
                <c:pt idx="8">
                  <c:v>294710</c:v>
                </c:pt>
                <c:pt idx="9">
                  <c:v>322757</c:v>
                </c:pt>
                <c:pt idx="10">
                  <c:v>320584</c:v>
                </c:pt>
                <c:pt idx="11" formatCode="General">
                  <c:v>333138</c:v>
                </c:pt>
                <c:pt idx="12" formatCode="_(* #,##0_);_(* \(#,##0\);_(* &quot;-&quot;??_);_(@_)">
                  <c:v>349160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70-4620-BF32-1BF6F83E1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9491304"/>
        <c:axId val="579498520"/>
      </c:lineChart>
      <c:catAx>
        <c:axId val="57949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498520"/>
        <c:crosses val="autoZero"/>
        <c:auto val="1"/>
        <c:lblAlgn val="ctr"/>
        <c:lblOffset val="100"/>
        <c:noMultiLvlLbl val="0"/>
      </c:catAx>
      <c:valAx>
        <c:axId val="579498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49130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8583045239228661E-2"/>
                <c:y val="0.35321174104867453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85527266408767E-2"/>
          <c:y val="4.187547336982151E-2"/>
          <c:w val="0.80552678628586061"/>
          <c:h val="0.89163544212145895"/>
        </c:manualLayout>
      </c:layout>
      <c:lineChart>
        <c:grouping val="standard"/>
        <c:varyColors val="0"/>
        <c:ser>
          <c:idx val="0"/>
          <c:order val="0"/>
          <c:tx>
            <c:strRef>
              <c:f>Sheet1!$O$3</c:f>
              <c:strCache>
                <c:ptCount val="1"/>
                <c:pt idx="0">
                  <c:v>Hispanic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11"/>
              <c:layout>
                <c:manualLayout>
                  <c:x val="-9.678668215253582E-3"/>
                  <c:y val="4.1137326073805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A0-40AD-A711-FC52DE29B7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Sheet1!$P$2:$AA$2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Sheet1!$P$3:$AA$3</c:f>
              <c:numCache>
                <c:formatCode>#,##0</c:formatCode>
                <c:ptCount val="12"/>
                <c:pt idx="0">
                  <c:v>438441</c:v>
                </c:pt>
                <c:pt idx="1">
                  <c:v>475529</c:v>
                </c:pt>
                <c:pt idx="2">
                  <c:v>549531</c:v>
                </c:pt>
                <c:pt idx="3">
                  <c:v>584856</c:v>
                </c:pt>
                <c:pt idx="4">
                  <c:v>610867</c:v>
                </c:pt>
                <c:pt idx="5">
                  <c:v>610722</c:v>
                </c:pt>
                <c:pt idx="6">
                  <c:v>614483</c:v>
                </c:pt>
                <c:pt idx="7">
                  <c:v>622508</c:v>
                </c:pt>
                <c:pt idx="8">
                  <c:v>648916</c:v>
                </c:pt>
                <c:pt idx="9">
                  <c:v>671791</c:v>
                </c:pt>
                <c:pt idx="10" formatCode="_(* #,##0_);_(* \(#,##0\);_(* &quot;-&quot;??_);_(@_)">
                  <c:v>680900</c:v>
                </c:pt>
                <c:pt idx="11" formatCode="_(* #,##0_);_(* \(#,##0\);_(* &quot;-&quot;??_);_(@_)">
                  <c:v>685789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97-4912-8D94-6F37DBEB340C}"/>
            </c:ext>
          </c:extLst>
        </c:ser>
        <c:ser>
          <c:idx val="1"/>
          <c:order val="1"/>
          <c:tx>
            <c:strRef>
              <c:f>Sheet1!$O$4</c:f>
              <c:strCache>
                <c:ptCount val="1"/>
                <c:pt idx="0">
                  <c:v>NH White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11"/>
              <c:layout>
                <c:manualLayout>
                  <c:x val="-1.572783584978707E-2"/>
                  <c:y val="-3.3877797943133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A0-40AD-A711-FC52DE29B7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Sheet1!$P$2:$AA$2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Sheet1!$P$4:$AA$4</c:f>
              <c:numCache>
                <c:formatCode>#,##0</c:formatCode>
                <c:ptCount val="12"/>
                <c:pt idx="0">
                  <c:v>759798</c:v>
                </c:pt>
                <c:pt idx="1">
                  <c:v>783197</c:v>
                </c:pt>
                <c:pt idx="2">
                  <c:v>790783</c:v>
                </c:pt>
                <c:pt idx="3">
                  <c:v>810331</c:v>
                </c:pt>
                <c:pt idx="4">
                  <c:v>780112</c:v>
                </c:pt>
                <c:pt idx="5">
                  <c:v>758223</c:v>
                </c:pt>
                <c:pt idx="6">
                  <c:v>752893</c:v>
                </c:pt>
                <c:pt idx="7">
                  <c:v>736929</c:v>
                </c:pt>
                <c:pt idx="8">
                  <c:v>729651</c:v>
                </c:pt>
                <c:pt idx="9">
                  <c:v>707117</c:v>
                </c:pt>
                <c:pt idx="10" formatCode="_(* #,##0_);_(* \(#,##0\);_(* &quot;-&quot;??_);_(@_)">
                  <c:v>702454</c:v>
                </c:pt>
                <c:pt idx="11" formatCode="_(* #,##0_);_(* \(#,##0\);_(* &quot;-&quot;??_);_(@_)">
                  <c:v>708644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97-4912-8D94-6F37DBEB340C}"/>
            </c:ext>
          </c:extLst>
        </c:ser>
        <c:ser>
          <c:idx val="2"/>
          <c:order val="2"/>
          <c:tx>
            <c:strRef>
              <c:f>Sheet1!$O$5</c:f>
              <c:strCache>
                <c:ptCount val="1"/>
                <c:pt idx="0">
                  <c:v>Black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dLbls>
            <c:dLbl>
              <c:idx val="11"/>
              <c:layout>
                <c:manualLayout>
                  <c:x val="-2.4196670538133954E-2"/>
                  <c:y val="-3.3877797943133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A0-40AD-A711-FC52DE29B7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Sheet1!$P$2:$AA$2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Sheet1!$P$5:$AA$5</c:f>
              <c:numCache>
                <c:formatCode>#,##0</c:formatCode>
                <c:ptCount val="12"/>
                <c:pt idx="0">
                  <c:v>224917</c:v>
                </c:pt>
                <c:pt idx="1">
                  <c:v>233939</c:v>
                </c:pt>
                <c:pt idx="2">
                  <c:v>272391</c:v>
                </c:pt>
                <c:pt idx="3">
                  <c:v>273737</c:v>
                </c:pt>
                <c:pt idx="4">
                  <c:v>293158</c:v>
                </c:pt>
                <c:pt idx="5">
                  <c:v>286624</c:v>
                </c:pt>
                <c:pt idx="6">
                  <c:v>296972</c:v>
                </c:pt>
                <c:pt idx="7">
                  <c:v>275673</c:v>
                </c:pt>
                <c:pt idx="8">
                  <c:v>285606</c:v>
                </c:pt>
                <c:pt idx="9">
                  <c:v>280719</c:v>
                </c:pt>
                <c:pt idx="10" formatCode="_(* #,##0_);_(* \(#,##0\);_(* &quot;-&quot;??_);_(@_)">
                  <c:v>286156</c:v>
                </c:pt>
                <c:pt idx="11" formatCode="_(* #,##0_);_(* \(#,##0\);_(* &quot;-&quot;??_);_(@_)">
                  <c:v>285459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97-4912-8D94-6F37DBEB340C}"/>
            </c:ext>
          </c:extLst>
        </c:ser>
        <c:ser>
          <c:idx val="3"/>
          <c:order val="3"/>
          <c:tx>
            <c:strRef>
              <c:f>Sheet1!$O$6</c:f>
              <c:strCache>
                <c:ptCount val="1"/>
                <c:pt idx="0">
                  <c:v>Asian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43-4A84-B0AE-83A381F6CB27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A0-40AD-A711-FC52DE29B7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Sheet1!$P$2:$AA$2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Sheet1!$P$6:$AA$6</c:f>
              <c:numCache>
                <c:formatCode>#,##0</c:formatCode>
                <c:ptCount val="12"/>
                <c:pt idx="0">
                  <c:v>91473</c:v>
                </c:pt>
                <c:pt idx="1">
                  <c:v>94278</c:v>
                </c:pt>
                <c:pt idx="2">
                  <c:v>115095</c:v>
                </c:pt>
                <c:pt idx="3">
                  <c:v>121878</c:v>
                </c:pt>
                <c:pt idx="4">
                  <c:v>122319</c:v>
                </c:pt>
                <c:pt idx="5">
                  <c:v>123644</c:v>
                </c:pt>
                <c:pt idx="6">
                  <c:v>128321</c:v>
                </c:pt>
                <c:pt idx="7">
                  <c:v>135340</c:v>
                </c:pt>
                <c:pt idx="8">
                  <c:v>140679</c:v>
                </c:pt>
                <c:pt idx="9">
                  <c:v>145699</c:v>
                </c:pt>
                <c:pt idx="10" formatCode="_(* #,##0_);_(* \(#,##0\);_(* &quot;-&quot;??_);_(@_)">
                  <c:v>157033</c:v>
                </c:pt>
                <c:pt idx="11" formatCode="_(* #,##0_);_(* \(#,##0\);_(* &quot;-&quot;??_);_(@_)">
                  <c:v>142856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297-4912-8D94-6F37DBEB3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9520488"/>
        <c:axId val="579519504"/>
      </c:lineChart>
      <c:catAx>
        <c:axId val="579520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519504"/>
        <c:crosses val="autoZero"/>
        <c:auto val="1"/>
        <c:lblAlgn val="ctr"/>
        <c:lblOffset val="100"/>
        <c:noMultiLvlLbl val="0"/>
      </c:catAx>
      <c:valAx>
        <c:axId val="57951950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520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435535617627249"/>
          <c:y val="0.23399174014318991"/>
          <c:w val="9.8057061012530061E-2"/>
          <c:h val="0.580413183379300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47326526252083E-2"/>
          <c:y val="5.1371275334138183E-2"/>
          <c:w val="0.69892221164662105"/>
          <c:h val="0.650563938334950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 than High School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8.8062497515832061E-2</c:v>
                </c:pt>
                <c:pt idx="1">
                  <c:v>0.10600127745841317</c:v>
                </c:pt>
                <c:pt idx="2">
                  <c:v>5.5910582745044214E-2</c:v>
                </c:pt>
                <c:pt idx="3">
                  <c:v>0.31714620064053411</c:v>
                </c:pt>
                <c:pt idx="4">
                  <c:v>0.30016003300472777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8D-4133-AACB-DF644BB208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School or Equivelant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0.29601760035710867</c:v>
                </c:pt>
                <c:pt idx="1">
                  <c:v>0.13160697920757905</c:v>
                </c:pt>
                <c:pt idx="2">
                  <c:v>0.23287010310943071</c:v>
                </c:pt>
                <c:pt idx="3">
                  <c:v>0.28384573716936046</c:v>
                </c:pt>
                <c:pt idx="4">
                  <c:v>0.26851608481416539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8D-4133-AACB-DF644BB208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 College or Associate Degree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0.35903750121751526</c:v>
                </c:pt>
                <c:pt idx="1">
                  <c:v>0.15668701872151009</c:v>
                </c:pt>
                <c:pt idx="2">
                  <c:v>0.31687115732968546</c:v>
                </c:pt>
                <c:pt idx="3">
                  <c:v>0.23765307960736012</c:v>
                </c:pt>
                <c:pt idx="4">
                  <c:v>0.24686338637823019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8D-4133-AACB-DF644BB208F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Bachelor, Graduate, Professional Degree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0.25688240090954395</c:v>
                </c:pt>
                <c:pt idx="1">
                  <c:v>0.60570472461249769</c:v>
                </c:pt>
                <c:pt idx="2">
                  <c:v>0.39434815681583962</c:v>
                </c:pt>
                <c:pt idx="3">
                  <c:v>0.16135498258274533</c:v>
                </c:pt>
                <c:pt idx="4">
                  <c:v>0.1844604958028766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8D-4133-AACB-DF644BB20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26059472"/>
        <c:axId val="226068096"/>
      </c:barChart>
      <c:catAx>
        <c:axId val="22605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068096"/>
        <c:crosses val="autoZero"/>
        <c:auto val="1"/>
        <c:lblAlgn val="ctr"/>
        <c:lblOffset val="100"/>
        <c:noMultiLvlLbl val="0"/>
      </c:catAx>
      <c:valAx>
        <c:axId val="22606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05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7319395569744864"/>
          <c:y val="4.7941743420705424E-2"/>
          <c:w val="0.15619243072425079"/>
          <c:h val="0.713747351701602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3250476043436"/>
          <c:y val="8.9022762516504206E-2"/>
          <c:w val="0.82127991354021923"/>
          <c:h val="0.734720827288621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Sheet1!$J$3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Sheet1!$I$4:$I$7</c:f>
              <c:strCache>
                <c:ptCount val="4"/>
                <c:pt idx="0">
                  <c:v>White, NH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</c:strCache>
            </c:strRef>
          </c:cat>
          <c:val>
            <c:numRef>
              <c:f>Sheet1!$J$4:$J$7</c:f>
              <c:numCache>
                <c:formatCode>0.0%</c:formatCode>
                <c:ptCount val="4"/>
                <c:pt idx="0">
                  <c:v>0.33300000000000002</c:v>
                </c:pt>
                <c:pt idx="1">
                  <c:v>0.18</c:v>
                </c:pt>
                <c:pt idx="2">
                  <c:v>0.107</c:v>
                </c:pt>
                <c:pt idx="3">
                  <c:v>0.52800000000000002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94-47DA-8844-2ECE1290C270}"/>
            </c:ext>
          </c:extLst>
        </c:ser>
        <c:ser>
          <c:idx val="1"/>
          <c:order val="1"/>
          <c:tx>
            <c:strRef>
              <c:f>Sheet1!$K$3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Sheet1!$I$4:$I$7</c:f>
              <c:strCache>
                <c:ptCount val="4"/>
                <c:pt idx="0">
                  <c:v>White, NH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</c:strCache>
            </c:strRef>
          </c:cat>
          <c:val>
            <c:numRef>
              <c:f>Sheet1!$K$4:$K$7</c:f>
              <c:numCache>
                <c:formatCode>0.0%</c:formatCode>
                <c:ptCount val="4"/>
                <c:pt idx="0">
                  <c:v>0.39434815681583962</c:v>
                </c:pt>
                <c:pt idx="1">
                  <c:v>0.25688240090954395</c:v>
                </c:pt>
                <c:pt idx="2">
                  <c:v>0.16135498258274533</c:v>
                </c:pt>
                <c:pt idx="3">
                  <c:v>0.60570472461249769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94-47DA-8844-2ECE1290C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9017160"/>
        <c:axId val="519012240"/>
      </c:barChart>
      <c:catAx>
        <c:axId val="519017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12240"/>
        <c:crosses val="autoZero"/>
        <c:auto val="1"/>
        <c:lblAlgn val="ctr"/>
        <c:lblOffset val="100"/>
        <c:noMultiLvlLbl val="0"/>
      </c:catAx>
      <c:valAx>
        <c:axId val="51901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17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State!$A$17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19-487A-B43F-E9990295F7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19-487A-B43F-E9990295F7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19-487A-B43F-E9990295F7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19-487A-B43F-E9990295F7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19-487A-B43F-E9990295F7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State!$B$16:$F$16</c:f>
              <c:strCache>
                <c:ptCount val="5"/>
                <c:pt idx="0">
                  <c:v>NH White 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 </c:v>
                </c:pt>
              </c:strCache>
            </c:strRef>
          </c:cat>
          <c:val>
            <c:numRef>
              <c:f>State!$B$17:$F$17</c:f>
              <c:numCache>
                <c:formatCode>0.0%</c:formatCode>
                <c:ptCount val="5"/>
                <c:pt idx="0">
                  <c:v>0.39747456769062672</c:v>
                </c:pt>
                <c:pt idx="1">
                  <c:v>0.11819016345745254</c:v>
                </c:pt>
                <c:pt idx="2">
                  <c:v>0.39257226800496337</c:v>
                </c:pt>
                <c:pt idx="3">
                  <c:v>5.3576632142760948E-2</c:v>
                </c:pt>
                <c:pt idx="4">
                  <c:v>3.8186368704196408E-2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919-487A-B43F-E9990295F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1-Apr-10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Sheet1!$A$2:$A$54</c:f>
              <c:strCache>
                <c:ptCount val="14"/>
                <c:pt idx="0">
                  <c:v>Utah</c:v>
                </c:pt>
                <c:pt idx="1">
                  <c:v>Texas</c:v>
                </c:pt>
                <c:pt idx="2">
                  <c:v>North Dakota</c:v>
                </c:pt>
                <c:pt idx="3">
                  <c:v>California</c:v>
                </c:pt>
                <c:pt idx="4">
                  <c:v>Arizona</c:v>
                </c:pt>
                <c:pt idx="5">
                  <c:v>United States</c:v>
                </c:pt>
                <c:pt idx="6">
                  <c:v>Illinois</c:v>
                </c:pt>
                <c:pt idx="7">
                  <c:v>New York</c:v>
                </c:pt>
                <c:pt idx="8">
                  <c:v>Massachusetts</c:v>
                </c:pt>
                <c:pt idx="9">
                  <c:v>Florida</c:v>
                </c:pt>
                <c:pt idx="10">
                  <c:v>Vermont</c:v>
                </c:pt>
                <c:pt idx="11">
                  <c:v>Puerto Rico</c:v>
                </c:pt>
                <c:pt idx="12">
                  <c:v>New Hampshire</c:v>
                </c:pt>
                <c:pt idx="13">
                  <c:v>Maine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14"/>
                <c:pt idx="0">
                  <c:v>29.2</c:v>
                </c:pt>
                <c:pt idx="1">
                  <c:v>33.6</c:v>
                </c:pt>
                <c:pt idx="2">
                  <c:v>37</c:v>
                </c:pt>
                <c:pt idx="3">
                  <c:v>35.200000000000003</c:v>
                </c:pt>
                <c:pt idx="4">
                  <c:v>35.9</c:v>
                </c:pt>
                <c:pt idx="5">
                  <c:v>37.200000000000003</c:v>
                </c:pt>
                <c:pt idx="6">
                  <c:v>36.6</c:v>
                </c:pt>
                <c:pt idx="7">
                  <c:v>38</c:v>
                </c:pt>
                <c:pt idx="8">
                  <c:v>39.1</c:v>
                </c:pt>
                <c:pt idx="9">
                  <c:v>40.700000000000003</c:v>
                </c:pt>
                <c:pt idx="10">
                  <c:v>41.5</c:v>
                </c:pt>
                <c:pt idx="11">
                  <c:v>36.9</c:v>
                </c:pt>
                <c:pt idx="12">
                  <c:v>41.1</c:v>
                </c:pt>
                <c:pt idx="13">
                  <c:v>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9D-4B5D-BBBD-072F8D02A2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1-Jul-18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Sheet1!$A$2:$A$54</c:f>
              <c:strCache>
                <c:ptCount val="14"/>
                <c:pt idx="0">
                  <c:v>Utah</c:v>
                </c:pt>
                <c:pt idx="1">
                  <c:v>Texas</c:v>
                </c:pt>
                <c:pt idx="2">
                  <c:v>North Dakota</c:v>
                </c:pt>
                <c:pt idx="3">
                  <c:v>California</c:v>
                </c:pt>
                <c:pt idx="4">
                  <c:v>Arizona</c:v>
                </c:pt>
                <c:pt idx="5">
                  <c:v>United States</c:v>
                </c:pt>
                <c:pt idx="6">
                  <c:v>Illinois</c:v>
                </c:pt>
                <c:pt idx="7">
                  <c:v>New York</c:v>
                </c:pt>
                <c:pt idx="8">
                  <c:v>Massachusetts</c:v>
                </c:pt>
                <c:pt idx="9">
                  <c:v>Florida</c:v>
                </c:pt>
                <c:pt idx="10">
                  <c:v>Vermont</c:v>
                </c:pt>
                <c:pt idx="11">
                  <c:v>Puerto Rico</c:v>
                </c:pt>
                <c:pt idx="12">
                  <c:v>New Hampshire</c:v>
                </c:pt>
                <c:pt idx="13">
                  <c:v>Maine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14"/>
                <c:pt idx="0">
                  <c:v>31</c:v>
                </c:pt>
                <c:pt idx="1">
                  <c:v>34.799999999999997</c:v>
                </c:pt>
                <c:pt idx="2">
                  <c:v>35.200000000000003</c:v>
                </c:pt>
                <c:pt idx="3">
                  <c:v>36.799999999999997</c:v>
                </c:pt>
                <c:pt idx="4">
                  <c:v>37.9</c:v>
                </c:pt>
                <c:pt idx="5">
                  <c:v>38.200000000000003</c:v>
                </c:pt>
                <c:pt idx="6">
                  <c:v>38.299999999999997</c:v>
                </c:pt>
                <c:pt idx="7">
                  <c:v>39</c:v>
                </c:pt>
                <c:pt idx="8">
                  <c:v>39.4</c:v>
                </c:pt>
                <c:pt idx="9">
                  <c:v>42.2</c:v>
                </c:pt>
                <c:pt idx="10">
                  <c:v>42.8</c:v>
                </c:pt>
                <c:pt idx="11">
                  <c:v>42.8</c:v>
                </c:pt>
                <c:pt idx="12">
                  <c:v>43</c:v>
                </c:pt>
                <c:pt idx="13">
                  <c:v>44.9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9D-4B5D-BBBD-072F8D02A2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Change Median Age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Sheet1!$A$2:$A$54</c:f>
              <c:strCache>
                <c:ptCount val="14"/>
                <c:pt idx="0">
                  <c:v>Utah</c:v>
                </c:pt>
                <c:pt idx="1">
                  <c:v>Texas</c:v>
                </c:pt>
                <c:pt idx="2">
                  <c:v>North Dakota</c:v>
                </c:pt>
                <c:pt idx="3">
                  <c:v>California</c:v>
                </c:pt>
                <c:pt idx="4">
                  <c:v>Arizona</c:v>
                </c:pt>
                <c:pt idx="5">
                  <c:v>United States</c:v>
                </c:pt>
                <c:pt idx="6">
                  <c:v>Illinois</c:v>
                </c:pt>
                <c:pt idx="7">
                  <c:v>New York</c:v>
                </c:pt>
                <c:pt idx="8">
                  <c:v>Massachusetts</c:v>
                </c:pt>
                <c:pt idx="9">
                  <c:v>Florida</c:v>
                </c:pt>
                <c:pt idx="10">
                  <c:v>Vermont</c:v>
                </c:pt>
                <c:pt idx="11">
                  <c:v>Puerto Rico</c:v>
                </c:pt>
                <c:pt idx="12">
                  <c:v>New Hampshire</c:v>
                </c:pt>
                <c:pt idx="13">
                  <c:v>Maine</c:v>
                </c:pt>
              </c:strCache>
            </c:strRef>
          </c:cat>
          <c:val>
            <c:numRef>
              <c:f>Sheet1!$D$2:$D$54</c:f>
              <c:numCache>
                <c:formatCode>0.0</c:formatCode>
                <c:ptCount val="14"/>
                <c:pt idx="0">
                  <c:v>1.8000000000000007</c:v>
                </c:pt>
                <c:pt idx="1">
                  <c:v>1.1999999999999957</c:v>
                </c:pt>
                <c:pt idx="2">
                  <c:v>-1.7999999999999972</c:v>
                </c:pt>
                <c:pt idx="3">
                  <c:v>1.5999999999999943</c:v>
                </c:pt>
                <c:pt idx="4">
                  <c:v>2</c:v>
                </c:pt>
                <c:pt idx="5">
                  <c:v>1</c:v>
                </c:pt>
                <c:pt idx="6">
                  <c:v>1.6999999999999957</c:v>
                </c:pt>
                <c:pt idx="7">
                  <c:v>1</c:v>
                </c:pt>
                <c:pt idx="8">
                  <c:v>0.29999999999999716</c:v>
                </c:pt>
                <c:pt idx="9">
                  <c:v>1.5</c:v>
                </c:pt>
                <c:pt idx="10">
                  <c:v>1.2999999999999972</c:v>
                </c:pt>
                <c:pt idx="11">
                  <c:v>5.8999999999999986</c:v>
                </c:pt>
                <c:pt idx="12">
                  <c:v>1.8999999999999986</c:v>
                </c:pt>
                <c:pt idx="13">
                  <c:v>2.1999999999999957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9D-4B5D-BBBD-072F8D02A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-13"/>
        <c:axId val="730212232"/>
        <c:axId val="730212560"/>
      </c:barChart>
      <c:catAx>
        <c:axId val="73021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212560"/>
        <c:crosses val="autoZero"/>
        <c:auto val="1"/>
        <c:lblAlgn val="ctr"/>
        <c:lblOffset val="100"/>
        <c:noMultiLvlLbl val="0"/>
      </c:catAx>
      <c:valAx>
        <c:axId val="73021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21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2.59</c:v>
                </c:pt>
                <c:pt idx="1">
                  <c:v>2.36</c:v>
                </c:pt>
                <c:pt idx="2">
                  <c:v>2.08</c:v>
                </c:pt>
                <c:pt idx="3">
                  <c:v>1.88</c:v>
                </c:pt>
                <c:pt idx="4">
                  <c:v>2.15</c:v>
                </c:pt>
                <c:pt idx="5">
                  <c:v>1.77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D-40CC-B0A9-4B3E3C4148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2.4700000000000002</c:v>
                </c:pt>
                <c:pt idx="1">
                  <c:v>2.29</c:v>
                </c:pt>
                <c:pt idx="2">
                  <c:v>2</c:v>
                </c:pt>
                <c:pt idx="3">
                  <c:v>1.87</c:v>
                </c:pt>
                <c:pt idx="4">
                  <c:v>2.0499999999999998</c:v>
                </c:pt>
                <c:pt idx="5">
                  <c:v>1.71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7D-40CC-B0A9-4B3E3C4148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2.4500000000000002</c:v>
                </c:pt>
                <c:pt idx="1">
                  <c:v>2.16</c:v>
                </c:pt>
                <c:pt idx="2">
                  <c:v>1.93</c:v>
                </c:pt>
                <c:pt idx="3">
                  <c:v>1.81</c:v>
                </c:pt>
                <c:pt idx="4">
                  <c:v>1.95</c:v>
                </c:pt>
                <c:pt idx="5">
                  <c:v>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7D-40CC-B0A9-4B3E3C4148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2.38</c:v>
                </c:pt>
                <c:pt idx="1">
                  <c:v>2.0699999999999998</c:v>
                </c:pt>
                <c:pt idx="2">
                  <c:v>1.89</c:v>
                </c:pt>
                <c:pt idx="3">
                  <c:v>1.79</c:v>
                </c:pt>
                <c:pt idx="4">
                  <c:v>1.9</c:v>
                </c:pt>
                <c:pt idx="5">
                  <c:v>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07D-40CC-B0A9-4B3E3C4148C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2.37</c:v>
                </c:pt>
                <c:pt idx="1">
                  <c:v>2.08</c:v>
                </c:pt>
                <c:pt idx="2">
                  <c:v>1.88</c:v>
                </c:pt>
                <c:pt idx="3">
                  <c:v>1.77</c:v>
                </c:pt>
                <c:pt idx="4">
                  <c:v>1.89</c:v>
                </c:pt>
                <c:pt idx="5">
                  <c:v>1.63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7D-40CC-B0A9-4B3E3C4148C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2.34</c:v>
                </c:pt>
                <c:pt idx="1">
                  <c:v>2.0699999999999998</c:v>
                </c:pt>
                <c:pt idx="2">
                  <c:v>1.86</c:v>
                </c:pt>
                <c:pt idx="3">
                  <c:v>1.73</c:v>
                </c:pt>
                <c:pt idx="4">
                  <c:v>1.84</c:v>
                </c:pt>
                <c:pt idx="5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07D-40CC-B0A9-4B3E3C4148C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2.33</c:v>
                </c:pt>
                <c:pt idx="1">
                  <c:v>2.09</c:v>
                </c:pt>
                <c:pt idx="2">
                  <c:v>1.86</c:v>
                </c:pt>
                <c:pt idx="3">
                  <c:v>1.73</c:v>
                </c:pt>
                <c:pt idx="4">
                  <c:v>1.84</c:v>
                </c:pt>
                <c:pt idx="5">
                  <c:v>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07D-40CC-B0A9-4B3E3C4148C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Sheet1!$I$2:$I$7</c:f>
              <c:numCache>
                <c:formatCode>General</c:formatCode>
                <c:ptCount val="6"/>
                <c:pt idx="0">
                  <c:v>2.29</c:v>
                </c:pt>
                <c:pt idx="1">
                  <c:v>2.0699999999999998</c:v>
                </c:pt>
                <c:pt idx="2">
                  <c:v>1.84</c:v>
                </c:pt>
                <c:pt idx="3">
                  <c:v>1.71</c:v>
                </c:pt>
                <c:pt idx="4">
                  <c:v>1.79</c:v>
                </c:pt>
                <c:pt idx="5">
                  <c:v>1.55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07D-40CC-B0A9-4B3E3C4148C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Sheet1!$J$2:$J$7</c:f>
              <c:numCache>
                <c:formatCode>General</c:formatCode>
                <c:ptCount val="6"/>
                <c:pt idx="0">
                  <c:v>2.2400000000000002</c:v>
                </c:pt>
                <c:pt idx="1">
                  <c:v>2.02</c:v>
                </c:pt>
                <c:pt idx="2">
                  <c:v>1.82</c:v>
                </c:pt>
                <c:pt idx="3">
                  <c:v>1.69</c:v>
                </c:pt>
                <c:pt idx="4">
                  <c:v>1.77</c:v>
                </c:pt>
                <c:pt idx="5">
                  <c:v>1.54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D-40CC-B0A9-4B3E3C4148C4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Sheet1!$K$2:$K$7</c:f>
              <c:numCache>
                <c:formatCode>General</c:formatCode>
                <c:ptCount val="6"/>
                <c:pt idx="0">
                  <c:v>2.12</c:v>
                </c:pt>
                <c:pt idx="1">
                  <c:v>1.92</c:v>
                </c:pt>
                <c:pt idx="2">
                  <c:v>1.77</c:v>
                </c:pt>
                <c:pt idx="3">
                  <c:v>1.65</c:v>
                </c:pt>
                <c:pt idx="4">
                  <c:v>1.69</c:v>
                </c:pt>
                <c:pt idx="5">
                  <c:v>1.51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07D-40CC-B0A9-4B3E3C4148C4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492731677771048E-2"/>
                  <c:y val="1.1538495188101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0D-4282-818D-7DA5F36D685C}"/>
                </c:ext>
              </c:extLst>
            </c:dLbl>
            <c:dLbl>
              <c:idx val="1"/>
              <c:layout>
                <c:manualLayout>
                  <c:x val="6.4412238325281803E-3"/>
                  <c:y val="-3.0769230769230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0D-4282-818D-7DA5F36D685C}"/>
                </c:ext>
              </c:extLst>
            </c:dLbl>
            <c:dLbl>
              <c:idx val="2"/>
              <c:layout>
                <c:manualLayout>
                  <c:x val="-1.6103059581321041E-3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0D-4282-818D-7DA5F36D685C}"/>
                </c:ext>
              </c:extLst>
            </c:dLbl>
            <c:dLbl>
              <c:idx val="4"/>
              <c:layout>
                <c:manualLayout>
                  <c:x val="0"/>
                  <c:y val="-2.564102564102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0D-4282-818D-7DA5F36D685C}"/>
                </c:ext>
              </c:extLst>
            </c:dLbl>
            <c:dLbl>
              <c:idx val="5"/>
              <c:layout>
                <c:manualLayout>
                  <c:x val="1.1272141706924315E-2"/>
                  <c:y val="-1.7948717948718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0D-4282-818D-7DA5F36D68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Sheet1!$L$2:$L$7</c:f>
              <c:numCache>
                <c:formatCode>General</c:formatCode>
                <c:ptCount val="6"/>
                <c:pt idx="0">
                  <c:v>2.0299999999999998</c:v>
                </c:pt>
                <c:pt idx="1">
                  <c:v>1.87</c:v>
                </c:pt>
                <c:pt idx="2">
                  <c:v>1.73</c:v>
                </c:pt>
                <c:pt idx="3">
                  <c:v>1.67</c:v>
                </c:pt>
                <c:pt idx="4">
                  <c:v>1.63</c:v>
                </c:pt>
                <c:pt idx="5">
                  <c:v>1.45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07D-40CC-B0A9-4B3E3C414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3326520"/>
        <c:axId val="553331112"/>
      </c:barChart>
      <c:catAx>
        <c:axId val="55332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331112"/>
        <c:crosses val="autoZero"/>
        <c:auto val="1"/>
        <c:lblAlgn val="ctr"/>
        <c:lblOffset val="100"/>
        <c:noMultiLvlLbl val="0"/>
      </c:catAx>
      <c:valAx>
        <c:axId val="553331112"/>
        <c:scaling>
          <c:orientation val="minMax"/>
          <c:min val="1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32652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Sheet2!$I$10</c:f>
              <c:strCache>
                <c:ptCount val="1"/>
                <c:pt idx="0">
                  <c:v>Total</c:v>
                </c:pt>
              </c:strCache>
            </c:strRef>
          </c:tx>
          <c:spPr>
            <a:ln w="4445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 w="9525">
                <a:solidFill>
                  <a:schemeClr val="accent3">
                    <a:lumMod val="50000"/>
                  </a:schemeClr>
                </a:solidFill>
              </a:ln>
              <a:effectLst/>
            </c:spPr>
          </c:marker>
          <c:cat>
            <c:numRef>
              <c:f>Sheet2!$J$9:$P$9</c:f>
              <c:numCache>
                <c:formatCode>General</c:formatCode>
                <c:ptCount val="7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2016</c:v>
                </c:pt>
                <c:pt idx="6">
                  <c:v>2018</c:v>
                </c:pt>
              </c:numCache>
            </c:numRef>
          </c:cat>
          <c:val>
            <c:numRef>
              <c:f>Sheet2!$J$10:$P$10</c:f>
              <c:numCache>
                <c:formatCode>0.0</c:formatCode>
                <c:ptCount val="7"/>
                <c:pt idx="0">
                  <c:v>17.106600375520451</c:v>
                </c:pt>
                <c:pt idx="1">
                  <c:v>16.683259260063718</c:v>
                </c:pt>
                <c:pt idx="2">
                  <c:v>15.35531460204845</c:v>
                </c:pt>
                <c:pt idx="3">
                  <c:v>14.67259402247643</c:v>
                </c:pt>
                <c:pt idx="4">
                  <c:v>14.82573294136369</c:v>
                </c:pt>
                <c:pt idx="5">
                  <c:v>14.259552682646705</c:v>
                </c:pt>
                <c:pt idx="6">
                  <c:v>13.225345533040205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D2-4007-A1C3-90E05AF65E15}"/>
            </c:ext>
          </c:extLst>
        </c:ser>
        <c:ser>
          <c:idx val="1"/>
          <c:order val="1"/>
          <c:tx>
            <c:strRef>
              <c:f>Sheet2!$I$11</c:f>
              <c:strCache>
                <c:ptCount val="1"/>
                <c:pt idx="0">
                  <c:v>Hispanic</c:v>
                </c:pt>
              </c:strCache>
            </c:strRef>
          </c:tx>
          <c:spPr>
            <a:ln w="4445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cat>
            <c:numRef>
              <c:f>Sheet2!$J$9:$P$9</c:f>
              <c:numCache>
                <c:formatCode>General</c:formatCode>
                <c:ptCount val="7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2016</c:v>
                </c:pt>
                <c:pt idx="6">
                  <c:v>2018</c:v>
                </c:pt>
              </c:numCache>
            </c:numRef>
          </c:cat>
          <c:val>
            <c:numRef>
              <c:f>Sheet2!$J$11:$P$11</c:f>
              <c:numCache>
                <c:formatCode>0.0</c:formatCode>
                <c:ptCount val="7"/>
                <c:pt idx="0">
                  <c:v>23.863602442366449</c:v>
                </c:pt>
                <c:pt idx="1">
                  <c:v>22.736997748479386</c:v>
                </c:pt>
                <c:pt idx="2">
                  <c:v>19.990231395019578</c:v>
                </c:pt>
                <c:pt idx="3">
                  <c:v>18.341615482732784</c:v>
                </c:pt>
                <c:pt idx="4">
                  <c:v>18.170682537569547</c:v>
                </c:pt>
                <c:pt idx="5">
                  <c:v>17.253934322528494</c:v>
                </c:pt>
                <c:pt idx="6">
                  <c:v>15.819810537055996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D2-4007-A1C3-90E05AF65E15}"/>
            </c:ext>
          </c:extLst>
        </c:ser>
        <c:ser>
          <c:idx val="2"/>
          <c:order val="2"/>
          <c:tx>
            <c:strRef>
              <c:f>Sheet2!$I$12</c:f>
              <c:strCache>
                <c:ptCount val="1"/>
                <c:pt idx="0">
                  <c:v>White</c:v>
                </c:pt>
              </c:strCache>
            </c:strRef>
          </c:tx>
          <c:spPr>
            <a:ln w="444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Sheet2!$J$9:$P$9</c:f>
              <c:numCache>
                <c:formatCode>General</c:formatCode>
                <c:ptCount val="7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2016</c:v>
                </c:pt>
                <c:pt idx="6">
                  <c:v>2018</c:v>
                </c:pt>
              </c:numCache>
            </c:numRef>
          </c:cat>
          <c:val>
            <c:numRef>
              <c:f>Sheet2!$J$12:$P$12</c:f>
              <c:numCache>
                <c:formatCode>0.0</c:formatCode>
                <c:ptCount val="7"/>
                <c:pt idx="0">
                  <c:v>12.484236995638511</c:v>
                </c:pt>
                <c:pt idx="1">
                  <c:v>12.305472774464818</c:v>
                </c:pt>
                <c:pt idx="2">
                  <c:v>11.805431233363064</c:v>
                </c:pt>
                <c:pt idx="3">
                  <c:v>11.697950535425878</c:v>
                </c:pt>
                <c:pt idx="4">
                  <c:v>12.019031383301073</c:v>
                </c:pt>
                <c:pt idx="5">
                  <c:v>11.313694515080249</c:v>
                </c:pt>
                <c:pt idx="6">
                  <c:v>10.537643144803562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D2-4007-A1C3-90E05AF65E15}"/>
            </c:ext>
          </c:extLst>
        </c:ser>
        <c:ser>
          <c:idx val="3"/>
          <c:order val="3"/>
          <c:tx>
            <c:strRef>
              <c:f>Sheet2!$I$13</c:f>
              <c:strCache>
                <c:ptCount val="1"/>
                <c:pt idx="0">
                  <c:v>Black</c:v>
                </c:pt>
              </c:strCache>
            </c:strRef>
          </c:tx>
          <c:spPr>
            <a:ln w="4445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75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</a:ln>
              <a:effectLst/>
            </c:spPr>
          </c:marker>
          <c:cat>
            <c:numRef>
              <c:f>Sheet2!$J$9:$P$9</c:f>
              <c:numCache>
                <c:formatCode>General</c:formatCode>
                <c:ptCount val="7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2016</c:v>
                </c:pt>
                <c:pt idx="6">
                  <c:v>2018</c:v>
                </c:pt>
              </c:numCache>
            </c:numRef>
          </c:cat>
          <c:val>
            <c:numRef>
              <c:f>Sheet2!$J$13:$P$13</c:f>
              <c:numCache>
                <c:formatCode>0.0</c:formatCode>
                <c:ptCount val="7"/>
                <c:pt idx="0">
                  <c:v>16.9470930797713</c:v>
                </c:pt>
                <c:pt idx="1">
                  <c:v>16.392401653973387</c:v>
                </c:pt>
                <c:pt idx="2">
                  <c:v>15.366131886654777</c:v>
                </c:pt>
                <c:pt idx="3">
                  <c:v>14.727589209734033</c:v>
                </c:pt>
                <c:pt idx="4">
                  <c:v>15.210949169821943</c:v>
                </c:pt>
                <c:pt idx="5">
                  <c:v>14.698044205513536</c:v>
                </c:pt>
                <c:pt idx="6">
                  <c:v>14.019769319116321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D2-4007-A1C3-90E05AF65E15}"/>
            </c:ext>
          </c:extLst>
        </c:ser>
        <c:ser>
          <c:idx val="4"/>
          <c:order val="4"/>
          <c:tx>
            <c:strRef>
              <c:f>Sheet2!$I$14</c:f>
              <c:strCache>
                <c:ptCount val="1"/>
                <c:pt idx="0">
                  <c:v>Asian</c:v>
                </c:pt>
              </c:strCache>
            </c:strRef>
          </c:tx>
          <c:spPr>
            <a:ln w="4445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numRef>
              <c:f>Sheet2!$J$9:$P$9</c:f>
              <c:numCache>
                <c:formatCode>General</c:formatCode>
                <c:ptCount val="7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2016</c:v>
                </c:pt>
                <c:pt idx="6">
                  <c:v>2018</c:v>
                </c:pt>
              </c:numCache>
            </c:numRef>
          </c:cat>
          <c:val>
            <c:numRef>
              <c:f>Sheet2!$J$14:$P$14</c:f>
              <c:numCache>
                <c:formatCode>0.0</c:formatCode>
                <c:ptCount val="7"/>
                <c:pt idx="0">
                  <c:v>18.520659059556088</c:v>
                </c:pt>
                <c:pt idx="1">
                  <c:v>18.865942585547895</c:v>
                </c:pt>
                <c:pt idx="2">
                  <c:v>17.508846558665255</c:v>
                </c:pt>
                <c:pt idx="3">
                  <c:v>17.959764026798872</c:v>
                </c:pt>
                <c:pt idx="4">
                  <c:v>17.62965544190012</c:v>
                </c:pt>
                <c:pt idx="5">
                  <c:v>15.896631183545246</c:v>
                </c:pt>
                <c:pt idx="6">
                  <c:v>14.048353228679588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DD2-4007-A1C3-90E05AF65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155232"/>
        <c:axId val="509155560"/>
      </c:lineChart>
      <c:catAx>
        <c:axId val="50915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155560"/>
        <c:crosses val="autoZero"/>
        <c:auto val="1"/>
        <c:lblAlgn val="ctr"/>
        <c:lblOffset val="100"/>
        <c:noMultiLvlLbl val="0"/>
      </c:catAx>
      <c:valAx>
        <c:axId val="509155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15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23199183435405"/>
          <c:y val="3.6443293946503759E-2"/>
          <c:w val="0.86169169825993985"/>
          <c:h val="0.65243242156420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 (non-Hispanic)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Sheet1!$A$2:$A$97</c:f>
              <c:strCache>
                <c:ptCount val="96"/>
                <c:pt idx="0">
                  <c:v>Under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years</c:v>
                </c:pt>
                <c:pt idx="86">
                  <c:v>86 years</c:v>
                </c:pt>
                <c:pt idx="87">
                  <c:v>87 years</c:v>
                </c:pt>
                <c:pt idx="88">
                  <c:v>88 years</c:v>
                </c:pt>
                <c:pt idx="89">
                  <c:v>89 years</c:v>
                </c:pt>
                <c:pt idx="90">
                  <c:v>90 years</c:v>
                </c:pt>
                <c:pt idx="91">
                  <c:v>91 years</c:v>
                </c:pt>
                <c:pt idx="92">
                  <c:v>92 years</c:v>
                </c:pt>
                <c:pt idx="93">
                  <c:v>93 years</c:v>
                </c:pt>
                <c:pt idx="94">
                  <c:v>94 years</c:v>
                </c:pt>
                <c:pt idx="95">
                  <c:v>95 + years</c:v>
                </c:pt>
              </c:strCache>
            </c:strRef>
          </c:cat>
          <c:val>
            <c:numRef>
              <c:f>Sheet1!$B$2:$B$97</c:f>
              <c:numCache>
                <c:formatCode>#,##0</c:formatCode>
                <c:ptCount val="96"/>
                <c:pt idx="0">
                  <c:v>113635</c:v>
                </c:pt>
                <c:pt idx="1">
                  <c:v>114868</c:v>
                </c:pt>
                <c:pt idx="2">
                  <c:v>118949</c:v>
                </c:pt>
                <c:pt idx="3">
                  <c:v>124659</c:v>
                </c:pt>
                <c:pt idx="4">
                  <c:v>129591</c:v>
                </c:pt>
                <c:pt idx="5">
                  <c:v>130967</c:v>
                </c:pt>
                <c:pt idx="6">
                  <c:v>130176</c:v>
                </c:pt>
                <c:pt idx="7">
                  <c:v>128867</c:v>
                </c:pt>
                <c:pt idx="8">
                  <c:v>129351</c:v>
                </c:pt>
                <c:pt idx="9">
                  <c:v>124243</c:v>
                </c:pt>
                <c:pt idx="10">
                  <c:v>127691</c:v>
                </c:pt>
                <c:pt idx="11">
                  <c:v>129710</c:v>
                </c:pt>
                <c:pt idx="12">
                  <c:v>130556</c:v>
                </c:pt>
                <c:pt idx="13">
                  <c:v>130185</c:v>
                </c:pt>
                <c:pt idx="14">
                  <c:v>130267</c:v>
                </c:pt>
                <c:pt idx="15">
                  <c:v>131265</c:v>
                </c:pt>
                <c:pt idx="16">
                  <c:v>132487</c:v>
                </c:pt>
                <c:pt idx="17">
                  <c:v>134003</c:v>
                </c:pt>
                <c:pt idx="18">
                  <c:v>140273</c:v>
                </c:pt>
                <c:pt idx="19">
                  <c:v>144676</c:v>
                </c:pt>
                <c:pt idx="20">
                  <c:v>141280</c:v>
                </c:pt>
                <c:pt idx="21">
                  <c:v>142450</c:v>
                </c:pt>
                <c:pt idx="22">
                  <c:v>145282</c:v>
                </c:pt>
                <c:pt idx="23">
                  <c:v>147066</c:v>
                </c:pt>
                <c:pt idx="24">
                  <c:v>151247</c:v>
                </c:pt>
                <c:pt idx="25">
                  <c:v>154633</c:v>
                </c:pt>
                <c:pt idx="26">
                  <c:v>157318</c:v>
                </c:pt>
                <c:pt idx="27">
                  <c:v>159663</c:v>
                </c:pt>
                <c:pt idx="28">
                  <c:v>159929</c:v>
                </c:pt>
                <c:pt idx="29">
                  <c:v>159956</c:v>
                </c:pt>
                <c:pt idx="30">
                  <c:v>156883</c:v>
                </c:pt>
                <c:pt idx="31">
                  <c:v>155596</c:v>
                </c:pt>
                <c:pt idx="32">
                  <c:v>157228</c:v>
                </c:pt>
                <c:pt idx="33">
                  <c:v>159606</c:v>
                </c:pt>
                <c:pt idx="34">
                  <c:v>160853</c:v>
                </c:pt>
                <c:pt idx="35">
                  <c:v>157553</c:v>
                </c:pt>
                <c:pt idx="36">
                  <c:v>159210</c:v>
                </c:pt>
                <c:pt idx="37">
                  <c:v>158481</c:v>
                </c:pt>
                <c:pt idx="38">
                  <c:v>158033</c:v>
                </c:pt>
                <c:pt idx="39">
                  <c:v>156963</c:v>
                </c:pt>
                <c:pt idx="40">
                  <c:v>148686</c:v>
                </c:pt>
                <c:pt idx="41">
                  <c:v>145608</c:v>
                </c:pt>
                <c:pt idx="42">
                  <c:v>142569</c:v>
                </c:pt>
                <c:pt idx="43">
                  <c:v>140199</c:v>
                </c:pt>
                <c:pt idx="44">
                  <c:v>142590</c:v>
                </c:pt>
                <c:pt idx="45">
                  <c:v>140061</c:v>
                </c:pt>
                <c:pt idx="46">
                  <c:v>142693</c:v>
                </c:pt>
                <c:pt idx="47">
                  <c:v>152223</c:v>
                </c:pt>
                <c:pt idx="48">
                  <c:v>163788</c:v>
                </c:pt>
                <c:pt idx="49">
                  <c:v>164937</c:v>
                </c:pt>
                <c:pt idx="50">
                  <c:v>156470</c:v>
                </c:pt>
                <c:pt idx="51">
                  <c:v>150094</c:v>
                </c:pt>
                <c:pt idx="52">
                  <c:v>149061</c:v>
                </c:pt>
                <c:pt idx="53">
                  <c:v>150944</c:v>
                </c:pt>
                <c:pt idx="54">
                  <c:v>162585</c:v>
                </c:pt>
                <c:pt idx="55">
                  <c:v>170486</c:v>
                </c:pt>
                <c:pt idx="56">
                  <c:v>175356</c:v>
                </c:pt>
                <c:pt idx="57">
                  <c:v>177270</c:v>
                </c:pt>
                <c:pt idx="58">
                  <c:v>179759</c:v>
                </c:pt>
                <c:pt idx="59">
                  <c:v>182152</c:v>
                </c:pt>
                <c:pt idx="60">
                  <c:v>177566</c:v>
                </c:pt>
                <c:pt idx="61">
                  <c:v>177813</c:v>
                </c:pt>
                <c:pt idx="62">
                  <c:v>174460</c:v>
                </c:pt>
                <c:pt idx="63">
                  <c:v>169493</c:v>
                </c:pt>
                <c:pt idx="64">
                  <c:v>167789</c:v>
                </c:pt>
                <c:pt idx="65">
                  <c:v>161481</c:v>
                </c:pt>
                <c:pt idx="66">
                  <c:v>156487</c:v>
                </c:pt>
                <c:pt idx="67">
                  <c:v>150153</c:v>
                </c:pt>
                <c:pt idx="68">
                  <c:v>141289</c:v>
                </c:pt>
                <c:pt idx="69">
                  <c:v>138740</c:v>
                </c:pt>
                <c:pt idx="70">
                  <c:v>135151</c:v>
                </c:pt>
                <c:pt idx="71">
                  <c:v>137423</c:v>
                </c:pt>
                <c:pt idx="72">
                  <c:v>137296</c:v>
                </c:pt>
                <c:pt idx="73">
                  <c:v>108912</c:v>
                </c:pt>
                <c:pt idx="74">
                  <c:v>101546</c:v>
                </c:pt>
                <c:pt idx="75">
                  <c:v>101357</c:v>
                </c:pt>
                <c:pt idx="76">
                  <c:v>96933</c:v>
                </c:pt>
                <c:pt idx="77">
                  <c:v>86570</c:v>
                </c:pt>
                <c:pt idx="78">
                  <c:v>78066</c:v>
                </c:pt>
                <c:pt idx="79">
                  <c:v>70761</c:v>
                </c:pt>
                <c:pt idx="80">
                  <c:v>65416</c:v>
                </c:pt>
                <c:pt idx="81">
                  <c:v>60630</c:v>
                </c:pt>
                <c:pt idx="82">
                  <c:v>54624</c:v>
                </c:pt>
                <c:pt idx="83">
                  <c:v>50682</c:v>
                </c:pt>
                <c:pt idx="84">
                  <c:v>47274</c:v>
                </c:pt>
                <c:pt idx="85">
                  <c:v>41568</c:v>
                </c:pt>
                <c:pt idx="86">
                  <c:v>37452</c:v>
                </c:pt>
                <c:pt idx="87">
                  <c:v>33866</c:v>
                </c:pt>
                <c:pt idx="88">
                  <c:v>30512</c:v>
                </c:pt>
                <c:pt idx="89">
                  <c:v>26882</c:v>
                </c:pt>
                <c:pt idx="90">
                  <c:v>22603</c:v>
                </c:pt>
                <c:pt idx="91">
                  <c:v>18725</c:v>
                </c:pt>
                <c:pt idx="92">
                  <c:v>15523</c:v>
                </c:pt>
                <c:pt idx="93">
                  <c:v>12628</c:v>
                </c:pt>
                <c:pt idx="94">
                  <c:v>9947</c:v>
                </c:pt>
                <c:pt idx="95">
                  <c:v>23314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0-4196-A476-54EC04991C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Sheet1!$A$2:$A$97</c:f>
              <c:strCache>
                <c:ptCount val="96"/>
                <c:pt idx="0">
                  <c:v>Under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years</c:v>
                </c:pt>
                <c:pt idx="86">
                  <c:v>86 years</c:v>
                </c:pt>
                <c:pt idx="87">
                  <c:v>87 years</c:v>
                </c:pt>
                <c:pt idx="88">
                  <c:v>88 years</c:v>
                </c:pt>
                <c:pt idx="89">
                  <c:v>89 years</c:v>
                </c:pt>
                <c:pt idx="90">
                  <c:v>90 years</c:v>
                </c:pt>
                <c:pt idx="91">
                  <c:v>91 years</c:v>
                </c:pt>
                <c:pt idx="92">
                  <c:v>92 years</c:v>
                </c:pt>
                <c:pt idx="93">
                  <c:v>93 years</c:v>
                </c:pt>
                <c:pt idx="94">
                  <c:v>94 years</c:v>
                </c:pt>
                <c:pt idx="95">
                  <c:v>95 + years</c:v>
                </c:pt>
              </c:strCache>
            </c:strRef>
          </c:cat>
          <c:val>
            <c:numRef>
              <c:f>Sheet1!$C$2:$C$97</c:f>
              <c:numCache>
                <c:formatCode>#,##0</c:formatCode>
                <c:ptCount val="96"/>
                <c:pt idx="0">
                  <c:v>194300</c:v>
                </c:pt>
                <c:pt idx="1">
                  <c:v>194939</c:v>
                </c:pt>
                <c:pt idx="2">
                  <c:v>199256</c:v>
                </c:pt>
                <c:pt idx="3">
                  <c:v>204093</c:v>
                </c:pt>
                <c:pt idx="4">
                  <c:v>208032</c:v>
                </c:pt>
                <c:pt idx="5">
                  <c:v>207627</c:v>
                </c:pt>
                <c:pt idx="6">
                  <c:v>205689</c:v>
                </c:pt>
                <c:pt idx="7">
                  <c:v>204034</c:v>
                </c:pt>
                <c:pt idx="8">
                  <c:v>206213</c:v>
                </c:pt>
                <c:pt idx="9">
                  <c:v>199564</c:v>
                </c:pt>
                <c:pt idx="10">
                  <c:v>202120</c:v>
                </c:pt>
                <c:pt idx="11">
                  <c:v>205094</c:v>
                </c:pt>
                <c:pt idx="12">
                  <c:v>205376</c:v>
                </c:pt>
                <c:pt idx="13">
                  <c:v>202369</c:v>
                </c:pt>
                <c:pt idx="14">
                  <c:v>200886</c:v>
                </c:pt>
                <c:pt idx="15">
                  <c:v>198413</c:v>
                </c:pt>
                <c:pt idx="16">
                  <c:v>196202</c:v>
                </c:pt>
                <c:pt idx="17">
                  <c:v>195477</c:v>
                </c:pt>
                <c:pt idx="18">
                  <c:v>198352</c:v>
                </c:pt>
                <c:pt idx="19">
                  <c:v>198474</c:v>
                </c:pt>
                <c:pt idx="20">
                  <c:v>189743</c:v>
                </c:pt>
                <c:pt idx="21">
                  <c:v>186278</c:v>
                </c:pt>
                <c:pt idx="22">
                  <c:v>183916</c:v>
                </c:pt>
                <c:pt idx="23">
                  <c:v>183291</c:v>
                </c:pt>
                <c:pt idx="24">
                  <c:v>182897</c:v>
                </c:pt>
                <c:pt idx="25">
                  <c:v>183626</c:v>
                </c:pt>
                <c:pt idx="26">
                  <c:v>184173</c:v>
                </c:pt>
                <c:pt idx="27">
                  <c:v>184003</c:v>
                </c:pt>
                <c:pt idx="28">
                  <c:v>180096</c:v>
                </c:pt>
                <c:pt idx="29">
                  <c:v>175189</c:v>
                </c:pt>
                <c:pt idx="30">
                  <c:v>168325</c:v>
                </c:pt>
                <c:pt idx="31">
                  <c:v>165898</c:v>
                </c:pt>
                <c:pt idx="32">
                  <c:v>165369</c:v>
                </c:pt>
                <c:pt idx="33">
                  <c:v>165210</c:v>
                </c:pt>
                <c:pt idx="34">
                  <c:v>164603</c:v>
                </c:pt>
                <c:pt idx="35">
                  <c:v>162038</c:v>
                </c:pt>
                <c:pt idx="36">
                  <c:v>164636</c:v>
                </c:pt>
                <c:pt idx="37">
                  <c:v>164102</c:v>
                </c:pt>
                <c:pt idx="38">
                  <c:v>163867</c:v>
                </c:pt>
                <c:pt idx="39">
                  <c:v>163861</c:v>
                </c:pt>
                <c:pt idx="40">
                  <c:v>154148</c:v>
                </c:pt>
                <c:pt idx="41">
                  <c:v>152535</c:v>
                </c:pt>
                <c:pt idx="42">
                  <c:v>152024</c:v>
                </c:pt>
                <c:pt idx="43">
                  <c:v>151868</c:v>
                </c:pt>
                <c:pt idx="44">
                  <c:v>152202</c:v>
                </c:pt>
                <c:pt idx="45">
                  <c:v>147141</c:v>
                </c:pt>
                <c:pt idx="46">
                  <c:v>145284</c:v>
                </c:pt>
                <c:pt idx="47">
                  <c:v>143584</c:v>
                </c:pt>
                <c:pt idx="48">
                  <c:v>140379</c:v>
                </c:pt>
                <c:pt idx="49">
                  <c:v>138335</c:v>
                </c:pt>
                <c:pt idx="50">
                  <c:v>129658</c:v>
                </c:pt>
                <c:pt idx="51">
                  <c:v>124829</c:v>
                </c:pt>
                <c:pt idx="52">
                  <c:v>120616</c:v>
                </c:pt>
                <c:pt idx="53">
                  <c:v>118854</c:v>
                </c:pt>
                <c:pt idx="54">
                  <c:v>119021</c:v>
                </c:pt>
                <c:pt idx="55">
                  <c:v>114282</c:v>
                </c:pt>
                <c:pt idx="56">
                  <c:v>111013</c:v>
                </c:pt>
                <c:pt idx="57">
                  <c:v>106450</c:v>
                </c:pt>
                <c:pt idx="58">
                  <c:v>103442</c:v>
                </c:pt>
                <c:pt idx="59">
                  <c:v>101365</c:v>
                </c:pt>
                <c:pt idx="60">
                  <c:v>94050</c:v>
                </c:pt>
                <c:pt idx="61">
                  <c:v>90223</c:v>
                </c:pt>
                <c:pt idx="62">
                  <c:v>86175</c:v>
                </c:pt>
                <c:pt idx="63">
                  <c:v>82403</c:v>
                </c:pt>
                <c:pt idx="64">
                  <c:v>78415</c:v>
                </c:pt>
                <c:pt idx="65">
                  <c:v>72430</c:v>
                </c:pt>
                <c:pt idx="66">
                  <c:v>67934</c:v>
                </c:pt>
                <c:pt idx="67">
                  <c:v>62640</c:v>
                </c:pt>
                <c:pt idx="68">
                  <c:v>60179</c:v>
                </c:pt>
                <c:pt idx="69">
                  <c:v>57593</c:v>
                </c:pt>
                <c:pt idx="70">
                  <c:v>53468</c:v>
                </c:pt>
                <c:pt idx="71">
                  <c:v>50503</c:v>
                </c:pt>
                <c:pt idx="72">
                  <c:v>47190</c:v>
                </c:pt>
                <c:pt idx="73">
                  <c:v>41686</c:v>
                </c:pt>
                <c:pt idx="74">
                  <c:v>38471</c:v>
                </c:pt>
                <c:pt idx="75">
                  <c:v>35027</c:v>
                </c:pt>
                <c:pt idx="76">
                  <c:v>31794</c:v>
                </c:pt>
                <c:pt idx="77">
                  <c:v>28384</c:v>
                </c:pt>
                <c:pt idx="78">
                  <c:v>26131</c:v>
                </c:pt>
                <c:pt idx="79">
                  <c:v>24281</c:v>
                </c:pt>
                <c:pt idx="80">
                  <c:v>21936</c:v>
                </c:pt>
                <c:pt idx="81">
                  <c:v>20478</c:v>
                </c:pt>
                <c:pt idx="82">
                  <c:v>18731</c:v>
                </c:pt>
                <c:pt idx="83">
                  <c:v>17330</c:v>
                </c:pt>
                <c:pt idx="84">
                  <c:v>16025</c:v>
                </c:pt>
                <c:pt idx="85">
                  <c:v>13850</c:v>
                </c:pt>
                <c:pt idx="86">
                  <c:v>11983</c:v>
                </c:pt>
                <c:pt idx="87">
                  <c:v>10877</c:v>
                </c:pt>
                <c:pt idx="88">
                  <c:v>9741</c:v>
                </c:pt>
                <c:pt idx="89">
                  <c:v>8748</c:v>
                </c:pt>
                <c:pt idx="90">
                  <c:v>7237</c:v>
                </c:pt>
                <c:pt idx="91">
                  <c:v>6025</c:v>
                </c:pt>
                <c:pt idx="92">
                  <c:v>4987</c:v>
                </c:pt>
                <c:pt idx="93">
                  <c:v>3979</c:v>
                </c:pt>
                <c:pt idx="94">
                  <c:v>3206</c:v>
                </c:pt>
                <c:pt idx="95">
                  <c:v>8127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50-4196-A476-54EC04991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20208104"/>
        <c:axId val="220212416"/>
      </c:barChart>
      <c:catAx>
        <c:axId val="220208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layout>
            <c:manualLayout>
              <c:xMode val="edge"/>
              <c:yMode val="edge"/>
              <c:x val="0.51545126712102163"/>
              <c:y val="0.7980422197040435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-3900000"/>
          <a:lstStyle/>
          <a:p>
            <a:pPr>
              <a:defRPr sz="1200"/>
            </a:pPr>
            <a:endParaRPr lang="en-US"/>
          </a:p>
        </c:txPr>
        <c:crossAx val="220212416"/>
        <c:crosses val="autoZero"/>
        <c:auto val="1"/>
        <c:lblAlgn val="ctr"/>
        <c:lblOffset val="100"/>
        <c:tickLblSkip val="5"/>
        <c:noMultiLvlLbl val="0"/>
      </c:catAx>
      <c:valAx>
        <c:axId val="220212416"/>
        <c:scaling>
          <c:orientation val="minMax"/>
          <c:max val="25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Population</a:t>
                </a:r>
              </a:p>
            </c:rich>
          </c:tx>
          <c:layout>
            <c:manualLayout>
              <c:xMode val="edge"/>
              <c:yMode val="edge"/>
              <c:x val="8.771929824561403E-3"/>
              <c:y val="0.2487123138456438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02081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8634414342275007"/>
          <c:y val="8.2665768709552542E-2"/>
          <c:w val="0.26128219671693581"/>
          <c:h val="0.14147279549153821"/>
        </c:manualLayout>
      </c:layout>
      <c:overlay val="0"/>
      <c:txPr>
        <a:bodyPr/>
        <a:lstStyle/>
        <a:p>
          <a:pPr>
            <a:defRPr>
              <a:solidFill>
                <a:schemeClr val="accent1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04447754841456"/>
          <c:y val="8.180798052417361E-2"/>
          <c:w val="0.84348561159584778"/>
          <c:h val="0.832499714709574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 Male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Sheet1!$B$2:$B$97</c:f>
              <c:numCache>
                <c:formatCode>#,##0;[Red]#,##0</c:formatCode>
                <c:ptCount val="96"/>
                <c:pt idx="0">
                  <c:v>-58944</c:v>
                </c:pt>
                <c:pt idx="1">
                  <c:v>-60276</c:v>
                </c:pt>
                <c:pt idx="2">
                  <c:v>-64267</c:v>
                </c:pt>
                <c:pt idx="3">
                  <c:v>-65513</c:v>
                </c:pt>
                <c:pt idx="4">
                  <c:v>-66688</c:v>
                </c:pt>
                <c:pt idx="5">
                  <c:v>-67468</c:v>
                </c:pt>
                <c:pt idx="6">
                  <c:v>-66000</c:v>
                </c:pt>
                <c:pt idx="7">
                  <c:v>-65441</c:v>
                </c:pt>
                <c:pt idx="8">
                  <c:v>-66721</c:v>
                </c:pt>
                <c:pt idx="9">
                  <c:v>-65647</c:v>
                </c:pt>
                <c:pt idx="10">
                  <c:v>-65472</c:v>
                </c:pt>
                <c:pt idx="11">
                  <c:v>-67087</c:v>
                </c:pt>
                <c:pt idx="12">
                  <c:v>-67400</c:v>
                </c:pt>
                <c:pt idx="13">
                  <c:v>-67861</c:v>
                </c:pt>
                <c:pt idx="14">
                  <c:v>-67828</c:v>
                </c:pt>
                <c:pt idx="15">
                  <c:v>-68197</c:v>
                </c:pt>
                <c:pt idx="16">
                  <c:v>-68986</c:v>
                </c:pt>
                <c:pt idx="17">
                  <c:v>-68196</c:v>
                </c:pt>
                <c:pt idx="18">
                  <c:v>-68048</c:v>
                </c:pt>
                <c:pt idx="19">
                  <c:v>-69020</c:v>
                </c:pt>
                <c:pt idx="20">
                  <c:v>-68164</c:v>
                </c:pt>
                <c:pt idx="21">
                  <c:v>-68413</c:v>
                </c:pt>
                <c:pt idx="22">
                  <c:v>-70273</c:v>
                </c:pt>
                <c:pt idx="23">
                  <c:v>-73302</c:v>
                </c:pt>
                <c:pt idx="24">
                  <c:v>-74844</c:v>
                </c:pt>
                <c:pt idx="25">
                  <c:v>-76033</c:v>
                </c:pt>
                <c:pt idx="26">
                  <c:v>-77642</c:v>
                </c:pt>
                <c:pt idx="27">
                  <c:v>-81172</c:v>
                </c:pt>
                <c:pt idx="28">
                  <c:v>-82455</c:v>
                </c:pt>
                <c:pt idx="29">
                  <c:v>-82921</c:v>
                </c:pt>
                <c:pt idx="30">
                  <c:v>-81334</c:v>
                </c:pt>
                <c:pt idx="31">
                  <c:v>-80609</c:v>
                </c:pt>
                <c:pt idx="32">
                  <c:v>-79963</c:v>
                </c:pt>
                <c:pt idx="33">
                  <c:v>-81283</c:v>
                </c:pt>
                <c:pt idx="34">
                  <c:v>-82596</c:v>
                </c:pt>
                <c:pt idx="35">
                  <c:v>-79535</c:v>
                </c:pt>
                <c:pt idx="36">
                  <c:v>-81199</c:v>
                </c:pt>
                <c:pt idx="37">
                  <c:v>-80643</c:v>
                </c:pt>
                <c:pt idx="38">
                  <c:v>-79339</c:v>
                </c:pt>
                <c:pt idx="39">
                  <c:v>-79813</c:v>
                </c:pt>
                <c:pt idx="40">
                  <c:v>-75184</c:v>
                </c:pt>
                <c:pt idx="41">
                  <c:v>-73025</c:v>
                </c:pt>
                <c:pt idx="42">
                  <c:v>-72157</c:v>
                </c:pt>
                <c:pt idx="43">
                  <c:v>-70249</c:v>
                </c:pt>
                <c:pt idx="44">
                  <c:v>-72338</c:v>
                </c:pt>
                <c:pt idx="45">
                  <c:v>-70133</c:v>
                </c:pt>
                <c:pt idx="46">
                  <c:v>-71584</c:v>
                </c:pt>
                <c:pt idx="47">
                  <c:v>-76890</c:v>
                </c:pt>
                <c:pt idx="48">
                  <c:v>-82837</c:v>
                </c:pt>
                <c:pt idx="49">
                  <c:v>-83357</c:v>
                </c:pt>
                <c:pt idx="50">
                  <c:v>-78323</c:v>
                </c:pt>
                <c:pt idx="51">
                  <c:v>-75008</c:v>
                </c:pt>
                <c:pt idx="52">
                  <c:v>-74855</c:v>
                </c:pt>
                <c:pt idx="53">
                  <c:v>-75230</c:v>
                </c:pt>
                <c:pt idx="54">
                  <c:v>-81156</c:v>
                </c:pt>
                <c:pt idx="55">
                  <c:v>-84646</c:v>
                </c:pt>
                <c:pt idx="56">
                  <c:v>-85925</c:v>
                </c:pt>
                <c:pt idx="57">
                  <c:v>-86789</c:v>
                </c:pt>
                <c:pt idx="58">
                  <c:v>-88168</c:v>
                </c:pt>
                <c:pt idx="59">
                  <c:v>-88976</c:v>
                </c:pt>
                <c:pt idx="60">
                  <c:v>-86508</c:v>
                </c:pt>
                <c:pt idx="61">
                  <c:v>-86479</c:v>
                </c:pt>
                <c:pt idx="62">
                  <c:v>-84773</c:v>
                </c:pt>
                <c:pt idx="63">
                  <c:v>-80664</c:v>
                </c:pt>
                <c:pt idx="64">
                  <c:v>-79983</c:v>
                </c:pt>
                <c:pt idx="65">
                  <c:v>-76191</c:v>
                </c:pt>
                <c:pt idx="66">
                  <c:v>-73797</c:v>
                </c:pt>
                <c:pt idx="67">
                  <c:v>-70207</c:v>
                </c:pt>
                <c:pt idx="68">
                  <c:v>-66685</c:v>
                </c:pt>
                <c:pt idx="69">
                  <c:v>-64789</c:v>
                </c:pt>
                <c:pt idx="70">
                  <c:v>-63468</c:v>
                </c:pt>
                <c:pt idx="71">
                  <c:v>-63228</c:v>
                </c:pt>
                <c:pt idx="72">
                  <c:v>-68008</c:v>
                </c:pt>
                <c:pt idx="73">
                  <c:v>-47165</c:v>
                </c:pt>
                <c:pt idx="74">
                  <c:v>-46542</c:v>
                </c:pt>
                <c:pt idx="75">
                  <c:v>-45645</c:v>
                </c:pt>
                <c:pt idx="76">
                  <c:v>-45225</c:v>
                </c:pt>
                <c:pt idx="77">
                  <c:v>-37828</c:v>
                </c:pt>
                <c:pt idx="78">
                  <c:v>-34548</c:v>
                </c:pt>
                <c:pt idx="79">
                  <c:v>-31304</c:v>
                </c:pt>
                <c:pt idx="80">
                  <c:v>-28529</c:v>
                </c:pt>
                <c:pt idx="81">
                  <c:v>-25995</c:v>
                </c:pt>
                <c:pt idx="82">
                  <c:v>-22903</c:v>
                </c:pt>
                <c:pt idx="83">
                  <c:v>-20887</c:v>
                </c:pt>
                <c:pt idx="84">
                  <c:v>-19284</c:v>
                </c:pt>
                <c:pt idx="85">
                  <c:v>-100560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00-43E5-9391-5CD523DA4AA1}"/>
            </c:ext>
          </c:extLst>
        </c:ser>
        <c:ser>
          <c:idx val="6"/>
          <c:order val="1"/>
          <c:tx>
            <c:strRef>
              <c:f>Sheet1!$G$1</c:f>
              <c:strCache>
                <c:ptCount val="1"/>
                <c:pt idx="0">
                  <c:v>White Female</c:v>
                </c:pt>
              </c:strCache>
            </c:strRef>
          </c:tx>
          <c:spPr>
            <a:solidFill>
              <a:srgbClr val="F84260"/>
            </a:solidFill>
            <a:ln>
              <a:solidFill>
                <a:srgbClr val="FC8168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Sheet1!$G$2:$G$97</c:f>
              <c:numCache>
                <c:formatCode>_(* #,##0_);_(* \(#,##0\);_(* "-"??_);_(@_)</c:formatCode>
                <c:ptCount val="96"/>
                <c:pt idx="0">
                  <c:v>56061</c:v>
                </c:pt>
                <c:pt idx="1">
                  <c:v>57540</c:v>
                </c:pt>
                <c:pt idx="2">
                  <c:v>61009</c:v>
                </c:pt>
                <c:pt idx="3">
                  <c:v>62513</c:v>
                </c:pt>
                <c:pt idx="4">
                  <c:v>63655</c:v>
                </c:pt>
                <c:pt idx="5">
                  <c:v>63427</c:v>
                </c:pt>
                <c:pt idx="6">
                  <c:v>63278</c:v>
                </c:pt>
                <c:pt idx="7">
                  <c:v>62729</c:v>
                </c:pt>
                <c:pt idx="8">
                  <c:v>62983</c:v>
                </c:pt>
                <c:pt idx="9">
                  <c:v>61863</c:v>
                </c:pt>
                <c:pt idx="10">
                  <c:v>62526</c:v>
                </c:pt>
                <c:pt idx="11">
                  <c:v>63807</c:v>
                </c:pt>
                <c:pt idx="12">
                  <c:v>64074</c:v>
                </c:pt>
                <c:pt idx="13">
                  <c:v>63876</c:v>
                </c:pt>
                <c:pt idx="14">
                  <c:v>64665</c:v>
                </c:pt>
                <c:pt idx="15">
                  <c:v>65406</c:v>
                </c:pt>
                <c:pt idx="16">
                  <c:v>65446</c:v>
                </c:pt>
                <c:pt idx="17">
                  <c:v>65202</c:v>
                </c:pt>
                <c:pt idx="18">
                  <c:v>62446</c:v>
                </c:pt>
                <c:pt idx="19">
                  <c:v>62695</c:v>
                </c:pt>
                <c:pt idx="20">
                  <c:v>62508</c:v>
                </c:pt>
                <c:pt idx="21">
                  <c:v>63352</c:v>
                </c:pt>
                <c:pt idx="22">
                  <c:v>66397</c:v>
                </c:pt>
                <c:pt idx="23">
                  <c:v>68021</c:v>
                </c:pt>
                <c:pt idx="24">
                  <c:v>69290</c:v>
                </c:pt>
                <c:pt idx="25">
                  <c:v>71286</c:v>
                </c:pt>
                <c:pt idx="26">
                  <c:v>72923</c:v>
                </c:pt>
                <c:pt idx="27">
                  <c:v>76749</c:v>
                </c:pt>
                <c:pt idx="28">
                  <c:v>80435</c:v>
                </c:pt>
                <c:pt idx="29">
                  <c:v>81262</c:v>
                </c:pt>
                <c:pt idx="30">
                  <c:v>79425</c:v>
                </c:pt>
                <c:pt idx="31">
                  <c:v>78051</c:v>
                </c:pt>
                <c:pt idx="32">
                  <c:v>78796</c:v>
                </c:pt>
                <c:pt idx="33">
                  <c:v>79813</c:v>
                </c:pt>
                <c:pt idx="34">
                  <c:v>81022</c:v>
                </c:pt>
                <c:pt idx="35">
                  <c:v>78453</c:v>
                </c:pt>
                <c:pt idx="36">
                  <c:v>79394</c:v>
                </c:pt>
                <c:pt idx="37">
                  <c:v>78943</c:v>
                </c:pt>
                <c:pt idx="38">
                  <c:v>78217</c:v>
                </c:pt>
                <c:pt idx="39">
                  <c:v>78400</c:v>
                </c:pt>
                <c:pt idx="40">
                  <c:v>73192</c:v>
                </c:pt>
                <c:pt idx="41">
                  <c:v>72053</c:v>
                </c:pt>
                <c:pt idx="42">
                  <c:v>71501</c:v>
                </c:pt>
                <c:pt idx="43">
                  <c:v>68692</c:v>
                </c:pt>
                <c:pt idx="44">
                  <c:v>71386</c:v>
                </c:pt>
                <c:pt idx="45">
                  <c:v>69473</c:v>
                </c:pt>
                <c:pt idx="46">
                  <c:v>70718</c:v>
                </c:pt>
                <c:pt idx="47">
                  <c:v>75201</c:v>
                </c:pt>
                <c:pt idx="48">
                  <c:v>81519</c:v>
                </c:pt>
                <c:pt idx="49">
                  <c:v>82032</c:v>
                </c:pt>
                <c:pt idx="50">
                  <c:v>77682</c:v>
                </c:pt>
                <c:pt idx="51">
                  <c:v>73777</c:v>
                </c:pt>
                <c:pt idx="52">
                  <c:v>74066</c:v>
                </c:pt>
                <c:pt idx="53">
                  <c:v>75358</c:v>
                </c:pt>
                <c:pt idx="54">
                  <c:v>81584</c:v>
                </c:pt>
                <c:pt idx="55">
                  <c:v>86108</c:v>
                </c:pt>
                <c:pt idx="56">
                  <c:v>88154</c:v>
                </c:pt>
                <c:pt idx="57">
                  <c:v>89261</c:v>
                </c:pt>
                <c:pt idx="58">
                  <c:v>91048</c:v>
                </c:pt>
                <c:pt idx="59">
                  <c:v>91570</c:v>
                </c:pt>
                <c:pt idx="60">
                  <c:v>89686</c:v>
                </c:pt>
                <c:pt idx="61">
                  <c:v>89601</c:v>
                </c:pt>
                <c:pt idx="62">
                  <c:v>89274</c:v>
                </c:pt>
                <c:pt idx="63">
                  <c:v>85805</c:v>
                </c:pt>
                <c:pt idx="64">
                  <c:v>85579</c:v>
                </c:pt>
                <c:pt idx="65">
                  <c:v>83214</c:v>
                </c:pt>
                <c:pt idx="66">
                  <c:v>80302</c:v>
                </c:pt>
                <c:pt idx="67">
                  <c:v>76312</c:v>
                </c:pt>
                <c:pt idx="68">
                  <c:v>73580</c:v>
                </c:pt>
                <c:pt idx="69">
                  <c:v>71566</c:v>
                </c:pt>
                <c:pt idx="70">
                  <c:v>70451</c:v>
                </c:pt>
                <c:pt idx="71">
                  <c:v>70169</c:v>
                </c:pt>
                <c:pt idx="72">
                  <c:v>75132</c:v>
                </c:pt>
                <c:pt idx="73">
                  <c:v>52732</c:v>
                </c:pt>
                <c:pt idx="74">
                  <c:v>53290</c:v>
                </c:pt>
                <c:pt idx="75">
                  <c:v>53030</c:v>
                </c:pt>
                <c:pt idx="76">
                  <c:v>52796</c:v>
                </c:pt>
                <c:pt idx="77">
                  <c:v>45082</c:v>
                </c:pt>
                <c:pt idx="78">
                  <c:v>41709</c:v>
                </c:pt>
                <c:pt idx="79">
                  <c:v>38496</c:v>
                </c:pt>
                <c:pt idx="80">
                  <c:v>35547</c:v>
                </c:pt>
                <c:pt idx="81">
                  <c:v>33692</c:v>
                </c:pt>
                <c:pt idx="82">
                  <c:v>30151</c:v>
                </c:pt>
                <c:pt idx="83">
                  <c:v>28119</c:v>
                </c:pt>
                <c:pt idx="84">
                  <c:v>27237</c:v>
                </c:pt>
                <c:pt idx="85">
                  <c:v>171291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00-43E5-9391-5CD523DA4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20211632"/>
        <c:axId val="220206536"/>
      </c:barChart>
      <c:catAx>
        <c:axId val="220211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050" baseline="0"/>
            </a:pPr>
            <a:endParaRPr lang="en-US"/>
          </a:p>
        </c:txPr>
        <c:crossAx val="220206536"/>
        <c:crosses val="autoZero"/>
        <c:auto val="1"/>
        <c:lblAlgn val="ctr"/>
        <c:lblOffset val="100"/>
        <c:tickLblSkip val="5"/>
        <c:noMultiLvlLbl val="0"/>
      </c:catAx>
      <c:valAx>
        <c:axId val="220206536"/>
        <c:scaling>
          <c:orientation val="minMax"/>
          <c:max val="250000"/>
          <c:min val="-250000"/>
        </c:scaling>
        <c:delete val="0"/>
        <c:axPos val="b"/>
        <c:majorGridlines/>
        <c:numFmt formatCode="#,##0;[Red]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021163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>
              <a:solidFill>
                <a:schemeClr val="accent1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04447754841456"/>
          <c:y val="8.180798052417361E-2"/>
          <c:w val="0.84348561159584778"/>
          <c:h val="0.8324997147095744"/>
        </c:manualLayout>
      </c:layout>
      <c:barChart>
        <c:barDir val="bar"/>
        <c:grouping val="stacked"/>
        <c:varyColors val="0"/>
        <c:ser>
          <c:idx val="4"/>
          <c:order val="0"/>
          <c:tx>
            <c:strRef>
              <c:f>Sheet1!$D$1</c:f>
              <c:strCache>
                <c:ptCount val="1"/>
                <c:pt idx="0">
                  <c:v>Hispanic Male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Sheet1!$D$2:$D$97</c:f>
              <c:numCache>
                <c:formatCode>#,##0;[Red]#,##0</c:formatCode>
                <c:ptCount val="96"/>
                <c:pt idx="0">
                  <c:v>-97071</c:v>
                </c:pt>
                <c:pt idx="1">
                  <c:v>-97998</c:v>
                </c:pt>
                <c:pt idx="2">
                  <c:v>-100748</c:v>
                </c:pt>
                <c:pt idx="3">
                  <c:v>-104315</c:v>
                </c:pt>
                <c:pt idx="4">
                  <c:v>-105206</c:v>
                </c:pt>
                <c:pt idx="5">
                  <c:v>-104690</c:v>
                </c:pt>
                <c:pt idx="6">
                  <c:v>-102958</c:v>
                </c:pt>
                <c:pt idx="7">
                  <c:v>-102612</c:v>
                </c:pt>
                <c:pt idx="8">
                  <c:v>-104825</c:v>
                </c:pt>
                <c:pt idx="9">
                  <c:v>-105339</c:v>
                </c:pt>
                <c:pt idx="10">
                  <c:v>-105158</c:v>
                </c:pt>
                <c:pt idx="11">
                  <c:v>-107965</c:v>
                </c:pt>
                <c:pt idx="12">
                  <c:v>-107390</c:v>
                </c:pt>
                <c:pt idx="13">
                  <c:v>-105901</c:v>
                </c:pt>
                <c:pt idx="14">
                  <c:v>-105458</c:v>
                </c:pt>
                <c:pt idx="15">
                  <c:v>-103675</c:v>
                </c:pt>
                <c:pt idx="16">
                  <c:v>-102004</c:v>
                </c:pt>
                <c:pt idx="17">
                  <c:v>-100959</c:v>
                </c:pt>
                <c:pt idx="18">
                  <c:v>-100322</c:v>
                </c:pt>
                <c:pt idx="19">
                  <c:v>-100281</c:v>
                </c:pt>
                <c:pt idx="20">
                  <c:v>-96270</c:v>
                </c:pt>
                <c:pt idx="21">
                  <c:v>-94862</c:v>
                </c:pt>
                <c:pt idx="22">
                  <c:v>-93802</c:v>
                </c:pt>
                <c:pt idx="23">
                  <c:v>-93956</c:v>
                </c:pt>
                <c:pt idx="24">
                  <c:v>-94975</c:v>
                </c:pt>
                <c:pt idx="25">
                  <c:v>-95590</c:v>
                </c:pt>
                <c:pt idx="26">
                  <c:v>-96491</c:v>
                </c:pt>
                <c:pt idx="27">
                  <c:v>-97462</c:v>
                </c:pt>
                <c:pt idx="28">
                  <c:v>-95074</c:v>
                </c:pt>
                <c:pt idx="29">
                  <c:v>-93801</c:v>
                </c:pt>
                <c:pt idx="30">
                  <c:v>-89794</c:v>
                </c:pt>
                <c:pt idx="31">
                  <c:v>-90047</c:v>
                </c:pt>
                <c:pt idx="32">
                  <c:v>-89108</c:v>
                </c:pt>
                <c:pt idx="33">
                  <c:v>-89197</c:v>
                </c:pt>
                <c:pt idx="34">
                  <c:v>-88876</c:v>
                </c:pt>
                <c:pt idx="35">
                  <c:v>-86017</c:v>
                </c:pt>
                <c:pt idx="36">
                  <c:v>-86967</c:v>
                </c:pt>
                <c:pt idx="37">
                  <c:v>-87201</c:v>
                </c:pt>
                <c:pt idx="38">
                  <c:v>-84984</c:v>
                </c:pt>
                <c:pt idx="39">
                  <c:v>-87290</c:v>
                </c:pt>
                <c:pt idx="40">
                  <c:v>-79669</c:v>
                </c:pt>
                <c:pt idx="41">
                  <c:v>-79140</c:v>
                </c:pt>
                <c:pt idx="42">
                  <c:v>-77768</c:v>
                </c:pt>
                <c:pt idx="43">
                  <c:v>-76999</c:v>
                </c:pt>
                <c:pt idx="44">
                  <c:v>-77495</c:v>
                </c:pt>
                <c:pt idx="45">
                  <c:v>-73717</c:v>
                </c:pt>
                <c:pt idx="46">
                  <c:v>-72113</c:v>
                </c:pt>
                <c:pt idx="47">
                  <c:v>-71316</c:v>
                </c:pt>
                <c:pt idx="48">
                  <c:v>-69669</c:v>
                </c:pt>
                <c:pt idx="49">
                  <c:v>-68870</c:v>
                </c:pt>
                <c:pt idx="50">
                  <c:v>-64112</c:v>
                </c:pt>
                <c:pt idx="51">
                  <c:v>-62147</c:v>
                </c:pt>
                <c:pt idx="52">
                  <c:v>-59261</c:v>
                </c:pt>
                <c:pt idx="53">
                  <c:v>-59139</c:v>
                </c:pt>
                <c:pt idx="54">
                  <c:v>-58953</c:v>
                </c:pt>
                <c:pt idx="55">
                  <c:v>-56408</c:v>
                </c:pt>
                <c:pt idx="56">
                  <c:v>-54007</c:v>
                </c:pt>
                <c:pt idx="57">
                  <c:v>-52310</c:v>
                </c:pt>
                <c:pt idx="58">
                  <c:v>-49744</c:v>
                </c:pt>
                <c:pt idx="59">
                  <c:v>-49976</c:v>
                </c:pt>
                <c:pt idx="60">
                  <c:v>-45492</c:v>
                </c:pt>
                <c:pt idx="61">
                  <c:v>-42722</c:v>
                </c:pt>
                <c:pt idx="62">
                  <c:v>-40894</c:v>
                </c:pt>
                <c:pt idx="63">
                  <c:v>-38922</c:v>
                </c:pt>
                <c:pt idx="64">
                  <c:v>-37082</c:v>
                </c:pt>
                <c:pt idx="65">
                  <c:v>-33494</c:v>
                </c:pt>
                <c:pt idx="66">
                  <c:v>-31366</c:v>
                </c:pt>
                <c:pt idx="67">
                  <c:v>-28711</c:v>
                </c:pt>
                <c:pt idx="68">
                  <c:v>-27881</c:v>
                </c:pt>
                <c:pt idx="69">
                  <c:v>-26440</c:v>
                </c:pt>
                <c:pt idx="70">
                  <c:v>-24377</c:v>
                </c:pt>
                <c:pt idx="71">
                  <c:v>-23053</c:v>
                </c:pt>
                <c:pt idx="72">
                  <c:v>-21669</c:v>
                </c:pt>
                <c:pt idx="73">
                  <c:v>-18127</c:v>
                </c:pt>
                <c:pt idx="74">
                  <c:v>-17190</c:v>
                </c:pt>
                <c:pt idx="75">
                  <c:v>-15118</c:v>
                </c:pt>
                <c:pt idx="76">
                  <c:v>-13680</c:v>
                </c:pt>
                <c:pt idx="77">
                  <c:v>-12077</c:v>
                </c:pt>
                <c:pt idx="78">
                  <c:v>-10969</c:v>
                </c:pt>
                <c:pt idx="79">
                  <c:v>-10511</c:v>
                </c:pt>
                <c:pt idx="80">
                  <c:v>-9203</c:v>
                </c:pt>
                <c:pt idx="81">
                  <c:v>-8557</c:v>
                </c:pt>
                <c:pt idx="82">
                  <c:v>-7807</c:v>
                </c:pt>
                <c:pt idx="83">
                  <c:v>-6973</c:v>
                </c:pt>
                <c:pt idx="84">
                  <c:v>-6538</c:v>
                </c:pt>
                <c:pt idx="85">
                  <c:v>-32504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00-43E5-9391-5CD523DA4AA1}"/>
            </c:ext>
          </c:extLst>
        </c:ser>
        <c:ser>
          <c:idx val="7"/>
          <c:order val="1"/>
          <c:tx>
            <c:strRef>
              <c:f>Sheet1!$I$1</c:f>
              <c:strCache>
                <c:ptCount val="1"/>
                <c:pt idx="0">
                  <c:v>Hispanic Female</c:v>
                </c:pt>
              </c:strCache>
            </c:strRef>
          </c:tx>
          <c:spPr>
            <a:solidFill>
              <a:srgbClr val="FF7C80"/>
            </a:solidFill>
            <a:ln>
              <a:solidFill>
                <a:schemeClr val="bg1">
                  <a:lumMod val="85000"/>
                </a:schemeClr>
              </a:solidFill>
            </a:ln>
          </c:spPr>
          <c:invertIfNegative val="0"/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C00-43E5-9391-5CD523DA4AA1}"/>
              </c:ext>
            </c:extLst>
          </c:dPt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Sheet1!$I$2:$I$97</c:f>
              <c:numCache>
                <c:formatCode>_(* #,##0_);_(* \(#,##0\);_(* "-"??_);_(@_)</c:formatCode>
                <c:ptCount val="96"/>
                <c:pt idx="0">
                  <c:v>92952</c:v>
                </c:pt>
                <c:pt idx="1">
                  <c:v>94222</c:v>
                </c:pt>
                <c:pt idx="2">
                  <c:v>96448</c:v>
                </c:pt>
                <c:pt idx="3">
                  <c:v>100241</c:v>
                </c:pt>
                <c:pt idx="4">
                  <c:v>101233</c:v>
                </c:pt>
                <c:pt idx="5">
                  <c:v>99875</c:v>
                </c:pt>
                <c:pt idx="6">
                  <c:v>99245</c:v>
                </c:pt>
                <c:pt idx="7">
                  <c:v>98470</c:v>
                </c:pt>
                <c:pt idx="8">
                  <c:v>101451</c:v>
                </c:pt>
                <c:pt idx="9">
                  <c:v>102655</c:v>
                </c:pt>
                <c:pt idx="10">
                  <c:v>101428</c:v>
                </c:pt>
                <c:pt idx="11">
                  <c:v>103596</c:v>
                </c:pt>
                <c:pt idx="12">
                  <c:v>102977</c:v>
                </c:pt>
                <c:pt idx="13">
                  <c:v>101865</c:v>
                </c:pt>
                <c:pt idx="14">
                  <c:v>100967</c:v>
                </c:pt>
                <c:pt idx="15">
                  <c:v>100156</c:v>
                </c:pt>
                <c:pt idx="16">
                  <c:v>99720</c:v>
                </c:pt>
                <c:pt idx="17">
                  <c:v>98473</c:v>
                </c:pt>
                <c:pt idx="18">
                  <c:v>97612</c:v>
                </c:pt>
                <c:pt idx="19">
                  <c:v>96343</c:v>
                </c:pt>
                <c:pt idx="20">
                  <c:v>92593</c:v>
                </c:pt>
                <c:pt idx="21">
                  <c:v>90058</c:v>
                </c:pt>
                <c:pt idx="22">
                  <c:v>89581</c:v>
                </c:pt>
                <c:pt idx="23">
                  <c:v>88680</c:v>
                </c:pt>
                <c:pt idx="24">
                  <c:v>88552</c:v>
                </c:pt>
                <c:pt idx="25">
                  <c:v>89144</c:v>
                </c:pt>
                <c:pt idx="26">
                  <c:v>89166</c:v>
                </c:pt>
                <c:pt idx="27">
                  <c:v>91246</c:v>
                </c:pt>
                <c:pt idx="28">
                  <c:v>89109</c:v>
                </c:pt>
                <c:pt idx="29">
                  <c:v>87061</c:v>
                </c:pt>
                <c:pt idx="30">
                  <c:v>82266</c:v>
                </c:pt>
                <c:pt idx="31">
                  <c:v>81205</c:v>
                </c:pt>
                <c:pt idx="32">
                  <c:v>80991</c:v>
                </c:pt>
                <c:pt idx="33">
                  <c:v>81223</c:v>
                </c:pt>
                <c:pt idx="34">
                  <c:v>82348</c:v>
                </c:pt>
                <c:pt idx="35">
                  <c:v>80435</c:v>
                </c:pt>
                <c:pt idx="36">
                  <c:v>81836</c:v>
                </c:pt>
                <c:pt idx="37">
                  <c:v>82032</c:v>
                </c:pt>
                <c:pt idx="38">
                  <c:v>81592</c:v>
                </c:pt>
                <c:pt idx="39">
                  <c:v>82078</c:v>
                </c:pt>
                <c:pt idx="40">
                  <c:v>76399</c:v>
                </c:pt>
                <c:pt idx="41">
                  <c:v>75691</c:v>
                </c:pt>
                <c:pt idx="42">
                  <c:v>76350</c:v>
                </c:pt>
                <c:pt idx="43">
                  <c:v>75994</c:v>
                </c:pt>
                <c:pt idx="44">
                  <c:v>76418</c:v>
                </c:pt>
                <c:pt idx="45">
                  <c:v>74291</c:v>
                </c:pt>
                <c:pt idx="46">
                  <c:v>73674</c:v>
                </c:pt>
                <c:pt idx="47">
                  <c:v>72615</c:v>
                </c:pt>
                <c:pt idx="48">
                  <c:v>71419</c:v>
                </c:pt>
                <c:pt idx="49">
                  <c:v>69343</c:v>
                </c:pt>
                <c:pt idx="50">
                  <c:v>64720</c:v>
                </c:pt>
                <c:pt idx="51">
                  <c:v>62747</c:v>
                </c:pt>
                <c:pt idx="52">
                  <c:v>60043</c:v>
                </c:pt>
                <c:pt idx="53">
                  <c:v>58901</c:v>
                </c:pt>
                <c:pt idx="54">
                  <c:v>59380</c:v>
                </c:pt>
                <c:pt idx="55">
                  <c:v>57110</c:v>
                </c:pt>
                <c:pt idx="56">
                  <c:v>55199</c:v>
                </c:pt>
                <c:pt idx="57">
                  <c:v>53299</c:v>
                </c:pt>
                <c:pt idx="58">
                  <c:v>51499</c:v>
                </c:pt>
                <c:pt idx="59">
                  <c:v>51391</c:v>
                </c:pt>
                <c:pt idx="60">
                  <c:v>47195</c:v>
                </c:pt>
                <c:pt idx="61">
                  <c:v>45212</c:v>
                </c:pt>
                <c:pt idx="62">
                  <c:v>43930</c:v>
                </c:pt>
                <c:pt idx="63">
                  <c:v>41904</c:v>
                </c:pt>
                <c:pt idx="64">
                  <c:v>40647</c:v>
                </c:pt>
                <c:pt idx="65">
                  <c:v>37675</c:v>
                </c:pt>
                <c:pt idx="66">
                  <c:v>35597</c:v>
                </c:pt>
                <c:pt idx="67">
                  <c:v>32833</c:v>
                </c:pt>
                <c:pt idx="68">
                  <c:v>31823</c:v>
                </c:pt>
                <c:pt idx="69">
                  <c:v>30833</c:v>
                </c:pt>
                <c:pt idx="70">
                  <c:v>28283</c:v>
                </c:pt>
                <c:pt idx="71">
                  <c:v>26998</c:v>
                </c:pt>
                <c:pt idx="72">
                  <c:v>25915</c:v>
                </c:pt>
                <c:pt idx="73">
                  <c:v>22342</c:v>
                </c:pt>
                <c:pt idx="74">
                  <c:v>20965</c:v>
                </c:pt>
                <c:pt idx="75">
                  <c:v>19286</c:v>
                </c:pt>
                <c:pt idx="76">
                  <c:v>17888</c:v>
                </c:pt>
                <c:pt idx="77">
                  <c:v>15951</c:v>
                </c:pt>
                <c:pt idx="78">
                  <c:v>14991</c:v>
                </c:pt>
                <c:pt idx="79">
                  <c:v>13992</c:v>
                </c:pt>
                <c:pt idx="80">
                  <c:v>12759</c:v>
                </c:pt>
                <c:pt idx="81">
                  <c:v>12245</c:v>
                </c:pt>
                <c:pt idx="82">
                  <c:v>11252</c:v>
                </c:pt>
                <c:pt idx="83">
                  <c:v>10652</c:v>
                </c:pt>
                <c:pt idx="84">
                  <c:v>9993</c:v>
                </c:pt>
                <c:pt idx="85">
                  <c:v>56000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00-43E5-9391-5CD523DA4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20211632"/>
        <c:axId val="220206536"/>
      </c:barChart>
      <c:catAx>
        <c:axId val="220211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050" baseline="0"/>
            </a:pPr>
            <a:endParaRPr lang="en-US"/>
          </a:p>
        </c:txPr>
        <c:crossAx val="220206536"/>
        <c:crosses val="autoZero"/>
        <c:auto val="1"/>
        <c:lblAlgn val="ctr"/>
        <c:lblOffset val="100"/>
        <c:tickLblSkip val="5"/>
        <c:noMultiLvlLbl val="0"/>
      </c:catAx>
      <c:valAx>
        <c:axId val="220206536"/>
        <c:scaling>
          <c:orientation val="minMax"/>
          <c:max val="250000"/>
          <c:min val="-250000"/>
        </c:scaling>
        <c:delete val="0"/>
        <c:axPos val="b"/>
        <c:majorGridlines/>
        <c:numFmt formatCode="#,##0;[Red]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021163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04447754841456"/>
          <c:y val="8.180798052417361E-2"/>
          <c:w val="0.84348561159584778"/>
          <c:h val="0.8324997147095744"/>
        </c:manualLayout>
      </c:layout>
      <c:barChart>
        <c:barDir val="bar"/>
        <c:grouping val="stacked"/>
        <c:varyColors val="0"/>
        <c:ser>
          <c:idx val="4"/>
          <c:order val="0"/>
          <c:tx>
            <c:strRef>
              <c:f>Sheet1!$D$1</c:f>
              <c:strCache>
                <c:ptCount val="1"/>
                <c:pt idx="0">
                  <c:v>Hispanic Male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Sheet1!$D$2:$D$97</c:f>
              <c:numCache>
                <c:formatCode>#,##0;[Red]#,##0</c:formatCode>
                <c:ptCount val="96"/>
                <c:pt idx="0">
                  <c:v>-97071</c:v>
                </c:pt>
                <c:pt idx="1">
                  <c:v>-97998</c:v>
                </c:pt>
                <c:pt idx="2">
                  <c:v>-100748</c:v>
                </c:pt>
                <c:pt idx="3">
                  <c:v>-104315</c:v>
                </c:pt>
                <c:pt idx="4">
                  <c:v>-105206</c:v>
                </c:pt>
                <c:pt idx="5">
                  <c:v>-104690</c:v>
                </c:pt>
                <c:pt idx="6">
                  <c:v>-102958</c:v>
                </c:pt>
                <c:pt idx="7">
                  <c:v>-102612</c:v>
                </c:pt>
                <c:pt idx="8">
                  <c:v>-104825</c:v>
                </c:pt>
                <c:pt idx="9">
                  <c:v>-105339</c:v>
                </c:pt>
                <c:pt idx="10">
                  <c:v>-105158</c:v>
                </c:pt>
                <c:pt idx="11">
                  <c:v>-107965</c:v>
                </c:pt>
                <c:pt idx="12">
                  <c:v>-107390</c:v>
                </c:pt>
                <c:pt idx="13">
                  <c:v>-105901</c:v>
                </c:pt>
                <c:pt idx="14">
                  <c:v>-105458</c:v>
                </c:pt>
                <c:pt idx="15">
                  <c:v>-103675</c:v>
                </c:pt>
                <c:pt idx="16">
                  <c:v>-102004</c:v>
                </c:pt>
                <c:pt idx="17">
                  <c:v>-100959</c:v>
                </c:pt>
                <c:pt idx="18">
                  <c:v>-100322</c:v>
                </c:pt>
                <c:pt idx="19">
                  <c:v>-100281</c:v>
                </c:pt>
                <c:pt idx="20">
                  <c:v>-96270</c:v>
                </c:pt>
                <c:pt idx="21">
                  <c:v>-94862</c:v>
                </c:pt>
                <c:pt idx="22">
                  <c:v>-93802</c:v>
                </c:pt>
                <c:pt idx="23">
                  <c:v>-93956</c:v>
                </c:pt>
                <c:pt idx="24">
                  <c:v>-94975</c:v>
                </c:pt>
                <c:pt idx="25">
                  <c:v>-95590</c:v>
                </c:pt>
                <c:pt idx="26">
                  <c:v>-96491</c:v>
                </c:pt>
                <c:pt idx="27">
                  <c:v>-97462</c:v>
                </c:pt>
                <c:pt idx="28">
                  <c:v>-95074</c:v>
                </c:pt>
                <c:pt idx="29">
                  <c:v>-93801</c:v>
                </c:pt>
                <c:pt idx="30">
                  <c:v>-89794</c:v>
                </c:pt>
                <c:pt idx="31">
                  <c:v>-90047</c:v>
                </c:pt>
                <c:pt idx="32">
                  <c:v>-89108</c:v>
                </c:pt>
                <c:pt idx="33">
                  <c:v>-89197</c:v>
                </c:pt>
                <c:pt idx="34">
                  <c:v>-88876</c:v>
                </c:pt>
                <c:pt idx="35">
                  <c:v>-86017</c:v>
                </c:pt>
                <c:pt idx="36">
                  <c:v>-86967</c:v>
                </c:pt>
                <c:pt idx="37">
                  <c:v>-87201</c:v>
                </c:pt>
                <c:pt idx="38">
                  <c:v>-84984</c:v>
                </c:pt>
                <c:pt idx="39">
                  <c:v>-87290</c:v>
                </c:pt>
                <c:pt idx="40">
                  <c:v>-79669</c:v>
                </c:pt>
                <c:pt idx="41">
                  <c:v>-79140</c:v>
                </c:pt>
                <c:pt idx="42">
                  <c:v>-77768</c:v>
                </c:pt>
                <c:pt idx="43">
                  <c:v>-76999</c:v>
                </c:pt>
                <c:pt idx="44">
                  <c:v>-77495</c:v>
                </c:pt>
                <c:pt idx="45">
                  <c:v>-73717</c:v>
                </c:pt>
                <c:pt idx="46">
                  <c:v>-72113</c:v>
                </c:pt>
                <c:pt idx="47">
                  <c:v>-71316</c:v>
                </c:pt>
                <c:pt idx="48">
                  <c:v>-69669</c:v>
                </c:pt>
                <c:pt idx="49">
                  <c:v>-68870</c:v>
                </c:pt>
                <c:pt idx="50">
                  <c:v>-64112</c:v>
                </c:pt>
                <c:pt idx="51">
                  <c:v>-62147</c:v>
                </c:pt>
                <c:pt idx="52">
                  <c:v>-59261</c:v>
                </c:pt>
                <c:pt idx="53">
                  <c:v>-59139</c:v>
                </c:pt>
                <c:pt idx="54">
                  <c:v>-58953</c:v>
                </c:pt>
                <c:pt idx="55">
                  <c:v>-56408</c:v>
                </c:pt>
                <c:pt idx="56">
                  <c:v>-54007</c:v>
                </c:pt>
                <c:pt idx="57">
                  <c:v>-52310</c:v>
                </c:pt>
                <c:pt idx="58">
                  <c:v>-49744</c:v>
                </c:pt>
                <c:pt idx="59">
                  <c:v>-49976</c:v>
                </c:pt>
                <c:pt idx="60">
                  <c:v>-45492</c:v>
                </c:pt>
                <c:pt idx="61">
                  <c:v>-42722</c:v>
                </c:pt>
                <c:pt idx="62">
                  <c:v>-40894</c:v>
                </c:pt>
                <c:pt idx="63">
                  <c:v>-38922</c:v>
                </c:pt>
                <c:pt idx="64">
                  <c:v>-37082</c:v>
                </c:pt>
                <c:pt idx="65">
                  <c:v>-33494</c:v>
                </c:pt>
                <c:pt idx="66">
                  <c:v>-31366</c:v>
                </c:pt>
                <c:pt idx="67">
                  <c:v>-28711</c:v>
                </c:pt>
                <c:pt idx="68">
                  <c:v>-27881</c:v>
                </c:pt>
                <c:pt idx="69">
                  <c:v>-26440</c:v>
                </c:pt>
                <c:pt idx="70">
                  <c:v>-24377</c:v>
                </c:pt>
                <c:pt idx="71">
                  <c:v>-23053</c:v>
                </c:pt>
                <c:pt idx="72">
                  <c:v>-21669</c:v>
                </c:pt>
                <c:pt idx="73">
                  <c:v>-18127</c:v>
                </c:pt>
                <c:pt idx="74">
                  <c:v>-17190</c:v>
                </c:pt>
                <c:pt idx="75">
                  <c:v>-15118</c:v>
                </c:pt>
                <c:pt idx="76">
                  <c:v>-13680</c:v>
                </c:pt>
                <c:pt idx="77">
                  <c:v>-12077</c:v>
                </c:pt>
                <c:pt idx="78">
                  <c:v>-10969</c:v>
                </c:pt>
                <c:pt idx="79">
                  <c:v>-10511</c:v>
                </c:pt>
                <c:pt idx="80">
                  <c:v>-9203</c:v>
                </c:pt>
                <c:pt idx="81">
                  <c:v>-8557</c:v>
                </c:pt>
                <c:pt idx="82">
                  <c:v>-7807</c:v>
                </c:pt>
                <c:pt idx="83">
                  <c:v>-6973</c:v>
                </c:pt>
                <c:pt idx="84">
                  <c:v>-6538</c:v>
                </c:pt>
                <c:pt idx="85">
                  <c:v>-32504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00-43E5-9391-5CD523DA4AA1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Black Male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Sheet1!$C$2:$C$97</c:f>
              <c:numCache>
                <c:formatCode>#,##0;[Red]#,##0</c:formatCode>
                <c:ptCount val="96"/>
                <c:pt idx="0">
                  <c:v>-23297</c:v>
                </c:pt>
                <c:pt idx="1">
                  <c:v>-22834</c:v>
                </c:pt>
                <c:pt idx="2">
                  <c:v>-23599</c:v>
                </c:pt>
                <c:pt idx="3">
                  <c:v>-23992</c:v>
                </c:pt>
                <c:pt idx="4">
                  <c:v>-24507</c:v>
                </c:pt>
                <c:pt idx="5">
                  <c:v>-24366</c:v>
                </c:pt>
                <c:pt idx="6">
                  <c:v>-23687</c:v>
                </c:pt>
                <c:pt idx="7">
                  <c:v>-23616</c:v>
                </c:pt>
                <c:pt idx="8">
                  <c:v>-23954</c:v>
                </c:pt>
                <c:pt idx="9">
                  <c:v>-24711</c:v>
                </c:pt>
                <c:pt idx="10">
                  <c:v>-25317</c:v>
                </c:pt>
                <c:pt idx="11">
                  <c:v>-25997</c:v>
                </c:pt>
                <c:pt idx="12">
                  <c:v>-26267</c:v>
                </c:pt>
                <c:pt idx="13">
                  <c:v>-25746</c:v>
                </c:pt>
                <c:pt idx="14">
                  <c:v>-25487</c:v>
                </c:pt>
                <c:pt idx="15">
                  <c:v>-25332</c:v>
                </c:pt>
                <c:pt idx="16">
                  <c:v>-25135</c:v>
                </c:pt>
                <c:pt idx="17">
                  <c:v>-25428</c:v>
                </c:pt>
                <c:pt idx="18">
                  <c:v>-25724</c:v>
                </c:pt>
                <c:pt idx="19">
                  <c:v>-26950</c:v>
                </c:pt>
                <c:pt idx="20">
                  <c:v>-26049</c:v>
                </c:pt>
                <c:pt idx="21">
                  <c:v>-25853</c:v>
                </c:pt>
                <c:pt idx="22">
                  <c:v>-26260</c:v>
                </c:pt>
                <c:pt idx="23">
                  <c:v>-26341</c:v>
                </c:pt>
                <c:pt idx="24">
                  <c:v>-28422</c:v>
                </c:pt>
                <c:pt idx="25">
                  <c:v>-29639</c:v>
                </c:pt>
                <c:pt idx="26">
                  <c:v>-30984</c:v>
                </c:pt>
                <c:pt idx="27">
                  <c:v>-31440</c:v>
                </c:pt>
                <c:pt idx="28">
                  <c:v>-30554</c:v>
                </c:pt>
                <c:pt idx="29">
                  <c:v>-30057</c:v>
                </c:pt>
                <c:pt idx="30">
                  <c:v>-28650</c:v>
                </c:pt>
                <c:pt idx="31">
                  <c:v>-27413</c:v>
                </c:pt>
                <c:pt idx="32">
                  <c:v>-26601</c:v>
                </c:pt>
                <c:pt idx="33">
                  <c:v>-26396</c:v>
                </c:pt>
                <c:pt idx="34">
                  <c:v>-26146</c:v>
                </c:pt>
                <c:pt idx="35">
                  <c:v>-25007</c:v>
                </c:pt>
                <c:pt idx="36">
                  <c:v>-25482</c:v>
                </c:pt>
                <c:pt idx="37">
                  <c:v>-25419</c:v>
                </c:pt>
                <c:pt idx="38">
                  <c:v>-25170</c:v>
                </c:pt>
                <c:pt idx="39">
                  <c:v>-25843</c:v>
                </c:pt>
                <c:pt idx="40">
                  <c:v>-23868</c:v>
                </c:pt>
                <c:pt idx="41">
                  <c:v>-22649</c:v>
                </c:pt>
                <c:pt idx="42">
                  <c:v>-22194</c:v>
                </c:pt>
                <c:pt idx="43">
                  <c:v>-21369</c:v>
                </c:pt>
                <c:pt idx="44">
                  <c:v>-21674</c:v>
                </c:pt>
                <c:pt idx="45">
                  <c:v>-21290</c:v>
                </c:pt>
                <c:pt idx="46">
                  <c:v>-21462</c:v>
                </c:pt>
                <c:pt idx="47">
                  <c:v>-22097</c:v>
                </c:pt>
                <c:pt idx="48">
                  <c:v>-22834</c:v>
                </c:pt>
                <c:pt idx="49">
                  <c:v>-21928</c:v>
                </c:pt>
                <c:pt idx="50">
                  <c:v>-20013</c:v>
                </c:pt>
                <c:pt idx="51">
                  <c:v>-19968</c:v>
                </c:pt>
                <c:pt idx="52">
                  <c:v>-19709</c:v>
                </c:pt>
                <c:pt idx="53">
                  <c:v>-20195</c:v>
                </c:pt>
                <c:pt idx="54">
                  <c:v>-20698</c:v>
                </c:pt>
                <c:pt idx="55">
                  <c:v>-20264</c:v>
                </c:pt>
                <c:pt idx="56">
                  <c:v>-19735</c:v>
                </c:pt>
                <c:pt idx="57">
                  <c:v>-19472</c:v>
                </c:pt>
                <c:pt idx="58">
                  <c:v>-19372</c:v>
                </c:pt>
                <c:pt idx="59">
                  <c:v>-19619</c:v>
                </c:pt>
                <c:pt idx="60">
                  <c:v>-18330</c:v>
                </c:pt>
                <c:pt idx="61">
                  <c:v>-17621</c:v>
                </c:pt>
                <c:pt idx="62">
                  <c:v>-17012</c:v>
                </c:pt>
                <c:pt idx="63">
                  <c:v>-16299</c:v>
                </c:pt>
                <c:pt idx="64">
                  <c:v>-15455</c:v>
                </c:pt>
                <c:pt idx="65">
                  <c:v>-13650</c:v>
                </c:pt>
                <c:pt idx="66">
                  <c:v>-12578</c:v>
                </c:pt>
                <c:pt idx="67">
                  <c:v>-11519</c:v>
                </c:pt>
                <c:pt idx="68">
                  <c:v>-11165</c:v>
                </c:pt>
                <c:pt idx="69">
                  <c:v>-10483</c:v>
                </c:pt>
                <c:pt idx="70">
                  <c:v>-9699</c:v>
                </c:pt>
                <c:pt idx="71">
                  <c:v>-9024</c:v>
                </c:pt>
                <c:pt idx="72">
                  <c:v>-8207</c:v>
                </c:pt>
                <c:pt idx="73">
                  <c:v>-6223</c:v>
                </c:pt>
                <c:pt idx="74">
                  <c:v>-6066</c:v>
                </c:pt>
                <c:pt idx="75">
                  <c:v>-5340</c:v>
                </c:pt>
                <c:pt idx="76">
                  <c:v>-5113</c:v>
                </c:pt>
                <c:pt idx="77">
                  <c:v>-4277</c:v>
                </c:pt>
                <c:pt idx="78">
                  <c:v>-3916</c:v>
                </c:pt>
                <c:pt idx="79">
                  <c:v>-3477</c:v>
                </c:pt>
                <c:pt idx="80">
                  <c:v>-3169</c:v>
                </c:pt>
                <c:pt idx="81">
                  <c:v>-2760</c:v>
                </c:pt>
                <c:pt idx="82">
                  <c:v>-2449</c:v>
                </c:pt>
                <c:pt idx="83">
                  <c:v>-2139</c:v>
                </c:pt>
                <c:pt idx="84">
                  <c:v>-2064</c:v>
                </c:pt>
                <c:pt idx="85">
                  <c:v>-9934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00-43E5-9391-5CD523DA4AA1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Asian Male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Sheet1!$E$2:$E$97</c:f>
              <c:numCache>
                <c:formatCode>#,##0;[Red]#,##0</c:formatCode>
                <c:ptCount val="96"/>
                <c:pt idx="0">
                  <c:v>-7261</c:v>
                </c:pt>
                <c:pt idx="1">
                  <c:v>-7759</c:v>
                </c:pt>
                <c:pt idx="2">
                  <c:v>-8613</c:v>
                </c:pt>
                <c:pt idx="3">
                  <c:v>-8931</c:v>
                </c:pt>
                <c:pt idx="4">
                  <c:v>-9383</c:v>
                </c:pt>
                <c:pt idx="5">
                  <c:v>-9262</c:v>
                </c:pt>
                <c:pt idx="6">
                  <c:v>-9491</c:v>
                </c:pt>
                <c:pt idx="7">
                  <c:v>-9188</c:v>
                </c:pt>
                <c:pt idx="8">
                  <c:v>-8892</c:v>
                </c:pt>
                <c:pt idx="9">
                  <c:v>-9558</c:v>
                </c:pt>
                <c:pt idx="10">
                  <c:v>-9343</c:v>
                </c:pt>
                <c:pt idx="11">
                  <c:v>-9794</c:v>
                </c:pt>
                <c:pt idx="12">
                  <c:v>-9376</c:v>
                </c:pt>
                <c:pt idx="13">
                  <c:v>-9228</c:v>
                </c:pt>
                <c:pt idx="14">
                  <c:v>-9464</c:v>
                </c:pt>
                <c:pt idx="15">
                  <c:v>-9510</c:v>
                </c:pt>
                <c:pt idx="16">
                  <c:v>-9382</c:v>
                </c:pt>
                <c:pt idx="17">
                  <c:v>-8930</c:v>
                </c:pt>
                <c:pt idx="18">
                  <c:v>-8585</c:v>
                </c:pt>
                <c:pt idx="19">
                  <c:v>-8023</c:v>
                </c:pt>
                <c:pt idx="20">
                  <c:v>-7852</c:v>
                </c:pt>
                <c:pt idx="21">
                  <c:v>-8245</c:v>
                </c:pt>
                <c:pt idx="22">
                  <c:v>-8966</c:v>
                </c:pt>
                <c:pt idx="23">
                  <c:v>-9901</c:v>
                </c:pt>
                <c:pt idx="24">
                  <c:v>-10364</c:v>
                </c:pt>
                <c:pt idx="25">
                  <c:v>-10896</c:v>
                </c:pt>
                <c:pt idx="26">
                  <c:v>-11114</c:v>
                </c:pt>
                <c:pt idx="27">
                  <c:v>-11707</c:v>
                </c:pt>
                <c:pt idx="28">
                  <c:v>-12017</c:v>
                </c:pt>
                <c:pt idx="29">
                  <c:v>-12234</c:v>
                </c:pt>
                <c:pt idx="30">
                  <c:v>-12593</c:v>
                </c:pt>
                <c:pt idx="31">
                  <c:v>-12592</c:v>
                </c:pt>
                <c:pt idx="32">
                  <c:v>-12767</c:v>
                </c:pt>
                <c:pt idx="33">
                  <c:v>-12777</c:v>
                </c:pt>
                <c:pt idx="34">
                  <c:v>-13150</c:v>
                </c:pt>
                <c:pt idx="35">
                  <c:v>-13021</c:v>
                </c:pt>
                <c:pt idx="36">
                  <c:v>-13162</c:v>
                </c:pt>
                <c:pt idx="37">
                  <c:v>-12927</c:v>
                </c:pt>
                <c:pt idx="38">
                  <c:v>-12593</c:v>
                </c:pt>
                <c:pt idx="39">
                  <c:v>-12807</c:v>
                </c:pt>
                <c:pt idx="40">
                  <c:v>-12058</c:v>
                </c:pt>
                <c:pt idx="41">
                  <c:v>-11850</c:v>
                </c:pt>
                <c:pt idx="42">
                  <c:v>-11558</c:v>
                </c:pt>
                <c:pt idx="43">
                  <c:v>-12030</c:v>
                </c:pt>
                <c:pt idx="44">
                  <c:v>-12445</c:v>
                </c:pt>
                <c:pt idx="45">
                  <c:v>-11948</c:v>
                </c:pt>
                <c:pt idx="46">
                  <c:v>-11907</c:v>
                </c:pt>
                <c:pt idx="47">
                  <c:v>-11578</c:v>
                </c:pt>
                <c:pt idx="48">
                  <c:v>-11151</c:v>
                </c:pt>
                <c:pt idx="49">
                  <c:v>-10814</c:v>
                </c:pt>
                <c:pt idx="50">
                  <c:v>-9976</c:v>
                </c:pt>
                <c:pt idx="51">
                  <c:v>-9434</c:v>
                </c:pt>
                <c:pt idx="52">
                  <c:v>-8434</c:v>
                </c:pt>
                <c:pt idx="53">
                  <c:v>-8478</c:v>
                </c:pt>
                <c:pt idx="54">
                  <c:v>-8224</c:v>
                </c:pt>
                <c:pt idx="55">
                  <c:v>-8144</c:v>
                </c:pt>
                <c:pt idx="56">
                  <c:v>-7932</c:v>
                </c:pt>
                <c:pt idx="57">
                  <c:v>-7220</c:v>
                </c:pt>
                <c:pt idx="58">
                  <c:v>-6918</c:v>
                </c:pt>
                <c:pt idx="59">
                  <c:v>-6875</c:v>
                </c:pt>
                <c:pt idx="60">
                  <c:v>-6320</c:v>
                </c:pt>
                <c:pt idx="61">
                  <c:v>-6328</c:v>
                </c:pt>
                <c:pt idx="62">
                  <c:v>-6092</c:v>
                </c:pt>
                <c:pt idx="63">
                  <c:v>-6021</c:v>
                </c:pt>
                <c:pt idx="64">
                  <c:v>-5765</c:v>
                </c:pt>
                <c:pt idx="65">
                  <c:v>-5323</c:v>
                </c:pt>
                <c:pt idx="66">
                  <c:v>-5151</c:v>
                </c:pt>
                <c:pt idx="67">
                  <c:v>-4786</c:v>
                </c:pt>
                <c:pt idx="68">
                  <c:v>-4538</c:v>
                </c:pt>
                <c:pt idx="69">
                  <c:v>-4782</c:v>
                </c:pt>
                <c:pt idx="70">
                  <c:v>-4283</c:v>
                </c:pt>
                <c:pt idx="71">
                  <c:v>-4089</c:v>
                </c:pt>
                <c:pt idx="72">
                  <c:v>-3720</c:v>
                </c:pt>
                <c:pt idx="73">
                  <c:v>-3267</c:v>
                </c:pt>
                <c:pt idx="74">
                  <c:v>-3153</c:v>
                </c:pt>
                <c:pt idx="75">
                  <c:v>-2765</c:v>
                </c:pt>
                <c:pt idx="76">
                  <c:v>-2673</c:v>
                </c:pt>
                <c:pt idx="77">
                  <c:v>-2405</c:v>
                </c:pt>
                <c:pt idx="78">
                  <c:v>-2154</c:v>
                </c:pt>
                <c:pt idx="79">
                  <c:v>-2027</c:v>
                </c:pt>
                <c:pt idx="80">
                  <c:v>-1740</c:v>
                </c:pt>
                <c:pt idx="81">
                  <c:v>-1566</c:v>
                </c:pt>
                <c:pt idx="82">
                  <c:v>-1360</c:v>
                </c:pt>
                <c:pt idx="83">
                  <c:v>-1179</c:v>
                </c:pt>
                <c:pt idx="84">
                  <c:v>-1085</c:v>
                </c:pt>
                <c:pt idx="85">
                  <c:v>-4886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00-43E5-9391-5CD523DA4AA1}"/>
            </c:ext>
          </c:extLst>
        </c:ser>
        <c:ser>
          <c:idx val="5"/>
          <c:order val="3"/>
          <c:tx>
            <c:strRef>
              <c:f>Sheet1!$F$1</c:f>
              <c:strCache>
                <c:ptCount val="1"/>
                <c:pt idx="0">
                  <c:v>Other Male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Sheet1!$F$2:$F$97</c:f>
              <c:numCache>
                <c:formatCode>#,##0;[Red]#,##0</c:formatCode>
                <c:ptCount val="96"/>
                <c:pt idx="0">
                  <c:v>-6469</c:v>
                </c:pt>
                <c:pt idx="1">
                  <c:v>-6637</c:v>
                </c:pt>
                <c:pt idx="2">
                  <c:v>-6882</c:v>
                </c:pt>
                <c:pt idx="3">
                  <c:v>-7156</c:v>
                </c:pt>
                <c:pt idx="4">
                  <c:v>-7278</c:v>
                </c:pt>
                <c:pt idx="5">
                  <c:v>-7149</c:v>
                </c:pt>
                <c:pt idx="6">
                  <c:v>-7086</c:v>
                </c:pt>
                <c:pt idx="7">
                  <c:v>-6683</c:v>
                </c:pt>
                <c:pt idx="8">
                  <c:v>-6834</c:v>
                </c:pt>
                <c:pt idx="9">
                  <c:v>-6541</c:v>
                </c:pt>
                <c:pt idx="10">
                  <c:v>-6144</c:v>
                </c:pt>
                <c:pt idx="11">
                  <c:v>-6266</c:v>
                </c:pt>
                <c:pt idx="12">
                  <c:v>-5979</c:v>
                </c:pt>
                <c:pt idx="13">
                  <c:v>-5872</c:v>
                </c:pt>
                <c:pt idx="14">
                  <c:v>-5613</c:v>
                </c:pt>
                <c:pt idx="15">
                  <c:v>-5448</c:v>
                </c:pt>
                <c:pt idx="16">
                  <c:v>-5176</c:v>
                </c:pt>
                <c:pt idx="17">
                  <c:v>-5015</c:v>
                </c:pt>
                <c:pt idx="18">
                  <c:v>-4905</c:v>
                </c:pt>
                <c:pt idx="19">
                  <c:v>-4957</c:v>
                </c:pt>
                <c:pt idx="20">
                  <c:v>-4678</c:v>
                </c:pt>
                <c:pt idx="21">
                  <c:v>-4641</c:v>
                </c:pt>
                <c:pt idx="22">
                  <c:v>-4489</c:v>
                </c:pt>
                <c:pt idx="23">
                  <c:v>-4523</c:v>
                </c:pt>
                <c:pt idx="24">
                  <c:v>-4738</c:v>
                </c:pt>
                <c:pt idx="25">
                  <c:v>-4516</c:v>
                </c:pt>
                <c:pt idx="26">
                  <c:v>-4537</c:v>
                </c:pt>
                <c:pt idx="27">
                  <c:v>-4393</c:v>
                </c:pt>
                <c:pt idx="28">
                  <c:v>-4206</c:v>
                </c:pt>
                <c:pt idx="29">
                  <c:v>-3920</c:v>
                </c:pt>
                <c:pt idx="30">
                  <c:v>-3752</c:v>
                </c:pt>
                <c:pt idx="31">
                  <c:v>-3545</c:v>
                </c:pt>
                <c:pt idx="32">
                  <c:v>-3381</c:v>
                </c:pt>
                <c:pt idx="33">
                  <c:v>-3521</c:v>
                </c:pt>
                <c:pt idx="34">
                  <c:v>-3179</c:v>
                </c:pt>
                <c:pt idx="35">
                  <c:v>-3288</c:v>
                </c:pt>
                <c:pt idx="36">
                  <c:v>-3268</c:v>
                </c:pt>
                <c:pt idx="37">
                  <c:v>-3124</c:v>
                </c:pt>
                <c:pt idx="38">
                  <c:v>-3053</c:v>
                </c:pt>
                <c:pt idx="39">
                  <c:v>-2998</c:v>
                </c:pt>
                <c:pt idx="40">
                  <c:v>-2792</c:v>
                </c:pt>
                <c:pt idx="41">
                  <c:v>-2676</c:v>
                </c:pt>
                <c:pt idx="42">
                  <c:v>-2668</c:v>
                </c:pt>
                <c:pt idx="43">
                  <c:v>-2494</c:v>
                </c:pt>
                <c:pt idx="44">
                  <c:v>-2429</c:v>
                </c:pt>
                <c:pt idx="45">
                  <c:v>-2318</c:v>
                </c:pt>
                <c:pt idx="46">
                  <c:v>-2229</c:v>
                </c:pt>
                <c:pt idx="47">
                  <c:v>-2374</c:v>
                </c:pt>
                <c:pt idx="48">
                  <c:v>-2470</c:v>
                </c:pt>
                <c:pt idx="49">
                  <c:v>-2371</c:v>
                </c:pt>
                <c:pt idx="50">
                  <c:v>-2213</c:v>
                </c:pt>
                <c:pt idx="51">
                  <c:v>-2023</c:v>
                </c:pt>
                <c:pt idx="52">
                  <c:v>-1941</c:v>
                </c:pt>
                <c:pt idx="53">
                  <c:v>-1965</c:v>
                </c:pt>
                <c:pt idx="54">
                  <c:v>-2078</c:v>
                </c:pt>
                <c:pt idx="55">
                  <c:v>-2199</c:v>
                </c:pt>
                <c:pt idx="56">
                  <c:v>-2229</c:v>
                </c:pt>
                <c:pt idx="57">
                  <c:v>-2082</c:v>
                </c:pt>
                <c:pt idx="58">
                  <c:v>-2085</c:v>
                </c:pt>
                <c:pt idx="59">
                  <c:v>-2136</c:v>
                </c:pt>
                <c:pt idx="60">
                  <c:v>-1894</c:v>
                </c:pt>
                <c:pt idx="61">
                  <c:v>-2020</c:v>
                </c:pt>
                <c:pt idx="62">
                  <c:v>-1983</c:v>
                </c:pt>
                <c:pt idx="63">
                  <c:v>-1912</c:v>
                </c:pt>
                <c:pt idx="64">
                  <c:v>-1763</c:v>
                </c:pt>
                <c:pt idx="65">
                  <c:v>-1683</c:v>
                </c:pt>
                <c:pt idx="66">
                  <c:v>-1496</c:v>
                </c:pt>
                <c:pt idx="67">
                  <c:v>-1460</c:v>
                </c:pt>
                <c:pt idx="68">
                  <c:v>-1427</c:v>
                </c:pt>
                <c:pt idx="69">
                  <c:v>-1365</c:v>
                </c:pt>
                <c:pt idx="70">
                  <c:v>-1254</c:v>
                </c:pt>
                <c:pt idx="71">
                  <c:v>-1215</c:v>
                </c:pt>
                <c:pt idx="72">
                  <c:v>-1188</c:v>
                </c:pt>
                <c:pt idx="73">
                  <c:v>-933</c:v>
                </c:pt>
                <c:pt idx="74">
                  <c:v>-856</c:v>
                </c:pt>
                <c:pt idx="75">
                  <c:v>-806</c:v>
                </c:pt>
                <c:pt idx="76">
                  <c:v>-795</c:v>
                </c:pt>
                <c:pt idx="77">
                  <c:v>-709</c:v>
                </c:pt>
                <c:pt idx="78">
                  <c:v>-584</c:v>
                </c:pt>
                <c:pt idx="79">
                  <c:v>-552</c:v>
                </c:pt>
                <c:pt idx="80">
                  <c:v>-450</c:v>
                </c:pt>
                <c:pt idx="81">
                  <c:v>-447</c:v>
                </c:pt>
                <c:pt idx="82">
                  <c:v>-390</c:v>
                </c:pt>
                <c:pt idx="83">
                  <c:v>-357</c:v>
                </c:pt>
                <c:pt idx="84">
                  <c:v>-312</c:v>
                </c:pt>
                <c:pt idx="85">
                  <c:v>-1671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00-43E5-9391-5CD523DA4AA1}"/>
            </c:ext>
          </c:extLst>
        </c:ser>
        <c:ser>
          <c:idx val="7"/>
          <c:order val="4"/>
          <c:tx>
            <c:strRef>
              <c:f>Sheet1!$I$1</c:f>
              <c:strCache>
                <c:ptCount val="1"/>
                <c:pt idx="0">
                  <c:v>Hispanic Female</c:v>
                </c:pt>
              </c:strCache>
            </c:strRef>
          </c:tx>
          <c:spPr>
            <a:solidFill>
              <a:srgbClr val="FF7C80"/>
            </a:solidFill>
            <a:ln>
              <a:solidFill>
                <a:schemeClr val="bg1">
                  <a:lumMod val="85000"/>
                </a:schemeClr>
              </a:solidFill>
            </a:ln>
          </c:spPr>
          <c:invertIfNegative val="0"/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C00-43E5-9391-5CD523DA4AA1}"/>
              </c:ext>
            </c:extLst>
          </c:dPt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Sheet1!$I$2:$I$97</c:f>
              <c:numCache>
                <c:formatCode>_(* #,##0_);_(* \(#,##0\);_(* "-"??_);_(@_)</c:formatCode>
                <c:ptCount val="96"/>
                <c:pt idx="0">
                  <c:v>92952</c:v>
                </c:pt>
                <c:pt idx="1">
                  <c:v>94222</c:v>
                </c:pt>
                <c:pt idx="2">
                  <c:v>96448</c:v>
                </c:pt>
                <c:pt idx="3">
                  <c:v>100241</c:v>
                </c:pt>
                <c:pt idx="4">
                  <c:v>101233</c:v>
                </c:pt>
                <c:pt idx="5">
                  <c:v>99875</c:v>
                </c:pt>
                <c:pt idx="6">
                  <c:v>99245</c:v>
                </c:pt>
                <c:pt idx="7">
                  <c:v>98470</c:v>
                </c:pt>
                <c:pt idx="8">
                  <c:v>101451</c:v>
                </c:pt>
                <c:pt idx="9">
                  <c:v>102655</c:v>
                </c:pt>
                <c:pt idx="10">
                  <c:v>101428</c:v>
                </c:pt>
                <c:pt idx="11">
                  <c:v>103596</c:v>
                </c:pt>
                <c:pt idx="12">
                  <c:v>102977</c:v>
                </c:pt>
                <c:pt idx="13">
                  <c:v>101865</c:v>
                </c:pt>
                <c:pt idx="14">
                  <c:v>100967</c:v>
                </c:pt>
                <c:pt idx="15">
                  <c:v>100156</c:v>
                </c:pt>
                <c:pt idx="16">
                  <c:v>99720</c:v>
                </c:pt>
                <c:pt idx="17">
                  <c:v>98473</c:v>
                </c:pt>
                <c:pt idx="18">
                  <c:v>97612</c:v>
                </c:pt>
                <c:pt idx="19">
                  <c:v>96343</c:v>
                </c:pt>
                <c:pt idx="20">
                  <c:v>92593</c:v>
                </c:pt>
                <c:pt idx="21">
                  <c:v>90058</c:v>
                </c:pt>
                <c:pt idx="22">
                  <c:v>89581</c:v>
                </c:pt>
                <c:pt idx="23">
                  <c:v>88680</c:v>
                </c:pt>
                <c:pt idx="24">
                  <c:v>88552</c:v>
                </c:pt>
                <c:pt idx="25">
                  <c:v>89144</c:v>
                </c:pt>
                <c:pt idx="26">
                  <c:v>89166</c:v>
                </c:pt>
                <c:pt idx="27">
                  <c:v>91246</c:v>
                </c:pt>
                <c:pt idx="28">
                  <c:v>89109</c:v>
                </c:pt>
                <c:pt idx="29">
                  <c:v>87061</c:v>
                </c:pt>
                <c:pt idx="30">
                  <c:v>82266</c:v>
                </c:pt>
                <c:pt idx="31">
                  <c:v>81205</c:v>
                </c:pt>
                <c:pt idx="32">
                  <c:v>80991</c:v>
                </c:pt>
                <c:pt idx="33">
                  <c:v>81223</c:v>
                </c:pt>
                <c:pt idx="34">
                  <c:v>82348</c:v>
                </c:pt>
                <c:pt idx="35">
                  <c:v>80435</c:v>
                </c:pt>
                <c:pt idx="36">
                  <c:v>81836</c:v>
                </c:pt>
                <c:pt idx="37">
                  <c:v>82032</c:v>
                </c:pt>
                <c:pt idx="38">
                  <c:v>81592</c:v>
                </c:pt>
                <c:pt idx="39">
                  <c:v>82078</c:v>
                </c:pt>
                <c:pt idx="40">
                  <c:v>76399</c:v>
                </c:pt>
                <c:pt idx="41">
                  <c:v>75691</c:v>
                </c:pt>
                <c:pt idx="42">
                  <c:v>76350</c:v>
                </c:pt>
                <c:pt idx="43">
                  <c:v>75994</c:v>
                </c:pt>
                <c:pt idx="44">
                  <c:v>76418</c:v>
                </c:pt>
                <c:pt idx="45">
                  <c:v>74291</c:v>
                </c:pt>
                <c:pt idx="46">
                  <c:v>73674</c:v>
                </c:pt>
                <c:pt idx="47">
                  <c:v>72615</c:v>
                </c:pt>
                <c:pt idx="48">
                  <c:v>71419</c:v>
                </c:pt>
                <c:pt idx="49">
                  <c:v>69343</c:v>
                </c:pt>
                <c:pt idx="50">
                  <c:v>64720</c:v>
                </c:pt>
                <c:pt idx="51">
                  <c:v>62747</c:v>
                </c:pt>
                <c:pt idx="52">
                  <c:v>60043</c:v>
                </c:pt>
                <c:pt idx="53">
                  <c:v>58901</c:v>
                </c:pt>
                <c:pt idx="54">
                  <c:v>59380</c:v>
                </c:pt>
                <c:pt idx="55">
                  <c:v>57110</c:v>
                </c:pt>
                <c:pt idx="56">
                  <c:v>55199</c:v>
                </c:pt>
                <c:pt idx="57">
                  <c:v>53299</c:v>
                </c:pt>
                <c:pt idx="58">
                  <c:v>51499</c:v>
                </c:pt>
                <c:pt idx="59">
                  <c:v>51391</c:v>
                </c:pt>
                <c:pt idx="60">
                  <c:v>47195</c:v>
                </c:pt>
                <c:pt idx="61">
                  <c:v>45212</c:v>
                </c:pt>
                <c:pt idx="62">
                  <c:v>43930</c:v>
                </c:pt>
                <c:pt idx="63">
                  <c:v>41904</c:v>
                </c:pt>
                <c:pt idx="64">
                  <c:v>40647</c:v>
                </c:pt>
                <c:pt idx="65">
                  <c:v>37675</c:v>
                </c:pt>
                <c:pt idx="66">
                  <c:v>35597</c:v>
                </c:pt>
                <c:pt idx="67">
                  <c:v>32833</c:v>
                </c:pt>
                <c:pt idx="68">
                  <c:v>31823</c:v>
                </c:pt>
                <c:pt idx="69">
                  <c:v>30833</c:v>
                </c:pt>
                <c:pt idx="70">
                  <c:v>28283</c:v>
                </c:pt>
                <c:pt idx="71">
                  <c:v>26998</c:v>
                </c:pt>
                <c:pt idx="72">
                  <c:v>25915</c:v>
                </c:pt>
                <c:pt idx="73">
                  <c:v>22342</c:v>
                </c:pt>
                <c:pt idx="74">
                  <c:v>20965</c:v>
                </c:pt>
                <c:pt idx="75">
                  <c:v>19286</c:v>
                </c:pt>
                <c:pt idx="76">
                  <c:v>17888</c:v>
                </c:pt>
                <c:pt idx="77">
                  <c:v>15951</c:v>
                </c:pt>
                <c:pt idx="78">
                  <c:v>14991</c:v>
                </c:pt>
                <c:pt idx="79">
                  <c:v>13992</c:v>
                </c:pt>
                <c:pt idx="80">
                  <c:v>12759</c:v>
                </c:pt>
                <c:pt idx="81">
                  <c:v>12245</c:v>
                </c:pt>
                <c:pt idx="82">
                  <c:v>11252</c:v>
                </c:pt>
                <c:pt idx="83">
                  <c:v>10652</c:v>
                </c:pt>
                <c:pt idx="84">
                  <c:v>9993</c:v>
                </c:pt>
                <c:pt idx="85">
                  <c:v>56000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00-43E5-9391-5CD523DA4AA1}"/>
            </c:ext>
          </c:extLst>
        </c:ser>
        <c:ser>
          <c:idx val="8"/>
          <c:order val="5"/>
          <c:tx>
            <c:strRef>
              <c:f>Sheet1!$H$1</c:f>
              <c:strCache>
                <c:ptCount val="1"/>
                <c:pt idx="0">
                  <c:v>Black Female</c:v>
                </c:pt>
              </c:strCache>
            </c:strRef>
          </c:tx>
          <c:spPr>
            <a:solidFill>
              <a:srgbClr val="F85A74"/>
            </a:solidFill>
            <a:ln>
              <a:solidFill>
                <a:srgbClr val="FC8168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Sheet1!$H$2:$H$97</c:f>
              <c:numCache>
                <c:formatCode>_(* #,##0_);_(* \(#,##0\);_(* "-"??_);_(@_)</c:formatCode>
                <c:ptCount val="96"/>
                <c:pt idx="0">
                  <c:v>22525</c:v>
                </c:pt>
                <c:pt idx="1">
                  <c:v>22376</c:v>
                </c:pt>
                <c:pt idx="2">
                  <c:v>22892</c:v>
                </c:pt>
                <c:pt idx="3">
                  <c:v>23853</c:v>
                </c:pt>
                <c:pt idx="4">
                  <c:v>24049</c:v>
                </c:pt>
                <c:pt idx="5">
                  <c:v>23614</c:v>
                </c:pt>
                <c:pt idx="6">
                  <c:v>23190</c:v>
                </c:pt>
                <c:pt idx="7">
                  <c:v>23130</c:v>
                </c:pt>
                <c:pt idx="8">
                  <c:v>23608</c:v>
                </c:pt>
                <c:pt idx="9">
                  <c:v>24393</c:v>
                </c:pt>
                <c:pt idx="10">
                  <c:v>24605</c:v>
                </c:pt>
                <c:pt idx="11">
                  <c:v>24927</c:v>
                </c:pt>
                <c:pt idx="12">
                  <c:v>25220</c:v>
                </c:pt>
                <c:pt idx="13">
                  <c:v>25107</c:v>
                </c:pt>
                <c:pt idx="14">
                  <c:v>24769</c:v>
                </c:pt>
                <c:pt idx="15">
                  <c:v>24823</c:v>
                </c:pt>
                <c:pt idx="16">
                  <c:v>24517</c:v>
                </c:pt>
                <c:pt idx="17">
                  <c:v>24451</c:v>
                </c:pt>
                <c:pt idx="18">
                  <c:v>24449</c:v>
                </c:pt>
                <c:pt idx="19">
                  <c:v>25280</c:v>
                </c:pt>
                <c:pt idx="20">
                  <c:v>24287</c:v>
                </c:pt>
                <c:pt idx="21">
                  <c:v>24601</c:v>
                </c:pt>
                <c:pt idx="22">
                  <c:v>25238</c:v>
                </c:pt>
                <c:pt idx="23">
                  <c:v>25596</c:v>
                </c:pt>
                <c:pt idx="24">
                  <c:v>27061</c:v>
                </c:pt>
                <c:pt idx="25">
                  <c:v>28307</c:v>
                </c:pt>
                <c:pt idx="26">
                  <c:v>29604</c:v>
                </c:pt>
                <c:pt idx="27">
                  <c:v>30520</c:v>
                </c:pt>
                <c:pt idx="28">
                  <c:v>31055</c:v>
                </c:pt>
                <c:pt idx="29">
                  <c:v>31258</c:v>
                </c:pt>
                <c:pt idx="30">
                  <c:v>29825</c:v>
                </c:pt>
                <c:pt idx="31">
                  <c:v>28632</c:v>
                </c:pt>
                <c:pt idx="32">
                  <c:v>27937</c:v>
                </c:pt>
                <c:pt idx="33">
                  <c:v>27735</c:v>
                </c:pt>
                <c:pt idx="34">
                  <c:v>27575</c:v>
                </c:pt>
                <c:pt idx="35">
                  <c:v>26709</c:v>
                </c:pt>
                <c:pt idx="36">
                  <c:v>27302</c:v>
                </c:pt>
                <c:pt idx="37">
                  <c:v>27110</c:v>
                </c:pt>
                <c:pt idx="38">
                  <c:v>26975</c:v>
                </c:pt>
                <c:pt idx="39">
                  <c:v>28048</c:v>
                </c:pt>
                <c:pt idx="40">
                  <c:v>25997</c:v>
                </c:pt>
                <c:pt idx="41">
                  <c:v>24661</c:v>
                </c:pt>
                <c:pt idx="42">
                  <c:v>24353</c:v>
                </c:pt>
                <c:pt idx="43">
                  <c:v>23592</c:v>
                </c:pt>
                <c:pt idx="44">
                  <c:v>23619</c:v>
                </c:pt>
                <c:pt idx="45">
                  <c:v>23314</c:v>
                </c:pt>
                <c:pt idx="46">
                  <c:v>23907</c:v>
                </c:pt>
                <c:pt idx="47">
                  <c:v>24254</c:v>
                </c:pt>
                <c:pt idx="48">
                  <c:v>24822</c:v>
                </c:pt>
                <c:pt idx="49">
                  <c:v>24162</c:v>
                </c:pt>
                <c:pt idx="50">
                  <c:v>21994</c:v>
                </c:pt>
                <c:pt idx="51">
                  <c:v>21833</c:v>
                </c:pt>
                <c:pt idx="52">
                  <c:v>21558</c:v>
                </c:pt>
                <c:pt idx="53">
                  <c:v>22274</c:v>
                </c:pt>
                <c:pt idx="54">
                  <c:v>23280</c:v>
                </c:pt>
                <c:pt idx="55">
                  <c:v>23055</c:v>
                </c:pt>
                <c:pt idx="56">
                  <c:v>22440</c:v>
                </c:pt>
                <c:pt idx="57">
                  <c:v>22375</c:v>
                </c:pt>
                <c:pt idx="58">
                  <c:v>22210</c:v>
                </c:pt>
                <c:pt idx="59">
                  <c:v>22135</c:v>
                </c:pt>
                <c:pt idx="60">
                  <c:v>21266</c:v>
                </c:pt>
                <c:pt idx="61">
                  <c:v>20496</c:v>
                </c:pt>
                <c:pt idx="62">
                  <c:v>20134</c:v>
                </c:pt>
                <c:pt idx="63">
                  <c:v>19197</c:v>
                </c:pt>
                <c:pt idx="64">
                  <c:v>18624</c:v>
                </c:pt>
                <c:pt idx="65">
                  <c:v>17166</c:v>
                </c:pt>
                <c:pt idx="66">
                  <c:v>16116</c:v>
                </c:pt>
                <c:pt idx="67">
                  <c:v>15048</c:v>
                </c:pt>
                <c:pt idx="68">
                  <c:v>14749</c:v>
                </c:pt>
                <c:pt idx="69">
                  <c:v>13957</c:v>
                </c:pt>
                <c:pt idx="70">
                  <c:v>12880</c:v>
                </c:pt>
                <c:pt idx="71">
                  <c:v>11957</c:v>
                </c:pt>
                <c:pt idx="72">
                  <c:v>10995</c:v>
                </c:pt>
                <c:pt idx="73">
                  <c:v>8742</c:v>
                </c:pt>
                <c:pt idx="74">
                  <c:v>8556</c:v>
                </c:pt>
                <c:pt idx="75">
                  <c:v>7849</c:v>
                </c:pt>
                <c:pt idx="76">
                  <c:v>7339</c:v>
                </c:pt>
                <c:pt idx="77">
                  <c:v>6482</c:v>
                </c:pt>
                <c:pt idx="78">
                  <c:v>6297</c:v>
                </c:pt>
                <c:pt idx="79">
                  <c:v>5747</c:v>
                </c:pt>
                <c:pt idx="80">
                  <c:v>4785</c:v>
                </c:pt>
                <c:pt idx="81">
                  <c:v>4414</c:v>
                </c:pt>
                <c:pt idx="82">
                  <c:v>4267</c:v>
                </c:pt>
                <c:pt idx="83">
                  <c:v>3903</c:v>
                </c:pt>
                <c:pt idx="84">
                  <c:v>3706</c:v>
                </c:pt>
                <c:pt idx="85">
                  <c:v>21899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00-43E5-9391-5CD523DA4AA1}"/>
            </c:ext>
          </c:extLst>
        </c:ser>
        <c:ser>
          <c:idx val="1"/>
          <c:order val="6"/>
          <c:tx>
            <c:strRef>
              <c:f>Sheet1!$J$1</c:f>
              <c:strCache>
                <c:ptCount val="1"/>
                <c:pt idx="0">
                  <c:v>Asian Female</c:v>
                </c:pt>
              </c:strCache>
            </c:strRef>
          </c:tx>
          <c:spPr>
            <a:solidFill>
              <a:srgbClr val="F5573D"/>
            </a:solidFill>
            <a:ln w="0">
              <a:solidFill>
                <a:srgbClr val="FFD5D6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Sheet1!$J$2:$J$97</c:f>
              <c:numCache>
                <c:formatCode>_(* #,##0_);_(* \(#,##0\);_(* "-"??_);_(@_)</c:formatCode>
                <c:ptCount val="96"/>
                <c:pt idx="0">
                  <c:v>6996</c:v>
                </c:pt>
                <c:pt idx="1">
                  <c:v>7628</c:v>
                </c:pt>
                <c:pt idx="2">
                  <c:v>8226</c:v>
                </c:pt>
                <c:pt idx="3">
                  <c:v>8557</c:v>
                </c:pt>
                <c:pt idx="4">
                  <c:v>8992</c:v>
                </c:pt>
                <c:pt idx="5">
                  <c:v>8919</c:v>
                </c:pt>
                <c:pt idx="6">
                  <c:v>8717</c:v>
                </c:pt>
                <c:pt idx="7">
                  <c:v>8579</c:v>
                </c:pt>
                <c:pt idx="8">
                  <c:v>8366</c:v>
                </c:pt>
                <c:pt idx="9">
                  <c:v>9183</c:v>
                </c:pt>
                <c:pt idx="10">
                  <c:v>9221</c:v>
                </c:pt>
                <c:pt idx="11">
                  <c:v>9450</c:v>
                </c:pt>
                <c:pt idx="12">
                  <c:v>9078</c:v>
                </c:pt>
                <c:pt idx="13">
                  <c:v>9080</c:v>
                </c:pt>
                <c:pt idx="14">
                  <c:v>9257</c:v>
                </c:pt>
                <c:pt idx="15">
                  <c:v>9313</c:v>
                </c:pt>
                <c:pt idx="16">
                  <c:v>9318</c:v>
                </c:pt>
                <c:pt idx="17">
                  <c:v>8712</c:v>
                </c:pt>
                <c:pt idx="18">
                  <c:v>8214</c:v>
                </c:pt>
                <c:pt idx="19">
                  <c:v>7602</c:v>
                </c:pt>
                <c:pt idx="20">
                  <c:v>7365</c:v>
                </c:pt>
                <c:pt idx="21">
                  <c:v>7965</c:v>
                </c:pt>
                <c:pt idx="22">
                  <c:v>8881</c:v>
                </c:pt>
                <c:pt idx="23">
                  <c:v>9610</c:v>
                </c:pt>
                <c:pt idx="24">
                  <c:v>10351</c:v>
                </c:pt>
                <c:pt idx="25">
                  <c:v>10844</c:v>
                </c:pt>
                <c:pt idx="26">
                  <c:v>11245</c:v>
                </c:pt>
                <c:pt idx="27">
                  <c:v>12074</c:v>
                </c:pt>
                <c:pt idx="28">
                  <c:v>12688</c:v>
                </c:pt>
                <c:pt idx="29">
                  <c:v>13218</c:v>
                </c:pt>
                <c:pt idx="30">
                  <c:v>13645</c:v>
                </c:pt>
                <c:pt idx="31">
                  <c:v>13685</c:v>
                </c:pt>
                <c:pt idx="32">
                  <c:v>13748</c:v>
                </c:pt>
                <c:pt idx="33">
                  <c:v>13974</c:v>
                </c:pt>
                <c:pt idx="34">
                  <c:v>14129</c:v>
                </c:pt>
                <c:pt idx="35">
                  <c:v>14242</c:v>
                </c:pt>
                <c:pt idx="36">
                  <c:v>14311</c:v>
                </c:pt>
                <c:pt idx="37">
                  <c:v>14146</c:v>
                </c:pt>
                <c:pt idx="38">
                  <c:v>13883</c:v>
                </c:pt>
                <c:pt idx="39">
                  <c:v>13837</c:v>
                </c:pt>
                <c:pt idx="40">
                  <c:v>13386</c:v>
                </c:pt>
                <c:pt idx="41">
                  <c:v>12839</c:v>
                </c:pt>
                <c:pt idx="42">
                  <c:v>12771</c:v>
                </c:pt>
                <c:pt idx="43">
                  <c:v>12694</c:v>
                </c:pt>
                <c:pt idx="44">
                  <c:v>12932</c:v>
                </c:pt>
                <c:pt idx="45">
                  <c:v>12381</c:v>
                </c:pt>
                <c:pt idx="46">
                  <c:v>12474</c:v>
                </c:pt>
                <c:pt idx="47">
                  <c:v>12353</c:v>
                </c:pt>
                <c:pt idx="48">
                  <c:v>11709</c:v>
                </c:pt>
                <c:pt idx="49">
                  <c:v>11448</c:v>
                </c:pt>
                <c:pt idx="50">
                  <c:v>10500</c:v>
                </c:pt>
                <c:pt idx="51">
                  <c:v>9857</c:v>
                </c:pt>
                <c:pt idx="52">
                  <c:v>8925</c:v>
                </c:pt>
                <c:pt idx="53">
                  <c:v>8743</c:v>
                </c:pt>
                <c:pt idx="54">
                  <c:v>8633</c:v>
                </c:pt>
                <c:pt idx="55">
                  <c:v>8630</c:v>
                </c:pt>
                <c:pt idx="56">
                  <c:v>8453</c:v>
                </c:pt>
                <c:pt idx="57">
                  <c:v>7623</c:v>
                </c:pt>
                <c:pt idx="58">
                  <c:v>7557</c:v>
                </c:pt>
                <c:pt idx="59">
                  <c:v>7959</c:v>
                </c:pt>
                <c:pt idx="60">
                  <c:v>7472</c:v>
                </c:pt>
                <c:pt idx="61">
                  <c:v>7346</c:v>
                </c:pt>
                <c:pt idx="62">
                  <c:v>7317</c:v>
                </c:pt>
                <c:pt idx="63">
                  <c:v>7307</c:v>
                </c:pt>
                <c:pt idx="64">
                  <c:v>7025</c:v>
                </c:pt>
                <c:pt idx="65">
                  <c:v>6569</c:v>
                </c:pt>
                <c:pt idx="66">
                  <c:v>6409</c:v>
                </c:pt>
                <c:pt idx="67">
                  <c:v>6253</c:v>
                </c:pt>
                <c:pt idx="68">
                  <c:v>6189</c:v>
                </c:pt>
                <c:pt idx="69">
                  <c:v>6182</c:v>
                </c:pt>
                <c:pt idx="70">
                  <c:v>5433</c:v>
                </c:pt>
                <c:pt idx="71">
                  <c:v>5055</c:v>
                </c:pt>
                <c:pt idx="72">
                  <c:v>4540</c:v>
                </c:pt>
                <c:pt idx="73">
                  <c:v>3796</c:v>
                </c:pt>
                <c:pt idx="74">
                  <c:v>3681</c:v>
                </c:pt>
                <c:pt idx="75">
                  <c:v>3301</c:v>
                </c:pt>
                <c:pt idx="76">
                  <c:v>3073</c:v>
                </c:pt>
                <c:pt idx="77">
                  <c:v>2932</c:v>
                </c:pt>
                <c:pt idx="78">
                  <c:v>2627</c:v>
                </c:pt>
                <c:pt idx="79">
                  <c:v>2354</c:v>
                </c:pt>
                <c:pt idx="80">
                  <c:v>2051</c:v>
                </c:pt>
                <c:pt idx="81">
                  <c:v>1776</c:v>
                </c:pt>
                <c:pt idx="82">
                  <c:v>1613</c:v>
                </c:pt>
                <c:pt idx="83">
                  <c:v>1500</c:v>
                </c:pt>
                <c:pt idx="84">
                  <c:v>1226</c:v>
                </c:pt>
                <c:pt idx="85">
                  <c:v>7316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40-4736-83F5-8F0169FFF79B}"/>
            </c:ext>
          </c:extLst>
        </c:ser>
        <c:ser>
          <c:idx val="9"/>
          <c:order val="7"/>
          <c:tx>
            <c:strRef>
              <c:f>Sheet1!$K$1</c:f>
              <c:strCache>
                <c:ptCount val="1"/>
                <c:pt idx="0">
                  <c:v>Other Female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Sheet1!$K$2:$K$97</c:f>
              <c:numCache>
                <c:formatCode>_(* #,##0_);_(* \(#,##0\);_(* "-"??_);_(@_)</c:formatCode>
                <c:ptCount val="96"/>
                <c:pt idx="0">
                  <c:v>6230</c:v>
                </c:pt>
                <c:pt idx="1">
                  <c:v>6518</c:v>
                </c:pt>
                <c:pt idx="2">
                  <c:v>6685</c:v>
                </c:pt>
                <c:pt idx="3">
                  <c:v>6851</c:v>
                </c:pt>
                <c:pt idx="4">
                  <c:v>7015</c:v>
                </c:pt>
                <c:pt idx="5">
                  <c:v>7094</c:v>
                </c:pt>
                <c:pt idx="6">
                  <c:v>6736</c:v>
                </c:pt>
                <c:pt idx="7">
                  <c:v>6550</c:v>
                </c:pt>
                <c:pt idx="8">
                  <c:v>6457</c:v>
                </c:pt>
                <c:pt idx="9">
                  <c:v>6347</c:v>
                </c:pt>
                <c:pt idx="10">
                  <c:v>6107</c:v>
                </c:pt>
                <c:pt idx="11">
                  <c:v>6089</c:v>
                </c:pt>
                <c:pt idx="12">
                  <c:v>5817</c:v>
                </c:pt>
                <c:pt idx="13">
                  <c:v>5636</c:v>
                </c:pt>
                <c:pt idx="14">
                  <c:v>5567</c:v>
                </c:pt>
                <c:pt idx="15">
                  <c:v>5250</c:v>
                </c:pt>
                <c:pt idx="16">
                  <c:v>5188</c:v>
                </c:pt>
                <c:pt idx="17">
                  <c:v>4869</c:v>
                </c:pt>
                <c:pt idx="18">
                  <c:v>4656</c:v>
                </c:pt>
                <c:pt idx="19">
                  <c:v>4663</c:v>
                </c:pt>
                <c:pt idx="20">
                  <c:v>4614</c:v>
                </c:pt>
                <c:pt idx="21">
                  <c:v>4383</c:v>
                </c:pt>
                <c:pt idx="22">
                  <c:v>4346</c:v>
                </c:pt>
                <c:pt idx="23">
                  <c:v>4469</c:v>
                </c:pt>
                <c:pt idx="24">
                  <c:v>4543</c:v>
                </c:pt>
                <c:pt idx="25">
                  <c:v>4504</c:v>
                </c:pt>
                <c:pt idx="26">
                  <c:v>4439</c:v>
                </c:pt>
                <c:pt idx="27">
                  <c:v>4535</c:v>
                </c:pt>
                <c:pt idx="28">
                  <c:v>4446</c:v>
                </c:pt>
                <c:pt idx="29">
                  <c:v>4324</c:v>
                </c:pt>
                <c:pt idx="30">
                  <c:v>4116</c:v>
                </c:pt>
                <c:pt idx="31">
                  <c:v>3912</c:v>
                </c:pt>
                <c:pt idx="32">
                  <c:v>3988</c:v>
                </c:pt>
                <c:pt idx="33">
                  <c:v>3585</c:v>
                </c:pt>
                <c:pt idx="34">
                  <c:v>3570</c:v>
                </c:pt>
                <c:pt idx="35">
                  <c:v>3425</c:v>
                </c:pt>
                <c:pt idx="36">
                  <c:v>3381</c:v>
                </c:pt>
                <c:pt idx="37">
                  <c:v>3364</c:v>
                </c:pt>
                <c:pt idx="38">
                  <c:v>3266</c:v>
                </c:pt>
                <c:pt idx="39">
                  <c:v>3323</c:v>
                </c:pt>
                <c:pt idx="40">
                  <c:v>3080</c:v>
                </c:pt>
                <c:pt idx="41">
                  <c:v>3002</c:v>
                </c:pt>
                <c:pt idx="42">
                  <c:v>2801</c:v>
                </c:pt>
                <c:pt idx="43">
                  <c:v>2652</c:v>
                </c:pt>
                <c:pt idx="44">
                  <c:v>2754</c:v>
                </c:pt>
                <c:pt idx="45">
                  <c:v>2557</c:v>
                </c:pt>
                <c:pt idx="46">
                  <c:v>2542</c:v>
                </c:pt>
                <c:pt idx="47">
                  <c:v>2564</c:v>
                </c:pt>
                <c:pt idx="48">
                  <c:v>2746</c:v>
                </c:pt>
                <c:pt idx="49">
                  <c:v>2632</c:v>
                </c:pt>
                <c:pt idx="50">
                  <c:v>2331</c:v>
                </c:pt>
                <c:pt idx="51">
                  <c:v>2278</c:v>
                </c:pt>
                <c:pt idx="52">
                  <c:v>2252</c:v>
                </c:pt>
                <c:pt idx="53">
                  <c:v>2171</c:v>
                </c:pt>
                <c:pt idx="54">
                  <c:v>2271</c:v>
                </c:pt>
                <c:pt idx="55">
                  <c:v>2305</c:v>
                </c:pt>
                <c:pt idx="56">
                  <c:v>2381</c:v>
                </c:pt>
                <c:pt idx="57">
                  <c:v>2353</c:v>
                </c:pt>
                <c:pt idx="58">
                  <c:v>2302</c:v>
                </c:pt>
                <c:pt idx="59">
                  <c:v>2197</c:v>
                </c:pt>
                <c:pt idx="60">
                  <c:v>2085</c:v>
                </c:pt>
                <c:pt idx="61">
                  <c:v>2100</c:v>
                </c:pt>
                <c:pt idx="62">
                  <c:v>2061</c:v>
                </c:pt>
                <c:pt idx="63">
                  <c:v>1934</c:v>
                </c:pt>
                <c:pt idx="64">
                  <c:v>1866</c:v>
                </c:pt>
                <c:pt idx="65">
                  <c:v>1753</c:v>
                </c:pt>
                <c:pt idx="66">
                  <c:v>1702</c:v>
                </c:pt>
                <c:pt idx="67">
                  <c:v>1529</c:v>
                </c:pt>
                <c:pt idx="68">
                  <c:v>1458</c:v>
                </c:pt>
                <c:pt idx="69">
                  <c:v>1360</c:v>
                </c:pt>
                <c:pt idx="70">
                  <c:v>1362</c:v>
                </c:pt>
                <c:pt idx="71">
                  <c:v>1353</c:v>
                </c:pt>
                <c:pt idx="72">
                  <c:v>1349</c:v>
                </c:pt>
                <c:pt idx="73">
                  <c:v>978</c:v>
                </c:pt>
                <c:pt idx="74">
                  <c:v>928</c:v>
                </c:pt>
                <c:pt idx="75">
                  <c:v>864</c:v>
                </c:pt>
                <c:pt idx="76">
                  <c:v>813</c:v>
                </c:pt>
                <c:pt idx="77">
                  <c:v>695</c:v>
                </c:pt>
                <c:pt idx="78">
                  <c:v>635</c:v>
                </c:pt>
                <c:pt idx="79">
                  <c:v>617</c:v>
                </c:pt>
                <c:pt idx="80">
                  <c:v>562</c:v>
                </c:pt>
                <c:pt idx="81">
                  <c:v>496</c:v>
                </c:pt>
                <c:pt idx="82">
                  <c:v>462</c:v>
                </c:pt>
                <c:pt idx="83">
                  <c:v>437</c:v>
                </c:pt>
                <c:pt idx="84">
                  <c:v>410</c:v>
                </c:pt>
                <c:pt idx="85">
                  <c:v>2398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40-4736-83F5-8F0169FFF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20211632"/>
        <c:axId val="220206536"/>
      </c:barChart>
      <c:catAx>
        <c:axId val="220211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050" baseline="0"/>
            </a:pPr>
            <a:endParaRPr lang="en-US"/>
          </a:p>
        </c:txPr>
        <c:crossAx val="220206536"/>
        <c:crosses val="autoZero"/>
        <c:auto val="1"/>
        <c:lblAlgn val="ctr"/>
        <c:lblOffset val="100"/>
        <c:tickLblSkip val="5"/>
        <c:noMultiLvlLbl val="0"/>
      </c:catAx>
      <c:valAx>
        <c:axId val="220206536"/>
        <c:scaling>
          <c:orientation val="minMax"/>
          <c:max val="250000"/>
          <c:min val="-250000"/>
        </c:scaling>
        <c:delete val="0"/>
        <c:axPos val="b"/>
        <c:majorGridlines/>
        <c:numFmt formatCode="#,##0;[Red]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021163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0.04547</cdr:x>
      <cdr:y>0.35821</cdr:y>
    </cdr:from>
    <cdr:to>
      <cdr:x>1</cdr:x>
      <cdr:y>0.35821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1A48554-4768-4F91-8193-1278585F15CC}"/>
            </a:ext>
          </a:extLst>
        </cdr:cNvPr>
        <cdr:cNvCxnSpPr/>
      </cdr:nvCxnSpPr>
      <cdr:spPr>
        <a:xfrm xmlns:a="http://schemas.openxmlformats.org/drawingml/2006/main">
          <a:off x="363835" y="1828800"/>
          <a:ext cx="7637165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0.45653</cdr:x>
      <cdr:y>0.07039</cdr:y>
    </cdr:from>
    <cdr:to>
      <cdr:x>0.46532</cdr:x>
      <cdr:y>0.50565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5376300" y="329416"/>
          <a:ext cx="103514" cy="2036995"/>
        </a:xfrm>
        <a:prstGeom xmlns:a="http://schemas.openxmlformats.org/drawingml/2006/main" prst="rightBrace">
          <a:avLst/>
        </a:prstGeom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0.19838</cdr:x>
      <cdr:y>0.25306</cdr:y>
    </cdr:from>
    <cdr:to>
      <cdr:x>0.31838</cdr:x>
      <cdr:y>0.44286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1619" y="1219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55BA6F8-D932-4BC6-B450-A920176CDAFB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3"/>
            <a:ext cx="5852160" cy="4860608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6C95698-22BF-4099-B592-586CF61CB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r>
              <a:rPr lang="en-US" dirty="0"/>
              <a:t>Texas is the second largest</a:t>
            </a:r>
            <a:r>
              <a:rPr lang="en-US" baseline="0" dirty="0"/>
              <a:t> state in terms of population (2</a:t>
            </a:r>
            <a:r>
              <a:rPr lang="en-US" baseline="30000" dirty="0"/>
              <a:t>nd</a:t>
            </a:r>
            <a:r>
              <a:rPr lang="en-US" baseline="0" dirty="0"/>
              <a:t> to CA) and area (2</a:t>
            </a:r>
            <a:r>
              <a:rPr lang="en-US" baseline="30000" dirty="0"/>
              <a:t>nd</a:t>
            </a:r>
            <a:r>
              <a:rPr lang="en-US" baseline="0" dirty="0"/>
              <a:t> to AK). In terms of </a:t>
            </a:r>
            <a:r>
              <a:rPr lang="en-US" b="1" baseline="0" dirty="0"/>
              <a:t>number of people, </a:t>
            </a:r>
            <a:r>
              <a:rPr lang="en-US" baseline="0" dirty="0"/>
              <a:t>Texas’ growth exceeds that of all other states between 2010 and 2020. </a:t>
            </a:r>
            <a:r>
              <a:rPr lang="en-US" altLang="en-US" dirty="0">
                <a:ea typeface="Calibri" panose="020F0502020204030204" pitchFamily="34" charset="0"/>
              </a:rPr>
              <a:t>Texas has added over 4.2 million people between April 1, 2010 and July 1, 2020. This puts Texas</a:t>
            </a:r>
            <a:r>
              <a:rPr lang="en-US" altLang="en-US" baseline="0" dirty="0">
                <a:ea typeface="Calibri" panose="020F0502020204030204" pitchFamily="34" charset="0"/>
              </a:rPr>
              <a:t> on track to meet or surpass the number of people added in the last census when T</a:t>
            </a:r>
            <a:r>
              <a:rPr lang="en-US" altLang="en-US" dirty="0">
                <a:ea typeface="Calibri" panose="020F0502020204030204" pitchFamily="34" charset="0"/>
              </a:rPr>
              <a:t>exas gained 4 congressional</a:t>
            </a:r>
            <a:r>
              <a:rPr lang="en-US" altLang="en-US" baseline="0" dirty="0">
                <a:ea typeface="Calibri" panose="020F0502020204030204" pitchFamily="34" charset="0"/>
              </a:rPr>
              <a:t> seats. Projections from multiple sources anticipate Texas will gain 3 congressional districts after the 2020 census.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6495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4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388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92831-88FD-46AC-A3A6-55A2B3E79D8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76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population pyramid represents the age, sex, race and</a:t>
            </a:r>
            <a:r>
              <a:rPr lang="en-US" baseline="0" dirty="0"/>
              <a:t> ethnic composition of the Texas population Blue represents males, red females, rows are single years of age, and shades represent specified race/ethnic groups as indicated in the legend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92831-88FD-46AC-A3A6-55A2B3E79D8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77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population pyramid represents the age, sex, race and</a:t>
            </a:r>
            <a:r>
              <a:rPr lang="en-US" baseline="0" dirty="0"/>
              <a:t> ethnic composition of the Texas population Blue represents males, red females, rows are single years of age, and shades represent specified race/ethnic groups as indicated in the legend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92831-88FD-46AC-A3A6-55A2B3E79D8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0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population pyramid represents the age, sex, race and</a:t>
            </a:r>
            <a:r>
              <a:rPr lang="en-US" baseline="0" dirty="0"/>
              <a:t> ethnic composition of the Texas population Blue represents males, red females, rows are single years of age, and shades represent specified race/ethnic groups as indicated in the legend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92831-88FD-46AC-A3A6-55A2B3E79D8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09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population pyramid represents the age, sex, race and</a:t>
            </a:r>
            <a:r>
              <a:rPr lang="en-US" baseline="0" dirty="0"/>
              <a:t> ethnic composition of the Texas population Blue represents males, red females, rows are single years of age, and shades represent specified race/ethnic groups as indicated in the legend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92831-88FD-46AC-A3A6-55A2B3E79D8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17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90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02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3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396" y="11"/>
            <a:ext cx="7930605" cy="132370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889" y="1607208"/>
            <a:ext cx="4180115" cy="27557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3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69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1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4" y="-1586"/>
            <a:ext cx="12202584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7213600" cy="144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4400" y="3276600"/>
            <a:ext cx="386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1E7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7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24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75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0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75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2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664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76200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74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716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9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1143006"/>
            <a:ext cx="1422400" cy="54403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737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03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8688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208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75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86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62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89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582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120015"/>
            <a:ext cx="6728459" cy="908684"/>
          </a:xfrm>
        </p:spPr>
        <p:txBody>
          <a:bodyPr anchor="t" anchorCtr="0"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9641" y="1754508"/>
            <a:ext cx="3512819" cy="287464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2532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26402" y="6256840"/>
            <a:ext cx="3860799" cy="400110"/>
            <a:chOff x="6229737" y="6256840"/>
            <a:chExt cx="2895599" cy="40011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737" y="6256840"/>
              <a:ext cx="399663" cy="3996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6629399" y="6256840"/>
              <a:ext cx="2495937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@TexasDemography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21" y="5112828"/>
            <a:ext cx="4107179" cy="101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0"/>
            <a:ext cx="890016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3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7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54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37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63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36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59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68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48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3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3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45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72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72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5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30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5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41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08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35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9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27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9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70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29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26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2053" y="5513768"/>
            <a:ext cx="8507894" cy="1344232"/>
            <a:chOff x="318052" y="5513768"/>
            <a:chExt cx="8507894" cy="13442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421928" y="3331869"/>
            <a:ext cx="5348143" cy="1173739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426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0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4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8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8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11"/>
            <a:ext cx="2072640" cy="14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27688"/>
            <a:ext cx="1072353" cy="10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07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rgbClr val="1B1E7A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B1E7A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B1E7A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B1E7A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B1E7A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B1E7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-1918"/>
            <a:ext cx="1242062" cy="11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7" r:id="rId7"/>
    <p:sldLayoutId id="2147483742" r:id="rId8"/>
    <p:sldLayoutId id="2147483743" r:id="rId9"/>
    <p:sldLayoutId id="2147483744" r:id="rId10"/>
    <p:sldLayoutId id="2147483745" r:id="rId11"/>
    <p:sldLayoutId id="2147483741" r:id="rId12"/>
    <p:sldLayoutId id="214748374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3024" y="1744835"/>
            <a:ext cx="8841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ts val="1000"/>
              </a:spcBef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</a:t>
            </a:r>
            <a:r>
              <a:rPr lang="en-US" sz="2800" b="1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Census, Population Change and Workforce Related Characteristics and Trends</a:t>
            </a:r>
            <a:endParaRPr lang="en-US" sz="2800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03024" y="4910258"/>
            <a:ext cx="8507894" cy="1344232"/>
            <a:chOff x="318052" y="5513768"/>
            <a:chExt cx="8507894" cy="13442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915E761-26BF-4D36-A626-C3C24E9DD38C}"/>
              </a:ext>
            </a:extLst>
          </p:cNvPr>
          <p:cNvSpPr txBox="1"/>
          <p:nvPr/>
        </p:nvSpPr>
        <p:spPr>
          <a:xfrm>
            <a:off x="4611673" y="3013781"/>
            <a:ext cx="3567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Texas Workforce Investment Council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September 3,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CC0C0-3F94-49C6-B659-A2240C95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2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02E7B5-E756-4443-97C8-87ABC180D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3" t="3301" r="3563" b="9903"/>
          <a:stretch/>
        </p:blipFill>
        <p:spPr>
          <a:xfrm>
            <a:off x="2465928" y="919975"/>
            <a:ext cx="7260144" cy="58685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4E346-320A-4ED5-A4BF-0135FBBFF822}"/>
              </a:ext>
            </a:extLst>
          </p:cNvPr>
          <p:cNvSpPr txBox="1">
            <a:spLocks/>
          </p:cNvSpPr>
          <p:nvPr/>
        </p:nvSpPr>
        <p:spPr>
          <a:xfrm>
            <a:off x="2300869" y="30123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Natural Increase (Decrease),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BC841C-3E04-43BF-82C5-F895339DA840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9BA22-CC80-4767-B6C6-03B6132BD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552" y="5172772"/>
            <a:ext cx="971550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B35812-D9AC-4229-854C-DFD912BC9E2D}"/>
              </a:ext>
            </a:extLst>
          </p:cNvPr>
          <p:cNvSpPr txBox="1"/>
          <p:nvPr/>
        </p:nvSpPr>
        <p:spPr>
          <a:xfrm>
            <a:off x="7796561" y="1143963"/>
            <a:ext cx="297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86 counties had natural decrease over the decade (1/3 of Texas’ counties)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28336-BF90-488E-9AEE-50F9959C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7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B7D739-1E86-4AB2-A7D4-25E9D4F4B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721" y="890518"/>
            <a:ext cx="7354230" cy="6034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4430C8-9B8B-4E6B-AF76-4109F2E80F87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72AB38-0136-456D-AFEF-A3E0F284FA26}"/>
              </a:ext>
            </a:extLst>
          </p:cNvPr>
          <p:cNvSpPr txBox="1">
            <a:spLocks/>
          </p:cNvSpPr>
          <p:nvPr/>
        </p:nvSpPr>
        <p:spPr>
          <a:xfrm>
            <a:off x="1921728" y="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Population Change from Domestic Migration,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ED587-6729-4D28-8A36-C44EC08D7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5008292"/>
            <a:ext cx="1104900" cy="1257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11A696-35AB-40A0-A093-8739638B2DB1}"/>
              </a:ext>
            </a:extLst>
          </p:cNvPr>
          <p:cNvSpPr txBox="1"/>
          <p:nvPr/>
        </p:nvSpPr>
        <p:spPr>
          <a:xfrm>
            <a:off x="7796561" y="1143963"/>
            <a:ext cx="297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More than half (134) of counties had net out domestic migration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D8E5C-3FFC-4FFD-A426-56A647CA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2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0101D5-E861-4F8E-A628-956226BB6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95" t="6906" b="5470"/>
          <a:stretch/>
        </p:blipFill>
        <p:spPr>
          <a:xfrm>
            <a:off x="2520176" y="869428"/>
            <a:ext cx="7370955" cy="591051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4E5B38-3F7D-4A67-B54D-D1CCD75D5D6F}"/>
              </a:ext>
            </a:extLst>
          </p:cNvPr>
          <p:cNvSpPr txBox="1">
            <a:spLocks/>
          </p:cNvSpPr>
          <p:nvPr/>
        </p:nvSpPr>
        <p:spPr>
          <a:xfrm>
            <a:off x="1737733" y="39044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International Migrants,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B38EF-A8CE-4260-A795-0CBCA0F21CC0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861D1-706F-42BB-ADE0-2653E45A4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607" y="4969397"/>
            <a:ext cx="866775" cy="10191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2321C2-8A1E-4EF9-902C-F08F78705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86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19203" y="61331"/>
            <a:ext cx="9088582" cy="107647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Median Age and Change for Select States and the US, 2010 and 2018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554019" y="1326573"/>
          <a:ext cx="8458200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43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018371" y="206297"/>
            <a:ext cx="6194502" cy="67592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Total Fertility Rate for Select States, 2008-2018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018371" y="1622502"/>
          <a:ext cx="7924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7446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2687782" y="1209965"/>
          <a:ext cx="7204363" cy="535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1800905" y="290945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chemeClr val="accent1"/>
                </a:solidFill>
              </a:rPr>
              <a:t>Crude Birth Rates by Race/Ethnicity, Texas, 2006-2018</a:t>
            </a:r>
            <a:r>
              <a:rPr lang="en-US" sz="2400" b="1" noProof="0" dirty="0">
                <a:solidFill>
                  <a:schemeClr val="accent1"/>
                </a:solidFill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072" y="6562119"/>
            <a:ext cx="8001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Centers for Disease Control and Prevention, National Center for Health Statistics, National Vital Statistics Report</a:t>
            </a:r>
          </a:p>
        </p:txBody>
      </p:sp>
    </p:spTree>
    <p:extLst>
      <p:ext uri="{BB962C8B-B14F-4D97-AF65-F5344CB8AC3E}">
        <p14:creationId xmlns:p14="http://schemas.microsoft.com/office/powerpoint/2010/main" val="4179767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C785C3-6CFE-4A9A-A0E4-8F5908CC0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1" y="1483112"/>
            <a:ext cx="6443665" cy="52243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45C9B0-DE42-4F79-A70C-E02D9546C7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336"/>
          <a:stretch/>
        </p:blipFill>
        <p:spPr>
          <a:xfrm>
            <a:off x="6492716" y="1483113"/>
            <a:ext cx="4904069" cy="52243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EFD430-7B81-4638-A5DB-8A7E3875226D}"/>
              </a:ext>
            </a:extLst>
          </p:cNvPr>
          <p:cNvSpPr/>
          <p:nvPr/>
        </p:nvSpPr>
        <p:spPr>
          <a:xfrm>
            <a:off x="5011344" y="1895708"/>
            <a:ext cx="1378305" cy="983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18CCAB-1B10-435E-AF3B-D774628FA898}"/>
              </a:ext>
            </a:extLst>
          </p:cNvPr>
          <p:cNvSpPr/>
          <p:nvPr/>
        </p:nvSpPr>
        <p:spPr>
          <a:xfrm>
            <a:off x="6295592" y="1445939"/>
            <a:ext cx="2134729" cy="41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9BFE9-E9AC-48AA-89D8-CCDDA9D50B7D}"/>
              </a:ext>
            </a:extLst>
          </p:cNvPr>
          <p:cNvSpPr/>
          <p:nvPr/>
        </p:nvSpPr>
        <p:spPr>
          <a:xfrm>
            <a:off x="49051" y="1490545"/>
            <a:ext cx="1874534" cy="41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7906A-77C6-4F34-BE0E-D5BCDD4B7D4F}"/>
              </a:ext>
            </a:extLst>
          </p:cNvPr>
          <p:cNvSpPr/>
          <p:nvPr/>
        </p:nvSpPr>
        <p:spPr>
          <a:xfrm>
            <a:off x="5011344" y="4070194"/>
            <a:ext cx="1183158" cy="1304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327447-6C25-423D-BF39-D4DCE8150A09}"/>
              </a:ext>
            </a:extLst>
          </p:cNvPr>
          <p:cNvCxnSpPr/>
          <p:nvPr/>
        </p:nvCxnSpPr>
        <p:spPr>
          <a:xfrm flipV="1">
            <a:off x="4276493" y="5921298"/>
            <a:ext cx="2999678" cy="535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F45DE46-7966-49C1-9F15-1D4A5E43C00F}"/>
              </a:ext>
            </a:extLst>
          </p:cNvPr>
          <p:cNvSpPr txBox="1">
            <a:spLocks/>
          </p:cNvSpPr>
          <p:nvPr/>
        </p:nvSpPr>
        <p:spPr>
          <a:xfrm>
            <a:off x="1249362" y="0"/>
            <a:ext cx="9693275" cy="1228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Generational Population Pyramids, Texas, 2010 and 2020</a:t>
            </a:r>
          </a:p>
        </p:txBody>
      </p:sp>
    </p:spTree>
    <p:extLst>
      <p:ext uri="{BB962C8B-B14F-4D97-AF65-F5344CB8AC3E}">
        <p14:creationId xmlns:p14="http://schemas.microsoft.com/office/powerpoint/2010/main" val="2956480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49362" y="0"/>
            <a:ext cx="9693275" cy="122872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Texas White (non-Hispanic) and Hispanic Populations by Age, 2019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914400" y="1479395"/>
          <a:ext cx="9067800" cy="589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7400" y="6554085"/>
            <a:ext cx="27991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Texas Demographic Center, 2018 Population Estimates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0583291-20CC-4196-8372-F5AB36B8C481}"/>
              </a:ext>
            </a:extLst>
          </p:cNvPr>
          <p:cNvCxnSpPr/>
          <p:nvPr/>
        </p:nvCxnSpPr>
        <p:spPr>
          <a:xfrm flipH="1">
            <a:off x="2152185" y="2040674"/>
            <a:ext cx="13492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417BF3-0992-4C37-91EE-B605880EEB53}"/>
              </a:ext>
            </a:extLst>
          </p:cNvPr>
          <p:cNvCxnSpPr>
            <a:cxnSpLocks/>
          </p:cNvCxnSpPr>
          <p:nvPr/>
        </p:nvCxnSpPr>
        <p:spPr>
          <a:xfrm flipV="1">
            <a:off x="3568390" y="1700561"/>
            <a:ext cx="0" cy="752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171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414345" y="1248233"/>
          <a:ext cx="8458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868757" y="223407"/>
            <a:ext cx="7549376" cy="64474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Texas Population Pyramid by Race/Ethnicity,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1698" y="6467922"/>
            <a:ext cx="24577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2019 Population Estimates</a:t>
            </a:r>
          </a:p>
        </p:txBody>
      </p:sp>
    </p:spTree>
    <p:extLst>
      <p:ext uri="{BB962C8B-B14F-4D97-AF65-F5344CB8AC3E}">
        <p14:creationId xmlns:p14="http://schemas.microsoft.com/office/powerpoint/2010/main" val="174830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414345" y="1248233"/>
          <a:ext cx="8458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01698" y="6467922"/>
            <a:ext cx="24577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2019 Population Estimates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631D37-E271-4929-B41A-86B0140C578C}"/>
              </a:ext>
            </a:extLst>
          </p:cNvPr>
          <p:cNvSpPr txBox="1">
            <a:spLocks/>
          </p:cNvSpPr>
          <p:nvPr/>
        </p:nvSpPr>
        <p:spPr>
          <a:xfrm>
            <a:off x="1868757" y="223407"/>
            <a:ext cx="7549376" cy="644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accent1"/>
                </a:solidFill>
              </a:rPr>
              <a:t>Texas Population Pyramid by Race/Ethnicity, 2019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2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C69FF5-790E-48E8-A5C5-294F8899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Growth and Congressional Seat Change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21964" y="929389"/>
          <a:ext cx="8999834" cy="55222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6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0382">
                  <a:extLst>
                    <a:ext uri="{9D8B030D-6E8A-4147-A177-3AD203B41FA5}">
                      <a16:colId xmlns:a16="http://schemas.microsoft.com/office/drawing/2014/main" val="844658184"/>
                    </a:ext>
                  </a:extLst>
                </a:gridCol>
              </a:tblGrid>
              <a:tr h="653651">
                <a:tc>
                  <a:txBody>
                    <a:bodyPr/>
                    <a:lstStyle/>
                    <a:p>
                      <a:pPr marL="117475" indent="0" algn="l"/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2010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Population</a:t>
                      </a:r>
                      <a:endParaRPr lang="en-US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2020 Population</a:t>
                      </a:r>
                      <a:endParaRPr lang="en-US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Numeric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Change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2010-2020</a:t>
                      </a:r>
                      <a:endParaRPr lang="en-US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ctr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Percent</a:t>
                      </a:r>
                    </a:p>
                    <a:p>
                      <a:pPr marL="58738" indent="0" algn="ctr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Change</a:t>
                      </a:r>
                    </a:p>
                    <a:p>
                      <a:pPr marL="58738" indent="0" algn="ctr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2010-2020</a:t>
                      </a:r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ctr"/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Congressional Seat Change</a:t>
                      </a:r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3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United States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308,745,538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331,449,281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22,703,743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7.4%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21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25,145,561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29,145,505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3,999,944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18,801,310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21,538,187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2,736,877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9,535,483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10,439,388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903,905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118346"/>
                  </a:ext>
                </a:extLst>
              </a:tr>
              <a:tr h="2895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5,029,196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5,773,714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744,518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805305"/>
                  </a:ext>
                </a:extLst>
              </a:tr>
              <a:tr h="2895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3,831,074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4,237,256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406,182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128006"/>
                  </a:ext>
                </a:extLst>
              </a:tr>
              <a:tr h="3187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989,415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1,084,225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7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37,253,956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39,538,223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2,284,267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442627"/>
                  </a:ext>
                </a:extLst>
              </a:tr>
              <a:tr h="3847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19,378,102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20,201,249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823,147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056116"/>
                  </a:ext>
                </a:extLst>
              </a:tr>
              <a:tr h="3847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12,702,379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13,002,700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300,321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584441"/>
                  </a:ext>
                </a:extLst>
              </a:tr>
              <a:tr h="3847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11,536,504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11,799,448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262,944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3209"/>
                  </a:ext>
                </a:extLst>
              </a:tr>
              <a:tr h="3847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9,883,640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10,077,331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193,691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65642"/>
                  </a:ext>
                </a:extLst>
              </a:tr>
              <a:tr h="2895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12,830,632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12,812,508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-18,124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692329"/>
                  </a:ext>
                </a:extLst>
              </a:tr>
              <a:tr h="2895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1,852,994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1,793,716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-59,278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-3.20%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26045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35673" y="6597602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2010 and 2020 Census Apportionment Files</a:t>
            </a:r>
          </a:p>
        </p:txBody>
      </p:sp>
    </p:spTree>
    <p:extLst>
      <p:ext uri="{BB962C8B-B14F-4D97-AF65-F5344CB8AC3E}">
        <p14:creationId xmlns:p14="http://schemas.microsoft.com/office/powerpoint/2010/main" val="3405881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414345" y="1248233"/>
          <a:ext cx="8458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01698" y="6467922"/>
            <a:ext cx="24577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2019 Population Estimates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9BF943-C334-462F-95B9-AAC058E34288}"/>
              </a:ext>
            </a:extLst>
          </p:cNvPr>
          <p:cNvSpPr txBox="1">
            <a:spLocks/>
          </p:cNvSpPr>
          <p:nvPr/>
        </p:nvSpPr>
        <p:spPr>
          <a:xfrm>
            <a:off x="1868757" y="223407"/>
            <a:ext cx="7549376" cy="644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Texas Population Pyramid by Race/Ethnicity, 2019</a:t>
            </a:r>
          </a:p>
        </p:txBody>
      </p:sp>
    </p:spTree>
    <p:extLst>
      <p:ext uri="{BB962C8B-B14F-4D97-AF65-F5344CB8AC3E}">
        <p14:creationId xmlns:p14="http://schemas.microsoft.com/office/powerpoint/2010/main" val="2405991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414345" y="1248233"/>
          <a:ext cx="8458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01698" y="6467922"/>
            <a:ext cx="24577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2019 Population Estimates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00A788-AC2F-4136-A303-B40365110624}"/>
              </a:ext>
            </a:extLst>
          </p:cNvPr>
          <p:cNvSpPr txBox="1">
            <a:spLocks/>
          </p:cNvSpPr>
          <p:nvPr/>
        </p:nvSpPr>
        <p:spPr>
          <a:xfrm>
            <a:off x="1868757" y="223407"/>
            <a:ext cx="7549376" cy="644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Texas Population Pyramid by Race/Ethnicity, 2019</a:t>
            </a:r>
          </a:p>
        </p:txBody>
      </p:sp>
    </p:spTree>
    <p:extLst>
      <p:ext uri="{BB962C8B-B14F-4D97-AF65-F5344CB8AC3E}">
        <p14:creationId xmlns:p14="http://schemas.microsoft.com/office/powerpoint/2010/main" val="23363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28078" y="-204415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Percent of Civilian Labor Force by Occupation, Texas, 2007, 2017 and 2017-2017 Change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339633" y="1196556"/>
          <a:ext cx="11777473" cy="5552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54290" y="6555378"/>
            <a:ext cx="64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Sample, 2007, 2017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72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4787" y="-51771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Change in Undergraduate College Enrollment by State, 2010 to 2019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29332" y="1387712"/>
          <a:ext cx="11333335" cy="5089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676400" y="647700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Sample, 2010-2019 Table B14007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48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-56997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Change in Graduate and Professional School Enrollment by State, 2010 to 2019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49362" y="1544754"/>
          <a:ext cx="11103429" cy="4558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317863" y="6546423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Sample, 2010-2019 Table B14007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70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394200" y="19323"/>
            <a:ext cx="7756525" cy="97472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College and Graduate Enrollment, Texas, 2007-2019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919017" y="1190844"/>
          <a:ext cx="9886577" cy="510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215841" y="6592456"/>
            <a:ext cx="64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 1-Year Estimates, 2007-2019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36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432548" y="1149170"/>
          <a:ext cx="10497312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91622" y="-177728"/>
            <a:ext cx="8779164" cy="124734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College and Graduate Enrollment by Race/Ethnicity, Texas, 2008-2019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0" y="6477001"/>
            <a:ext cx="64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 1-Year Estimates, 2008-2019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57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501513" y="1205346"/>
          <a:ext cx="11707091" cy="633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1642327" y="-305584"/>
            <a:ext cx="10672619" cy="148692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Educational Attainment of Persons Age 25 Years and Older by Race/Ethnicity, Texas, 2019</a:t>
            </a:r>
          </a:p>
        </p:txBody>
      </p:sp>
      <p:sp>
        <p:nvSpPr>
          <p:cNvPr id="9" name="Rectangle 8"/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Sample, 2019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7471063" y="1547091"/>
            <a:ext cx="121228" cy="1592000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7757392" y="2413702"/>
            <a:ext cx="61537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39.9</a:t>
            </a:r>
            <a:r>
              <a:rPr lang="en-US" sz="1050" dirty="0">
                <a:solidFill>
                  <a:schemeClr val="bg1"/>
                </a:solidFill>
              </a:rPr>
              <a:t>%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3953" y="2939464"/>
            <a:ext cx="697829" cy="31173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70.1 %</a:t>
            </a:r>
          </a:p>
        </p:txBody>
      </p:sp>
    </p:spTree>
    <p:extLst>
      <p:ext uri="{BB962C8B-B14F-4D97-AF65-F5344CB8AC3E}">
        <p14:creationId xmlns:p14="http://schemas.microsoft.com/office/powerpoint/2010/main" val="1809963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989488" y="-1523"/>
            <a:ext cx="9328727" cy="82247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Percent of the Population Aged-25 Years and Older with a Bachelor’s Degree or Higher by Race/Ethnicity, Texas, 2007 and 2019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969818" y="1311564"/>
          <a:ext cx="10409381" cy="495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" y="6627168"/>
            <a:ext cx="5943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US Census Bureau, ACS 1-Year Estimates, 2007, 2019</a:t>
            </a:r>
            <a:endParaRPr lang="en-US" sz="1100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7695" y="240145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6.1%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3276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7.7%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27520" y="378050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5.4%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42958" y="169068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7.8%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4617" y="1379650"/>
            <a:ext cx="188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 in percent</a:t>
            </a:r>
          </a:p>
        </p:txBody>
      </p:sp>
      <p:cxnSp>
        <p:nvCxnSpPr>
          <p:cNvPr id="11" name="Straight Arrow Connector 10"/>
          <p:cNvCxnSpPr>
            <a:cxnSpLocks/>
            <a:endCxn id="10" idx="1"/>
          </p:cNvCxnSpPr>
          <p:nvPr/>
        </p:nvCxnSpPr>
        <p:spPr>
          <a:xfrm flipV="1">
            <a:off x="6218331" y="1875354"/>
            <a:ext cx="2224627" cy="15024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674304" y="2041109"/>
            <a:ext cx="549922" cy="130845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24226" y="2025604"/>
            <a:ext cx="862374" cy="1620329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3925455" y="2025603"/>
            <a:ext cx="2298773" cy="49936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446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50177-5890-48DC-99AB-EFA7A293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B4788-8457-4BDE-8256-969D2B2A3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085" y="1652954"/>
            <a:ext cx="5611915" cy="4862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387D01-2C35-4619-A8F7-1C9997D7A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50" y="1531502"/>
            <a:ext cx="5500750" cy="51899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2B61BB-3EED-41A4-BA3A-34E5DA0C35B1}"/>
              </a:ext>
            </a:extLst>
          </p:cNvPr>
          <p:cNvSpPr/>
          <p:nvPr/>
        </p:nvSpPr>
        <p:spPr>
          <a:xfrm>
            <a:off x="2673758" y="136525"/>
            <a:ext cx="6301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https://demographics.texas.gov/</a:t>
            </a:r>
          </a:p>
        </p:txBody>
      </p:sp>
    </p:spTree>
    <p:extLst>
      <p:ext uri="{BB962C8B-B14F-4D97-AF65-F5344CB8AC3E}">
        <p14:creationId xmlns:p14="http://schemas.microsoft.com/office/powerpoint/2010/main" val="312897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4A8D9F-6177-488D-9917-0F853C3B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AE677F0-1867-4BE4-BC75-E477FA47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045163"/>
              </p:ext>
            </p:extLst>
          </p:nvPr>
        </p:nvGraphicFramePr>
        <p:xfrm>
          <a:off x="1081668" y="1683834"/>
          <a:ext cx="10342757" cy="464642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32928">
                  <a:extLst>
                    <a:ext uri="{9D8B030D-6E8A-4147-A177-3AD203B41FA5}">
                      <a16:colId xmlns:a16="http://schemas.microsoft.com/office/drawing/2014/main" val="3419817472"/>
                    </a:ext>
                  </a:extLst>
                </a:gridCol>
                <a:gridCol w="1263045">
                  <a:extLst>
                    <a:ext uri="{9D8B030D-6E8A-4147-A177-3AD203B41FA5}">
                      <a16:colId xmlns:a16="http://schemas.microsoft.com/office/drawing/2014/main" val="1120491494"/>
                    </a:ext>
                  </a:extLst>
                </a:gridCol>
                <a:gridCol w="1406614">
                  <a:extLst>
                    <a:ext uri="{9D8B030D-6E8A-4147-A177-3AD203B41FA5}">
                      <a16:colId xmlns:a16="http://schemas.microsoft.com/office/drawing/2014/main" val="613278844"/>
                    </a:ext>
                  </a:extLst>
                </a:gridCol>
                <a:gridCol w="1530728">
                  <a:extLst>
                    <a:ext uri="{9D8B030D-6E8A-4147-A177-3AD203B41FA5}">
                      <a16:colId xmlns:a16="http://schemas.microsoft.com/office/drawing/2014/main" val="660429437"/>
                    </a:ext>
                  </a:extLst>
                </a:gridCol>
                <a:gridCol w="1758268">
                  <a:extLst>
                    <a:ext uri="{9D8B030D-6E8A-4147-A177-3AD203B41FA5}">
                      <a16:colId xmlns:a16="http://schemas.microsoft.com/office/drawing/2014/main" val="3215693767"/>
                    </a:ext>
                  </a:extLst>
                </a:gridCol>
                <a:gridCol w="1385930">
                  <a:extLst>
                    <a:ext uri="{9D8B030D-6E8A-4147-A177-3AD203B41FA5}">
                      <a16:colId xmlns:a16="http://schemas.microsoft.com/office/drawing/2014/main" val="299884285"/>
                    </a:ext>
                  </a:extLst>
                </a:gridCol>
                <a:gridCol w="1365244">
                  <a:extLst>
                    <a:ext uri="{9D8B030D-6E8A-4147-A177-3AD203B41FA5}">
                      <a16:colId xmlns:a16="http://schemas.microsoft.com/office/drawing/2014/main" val="4293956701"/>
                    </a:ext>
                  </a:extLst>
                </a:gridCol>
              </a:tblGrid>
              <a:tr h="547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Population 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NH White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NH Black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Hispanic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NH Asian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NH Other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294357"/>
                  </a:ext>
                </a:extLst>
              </a:tr>
              <a:tr h="660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2010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 25,145,561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      11,397,345 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2,886,825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     9,460,921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948,426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           452,044 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7896681"/>
                  </a:ext>
                </a:extLst>
              </a:tr>
              <a:tr h="660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 29,145,505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11,584,597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3,444,712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             11,441,717 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1,561,518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1,112,961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8825725"/>
                  </a:ext>
                </a:extLst>
              </a:tr>
              <a:tr h="339503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4701313"/>
                  </a:ext>
                </a:extLst>
              </a:tr>
              <a:tr h="660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Numeric </a:t>
                      </a:r>
                    </a:p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Change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   3,999,944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 187,252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   557,887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     1,980,796 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           613,092 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           660,917 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1192990"/>
                  </a:ext>
                </a:extLst>
              </a:tr>
              <a:tr h="660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Percent</a:t>
                      </a:r>
                    </a:p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Change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15.9%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1.6%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19.3%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20.9%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64.6%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146.2%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5614192"/>
                  </a:ext>
                </a:extLst>
              </a:tr>
              <a:tr h="216714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630060"/>
                  </a:ext>
                </a:extLst>
              </a:tr>
              <a:tr h="565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Percent of the total population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39.7%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39.3%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628254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DA3F575-05B6-48D9-BE56-228BCA4DD106}"/>
              </a:ext>
            </a:extLst>
          </p:cNvPr>
          <p:cNvSpPr/>
          <p:nvPr/>
        </p:nvSpPr>
        <p:spPr>
          <a:xfrm>
            <a:off x="1761893" y="340156"/>
            <a:ext cx="894327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chemeClr val="accent1"/>
                </a:solidFill>
              </a:rPr>
              <a:t>Population and population change for the total and race/ethnic groups, Texas, 2010-2020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AB7B2-CEFC-427E-9BF7-71D91960C4A1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</p:spTree>
    <p:extLst>
      <p:ext uri="{BB962C8B-B14F-4D97-AF65-F5344CB8AC3E}">
        <p14:creationId xmlns:p14="http://schemas.microsoft.com/office/powerpoint/2010/main" val="2141549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53162" y="1717344"/>
            <a:ext cx="5816325" cy="3222170"/>
            <a:chOff x="2819400" y="1905006"/>
            <a:chExt cx="6194121" cy="3428581"/>
          </a:xfrm>
        </p:grpSpPr>
        <p:sp>
          <p:nvSpPr>
            <p:cNvPr id="9" name="Rectangle 8"/>
            <p:cNvSpPr/>
            <p:nvPr/>
          </p:nvSpPr>
          <p:spPr>
            <a:xfrm>
              <a:off x="2819400" y="1905006"/>
              <a:ext cx="4579602" cy="818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sz="4400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Lloyd Potter, Ph.D.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59701" y="2877393"/>
              <a:ext cx="5853820" cy="2456194"/>
              <a:chOff x="1600524" y="3504238"/>
              <a:chExt cx="5853819" cy="245619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524" y="5419306"/>
                <a:ext cx="380534" cy="380536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122976" y="3504238"/>
                <a:ext cx="5331367" cy="245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(210) 458-6530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TDC@UTSA.edu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Demographics.Texas.gov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@TexasDemography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5478" y="4240534"/>
              <a:ext cx="367960" cy="36796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842055" y="5513768"/>
            <a:ext cx="8492573" cy="1344232"/>
            <a:chOff x="318052" y="5513768"/>
            <a:chExt cx="8492573" cy="134423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6486525" y="6467475"/>
              <a:ext cx="2324100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utoShape 2" descr="Image result for telephone icon vector"/>
          <p:cNvSpPr>
            <a:spLocks noChangeAspect="1" noChangeArrowheads="1"/>
          </p:cNvSpPr>
          <p:nvPr/>
        </p:nvSpPr>
        <p:spPr bwMode="auto">
          <a:xfrm>
            <a:off x="3353553" y="3172111"/>
            <a:ext cx="290141" cy="25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telephone icon vecto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64" y="271989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3556270" y="3342781"/>
            <a:ext cx="390195" cy="3905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30D858-2E32-49C2-9313-A82CC560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3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000719-5F55-4DCA-A3F1-B6378C8A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A71DEDE-A74D-4F5B-B18E-A0FABDD4EF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182757"/>
              </p:ext>
            </p:extLst>
          </p:nvPr>
        </p:nvGraphicFramePr>
        <p:xfrm>
          <a:off x="830766" y="1460809"/>
          <a:ext cx="5703849" cy="4493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545CF14-A7F2-4DB0-B754-585BCA0CBA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688093"/>
              </p:ext>
            </p:extLst>
          </p:nvPr>
        </p:nvGraphicFramePr>
        <p:xfrm>
          <a:off x="5866801" y="1360449"/>
          <a:ext cx="5607803" cy="469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7FE5378-083F-4C4F-BE46-AD27997DE9C3}"/>
              </a:ext>
            </a:extLst>
          </p:cNvPr>
          <p:cNvSpPr/>
          <p:nvPr/>
        </p:nvSpPr>
        <p:spPr>
          <a:xfrm>
            <a:off x="1761893" y="340155"/>
            <a:ext cx="822030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chemeClr val="accent1"/>
                </a:solidFill>
              </a:rPr>
              <a:t>Percent distribution of race/ethnic groups in Texas, 2010 and 2020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B2A568-AAC1-47E4-91C2-786E02FF6C70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</p:spTree>
    <p:extLst>
      <p:ext uri="{BB962C8B-B14F-4D97-AF65-F5344CB8AC3E}">
        <p14:creationId xmlns:p14="http://schemas.microsoft.com/office/powerpoint/2010/main" val="169982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F8A701-FC2F-44EF-A20A-A36CC19E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7E98F5-73D0-4231-B7F0-3C02DC9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122067"/>
              </p:ext>
            </p:extLst>
          </p:nvPr>
        </p:nvGraphicFramePr>
        <p:xfrm>
          <a:off x="1951463" y="2124307"/>
          <a:ext cx="8508380" cy="175631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14844">
                  <a:extLst>
                    <a:ext uri="{9D8B030D-6E8A-4147-A177-3AD203B41FA5}">
                      <a16:colId xmlns:a16="http://schemas.microsoft.com/office/drawing/2014/main" val="715322655"/>
                    </a:ext>
                  </a:extLst>
                </a:gridCol>
                <a:gridCol w="1514844">
                  <a:extLst>
                    <a:ext uri="{9D8B030D-6E8A-4147-A177-3AD203B41FA5}">
                      <a16:colId xmlns:a16="http://schemas.microsoft.com/office/drawing/2014/main" val="1966261223"/>
                    </a:ext>
                  </a:extLst>
                </a:gridCol>
                <a:gridCol w="1514844">
                  <a:extLst>
                    <a:ext uri="{9D8B030D-6E8A-4147-A177-3AD203B41FA5}">
                      <a16:colId xmlns:a16="http://schemas.microsoft.com/office/drawing/2014/main" val="140826022"/>
                    </a:ext>
                  </a:extLst>
                </a:gridCol>
                <a:gridCol w="1388609">
                  <a:extLst>
                    <a:ext uri="{9D8B030D-6E8A-4147-A177-3AD203B41FA5}">
                      <a16:colId xmlns:a16="http://schemas.microsoft.com/office/drawing/2014/main" val="1379640305"/>
                    </a:ext>
                  </a:extLst>
                </a:gridCol>
                <a:gridCol w="1273165">
                  <a:extLst>
                    <a:ext uri="{9D8B030D-6E8A-4147-A177-3AD203B41FA5}">
                      <a16:colId xmlns:a16="http://schemas.microsoft.com/office/drawing/2014/main" val="2529214782"/>
                    </a:ext>
                  </a:extLst>
                </a:gridCol>
                <a:gridCol w="1302074">
                  <a:extLst>
                    <a:ext uri="{9D8B030D-6E8A-4147-A177-3AD203B41FA5}">
                      <a16:colId xmlns:a16="http://schemas.microsoft.com/office/drawing/2014/main" val="1044883915"/>
                    </a:ext>
                  </a:extLst>
                </a:gridCol>
              </a:tblGrid>
              <a:tr h="6218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NH White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NH Black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Hispanic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NH Asian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NH Other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8523478"/>
                  </a:ext>
                </a:extLst>
              </a:tr>
              <a:tr h="5126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143 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198 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158 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63 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49 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-   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7481785"/>
                  </a:ext>
                </a:extLst>
              </a:tr>
              <a:tr h="6218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56%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78%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62%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25%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19%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0%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350303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35B96E-1086-4210-8F8C-1D065770779F}"/>
              </a:ext>
            </a:extLst>
          </p:cNvPr>
          <p:cNvSpPr txBox="1">
            <a:spLocks/>
          </p:cNvSpPr>
          <p:nvPr/>
        </p:nvSpPr>
        <p:spPr>
          <a:xfrm>
            <a:off x="1806498" y="72484"/>
            <a:ext cx="9880525" cy="914400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Number and percent of Texas counties that had population declines for total and for race/ethnic groups between 2010 and 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24B418-506F-471A-B101-E0C61381054A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</p:spTree>
    <p:extLst>
      <p:ext uri="{BB962C8B-B14F-4D97-AF65-F5344CB8AC3E}">
        <p14:creationId xmlns:p14="http://schemas.microsoft.com/office/powerpoint/2010/main" val="1166354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B76D6-FCE5-4C56-89E2-606642D3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4B8BEC-6AF6-4F24-A042-926C05DF3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44" y="879952"/>
            <a:ext cx="7286712" cy="58549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AEEA55-249D-4EBC-BF58-4EEB7721E94C}"/>
              </a:ext>
            </a:extLst>
          </p:cNvPr>
          <p:cNvSpPr/>
          <p:nvPr/>
        </p:nvSpPr>
        <p:spPr>
          <a:xfrm>
            <a:off x="1928111" y="353291"/>
            <a:ext cx="439402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Numeric Change, Texas Counties, 2010-2020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418BA-9E05-47C6-95BC-BCE266330DE8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83D56-B3E4-4FCA-BC66-C173BD146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069" y="4956485"/>
            <a:ext cx="2444927" cy="12631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81183E-102F-4FA8-8ADE-AAF5E58B25B5}"/>
              </a:ext>
            </a:extLst>
          </p:cNvPr>
          <p:cNvSpPr/>
          <p:nvPr/>
        </p:nvSpPr>
        <p:spPr>
          <a:xfrm>
            <a:off x="6796863" y="1437837"/>
            <a:ext cx="2902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dirty="0">
                <a:solidFill>
                  <a:schemeClr val="tx2"/>
                </a:solidFill>
              </a:rPr>
              <a:t>143 counties lost population 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7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2F0C14-1BBF-4324-AD6E-0A548DE70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591" y="1028779"/>
            <a:ext cx="7174818" cy="569269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62235D-4F9F-4601-B60E-15C0D2C5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DE13E-E5BF-4901-93F2-197803252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929" y="5160070"/>
            <a:ext cx="2506542" cy="1338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09BA49-677F-4798-96FA-BE935672FD80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8BBFA2-861A-410E-A4F2-C565BFD2AC1E}"/>
              </a:ext>
            </a:extLst>
          </p:cNvPr>
          <p:cNvSpPr/>
          <p:nvPr/>
        </p:nvSpPr>
        <p:spPr>
          <a:xfrm>
            <a:off x="6456202" y="1554925"/>
            <a:ext cx="395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dirty="0">
                <a:solidFill>
                  <a:schemeClr val="tx2"/>
                </a:solidFill>
              </a:rPr>
              <a:t>198 counties lost NH white population 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32C41B-BDC9-469A-92CD-29A42684A5C7}"/>
              </a:ext>
            </a:extLst>
          </p:cNvPr>
          <p:cNvSpPr/>
          <p:nvPr/>
        </p:nvSpPr>
        <p:spPr>
          <a:xfrm>
            <a:off x="1928111" y="353291"/>
            <a:ext cx="63824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Numeric Change, Texas Counties, Non-Hispanic White, 2010-2020 </a:t>
            </a:r>
          </a:p>
        </p:txBody>
      </p:sp>
    </p:spTree>
    <p:extLst>
      <p:ext uri="{BB962C8B-B14F-4D97-AF65-F5344CB8AC3E}">
        <p14:creationId xmlns:p14="http://schemas.microsoft.com/office/powerpoint/2010/main" val="2682428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9C91F6-52EE-4D44-A1CE-E4BFABB8A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465" y="948388"/>
            <a:ext cx="7371069" cy="56633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409944-8F0B-4804-ACDA-E6E0211FE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42C18-079D-4436-ADCC-17071CCC3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246" y="5051502"/>
            <a:ext cx="2627908" cy="1395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497947-BB4E-4171-8DD4-7179FED7CDB2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066A34-337E-4383-BD3C-1B3C6D242444}"/>
              </a:ext>
            </a:extLst>
          </p:cNvPr>
          <p:cNvSpPr/>
          <p:nvPr/>
        </p:nvSpPr>
        <p:spPr>
          <a:xfrm>
            <a:off x="7018423" y="1437166"/>
            <a:ext cx="3630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dirty="0">
                <a:solidFill>
                  <a:schemeClr val="tx2"/>
                </a:solidFill>
              </a:rPr>
              <a:t>63 counties lost Hispanic population 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1495DD-3DDD-46DA-B47E-399D026D2493}"/>
              </a:ext>
            </a:extLst>
          </p:cNvPr>
          <p:cNvSpPr/>
          <p:nvPr/>
        </p:nvSpPr>
        <p:spPr>
          <a:xfrm>
            <a:off x="1928111" y="353291"/>
            <a:ext cx="529651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Numeric Change, Texas Counties, Hispanic, 2010-2020 </a:t>
            </a:r>
          </a:p>
        </p:txBody>
      </p:sp>
    </p:spTree>
    <p:extLst>
      <p:ext uri="{BB962C8B-B14F-4D97-AF65-F5344CB8AC3E}">
        <p14:creationId xmlns:p14="http://schemas.microsoft.com/office/powerpoint/2010/main" val="357464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64F94C-15BD-495A-B014-F59249332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459" y="894860"/>
            <a:ext cx="7002897" cy="56843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DAA0F8-19B8-4E22-B1D7-833FFE3D5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ACF236-FCFA-4725-8391-C8ACA013A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214" y="4783873"/>
            <a:ext cx="2826261" cy="13854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A09D95-639B-4F1F-933A-A4CCC749B03A}"/>
              </a:ext>
            </a:extLst>
          </p:cNvPr>
          <p:cNvSpPr txBox="1"/>
          <p:nvPr/>
        </p:nvSpPr>
        <p:spPr>
          <a:xfrm>
            <a:off x="7855662" y="1275921"/>
            <a:ext cx="344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 158 counties lost Black population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48BD1C-FE36-4A0A-9FE1-C27B3B8FE64B}"/>
              </a:ext>
            </a:extLst>
          </p:cNvPr>
          <p:cNvSpPr/>
          <p:nvPr/>
        </p:nvSpPr>
        <p:spPr>
          <a:xfrm>
            <a:off x="1928111" y="353291"/>
            <a:ext cx="630320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Numeric Change, Texas Counties, Non-Hispanic Black, 2010-2020 </a:t>
            </a:r>
          </a:p>
        </p:txBody>
      </p:sp>
    </p:spTree>
    <p:extLst>
      <p:ext uri="{BB962C8B-B14F-4D97-AF65-F5344CB8AC3E}">
        <p14:creationId xmlns:p14="http://schemas.microsoft.com/office/powerpoint/2010/main" val="2326399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ED1DF319F2048B3E62B9641678531" ma:contentTypeVersion="14" ma:contentTypeDescription="Create a new document." ma:contentTypeScope="" ma:versionID="0903ae66bac47211f2d9c82e27be2545">
  <xsd:schema xmlns:xsd="http://www.w3.org/2001/XMLSchema" xmlns:xs="http://www.w3.org/2001/XMLSchema" xmlns:p="http://schemas.microsoft.com/office/2006/metadata/properties" xmlns:ns3="8865c3b5-672f-488d-b474-fd2e6972fa66" xmlns:ns4="122656c6-b205-4b62-909d-389f9e348b2b" targetNamespace="http://schemas.microsoft.com/office/2006/metadata/properties" ma:root="true" ma:fieldsID="18fe7c34d863334908439be1407aa87f" ns3:_="" ns4:_="">
    <xsd:import namespace="8865c3b5-672f-488d-b474-fd2e6972fa66"/>
    <xsd:import namespace="122656c6-b205-4b62-909d-389f9e348b2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5c3b5-672f-488d-b474-fd2e6972fa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656c6-b205-4b62-909d-389f9e348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18BE45-037B-4A98-A18A-09693EF2B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65c3b5-672f-488d-b474-fd2e6972fa66"/>
    <ds:schemaRef ds:uri="122656c6-b205-4b62-909d-389f9e348b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6717D3-C7A6-437C-8864-D9C4D75542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1484A1-434B-4BD9-91E0-487B0D646ADF}">
  <ds:schemaRefs>
    <ds:schemaRef ds:uri="http://www.w3.org/XML/1998/namespace"/>
    <ds:schemaRef ds:uri="http://purl.org/dc/terms/"/>
    <ds:schemaRef ds:uri="122656c6-b205-4b62-909d-389f9e348b2b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8865c3b5-672f-488d-b474-fd2e6972fa6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28410</TotalTime>
  <Words>1322</Words>
  <Application>Microsoft Office PowerPoint</Application>
  <PresentationFormat>Widescreen</PresentationFormat>
  <Paragraphs>279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ＭＳ Ｐゴシック</vt:lpstr>
      <vt:lpstr>Arial</vt:lpstr>
      <vt:lpstr>Calibri</vt:lpstr>
      <vt:lpstr>Calibri Light</vt:lpstr>
      <vt:lpstr>Times New Roman</vt:lpstr>
      <vt:lpstr>Office Theme</vt:lpstr>
      <vt:lpstr>2_Office Theme</vt:lpstr>
      <vt:lpstr>1_Office Theme</vt:lpstr>
      <vt:lpstr>Custom Design</vt:lpstr>
      <vt:lpstr>3_Office Theme</vt:lpstr>
      <vt:lpstr>4_Office Theme</vt:lpstr>
      <vt:lpstr>PowerPoint Presentation</vt:lpstr>
      <vt:lpstr>Population Growth and Congressional Seat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Median Age and Change for Select States and the US, 2010 and 2018</vt:lpstr>
      <vt:lpstr>Total Fertility Rate for Select States, 2008-2018</vt:lpstr>
      <vt:lpstr>PowerPoint Presentation</vt:lpstr>
      <vt:lpstr>PowerPoint Presentation</vt:lpstr>
      <vt:lpstr>Texas White (non-Hispanic) and Hispanic Populations by Age, 2019</vt:lpstr>
      <vt:lpstr>Texas Population Pyramid by Race/Ethnicity, 2019</vt:lpstr>
      <vt:lpstr>PowerPoint Presentation</vt:lpstr>
      <vt:lpstr>PowerPoint Presentation</vt:lpstr>
      <vt:lpstr>PowerPoint Presentation</vt:lpstr>
      <vt:lpstr>Percent of Civilian Labor Force by Occupation, Texas, 2007, 2017 and 2017-2017 Change</vt:lpstr>
      <vt:lpstr>Change in Undergraduate College Enrollment by State, 2010 to 2019</vt:lpstr>
      <vt:lpstr>Change in Graduate and Professional School Enrollment by State, 2010 to 2019</vt:lpstr>
      <vt:lpstr>College and Graduate Enrollment, Texas, 2007-2019</vt:lpstr>
      <vt:lpstr>College and Graduate Enrollment by Race/Ethnicity, Texas, 2008-2019</vt:lpstr>
      <vt:lpstr>Educational Attainment of Persons Age 25 Years and Older by Race/Ethnicity, Texas, 2019</vt:lpstr>
      <vt:lpstr>Percent of the Population Aged-25 Years and Older with a Bachelor’s Degree or Higher by Race/Ethnicity, Texas, 2007 and 2019</vt:lpstr>
      <vt:lpstr>PowerPoint Presentation</vt:lpstr>
      <vt:lpstr>PowerPoint Presentation</vt:lpstr>
    </vt:vector>
  </TitlesOfParts>
  <Company>UTSA/IDSER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Alelhie Lila Valencia</dc:creator>
  <cp:lastModifiedBy>Lloyd Potter</cp:lastModifiedBy>
  <cp:revision>745</cp:revision>
  <cp:lastPrinted>2021-08-19T16:34:52Z</cp:lastPrinted>
  <dcterms:created xsi:type="dcterms:W3CDTF">2016-06-30T18:52:57Z</dcterms:created>
  <dcterms:modified xsi:type="dcterms:W3CDTF">2021-08-30T16:27:12Z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0x010100809ED1DF319F2048B3E62B9641678531</vt:lpwstr>
  </property>
</Properties>
</file>