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7" r:id="rId5"/>
    <p:sldMasterId id="2147483673" r:id="rId6"/>
    <p:sldMasterId id="2147483703" r:id="rId7"/>
    <p:sldMasterId id="2147483721" r:id="rId8"/>
    <p:sldMasterId id="2147483734" r:id="rId9"/>
  </p:sldMasterIdLst>
  <p:notesMasterIdLst>
    <p:notesMasterId r:id="rId64"/>
  </p:notesMasterIdLst>
  <p:sldIdLst>
    <p:sldId id="549" r:id="rId10"/>
    <p:sldId id="604" r:id="rId11"/>
    <p:sldId id="877" r:id="rId12"/>
    <p:sldId id="859" r:id="rId13"/>
    <p:sldId id="860" r:id="rId14"/>
    <p:sldId id="864" r:id="rId15"/>
    <p:sldId id="874" r:id="rId16"/>
    <p:sldId id="865" r:id="rId17"/>
    <p:sldId id="866" r:id="rId18"/>
    <p:sldId id="867" r:id="rId19"/>
    <p:sldId id="868" r:id="rId20"/>
    <p:sldId id="812" r:id="rId21"/>
    <p:sldId id="817" r:id="rId22"/>
    <p:sldId id="818" r:id="rId23"/>
    <p:sldId id="775" r:id="rId24"/>
    <p:sldId id="839" r:id="rId25"/>
    <p:sldId id="678" r:id="rId26"/>
    <p:sldId id="767" r:id="rId27"/>
    <p:sldId id="883" r:id="rId28"/>
    <p:sldId id="878" r:id="rId29"/>
    <p:sldId id="893" r:id="rId30"/>
    <p:sldId id="890" r:id="rId31"/>
    <p:sldId id="901" r:id="rId32"/>
    <p:sldId id="882" r:id="rId33"/>
    <p:sldId id="881" r:id="rId34"/>
    <p:sldId id="894" r:id="rId35"/>
    <p:sldId id="895" r:id="rId36"/>
    <p:sldId id="902" r:id="rId37"/>
    <p:sldId id="884" r:id="rId38"/>
    <p:sldId id="879" r:id="rId39"/>
    <p:sldId id="896" r:id="rId40"/>
    <p:sldId id="897" r:id="rId41"/>
    <p:sldId id="900" r:id="rId42"/>
    <p:sldId id="885" r:id="rId43"/>
    <p:sldId id="880" r:id="rId44"/>
    <p:sldId id="886" r:id="rId45"/>
    <p:sldId id="898" r:id="rId46"/>
    <p:sldId id="899" r:id="rId47"/>
    <p:sldId id="694" r:id="rId48"/>
    <p:sldId id="840" r:id="rId49"/>
    <p:sldId id="768" r:id="rId50"/>
    <p:sldId id="772" r:id="rId51"/>
    <p:sldId id="771" r:id="rId52"/>
    <p:sldId id="776" r:id="rId53"/>
    <p:sldId id="599" r:id="rId54"/>
    <p:sldId id="814" r:id="rId55"/>
    <p:sldId id="815" r:id="rId56"/>
    <p:sldId id="825" r:id="rId57"/>
    <p:sldId id="826" r:id="rId58"/>
    <p:sldId id="554" r:id="rId59"/>
    <p:sldId id="871" r:id="rId60"/>
    <p:sldId id="862" r:id="rId61"/>
    <p:sldId id="889" r:id="rId62"/>
    <p:sldId id="544" r:id="rId63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6"/>
    <a:srgbClr val="F5573D"/>
    <a:srgbClr val="DC5930"/>
    <a:srgbClr val="F0573E"/>
    <a:srgbClr val="8A4FFF"/>
    <a:srgbClr val="9966FF"/>
    <a:srgbClr val="B00000"/>
    <a:srgbClr val="9900FF"/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1" autoAdjust="0"/>
    <p:restoredTop sz="90183" autoAdjust="0"/>
  </p:normalViewPr>
  <p:slideViewPr>
    <p:cSldViewPr snapToGrid="0">
      <p:cViewPr varScale="1">
        <p:scale>
          <a:sx n="166" d="100"/>
          <a:sy n="166" d="100"/>
        </p:scale>
        <p:origin x="34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2010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0-479E-97BB-0AE74AA54F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0-479E-97BB-0AE74AA54F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F0-479E-97BB-0AE74AA54F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F0-479E-97BB-0AE74AA54F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F0-479E-97BB-0AE74AA54F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State!$B$14:$F$14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State!$B$15:$F$15</c:f>
              <c:numCache>
                <c:formatCode>0.0%</c:formatCode>
                <c:ptCount val="5"/>
                <c:pt idx="0">
                  <c:v>0.45325475140522814</c:v>
                </c:pt>
                <c:pt idx="1">
                  <c:v>0.1148045573530851</c:v>
                </c:pt>
                <c:pt idx="2">
                  <c:v>0.37624616925428706</c:v>
                </c:pt>
                <c:pt idx="3">
                  <c:v>3.7717432512243416E-2</c:v>
                </c:pt>
                <c:pt idx="4">
                  <c:v>1.797708947515627E-2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F0-479E-97BB-0AE74AA54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366161691868066"/>
          <c:y val="0.16329917030526875"/>
          <c:w val="0.17275019026625701"/>
          <c:h val="0.61430921894408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#,##0;[Red]#,##0</c:formatCode>
                <c:ptCount val="96"/>
                <c:pt idx="0">
                  <c:v>-58944</c:v>
                </c:pt>
                <c:pt idx="1">
                  <c:v>-60276</c:v>
                </c:pt>
                <c:pt idx="2">
                  <c:v>-64267</c:v>
                </c:pt>
                <c:pt idx="3">
                  <c:v>-65513</c:v>
                </c:pt>
                <c:pt idx="4">
                  <c:v>-66688</c:v>
                </c:pt>
                <c:pt idx="5">
                  <c:v>-67468</c:v>
                </c:pt>
                <c:pt idx="6">
                  <c:v>-66000</c:v>
                </c:pt>
                <c:pt idx="7">
                  <c:v>-65441</c:v>
                </c:pt>
                <c:pt idx="8">
                  <c:v>-66721</c:v>
                </c:pt>
                <c:pt idx="9">
                  <c:v>-65647</c:v>
                </c:pt>
                <c:pt idx="10">
                  <c:v>-65472</c:v>
                </c:pt>
                <c:pt idx="11">
                  <c:v>-67087</c:v>
                </c:pt>
                <c:pt idx="12">
                  <c:v>-67400</c:v>
                </c:pt>
                <c:pt idx="13">
                  <c:v>-67861</c:v>
                </c:pt>
                <c:pt idx="14">
                  <c:v>-67828</c:v>
                </c:pt>
                <c:pt idx="15">
                  <c:v>-68197</c:v>
                </c:pt>
                <c:pt idx="16">
                  <c:v>-68986</c:v>
                </c:pt>
                <c:pt idx="17">
                  <c:v>-68196</c:v>
                </c:pt>
                <c:pt idx="18">
                  <c:v>-68048</c:v>
                </c:pt>
                <c:pt idx="19">
                  <c:v>-69020</c:v>
                </c:pt>
                <c:pt idx="20">
                  <c:v>-68164</c:v>
                </c:pt>
                <c:pt idx="21">
                  <c:v>-68413</c:v>
                </c:pt>
                <c:pt idx="22">
                  <c:v>-70273</c:v>
                </c:pt>
                <c:pt idx="23">
                  <c:v>-73302</c:v>
                </c:pt>
                <c:pt idx="24">
                  <c:v>-74844</c:v>
                </c:pt>
                <c:pt idx="25">
                  <c:v>-76033</c:v>
                </c:pt>
                <c:pt idx="26">
                  <c:v>-77642</c:v>
                </c:pt>
                <c:pt idx="27">
                  <c:v>-81172</c:v>
                </c:pt>
                <c:pt idx="28">
                  <c:v>-82455</c:v>
                </c:pt>
                <c:pt idx="29">
                  <c:v>-82921</c:v>
                </c:pt>
                <c:pt idx="30">
                  <c:v>-81334</c:v>
                </c:pt>
                <c:pt idx="31">
                  <c:v>-80609</c:v>
                </c:pt>
                <c:pt idx="32">
                  <c:v>-79963</c:v>
                </c:pt>
                <c:pt idx="33">
                  <c:v>-81283</c:v>
                </c:pt>
                <c:pt idx="34">
                  <c:v>-82596</c:v>
                </c:pt>
                <c:pt idx="35">
                  <c:v>-79535</c:v>
                </c:pt>
                <c:pt idx="36">
                  <c:v>-81199</c:v>
                </c:pt>
                <c:pt idx="37">
                  <c:v>-80643</c:v>
                </c:pt>
                <c:pt idx="38">
                  <c:v>-79339</c:v>
                </c:pt>
                <c:pt idx="39">
                  <c:v>-79813</c:v>
                </c:pt>
                <c:pt idx="40">
                  <c:v>-75184</c:v>
                </c:pt>
                <c:pt idx="41">
                  <c:v>-73025</c:v>
                </c:pt>
                <c:pt idx="42">
                  <c:v>-72157</c:v>
                </c:pt>
                <c:pt idx="43">
                  <c:v>-70249</c:v>
                </c:pt>
                <c:pt idx="44">
                  <c:v>-72338</c:v>
                </c:pt>
                <c:pt idx="45">
                  <c:v>-70133</c:v>
                </c:pt>
                <c:pt idx="46">
                  <c:v>-71584</c:v>
                </c:pt>
                <c:pt idx="47">
                  <c:v>-76890</c:v>
                </c:pt>
                <c:pt idx="48">
                  <c:v>-82837</c:v>
                </c:pt>
                <c:pt idx="49">
                  <c:v>-83357</c:v>
                </c:pt>
                <c:pt idx="50">
                  <c:v>-78323</c:v>
                </c:pt>
                <c:pt idx="51">
                  <c:v>-75008</c:v>
                </c:pt>
                <c:pt idx="52">
                  <c:v>-74855</c:v>
                </c:pt>
                <c:pt idx="53">
                  <c:v>-75230</c:v>
                </c:pt>
                <c:pt idx="54">
                  <c:v>-81156</c:v>
                </c:pt>
                <c:pt idx="55">
                  <c:v>-84646</c:v>
                </c:pt>
                <c:pt idx="56">
                  <c:v>-85925</c:v>
                </c:pt>
                <c:pt idx="57">
                  <c:v>-86789</c:v>
                </c:pt>
                <c:pt idx="58">
                  <c:v>-88168</c:v>
                </c:pt>
                <c:pt idx="59">
                  <c:v>-88976</c:v>
                </c:pt>
                <c:pt idx="60">
                  <c:v>-86508</c:v>
                </c:pt>
                <c:pt idx="61">
                  <c:v>-86479</c:v>
                </c:pt>
                <c:pt idx="62">
                  <c:v>-84773</c:v>
                </c:pt>
                <c:pt idx="63">
                  <c:v>-80664</c:v>
                </c:pt>
                <c:pt idx="64">
                  <c:v>-79983</c:v>
                </c:pt>
                <c:pt idx="65">
                  <c:v>-76191</c:v>
                </c:pt>
                <c:pt idx="66">
                  <c:v>-73797</c:v>
                </c:pt>
                <c:pt idx="67">
                  <c:v>-70207</c:v>
                </c:pt>
                <c:pt idx="68">
                  <c:v>-66685</c:v>
                </c:pt>
                <c:pt idx="69">
                  <c:v>-64789</c:v>
                </c:pt>
                <c:pt idx="70">
                  <c:v>-63468</c:v>
                </c:pt>
                <c:pt idx="71">
                  <c:v>-63228</c:v>
                </c:pt>
                <c:pt idx="72">
                  <c:v>-68008</c:v>
                </c:pt>
                <c:pt idx="73">
                  <c:v>-47165</c:v>
                </c:pt>
                <c:pt idx="74">
                  <c:v>-46542</c:v>
                </c:pt>
                <c:pt idx="75">
                  <c:v>-45645</c:v>
                </c:pt>
                <c:pt idx="76">
                  <c:v>-45225</c:v>
                </c:pt>
                <c:pt idx="77">
                  <c:v>-37828</c:v>
                </c:pt>
                <c:pt idx="78">
                  <c:v>-34548</c:v>
                </c:pt>
                <c:pt idx="79">
                  <c:v>-31304</c:v>
                </c:pt>
                <c:pt idx="80">
                  <c:v>-28529</c:v>
                </c:pt>
                <c:pt idx="81">
                  <c:v>-25995</c:v>
                </c:pt>
                <c:pt idx="82">
                  <c:v>-22903</c:v>
                </c:pt>
                <c:pt idx="83">
                  <c:v>-20887</c:v>
                </c:pt>
                <c:pt idx="84">
                  <c:v>-19284</c:v>
                </c:pt>
                <c:pt idx="85">
                  <c:v>-100560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4"/>
          <c:order val="1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Black Male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#,##0;[Red]#,##0</c:formatCode>
                <c:ptCount val="96"/>
                <c:pt idx="0">
                  <c:v>-23297</c:v>
                </c:pt>
                <c:pt idx="1">
                  <c:v>-22834</c:v>
                </c:pt>
                <c:pt idx="2">
                  <c:v>-23599</c:v>
                </c:pt>
                <c:pt idx="3">
                  <c:v>-23992</c:v>
                </c:pt>
                <c:pt idx="4">
                  <c:v>-24507</c:v>
                </c:pt>
                <c:pt idx="5">
                  <c:v>-24366</c:v>
                </c:pt>
                <c:pt idx="6">
                  <c:v>-23687</c:v>
                </c:pt>
                <c:pt idx="7">
                  <c:v>-23616</c:v>
                </c:pt>
                <c:pt idx="8">
                  <c:v>-23954</c:v>
                </c:pt>
                <c:pt idx="9">
                  <c:v>-24711</c:v>
                </c:pt>
                <c:pt idx="10">
                  <c:v>-25317</c:v>
                </c:pt>
                <c:pt idx="11">
                  <c:v>-25997</c:v>
                </c:pt>
                <c:pt idx="12">
                  <c:v>-26267</c:v>
                </c:pt>
                <c:pt idx="13">
                  <c:v>-25746</c:v>
                </c:pt>
                <c:pt idx="14">
                  <c:v>-25487</c:v>
                </c:pt>
                <c:pt idx="15">
                  <c:v>-25332</c:v>
                </c:pt>
                <c:pt idx="16">
                  <c:v>-25135</c:v>
                </c:pt>
                <c:pt idx="17">
                  <c:v>-25428</c:v>
                </c:pt>
                <c:pt idx="18">
                  <c:v>-25724</c:v>
                </c:pt>
                <c:pt idx="19">
                  <c:v>-26950</c:v>
                </c:pt>
                <c:pt idx="20">
                  <c:v>-26049</c:v>
                </c:pt>
                <c:pt idx="21">
                  <c:v>-25853</c:v>
                </c:pt>
                <c:pt idx="22">
                  <c:v>-26260</c:v>
                </c:pt>
                <c:pt idx="23">
                  <c:v>-26341</c:v>
                </c:pt>
                <c:pt idx="24">
                  <c:v>-28422</c:v>
                </c:pt>
                <c:pt idx="25">
                  <c:v>-29639</c:v>
                </c:pt>
                <c:pt idx="26">
                  <c:v>-30984</c:v>
                </c:pt>
                <c:pt idx="27">
                  <c:v>-31440</c:v>
                </c:pt>
                <c:pt idx="28">
                  <c:v>-30554</c:v>
                </c:pt>
                <c:pt idx="29">
                  <c:v>-30057</c:v>
                </c:pt>
                <c:pt idx="30">
                  <c:v>-28650</c:v>
                </c:pt>
                <c:pt idx="31">
                  <c:v>-27413</c:v>
                </c:pt>
                <c:pt idx="32">
                  <c:v>-26601</c:v>
                </c:pt>
                <c:pt idx="33">
                  <c:v>-26396</c:v>
                </c:pt>
                <c:pt idx="34">
                  <c:v>-26146</c:v>
                </c:pt>
                <c:pt idx="35">
                  <c:v>-25007</c:v>
                </c:pt>
                <c:pt idx="36">
                  <c:v>-25482</c:v>
                </c:pt>
                <c:pt idx="37">
                  <c:v>-25419</c:v>
                </c:pt>
                <c:pt idx="38">
                  <c:v>-25170</c:v>
                </c:pt>
                <c:pt idx="39">
                  <c:v>-25843</c:v>
                </c:pt>
                <c:pt idx="40">
                  <c:v>-23868</c:v>
                </c:pt>
                <c:pt idx="41">
                  <c:v>-22649</c:v>
                </c:pt>
                <c:pt idx="42">
                  <c:v>-22194</c:v>
                </c:pt>
                <c:pt idx="43">
                  <c:v>-21369</c:v>
                </c:pt>
                <c:pt idx="44">
                  <c:v>-21674</c:v>
                </c:pt>
                <c:pt idx="45">
                  <c:v>-21290</c:v>
                </c:pt>
                <c:pt idx="46">
                  <c:v>-21462</c:v>
                </c:pt>
                <c:pt idx="47">
                  <c:v>-22097</c:v>
                </c:pt>
                <c:pt idx="48">
                  <c:v>-22834</c:v>
                </c:pt>
                <c:pt idx="49">
                  <c:v>-21928</c:v>
                </c:pt>
                <c:pt idx="50">
                  <c:v>-20013</c:v>
                </c:pt>
                <c:pt idx="51">
                  <c:v>-19968</c:v>
                </c:pt>
                <c:pt idx="52">
                  <c:v>-19709</c:v>
                </c:pt>
                <c:pt idx="53">
                  <c:v>-20195</c:v>
                </c:pt>
                <c:pt idx="54">
                  <c:v>-20698</c:v>
                </c:pt>
                <c:pt idx="55">
                  <c:v>-20264</c:v>
                </c:pt>
                <c:pt idx="56">
                  <c:v>-19735</c:v>
                </c:pt>
                <c:pt idx="57">
                  <c:v>-19472</c:v>
                </c:pt>
                <c:pt idx="58">
                  <c:v>-19372</c:v>
                </c:pt>
                <c:pt idx="59">
                  <c:v>-19619</c:v>
                </c:pt>
                <c:pt idx="60">
                  <c:v>-18330</c:v>
                </c:pt>
                <c:pt idx="61">
                  <c:v>-17621</c:v>
                </c:pt>
                <c:pt idx="62">
                  <c:v>-17012</c:v>
                </c:pt>
                <c:pt idx="63">
                  <c:v>-16299</c:v>
                </c:pt>
                <c:pt idx="64">
                  <c:v>-15455</c:v>
                </c:pt>
                <c:pt idx="65">
                  <c:v>-13650</c:v>
                </c:pt>
                <c:pt idx="66">
                  <c:v>-12578</c:v>
                </c:pt>
                <c:pt idx="67">
                  <c:v>-11519</c:v>
                </c:pt>
                <c:pt idx="68">
                  <c:v>-11165</c:v>
                </c:pt>
                <c:pt idx="69">
                  <c:v>-10483</c:v>
                </c:pt>
                <c:pt idx="70">
                  <c:v>-9699</c:v>
                </c:pt>
                <c:pt idx="71">
                  <c:v>-9024</c:v>
                </c:pt>
                <c:pt idx="72">
                  <c:v>-8207</c:v>
                </c:pt>
                <c:pt idx="73">
                  <c:v>-6223</c:v>
                </c:pt>
                <c:pt idx="74">
                  <c:v>-6066</c:v>
                </c:pt>
                <c:pt idx="75">
                  <c:v>-5340</c:v>
                </c:pt>
                <c:pt idx="76">
                  <c:v>-5113</c:v>
                </c:pt>
                <c:pt idx="77">
                  <c:v>-4277</c:v>
                </c:pt>
                <c:pt idx="78">
                  <c:v>-3916</c:v>
                </c:pt>
                <c:pt idx="79">
                  <c:v>-3477</c:v>
                </c:pt>
                <c:pt idx="80">
                  <c:v>-3169</c:v>
                </c:pt>
                <c:pt idx="81">
                  <c:v>-2760</c:v>
                </c:pt>
                <c:pt idx="82">
                  <c:v>-2449</c:v>
                </c:pt>
                <c:pt idx="83">
                  <c:v>-2139</c:v>
                </c:pt>
                <c:pt idx="84">
                  <c:v>-2064</c:v>
                </c:pt>
                <c:pt idx="85">
                  <c:v>-9934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0-43E5-9391-5CD523DA4AA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Asian 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Sheet1!$E$2:$E$97</c:f>
              <c:numCache>
                <c:formatCode>#,##0;[Red]#,##0</c:formatCode>
                <c:ptCount val="96"/>
                <c:pt idx="0">
                  <c:v>-7261</c:v>
                </c:pt>
                <c:pt idx="1">
                  <c:v>-7759</c:v>
                </c:pt>
                <c:pt idx="2">
                  <c:v>-8613</c:v>
                </c:pt>
                <c:pt idx="3">
                  <c:v>-8931</c:v>
                </c:pt>
                <c:pt idx="4">
                  <c:v>-9383</c:v>
                </c:pt>
                <c:pt idx="5">
                  <c:v>-9262</c:v>
                </c:pt>
                <c:pt idx="6">
                  <c:v>-9491</c:v>
                </c:pt>
                <c:pt idx="7">
                  <c:v>-9188</c:v>
                </c:pt>
                <c:pt idx="8">
                  <c:v>-8892</c:v>
                </c:pt>
                <c:pt idx="9">
                  <c:v>-9558</c:v>
                </c:pt>
                <c:pt idx="10">
                  <c:v>-9343</c:v>
                </c:pt>
                <c:pt idx="11">
                  <c:v>-9794</c:v>
                </c:pt>
                <c:pt idx="12">
                  <c:v>-9376</c:v>
                </c:pt>
                <c:pt idx="13">
                  <c:v>-9228</c:v>
                </c:pt>
                <c:pt idx="14">
                  <c:v>-9464</c:v>
                </c:pt>
                <c:pt idx="15">
                  <c:v>-9510</c:v>
                </c:pt>
                <c:pt idx="16">
                  <c:v>-9382</c:v>
                </c:pt>
                <c:pt idx="17">
                  <c:v>-8930</c:v>
                </c:pt>
                <c:pt idx="18">
                  <c:v>-8585</c:v>
                </c:pt>
                <c:pt idx="19">
                  <c:v>-8023</c:v>
                </c:pt>
                <c:pt idx="20">
                  <c:v>-7852</c:v>
                </c:pt>
                <c:pt idx="21">
                  <c:v>-8245</c:v>
                </c:pt>
                <c:pt idx="22">
                  <c:v>-8966</c:v>
                </c:pt>
                <c:pt idx="23">
                  <c:v>-9901</c:v>
                </c:pt>
                <c:pt idx="24">
                  <c:v>-10364</c:v>
                </c:pt>
                <c:pt idx="25">
                  <c:v>-10896</c:v>
                </c:pt>
                <c:pt idx="26">
                  <c:v>-11114</c:v>
                </c:pt>
                <c:pt idx="27">
                  <c:v>-11707</c:v>
                </c:pt>
                <c:pt idx="28">
                  <c:v>-12017</c:v>
                </c:pt>
                <c:pt idx="29">
                  <c:v>-12234</c:v>
                </c:pt>
                <c:pt idx="30">
                  <c:v>-12593</c:v>
                </c:pt>
                <c:pt idx="31">
                  <c:v>-12592</c:v>
                </c:pt>
                <c:pt idx="32">
                  <c:v>-12767</c:v>
                </c:pt>
                <c:pt idx="33">
                  <c:v>-12777</c:v>
                </c:pt>
                <c:pt idx="34">
                  <c:v>-13150</c:v>
                </c:pt>
                <c:pt idx="35">
                  <c:v>-13021</c:v>
                </c:pt>
                <c:pt idx="36">
                  <c:v>-13162</c:v>
                </c:pt>
                <c:pt idx="37">
                  <c:v>-12927</c:v>
                </c:pt>
                <c:pt idx="38">
                  <c:v>-12593</c:v>
                </c:pt>
                <c:pt idx="39">
                  <c:v>-12807</c:v>
                </c:pt>
                <c:pt idx="40">
                  <c:v>-12058</c:v>
                </c:pt>
                <c:pt idx="41">
                  <c:v>-11850</c:v>
                </c:pt>
                <c:pt idx="42">
                  <c:v>-11558</c:v>
                </c:pt>
                <c:pt idx="43">
                  <c:v>-12030</c:v>
                </c:pt>
                <c:pt idx="44">
                  <c:v>-12445</c:v>
                </c:pt>
                <c:pt idx="45">
                  <c:v>-11948</c:v>
                </c:pt>
                <c:pt idx="46">
                  <c:v>-11907</c:v>
                </c:pt>
                <c:pt idx="47">
                  <c:v>-11578</c:v>
                </c:pt>
                <c:pt idx="48">
                  <c:v>-11151</c:v>
                </c:pt>
                <c:pt idx="49">
                  <c:v>-10814</c:v>
                </c:pt>
                <c:pt idx="50">
                  <c:v>-9976</c:v>
                </c:pt>
                <c:pt idx="51">
                  <c:v>-9434</c:v>
                </c:pt>
                <c:pt idx="52">
                  <c:v>-8434</c:v>
                </c:pt>
                <c:pt idx="53">
                  <c:v>-8478</c:v>
                </c:pt>
                <c:pt idx="54">
                  <c:v>-8224</c:v>
                </c:pt>
                <c:pt idx="55">
                  <c:v>-8144</c:v>
                </c:pt>
                <c:pt idx="56">
                  <c:v>-7932</c:v>
                </c:pt>
                <c:pt idx="57">
                  <c:v>-7220</c:v>
                </c:pt>
                <c:pt idx="58">
                  <c:v>-6918</c:v>
                </c:pt>
                <c:pt idx="59">
                  <c:v>-6875</c:v>
                </c:pt>
                <c:pt idx="60">
                  <c:v>-6320</c:v>
                </c:pt>
                <c:pt idx="61">
                  <c:v>-6328</c:v>
                </c:pt>
                <c:pt idx="62">
                  <c:v>-6092</c:v>
                </c:pt>
                <c:pt idx="63">
                  <c:v>-6021</c:v>
                </c:pt>
                <c:pt idx="64">
                  <c:v>-5765</c:v>
                </c:pt>
                <c:pt idx="65">
                  <c:v>-5323</c:v>
                </c:pt>
                <c:pt idx="66">
                  <c:v>-5151</c:v>
                </c:pt>
                <c:pt idx="67">
                  <c:v>-4786</c:v>
                </c:pt>
                <c:pt idx="68">
                  <c:v>-4538</c:v>
                </c:pt>
                <c:pt idx="69">
                  <c:v>-4782</c:v>
                </c:pt>
                <c:pt idx="70">
                  <c:v>-4283</c:v>
                </c:pt>
                <c:pt idx="71">
                  <c:v>-4089</c:v>
                </c:pt>
                <c:pt idx="72">
                  <c:v>-3720</c:v>
                </c:pt>
                <c:pt idx="73">
                  <c:v>-3267</c:v>
                </c:pt>
                <c:pt idx="74">
                  <c:v>-3153</c:v>
                </c:pt>
                <c:pt idx="75">
                  <c:v>-2765</c:v>
                </c:pt>
                <c:pt idx="76">
                  <c:v>-2673</c:v>
                </c:pt>
                <c:pt idx="77">
                  <c:v>-2405</c:v>
                </c:pt>
                <c:pt idx="78">
                  <c:v>-2154</c:v>
                </c:pt>
                <c:pt idx="79">
                  <c:v>-2027</c:v>
                </c:pt>
                <c:pt idx="80">
                  <c:v>-1740</c:v>
                </c:pt>
                <c:pt idx="81">
                  <c:v>-1566</c:v>
                </c:pt>
                <c:pt idx="82">
                  <c:v>-1360</c:v>
                </c:pt>
                <c:pt idx="83">
                  <c:v>-1179</c:v>
                </c:pt>
                <c:pt idx="84">
                  <c:v>-1085</c:v>
                </c:pt>
                <c:pt idx="85">
                  <c:v>-4886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0-43E5-9391-5CD523DA4AA1}"/>
            </c:ext>
          </c:extLst>
        </c:ser>
        <c:ser>
          <c:idx val="5"/>
          <c:order val="4"/>
          <c:tx>
            <c:strRef>
              <c:f>Sheet1!$F$1</c:f>
              <c:strCache>
                <c:ptCount val="1"/>
                <c:pt idx="0">
                  <c:v>Other Male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Sheet1!$F$2:$F$97</c:f>
              <c:numCache>
                <c:formatCode>#,##0;[Red]#,##0</c:formatCode>
                <c:ptCount val="96"/>
                <c:pt idx="0">
                  <c:v>-6469</c:v>
                </c:pt>
                <c:pt idx="1">
                  <c:v>-6637</c:v>
                </c:pt>
                <c:pt idx="2">
                  <c:v>-6882</c:v>
                </c:pt>
                <c:pt idx="3">
                  <c:v>-7156</c:v>
                </c:pt>
                <c:pt idx="4">
                  <c:v>-7278</c:v>
                </c:pt>
                <c:pt idx="5">
                  <c:v>-7149</c:v>
                </c:pt>
                <c:pt idx="6">
                  <c:v>-7086</c:v>
                </c:pt>
                <c:pt idx="7">
                  <c:v>-6683</c:v>
                </c:pt>
                <c:pt idx="8">
                  <c:v>-6834</c:v>
                </c:pt>
                <c:pt idx="9">
                  <c:v>-6541</c:v>
                </c:pt>
                <c:pt idx="10">
                  <c:v>-6144</c:v>
                </c:pt>
                <c:pt idx="11">
                  <c:v>-6266</c:v>
                </c:pt>
                <c:pt idx="12">
                  <c:v>-5979</c:v>
                </c:pt>
                <c:pt idx="13">
                  <c:v>-5872</c:v>
                </c:pt>
                <c:pt idx="14">
                  <c:v>-5613</c:v>
                </c:pt>
                <c:pt idx="15">
                  <c:v>-5448</c:v>
                </c:pt>
                <c:pt idx="16">
                  <c:v>-5176</c:v>
                </c:pt>
                <c:pt idx="17">
                  <c:v>-5015</c:v>
                </c:pt>
                <c:pt idx="18">
                  <c:v>-4905</c:v>
                </c:pt>
                <c:pt idx="19">
                  <c:v>-4957</c:v>
                </c:pt>
                <c:pt idx="20">
                  <c:v>-4678</c:v>
                </c:pt>
                <c:pt idx="21">
                  <c:v>-4641</c:v>
                </c:pt>
                <c:pt idx="22">
                  <c:v>-4489</c:v>
                </c:pt>
                <c:pt idx="23">
                  <c:v>-4523</c:v>
                </c:pt>
                <c:pt idx="24">
                  <c:v>-4738</c:v>
                </c:pt>
                <c:pt idx="25">
                  <c:v>-4516</c:v>
                </c:pt>
                <c:pt idx="26">
                  <c:v>-4537</c:v>
                </c:pt>
                <c:pt idx="27">
                  <c:v>-4393</c:v>
                </c:pt>
                <c:pt idx="28">
                  <c:v>-4206</c:v>
                </c:pt>
                <c:pt idx="29">
                  <c:v>-3920</c:v>
                </c:pt>
                <c:pt idx="30">
                  <c:v>-3752</c:v>
                </c:pt>
                <c:pt idx="31">
                  <c:v>-3545</c:v>
                </c:pt>
                <c:pt idx="32">
                  <c:v>-3381</c:v>
                </c:pt>
                <c:pt idx="33">
                  <c:v>-3521</c:v>
                </c:pt>
                <c:pt idx="34">
                  <c:v>-3179</c:v>
                </c:pt>
                <c:pt idx="35">
                  <c:v>-3288</c:v>
                </c:pt>
                <c:pt idx="36">
                  <c:v>-3268</c:v>
                </c:pt>
                <c:pt idx="37">
                  <c:v>-3124</c:v>
                </c:pt>
                <c:pt idx="38">
                  <c:v>-3053</c:v>
                </c:pt>
                <c:pt idx="39">
                  <c:v>-2998</c:v>
                </c:pt>
                <c:pt idx="40">
                  <c:v>-2792</c:v>
                </c:pt>
                <c:pt idx="41">
                  <c:v>-2676</c:v>
                </c:pt>
                <c:pt idx="42">
                  <c:v>-2668</c:v>
                </c:pt>
                <c:pt idx="43">
                  <c:v>-2494</c:v>
                </c:pt>
                <c:pt idx="44">
                  <c:v>-2429</c:v>
                </c:pt>
                <c:pt idx="45">
                  <c:v>-2318</c:v>
                </c:pt>
                <c:pt idx="46">
                  <c:v>-2229</c:v>
                </c:pt>
                <c:pt idx="47">
                  <c:v>-2374</c:v>
                </c:pt>
                <c:pt idx="48">
                  <c:v>-2470</c:v>
                </c:pt>
                <c:pt idx="49">
                  <c:v>-2371</c:v>
                </c:pt>
                <c:pt idx="50">
                  <c:v>-2213</c:v>
                </c:pt>
                <c:pt idx="51">
                  <c:v>-2023</c:v>
                </c:pt>
                <c:pt idx="52">
                  <c:v>-1941</c:v>
                </c:pt>
                <c:pt idx="53">
                  <c:v>-1965</c:v>
                </c:pt>
                <c:pt idx="54">
                  <c:v>-2078</c:v>
                </c:pt>
                <c:pt idx="55">
                  <c:v>-2199</c:v>
                </c:pt>
                <c:pt idx="56">
                  <c:v>-2229</c:v>
                </c:pt>
                <c:pt idx="57">
                  <c:v>-2082</c:v>
                </c:pt>
                <c:pt idx="58">
                  <c:v>-2085</c:v>
                </c:pt>
                <c:pt idx="59">
                  <c:v>-2136</c:v>
                </c:pt>
                <c:pt idx="60">
                  <c:v>-1894</c:v>
                </c:pt>
                <c:pt idx="61">
                  <c:v>-2020</c:v>
                </c:pt>
                <c:pt idx="62">
                  <c:v>-1983</c:v>
                </c:pt>
                <c:pt idx="63">
                  <c:v>-1912</c:v>
                </c:pt>
                <c:pt idx="64">
                  <c:v>-1763</c:v>
                </c:pt>
                <c:pt idx="65">
                  <c:v>-1683</c:v>
                </c:pt>
                <c:pt idx="66">
                  <c:v>-1496</c:v>
                </c:pt>
                <c:pt idx="67">
                  <c:v>-1460</c:v>
                </c:pt>
                <c:pt idx="68">
                  <c:v>-1427</c:v>
                </c:pt>
                <c:pt idx="69">
                  <c:v>-1365</c:v>
                </c:pt>
                <c:pt idx="70">
                  <c:v>-1254</c:v>
                </c:pt>
                <c:pt idx="71">
                  <c:v>-1215</c:v>
                </c:pt>
                <c:pt idx="72">
                  <c:v>-1188</c:v>
                </c:pt>
                <c:pt idx="73">
                  <c:v>-933</c:v>
                </c:pt>
                <c:pt idx="74">
                  <c:v>-856</c:v>
                </c:pt>
                <c:pt idx="75">
                  <c:v>-806</c:v>
                </c:pt>
                <c:pt idx="76">
                  <c:v>-795</c:v>
                </c:pt>
                <c:pt idx="77">
                  <c:v>-709</c:v>
                </c:pt>
                <c:pt idx="78">
                  <c:v>-584</c:v>
                </c:pt>
                <c:pt idx="79">
                  <c:v>-552</c:v>
                </c:pt>
                <c:pt idx="80">
                  <c:v>-450</c:v>
                </c:pt>
                <c:pt idx="81">
                  <c:v>-447</c:v>
                </c:pt>
                <c:pt idx="82">
                  <c:v>-390</c:v>
                </c:pt>
                <c:pt idx="83">
                  <c:v>-357</c:v>
                </c:pt>
                <c:pt idx="84">
                  <c:v>-312</c:v>
                </c:pt>
                <c:pt idx="85">
                  <c:v>-1671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0-43E5-9391-5CD523DA4AA1}"/>
            </c:ext>
          </c:extLst>
        </c:ser>
        <c:ser>
          <c:idx val="6"/>
          <c:order val="5"/>
          <c:tx>
            <c:strRef>
              <c:f>Sheet1!$G$1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Sheet1!$G$2:$G$97</c:f>
              <c:numCache>
                <c:formatCode>_(* #,##0_);_(* \(#,##0\);_(* "-"??_);_(@_)</c:formatCode>
                <c:ptCount val="96"/>
                <c:pt idx="0">
                  <c:v>56061</c:v>
                </c:pt>
                <c:pt idx="1">
                  <c:v>57540</c:v>
                </c:pt>
                <c:pt idx="2">
                  <c:v>61009</c:v>
                </c:pt>
                <c:pt idx="3">
                  <c:v>62513</c:v>
                </c:pt>
                <c:pt idx="4">
                  <c:v>63655</c:v>
                </c:pt>
                <c:pt idx="5">
                  <c:v>63427</c:v>
                </c:pt>
                <c:pt idx="6">
                  <c:v>63278</c:v>
                </c:pt>
                <c:pt idx="7">
                  <c:v>62729</c:v>
                </c:pt>
                <c:pt idx="8">
                  <c:v>62983</c:v>
                </c:pt>
                <c:pt idx="9">
                  <c:v>61863</c:v>
                </c:pt>
                <c:pt idx="10">
                  <c:v>62526</c:v>
                </c:pt>
                <c:pt idx="11">
                  <c:v>63807</c:v>
                </c:pt>
                <c:pt idx="12">
                  <c:v>64074</c:v>
                </c:pt>
                <c:pt idx="13">
                  <c:v>63876</c:v>
                </c:pt>
                <c:pt idx="14">
                  <c:v>64665</c:v>
                </c:pt>
                <c:pt idx="15">
                  <c:v>65406</c:v>
                </c:pt>
                <c:pt idx="16">
                  <c:v>65446</c:v>
                </c:pt>
                <c:pt idx="17">
                  <c:v>65202</c:v>
                </c:pt>
                <c:pt idx="18">
                  <c:v>62446</c:v>
                </c:pt>
                <c:pt idx="19">
                  <c:v>62695</c:v>
                </c:pt>
                <c:pt idx="20">
                  <c:v>62508</c:v>
                </c:pt>
                <c:pt idx="21">
                  <c:v>63352</c:v>
                </c:pt>
                <c:pt idx="22">
                  <c:v>66397</c:v>
                </c:pt>
                <c:pt idx="23">
                  <c:v>68021</c:v>
                </c:pt>
                <c:pt idx="24">
                  <c:v>69290</c:v>
                </c:pt>
                <c:pt idx="25">
                  <c:v>71286</c:v>
                </c:pt>
                <c:pt idx="26">
                  <c:v>72923</c:v>
                </c:pt>
                <c:pt idx="27">
                  <c:v>76749</c:v>
                </c:pt>
                <c:pt idx="28">
                  <c:v>80435</c:v>
                </c:pt>
                <c:pt idx="29">
                  <c:v>81262</c:v>
                </c:pt>
                <c:pt idx="30">
                  <c:v>79425</c:v>
                </c:pt>
                <c:pt idx="31">
                  <c:v>78051</c:v>
                </c:pt>
                <c:pt idx="32">
                  <c:v>78796</c:v>
                </c:pt>
                <c:pt idx="33">
                  <c:v>79813</c:v>
                </c:pt>
                <c:pt idx="34">
                  <c:v>81022</c:v>
                </c:pt>
                <c:pt idx="35">
                  <c:v>78453</c:v>
                </c:pt>
                <c:pt idx="36">
                  <c:v>79394</c:v>
                </c:pt>
                <c:pt idx="37">
                  <c:v>78943</c:v>
                </c:pt>
                <c:pt idx="38">
                  <c:v>78217</c:v>
                </c:pt>
                <c:pt idx="39">
                  <c:v>78400</c:v>
                </c:pt>
                <c:pt idx="40">
                  <c:v>73192</c:v>
                </c:pt>
                <c:pt idx="41">
                  <c:v>72053</c:v>
                </c:pt>
                <c:pt idx="42">
                  <c:v>71501</c:v>
                </c:pt>
                <c:pt idx="43">
                  <c:v>68692</c:v>
                </c:pt>
                <c:pt idx="44">
                  <c:v>71386</c:v>
                </c:pt>
                <c:pt idx="45">
                  <c:v>69473</c:v>
                </c:pt>
                <c:pt idx="46">
                  <c:v>70718</c:v>
                </c:pt>
                <c:pt idx="47">
                  <c:v>75201</c:v>
                </c:pt>
                <c:pt idx="48">
                  <c:v>81519</c:v>
                </c:pt>
                <c:pt idx="49">
                  <c:v>82032</c:v>
                </c:pt>
                <c:pt idx="50">
                  <c:v>77682</c:v>
                </c:pt>
                <c:pt idx="51">
                  <c:v>73777</c:v>
                </c:pt>
                <c:pt idx="52">
                  <c:v>74066</c:v>
                </c:pt>
                <c:pt idx="53">
                  <c:v>75358</c:v>
                </c:pt>
                <c:pt idx="54">
                  <c:v>81584</c:v>
                </c:pt>
                <c:pt idx="55">
                  <c:v>86108</c:v>
                </c:pt>
                <c:pt idx="56">
                  <c:v>88154</c:v>
                </c:pt>
                <c:pt idx="57">
                  <c:v>89261</c:v>
                </c:pt>
                <c:pt idx="58">
                  <c:v>91048</c:v>
                </c:pt>
                <c:pt idx="59">
                  <c:v>91570</c:v>
                </c:pt>
                <c:pt idx="60">
                  <c:v>89686</c:v>
                </c:pt>
                <c:pt idx="61">
                  <c:v>89601</c:v>
                </c:pt>
                <c:pt idx="62">
                  <c:v>89274</c:v>
                </c:pt>
                <c:pt idx="63">
                  <c:v>85805</c:v>
                </c:pt>
                <c:pt idx="64">
                  <c:v>85579</c:v>
                </c:pt>
                <c:pt idx="65">
                  <c:v>83214</c:v>
                </c:pt>
                <c:pt idx="66">
                  <c:v>80302</c:v>
                </c:pt>
                <c:pt idx="67">
                  <c:v>76312</c:v>
                </c:pt>
                <c:pt idx="68">
                  <c:v>73580</c:v>
                </c:pt>
                <c:pt idx="69">
                  <c:v>71566</c:v>
                </c:pt>
                <c:pt idx="70">
                  <c:v>70451</c:v>
                </c:pt>
                <c:pt idx="71">
                  <c:v>70169</c:v>
                </c:pt>
                <c:pt idx="72">
                  <c:v>75132</c:v>
                </c:pt>
                <c:pt idx="73">
                  <c:v>52732</c:v>
                </c:pt>
                <c:pt idx="74">
                  <c:v>53290</c:v>
                </c:pt>
                <c:pt idx="75">
                  <c:v>53030</c:v>
                </c:pt>
                <c:pt idx="76">
                  <c:v>52796</c:v>
                </c:pt>
                <c:pt idx="77">
                  <c:v>45082</c:v>
                </c:pt>
                <c:pt idx="78">
                  <c:v>41709</c:v>
                </c:pt>
                <c:pt idx="79">
                  <c:v>38496</c:v>
                </c:pt>
                <c:pt idx="80">
                  <c:v>35547</c:v>
                </c:pt>
                <c:pt idx="81">
                  <c:v>33692</c:v>
                </c:pt>
                <c:pt idx="82">
                  <c:v>30151</c:v>
                </c:pt>
                <c:pt idx="83">
                  <c:v>28119</c:v>
                </c:pt>
                <c:pt idx="84">
                  <c:v>27237</c:v>
                </c:pt>
                <c:pt idx="85">
                  <c:v>171291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ser>
          <c:idx val="7"/>
          <c:order val="6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ser>
          <c:idx val="8"/>
          <c:order val="7"/>
          <c:tx>
            <c:strRef>
              <c:f>Sheet1!$H$1</c:f>
              <c:strCache>
                <c:ptCount val="1"/>
                <c:pt idx="0">
                  <c:v>Black Female</c:v>
                </c:pt>
              </c:strCache>
            </c:strRef>
          </c:tx>
          <c:spPr>
            <a:solidFill>
              <a:srgbClr val="F85A74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Sheet1!$H$2:$H$97</c:f>
              <c:numCache>
                <c:formatCode>_(* #,##0_);_(* \(#,##0\);_(* "-"??_);_(@_)</c:formatCode>
                <c:ptCount val="96"/>
                <c:pt idx="0">
                  <c:v>22525</c:v>
                </c:pt>
                <c:pt idx="1">
                  <c:v>22376</c:v>
                </c:pt>
                <c:pt idx="2">
                  <c:v>22892</c:v>
                </c:pt>
                <c:pt idx="3">
                  <c:v>23853</c:v>
                </c:pt>
                <c:pt idx="4">
                  <c:v>24049</c:v>
                </c:pt>
                <c:pt idx="5">
                  <c:v>23614</c:v>
                </c:pt>
                <c:pt idx="6">
                  <c:v>23190</c:v>
                </c:pt>
                <c:pt idx="7">
                  <c:v>23130</c:v>
                </c:pt>
                <c:pt idx="8">
                  <c:v>23608</c:v>
                </c:pt>
                <c:pt idx="9">
                  <c:v>24393</c:v>
                </c:pt>
                <c:pt idx="10">
                  <c:v>24605</c:v>
                </c:pt>
                <c:pt idx="11">
                  <c:v>24927</c:v>
                </c:pt>
                <c:pt idx="12">
                  <c:v>25220</c:v>
                </c:pt>
                <c:pt idx="13">
                  <c:v>25107</c:v>
                </c:pt>
                <c:pt idx="14">
                  <c:v>24769</c:v>
                </c:pt>
                <c:pt idx="15">
                  <c:v>24823</c:v>
                </c:pt>
                <c:pt idx="16">
                  <c:v>24517</c:v>
                </c:pt>
                <c:pt idx="17">
                  <c:v>24451</c:v>
                </c:pt>
                <c:pt idx="18">
                  <c:v>24449</c:v>
                </c:pt>
                <c:pt idx="19">
                  <c:v>25280</c:v>
                </c:pt>
                <c:pt idx="20">
                  <c:v>24287</c:v>
                </c:pt>
                <c:pt idx="21">
                  <c:v>24601</c:v>
                </c:pt>
                <c:pt idx="22">
                  <c:v>25238</c:v>
                </c:pt>
                <c:pt idx="23">
                  <c:v>25596</c:v>
                </c:pt>
                <c:pt idx="24">
                  <c:v>27061</c:v>
                </c:pt>
                <c:pt idx="25">
                  <c:v>28307</c:v>
                </c:pt>
                <c:pt idx="26">
                  <c:v>29604</c:v>
                </c:pt>
                <c:pt idx="27">
                  <c:v>30520</c:v>
                </c:pt>
                <c:pt idx="28">
                  <c:v>31055</c:v>
                </c:pt>
                <c:pt idx="29">
                  <c:v>31258</c:v>
                </c:pt>
                <c:pt idx="30">
                  <c:v>29825</c:v>
                </c:pt>
                <c:pt idx="31">
                  <c:v>28632</c:v>
                </c:pt>
                <c:pt idx="32">
                  <c:v>27937</c:v>
                </c:pt>
                <c:pt idx="33">
                  <c:v>27735</c:v>
                </c:pt>
                <c:pt idx="34">
                  <c:v>27575</c:v>
                </c:pt>
                <c:pt idx="35">
                  <c:v>26709</c:v>
                </c:pt>
                <c:pt idx="36">
                  <c:v>27302</c:v>
                </c:pt>
                <c:pt idx="37">
                  <c:v>27110</c:v>
                </c:pt>
                <c:pt idx="38">
                  <c:v>26975</c:v>
                </c:pt>
                <c:pt idx="39">
                  <c:v>28048</c:v>
                </c:pt>
                <c:pt idx="40">
                  <c:v>25997</c:v>
                </c:pt>
                <c:pt idx="41">
                  <c:v>24661</c:v>
                </c:pt>
                <c:pt idx="42">
                  <c:v>24353</c:v>
                </c:pt>
                <c:pt idx="43">
                  <c:v>23592</c:v>
                </c:pt>
                <c:pt idx="44">
                  <c:v>23619</c:v>
                </c:pt>
                <c:pt idx="45">
                  <c:v>23314</c:v>
                </c:pt>
                <c:pt idx="46">
                  <c:v>23907</c:v>
                </c:pt>
                <c:pt idx="47">
                  <c:v>24254</c:v>
                </c:pt>
                <c:pt idx="48">
                  <c:v>24822</c:v>
                </c:pt>
                <c:pt idx="49">
                  <c:v>24162</c:v>
                </c:pt>
                <c:pt idx="50">
                  <c:v>21994</c:v>
                </c:pt>
                <c:pt idx="51">
                  <c:v>21833</c:v>
                </c:pt>
                <c:pt idx="52">
                  <c:v>21558</c:v>
                </c:pt>
                <c:pt idx="53">
                  <c:v>22274</c:v>
                </c:pt>
                <c:pt idx="54">
                  <c:v>23280</c:v>
                </c:pt>
                <c:pt idx="55">
                  <c:v>23055</c:v>
                </c:pt>
                <c:pt idx="56">
                  <c:v>22440</c:v>
                </c:pt>
                <c:pt idx="57">
                  <c:v>22375</c:v>
                </c:pt>
                <c:pt idx="58">
                  <c:v>22210</c:v>
                </c:pt>
                <c:pt idx="59">
                  <c:v>22135</c:v>
                </c:pt>
                <c:pt idx="60">
                  <c:v>21266</c:v>
                </c:pt>
                <c:pt idx="61">
                  <c:v>20496</c:v>
                </c:pt>
                <c:pt idx="62">
                  <c:v>20134</c:v>
                </c:pt>
                <c:pt idx="63">
                  <c:v>19197</c:v>
                </c:pt>
                <c:pt idx="64">
                  <c:v>18624</c:v>
                </c:pt>
                <c:pt idx="65">
                  <c:v>17166</c:v>
                </c:pt>
                <c:pt idx="66">
                  <c:v>16116</c:v>
                </c:pt>
                <c:pt idx="67">
                  <c:v>15048</c:v>
                </c:pt>
                <c:pt idx="68">
                  <c:v>14749</c:v>
                </c:pt>
                <c:pt idx="69">
                  <c:v>13957</c:v>
                </c:pt>
                <c:pt idx="70">
                  <c:v>12880</c:v>
                </c:pt>
                <c:pt idx="71">
                  <c:v>11957</c:v>
                </c:pt>
                <c:pt idx="72">
                  <c:v>10995</c:v>
                </c:pt>
                <c:pt idx="73">
                  <c:v>8742</c:v>
                </c:pt>
                <c:pt idx="74">
                  <c:v>8556</c:v>
                </c:pt>
                <c:pt idx="75">
                  <c:v>7849</c:v>
                </c:pt>
                <c:pt idx="76">
                  <c:v>7339</c:v>
                </c:pt>
                <c:pt idx="77">
                  <c:v>6482</c:v>
                </c:pt>
                <c:pt idx="78">
                  <c:v>6297</c:v>
                </c:pt>
                <c:pt idx="79">
                  <c:v>5747</c:v>
                </c:pt>
                <c:pt idx="80">
                  <c:v>4785</c:v>
                </c:pt>
                <c:pt idx="81">
                  <c:v>4414</c:v>
                </c:pt>
                <c:pt idx="82">
                  <c:v>4267</c:v>
                </c:pt>
                <c:pt idx="83">
                  <c:v>3903</c:v>
                </c:pt>
                <c:pt idx="84">
                  <c:v>3706</c:v>
                </c:pt>
                <c:pt idx="85">
                  <c:v>21899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0-43E5-9391-5CD523DA4AA1}"/>
            </c:ext>
          </c:extLst>
        </c:ser>
        <c:ser>
          <c:idx val="1"/>
          <c:order val="8"/>
          <c:tx>
            <c:strRef>
              <c:f>Sheet1!$J$1</c:f>
              <c:strCache>
                <c:ptCount val="1"/>
                <c:pt idx="0">
                  <c:v>Asian Female</c:v>
                </c:pt>
              </c:strCache>
            </c:strRef>
          </c:tx>
          <c:spPr>
            <a:solidFill>
              <a:srgbClr val="F5573D"/>
            </a:solidFill>
            <a:ln w="0">
              <a:solidFill>
                <a:srgbClr val="FFD5D6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Sheet1!$J$2:$J$97</c:f>
              <c:numCache>
                <c:formatCode>_(* #,##0_);_(* \(#,##0\);_(* "-"??_);_(@_)</c:formatCode>
                <c:ptCount val="96"/>
                <c:pt idx="0">
                  <c:v>6996</c:v>
                </c:pt>
                <c:pt idx="1">
                  <c:v>7628</c:v>
                </c:pt>
                <c:pt idx="2">
                  <c:v>8226</c:v>
                </c:pt>
                <c:pt idx="3">
                  <c:v>8557</c:v>
                </c:pt>
                <c:pt idx="4">
                  <c:v>8992</c:v>
                </c:pt>
                <c:pt idx="5">
                  <c:v>8919</c:v>
                </c:pt>
                <c:pt idx="6">
                  <c:v>8717</c:v>
                </c:pt>
                <c:pt idx="7">
                  <c:v>8579</c:v>
                </c:pt>
                <c:pt idx="8">
                  <c:v>8366</c:v>
                </c:pt>
                <c:pt idx="9">
                  <c:v>9183</c:v>
                </c:pt>
                <c:pt idx="10">
                  <c:v>9221</c:v>
                </c:pt>
                <c:pt idx="11">
                  <c:v>9450</c:v>
                </c:pt>
                <c:pt idx="12">
                  <c:v>9078</c:v>
                </c:pt>
                <c:pt idx="13">
                  <c:v>9080</c:v>
                </c:pt>
                <c:pt idx="14">
                  <c:v>9257</c:v>
                </c:pt>
                <c:pt idx="15">
                  <c:v>9313</c:v>
                </c:pt>
                <c:pt idx="16">
                  <c:v>9318</c:v>
                </c:pt>
                <c:pt idx="17">
                  <c:v>8712</c:v>
                </c:pt>
                <c:pt idx="18">
                  <c:v>8214</c:v>
                </c:pt>
                <c:pt idx="19">
                  <c:v>7602</c:v>
                </c:pt>
                <c:pt idx="20">
                  <c:v>7365</c:v>
                </c:pt>
                <c:pt idx="21">
                  <c:v>7965</c:v>
                </c:pt>
                <c:pt idx="22">
                  <c:v>8881</c:v>
                </c:pt>
                <c:pt idx="23">
                  <c:v>9610</c:v>
                </c:pt>
                <c:pt idx="24">
                  <c:v>10351</c:v>
                </c:pt>
                <c:pt idx="25">
                  <c:v>10844</c:v>
                </c:pt>
                <c:pt idx="26">
                  <c:v>11245</c:v>
                </c:pt>
                <c:pt idx="27">
                  <c:v>12074</c:v>
                </c:pt>
                <c:pt idx="28">
                  <c:v>12688</c:v>
                </c:pt>
                <c:pt idx="29">
                  <c:v>13218</c:v>
                </c:pt>
                <c:pt idx="30">
                  <c:v>13645</c:v>
                </c:pt>
                <c:pt idx="31">
                  <c:v>13685</c:v>
                </c:pt>
                <c:pt idx="32">
                  <c:v>13748</c:v>
                </c:pt>
                <c:pt idx="33">
                  <c:v>13974</c:v>
                </c:pt>
                <c:pt idx="34">
                  <c:v>14129</c:v>
                </c:pt>
                <c:pt idx="35">
                  <c:v>14242</c:v>
                </c:pt>
                <c:pt idx="36">
                  <c:v>14311</c:v>
                </c:pt>
                <c:pt idx="37">
                  <c:v>14146</c:v>
                </c:pt>
                <c:pt idx="38">
                  <c:v>13883</c:v>
                </c:pt>
                <c:pt idx="39">
                  <c:v>13837</c:v>
                </c:pt>
                <c:pt idx="40">
                  <c:v>13386</c:v>
                </c:pt>
                <c:pt idx="41">
                  <c:v>12839</c:v>
                </c:pt>
                <c:pt idx="42">
                  <c:v>12771</c:v>
                </c:pt>
                <c:pt idx="43">
                  <c:v>12694</c:v>
                </c:pt>
                <c:pt idx="44">
                  <c:v>12932</c:v>
                </c:pt>
                <c:pt idx="45">
                  <c:v>12381</c:v>
                </c:pt>
                <c:pt idx="46">
                  <c:v>12474</c:v>
                </c:pt>
                <c:pt idx="47">
                  <c:v>12353</c:v>
                </c:pt>
                <c:pt idx="48">
                  <c:v>11709</c:v>
                </c:pt>
                <c:pt idx="49">
                  <c:v>11448</c:v>
                </c:pt>
                <c:pt idx="50">
                  <c:v>10500</c:v>
                </c:pt>
                <c:pt idx="51">
                  <c:v>9857</c:v>
                </c:pt>
                <c:pt idx="52">
                  <c:v>8925</c:v>
                </c:pt>
                <c:pt idx="53">
                  <c:v>8743</c:v>
                </c:pt>
                <c:pt idx="54">
                  <c:v>8633</c:v>
                </c:pt>
                <c:pt idx="55">
                  <c:v>8630</c:v>
                </c:pt>
                <c:pt idx="56">
                  <c:v>8453</c:v>
                </c:pt>
                <c:pt idx="57">
                  <c:v>7623</c:v>
                </c:pt>
                <c:pt idx="58">
                  <c:v>7557</c:v>
                </c:pt>
                <c:pt idx="59">
                  <c:v>7959</c:v>
                </c:pt>
                <c:pt idx="60">
                  <c:v>7472</c:v>
                </c:pt>
                <c:pt idx="61">
                  <c:v>7346</c:v>
                </c:pt>
                <c:pt idx="62">
                  <c:v>7317</c:v>
                </c:pt>
                <c:pt idx="63">
                  <c:v>7307</c:v>
                </c:pt>
                <c:pt idx="64">
                  <c:v>7025</c:v>
                </c:pt>
                <c:pt idx="65">
                  <c:v>6569</c:v>
                </c:pt>
                <c:pt idx="66">
                  <c:v>6409</c:v>
                </c:pt>
                <c:pt idx="67">
                  <c:v>6253</c:v>
                </c:pt>
                <c:pt idx="68">
                  <c:v>6189</c:v>
                </c:pt>
                <c:pt idx="69">
                  <c:v>6182</c:v>
                </c:pt>
                <c:pt idx="70">
                  <c:v>5433</c:v>
                </c:pt>
                <c:pt idx="71">
                  <c:v>5055</c:v>
                </c:pt>
                <c:pt idx="72">
                  <c:v>4540</c:v>
                </c:pt>
                <c:pt idx="73">
                  <c:v>3796</c:v>
                </c:pt>
                <c:pt idx="74">
                  <c:v>3681</c:v>
                </c:pt>
                <c:pt idx="75">
                  <c:v>3301</c:v>
                </c:pt>
                <c:pt idx="76">
                  <c:v>3073</c:v>
                </c:pt>
                <c:pt idx="77">
                  <c:v>2932</c:v>
                </c:pt>
                <c:pt idx="78">
                  <c:v>2627</c:v>
                </c:pt>
                <c:pt idx="79">
                  <c:v>2354</c:v>
                </c:pt>
                <c:pt idx="80">
                  <c:v>2051</c:v>
                </c:pt>
                <c:pt idx="81">
                  <c:v>1776</c:v>
                </c:pt>
                <c:pt idx="82">
                  <c:v>1613</c:v>
                </c:pt>
                <c:pt idx="83">
                  <c:v>1500</c:v>
                </c:pt>
                <c:pt idx="84">
                  <c:v>1226</c:v>
                </c:pt>
                <c:pt idx="85">
                  <c:v>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40-4736-83F5-8F0169FFF79B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Other Female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Sheet1!$K$2:$K$97</c:f>
              <c:numCache>
                <c:formatCode>_(* #,##0_);_(* \(#,##0\);_(* "-"??_);_(@_)</c:formatCode>
                <c:ptCount val="96"/>
                <c:pt idx="0">
                  <c:v>6230</c:v>
                </c:pt>
                <c:pt idx="1">
                  <c:v>6518</c:v>
                </c:pt>
                <c:pt idx="2">
                  <c:v>6685</c:v>
                </c:pt>
                <c:pt idx="3">
                  <c:v>6851</c:v>
                </c:pt>
                <c:pt idx="4">
                  <c:v>7015</c:v>
                </c:pt>
                <c:pt idx="5">
                  <c:v>7094</c:v>
                </c:pt>
                <c:pt idx="6">
                  <c:v>6736</c:v>
                </c:pt>
                <c:pt idx="7">
                  <c:v>6550</c:v>
                </c:pt>
                <c:pt idx="8">
                  <c:v>6457</c:v>
                </c:pt>
                <c:pt idx="9">
                  <c:v>6347</c:v>
                </c:pt>
                <c:pt idx="10">
                  <c:v>6107</c:v>
                </c:pt>
                <c:pt idx="11">
                  <c:v>6089</c:v>
                </c:pt>
                <c:pt idx="12">
                  <c:v>5817</c:v>
                </c:pt>
                <c:pt idx="13">
                  <c:v>5636</c:v>
                </c:pt>
                <c:pt idx="14">
                  <c:v>5567</c:v>
                </c:pt>
                <c:pt idx="15">
                  <c:v>5250</c:v>
                </c:pt>
                <c:pt idx="16">
                  <c:v>5188</c:v>
                </c:pt>
                <c:pt idx="17">
                  <c:v>4869</c:v>
                </c:pt>
                <c:pt idx="18">
                  <c:v>4656</c:v>
                </c:pt>
                <c:pt idx="19">
                  <c:v>4663</c:v>
                </c:pt>
                <c:pt idx="20">
                  <c:v>4614</c:v>
                </c:pt>
                <c:pt idx="21">
                  <c:v>4383</c:v>
                </c:pt>
                <c:pt idx="22">
                  <c:v>4346</c:v>
                </c:pt>
                <c:pt idx="23">
                  <c:v>4469</c:v>
                </c:pt>
                <c:pt idx="24">
                  <c:v>4543</c:v>
                </c:pt>
                <c:pt idx="25">
                  <c:v>4504</c:v>
                </c:pt>
                <c:pt idx="26">
                  <c:v>4439</c:v>
                </c:pt>
                <c:pt idx="27">
                  <c:v>4535</c:v>
                </c:pt>
                <c:pt idx="28">
                  <c:v>4446</c:v>
                </c:pt>
                <c:pt idx="29">
                  <c:v>4324</c:v>
                </c:pt>
                <c:pt idx="30">
                  <c:v>4116</c:v>
                </c:pt>
                <c:pt idx="31">
                  <c:v>3912</c:v>
                </c:pt>
                <c:pt idx="32">
                  <c:v>3988</c:v>
                </c:pt>
                <c:pt idx="33">
                  <c:v>3585</c:v>
                </c:pt>
                <c:pt idx="34">
                  <c:v>3570</c:v>
                </c:pt>
                <c:pt idx="35">
                  <c:v>3425</c:v>
                </c:pt>
                <c:pt idx="36">
                  <c:v>3381</c:v>
                </c:pt>
                <c:pt idx="37">
                  <c:v>3364</c:v>
                </c:pt>
                <c:pt idx="38">
                  <c:v>3266</c:v>
                </c:pt>
                <c:pt idx="39">
                  <c:v>3323</c:v>
                </c:pt>
                <c:pt idx="40">
                  <c:v>3080</c:v>
                </c:pt>
                <c:pt idx="41">
                  <c:v>3002</c:v>
                </c:pt>
                <c:pt idx="42">
                  <c:v>2801</c:v>
                </c:pt>
                <c:pt idx="43">
                  <c:v>2652</c:v>
                </c:pt>
                <c:pt idx="44">
                  <c:v>2754</c:v>
                </c:pt>
                <c:pt idx="45">
                  <c:v>2557</c:v>
                </c:pt>
                <c:pt idx="46">
                  <c:v>2542</c:v>
                </c:pt>
                <c:pt idx="47">
                  <c:v>2564</c:v>
                </c:pt>
                <c:pt idx="48">
                  <c:v>2746</c:v>
                </c:pt>
                <c:pt idx="49">
                  <c:v>2632</c:v>
                </c:pt>
                <c:pt idx="50">
                  <c:v>2331</c:v>
                </c:pt>
                <c:pt idx="51">
                  <c:v>2278</c:v>
                </c:pt>
                <c:pt idx="52">
                  <c:v>2252</c:v>
                </c:pt>
                <c:pt idx="53">
                  <c:v>2171</c:v>
                </c:pt>
                <c:pt idx="54">
                  <c:v>2271</c:v>
                </c:pt>
                <c:pt idx="55">
                  <c:v>2305</c:v>
                </c:pt>
                <c:pt idx="56">
                  <c:v>2381</c:v>
                </c:pt>
                <c:pt idx="57">
                  <c:v>2353</c:v>
                </c:pt>
                <c:pt idx="58">
                  <c:v>2302</c:v>
                </c:pt>
                <c:pt idx="59">
                  <c:v>2197</c:v>
                </c:pt>
                <c:pt idx="60">
                  <c:v>2085</c:v>
                </c:pt>
                <c:pt idx="61">
                  <c:v>2100</c:v>
                </c:pt>
                <c:pt idx="62">
                  <c:v>2061</c:v>
                </c:pt>
                <c:pt idx="63">
                  <c:v>1934</c:v>
                </c:pt>
                <c:pt idx="64">
                  <c:v>1866</c:v>
                </c:pt>
                <c:pt idx="65">
                  <c:v>1753</c:v>
                </c:pt>
                <c:pt idx="66">
                  <c:v>1702</c:v>
                </c:pt>
                <c:pt idx="67">
                  <c:v>1529</c:v>
                </c:pt>
                <c:pt idx="68">
                  <c:v>1458</c:v>
                </c:pt>
                <c:pt idx="69">
                  <c:v>1360</c:v>
                </c:pt>
                <c:pt idx="70">
                  <c:v>1362</c:v>
                </c:pt>
                <c:pt idx="71">
                  <c:v>1353</c:v>
                </c:pt>
                <c:pt idx="72">
                  <c:v>1349</c:v>
                </c:pt>
                <c:pt idx="73">
                  <c:v>978</c:v>
                </c:pt>
                <c:pt idx="74">
                  <c:v>928</c:v>
                </c:pt>
                <c:pt idx="75">
                  <c:v>864</c:v>
                </c:pt>
                <c:pt idx="76">
                  <c:v>813</c:v>
                </c:pt>
                <c:pt idx="77">
                  <c:v>695</c:v>
                </c:pt>
                <c:pt idx="78">
                  <c:v>635</c:v>
                </c:pt>
                <c:pt idx="79">
                  <c:v>617</c:v>
                </c:pt>
                <c:pt idx="80">
                  <c:v>562</c:v>
                </c:pt>
                <c:pt idx="81">
                  <c:v>496</c:v>
                </c:pt>
                <c:pt idx="82">
                  <c:v>462</c:v>
                </c:pt>
                <c:pt idx="83">
                  <c:v>437</c:v>
                </c:pt>
                <c:pt idx="84">
                  <c:v>410</c:v>
                </c:pt>
                <c:pt idx="85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40-4736-83F5-8F0169FF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47326526252083E-2"/>
          <c:y val="5.1371275334138183E-2"/>
          <c:w val="0.69892221164662105"/>
          <c:h val="0.650563938334950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8.8062497515832061E-2</c:v>
                </c:pt>
                <c:pt idx="1">
                  <c:v>0.10600127745841317</c:v>
                </c:pt>
                <c:pt idx="2">
                  <c:v>5.5910582745044214E-2</c:v>
                </c:pt>
                <c:pt idx="3">
                  <c:v>0.31714620064053411</c:v>
                </c:pt>
                <c:pt idx="4">
                  <c:v>0.30016003300472777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D-4133-AACB-DF644BB208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School or Equivelant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0.29601760035710867</c:v>
                </c:pt>
                <c:pt idx="1">
                  <c:v>0.13160697920757905</c:v>
                </c:pt>
                <c:pt idx="2">
                  <c:v>0.23287010310943071</c:v>
                </c:pt>
                <c:pt idx="3">
                  <c:v>0.28384573716936046</c:v>
                </c:pt>
                <c:pt idx="4">
                  <c:v>0.26851608481416539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8D-4133-AACB-DF644BB208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 College or Associate Degree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0.35903750121751526</c:v>
                </c:pt>
                <c:pt idx="1">
                  <c:v>0.15668701872151009</c:v>
                </c:pt>
                <c:pt idx="2">
                  <c:v>0.31687115732968546</c:v>
                </c:pt>
                <c:pt idx="3">
                  <c:v>0.23765307960736012</c:v>
                </c:pt>
                <c:pt idx="4">
                  <c:v>0.24686338637823019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D-4133-AACB-DF644BB208F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Bachelor, Graduate, Professional Degree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Sheet1!$E$2:$E$6</c:f>
              <c:numCache>
                <c:formatCode>0.0%</c:formatCode>
                <c:ptCount val="5"/>
                <c:pt idx="0">
                  <c:v>0.25688240090954395</c:v>
                </c:pt>
                <c:pt idx="1">
                  <c:v>0.60570472461249769</c:v>
                </c:pt>
                <c:pt idx="2">
                  <c:v>0.39434815681583962</c:v>
                </c:pt>
                <c:pt idx="3">
                  <c:v>0.16135498258274533</c:v>
                </c:pt>
                <c:pt idx="4">
                  <c:v>0.1844604958028766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8D-4133-AACB-DF644BB2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26059472"/>
        <c:axId val="226068096"/>
      </c:barChart>
      <c:catAx>
        <c:axId val="2260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68096"/>
        <c:crosses val="autoZero"/>
        <c:auto val="1"/>
        <c:lblAlgn val="ctr"/>
        <c:lblOffset val="100"/>
        <c:noMultiLvlLbl val="0"/>
      </c:catAx>
      <c:valAx>
        <c:axId val="22606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5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7319395569744864"/>
          <c:y val="4.7941743420705424E-2"/>
          <c:w val="0.15619243072425079"/>
          <c:h val="0.71374735170160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3250476043436"/>
          <c:y val="8.9022762516504206E-2"/>
          <c:w val="0.82127991354021923"/>
          <c:h val="0.7347208272886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Sheet1!$J$4:$J$7</c:f>
              <c:numCache>
                <c:formatCode>0.0%</c:formatCode>
                <c:ptCount val="4"/>
                <c:pt idx="0">
                  <c:v>0.33300000000000002</c:v>
                </c:pt>
                <c:pt idx="1">
                  <c:v>0.18</c:v>
                </c:pt>
                <c:pt idx="2">
                  <c:v>0.107</c:v>
                </c:pt>
                <c:pt idx="3">
                  <c:v>0.52800000000000002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4-47DA-8844-2ECE1290C270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Sheet1!$K$4:$K$7</c:f>
              <c:numCache>
                <c:formatCode>0.0%</c:formatCode>
                <c:ptCount val="4"/>
                <c:pt idx="0">
                  <c:v>0.39434815681583962</c:v>
                </c:pt>
                <c:pt idx="1">
                  <c:v>0.25688240090954395</c:v>
                </c:pt>
                <c:pt idx="2">
                  <c:v>0.16135498258274533</c:v>
                </c:pt>
                <c:pt idx="3">
                  <c:v>0.60570472461249769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4-47DA-8844-2ECE1290C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017160"/>
        <c:axId val="519012240"/>
      </c:barChart>
      <c:catAx>
        <c:axId val="51901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2240"/>
        <c:crosses val="autoZero"/>
        <c:auto val="1"/>
        <c:lblAlgn val="ctr"/>
        <c:lblOffset val="100"/>
        <c:noMultiLvlLbl val="0"/>
      </c:catAx>
      <c:valAx>
        <c:axId val="51901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0591523281812"/>
          <c:y val="8.0072974109292483E-2"/>
          <c:w val="0.77674249052201805"/>
          <c:h val="0.78936150388584614"/>
        </c:manualLayout>
      </c:layout>
      <c:lineChart>
        <c:grouping val="standard"/>
        <c:varyColors val="0"/>
        <c:ser>
          <c:idx val="0"/>
          <c:order val="3"/>
          <c:tx>
            <c:strRef>
              <c:f>Sheet!$E$1</c:f>
              <c:strCache>
                <c:ptCount val="1"/>
                <c:pt idx="0">
                  <c:v>Projected Population, 2010 -2015 Migration Scenario</c:v>
                </c:pt>
              </c:strCache>
            </c:strRef>
          </c:tx>
          <c:spPr>
            <a:ln w="44450">
              <a:solidFill>
                <a:schemeClr val="accent2"/>
              </a:solidFill>
            </a:ln>
          </c:spPr>
          <c:marker>
            <c:symbol val="square"/>
            <c:size val="5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11"/>
              <c:layout>
                <c:manualLayout>
                  <c:x val="7.7396099219187407E-3"/>
                  <c:y val="-8.91719745222929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F9-4FF3-A09A-BBC516DAEBF4}"/>
                </c:ext>
              </c:extLst>
            </c:dLbl>
            <c:dLbl>
              <c:idx val="40"/>
              <c:layout>
                <c:manualLayout>
                  <c:x val="-0.1195293817439488"/>
                  <c:y val="-8.0133547499528345E-3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effectLst/>
              </c:spPr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</c15:spPr>
                  <c15:layout>
                    <c:manualLayout>
                      <c:w val="8.2492223194322936E-2"/>
                      <c:h val="7.322881198545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2C1-4456-9050-0FE647E9CE40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</c15:spPr>
                <c15:showLeaderLines val="1"/>
              </c:ext>
            </c:extLst>
          </c:dLbls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Sheet!$E$2:$E$42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25.560866999999998</c:v>
                </c:pt>
                <c:pt idx="2">
                  <c:v>25.982796</c:v>
                </c:pt>
                <c:pt idx="3">
                  <c:v>26.411553999999999</c:v>
                </c:pt>
                <c:pt idx="4">
                  <c:v>26.847197999999999</c:v>
                </c:pt>
                <c:pt idx="5">
                  <c:v>27.289849</c:v>
                </c:pt>
                <c:pt idx="6">
                  <c:v>27.739236999999999</c:v>
                </c:pt>
                <c:pt idx="7">
                  <c:v>28.195917999999999</c:v>
                </c:pt>
                <c:pt idx="8">
                  <c:v>28.659986</c:v>
                </c:pt>
                <c:pt idx="9">
                  <c:v>29.131564000000001</c:v>
                </c:pt>
                <c:pt idx="10">
                  <c:v>29.610797999999999</c:v>
                </c:pt>
                <c:pt idx="11">
                  <c:v>30.097591999999999</c:v>
                </c:pt>
                <c:pt idx="12">
                  <c:v>30.592002000000001</c:v>
                </c:pt>
                <c:pt idx="13">
                  <c:v>31.094014000000001</c:v>
                </c:pt>
                <c:pt idx="14">
                  <c:v>31.603586</c:v>
                </c:pt>
                <c:pt idx="15">
                  <c:v>32.120618999999998</c:v>
                </c:pt>
                <c:pt idx="16">
                  <c:v>32.644846000000001</c:v>
                </c:pt>
                <c:pt idx="17">
                  <c:v>33.176082999999998</c:v>
                </c:pt>
                <c:pt idx="18">
                  <c:v>33.714047000000001</c:v>
                </c:pt>
                <c:pt idx="19">
                  <c:v>34.258343000000004</c:v>
                </c:pt>
                <c:pt idx="20">
                  <c:v>34.808596000000001</c:v>
                </c:pt>
                <c:pt idx="21">
                  <c:v>35.364516000000002</c:v>
                </c:pt>
                <c:pt idx="22">
                  <c:v>35.926034000000001</c:v>
                </c:pt>
                <c:pt idx="23">
                  <c:v>36.493169000000002</c:v>
                </c:pt>
                <c:pt idx="24">
                  <c:v>37.065918000000003</c:v>
                </c:pt>
                <c:pt idx="25">
                  <c:v>37.644506999999997</c:v>
                </c:pt>
                <c:pt idx="26">
                  <c:v>38.229151000000002</c:v>
                </c:pt>
                <c:pt idx="27">
                  <c:v>38.820807000000002</c:v>
                </c:pt>
                <c:pt idx="28">
                  <c:v>39.419739</c:v>
                </c:pt>
                <c:pt idx="29">
                  <c:v>40.026367999999998</c:v>
                </c:pt>
                <c:pt idx="30">
                  <c:v>40.641319000000003</c:v>
                </c:pt>
                <c:pt idx="31">
                  <c:v>41.265099999999997</c:v>
                </c:pt>
                <c:pt idx="32">
                  <c:v>41.898122000000001</c:v>
                </c:pt>
                <c:pt idx="33">
                  <c:v>42.541187999999998</c:v>
                </c:pt>
                <c:pt idx="34">
                  <c:v>43.195070000000001</c:v>
                </c:pt>
                <c:pt idx="35">
                  <c:v>43.860542000000002</c:v>
                </c:pt>
                <c:pt idx="36">
                  <c:v>44.538311999999998</c:v>
                </c:pt>
                <c:pt idx="37">
                  <c:v>45.229095999999998</c:v>
                </c:pt>
                <c:pt idx="38">
                  <c:v>45.933566999999996</c:v>
                </c:pt>
                <c:pt idx="39">
                  <c:v>46.652445999999998</c:v>
                </c:pt>
                <c:pt idx="40">
                  <c:v>47.386428000000002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466-4418-A72D-805512C9E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8179264"/>
        <c:axId val="908168680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Sheet!$B$1</c15:sqref>
                        </c15:formulaRef>
                      </c:ext>
                    </c:extLst>
                    <c:strCache>
                      <c:ptCount val="1"/>
                      <c:pt idx="0">
                        <c:v>Zero Net Migration</c:v>
                      </c:pt>
                    </c:strCache>
                  </c:strRef>
                </c:tx>
                <c:spPr>
                  <a:ln w="50800" cmpd="sng">
                    <a:solidFill>
                      <a:schemeClr val="accent1"/>
                    </a:solidFill>
                    <a:prstDash val="sysDash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Sheet!$B$2:$B$42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25.145561000000001</c:v>
                      </c:pt>
                      <c:pt idx="1">
                        <c:v>25.36814</c:v>
                      </c:pt>
                      <c:pt idx="2">
                        <c:v>25.587758000000001</c:v>
                      </c:pt>
                      <c:pt idx="3">
                        <c:v>25.804803</c:v>
                      </c:pt>
                      <c:pt idx="4">
                        <c:v>26.018996000000001</c:v>
                      </c:pt>
                      <c:pt idx="5">
                        <c:v>26.230098000000002</c:v>
                      </c:pt>
                      <c:pt idx="6">
                        <c:v>26.438030999999999</c:v>
                      </c:pt>
                      <c:pt idx="7">
                        <c:v>26.642845999999999</c:v>
                      </c:pt>
                      <c:pt idx="8">
                        <c:v>26.844587000000001</c:v>
                      </c:pt>
                      <c:pt idx="9">
                        <c:v>27.043215</c:v>
                      </c:pt>
                      <c:pt idx="10">
                        <c:v>27.238610000000001</c:v>
                      </c:pt>
                      <c:pt idx="11">
                        <c:v>27.430845999999999</c:v>
                      </c:pt>
                      <c:pt idx="12">
                        <c:v>27.619758000000001</c:v>
                      </c:pt>
                      <c:pt idx="13">
                        <c:v>27.805264000000001</c:v>
                      </c:pt>
                      <c:pt idx="14">
                        <c:v>27.987306</c:v>
                      </c:pt>
                      <c:pt idx="15">
                        <c:v>28.165689</c:v>
                      </c:pt>
                      <c:pt idx="16">
                        <c:v>28.340191999999998</c:v>
                      </c:pt>
                      <c:pt idx="17">
                        <c:v>28.510652</c:v>
                      </c:pt>
                      <c:pt idx="18">
                        <c:v>28.676462999999998</c:v>
                      </c:pt>
                      <c:pt idx="19">
                        <c:v>28.837655000000002</c:v>
                      </c:pt>
                      <c:pt idx="20">
                        <c:v>28.994209999999999</c:v>
                      </c:pt>
                      <c:pt idx="21">
                        <c:v>29.146457000000002</c:v>
                      </c:pt>
                      <c:pt idx="22">
                        <c:v>29.293369999999999</c:v>
                      </c:pt>
                      <c:pt idx="23">
                        <c:v>29.435223000000001</c:v>
                      </c:pt>
                      <c:pt idx="24">
                        <c:v>29.572471</c:v>
                      </c:pt>
                      <c:pt idx="25">
                        <c:v>29.705207000000001</c:v>
                      </c:pt>
                      <c:pt idx="26">
                        <c:v>29.833584999999999</c:v>
                      </c:pt>
                      <c:pt idx="27">
                        <c:v>29.957694</c:v>
                      </c:pt>
                      <c:pt idx="28">
                        <c:v>30.0776</c:v>
                      </c:pt>
                      <c:pt idx="29">
                        <c:v>30.193458</c:v>
                      </c:pt>
                      <c:pt idx="30">
                        <c:v>30.305304</c:v>
                      </c:pt>
                      <c:pt idx="31">
                        <c:v>30.413550000000001</c:v>
                      </c:pt>
                      <c:pt idx="32">
                        <c:v>30.517688</c:v>
                      </c:pt>
                      <c:pt idx="33">
                        <c:v>30.617889999999999</c:v>
                      </c:pt>
                      <c:pt idx="34">
                        <c:v>30.714751</c:v>
                      </c:pt>
                      <c:pt idx="35">
                        <c:v>30.808219000000001</c:v>
                      </c:pt>
                      <c:pt idx="36">
                        <c:v>30.89922</c:v>
                      </c:pt>
                      <c:pt idx="37">
                        <c:v>30.988289999999999</c:v>
                      </c:pt>
                      <c:pt idx="38">
                        <c:v>31.075662000000001</c:v>
                      </c:pt>
                      <c:pt idx="39">
                        <c:v>31.161595999999999</c:v>
                      </c:pt>
                      <c:pt idx="40">
                        <c:v>31.246355000000001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3466-4418-A72D-805512C9E718}"/>
                  </c:ext>
                </c:extLst>
              </c15:ser>
            </c15:filteredLineSeries>
            <c15:filteredLine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Sheet!$C$1</c15:sqref>
                        </c15:formulaRef>
                      </c:ext>
                    </c:extLst>
                    <c:strCache>
                      <c:ptCount val="1"/>
                      <c:pt idx="0">
                        <c:v>Half 2000 -2010</c:v>
                      </c:pt>
                    </c:strCache>
                  </c:strRef>
                </c:tx>
                <c:spPr>
                  <a:ln w="50800" cmpd="sng">
                    <a:solidFill>
                      <a:srgbClr val="996600"/>
                    </a:solidFill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Sheet!$C$2:$C$42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25.145561000000001</c:v>
                      </c:pt>
                      <c:pt idx="1">
                        <c:v>25.499699</c:v>
                      </c:pt>
                      <c:pt idx="2">
                        <c:v>25.857199999999999</c:v>
                      </c:pt>
                      <c:pt idx="3">
                        <c:v>26.217849999999999</c:v>
                      </c:pt>
                      <c:pt idx="4">
                        <c:v>26.581256</c:v>
                      </c:pt>
                      <c:pt idx="5">
                        <c:v>26.947116000000001</c:v>
                      </c:pt>
                      <c:pt idx="6">
                        <c:v>27.315362</c:v>
                      </c:pt>
                      <c:pt idx="7">
                        <c:v>27.686233999999999</c:v>
                      </c:pt>
                      <c:pt idx="8">
                        <c:v>28.059417</c:v>
                      </c:pt>
                      <c:pt idx="9">
                        <c:v>28.435222</c:v>
                      </c:pt>
                      <c:pt idx="10">
                        <c:v>28.813282000000001</c:v>
                      </c:pt>
                      <c:pt idx="11">
                        <c:v>29.193542999999998</c:v>
                      </c:pt>
                      <c:pt idx="12">
                        <c:v>29.576077999999999</c:v>
                      </c:pt>
                      <c:pt idx="13">
                        <c:v>29.960483</c:v>
                      </c:pt>
                      <c:pt idx="14">
                        <c:v>30.346675000000001</c:v>
                      </c:pt>
                      <c:pt idx="15">
                        <c:v>30.734321000000001</c:v>
                      </c:pt>
                      <c:pt idx="16">
                        <c:v>31.12311</c:v>
                      </c:pt>
                      <c:pt idx="17">
                        <c:v>31.512597</c:v>
                      </c:pt>
                      <c:pt idx="18">
                        <c:v>31.902068</c:v>
                      </c:pt>
                      <c:pt idx="19">
                        <c:v>32.291314</c:v>
                      </c:pt>
                      <c:pt idx="20">
                        <c:v>32.680216999999999</c:v>
                      </c:pt>
                      <c:pt idx="21">
                        <c:v>33.069124000000002</c:v>
                      </c:pt>
                      <c:pt idx="22">
                        <c:v>33.456995999999997</c:v>
                      </c:pt>
                      <c:pt idx="23">
                        <c:v>33.844034000000001</c:v>
                      </c:pt>
                      <c:pt idx="24">
                        <c:v>34.230595999999998</c:v>
                      </c:pt>
                      <c:pt idx="25">
                        <c:v>34.616889999999998</c:v>
                      </c:pt>
                      <c:pt idx="26">
                        <c:v>35.003182000000002</c:v>
                      </c:pt>
                      <c:pt idx="27">
                        <c:v>35.389580000000002</c:v>
                      </c:pt>
                      <c:pt idx="28">
                        <c:v>35.776102000000002</c:v>
                      </c:pt>
                      <c:pt idx="29">
                        <c:v>36.163116000000002</c:v>
                      </c:pt>
                      <c:pt idx="30">
                        <c:v>36.550595000000001</c:v>
                      </c:pt>
                      <c:pt idx="31">
                        <c:v>36.938879</c:v>
                      </c:pt>
                      <c:pt idx="32">
                        <c:v>37.327562</c:v>
                      </c:pt>
                      <c:pt idx="33">
                        <c:v>37.716926000000001</c:v>
                      </c:pt>
                      <c:pt idx="34">
                        <c:v>38.107567000000003</c:v>
                      </c:pt>
                      <c:pt idx="35">
                        <c:v>38.499538000000001</c:v>
                      </c:pt>
                      <c:pt idx="36">
                        <c:v>38.893625</c:v>
                      </c:pt>
                      <c:pt idx="37">
                        <c:v>39.290774999999996</c:v>
                      </c:pt>
                      <c:pt idx="38">
                        <c:v>39.691096999999999</c:v>
                      </c:pt>
                      <c:pt idx="39">
                        <c:v>40.095109000000001</c:v>
                      </c:pt>
                      <c:pt idx="40">
                        <c:v>40.502749000000001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3466-4418-A72D-805512C9E718}"/>
                  </c:ext>
                </c:extLst>
              </c15:ser>
            </c15:filteredLineSeries>
            <c15:filteredLine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Sheet!$D$1</c15:sqref>
                        </c15:formulaRef>
                      </c:ext>
                    </c:extLst>
                    <c:strCache>
                      <c:ptCount val="1"/>
                      <c:pt idx="0">
                        <c:v>2000 -2010</c:v>
                      </c:pt>
                    </c:strCache>
                  </c:strRef>
                </c:tx>
                <c:spPr>
                  <a:ln w="57150" cmpd="dbl">
                    <a:solidFill>
                      <a:srgbClr val="002060"/>
                    </a:solidFill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Sheet!$D$2:$D$42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25.145561000000001</c:v>
                      </c:pt>
                      <c:pt idx="1">
                        <c:v>25.631695000000001</c:v>
                      </c:pt>
                      <c:pt idx="2">
                        <c:v>26.130047000000001</c:v>
                      </c:pt>
                      <c:pt idx="3">
                        <c:v>26.640165</c:v>
                      </c:pt>
                      <c:pt idx="4">
                        <c:v>27.161942</c:v>
                      </c:pt>
                      <c:pt idx="5">
                        <c:v>27.695284000000001</c:v>
                      </c:pt>
                      <c:pt idx="6">
                        <c:v>28.240245000000002</c:v>
                      </c:pt>
                      <c:pt idx="7">
                        <c:v>28.79729</c:v>
                      </c:pt>
                      <c:pt idx="8">
                        <c:v>29.366479000000002</c:v>
                      </c:pt>
                      <c:pt idx="9">
                        <c:v>29.948091000000002</c:v>
                      </c:pt>
                      <c:pt idx="10">
                        <c:v>30.541978</c:v>
                      </c:pt>
                      <c:pt idx="11">
                        <c:v>31.148299000000002</c:v>
                      </c:pt>
                      <c:pt idx="12">
                        <c:v>31.767295000000001</c:v>
                      </c:pt>
                      <c:pt idx="13">
                        <c:v>32.398820000000001</c:v>
                      </c:pt>
                      <c:pt idx="14">
                        <c:v>33.042844000000002</c:v>
                      </c:pt>
                      <c:pt idx="15">
                        <c:v>33.699306999999997</c:v>
                      </c:pt>
                      <c:pt idx="16">
                        <c:v>34.367812000000001</c:v>
                      </c:pt>
                      <c:pt idx="17">
                        <c:v>35.048138999999999</c:v>
                      </c:pt>
                      <c:pt idx="18">
                        <c:v>35.739576</c:v>
                      </c:pt>
                      <c:pt idx="19">
                        <c:v>36.441844000000003</c:v>
                      </c:pt>
                      <c:pt idx="20">
                        <c:v>37.155084000000002</c:v>
                      </c:pt>
                      <c:pt idx="21">
                        <c:v>37.879807999999997</c:v>
                      </c:pt>
                      <c:pt idx="22">
                        <c:v>38.615544999999997</c:v>
                      </c:pt>
                      <c:pt idx="23">
                        <c:v>39.362271</c:v>
                      </c:pt>
                      <c:pt idx="24">
                        <c:v>40.120967999999998</c:v>
                      </c:pt>
                      <c:pt idx="25">
                        <c:v>40.892254999999999</c:v>
                      </c:pt>
                      <c:pt idx="26">
                        <c:v>41.676431999999998</c:v>
                      </c:pt>
                      <c:pt idx="27">
                        <c:v>42.474367999999998</c:v>
                      </c:pt>
                      <c:pt idx="28">
                        <c:v>43.286563999999998</c:v>
                      </c:pt>
                      <c:pt idx="29">
                        <c:v>44.113563999999997</c:v>
                      </c:pt>
                      <c:pt idx="30">
                        <c:v>44.955896000000003</c:v>
                      </c:pt>
                      <c:pt idx="31">
                        <c:v>45.814205999999999</c:v>
                      </c:pt>
                      <c:pt idx="32">
                        <c:v>46.688597999999999</c:v>
                      </c:pt>
                      <c:pt idx="33">
                        <c:v>47.579642999999997</c:v>
                      </c:pt>
                      <c:pt idx="34">
                        <c:v>48.488715999999997</c:v>
                      </c:pt>
                      <c:pt idx="35">
                        <c:v>49.416164999999999</c:v>
                      </c:pt>
                      <c:pt idx="36">
                        <c:v>50.363232000000004</c:v>
                      </c:pt>
                      <c:pt idx="37">
                        <c:v>51.331195999999998</c:v>
                      </c:pt>
                      <c:pt idx="38">
                        <c:v>52.321083999999999</c:v>
                      </c:pt>
                      <c:pt idx="39">
                        <c:v>53.333517000000001</c:v>
                      </c:pt>
                      <c:pt idx="40">
                        <c:v>54.369297000000003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466-4418-A72D-805512C9E718}"/>
                  </c:ext>
                </c:extLst>
              </c15:ser>
            </c15:filteredLineSeries>
          </c:ext>
        </c:extLst>
      </c:lineChart>
      <c:catAx>
        <c:axId val="908179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/>
          <a:lstStyle/>
          <a:p>
            <a:pPr>
              <a:defRPr sz="1200"/>
            </a:pPr>
            <a:endParaRPr lang="en-US"/>
          </a:p>
        </c:txPr>
        <c:crossAx val="908168680"/>
        <c:crosses val="autoZero"/>
        <c:auto val="1"/>
        <c:lblAlgn val="ctr"/>
        <c:lblOffset val="0"/>
        <c:noMultiLvlLbl val="0"/>
      </c:catAx>
      <c:valAx>
        <c:axId val="908168680"/>
        <c:scaling>
          <c:orientation val="minMax"/>
          <c:min val="2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Millions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908179264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52610260522990182"/>
          <c:y val="0.57656297750182295"/>
          <c:w val="0.41334900845727612"/>
          <c:h val="0.22350108727132231"/>
        </c:manualLayout>
      </c:layout>
      <c:overlay val="1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54071301463508E-2"/>
          <c:y val="2.6691617055350999E-2"/>
          <c:w val="0.79305985837710768"/>
          <c:h val="0.91701753946853304"/>
        </c:manualLayout>
      </c:layout>
      <c:lineChart>
        <c:grouping val="standar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Sheet1!$B$3:$B$33</c:f>
              <c:numCache>
                <c:formatCode>#,##0</c:formatCode>
                <c:ptCount val="31"/>
                <c:pt idx="0">
                  <c:v>12138523</c:v>
                </c:pt>
                <c:pt idx="1">
                  <c:v>12209069</c:v>
                </c:pt>
                <c:pt idx="2">
                  <c:v>12278379</c:v>
                </c:pt>
                <c:pt idx="3">
                  <c:v>12346409</c:v>
                </c:pt>
                <c:pt idx="4">
                  <c:v>12412906</c:v>
                </c:pt>
                <c:pt idx="5">
                  <c:v>12478060</c:v>
                </c:pt>
                <c:pt idx="6">
                  <c:v>12541296</c:v>
                </c:pt>
                <c:pt idx="7">
                  <c:v>12602511</c:v>
                </c:pt>
                <c:pt idx="8">
                  <c:v>12661794</c:v>
                </c:pt>
                <c:pt idx="9">
                  <c:v>12719053</c:v>
                </c:pt>
                <c:pt idx="10">
                  <c:v>12774056</c:v>
                </c:pt>
                <c:pt idx="11">
                  <c:v>12826560</c:v>
                </c:pt>
                <c:pt idx="12">
                  <c:v>12876949</c:v>
                </c:pt>
                <c:pt idx="13">
                  <c:v>12924835</c:v>
                </c:pt>
                <c:pt idx="14">
                  <c:v>12970508</c:v>
                </c:pt>
                <c:pt idx="15">
                  <c:v>13013921</c:v>
                </c:pt>
                <c:pt idx="16">
                  <c:v>13055466</c:v>
                </c:pt>
                <c:pt idx="17">
                  <c:v>13095118</c:v>
                </c:pt>
                <c:pt idx="18">
                  <c:v>13132728</c:v>
                </c:pt>
                <c:pt idx="19">
                  <c:v>13168859</c:v>
                </c:pt>
                <c:pt idx="20">
                  <c:v>13203514</c:v>
                </c:pt>
                <c:pt idx="21">
                  <c:v>13237039</c:v>
                </c:pt>
                <c:pt idx="22">
                  <c:v>13269834</c:v>
                </c:pt>
                <c:pt idx="23">
                  <c:v>13301825</c:v>
                </c:pt>
                <c:pt idx="24">
                  <c:v>13333298</c:v>
                </c:pt>
                <c:pt idx="25">
                  <c:v>13364537</c:v>
                </c:pt>
                <c:pt idx="26">
                  <c:v>13395867</c:v>
                </c:pt>
                <c:pt idx="27">
                  <c:v>13427201</c:v>
                </c:pt>
                <c:pt idx="28">
                  <c:v>13458955</c:v>
                </c:pt>
                <c:pt idx="29">
                  <c:v>13491166</c:v>
                </c:pt>
                <c:pt idx="30">
                  <c:v>13523839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3F-4F75-B6AD-DDBC24783B68}"/>
            </c:ext>
          </c:extLst>
        </c:ser>
        <c:ser>
          <c:idx val="2"/>
          <c:order val="1"/>
          <c:tx>
            <c:strRef>
              <c:f>Sheet1!$C$2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Sheet1!$C$3:$C$33</c:f>
              <c:numCache>
                <c:formatCode>#,##0</c:formatCode>
                <c:ptCount val="31"/>
                <c:pt idx="0">
                  <c:v>11804659</c:v>
                </c:pt>
                <c:pt idx="1">
                  <c:v>12056086</c:v>
                </c:pt>
                <c:pt idx="2">
                  <c:v>12310931</c:v>
                </c:pt>
                <c:pt idx="3">
                  <c:v>12568988</c:v>
                </c:pt>
                <c:pt idx="4">
                  <c:v>12830248</c:v>
                </c:pt>
                <c:pt idx="5">
                  <c:v>13094633</c:v>
                </c:pt>
                <c:pt idx="6">
                  <c:v>13361810</c:v>
                </c:pt>
                <c:pt idx="7">
                  <c:v>13631520</c:v>
                </c:pt>
                <c:pt idx="8">
                  <c:v>13903534</c:v>
                </c:pt>
                <c:pt idx="9">
                  <c:v>14177454</c:v>
                </c:pt>
                <c:pt idx="10">
                  <c:v>14452949</c:v>
                </c:pt>
                <c:pt idx="11">
                  <c:v>14730001</c:v>
                </c:pt>
                <c:pt idx="12">
                  <c:v>15007697</c:v>
                </c:pt>
                <c:pt idx="13">
                  <c:v>15286323</c:v>
                </c:pt>
                <c:pt idx="14">
                  <c:v>15565745</c:v>
                </c:pt>
                <c:pt idx="15">
                  <c:v>15845750</c:v>
                </c:pt>
                <c:pt idx="16">
                  <c:v>16126336</c:v>
                </c:pt>
                <c:pt idx="17">
                  <c:v>16408278</c:v>
                </c:pt>
                <c:pt idx="18">
                  <c:v>16691287</c:v>
                </c:pt>
                <c:pt idx="19">
                  <c:v>16975514</c:v>
                </c:pt>
                <c:pt idx="20">
                  <c:v>17260820</c:v>
                </c:pt>
                <c:pt idx="21">
                  <c:v>17547269</c:v>
                </c:pt>
                <c:pt idx="22">
                  <c:v>17834947</c:v>
                </c:pt>
                <c:pt idx="23">
                  <c:v>18124098</c:v>
                </c:pt>
                <c:pt idx="24">
                  <c:v>18414727</c:v>
                </c:pt>
                <c:pt idx="25">
                  <c:v>18706844</c:v>
                </c:pt>
                <c:pt idx="26">
                  <c:v>19000182</c:v>
                </c:pt>
                <c:pt idx="27">
                  <c:v>19295573</c:v>
                </c:pt>
                <c:pt idx="28">
                  <c:v>19592630</c:v>
                </c:pt>
                <c:pt idx="29">
                  <c:v>19891483</c:v>
                </c:pt>
                <c:pt idx="30">
                  <c:v>20191750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3F-4F75-B6AD-DDBC24783B68}"/>
            </c:ext>
          </c:extLst>
        </c:ser>
        <c:ser>
          <c:idx val="3"/>
          <c:order val="2"/>
          <c:tx>
            <c:strRef>
              <c:f>Sheet1!$D$2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Sheet1!$D$3:$D$33</c:f>
              <c:numCache>
                <c:formatCode>#,##0</c:formatCode>
                <c:ptCount val="31"/>
                <c:pt idx="0">
                  <c:v>3557892</c:v>
                </c:pt>
                <c:pt idx="1">
                  <c:v>3630915</c:v>
                </c:pt>
                <c:pt idx="2">
                  <c:v>3704755</c:v>
                </c:pt>
                <c:pt idx="3">
                  <c:v>3779551</c:v>
                </c:pt>
                <c:pt idx="4">
                  <c:v>3855122</c:v>
                </c:pt>
                <c:pt idx="5">
                  <c:v>3931512</c:v>
                </c:pt>
                <c:pt idx="6">
                  <c:v>4008568</c:v>
                </c:pt>
                <c:pt idx="7">
                  <c:v>4086385</c:v>
                </c:pt>
                <c:pt idx="8">
                  <c:v>4164659</c:v>
                </c:pt>
                <c:pt idx="9">
                  <c:v>4243566</c:v>
                </c:pt>
                <c:pt idx="10">
                  <c:v>4322983</c:v>
                </c:pt>
                <c:pt idx="11">
                  <c:v>4402798</c:v>
                </c:pt>
                <c:pt idx="12">
                  <c:v>4483073</c:v>
                </c:pt>
                <c:pt idx="13">
                  <c:v>4563526</c:v>
                </c:pt>
                <c:pt idx="14">
                  <c:v>4644454</c:v>
                </c:pt>
                <c:pt idx="15">
                  <c:v>4725913</c:v>
                </c:pt>
                <c:pt idx="16">
                  <c:v>4807882</c:v>
                </c:pt>
                <c:pt idx="17">
                  <c:v>4890449</c:v>
                </c:pt>
                <c:pt idx="18">
                  <c:v>4973549</c:v>
                </c:pt>
                <c:pt idx="19">
                  <c:v>5057471</c:v>
                </c:pt>
                <c:pt idx="20">
                  <c:v>5141963</c:v>
                </c:pt>
                <c:pt idx="21">
                  <c:v>5227090</c:v>
                </c:pt>
                <c:pt idx="22">
                  <c:v>5313003</c:v>
                </c:pt>
                <c:pt idx="23">
                  <c:v>5399795</c:v>
                </c:pt>
                <c:pt idx="24">
                  <c:v>5487288</c:v>
                </c:pt>
                <c:pt idx="25">
                  <c:v>5575549</c:v>
                </c:pt>
                <c:pt idx="26">
                  <c:v>5664673</c:v>
                </c:pt>
                <c:pt idx="27">
                  <c:v>5754727</c:v>
                </c:pt>
                <c:pt idx="28">
                  <c:v>5845821</c:v>
                </c:pt>
                <c:pt idx="29">
                  <c:v>5937830</c:v>
                </c:pt>
                <c:pt idx="30">
                  <c:v>6030795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3F-4F75-B6AD-DDBC24783B68}"/>
            </c:ext>
          </c:extLst>
        </c:ser>
        <c:ser>
          <c:idx val="4"/>
          <c:order val="3"/>
          <c:tx>
            <c:strRef>
              <c:f>Sheet1!$E$2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Sheet1!$E$3:$E$33</c:f>
              <c:numCache>
                <c:formatCode>#,##0</c:formatCode>
                <c:ptCount val="31"/>
                <c:pt idx="0">
                  <c:v>1525540</c:v>
                </c:pt>
                <c:pt idx="1">
                  <c:v>1597919</c:v>
                </c:pt>
                <c:pt idx="2">
                  <c:v>1673482</c:v>
                </c:pt>
                <c:pt idx="3">
                  <c:v>1752407</c:v>
                </c:pt>
                <c:pt idx="4">
                  <c:v>1835119</c:v>
                </c:pt>
                <c:pt idx="5">
                  <c:v>1921387</c:v>
                </c:pt>
                <c:pt idx="6">
                  <c:v>2011587</c:v>
                </c:pt>
                <c:pt idx="7">
                  <c:v>2105829</c:v>
                </c:pt>
                <c:pt idx="8">
                  <c:v>2204361</c:v>
                </c:pt>
                <c:pt idx="9">
                  <c:v>2307326</c:v>
                </c:pt>
                <c:pt idx="10">
                  <c:v>2414778</c:v>
                </c:pt>
                <c:pt idx="11">
                  <c:v>2526812</c:v>
                </c:pt>
                <c:pt idx="12">
                  <c:v>2643808</c:v>
                </c:pt>
                <c:pt idx="13">
                  <c:v>2765883</c:v>
                </c:pt>
                <c:pt idx="14">
                  <c:v>2893106</c:v>
                </c:pt>
                <c:pt idx="15">
                  <c:v>3025641</c:v>
                </c:pt>
                <c:pt idx="16">
                  <c:v>3163631</c:v>
                </c:pt>
                <c:pt idx="17">
                  <c:v>3307037</c:v>
                </c:pt>
                <c:pt idx="18">
                  <c:v>3456129</c:v>
                </c:pt>
                <c:pt idx="19">
                  <c:v>3611079</c:v>
                </c:pt>
                <c:pt idx="20">
                  <c:v>3772186</c:v>
                </c:pt>
                <c:pt idx="21">
                  <c:v>3939506</c:v>
                </c:pt>
                <c:pt idx="22">
                  <c:v>4113391</c:v>
                </c:pt>
                <c:pt idx="23">
                  <c:v>4294213</c:v>
                </c:pt>
                <c:pt idx="24">
                  <c:v>4482285</c:v>
                </c:pt>
                <c:pt idx="25">
                  <c:v>4678041</c:v>
                </c:pt>
                <c:pt idx="26">
                  <c:v>4881630</c:v>
                </c:pt>
                <c:pt idx="27">
                  <c:v>5093584</c:v>
                </c:pt>
                <c:pt idx="28">
                  <c:v>5314206</c:v>
                </c:pt>
                <c:pt idx="29">
                  <c:v>5543768</c:v>
                </c:pt>
                <c:pt idx="30">
                  <c:v>5782879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3F-4F75-B6AD-DDBC24783B68}"/>
            </c:ext>
          </c:extLst>
        </c:ser>
        <c:ser>
          <c:idx val="5"/>
          <c:order val="4"/>
          <c:tx>
            <c:strRef>
              <c:f>Sheet1!$F$2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Sheet1!$F$3:$F$33</c:f>
              <c:numCache>
                <c:formatCode>#,##0</c:formatCode>
                <c:ptCount val="31"/>
                <c:pt idx="0">
                  <c:v>651054</c:v>
                </c:pt>
                <c:pt idx="1">
                  <c:v>674937</c:v>
                </c:pt>
                <c:pt idx="2">
                  <c:v>699843</c:v>
                </c:pt>
                <c:pt idx="3">
                  <c:v>725477</c:v>
                </c:pt>
                <c:pt idx="4">
                  <c:v>751839</c:v>
                </c:pt>
                <c:pt idx="5">
                  <c:v>779328</c:v>
                </c:pt>
                <c:pt idx="6">
                  <c:v>807487</c:v>
                </c:pt>
                <c:pt idx="7">
                  <c:v>836782</c:v>
                </c:pt>
                <c:pt idx="8">
                  <c:v>866756</c:v>
                </c:pt>
                <c:pt idx="9">
                  <c:v>897758</c:v>
                </c:pt>
                <c:pt idx="10">
                  <c:v>929686</c:v>
                </c:pt>
                <c:pt idx="11">
                  <c:v>962888</c:v>
                </c:pt>
                <c:pt idx="12">
                  <c:v>996943</c:v>
                </c:pt>
                <c:pt idx="13">
                  <c:v>1031997</c:v>
                </c:pt>
                <c:pt idx="14">
                  <c:v>1068225</c:v>
                </c:pt>
                <c:pt idx="15">
                  <c:v>1105270</c:v>
                </c:pt>
                <c:pt idx="16">
                  <c:v>1143550</c:v>
                </c:pt>
                <c:pt idx="17">
                  <c:v>1183012</c:v>
                </c:pt>
                <c:pt idx="18">
                  <c:v>1223471</c:v>
                </c:pt>
                <c:pt idx="19">
                  <c:v>1265133</c:v>
                </c:pt>
                <c:pt idx="20">
                  <c:v>1308013</c:v>
                </c:pt>
                <c:pt idx="21">
                  <c:v>1352101</c:v>
                </c:pt>
                <c:pt idx="22">
                  <c:v>1397558</c:v>
                </c:pt>
                <c:pt idx="23">
                  <c:v>1444253</c:v>
                </c:pt>
                <c:pt idx="24">
                  <c:v>1492313</c:v>
                </c:pt>
                <c:pt idx="25">
                  <c:v>1541994</c:v>
                </c:pt>
                <c:pt idx="26">
                  <c:v>1593080</c:v>
                </c:pt>
                <c:pt idx="27">
                  <c:v>1645748</c:v>
                </c:pt>
                <c:pt idx="28">
                  <c:v>1699692</c:v>
                </c:pt>
                <c:pt idx="29">
                  <c:v>1755511</c:v>
                </c:pt>
                <c:pt idx="30">
                  <c:v>1812842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3F-4F75-B6AD-DDBC24783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17599"/>
        <c:axId val="99863135"/>
      </c:lineChart>
      <c:catAx>
        <c:axId val="10391759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63135"/>
        <c:crosses val="autoZero"/>
        <c:auto val="1"/>
        <c:lblAlgn val="ctr"/>
        <c:lblOffset val="100"/>
        <c:noMultiLvlLbl val="0"/>
      </c:catAx>
      <c:valAx>
        <c:axId val="99863135"/>
        <c:scaling>
          <c:orientation val="minMax"/>
          <c:max val="22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1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059762439971645"/>
          <c:y val="0.13999132188083999"/>
          <c:w val="0.11314747112169207"/>
          <c:h val="0.712284811973129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State!$A$17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19-487A-B43F-E9990295F7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19-487A-B43F-E9990295F7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19-487A-B43F-E9990295F7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19-487A-B43F-E9990295F7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919-487A-B43F-E9990295F7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State!$B$16:$F$16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State!$B$17:$F$17</c:f>
              <c:numCache>
                <c:formatCode>0.0%</c:formatCode>
                <c:ptCount val="5"/>
                <c:pt idx="0">
                  <c:v>0.39747456769062672</c:v>
                </c:pt>
                <c:pt idx="1">
                  <c:v>0.11819016345745254</c:v>
                </c:pt>
                <c:pt idx="2">
                  <c:v>0.39257226800496337</c:v>
                </c:pt>
                <c:pt idx="3">
                  <c:v>5.3576632142760948E-2</c:v>
                </c:pt>
                <c:pt idx="4">
                  <c:v>3.8186368704196408E-2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19-487A-B43F-E9990295F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CF-49CB-B2ED-9FB74A0003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6CF-49CB-B2ED-9FB74A0003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CF-49CB-B2ED-9FB74A0003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6CF-49CB-B2ED-9FB74A0003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6CF-49CB-B2ED-9FB74A0003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Sheet1!$A$1:$A$6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</c:v>
                </c:pt>
              </c:strCache>
              <c:extLst/>
            </c:strRef>
          </c:cat>
          <c:val>
            <c:numRef>
              <c:f>Sheet1!$B$1:$B$6</c:f>
              <c:numCache>
                <c:formatCode>0.0%</c:formatCode>
                <c:ptCount val="5"/>
                <c:pt idx="0">
                  <c:v>4.7E-2</c:v>
                </c:pt>
                <c:pt idx="1">
                  <c:v>0.13900000000000001</c:v>
                </c:pt>
                <c:pt idx="2">
                  <c:v>0.495</c:v>
                </c:pt>
                <c:pt idx="3">
                  <c:v>0.153</c:v>
                </c:pt>
                <c:pt idx="4">
                  <c:v>0.16500000000000001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6CF-49CB-B2ED-9FB74A0003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cat>
                  <c:strRef>
                    <c:extLst>
                      <c:ext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>
                  <c:ext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1-C6CF-49CB-B2ED-9FB74A0003A8}"/>
                  </c:ext>
                </c:extLst>
              </c15:ser>
            </c15:filteredPieSeries>
            <c15:filteredPieSeries>
              <c15:ser>
                <c:idx val="2"/>
                <c:order val="2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2-C6CF-49CB-B2ED-9FB74A0003A8}"/>
                  </c:ext>
                </c:extLst>
              </c15:ser>
            </c15:filteredPieSeries>
            <c15:filteredPieSeries>
              <c15:ser>
                <c:idx val="3"/>
                <c:order val="3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3-C6CF-49CB-B2ED-9FB74A0003A8}"/>
                  </c:ext>
                </c:extLst>
              </c15:ser>
            </c15:filteredPieSeries>
            <c15:filteredPieSeries>
              <c15:ser>
                <c:idx val="4"/>
                <c:order val="4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4-C6CF-49CB-B2ED-9FB74A0003A8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Net Domestic Migrants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Sheet1!$A$2:$A$52</c:f>
              <c:strCache>
                <c:ptCount val="19"/>
                <c:pt idx="0">
                  <c:v>Colorado</c:v>
                </c:pt>
                <c:pt idx="1">
                  <c:v>Oklahoma</c:v>
                </c:pt>
                <c:pt idx="2">
                  <c:v>Washington</c:v>
                </c:pt>
                <c:pt idx="3">
                  <c:v>Oregon</c:v>
                </c:pt>
                <c:pt idx="4">
                  <c:v>North Dakota</c:v>
                </c:pt>
                <c:pt idx="5">
                  <c:v>Montana</c:v>
                </c:pt>
                <c:pt idx="6">
                  <c:v>Nevada</c:v>
                </c:pt>
                <c:pt idx="7">
                  <c:v>Mississippi</c:v>
                </c:pt>
                <c:pt idx="8">
                  <c:v>Virginia</c:v>
                </c:pt>
                <c:pt idx="9">
                  <c:v>Alaska</c:v>
                </c:pt>
                <c:pt idx="10">
                  <c:v>Arizona</c:v>
                </c:pt>
                <c:pt idx="11">
                  <c:v>Maryland</c:v>
                </c:pt>
                <c:pt idx="12">
                  <c:v>New Jersey</c:v>
                </c:pt>
                <c:pt idx="13">
                  <c:v>Louisiana</c:v>
                </c:pt>
                <c:pt idx="14">
                  <c:v>Puerto Rico</c:v>
                </c:pt>
                <c:pt idx="15">
                  <c:v>Florida</c:v>
                </c:pt>
                <c:pt idx="16">
                  <c:v>New York</c:v>
                </c:pt>
                <c:pt idx="17">
                  <c:v>Illinois</c:v>
                </c:pt>
                <c:pt idx="18">
                  <c:v>California</c:v>
                </c:pt>
              </c:strCache>
            </c:strRef>
          </c:cat>
          <c:val>
            <c:numRef>
              <c:f>Sheet1!$B$2:$B$52</c:f>
              <c:numCache>
                <c:formatCode>_(* #,##0_);_(* \(#,##0\);_(* "-"??_);_(@_)</c:formatCode>
                <c:ptCount val="19"/>
                <c:pt idx="0">
                  <c:v>-47086</c:v>
                </c:pt>
                <c:pt idx="1">
                  <c:v>-41384</c:v>
                </c:pt>
                <c:pt idx="2">
                  <c:v>-19683</c:v>
                </c:pt>
                <c:pt idx="3">
                  <c:v>-11068</c:v>
                </c:pt>
                <c:pt idx="4">
                  <c:v>-7055</c:v>
                </c:pt>
                <c:pt idx="5">
                  <c:v>-5752</c:v>
                </c:pt>
                <c:pt idx="6">
                  <c:v>26834</c:v>
                </c:pt>
                <c:pt idx="7">
                  <c:v>27616</c:v>
                </c:pt>
                <c:pt idx="8">
                  <c:v>28014</c:v>
                </c:pt>
                <c:pt idx="9">
                  <c:v>28332</c:v>
                </c:pt>
                <c:pt idx="10">
                  <c:v>29022</c:v>
                </c:pt>
                <c:pt idx="11">
                  <c:v>33296</c:v>
                </c:pt>
                <c:pt idx="12">
                  <c:v>35839</c:v>
                </c:pt>
                <c:pt idx="13">
                  <c:v>53318</c:v>
                </c:pt>
                <c:pt idx="14">
                  <c:v>57980</c:v>
                </c:pt>
                <c:pt idx="15">
                  <c:v>73917</c:v>
                </c:pt>
                <c:pt idx="16">
                  <c:v>91109</c:v>
                </c:pt>
                <c:pt idx="17">
                  <c:v>96790</c:v>
                </c:pt>
                <c:pt idx="18">
                  <c:v>302978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A-461C-B8CE-EE6595267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2883232"/>
        <c:axId val="9564658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Percent of Net Domestic Migrants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Sheet1!$A$2:$A$52</c15:sqref>
                        </c15:formulaRef>
                      </c:ext>
                    </c:extLst>
                    <c:strCache>
                      <c:ptCount val="19"/>
                      <c:pt idx="0">
                        <c:v>Colorado</c:v>
                      </c:pt>
                      <c:pt idx="1">
                        <c:v>Oklahoma</c:v>
                      </c:pt>
                      <c:pt idx="2">
                        <c:v>Washington</c:v>
                      </c:pt>
                      <c:pt idx="3">
                        <c:v>Oregon</c:v>
                      </c:pt>
                      <c:pt idx="4">
                        <c:v>North Dakota</c:v>
                      </c:pt>
                      <c:pt idx="5">
                        <c:v>Montana</c:v>
                      </c:pt>
                      <c:pt idx="6">
                        <c:v>Nevada</c:v>
                      </c:pt>
                      <c:pt idx="7">
                        <c:v>Mississippi</c:v>
                      </c:pt>
                      <c:pt idx="8">
                        <c:v>Virginia</c:v>
                      </c:pt>
                      <c:pt idx="9">
                        <c:v>Alaska</c:v>
                      </c:pt>
                      <c:pt idx="10">
                        <c:v>Arizona</c:v>
                      </c:pt>
                      <c:pt idx="11">
                        <c:v>Maryland</c:v>
                      </c:pt>
                      <c:pt idx="12">
                        <c:v>New Jersey</c:v>
                      </c:pt>
                      <c:pt idx="13">
                        <c:v>Louisiana</c:v>
                      </c:pt>
                      <c:pt idx="14">
                        <c:v>Puerto Rico</c:v>
                      </c:pt>
                      <c:pt idx="15">
                        <c:v>Florida</c:v>
                      </c:pt>
                      <c:pt idx="16">
                        <c:v>New York</c:v>
                      </c:pt>
                      <c:pt idx="17">
                        <c:v>Illinois</c:v>
                      </c:pt>
                      <c:pt idx="18">
                        <c:v>California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Sheet1!$C$2:$C$52</c15:sqref>
                        </c15:formulaRef>
                      </c:ext>
                    </c:extLst>
                    <c:numCache>
                      <c:formatCode>0.0%</c:formatCode>
                      <c:ptCount val="19"/>
                      <c:pt idx="0">
                        <c:v>-4.4807963153286896E-2</c:v>
                      </c:pt>
                      <c:pt idx="1">
                        <c:v>-3.9381827871036501E-2</c:v>
                      </c:pt>
                      <c:pt idx="2">
                        <c:v>-1.8730729701952723E-2</c:v>
                      </c:pt>
                      <c:pt idx="3">
                        <c:v>-1.0532526359864489E-2</c:v>
                      </c:pt>
                      <c:pt idx="4">
                        <c:v>-6.7136766777054543E-3</c:v>
                      </c:pt>
                      <c:pt idx="5">
                        <c:v>-5.4737162650831716E-3</c:v>
                      </c:pt>
                      <c:pt idx="6">
                        <c:v>2.5535761866697117E-2</c:v>
                      </c:pt>
                      <c:pt idx="7">
                        <c:v>2.627992843820182E-2</c:v>
                      </c:pt>
                      <c:pt idx="8">
                        <c:v>2.6658673061550758E-2</c:v>
                      </c:pt>
                      <c:pt idx="9">
                        <c:v>2.6961288112367247E-2</c:v>
                      </c:pt>
                      <c:pt idx="10">
                        <c:v>2.7617905675459631E-2</c:v>
                      </c:pt>
                      <c:pt idx="11">
                        <c:v>3.1685128088005783E-2</c:v>
                      </c:pt>
                      <c:pt idx="12">
                        <c:v>3.4105096874881051E-2</c:v>
                      </c:pt>
                      <c:pt idx="13">
                        <c:v>5.0738456853564769E-2</c:v>
                      </c:pt>
                      <c:pt idx="14">
                        <c:v>5.5174907692893307E-2</c:v>
                      </c:pt>
                      <c:pt idx="15">
                        <c:v>7.0340870161014049E-2</c:v>
                      </c:pt>
                      <c:pt idx="16">
                        <c:v>8.6701115298237597E-2</c:v>
                      </c:pt>
                      <c:pt idx="17">
                        <c:v>9.2107266567698229E-2</c:v>
                      </c:pt>
                      <c:pt idx="18">
                        <c:v>0.28831982033420883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C5A-461C-B8CE-EE6595267654}"/>
                  </c:ext>
                </c:extLst>
              </c15:ser>
            </c15:filteredBarSeries>
          </c:ext>
        </c:extLst>
      </c:barChart>
      <c:catAx>
        <c:axId val="120288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465808"/>
        <c:crosses val="autoZero"/>
        <c:auto val="1"/>
        <c:lblAlgn val="ctr"/>
        <c:lblOffset val="100"/>
        <c:noMultiLvlLbl val="0"/>
      </c:catAx>
      <c:valAx>
        <c:axId val="95646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88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2.59</c:v>
                </c:pt>
                <c:pt idx="1">
                  <c:v>2.36</c:v>
                </c:pt>
                <c:pt idx="2">
                  <c:v>2.08</c:v>
                </c:pt>
                <c:pt idx="3">
                  <c:v>1.88</c:v>
                </c:pt>
                <c:pt idx="4">
                  <c:v>2.15</c:v>
                </c:pt>
                <c:pt idx="5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D-40CC-B0A9-4B3E3C4148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2.29</c:v>
                </c:pt>
                <c:pt idx="2">
                  <c:v>2</c:v>
                </c:pt>
                <c:pt idx="3">
                  <c:v>1.87</c:v>
                </c:pt>
                <c:pt idx="4">
                  <c:v>2.0499999999999998</c:v>
                </c:pt>
                <c:pt idx="5">
                  <c:v>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D-40CC-B0A9-4B3E3C4148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2.4500000000000002</c:v>
                </c:pt>
                <c:pt idx="1">
                  <c:v>2.16</c:v>
                </c:pt>
                <c:pt idx="2">
                  <c:v>1.93</c:v>
                </c:pt>
                <c:pt idx="3">
                  <c:v>1.81</c:v>
                </c:pt>
                <c:pt idx="4">
                  <c:v>1.95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7D-40CC-B0A9-4B3E3C4148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2.38</c:v>
                </c:pt>
                <c:pt idx="1">
                  <c:v>2.0699999999999998</c:v>
                </c:pt>
                <c:pt idx="2">
                  <c:v>1.89</c:v>
                </c:pt>
                <c:pt idx="3">
                  <c:v>1.79</c:v>
                </c:pt>
                <c:pt idx="4">
                  <c:v>1.9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D-40CC-B0A9-4B3E3C4148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2.37</c:v>
                </c:pt>
                <c:pt idx="1">
                  <c:v>2.08</c:v>
                </c:pt>
                <c:pt idx="2">
                  <c:v>1.88</c:v>
                </c:pt>
                <c:pt idx="3">
                  <c:v>1.77</c:v>
                </c:pt>
                <c:pt idx="4">
                  <c:v>1.89</c:v>
                </c:pt>
                <c:pt idx="5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7D-40CC-B0A9-4B3E3C4148C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2.34</c:v>
                </c:pt>
                <c:pt idx="1">
                  <c:v>2.0699999999999998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07D-40CC-B0A9-4B3E3C4148C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2.33</c:v>
                </c:pt>
                <c:pt idx="1">
                  <c:v>2.09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07D-40CC-B0A9-4B3E3C4148C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2.29</c:v>
                </c:pt>
                <c:pt idx="1">
                  <c:v>2.0699999999999998</c:v>
                </c:pt>
                <c:pt idx="2">
                  <c:v>1.84</c:v>
                </c:pt>
                <c:pt idx="3">
                  <c:v>1.71</c:v>
                </c:pt>
                <c:pt idx="4">
                  <c:v>1.79</c:v>
                </c:pt>
                <c:pt idx="5">
                  <c:v>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07D-40CC-B0A9-4B3E3C4148C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2.2400000000000002</c:v>
                </c:pt>
                <c:pt idx="1">
                  <c:v>2.02</c:v>
                </c:pt>
                <c:pt idx="2">
                  <c:v>1.82</c:v>
                </c:pt>
                <c:pt idx="3">
                  <c:v>1.69</c:v>
                </c:pt>
                <c:pt idx="4">
                  <c:v>1.77</c:v>
                </c:pt>
                <c:pt idx="5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D-40CC-B0A9-4B3E3C4148C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>
                  <c:v>2.12</c:v>
                </c:pt>
                <c:pt idx="1">
                  <c:v>1.92</c:v>
                </c:pt>
                <c:pt idx="2">
                  <c:v>1.77</c:v>
                </c:pt>
                <c:pt idx="3">
                  <c:v>1.65</c:v>
                </c:pt>
                <c:pt idx="4">
                  <c:v>1.69</c:v>
                </c:pt>
                <c:pt idx="5">
                  <c:v>1.51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07D-40CC-B0A9-4B3E3C4148C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92731677771048E-2"/>
                  <c:y val="1.1538495188101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D-4282-818D-7DA5F36D685C}"/>
                </c:ext>
              </c:extLst>
            </c:dLbl>
            <c:dLbl>
              <c:idx val="1"/>
              <c:layout>
                <c:manualLayout>
                  <c:x val="6.4412238325281803E-3"/>
                  <c:y val="-3.076923076923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D-4282-818D-7DA5F36D685C}"/>
                </c:ext>
              </c:extLst>
            </c:dLbl>
            <c:dLbl>
              <c:idx val="2"/>
              <c:layout>
                <c:manualLayout>
                  <c:x val="-1.6103059581321041E-3"/>
                  <c:y val="-3.333333333333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D-4282-818D-7DA5F36D685C}"/>
                </c:ext>
              </c:extLst>
            </c:dLbl>
            <c:dLbl>
              <c:idx val="4"/>
              <c:layout>
                <c:manualLayout>
                  <c:x val="0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D-4282-818D-7DA5F36D685C}"/>
                </c:ext>
              </c:extLst>
            </c:dLbl>
            <c:dLbl>
              <c:idx val="5"/>
              <c:layout>
                <c:manualLayout>
                  <c:x val="1.1272141706924315E-2"/>
                  <c:y val="-1.794871794871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D-4282-818D-7DA5F36D6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Sheet1!$L$2:$L$7</c:f>
              <c:numCache>
                <c:formatCode>General</c:formatCode>
                <c:ptCount val="6"/>
                <c:pt idx="0">
                  <c:v>2.0299999999999998</c:v>
                </c:pt>
                <c:pt idx="1">
                  <c:v>1.87</c:v>
                </c:pt>
                <c:pt idx="2">
                  <c:v>1.73</c:v>
                </c:pt>
                <c:pt idx="3">
                  <c:v>1.67</c:v>
                </c:pt>
                <c:pt idx="4">
                  <c:v>1.63</c:v>
                </c:pt>
                <c:pt idx="5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07D-40CC-B0A9-4B3E3C414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3326520"/>
        <c:axId val="553331112"/>
      </c:barChart>
      <c:catAx>
        <c:axId val="55332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31112"/>
        <c:crosses val="autoZero"/>
        <c:auto val="1"/>
        <c:lblAlgn val="ctr"/>
        <c:lblOffset val="100"/>
        <c:noMultiLvlLbl val="0"/>
      </c:catAx>
      <c:valAx>
        <c:axId val="553331112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265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23199183435405"/>
          <c:y val="3.6443293946503759E-2"/>
          <c:w val="0.86169169825993985"/>
          <c:h val="0.65243242156420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(non-Hispanic)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Sheet1!$B$2:$B$97</c:f>
              <c:numCache>
                <c:formatCode>#,##0</c:formatCode>
                <c:ptCount val="96"/>
                <c:pt idx="0">
                  <c:v>113635</c:v>
                </c:pt>
                <c:pt idx="1">
                  <c:v>114868</c:v>
                </c:pt>
                <c:pt idx="2">
                  <c:v>118949</c:v>
                </c:pt>
                <c:pt idx="3">
                  <c:v>124659</c:v>
                </c:pt>
                <c:pt idx="4">
                  <c:v>129591</c:v>
                </c:pt>
                <c:pt idx="5">
                  <c:v>130967</c:v>
                </c:pt>
                <c:pt idx="6">
                  <c:v>130176</c:v>
                </c:pt>
                <c:pt idx="7">
                  <c:v>128867</c:v>
                </c:pt>
                <c:pt idx="8">
                  <c:v>129351</c:v>
                </c:pt>
                <c:pt idx="9">
                  <c:v>124243</c:v>
                </c:pt>
                <c:pt idx="10">
                  <c:v>127691</c:v>
                </c:pt>
                <c:pt idx="11">
                  <c:v>129710</c:v>
                </c:pt>
                <c:pt idx="12">
                  <c:v>130556</c:v>
                </c:pt>
                <c:pt idx="13">
                  <c:v>130185</c:v>
                </c:pt>
                <c:pt idx="14">
                  <c:v>130267</c:v>
                </c:pt>
                <c:pt idx="15">
                  <c:v>131265</c:v>
                </c:pt>
                <c:pt idx="16">
                  <c:v>132487</c:v>
                </c:pt>
                <c:pt idx="17">
                  <c:v>134003</c:v>
                </c:pt>
                <c:pt idx="18">
                  <c:v>140273</c:v>
                </c:pt>
                <c:pt idx="19">
                  <c:v>144676</c:v>
                </c:pt>
                <c:pt idx="20">
                  <c:v>141280</c:v>
                </c:pt>
                <c:pt idx="21">
                  <c:v>142450</c:v>
                </c:pt>
                <c:pt idx="22">
                  <c:v>145282</c:v>
                </c:pt>
                <c:pt idx="23">
                  <c:v>147066</c:v>
                </c:pt>
                <c:pt idx="24">
                  <c:v>151247</c:v>
                </c:pt>
                <c:pt idx="25">
                  <c:v>154633</c:v>
                </c:pt>
                <c:pt idx="26">
                  <c:v>157318</c:v>
                </c:pt>
                <c:pt idx="27">
                  <c:v>159663</c:v>
                </c:pt>
                <c:pt idx="28">
                  <c:v>159929</c:v>
                </c:pt>
                <c:pt idx="29">
                  <c:v>159956</c:v>
                </c:pt>
                <c:pt idx="30">
                  <c:v>156883</c:v>
                </c:pt>
                <c:pt idx="31">
                  <c:v>155596</c:v>
                </c:pt>
                <c:pt idx="32">
                  <c:v>157228</c:v>
                </c:pt>
                <c:pt idx="33">
                  <c:v>159606</c:v>
                </c:pt>
                <c:pt idx="34">
                  <c:v>160853</c:v>
                </c:pt>
                <c:pt idx="35">
                  <c:v>157553</c:v>
                </c:pt>
                <c:pt idx="36">
                  <c:v>159210</c:v>
                </c:pt>
                <c:pt idx="37">
                  <c:v>158481</c:v>
                </c:pt>
                <c:pt idx="38">
                  <c:v>158033</c:v>
                </c:pt>
                <c:pt idx="39">
                  <c:v>156963</c:v>
                </c:pt>
                <c:pt idx="40">
                  <c:v>148686</c:v>
                </c:pt>
                <c:pt idx="41">
                  <c:v>145608</c:v>
                </c:pt>
                <c:pt idx="42">
                  <c:v>142569</c:v>
                </c:pt>
                <c:pt idx="43">
                  <c:v>140199</c:v>
                </c:pt>
                <c:pt idx="44">
                  <c:v>142590</c:v>
                </c:pt>
                <c:pt idx="45">
                  <c:v>140061</c:v>
                </c:pt>
                <c:pt idx="46">
                  <c:v>142693</c:v>
                </c:pt>
                <c:pt idx="47">
                  <c:v>152223</c:v>
                </c:pt>
                <c:pt idx="48">
                  <c:v>163788</c:v>
                </c:pt>
                <c:pt idx="49">
                  <c:v>164937</c:v>
                </c:pt>
                <c:pt idx="50">
                  <c:v>156470</c:v>
                </c:pt>
                <c:pt idx="51">
                  <c:v>150094</c:v>
                </c:pt>
                <c:pt idx="52">
                  <c:v>149061</c:v>
                </c:pt>
                <c:pt idx="53">
                  <c:v>150944</c:v>
                </c:pt>
                <c:pt idx="54">
                  <c:v>162585</c:v>
                </c:pt>
                <c:pt idx="55">
                  <c:v>170486</c:v>
                </c:pt>
                <c:pt idx="56">
                  <c:v>175356</c:v>
                </c:pt>
                <c:pt idx="57">
                  <c:v>177270</c:v>
                </c:pt>
                <c:pt idx="58">
                  <c:v>179759</c:v>
                </c:pt>
                <c:pt idx="59">
                  <c:v>182152</c:v>
                </c:pt>
                <c:pt idx="60">
                  <c:v>177566</c:v>
                </c:pt>
                <c:pt idx="61">
                  <c:v>177813</c:v>
                </c:pt>
                <c:pt idx="62">
                  <c:v>174460</c:v>
                </c:pt>
                <c:pt idx="63">
                  <c:v>169493</c:v>
                </c:pt>
                <c:pt idx="64">
                  <c:v>167789</c:v>
                </c:pt>
                <c:pt idx="65">
                  <c:v>161481</c:v>
                </c:pt>
                <c:pt idx="66">
                  <c:v>156487</c:v>
                </c:pt>
                <c:pt idx="67">
                  <c:v>150153</c:v>
                </c:pt>
                <c:pt idx="68">
                  <c:v>141289</c:v>
                </c:pt>
                <c:pt idx="69">
                  <c:v>138740</c:v>
                </c:pt>
                <c:pt idx="70">
                  <c:v>135151</c:v>
                </c:pt>
                <c:pt idx="71">
                  <c:v>137423</c:v>
                </c:pt>
                <c:pt idx="72">
                  <c:v>137296</c:v>
                </c:pt>
                <c:pt idx="73">
                  <c:v>108912</c:v>
                </c:pt>
                <c:pt idx="74">
                  <c:v>101546</c:v>
                </c:pt>
                <c:pt idx="75">
                  <c:v>101357</c:v>
                </c:pt>
                <c:pt idx="76">
                  <c:v>96933</c:v>
                </c:pt>
                <c:pt idx="77">
                  <c:v>86570</c:v>
                </c:pt>
                <c:pt idx="78">
                  <c:v>78066</c:v>
                </c:pt>
                <c:pt idx="79">
                  <c:v>70761</c:v>
                </c:pt>
                <c:pt idx="80">
                  <c:v>65416</c:v>
                </c:pt>
                <c:pt idx="81">
                  <c:v>60630</c:v>
                </c:pt>
                <c:pt idx="82">
                  <c:v>54624</c:v>
                </c:pt>
                <c:pt idx="83">
                  <c:v>50682</c:v>
                </c:pt>
                <c:pt idx="84">
                  <c:v>47274</c:v>
                </c:pt>
                <c:pt idx="85">
                  <c:v>41568</c:v>
                </c:pt>
                <c:pt idx="86">
                  <c:v>37452</c:v>
                </c:pt>
                <c:pt idx="87">
                  <c:v>33866</c:v>
                </c:pt>
                <c:pt idx="88">
                  <c:v>30512</c:v>
                </c:pt>
                <c:pt idx="89">
                  <c:v>26882</c:v>
                </c:pt>
                <c:pt idx="90">
                  <c:v>22603</c:v>
                </c:pt>
                <c:pt idx="91">
                  <c:v>18725</c:v>
                </c:pt>
                <c:pt idx="92">
                  <c:v>15523</c:v>
                </c:pt>
                <c:pt idx="93">
                  <c:v>12628</c:v>
                </c:pt>
                <c:pt idx="94">
                  <c:v>9947</c:v>
                </c:pt>
                <c:pt idx="95">
                  <c:v>23314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0-4196-A476-54EC04991C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Sheet1!$C$2:$C$97</c:f>
              <c:numCache>
                <c:formatCode>#,##0</c:formatCode>
                <c:ptCount val="96"/>
                <c:pt idx="0">
                  <c:v>194300</c:v>
                </c:pt>
                <c:pt idx="1">
                  <c:v>194939</c:v>
                </c:pt>
                <c:pt idx="2">
                  <c:v>199256</c:v>
                </c:pt>
                <c:pt idx="3">
                  <c:v>204093</c:v>
                </c:pt>
                <c:pt idx="4">
                  <c:v>208032</c:v>
                </c:pt>
                <c:pt idx="5">
                  <c:v>207627</c:v>
                </c:pt>
                <c:pt idx="6">
                  <c:v>205689</c:v>
                </c:pt>
                <c:pt idx="7">
                  <c:v>204034</c:v>
                </c:pt>
                <c:pt idx="8">
                  <c:v>206213</c:v>
                </c:pt>
                <c:pt idx="9">
                  <c:v>199564</c:v>
                </c:pt>
                <c:pt idx="10">
                  <c:v>202120</c:v>
                </c:pt>
                <c:pt idx="11">
                  <c:v>205094</c:v>
                </c:pt>
                <c:pt idx="12">
                  <c:v>205376</c:v>
                </c:pt>
                <c:pt idx="13">
                  <c:v>202369</c:v>
                </c:pt>
                <c:pt idx="14">
                  <c:v>200886</c:v>
                </c:pt>
                <c:pt idx="15">
                  <c:v>198413</c:v>
                </c:pt>
                <c:pt idx="16">
                  <c:v>196202</c:v>
                </c:pt>
                <c:pt idx="17">
                  <c:v>195477</c:v>
                </c:pt>
                <c:pt idx="18">
                  <c:v>198352</c:v>
                </c:pt>
                <c:pt idx="19">
                  <c:v>198474</c:v>
                </c:pt>
                <c:pt idx="20">
                  <c:v>189743</c:v>
                </c:pt>
                <c:pt idx="21">
                  <c:v>186278</c:v>
                </c:pt>
                <c:pt idx="22">
                  <c:v>183916</c:v>
                </c:pt>
                <c:pt idx="23">
                  <c:v>183291</c:v>
                </c:pt>
                <c:pt idx="24">
                  <c:v>182897</c:v>
                </c:pt>
                <c:pt idx="25">
                  <c:v>183626</c:v>
                </c:pt>
                <c:pt idx="26">
                  <c:v>184173</c:v>
                </c:pt>
                <c:pt idx="27">
                  <c:v>184003</c:v>
                </c:pt>
                <c:pt idx="28">
                  <c:v>180096</c:v>
                </c:pt>
                <c:pt idx="29">
                  <c:v>175189</c:v>
                </c:pt>
                <c:pt idx="30">
                  <c:v>168325</c:v>
                </c:pt>
                <c:pt idx="31">
                  <c:v>165898</c:v>
                </c:pt>
                <c:pt idx="32">
                  <c:v>165369</c:v>
                </c:pt>
                <c:pt idx="33">
                  <c:v>165210</c:v>
                </c:pt>
                <c:pt idx="34">
                  <c:v>164603</c:v>
                </c:pt>
                <c:pt idx="35">
                  <c:v>162038</c:v>
                </c:pt>
                <c:pt idx="36">
                  <c:v>164636</c:v>
                </c:pt>
                <c:pt idx="37">
                  <c:v>164102</c:v>
                </c:pt>
                <c:pt idx="38">
                  <c:v>163867</c:v>
                </c:pt>
                <c:pt idx="39">
                  <c:v>163861</c:v>
                </c:pt>
                <c:pt idx="40">
                  <c:v>154148</c:v>
                </c:pt>
                <c:pt idx="41">
                  <c:v>152535</c:v>
                </c:pt>
                <c:pt idx="42">
                  <c:v>152024</c:v>
                </c:pt>
                <c:pt idx="43">
                  <c:v>151868</c:v>
                </c:pt>
                <c:pt idx="44">
                  <c:v>152202</c:v>
                </c:pt>
                <c:pt idx="45">
                  <c:v>147141</c:v>
                </c:pt>
                <c:pt idx="46">
                  <c:v>145284</c:v>
                </c:pt>
                <c:pt idx="47">
                  <c:v>143584</c:v>
                </c:pt>
                <c:pt idx="48">
                  <c:v>140379</c:v>
                </c:pt>
                <c:pt idx="49">
                  <c:v>138335</c:v>
                </c:pt>
                <c:pt idx="50">
                  <c:v>129658</c:v>
                </c:pt>
                <c:pt idx="51">
                  <c:v>124829</c:v>
                </c:pt>
                <c:pt idx="52">
                  <c:v>120616</c:v>
                </c:pt>
                <c:pt idx="53">
                  <c:v>118854</c:v>
                </c:pt>
                <c:pt idx="54">
                  <c:v>119021</c:v>
                </c:pt>
                <c:pt idx="55">
                  <c:v>114282</c:v>
                </c:pt>
                <c:pt idx="56">
                  <c:v>111013</c:v>
                </c:pt>
                <c:pt idx="57">
                  <c:v>106450</c:v>
                </c:pt>
                <c:pt idx="58">
                  <c:v>103442</c:v>
                </c:pt>
                <c:pt idx="59">
                  <c:v>101365</c:v>
                </c:pt>
                <c:pt idx="60">
                  <c:v>94050</c:v>
                </c:pt>
                <c:pt idx="61">
                  <c:v>90223</c:v>
                </c:pt>
                <c:pt idx="62">
                  <c:v>86175</c:v>
                </c:pt>
                <c:pt idx="63">
                  <c:v>82403</c:v>
                </c:pt>
                <c:pt idx="64">
                  <c:v>78415</c:v>
                </c:pt>
                <c:pt idx="65">
                  <c:v>72430</c:v>
                </c:pt>
                <c:pt idx="66">
                  <c:v>67934</c:v>
                </c:pt>
                <c:pt idx="67">
                  <c:v>62640</c:v>
                </c:pt>
                <c:pt idx="68">
                  <c:v>60179</c:v>
                </c:pt>
                <c:pt idx="69">
                  <c:v>57593</c:v>
                </c:pt>
                <c:pt idx="70">
                  <c:v>53468</c:v>
                </c:pt>
                <c:pt idx="71">
                  <c:v>50503</c:v>
                </c:pt>
                <c:pt idx="72">
                  <c:v>47190</c:v>
                </c:pt>
                <c:pt idx="73">
                  <c:v>41686</c:v>
                </c:pt>
                <c:pt idx="74">
                  <c:v>38471</c:v>
                </c:pt>
                <c:pt idx="75">
                  <c:v>35027</c:v>
                </c:pt>
                <c:pt idx="76">
                  <c:v>31794</c:v>
                </c:pt>
                <c:pt idx="77">
                  <c:v>28384</c:v>
                </c:pt>
                <c:pt idx="78">
                  <c:v>26131</c:v>
                </c:pt>
                <c:pt idx="79">
                  <c:v>24281</c:v>
                </c:pt>
                <c:pt idx="80">
                  <c:v>21936</c:v>
                </c:pt>
                <c:pt idx="81">
                  <c:v>20478</c:v>
                </c:pt>
                <c:pt idx="82">
                  <c:v>18731</c:v>
                </c:pt>
                <c:pt idx="83">
                  <c:v>17330</c:v>
                </c:pt>
                <c:pt idx="84">
                  <c:v>16025</c:v>
                </c:pt>
                <c:pt idx="85">
                  <c:v>13850</c:v>
                </c:pt>
                <c:pt idx="86">
                  <c:v>11983</c:v>
                </c:pt>
                <c:pt idx="87">
                  <c:v>10877</c:v>
                </c:pt>
                <c:pt idx="88">
                  <c:v>9741</c:v>
                </c:pt>
                <c:pt idx="89">
                  <c:v>8748</c:v>
                </c:pt>
                <c:pt idx="90">
                  <c:v>7237</c:v>
                </c:pt>
                <c:pt idx="91">
                  <c:v>6025</c:v>
                </c:pt>
                <c:pt idx="92">
                  <c:v>4987</c:v>
                </c:pt>
                <c:pt idx="93">
                  <c:v>3979</c:v>
                </c:pt>
                <c:pt idx="94">
                  <c:v>3206</c:v>
                </c:pt>
                <c:pt idx="95">
                  <c:v>8127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50-4196-A476-54EC04991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20208104"/>
        <c:axId val="220212416"/>
      </c:barChart>
      <c:catAx>
        <c:axId val="220208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1545126712102163"/>
              <c:y val="0.798042219704043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-3900000"/>
          <a:lstStyle/>
          <a:p>
            <a:pPr>
              <a:defRPr sz="1200"/>
            </a:pPr>
            <a:endParaRPr lang="en-US"/>
          </a:p>
        </c:txPr>
        <c:crossAx val="220212416"/>
        <c:crosses val="autoZero"/>
        <c:auto val="1"/>
        <c:lblAlgn val="ctr"/>
        <c:lblOffset val="100"/>
        <c:tickLblSkip val="5"/>
        <c:noMultiLvlLbl val="0"/>
      </c:catAx>
      <c:valAx>
        <c:axId val="220212416"/>
        <c:scaling>
          <c:orientation val="minMax"/>
          <c:max val="25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Population</a:t>
                </a:r>
              </a:p>
            </c:rich>
          </c:tx>
          <c:layout>
            <c:manualLayout>
              <c:xMode val="edge"/>
              <c:yMode val="edge"/>
              <c:x val="8.771929824561403E-3"/>
              <c:y val="0.2487123138456438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08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634414342275007"/>
          <c:y val="8.2665768709552542E-2"/>
          <c:w val="0.26128219671693581"/>
          <c:h val="0.14147279549153821"/>
        </c:manualLayout>
      </c:layout>
      <c:overlay val="0"/>
      <c:txPr>
        <a:bodyPr/>
        <a:lstStyle/>
        <a:p>
          <a:pPr>
            <a:defRPr>
              <a:solidFill>
                <a:schemeClr val="accent1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#,##0;[Red]#,##0</c:formatCode>
                <c:ptCount val="96"/>
                <c:pt idx="0">
                  <c:v>-58944</c:v>
                </c:pt>
                <c:pt idx="1">
                  <c:v>-60276</c:v>
                </c:pt>
                <c:pt idx="2">
                  <c:v>-64267</c:v>
                </c:pt>
                <c:pt idx="3">
                  <c:v>-65513</c:v>
                </c:pt>
                <c:pt idx="4">
                  <c:v>-66688</c:v>
                </c:pt>
                <c:pt idx="5">
                  <c:v>-67468</c:v>
                </c:pt>
                <c:pt idx="6">
                  <c:v>-66000</c:v>
                </c:pt>
                <c:pt idx="7">
                  <c:v>-65441</c:v>
                </c:pt>
                <c:pt idx="8">
                  <c:v>-66721</c:v>
                </c:pt>
                <c:pt idx="9">
                  <c:v>-65647</c:v>
                </c:pt>
                <c:pt idx="10">
                  <c:v>-65472</c:v>
                </c:pt>
                <c:pt idx="11">
                  <c:v>-67087</c:v>
                </c:pt>
                <c:pt idx="12">
                  <c:v>-67400</c:v>
                </c:pt>
                <c:pt idx="13">
                  <c:v>-67861</c:v>
                </c:pt>
                <c:pt idx="14">
                  <c:v>-67828</c:v>
                </c:pt>
                <c:pt idx="15">
                  <c:v>-68197</c:v>
                </c:pt>
                <c:pt idx="16">
                  <c:v>-68986</c:v>
                </c:pt>
                <c:pt idx="17">
                  <c:v>-68196</c:v>
                </c:pt>
                <c:pt idx="18">
                  <c:v>-68048</c:v>
                </c:pt>
                <c:pt idx="19">
                  <c:v>-69020</c:v>
                </c:pt>
                <c:pt idx="20">
                  <c:v>-68164</c:v>
                </c:pt>
                <c:pt idx="21">
                  <c:v>-68413</c:v>
                </c:pt>
                <c:pt idx="22">
                  <c:v>-70273</c:v>
                </c:pt>
                <c:pt idx="23">
                  <c:v>-73302</c:v>
                </c:pt>
                <c:pt idx="24">
                  <c:v>-74844</c:v>
                </c:pt>
                <c:pt idx="25">
                  <c:v>-76033</c:v>
                </c:pt>
                <c:pt idx="26">
                  <c:v>-77642</c:v>
                </c:pt>
                <c:pt idx="27">
                  <c:v>-81172</c:v>
                </c:pt>
                <c:pt idx="28">
                  <c:v>-82455</c:v>
                </c:pt>
                <c:pt idx="29">
                  <c:v>-82921</c:v>
                </c:pt>
                <c:pt idx="30">
                  <c:v>-81334</c:v>
                </c:pt>
                <c:pt idx="31">
                  <c:v>-80609</c:v>
                </c:pt>
                <c:pt idx="32">
                  <c:v>-79963</c:v>
                </c:pt>
                <c:pt idx="33">
                  <c:v>-81283</c:v>
                </c:pt>
                <c:pt idx="34">
                  <c:v>-82596</c:v>
                </c:pt>
                <c:pt idx="35">
                  <c:v>-79535</c:v>
                </c:pt>
                <c:pt idx="36">
                  <c:v>-81199</c:v>
                </c:pt>
                <c:pt idx="37">
                  <c:v>-80643</c:v>
                </c:pt>
                <c:pt idx="38">
                  <c:v>-79339</c:v>
                </c:pt>
                <c:pt idx="39">
                  <c:v>-79813</c:v>
                </c:pt>
                <c:pt idx="40">
                  <c:v>-75184</c:v>
                </c:pt>
                <c:pt idx="41">
                  <c:v>-73025</c:v>
                </c:pt>
                <c:pt idx="42">
                  <c:v>-72157</c:v>
                </c:pt>
                <c:pt idx="43">
                  <c:v>-70249</c:v>
                </c:pt>
                <c:pt idx="44">
                  <c:v>-72338</c:v>
                </c:pt>
                <c:pt idx="45">
                  <c:v>-70133</c:v>
                </c:pt>
                <c:pt idx="46">
                  <c:v>-71584</c:v>
                </c:pt>
                <c:pt idx="47">
                  <c:v>-76890</c:v>
                </c:pt>
                <c:pt idx="48">
                  <c:v>-82837</c:v>
                </c:pt>
                <c:pt idx="49">
                  <c:v>-83357</c:v>
                </c:pt>
                <c:pt idx="50">
                  <c:v>-78323</c:v>
                </c:pt>
                <c:pt idx="51">
                  <c:v>-75008</c:v>
                </c:pt>
                <c:pt idx="52">
                  <c:v>-74855</c:v>
                </c:pt>
                <c:pt idx="53">
                  <c:v>-75230</c:v>
                </c:pt>
                <c:pt idx="54">
                  <c:v>-81156</c:v>
                </c:pt>
                <c:pt idx="55">
                  <c:v>-84646</c:v>
                </c:pt>
                <c:pt idx="56">
                  <c:v>-85925</c:v>
                </c:pt>
                <c:pt idx="57">
                  <c:v>-86789</c:v>
                </c:pt>
                <c:pt idx="58">
                  <c:v>-88168</c:v>
                </c:pt>
                <c:pt idx="59">
                  <c:v>-88976</c:v>
                </c:pt>
                <c:pt idx="60">
                  <c:v>-86508</c:v>
                </c:pt>
                <c:pt idx="61">
                  <c:v>-86479</c:v>
                </c:pt>
                <c:pt idx="62">
                  <c:v>-84773</c:v>
                </c:pt>
                <c:pt idx="63">
                  <c:v>-80664</c:v>
                </c:pt>
                <c:pt idx="64">
                  <c:v>-79983</c:v>
                </c:pt>
                <c:pt idx="65">
                  <c:v>-76191</c:v>
                </c:pt>
                <c:pt idx="66">
                  <c:v>-73797</c:v>
                </c:pt>
                <c:pt idx="67">
                  <c:v>-70207</c:v>
                </c:pt>
                <c:pt idx="68">
                  <c:v>-66685</c:v>
                </c:pt>
                <c:pt idx="69">
                  <c:v>-64789</c:v>
                </c:pt>
                <c:pt idx="70">
                  <c:v>-63468</c:v>
                </c:pt>
                <c:pt idx="71">
                  <c:v>-63228</c:v>
                </c:pt>
                <c:pt idx="72">
                  <c:v>-68008</c:v>
                </c:pt>
                <c:pt idx="73">
                  <c:v>-47165</c:v>
                </c:pt>
                <c:pt idx="74">
                  <c:v>-46542</c:v>
                </c:pt>
                <c:pt idx="75">
                  <c:v>-45645</c:v>
                </c:pt>
                <c:pt idx="76">
                  <c:v>-45225</c:v>
                </c:pt>
                <c:pt idx="77">
                  <c:v>-37828</c:v>
                </c:pt>
                <c:pt idx="78">
                  <c:v>-34548</c:v>
                </c:pt>
                <c:pt idx="79">
                  <c:v>-31304</c:v>
                </c:pt>
                <c:pt idx="80">
                  <c:v>-28529</c:v>
                </c:pt>
                <c:pt idx="81">
                  <c:v>-25995</c:v>
                </c:pt>
                <c:pt idx="82">
                  <c:v>-22903</c:v>
                </c:pt>
                <c:pt idx="83">
                  <c:v>-20887</c:v>
                </c:pt>
                <c:pt idx="84">
                  <c:v>-19284</c:v>
                </c:pt>
                <c:pt idx="85">
                  <c:v>-100560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6"/>
          <c:order val="1"/>
          <c:tx>
            <c:strRef>
              <c:f>Sheet1!$G$1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Sheet1!$G$2:$G$97</c:f>
              <c:numCache>
                <c:formatCode>_(* #,##0_);_(* \(#,##0\);_(* "-"??_);_(@_)</c:formatCode>
                <c:ptCount val="96"/>
                <c:pt idx="0">
                  <c:v>56061</c:v>
                </c:pt>
                <c:pt idx="1">
                  <c:v>57540</c:v>
                </c:pt>
                <c:pt idx="2">
                  <c:v>61009</c:v>
                </c:pt>
                <c:pt idx="3">
                  <c:v>62513</c:v>
                </c:pt>
                <c:pt idx="4">
                  <c:v>63655</c:v>
                </c:pt>
                <c:pt idx="5">
                  <c:v>63427</c:v>
                </c:pt>
                <c:pt idx="6">
                  <c:v>63278</c:v>
                </c:pt>
                <c:pt idx="7">
                  <c:v>62729</c:v>
                </c:pt>
                <c:pt idx="8">
                  <c:v>62983</c:v>
                </c:pt>
                <c:pt idx="9">
                  <c:v>61863</c:v>
                </c:pt>
                <c:pt idx="10">
                  <c:v>62526</c:v>
                </c:pt>
                <c:pt idx="11">
                  <c:v>63807</c:v>
                </c:pt>
                <c:pt idx="12">
                  <c:v>64074</c:v>
                </c:pt>
                <c:pt idx="13">
                  <c:v>63876</c:v>
                </c:pt>
                <c:pt idx="14">
                  <c:v>64665</c:v>
                </c:pt>
                <c:pt idx="15">
                  <c:v>65406</c:v>
                </c:pt>
                <c:pt idx="16">
                  <c:v>65446</c:v>
                </c:pt>
                <c:pt idx="17">
                  <c:v>65202</c:v>
                </c:pt>
                <c:pt idx="18">
                  <c:v>62446</c:v>
                </c:pt>
                <c:pt idx="19">
                  <c:v>62695</c:v>
                </c:pt>
                <c:pt idx="20">
                  <c:v>62508</c:v>
                </c:pt>
                <c:pt idx="21">
                  <c:v>63352</c:v>
                </c:pt>
                <c:pt idx="22">
                  <c:v>66397</c:v>
                </c:pt>
                <c:pt idx="23">
                  <c:v>68021</c:v>
                </c:pt>
                <c:pt idx="24">
                  <c:v>69290</c:v>
                </c:pt>
                <c:pt idx="25">
                  <c:v>71286</c:v>
                </c:pt>
                <c:pt idx="26">
                  <c:v>72923</c:v>
                </c:pt>
                <c:pt idx="27">
                  <c:v>76749</c:v>
                </c:pt>
                <c:pt idx="28">
                  <c:v>80435</c:v>
                </c:pt>
                <c:pt idx="29">
                  <c:v>81262</c:v>
                </c:pt>
                <c:pt idx="30">
                  <c:v>79425</c:v>
                </c:pt>
                <c:pt idx="31">
                  <c:v>78051</c:v>
                </c:pt>
                <c:pt idx="32">
                  <c:v>78796</c:v>
                </c:pt>
                <c:pt idx="33">
                  <c:v>79813</c:v>
                </c:pt>
                <c:pt idx="34">
                  <c:v>81022</c:v>
                </c:pt>
                <c:pt idx="35">
                  <c:v>78453</c:v>
                </c:pt>
                <c:pt idx="36">
                  <c:v>79394</c:v>
                </c:pt>
                <c:pt idx="37">
                  <c:v>78943</c:v>
                </c:pt>
                <c:pt idx="38">
                  <c:v>78217</c:v>
                </c:pt>
                <c:pt idx="39">
                  <c:v>78400</c:v>
                </c:pt>
                <c:pt idx="40">
                  <c:v>73192</c:v>
                </c:pt>
                <c:pt idx="41">
                  <c:v>72053</c:v>
                </c:pt>
                <c:pt idx="42">
                  <c:v>71501</c:v>
                </c:pt>
                <c:pt idx="43">
                  <c:v>68692</c:v>
                </c:pt>
                <c:pt idx="44">
                  <c:v>71386</c:v>
                </c:pt>
                <c:pt idx="45">
                  <c:v>69473</c:v>
                </c:pt>
                <c:pt idx="46">
                  <c:v>70718</c:v>
                </c:pt>
                <c:pt idx="47">
                  <c:v>75201</c:v>
                </c:pt>
                <c:pt idx="48">
                  <c:v>81519</c:v>
                </c:pt>
                <c:pt idx="49">
                  <c:v>82032</c:v>
                </c:pt>
                <c:pt idx="50">
                  <c:v>77682</c:v>
                </c:pt>
                <c:pt idx="51">
                  <c:v>73777</c:v>
                </c:pt>
                <c:pt idx="52">
                  <c:v>74066</c:v>
                </c:pt>
                <c:pt idx="53">
                  <c:v>75358</c:v>
                </c:pt>
                <c:pt idx="54">
                  <c:v>81584</c:v>
                </c:pt>
                <c:pt idx="55">
                  <c:v>86108</c:v>
                </c:pt>
                <c:pt idx="56">
                  <c:v>88154</c:v>
                </c:pt>
                <c:pt idx="57">
                  <c:v>89261</c:v>
                </c:pt>
                <c:pt idx="58">
                  <c:v>91048</c:v>
                </c:pt>
                <c:pt idx="59">
                  <c:v>91570</c:v>
                </c:pt>
                <c:pt idx="60">
                  <c:v>89686</c:v>
                </c:pt>
                <c:pt idx="61">
                  <c:v>89601</c:v>
                </c:pt>
                <c:pt idx="62">
                  <c:v>89274</c:v>
                </c:pt>
                <c:pt idx="63">
                  <c:v>85805</c:v>
                </c:pt>
                <c:pt idx="64">
                  <c:v>85579</c:v>
                </c:pt>
                <c:pt idx="65">
                  <c:v>83214</c:v>
                </c:pt>
                <c:pt idx="66">
                  <c:v>80302</c:v>
                </c:pt>
                <c:pt idx="67">
                  <c:v>76312</c:v>
                </c:pt>
                <c:pt idx="68">
                  <c:v>73580</c:v>
                </c:pt>
                <c:pt idx="69">
                  <c:v>71566</c:v>
                </c:pt>
                <c:pt idx="70">
                  <c:v>70451</c:v>
                </c:pt>
                <c:pt idx="71">
                  <c:v>70169</c:v>
                </c:pt>
                <c:pt idx="72">
                  <c:v>75132</c:v>
                </c:pt>
                <c:pt idx="73">
                  <c:v>52732</c:v>
                </c:pt>
                <c:pt idx="74">
                  <c:v>53290</c:v>
                </c:pt>
                <c:pt idx="75">
                  <c:v>53030</c:v>
                </c:pt>
                <c:pt idx="76">
                  <c:v>52796</c:v>
                </c:pt>
                <c:pt idx="77">
                  <c:v>45082</c:v>
                </c:pt>
                <c:pt idx="78">
                  <c:v>41709</c:v>
                </c:pt>
                <c:pt idx="79">
                  <c:v>38496</c:v>
                </c:pt>
                <c:pt idx="80">
                  <c:v>35547</c:v>
                </c:pt>
                <c:pt idx="81">
                  <c:v>33692</c:v>
                </c:pt>
                <c:pt idx="82">
                  <c:v>30151</c:v>
                </c:pt>
                <c:pt idx="83">
                  <c:v>28119</c:v>
                </c:pt>
                <c:pt idx="84">
                  <c:v>27237</c:v>
                </c:pt>
                <c:pt idx="85">
                  <c:v>171291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>
              <a:solidFill>
                <a:schemeClr val="accent1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4"/>
          <c:order val="0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7"/>
          <c:order val="1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4"/>
          <c:order val="0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Black Male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#,##0;[Red]#,##0</c:formatCode>
                <c:ptCount val="96"/>
                <c:pt idx="0">
                  <c:v>-23297</c:v>
                </c:pt>
                <c:pt idx="1">
                  <c:v>-22834</c:v>
                </c:pt>
                <c:pt idx="2">
                  <c:v>-23599</c:v>
                </c:pt>
                <c:pt idx="3">
                  <c:v>-23992</c:v>
                </c:pt>
                <c:pt idx="4">
                  <c:v>-24507</c:v>
                </c:pt>
                <c:pt idx="5">
                  <c:v>-24366</c:v>
                </c:pt>
                <c:pt idx="6">
                  <c:v>-23687</c:v>
                </c:pt>
                <c:pt idx="7">
                  <c:v>-23616</c:v>
                </c:pt>
                <c:pt idx="8">
                  <c:v>-23954</c:v>
                </c:pt>
                <c:pt idx="9">
                  <c:v>-24711</c:v>
                </c:pt>
                <c:pt idx="10">
                  <c:v>-25317</c:v>
                </c:pt>
                <c:pt idx="11">
                  <c:v>-25997</c:v>
                </c:pt>
                <c:pt idx="12">
                  <c:v>-26267</c:v>
                </c:pt>
                <c:pt idx="13">
                  <c:v>-25746</c:v>
                </c:pt>
                <c:pt idx="14">
                  <c:v>-25487</c:v>
                </c:pt>
                <c:pt idx="15">
                  <c:v>-25332</c:v>
                </c:pt>
                <c:pt idx="16">
                  <c:v>-25135</c:v>
                </c:pt>
                <c:pt idx="17">
                  <c:v>-25428</c:v>
                </c:pt>
                <c:pt idx="18">
                  <c:v>-25724</c:v>
                </c:pt>
                <c:pt idx="19">
                  <c:v>-26950</c:v>
                </c:pt>
                <c:pt idx="20">
                  <c:v>-26049</c:v>
                </c:pt>
                <c:pt idx="21">
                  <c:v>-25853</c:v>
                </c:pt>
                <c:pt idx="22">
                  <c:v>-26260</c:v>
                </c:pt>
                <c:pt idx="23">
                  <c:v>-26341</c:v>
                </c:pt>
                <c:pt idx="24">
                  <c:v>-28422</c:v>
                </c:pt>
                <c:pt idx="25">
                  <c:v>-29639</c:v>
                </c:pt>
                <c:pt idx="26">
                  <c:v>-30984</c:v>
                </c:pt>
                <c:pt idx="27">
                  <c:v>-31440</c:v>
                </c:pt>
                <c:pt idx="28">
                  <c:v>-30554</c:v>
                </c:pt>
                <c:pt idx="29">
                  <c:v>-30057</c:v>
                </c:pt>
                <c:pt idx="30">
                  <c:v>-28650</c:v>
                </c:pt>
                <c:pt idx="31">
                  <c:v>-27413</c:v>
                </c:pt>
                <c:pt idx="32">
                  <c:v>-26601</c:v>
                </c:pt>
                <c:pt idx="33">
                  <c:v>-26396</c:v>
                </c:pt>
                <c:pt idx="34">
                  <c:v>-26146</c:v>
                </c:pt>
                <c:pt idx="35">
                  <c:v>-25007</c:v>
                </c:pt>
                <c:pt idx="36">
                  <c:v>-25482</c:v>
                </c:pt>
                <c:pt idx="37">
                  <c:v>-25419</c:v>
                </c:pt>
                <c:pt idx="38">
                  <c:v>-25170</c:v>
                </c:pt>
                <c:pt idx="39">
                  <c:v>-25843</c:v>
                </c:pt>
                <c:pt idx="40">
                  <c:v>-23868</c:v>
                </c:pt>
                <c:pt idx="41">
                  <c:v>-22649</c:v>
                </c:pt>
                <c:pt idx="42">
                  <c:v>-22194</c:v>
                </c:pt>
                <c:pt idx="43">
                  <c:v>-21369</c:v>
                </c:pt>
                <c:pt idx="44">
                  <c:v>-21674</c:v>
                </c:pt>
                <c:pt idx="45">
                  <c:v>-21290</c:v>
                </c:pt>
                <c:pt idx="46">
                  <c:v>-21462</c:v>
                </c:pt>
                <c:pt idx="47">
                  <c:v>-22097</c:v>
                </c:pt>
                <c:pt idx="48">
                  <c:v>-22834</c:v>
                </c:pt>
                <c:pt idx="49">
                  <c:v>-21928</c:v>
                </c:pt>
                <c:pt idx="50">
                  <c:v>-20013</c:v>
                </c:pt>
                <c:pt idx="51">
                  <c:v>-19968</c:v>
                </c:pt>
                <c:pt idx="52">
                  <c:v>-19709</c:v>
                </c:pt>
                <c:pt idx="53">
                  <c:v>-20195</c:v>
                </c:pt>
                <c:pt idx="54">
                  <c:v>-20698</c:v>
                </c:pt>
                <c:pt idx="55">
                  <c:v>-20264</c:v>
                </c:pt>
                <c:pt idx="56">
                  <c:v>-19735</c:v>
                </c:pt>
                <c:pt idx="57">
                  <c:v>-19472</c:v>
                </c:pt>
                <c:pt idx="58">
                  <c:v>-19372</c:v>
                </c:pt>
                <c:pt idx="59">
                  <c:v>-19619</c:v>
                </c:pt>
                <c:pt idx="60">
                  <c:v>-18330</c:v>
                </c:pt>
                <c:pt idx="61">
                  <c:v>-17621</c:v>
                </c:pt>
                <c:pt idx="62">
                  <c:v>-17012</c:v>
                </c:pt>
                <c:pt idx="63">
                  <c:v>-16299</c:v>
                </c:pt>
                <c:pt idx="64">
                  <c:v>-15455</c:v>
                </c:pt>
                <c:pt idx="65">
                  <c:v>-13650</c:v>
                </c:pt>
                <c:pt idx="66">
                  <c:v>-12578</c:v>
                </c:pt>
                <c:pt idx="67">
                  <c:v>-11519</c:v>
                </c:pt>
                <c:pt idx="68">
                  <c:v>-11165</c:v>
                </c:pt>
                <c:pt idx="69">
                  <c:v>-10483</c:v>
                </c:pt>
                <c:pt idx="70">
                  <c:v>-9699</c:v>
                </c:pt>
                <c:pt idx="71">
                  <c:v>-9024</c:v>
                </c:pt>
                <c:pt idx="72">
                  <c:v>-8207</c:v>
                </c:pt>
                <c:pt idx="73">
                  <c:v>-6223</c:v>
                </c:pt>
                <c:pt idx="74">
                  <c:v>-6066</c:v>
                </c:pt>
                <c:pt idx="75">
                  <c:v>-5340</c:v>
                </c:pt>
                <c:pt idx="76">
                  <c:v>-5113</c:v>
                </c:pt>
                <c:pt idx="77">
                  <c:v>-4277</c:v>
                </c:pt>
                <c:pt idx="78">
                  <c:v>-3916</c:v>
                </c:pt>
                <c:pt idx="79">
                  <c:v>-3477</c:v>
                </c:pt>
                <c:pt idx="80">
                  <c:v>-3169</c:v>
                </c:pt>
                <c:pt idx="81">
                  <c:v>-2760</c:v>
                </c:pt>
                <c:pt idx="82">
                  <c:v>-2449</c:v>
                </c:pt>
                <c:pt idx="83">
                  <c:v>-2139</c:v>
                </c:pt>
                <c:pt idx="84">
                  <c:v>-2064</c:v>
                </c:pt>
                <c:pt idx="85">
                  <c:v>-9934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0-43E5-9391-5CD523DA4AA1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Asian 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Sheet1!$E$2:$E$97</c:f>
              <c:numCache>
                <c:formatCode>#,##0;[Red]#,##0</c:formatCode>
                <c:ptCount val="96"/>
                <c:pt idx="0">
                  <c:v>-7261</c:v>
                </c:pt>
                <c:pt idx="1">
                  <c:v>-7759</c:v>
                </c:pt>
                <c:pt idx="2">
                  <c:v>-8613</c:v>
                </c:pt>
                <c:pt idx="3">
                  <c:v>-8931</c:v>
                </c:pt>
                <c:pt idx="4">
                  <c:v>-9383</c:v>
                </c:pt>
                <c:pt idx="5">
                  <c:v>-9262</c:v>
                </c:pt>
                <c:pt idx="6">
                  <c:v>-9491</c:v>
                </c:pt>
                <c:pt idx="7">
                  <c:v>-9188</c:v>
                </c:pt>
                <c:pt idx="8">
                  <c:v>-8892</c:v>
                </c:pt>
                <c:pt idx="9">
                  <c:v>-9558</c:v>
                </c:pt>
                <c:pt idx="10">
                  <c:v>-9343</c:v>
                </c:pt>
                <c:pt idx="11">
                  <c:v>-9794</c:v>
                </c:pt>
                <c:pt idx="12">
                  <c:v>-9376</c:v>
                </c:pt>
                <c:pt idx="13">
                  <c:v>-9228</c:v>
                </c:pt>
                <c:pt idx="14">
                  <c:v>-9464</c:v>
                </c:pt>
                <c:pt idx="15">
                  <c:v>-9510</c:v>
                </c:pt>
                <c:pt idx="16">
                  <c:v>-9382</c:v>
                </c:pt>
                <c:pt idx="17">
                  <c:v>-8930</c:v>
                </c:pt>
                <c:pt idx="18">
                  <c:v>-8585</c:v>
                </c:pt>
                <c:pt idx="19">
                  <c:v>-8023</c:v>
                </c:pt>
                <c:pt idx="20">
                  <c:v>-7852</c:v>
                </c:pt>
                <c:pt idx="21">
                  <c:v>-8245</c:v>
                </c:pt>
                <c:pt idx="22">
                  <c:v>-8966</c:v>
                </c:pt>
                <c:pt idx="23">
                  <c:v>-9901</c:v>
                </c:pt>
                <c:pt idx="24">
                  <c:v>-10364</c:v>
                </c:pt>
                <c:pt idx="25">
                  <c:v>-10896</c:v>
                </c:pt>
                <c:pt idx="26">
                  <c:v>-11114</c:v>
                </c:pt>
                <c:pt idx="27">
                  <c:v>-11707</c:v>
                </c:pt>
                <c:pt idx="28">
                  <c:v>-12017</c:v>
                </c:pt>
                <c:pt idx="29">
                  <c:v>-12234</c:v>
                </c:pt>
                <c:pt idx="30">
                  <c:v>-12593</c:v>
                </c:pt>
                <c:pt idx="31">
                  <c:v>-12592</c:v>
                </c:pt>
                <c:pt idx="32">
                  <c:v>-12767</c:v>
                </c:pt>
                <c:pt idx="33">
                  <c:v>-12777</c:v>
                </c:pt>
                <c:pt idx="34">
                  <c:v>-13150</c:v>
                </c:pt>
                <c:pt idx="35">
                  <c:v>-13021</c:v>
                </c:pt>
                <c:pt idx="36">
                  <c:v>-13162</c:v>
                </c:pt>
                <c:pt idx="37">
                  <c:v>-12927</c:v>
                </c:pt>
                <c:pt idx="38">
                  <c:v>-12593</c:v>
                </c:pt>
                <c:pt idx="39">
                  <c:v>-12807</c:v>
                </c:pt>
                <c:pt idx="40">
                  <c:v>-12058</c:v>
                </c:pt>
                <c:pt idx="41">
                  <c:v>-11850</c:v>
                </c:pt>
                <c:pt idx="42">
                  <c:v>-11558</c:v>
                </c:pt>
                <c:pt idx="43">
                  <c:v>-12030</c:v>
                </c:pt>
                <c:pt idx="44">
                  <c:v>-12445</c:v>
                </c:pt>
                <c:pt idx="45">
                  <c:v>-11948</c:v>
                </c:pt>
                <c:pt idx="46">
                  <c:v>-11907</c:v>
                </c:pt>
                <c:pt idx="47">
                  <c:v>-11578</c:v>
                </c:pt>
                <c:pt idx="48">
                  <c:v>-11151</c:v>
                </c:pt>
                <c:pt idx="49">
                  <c:v>-10814</c:v>
                </c:pt>
                <c:pt idx="50">
                  <c:v>-9976</c:v>
                </c:pt>
                <c:pt idx="51">
                  <c:v>-9434</c:v>
                </c:pt>
                <c:pt idx="52">
                  <c:v>-8434</c:v>
                </c:pt>
                <c:pt idx="53">
                  <c:v>-8478</c:v>
                </c:pt>
                <c:pt idx="54">
                  <c:v>-8224</c:v>
                </c:pt>
                <c:pt idx="55">
                  <c:v>-8144</c:v>
                </c:pt>
                <c:pt idx="56">
                  <c:v>-7932</c:v>
                </c:pt>
                <c:pt idx="57">
                  <c:v>-7220</c:v>
                </c:pt>
                <c:pt idx="58">
                  <c:v>-6918</c:v>
                </c:pt>
                <c:pt idx="59">
                  <c:v>-6875</c:v>
                </c:pt>
                <c:pt idx="60">
                  <c:v>-6320</c:v>
                </c:pt>
                <c:pt idx="61">
                  <c:v>-6328</c:v>
                </c:pt>
                <c:pt idx="62">
                  <c:v>-6092</c:v>
                </c:pt>
                <c:pt idx="63">
                  <c:v>-6021</c:v>
                </c:pt>
                <c:pt idx="64">
                  <c:v>-5765</c:v>
                </c:pt>
                <c:pt idx="65">
                  <c:v>-5323</c:v>
                </c:pt>
                <c:pt idx="66">
                  <c:v>-5151</c:v>
                </c:pt>
                <c:pt idx="67">
                  <c:v>-4786</c:v>
                </c:pt>
                <c:pt idx="68">
                  <c:v>-4538</c:v>
                </c:pt>
                <c:pt idx="69">
                  <c:v>-4782</c:v>
                </c:pt>
                <c:pt idx="70">
                  <c:v>-4283</c:v>
                </c:pt>
                <c:pt idx="71">
                  <c:v>-4089</c:v>
                </c:pt>
                <c:pt idx="72">
                  <c:v>-3720</c:v>
                </c:pt>
                <c:pt idx="73">
                  <c:v>-3267</c:v>
                </c:pt>
                <c:pt idx="74">
                  <c:v>-3153</c:v>
                </c:pt>
                <c:pt idx="75">
                  <c:v>-2765</c:v>
                </c:pt>
                <c:pt idx="76">
                  <c:v>-2673</c:v>
                </c:pt>
                <c:pt idx="77">
                  <c:v>-2405</c:v>
                </c:pt>
                <c:pt idx="78">
                  <c:v>-2154</c:v>
                </c:pt>
                <c:pt idx="79">
                  <c:v>-2027</c:v>
                </c:pt>
                <c:pt idx="80">
                  <c:v>-1740</c:v>
                </c:pt>
                <c:pt idx="81">
                  <c:v>-1566</c:v>
                </c:pt>
                <c:pt idx="82">
                  <c:v>-1360</c:v>
                </c:pt>
                <c:pt idx="83">
                  <c:v>-1179</c:v>
                </c:pt>
                <c:pt idx="84">
                  <c:v>-1085</c:v>
                </c:pt>
                <c:pt idx="85">
                  <c:v>-4886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0-43E5-9391-5CD523DA4AA1}"/>
            </c:ext>
          </c:extLst>
        </c:ser>
        <c:ser>
          <c:idx val="5"/>
          <c:order val="3"/>
          <c:tx>
            <c:strRef>
              <c:f>Sheet1!$F$1</c:f>
              <c:strCache>
                <c:ptCount val="1"/>
                <c:pt idx="0">
                  <c:v>Other Male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Sheet1!$F$2:$F$97</c:f>
              <c:numCache>
                <c:formatCode>#,##0;[Red]#,##0</c:formatCode>
                <c:ptCount val="96"/>
                <c:pt idx="0">
                  <c:v>-6469</c:v>
                </c:pt>
                <c:pt idx="1">
                  <c:v>-6637</c:v>
                </c:pt>
                <c:pt idx="2">
                  <c:v>-6882</c:v>
                </c:pt>
                <c:pt idx="3">
                  <c:v>-7156</c:v>
                </c:pt>
                <c:pt idx="4">
                  <c:v>-7278</c:v>
                </c:pt>
                <c:pt idx="5">
                  <c:v>-7149</c:v>
                </c:pt>
                <c:pt idx="6">
                  <c:v>-7086</c:v>
                </c:pt>
                <c:pt idx="7">
                  <c:v>-6683</c:v>
                </c:pt>
                <c:pt idx="8">
                  <c:v>-6834</c:v>
                </c:pt>
                <c:pt idx="9">
                  <c:v>-6541</c:v>
                </c:pt>
                <c:pt idx="10">
                  <c:v>-6144</c:v>
                </c:pt>
                <c:pt idx="11">
                  <c:v>-6266</c:v>
                </c:pt>
                <c:pt idx="12">
                  <c:v>-5979</c:v>
                </c:pt>
                <c:pt idx="13">
                  <c:v>-5872</c:v>
                </c:pt>
                <c:pt idx="14">
                  <c:v>-5613</c:v>
                </c:pt>
                <c:pt idx="15">
                  <c:v>-5448</c:v>
                </c:pt>
                <c:pt idx="16">
                  <c:v>-5176</c:v>
                </c:pt>
                <c:pt idx="17">
                  <c:v>-5015</c:v>
                </c:pt>
                <c:pt idx="18">
                  <c:v>-4905</c:v>
                </c:pt>
                <c:pt idx="19">
                  <c:v>-4957</c:v>
                </c:pt>
                <c:pt idx="20">
                  <c:v>-4678</c:v>
                </c:pt>
                <c:pt idx="21">
                  <c:v>-4641</c:v>
                </c:pt>
                <c:pt idx="22">
                  <c:v>-4489</c:v>
                </c:pt>
                <c:pt idx="23">
                  <c:v>-4523</c:v>
                </c:pt>
                <c:pt idx="24">
                  <c:v>-4738</c:v>
                </c:pt>
                <c:pt idx="25">
                  <c:v>-4516</c:v>
                </c:pt>
                <c:pt idx="26">
                  <c:v>-4537</c:v>
                </c:pt>
                <c:pt idx="27">
                  <c:v>-4393</c:v>
                </c:pt>
                <c:pt idx="28">
                  <c:v>-4206</c:v>
                </c:pt>
                <c:pt idx="29">
                  <c:v>-3920</c:v>
                </c:pt>
                <c:pt idx="30">
                  <c:v>-3752</c:v>
                </c:pt>
                <c:pt idx="31">
                  <c:v>-3545</c:v>
                </c:pt>
                <c:pt idx="32">
                  <c:v>-3381</c:v>
                </c:pt>
                <c:pt idx="33">
                  <c:v>-3521</c:v>
                </c:pt>
                <c:pt idx="34">
                  <c:v>-3179</c:v>
                </c:pt>
                <c:pt idx="35">
                  <c:v>-3288</c:v>
                </c:pt>
                <c:pt idx="36">
                  <c:v>-3268</c:v>
                </c:pt>
                <c:pt idx="37">
                  <c:v>-3124</c:v>
                </c:pt>
                <c:pt idx="38">
                  <c:v>-3053</c:v>
                </c:pt>
                <c:pt idx="39">
                  <c:v>-2998</c:v>
                </c:pt>
                <c:pt idx="40">
                  <c:v>-2792</c:v>
                </c:pt>
                <c:pt idx="41">
                  <c:v>-2676</c:v>
                </c:pt>
                <c:pt idx="42">
                  <c:v>-2668</c:v>
                </c:pt>
                <c:pt idx="43">
                  <c:v>-2494</c:v>
                </c:pt>
                <c:pt idx="44">
                  <c:v>-2429</c:v>
                </c:pt>
                <c:pt idx="45">
                  <c:v>-2318</c:v>
                </c:pt>
                <c:pt idx="46">
                  <c:v>-2229</c:v>
                </c:pt>
                <c:pt idx="47">
                  <c:v>-2374</c:v>
                </c:pt>
                <c:pt idx="48">
                  <c:v>-2470</c:v>
                </c:pt>
                <c:pt idx="49">
                  <c:v>-2371</c:v>
                </c:pt>
                <c:pt idx="50">
                  <c:v>-2213</c:v>
                </c:pt>
                <c:pt idx="51">
                  <c:v>-2023</c:v>
                </c:pt>
                <c:pt idx="52">
                  <c:v>-1941</c:v>
                </c:pt>
                <c:pt idx="53">
                  <c:v>-1965</c:v>
                </c:pt>
                <c:pt idx="54">
                  <c:v>-2078</c:v>
                </c:pt>
                <c:pt idx="55">
                  <c:v>-2199</c:v>
                </c:pt>
                <c:pt idx="56">
                  <c:v>-2229</c:v>
                </c:pt>
                <c:pt idx="57">
                  <c:v>-2082</c:v>
                </c:pt>
                <c:pt idx="58">
                  <c:v>-2085</c:v>
                </c:pt>
                <c:pt idx="59">
                  <c:v>-2136</c:v>
                </c:pt>
                <c:pt idx="60">
                  <c:v>-1894</c:v>
                </c:pt>
                <c:pt idx="61">
                  <c:v>-2020</c:v>
                </c:pt>
                <c:pt idx="62">
                  <c:v>-1983</c:v>
                </c:pt>
                <c:pt idx="63">
                  <c:v>-1912</c:v>
                </c:pt>
                <c:pt idx="64">
                  <c:v>-1763</c:v>
                </c:pt>
                <c:pt idx="65">
                  <c:v>-1683</c:v>
                </c:pt>
                <c:pt idx="66">
                  <c:v>-1496</c:v>
                </c:pt>
                <c:pt idx="67">
                  <c:v>-1460</c:v>
                </c:pt>
                <c:pt idx="68">
                  <c:v>-1427</c:v>
                </c:pt>
                <c:pt idx="69">
                  <c:v>-1365</c:v>
                </c:pt>
                <c:pt idx="70">
                  <c:v>-1254</c:v>
                </c:pt>
                <c:pt idx="71">
                  <c:v>-1215</c:v>
                </c:pt>
                <c:pt idx="72">
                  <c:v>-1188</c:v>
                </c:pt>
                <c:pt idx="73">
                  <c:v>-933</c:v>
                </c:pt>
                <c:pt idx="74">
                  <c:v>-856</c:v>
                </c:pt>
                <c:pt idx="75">
                  <c:v>-806</c:v>
                </c:pt>
                <c:pt idx="76">
                  <c:v>-795</c:v>
                </c:pt>
                <c:pt idx="77">
                  <c:v>-709</c:v>
                </c:pt>
                <c:pt idx="78">
                  <c:v>-584</c:v>
                </c:pt>
                <c:pt idx="79">
                  <c:v>-552</c:v>
                </c:pt>
                <c:pt idx="80">
                  <c:v>-450</c:v>
                </c:pt>
                <c:pt idx="81">
                  <c:v>-447</c:v>
                </c:pt>
                <c:pt idx="82">
                  <c:v>-390</c:v>
                </c:pt>
                <c:pt idx="83">
                  <c:v>-357</c:v>
                </c:pt>
                <c:pt idx="84">
                  <c:v>-312</c:v>
                </c:pt>
                <c:pt idx="85">
                  <c:v>-1671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0-43E5-9391-5CD523DA4AA1}"/>
            </c:ext>
          </c:extLst>
        </c:ser>
        <c:ser>
          <c:idx val="7"/>
          <c:order val="4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ser>
          <c:idx val="8"/>
          <c:order val="5"/>
          <c:tx>
            <c:strRef>
              <c:f>Sheet1!$H$1</c:f>
              <c:strCache>
                <c:ptCount val="1"/>
                <c:pt idx="0">
                  <c:v>Black Female</c:v>
                </c:pt>
              </c:strCache>
            </c:strRef>
          </c:tx>
          <c:spPr>
            <a:solidFill>
              <a:srgbClr val="F85A74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Sheet1!$H$2:$H$97</c:f>
              <c:numCache>
                <c:formatCode>_(* #,##0_);_(* \(#,##0\);_(* "-"??_);_(@_)</c:formatCode>
                <c:ptCount val="96"/>
                <c:pt idx="0">
                  <c:v>22525</c:v>
                </c:pt>
                <c:pt idx="1">
                  <c:v>22376</c:v>
                </c:pt>
                <c:pt idx="2">
                  <c:v>22892</c:v>
                </c:pt>
                <c:pt idx="3">
                  <c:v>23853</c:v>
                </c:pt>
                <c:pt idx="4">
                  <c:v>24049</c:v>
                </c:pt>
                <c:pt idx="5">
                  <c:v>23614</c:v>
                </c:pt>
                <c:pt idx="6">
                  <c:v>23190</c:v>
                </c:pt>
                <c:pt idx="7">
                  <c:v>23130</c:v>
                </c:pt>
                <c:pt idx="8">
                  <c:v>23608</c:v>
                </c:pt>
                <c:pt idx="9">
                  <c:v>24393</c:v>
                </c:pt>
                <c:pt idx="10">
                  <c:v>24605</c:v>
                </c:pt>
                <c:pt idx="11">
                  <c:v>24927</c:v>
                </c:pt>
                <c:pt idx="12">
                  <c:v>25220</c:v>
                </c:pt>
                <c:pt idx="13">
                  <c:v>25107</c:v>
                </c:pt>
                <c:pt idx="14">
                  <c:v>24769</c:v>
                </c:pt>
                <c:pt idx="15">
                  <c:v>24823</c:v>
                </c:pt>
                <c:pt idx="16">
                  <c:v>24517</c:v>
                </c:pt>
                <c:pt idx="17">
                  <c:v>24451</c:v>
                </c:pt>
                <c:pt idx="18">
                  <c:v>24449</c:v>
                </c:pt>
                <c:pt idx="19">
                  <c:v>25280</c:v>
                </c:pt>
                <c:pt idx="20">
                  <c:v>24287</c:v>
                </c:pt>
                <c:pt idx="21">
                  <c:v>24601</c:v>
                </c:pt>
                <c:pt idx="22">
                  <c:v>25238</c:v>
                </c:pt>
                <c:pt idx="23">
                  <c:v>25596</c:v>
                </c:pt>
                <c:pt idx="24">
                  <c:v>27061</c:v>
                </c:pt>
                <c:pt idx="25">
                  <c:v>28307</c:v>
                </c:pt>
                <c:pt idx="26">
                  <c:v>29604</c:v>
                </c:pt>
                <c:pt idx="27">
                  <c:v>30520</c:v>
                </c:pt>
                <c:pt idx="28">
                  <c:v>31055</c:v>
                </c:pt>
                <c:pt idx="29">
                  <c:v>31258</c:v>
                </c:pt>
                <c:pt idx="30">
                  <c:v>29825</c:v>
                </c:pt>
                <c:pt idx="31">
                  <c:v>28632</c:v>
                </c:pt>
                <c:pt idx="32">
                  <c:v>27937</c:v>
                </c:pt>
                <c:pt idx="33">
                  <c:v>27735</c:v>
                </c:pt>
                <c:pt idx="34">
                  <c:v>27575</c:v>
                </c:pt>
                <c:pt idx="35">
                  <c:v>26709</c:v>
                </c:pt>
                <c:pt idx="36">
                  <c:v>27302</c:v>
                </c:pt>
                <c:pt idx="37">
                  <c:v>27110</c:v>
                </c:pt>
                <c:pt idx="38">
                  <c:v>26975</c:v>
                </c:pt>
                <c:pt idx="39">
                  <c:v>28048</c:v>
                </c:pt>
                <c:pt idx="40">
                  <c:v>25997</c:v>
                </c:pt>
                <c:pt idx="41">
                  <c:v>24661</c:v>
                </c:pt>
                <c:pt idx="42">
                  <c:v>24353</c:v>
                </c:pt>
                <c:pt idx="43">
                  <c:v>23592</c:v>
                </c:pt>
                <c:pt idx="44">
                  <c:v>23619</c:v>
                </c:pt>
                <c:pt idx="45">
                  <c:v>23314</c:v>
                </c:pt>
                <c:pt idx="46">
                  <c:v>23907</c:v>
                </c:pt>
                <c:pt idx="47">
                  <c:v>24254</c:v>
                </c:pt>
                <c:pt idx="48">
                  <c:v>24822</c:v>
                </c:pt>
                <c:pt idx="49">
                  <c:v>24162</c:v>
                </c:pt>
                <c:pt idx="50">
                  <c:v>21994</c:v>
                </c:pt>
                <c:pt idx="51">
                  <c:v>21833</c:v>
                </c:pt>
                <c:pt idx="52">
                  <c:v>21558</c:v>
                </c:pt>
                <c:pt idx="53">
                  <c:v>22274</c:v>
                </c:pt>
                <c:pt idx="54">
                  <c:v>23280</c:v>
                </c:pt>
                <c:pt idx="55">
                  <c:v>23055</c:v>
                </c:pt>
                <c:pt idx="56">
                  <c:v>22440</c:v>
                </c:pt>
                <c:pt idx="57">
                  <c:v>22375</c:v>
                </c:pt>
                <c:pt idx="58">
                  <c:v>22210</c:v>
                </c:pt>
                <c:pt idx="59">
                  <c:v>22135</c:v>
                </c:pt>
                <c:pt idx="60">
                  <c:v>21266</c:v>
                </c:pt>
                <c:pt idx="61">
                  <c:v>20496</c:v>
                </c:pt>
                <c:pt idx="62">
                  <c:v>20134</c:v>
                </c:pt>
                <c:pt idx="63">
                  <c:v>19197</c:v>
                </c:pt>
                <c:pt idx="64">
                  <c:v>18624</c:v>
                </c:pt>
                <c:pt idx="65">
                  <c:v>17166</c:v>
                </c:pt>
                <c:pt idx="66">
                  <c:v>16116</c:v>
                </c:pt>
                <c:pt idx="67">
                  <c:v>15048</c:v>
                </c:pt>
                <c:pt idx="68">
                  <c:v>14749</c:v>
                </c:pt>
                <c:pt idx="69">
                  <c:v>13957</c:v>
                </c:pt>
                <c:pt idx="70">
                  <c:v>12880</c:v>
                </c:pt>
                <c:pt idx="71">
                  <c:v>11957</c:v>
                </c:pt>
                <c:pt idx="72">
                  <c:v>10995</c:v>
                </c:pt>
                <c:pt idx="73">
                  <c:v>8742</c:v>
                </c:pt>
                <c:pt idx="74">
                  <c:v>8556</c:v>
                </c:pt>
                <c:pt idx="75">
                  <c:v>7849</c:v>
                </c:pt>
                <c:pt idx="76">
                  <c:v>7339</c:v>
                </c:pt>
                <c:pt idx="77">
                  <c:v>6482</c:v>
                </c:pt>
                <c:pt idx="78">
                  <c:v>6297</c:v>
                </c:pt>
                <c:pt idx="79">
                  <c:v>5747</c:v>
                </c:pt>
                <c:pt idx="80">
                  <c:v>4785</c:v>
                </c:pt>
                <c:pt idx="81">
                  <c:v>4414</c:v>
                </c:pt>
                <c:pt idx="82">
                  <c:v>4267</c:v>
                </c:pt>
                <c:pt idx="83">
                  <c:v>3903</c:v>
                </c:pt>
                <c:pt idx="84">
                  <c:v>3706</c:v>
                </c:pt>
                <c:pt idx="85">
                  <c:v>21899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0-43E5-9391-5CD523DA4AA1}"/>
            </c:ext>
          </c:extLst>
        </c:ser>
        <c:ser>
          <c:idx val="1"/>
          <c:order val="6"/>
          <c:tx>
            <c:strRef>
              <c:f>Sheet1!$J$1</c:f>
              <c:strCache>
                <c:ptCount val="1"/>
                <c:pt idx="0">
                  <c:v>Asian Female</c:v>
                </c:pt>
              </c:strCache>
            </c:strRef>
          </c:tx>
          <c:spPr>
            <a:solidFill>
              <a:srgbClr val="F5573D"/>
            </a:solidFill>
            <a:ln w="0">
              <a:solidFill>
                <a:srgbClr val="FFD5D6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Sheet1!$J$2:$J$97</c:f>
              <c:numCache>
                <c:formatCode>_(* #,##0_);_(* \(#,##0\);_(* "-"??_);_(@_)</c:formatCode>
                <c:ptCount val="96"/>
                <c:pt idx="0">
                  <c:v>6996</c:v>
                </c:pt>
                <c:pt idx="1">
                  <c:v>7628</c:v>
                </c:pt>
                <c:pt idx="2">
                  <c:v>8226</c:v>
                </c:pt>
                <c:pt idx="3">
                  <c:v>8557</c:v>
                </c:pt>
                <c:pt idx="4">
                  <c:v>8992</c:v>
                </c:pt>
                <c:pt idx="5">
                  <c:v>8919</c:v>
                </c:pt>
                <c:pt idx="6">
                  <c:v>8717</c:v>
                </c:pt>
                <c:pt idx="7">
                  <c:v>8579</c:v>
                </c:pt>
                <c:pt idx="8">
                  <c:v>8366</c:v>
                </c:pt>
                <c:pt idx="9">
                  <c:v>9183</c:v>
                </c:pt>
                <c:pt idx="10">
                  <c:v>9221</c:v>
                </c:pt>
                <c:pt idx="11">
                  <c:v>9450</c:v>
                </c:pt>
                <c:pt idx="12">
                  <c:v>9078</c:v>
                </c:pt>
                <c:pt idx="13">
                  <c:v>9080</c:v>
                </c:pt>
                <c:pt idx="14">
                  <c:v>9257</c:v>
                </c:pt>
                <c:pt idx="15">
                  <c:v>9313</c:v>
                </c:pt>
                <c:pt idx="16">
                  <c:v>9318</c:v>
                </c:pt>
                <c:pt idx="17">
                  <c:v>8712</c:v>
                </c:pt>
                <c:pt idx="18">
                  <c:v>8214</c:v>
                </c:pt>
                <c:pt idx="19">
                  <c:v>7602</c:v>
                </c:pt>
                <c:pt idx="20">
                  <c:v>7365</c:v>
                </c:pt>
                <c:pt idx="21">
                  <c:v>7965</c:v>
                </c:pt>
                <c:pt idx="22">
                  <c:v>8881</c:v>
                </c:pt>
                <c:pt idx="23">
                  <c:v>9610</c:v>
                </c:pt>
                <c:pt idx="24">
                  <c:v>10351</c:v>
                </c:pt>
                <c:pt idx="25">
                  <c:v>10844</c:v>
                </c:pt>
                <c:pt idx="26">
                  <c:v>11245</c:v>
                </c:pt>
                <c:pt idx="27">
                  <c:v>12074</c:v>
                </c:pt>
                <c:pt idx="28">
                  <c:v>12688</c:v>
                </c:pt>
                <c:pt idx="29">
                  <c:v>13218</c:v>
                </c:pt>
                <c:pt idx="30">
                  <c:v>13645</c:v>
                </c:pt>
                <c:pt idx="31">
                  <c:v>13685</c:v>
                </c:pt>
                <c:pt idx="32">
                  <c:v>13748</c:v>
                </c:pt>
                <c:pt idx="33">
                  <c:v>13974</c:v>
                </c:pt>
                <c:pt idx="34">
                  <c:v>14129</c:v>
                </c:pt>
                <c:pt idx="35">
                  <c:v>14242</c:v>
                </c:pt>
                <c:pt idx="36">
                  <c:v>14311</c:v>
                </c:pt>
                <c:pt idx="37">
                  <c:v>14146</c:v>
                </c:pt>
                <c:pt idx="38">
                  <c:v>13883</c:v>
                </c:pt>
                <c:pt idx="39">
                  <c:v>13837</c:v>
                </c:pt>
                <c:pt idx="40">
                  <c:v>13386</c:v>
                </c:pt>
                <c:pt idx="41">
                  <c:v>12839</c:v>
                </c:pt>
                <c:pt idx="42">
                  <c:v>12771</c:v>
                </c:pt>
                <c:pt idx="43">
                  <c:v>12694</c:v>
                </c:pt>
                <c:pt idx="44">
                  <c:v>12932</c:v>
                </c:pt>
                <c:pt idx="45">
                  <c:v>12381</c:v>
                </c:pt>
                <c:pt idx="46">
                  <c:v>12474</c:v>
                </c:pt>
                <c:pt idx="47">
                  <c:v>12353</c:v>
                </c:pt>
                <c:pt idx="48">
                  <c:v>11709</c:v>
                </c:pt>
                <c:pt idx="49">
                  <c:v>11448</c:v>
                </c:pt>
                <c:pt idx="50">
                  <c:v>10500</c:v>
                </c:pt>
                <c:pt idx="51">
                  <c:v>9857</c:v>
                </c:pt>
                <c:pt idx="52">
                  <c:v>8925</c:v>
                </c:pt>
                <c:pt idx="53">
                  <c:v>8743</c:v>
                </c:pt>
                <c:pt idx="54">
                  <c:v>8633</c:v>
                </c:pt>
                <c:pt idx="55">
                  <c:v>8630</c:v>
                </c:pt>
                <c:pt idx="56">
                  <c:v>8453</c:v>
                </c:pt>
                <c:pt idx="57">
                  <c:v>7623</c:v>
                </c:pt>
                <c:pt idx="58">
                  <c:v>7557</c:v>
                </c:pt>
                <c:pt idx="59">
                  <c:v>7959</c:v>
                </c:pt>
                <c:pt idx="60">
                  <c:v>7472</c:v>
                </c:pt>
                <c:pt idx="61">
                  <c:v>7346</c:v>
                </c:pt>
                <c:pt idx="62">
                  <c:v>7317</c:v>
                </c:pt>
                <c:pt idx="63">
                  <c:v>7307</c:v>
                </c:pt>
                <c:pt idx="64">
                  <c:v>7025</c:v>
                </c:pt>
                <c:pt idx="65">
                  <c:v>6569</c:v>
                </c:pt>
                <c:pt idx="66">
                  <c:v>6409</c:v>
                </c:pt>
                <c:pt idx="67">
                  <c:v>6253</c:v>
                </c:pt>
                <c:pt idx="68">
                  <c:v>6189</c:v>
                </c:pt>
                <c:pt idx="69">
                  <c:v>6182</c:v>
                </c:pt>
                <c:pt idx="70">
                  <c:v>5433</c:v>
                </c:pt>
                <c:pt idx="71">
                  <c:v>5055</c:v>
                </c:pt>
                <c:pt idx="72">
                  <c:v>4540</c:v>
                </c:pt>
                <c:pt idx="73">
                  <c:v>3796</c:v>
                </c:pt>
                <c:pt idx="74">
                  <c:v>3681</c:v>
                </c:pt>
                <c:pt idx="75">
                  <c:v>3301</c:v>
                </c:pt>
                <c:pt idx="76">
                  <c:v>3073</c:v>
                </c:pt>
                <c:pt idx="77">
                  <c:v>2932</c:v>
                </c:pt>
                <c:pt idx="78">
                  <c:v>2627</c:v>
                </c:pt>
                <c:pt idx="79">
                  <c:v>2354</c:v>
                </c:pt>
                <c:pt idx="80">
                  <c:v>2051</c:v>
                </c:pt>
                <c:pt idx="81">
                  <c:v>1776</c:v>
                </c:pt>
                <c:pt idx="82">
                  <c:v>1613</c:v>
                </c:pt>
                <c:pt idx="83">
                  <c:v>1500</c:v>
                </c:pt>
                <c:pt idx="84">
                  <c:v>1226</c:v>
                </c:pt>
                <c:pt idx="85">
                  <c:v>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40-4736-83F5-8F0169FFF79B}"/>
            </c:ext>
          </c:extLst>
        </c:ser>
        <c:ser>
          <c:idx val="9"/>
          <c:order val="7"/>
          <c:tx>
            <c:strRef>
              <c:f>Sheet1!$K$1</c:f>
              <c:strCache>
                <c:ptCount val="1"/>
                <c:pt idx="0">
                  <c:v>Other Female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Sheet1!$K$2:$K$97</c:f>
              <c:numCache>
                <c:formatCode>_(* #,##0_);_(* \(#,##0\);_(* "-"??_);_(@_)</c:formatCode>
                <c:ptCount val="96"/>
                <c:pt idx="0">
                  <c:v>6230</c:v>
                </c:pt>
                <c:pt idx="1">
                  <c:v>6518</c:v>
                </c:pt>
                <c:pt idx="2">
                  <c:v>6685</c:v>
                </c:pt>
                <c:pt idx="3">
                  <c:v>6851</c:v>
                </c:pt>
                <c:pt idx="4">
                  <c:v>7015</c:v>
                </c:pt>
                <c:pt idx="5">
                  <c:v>7094</c:v>
                </c:pt>
                <c:pt idx="6">
                  <c:v>6736</c:v>
                </c:pt>
                <c:pt idx="7">
                  <c:v>6550</c:v>
                </c:pt>
                <c:pt idx="8">
                  <c:v>6457</c:v>
                </c:pt>
                <c:pt idx="9">
                  <c:v>6347</c:v>
                </c:pt>
                <c:pt idx="10">
                  <c:v>6107</c:v>
                </c:pt>
                <c:pt idx="11">
                  <c:v>6089</c:v>
                </c:pt>
                <c:pt idx="12">
                  <c:v>5817</c:v>
                </c:pt>
                <c:pt idx="13">
                  <c:v>5636</c:v>
                </c:pt>
                <c:pt idx="14">
                  <c:v>5567</c:v>
                </c:pt>
                <c:pt idx="15">
                  <c:v>5250</c:v>
                </c:pt>
                <c:pt idx="16">
                  <c:v>5188</c:v>
                </c:pt>
                <c:pt idx="17">
                  <c:v>4869</c:v>
                </c:pt>
                <c:pt idx="18">
                  <c:v>4656</c:v>
                </c:pt>
                <c:pt idx="19">
                  <c:v>4663</c:v>
                </c:pt>
                <c:pt idx="20">
                  <c:v>4614</c:v>
                </c:pt>
                <c:pt idx="21">
                  <c:v>4383</c:v>
                </c:pt>
                <c:pt idx="22">
                  <c:v>4346</c:v>
                </c:pt>
                <c:pt idx="23">
                  <c:v>4469</c:v>
                </c:pt>
                <c:pt idx="24">
                  <c:v>4543</c:v>
                </c:pt>
                <c:pt idx="25">
                  <c:v>4504</c:v>
                </c:pt>
                <c:pt idx="26">
                  <c:v>4439</c:v>
                </c:pt>
                <c:pt idx="27">
                  <c:v>4535</c:v>
                </c:pt>
                <c:pt idx="28">
                  <c:v>4446</c:v>
                </c:pt>
                <c:pt idx="29">
                  <c:v>4324</c:v>
                </c:pt>
                <c:pt idx="30">
                  <c:v>4116</c:v>
                </c:pt>
                <c:pt idx="31">
                  <c:v>3912</c:v>
                </c:pt>
                <c:pt idx="32">
                  <c:v>3988</c:v>
                </c:pt>
                <c:pt idx="33">
                  <c:v>3585</c:v>
                </c:pt>
                <c:pt idx="34">
                  <c:v>3570</c:v>
                </c:pt>
                <c:pt idx="35">
                  <c:v>3425</c:v>
                </c:pt>
                <c:pt idx="36">
                  <c:v>3381</c:v>
                </c:pt>
                <c:pt idx="37">
                  <c:v>3364</c:v>
                </c:pt>
                <c:pt idx="38">
                  <c:v>3266</c:v>
                </c:pt>
                <c:pt idx="39">
                  <c:v>3323</c:v>
                </c:pt>
                <c:pt idx="40">
                  <c:v>3080</c:v>
                </c:pt>
                <c:pt idx="41">
                  <c:v>3002</c:v>
                </c:pt>
                <c:pt idx="42">
                  <c:v>2801</c:v>
                </c:pt>
                <c:pt idx="43">
                  <c:v>2652</c:v>
                </c:pt>
                <c:pt idx="44">
                  <c:v>2754</c:v>
                </c:pt>
                <c:pt idx="45">
                  <c:v>2557</c:v>
                </c:pt>
                <c:pt idx="46">
                  <c:v>2542</c:v>
                </c:pt>
                <c:pt idx="47">
                  <c:v>2564</c:v>
                </c:pt>
                <c:pt idx="48">
                  <c:v>2746</c:v>
                </c:pt>
                <c:pt idx="49">
                  <c:v>2632</c:v>
                </c:pt>
                <c:pt idx="50">
                  <c:v>2331</c:v>
                </c:pt>
                <c:pt idx="51">
                  <c:v>2278</c:v>
                </c:pt>
                <c:pt idx="52">
                  <c:v>2252</c:v>
                </c:pt>
                <c:pt idx="53">
                  <c:v>2171</c:v>
                </c:pt>
                <c:pt idx="54">
                  <c:v>2271</c:v>
                </c:pt>
                <c:pt idx="55">
                  <c:v>2305</c:v>
                </c:pt>
                <c:pt idx="56">
                  <c:v>2381</c:v>
                </c:pt>
                <c:pt idx="57">
                  <c:v>2353</c:v>
                </c:pt>
                <c:pt idx="58">
                  <c:v>2302</c:v>
                </c:pt>
                <c:pt idx="59">
                  <c:v>2197</c:v>
                </c:pt>
                <c:pt idx="60">
                  <c:v>2085</c:v>
                </c:pt>
                <c:pt idx="61">
                  <c:v>2100</c:v>
                </c:pt>
                <c:pt idx="62">
                  <c:v>2061</c:v>
                </c:pt>
                <c:pt idx="63">
                  <c:v>1934</c:v>
                </c:pt>
                <c:pt idx="64">
                  <c:v>1866</c:v>
                </c:pt>
                <c:pt idx="65">
                  <c:v>1753</c:v>
                </c:pt>
                <c:pt idx="66">
                  <c:v>1702</c:v>
                </c:pt>
                <c:pt idx="67">
                  <c:v>1529</c:v>
                </c:pt>
                <c:pt idx="68">
                  <c:v>1458</c:v>
                </c:pt>
                <c:pt idx="69">
                  <c:v>1360</c:v>
                </c:pt>
                <c:pt idx="70">
                  <c:v>1362</c:v>
                </c:pt>
                <c:pt idx="71">
                  <c:v>1353</c:v>
                </c:pt>
                <c:pt idx="72">
                  <c:v>1349</c:v>
                </c:pt>
                <c:pt idx="73">
                  <c:v>978</c:v>
                </c:pt>
                <c:pt idx="74">
                  <c:v>928</c:v>
                </c:pt>
                <c:pt idx="75">
                  <c:v>864</c:v>
                </c:pt>
                <c:pt idx="76">
                  <c:v>813</c:v>
                </c:pt>
                <c:pt idx="77">
                  <c:v>695</c:v>
                </c:pt>
                <c:pt idx="78">
                  <c:v>635</c:v>
                </c:pt>
                <c:pt idx="79">
                  <c:v>617</c:v>
                </c:pt>
                <c:pt idx="80">
                  <c:v>562</c:v>
                </c:pt>
                <c:pt idx="81">
                  <c:v>496</c:v>
                </c:pt>
                <c:pt idx="82">
                  <c:v>462</c:v>
                </c:pt>
                <c:pt idx="83">
                  <c:v>437</c:v>
                </c:pt>
                <c:pt idx="84">
                  <c:v>410</c:v>
                </c:pt>
                <c:pt idx="85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40-4736-83F5-8F0169FF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0.04547</cdr:x>
      <cdr:y>0.35821</cdr:y>
    </cdr:from>
    <cdr:to>
      <cdr:x>1</cdr:x>
      <cdr:y>0.35821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1A48554-4768-4F91-8193-1278585F15CC}"/>
            </a:ext>
          </a:extLst>
        </cdr:cNvPr>
        <cdr:cNvCxnSpPr/>
      </cdr:nvCxnSpPr>
      <cdr:spPr>
        <a:xfrm xmlns:a="http://schemas.openxmlformats.org/drawingml/2006/main">
          <a:off x="363835" y="1828800"/>
          <a:ext cx="76371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0.45653</cdr:x>
      <cdr:y>0.07039</cdr:y>
    </cdr:from>
    <cdr:to>
      <cdr:x>0.46532</cdr:x>
      <cdr:y>0.50565</cdr:y>
    </cdr:to>
    <cdr:sp macro="" textlink="">
      <cdr:nvSpPr>
        <cdr:cNvPr id="2" name="Right Brace 1"/>
        <cdr:cNvSpPr/>
      </cdr:nvSpPr>
      <cdr:spPr>
        <a:xfrm xmlns:a="http://schemas.openxmlformats.org/drawingml/2006/main">
          <a:off x="5376300" y="329416"/>
          <a:ext cx="103514" cy="2036995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0.19838</cdr:x>
      <cdr:y>0.25306</cdr:y>
    </cdr:from>
    <cdr:to>
      <cdr:x>0.31838</cdr:x>
      <cdr:y>0.44286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1619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5BA6F8-D932-4BC6-B450-A920176CDAFB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4"/>
            <a:ext cx="5852160" cy="4860608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6C95698-22BF-4099-B592-586CF61CB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2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17513" y="542925"/>
            <a:ext cx="10718801" cy="603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1" y="6820494"/>
            <a:ext cx="7680960" cy="1409111"/>
          </a:xfrm>
        </p:spPr>
        <p:txBody>
          <a:bodyPr>
            <a:normAutofit/>
          </a:bodyPr>
          <a:lstStyle/>
          <a:p>
            <a:pPr defTabSz="1218632"/>
            <a:r>
              <a:rPr lang="en-US" dirty="0"/>
              <a:t>Texas is the second largest</a:t>
            </a:r>
            <a:r>
              <a:rPr lang="en-US" baseline="0" dirty="0"/>
              <a:t> state in terms of population (2</a:t>
            </a:r>
            <a:r>
              <a:rPr lang="en-US" baseline="30000" dirty="0"/>
              <a:t>nd</a:t>
            </a:r>
            <a:r>
              <a:rPr lang="en-US" baseline="0" dirty="0"/>
              <a:t> to CA) and area (2</a:t>
            </a:r>
            <a:r>
              <a:rPr lang="en-US" baseline="30000" dirty="0"/>
              <a:t>nd</a:t>
            </a:r>
            <a:r>
              <a:rPr lang="en-US" baseline="0" dirty="0"/>
              <a:t> to AK). In terms of </a:t>
            </a:r>
            <a:r>
              <a:rPr lang="en-US" b="1" baseline="0" dirty="0"/>
              <a:t>number of people, </a:t>
            </a:r>
            <a:r>
              <a:rPr lang="en-US" baseline="0" dirty="0"/>
              <a:t>Texas’ growth exceeds that of all other states between 2010 and 2020. </a:t>
            </a:r>
            <a:r>
              <a:rPr lang="en-US" altLang="en-US" dirty="0">
                <a:ea typeface="Calibri" panose="020F0502020204030204" pitchFamily="34" charset="0"/>
              </a:rPr>
              <a:t>Texas has added over 4.2 million people between April 1, 2010 and July 1, 2020. This puts Texas</a:t>
            </a:r>
            <a:r>
              <a:rPr lang="en-US" altLang="en-US" baseline="0" dirty="0">
                <a:ea typeface="Calibri" panose="020F0502020204030204" pitchFamily="34" charset="0"/>
              </a:rPr>
              <a:t> on track to meet or surpass the number of people added in the last census when T</a:t>
            </a:r>
            <a:r>
              <a:rPr lang="en-US" altLang="en-US" dirty="0">
                <a:ea typeface="Calibri" panose="020F0502020204030204" pitchFamily="34" charset="0"/>
              </a:rPr>
              <a:t>exas gained 4 congressional</a:t>
            </a:r>
            <a:r>
              <a:rPr lang="en-US" altLang="en-US" baseline="0" dirty="0">
                <a:ea typeface="Calibri" panose="020F0502020204030204" pitchFamily="34" charset="0"/>
              </a:rPr>
              <a:t> seats. Projections from multiple sources anticipate Texas will gain 3 congressional districts after the 2020 census.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97">
              <a:defRPr/>
            </a:pPr>
            <a:fld id="{76F32840-EA76-4A40-B83F-F31ACE11B3A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399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649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6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3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9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388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7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7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0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17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41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165100"/>
            <a:ext cx="9501187" cy="5345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8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396" y="11"/>
            <a:ext cx="7930605" cy="132370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1889" y="1607208"/>
            <a:ext cx="4180115" cy="27557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9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-1586"/>
            <a:ext cx="1220258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7213600" cy="144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0" y="3276600"/>
            <a:ext cx="386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1E7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2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7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2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66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28600"/>
            <a:ext cx="7620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16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1143006"/>
            <a:ext cx="1422400" cy="5440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737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3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8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2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75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8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6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9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8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9641" y="1754508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rgbClr val="25327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26402" y="6256840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1" y="511282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0"/>
            <a:ext cx="89001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9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5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53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63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3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8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8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3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3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45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2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7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05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1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8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79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0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2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6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421928" y="3331869"/>
            <a:ext cx="5348143" cy="117373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426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8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11"/>
            <a:ext cx="2072640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27688"/>
            <a:ext cx="1072353" cy="10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rgbClr val="1B1E7A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1E7A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1E7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1E7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1E7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1E7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-1918"/>
            <a:ext cx="1242062" cy="1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1" r:id="rId12"/>
    <p:sldLayoutId id="214748374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7304" y="994033"/>
            <a:ext cx="931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 Trends and Projections in Texas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03024" y="4910258"/>
            <a:ext cx="8507894" cy="1344232"/>
            <a:chOff x="318052" y="5513768"/>
            <a:chExt cx="8507894" cy="13442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5E761-26BF-4D36-A626-C3C24E9DD38C}"/>
              </a:ext>
            </a:extLst>
          </p:cNvPr>
          <p:cNvSpPr txBox="1"/>
          <p:nvPr/>
        </p:nvSpPr>
        <p:spPr>
          <a:xfrm>
            <a:off x="4301080" y="2767250"/>
            <a:ext cx="39704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Texas Associated Press Managing Editors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October 16, 2021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San Angelo, Texas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CC0C0-3F94-49C6-B659-A2240C95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2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AB86F3-D0E0-4B36-B27D-AE884500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455" y="838235"/>
            <a:ext cx="7627090" cy="60197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409944-8F0B-4804-ACDA-E6E0211F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42C18-079D-4436-ADCC-17071CCC3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631" y="5143500"/>
            <a:ext cx="2627908" cy="1395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97947-BB4E-4171-8DD4-7179FED7CDB2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066A34-337E-4383-BD3C-1B3C6D242444}"/>
              </a:ext>
            </a:extLst>
          </p:cNvPr>
          <p:cNvSpPr/>
          <p:nvPr/>
        </p:nvSpPr>
        <p:spPr>
          <a:xfrm>
            <a:off x="7018423" y="1437166"/>
            <a:ext cx="3630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63 counties lost Hispanic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1495DD-3DDD-46DA-B47E-399D026D2493}"/>
              </a:ext>
            </a:extLst>
          </p:cNvPr>
          <p:cNvSpPr/>
          <p:nvPr/>
        </p:nvSpPr>
        <p:spPr>
          <a:xfrm>
            <a:off x="1928111" y="353291"/>
            <a:ext cx="52965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Hispanic, 2010-2020 </a:t>
            </a:r>
          </a:p>
        </p:txBody>
      </p:sp>
    </p:spTree>
    <p:extLst>
      <p:ext uri="{BB962C8B-B14F-4D97-AF65-F5344CB8AC3E}">
        <p14:creationId xmlns:p14="http://schemas.microsoft.com/office/powerpoint/2010/main" val="357464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8CEC32-77CD-40D7-961C-CFCC8EC6C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13" y="825190"/>
            <a:ext cx="7522173" cy="60328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DAA0F8-19B8-4E22-B1D7-833FFE3D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CF236-FCFA-4725-8391-C8ACA013A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873" y="4970928"/>
            <a:ext cx="2826261" cy="1385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09D95-639B-4F1F-933A-A4CCC749B03A}"/>
              </a:ext>
            </a:extLst>
          </p:cNvPr>
          <p:cNvSpPr txBox="1"/>
          <p:nvPr/>
        </p:nvSpPr>
        <p:spPr>
          <a:xfrm>
            <a:off x="7855662" y="1275921"/>
            <a:ext cx="344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 158 counties lost Black population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8BD1C-FE36-4A0A-9FE1-C27B3B8FE64B}"/>
              </a:ext>
            </a:extLst>
          </p:cNvPr>
          <p:cNvSpPr/>
          <p:nvPr/>
        </p:nvSpPr>
        <p:spPr>
          <a:xfrm>
            <a:off x="1928111" y="353291"/>
            <a:ext cx="63032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Non-Hispanic Black, 2010-2020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8DCFE-3572-48A8-B6E1-3D6C67909D18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232639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62B580-08D7-4777-B716-83A12E7A22D9}"/>
              </a:ext>
            </a:extLst>
          </p:cNvPr>
          <p:cNvSpPr/>
          <p:nvPr/>
        </p:nvSpPr>
        <p:spPr>
          <a:xfrm>
            <a:off x="1524000" y="6396339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Vintage Population Estimates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61929-66B5-4161-9AA0-8016629C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814387"/>
            <a:ext cx="8686800" cy="52292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4AB1C0-1159-47CE-BE37-BA86B606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3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2E7B5-E756-4443-97C8-87ABC180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" t="3301" r="3563" b="9903"/>
          <a:stretch/>
        </p:blipFill>
        <p:spPr>
          <a:xfrm>
            <a:off x="2465928" y="919975"/>
            <a:ext cx="7260144" cy="58685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E346-320A-4ED5-A4BF-0135FBBFF822}"/>
              </a:ext>
            </a:extLst>
          </p:cNvPr>
          <p:cNvSpPr txBox="1">
            <a:spLocks/>
          </p:cNvSpPr>
          <p:nvPr/>
        </p:nvSpPr>
        <p:spPr>
          <a:xfrm>
            <a:off x="2300869" y="30123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Natural Increase (Decrease),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C841C-3E04-43BF-82C5-F895339DA84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9BA22-CC80-4767-B6C6-03B6132B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52" y="5172772"/>
            <a:ext cx="97155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35812-D9AC-4229-854C-DFD912BC9E2D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86 counties had natural decrease over the decade (1/3 of Texas’ counties)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28336-BF90-488E-9AEE-50F9959C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24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7D739-1E86-4AB2-A7D4-25E9D4F4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21" y="890518"/>
            <a:ext cx="7354230" cy="6034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430C8-9B8B-4E6B-AF76-4109F2E80F87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72AB38-0136-456D-AFEF-A3E0F284FA26}"/>
              </a:ext>
            </a:extLst>
          </p:cNvPr>
          <p:cNvSpPr txBox="1">
            <a:spLocks/>
          </p:cNvSpPr>
          <p:nvPr/>
        </p:nvSpPr>
        <p:spPr>
          <a:xfrm>
            <a:off x="1921728" y="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Population Change from Domestic Migration,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ED587-6729-4D28-8A36-C44EC08D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5008292"/>
            <a:ext cx="1104900" cy="125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1A696-35AB-40A0-A093-8739638B2DB1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than half (134) of counties had net out domestic migration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D8E5C-3FFC-4FFD-A426-56A647CA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2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01D5-E861-4F8E-A628-956226BB6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5" t="6906" b="5470"/>
          <a:stretch/>
        </p:blipFill>
        <p:spPr>
          <a:xfrm>
            <a:off x="2475299" y="805151"/>
            <a:ext cx="7241401" cy="580662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4E5B38-3F7D-4A67-B54D-D1CCD75D5D6F}"/>
              </a:ext>
            </a:extLst>
          </p:cNvPr>
          <p:cNvSpPr txBox="1">
            <a:spLocks/>
          </p:cNvSpPr>
          <p:nvPr/>
        </p:nvSpPr>
        <p:spPr>
          <a:xfrm>
            <a:off x="1737733" y="39044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International Migrants,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B38EF-A8CE-4260-A795-0CBCA0F21CC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861D1-706F-42BB-ADE0-2653E45A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184" y="5206127"/>
            <a:ext cx="866775" cy="10191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21C2-8A1E-4EF9-902C-F08F787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27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61999-5D23-41D8-A2D3-9F18E05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CBF6B4-17D6-40E3-98C3-ECA7C11A900D}"/>
              </a:ext>
            </a:extLst>
          </p:cNvPr>
          <p:cNvGraphicFramePr/>
          <p:nvPr>
            <p:extLst/>
          </p:nvPr>
        </p:nvGraphicFramePr>
        <p:xfrm>
          <a:off x="1515649" y="903249"/>
          <a:ext cx="8661079" cy="568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E32531-4E59-4470-B2F8-0C1C7642063A}"/>
              </a:ext>
            </a:extLst>
          </p:cNvPr>
          <p:cNvSpPr txBox="1">
            <a:spLocks/>
          </p:cNvSpPr>
          <p:nvPr/>
        </p:nvSpPr>
        <p:spPr>
          <a:xfrm>
            <a:off x="1639230" y="382003"/>
            <a:ext cx="9907858" cy="45147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Net Domestic Migrants Between Texas and Other States, 2010-2019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9A88F-6CF9-4C4E-AD26-7E7E91253A04}"/>
              </a:ext>
            </a:extLst>
          </p:cNvPr>
          <p:cNvSpPr/>
          <p:nvPr/>
        </p:nvSpPr>
        <p:spPr>
          <a:xfrm>
            <a:off x="204439" y="659067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State-to-State Migration Flows, 2010-2019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01335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991487"/>
              </p:ext>
            </p:extLst>
          </p:nvPr>
        </p:nvGraphicFramePr>
        <p:xfrm>
          <a:off x="1310268" y="1499769"/>
          <a:ext cx="9471945" cy="455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22">
                  <a:extLst>
                    <a:ext uri="{9D8B030D-6E8A-4147-A177-3AD203B41FA5}">
                      <a16:colId xmlns:a16="http://schemas.microsoft.com/office/drawing/2014/main" val="525756818"/>
                    </a:ext>
                  </a:extLst>
                </a:gridCol>
                <a:gridCol w="684460">
                  <a:extLst>
                    <a:ext uri="{9D8B030D-6E8A-4147-A177-3AD203B41FA5}">
                      <a16:colId xmlns:a16="http://schemas.microsoft.com/office/drawing/2014/main" val="3956983059"/>
                    </a:ext>
                  </a:extLst>
                </a:gridCol>
                <a:gridCol w="1756297">
                  <a:extLst>
                    <a:ext uri="{9D8B030D-6E8A-4147-A177-3AD203B41FA5}">
                      <a16:colId xmlns:a16="http://schemas.microsoft.com/office/drawing/2014/main" val="2723616987"/>
                    </a:ext>
                  </a:extLst>
                </a:gridCol>
                <a:gridCol w="1614305">
                  <a:extLst>
                    <a:ext uri="{9D8B030D-6E8A-4147-A177-3AD203B41FA5}">
                      <a16:colId xmlns:a16="http://schemas.microsoft.com/office/drawing/2014/main" val="598238824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3412997383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026699358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595499657"/>
                    </a:ext>
                  </a:extLst>
                </a:gridCol>
              </a:tblGrid>
              <a:tr h="12705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County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US Rank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2020 Population Estimate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Population</a:t>
                      </a:r>
                      <a:r>
                        <a:rPr lang="en-US" sz="18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800" u="none" strike="noStrike" baseline="0" dirty="0">
                          <a:effectLst/>
                        </a:rPr>
                        <a:t>2010-2020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Natural Increase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</a:t>
                      </a:r>
                    </a:p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International  </a:t>
                      </a:r>
                      <a:r>
                        <a:rPr lang="en-US" sz="1800" u="none" strike="noStrike" dirty="0">
                          <a:effectLst/>
                        </a:rPr>
                        <a:t>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Domestic 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8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Harris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4,738,253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   645,144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68.6%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44.1%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-12.7%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72438"/>
                  </a:ext>
                </a:extLst>
              </a:tr>
              <a:tr h="34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Bexar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2,026,823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312,042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46.1%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39.9%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762210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Tarrant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2,123,347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312,002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19.7%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926044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Collin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1,072,069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291,175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23.8%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16.8%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59.4%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183867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Travis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1,300,503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276,189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19.6%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42.0%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59372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Dallas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11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2,635,888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267,732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44.2%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-32.6%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8169718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Denton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    919,324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257,709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24.8%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66.3%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814583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Fort Bend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14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    839,706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255,074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19.1%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56.8%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018286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Williamson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20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    617,855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195,084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74.0%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43038"/>
                  </a:ext>
                </a:extLst>
              </a:tr>
              <a:tr h="30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Montgomery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         626,351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170,611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7.7%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71.9%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36272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89963" y="2915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Numeric Growth in Texas, 2010-2020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6455484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E658E-3681-4F56-B818-CFD5B7BB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78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Percent Growth in Texas, 2010-2020*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FE6A20C-36E4-4003-9A85-43A1F2A1B3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760428"/>
              </p:ext>
            </p:extLst>
          </p:nvPr>
        </p:nvGraphicFramePr>
        <p:xfrm>
          <a:off x="1388327" y="1312009"/>
          <a:ext cx="8530639" cy="503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54">
                  <a:extLst>
                    <a:ext uri="{9D8B030D-6E8A-4147-A177-3AD203B41FA5}">
                      <a16:colId xmlns:a16="http://schemas.microsoft.com/office/drawing/2014/main" val="3618365980"/>
                    </a:ext>
                  </a:extLst>
                </a:gridCol>
                <a:gridCol w="855425">
                  <a:extLst>
                    <a:ext uri="{9D8B030D-6E8A-4147-A177-3AD203B41FA5}">
                      <a16:colId xmlns:a16="http://schemas.microsoft.com/office/drawing/2014/main" val="272417622"/>
                    </a:ext>
                  </a:extLst>
                </a:gridCol>
                <a:gridCol w="1270370">
                  <a:extLst>
                    <a:ext uri="{9D8B030D-6E8A-4147-A177-3AD203B41FA5}">
                      <a16:colId xmlns:a16="http://schemas.microsoft.com/office/drawing/2014/main" val="1015821435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286551118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610831424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3748141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708240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155483443"/>
                    </a:ext>
                  </a:extLst>
                </a:gridCol>
              </a:tblGrid>
              <a:tr h="12869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County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US Rank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2020 Population Estimate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Population Change </a:t>
                      </a: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from Natural Increase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International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Domestic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8485120"/>
                  </a:ext>
                </a:extLst>
              </a:tr>
              <a:tr h="360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Hays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241,365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  84,387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53.7%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16.7%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3.6%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79.7%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818557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Comal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164,812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  56,287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51.9%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1.8%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92.3%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4744766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Williamson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617,855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195,084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46.2%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20.4%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5.6%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74.0%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5407770"/>
                  </a:ext>
                </a:extLst>
              </a:tr>
              <a:tr h="275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Fort Bend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839,706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255,074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43.6%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24.1%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19.1%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56.8%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4998668"/>
                  </a:ext>
                </a:extLst>
              </a:tr>
              <a:tr h="257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Rockwall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109,888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  31,490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40.2%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14.9%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81.7%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5111107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Denton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919,324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257,709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38.9%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24.8%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66.3%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9693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Kaufman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143,198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39,846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38.6%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17.3%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81.2%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7029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Montgomery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16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626,351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170,611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37.4%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20.4%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71.9%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570209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Collin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1,072,069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291,175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37.2%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23.8%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16.8%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59.4%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439868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Waller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57,452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14,133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32.7%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22.7%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2.9%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74.4%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7676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Midland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29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177,863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40,976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29.9%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42.6%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9.0%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48.3%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9704231"/>
                  </a:ext>
                </a:extLst>
              </a:tr>
              <a:tr h="349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Guadalupe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31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170,608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39,086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29.7%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19.9%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78.0%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5485350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Ellis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191,760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42,111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28.1%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21.8%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76.1%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676448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3CDF97D-D3A2-44B0-9D14-CF3E19837EB6}"/>
              </a:ext>
            </a:extLst>
          </p:cNvPr>
          <p:cNvSpPr/>
          <p:nvPr/>
        </p:nvSpPr>
        <p:spPr>
          <a:xfrm>
            <a:off x="4561312" y="6473512"/>
            <a:ext cx="624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*Among counties with populations of 50,000 or more in 2020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931F9-521F-497B-B7DD-C59494AB84DF}"/>
              </a:ext>
            </a:extLst>
          </p:cNvPr>
          <p:cNvSpPr/>
          <p:nvPr/>
        </p:nvSpPr>
        <p:spPr>
          <a:xfrm>
            <a:off x="1095375" y="6473512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9B881-2BBA-47A0-9434-8F3E1AC8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55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507C73-9B97-45A1-A454-A213E2950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1AD9D-61F3-48E0-A1F3-3724D40F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896" y="836734"/>
            <a:ext cx="7718208" cy="59710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D12C51-88B7-4119-9EA0-00512B485C25}"/>
              </a:ext>
            </a:extLst>
          </p:cNvPr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460866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721965" y="0"/>
            <a:ext cx="10262839" cy="78345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Population Growth and Congressional Seat Change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21964" y="929389"/>
          <a:ext cx="8999834" cy="552227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6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5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2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0382">
                  <a:extLst>
                    <a:ext uri="{9D8B030D-6E8A-4147-A177-3AD203B41FA5}">
                      <a16:colId xmlns:a16="http://schemas.microsoft.com/office/drawing/2014/main" val="844658184"/>
                    </a:ext>
                  </a:extLst>
                </a:gridCol>
              </a:tblGrid>
              <a:tr h="653651">
                <a:tc>
                  <a:txBody>
                    <a:bodyPr/>
                    <a:lstStyle/>
                    <a:p>
                      <a:pPr marL="117475" indent="0" algn="l"/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Population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2020 Population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Numeric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Change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2010-2020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Percent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Change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2010-2020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Congressional Seat Change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3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United States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308,745,538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331,449,281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22,703,743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7.4%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2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Texas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25,145,561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29,145,505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3,999,944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Florida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18,801,310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21,538,187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2,736,877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Carolina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9,535,483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10,439,388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903,905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118346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Colorado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5,029,196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5,773,714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744,518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805305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Oregon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3,831,074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4,237,256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406,182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128006"/>
                  </a:ext>
                </a:extLst>
              </a:tr>
              <a:tr h="3187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Montana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989,415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1,084,225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94,810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California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37,253,956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39,538,223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2,284,267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442627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19,378,102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20,201,249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823,147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056116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Pennsylvania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12,702,379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13,002,700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300,321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584441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11,536,504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11,799,448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262,944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3209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Michigan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9,883,640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10,077,331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193,691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65642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12,830,632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12,812,508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-18,124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692329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Virginia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1,852,994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1,793,716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-59,278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26045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524000" y="6396339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		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5D4D2-D05F-46BB-82B8-CBF046E6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7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EF151-81A2-4045-98A6-6DAC1EE09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37518-C889-468E-96CB-822B21CE8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05" y="855080"/>
            <a:ext cx="7590990" cy="5866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F63B73-7182-4287-826E-34BC7E4B780F}"/>
              </a:ext>
            </a:extLst>
          </p:cNvPr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59134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9BB4E5-6B67-40C0-BD47-823605D6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27F99B-CA92-4C35-9B69-85ABFFC45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49" y="811378"/>
            <a:ext cx="7627502" cy="59100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09266E-D8E2-4FA5-9156-DEDDB42277D1}"/>
              </a:ext>
            </a:extLst>
          </p:cNvPr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204359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DC5EF4-B8D1-4C9C-9474-4F4948D8F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7FE35-E371-487D-BFCA-B8AC6AC11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93" y="894075"/>
            <a:ext cx="7699013" cy="59639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12A224-F91A-41DA-8CC7-1F3271E1A92C}"/>
              </a:ext>
            </a:extLst>
          </p:cNvPr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2811524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FA1A80-D689-4137-A55E-3D5681AF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1487B-8958-4F5E-B263-96A39A800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78560"/>
            <a:ext cx="6053335" cy="4691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D05332-8D52-4D7D-8836-7D0FD4D1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288" y="1578560"/>
            <a:ext cx="6062070" cy="4691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368351-6606-431F-8898-291442BAA3CD}"/>
              </a:ext>
            </a:extLst>
          </p:cNvPr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69821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6813FE-5F43-427D-A37B-495AD06C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0F363-933A-404A-93AD-01FF4BC2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998" y="855934"/>
            <a:ext cx="7712004" cy="59518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EF7732-2FD5-469A-B8A8-97103ED6BC5D}"/>
              </a:ext>
            </a:extLst>
          </p:cNvPr>
          <p:cNvSpPr/>
          <p:nvPr/>
        </p:nvSpPr>
        <p:spPr>
          <a:xfrm>
            <a:off x="1745718" y="269838"/>
            <a:ext cx="7712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Hispanic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3869718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F987C-9CD6-4E3D-AD53-86C00EC3D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0863C-C45E-4F3F-B6B4-DDEE4A25F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004" y="858644"/>
            <a:ext cx="7653991" cy="59157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76C8B4-0550-466F-85CC-3F83CAFFF10A}"/>
              </a:ext>
            </a:extLst>
          </p:cNvPr>
          <p:cNvSpPr/>
          <p:nvPr/>
        </p:nvSpPr>
        <p:spPr>
          <a:xfrm>
            <a:off x="1745718" y="269838"/>
            <a:ext cx="7712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Hispanic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271003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015606-0ADB-4B9C-A8E4-F02A7B737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A8236-DAD0-4187-91A5-9F622514E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575" y="894921"/>
            <a:ext cx="7676849" cy="5963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CAC165-C440-405D-B794-D4442C7988F0}"/>
              </a:ext>
            </a:extLst>
          </p:cNvPr>
          <p:cNvSpPr/>
          <p:nvPr/>
        </p:nvSpPr>
        <p:spPr>
          <a:xfrm>
            <a:off x="1745718" y="269838"/>
            <a:ext cx="7712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Hispanic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1570261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EE762-D9CE-4BFA-92BA-9D905C2D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60D40-DC3E-4C6C-B786-07DF78E05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840" y="798391"/>
            <a:ext cx="7628320" cy="59230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84531-3A60-49C7-A275-47A6189663BC}"/>
              </a:ext>
            </a:extLst>
          </p:cNvPr>
          <p:cNvSpPr/>
          <p:nvPr/>
        </p:nvSpPr>
        <p:spPr>
          <a:xfrm>
            <a:off x="1745718" y="269838"/>
            <a:ext cx="7712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Hispanic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89517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8555CC-66B8-4AF9-B240-E49E59B5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274CE-F2E9-406C-BCAD-0200D9B2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87639"/>
            <a:ext cx="6014718" cy="4648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F88C1E-57E2-4FD0-8619-CDE7623D5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7639"/>
            <a:ext cx="5992632" cy="46482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51B503-CBBF-431E-AB3C-D52C36505929}"/>
              </a:ext>
            </a:extLst>
          </p:cNvPr>
          <p:cNvSpPr/>
          <p:nvPr/>
        </p:nvSpPr>
        <p:spPr>
          <a:xfrm>
            <a:off x="1745718" y="269838"/>
            <a:ext cx="7712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Hispanic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4167203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109BBA-B3CF-420A-AC55-7DF7419D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1B525-9AF8-4707-BDE2-D1C705023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43" y="818068"/>
            <a:ext cx="7605913" cy="5903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146BA5-6A03-4C50-96DD-057F8D334AC5}"/>
              </a:ext>
            </a:extLst>
          </p:cNvPr>
          <p:cNvSpPr/>
          <p:nvPr/>
        </p:nvSpPr>
        <p:spPr>
          <a:xfrm>
            <a:off x="1745718" y="269839"/>
            <a:ext cx="916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non-Hispanic White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1099792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5FEA8-C8E9-4937-93A1-DCDC5412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6BAEC-01AA-4AC1-8E68-68CC7A02D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21" y="953507"/>
            <a:ext cx="7366353" cy="5854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FC0227-3634-4AED-942E-25E73309301A}"/>
              </a:ext>
            </a:extLst>
          </p:cNvPr>
          <p:cNvSpPr/>
          <p:nvPr/>
        </p:nvSpPr>
        <p:spPr>
          <a:xfrm>
            <a:off x="1928111" y="353291"/>
            <a:ext cx="391940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Census 2020 Population, Texas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DA44-28B2-439D-938A-492A0D246967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0D6A8-9E29-4B69-B6F4-59859664C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624" y="5324707"/>
            <a:ext cx="1529113" cy="141018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6C45AA4D-B40C-448E-AB1F-A375E054437C}"/>
              </a:ext>
            </a:extLst>
          </p:cNvPr>
          <p:cNvSpPr/>
          <p:nvPr/>
        </p:nvSpPr>
        <p:spPr>
          <a:xfrm>
            <a:off x="6004932" y="2380785"/>
            <a:ext cx="1449658" cy="3423425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Interstate 35 marker">
            <a:extLst>
              <a:ext uri="{FF2B5EF4-FFF2-40B4-BE49-F238E27FC236}">
                <a16:creationId xmlns:a16="http://schemas.microsoft.com/office/drawing/2014/main" id="{A691A5C9-00A0-44A5-A72D-66AD7667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68" y="2033639"/>
            <a:ext cx="258306" cy="2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2EEA1AA-169E-45AB-9482-00A3ADDBA187}"/>
              </a:ext>
            </a:extLst>
          </p:cNvPr>
          <p:cNvSpPr/>
          <p:nvPr/>
        </p:nvSpPr>
        <p:spPr>
          <a:xfrm rot="21366823">
            <a:off x="6570061" y="2928897"/>
            <a:ext cx="1520662" cy="1699462"/>
          </a:xfrm>
          <a:prstGeom prst="triangle">
            <a:avLst>
              <a:gd name="adj" fmla="val 61756"/>
            </a:avLst>
          </a:prstGeom>
          <a:noFill/>
          <a:ln w="38100">
            <a:solidFill>
              <a:schemeClr val="accent2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99EB3A-B92D-4E29-8873-142DA479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13C80-FC1A-40A2-87F9-DC90308D3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412" y="872823"/>
            <a:ext cx="7653176" cy="59182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A442F1-E093-491E-8A1E-A9107EDBDAE4}"/>
              </a:ext>
            </a:extLst>
          </p:cNvPr>
          <p:cNvSpPr/>
          <p:nvPr/>
        </p:nvSpPr>
        <p:spPr>
          <a:xfrm>
            <a:off x="1745718" y="269839"/>
            <a:ext cx="916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non-Hispanic White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1150908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E4FBD-2E50-45CC-9DE9-104614D1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571AF-6521-4E3E-A2BA-72575A4C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57" y="864158"/>
            <a:ext cx="7718485" cy="59938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55EFCC-F41B-4659-8918-D49653CEEA79}"/>
              </a:ext>
            </a:extLst>
          </p:cNvPr>
          <p:cNvSpPr/>
          <p:nvPr/>
        </p:nvSpPr>
        <p:spPr>
          <a:xfrm>
            <a:off x="1745718" y="269839"/>
            <a:ext cx="916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non-Hispanic White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3885027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D847A5-2890-43A5-8089-3F181F6C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CBCA2-01D1-40D1-B630-30D88FDD7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749" y="860482"/>
            <a:ext cx="7688047" cy="59975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881CC5-24F0-43A7-BD1D-DF83428493CC}"/>
              </a:ext>
            </a:extLst>
          </p:cNvPr>
          <p:cNvSpPr/>
          <p:nvPr/>
        </p:nvSpPr>
        <p:spPr>
          <a:xfrm>
            <a:off x="1745718" y="269839"/>
            <a:ext cx="916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non-Hispanic White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1789491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C4251C-029A-4F8A-8807-43D9E184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FE4CF-9405-4214-AA08-479D84D67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173"/>
            <a:ext cx="6096000" cy="4719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65054-2FA7-4DE5-8C2F-C9BDF1817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106" y="1775174"/>
            <a:ext cx="6046894" cy="47196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DBE040-8910-485B-A3CD-C21E97D66251}"/>
              </a:ext>
            </a:extLst>
          </p:cNvPr>
          <p:cNvSpPr/>
          <p:nvPr/>
        </p:nvSpPr>
        <p:spPr>
          <a:xfrm>
            <a:off x="1745718" y="269839"/>
            <a:ext cx="916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non-Hispanic White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1156612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E20DFD-3533-4015-AE6B-FDF3908E6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5FFF3-CE0F-4D4E-88E7-E1C911957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190" y="819615"/>
            <a:ext cx="7715619" cy="59659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3666CF-A6B1-487F-B502-9CB8B3DDBA5F}"/>
              </a:ext>
            </a:extLst>
          </p:cNvPr>
          <p:cNvSpPr/>
          <p:nvPr/>
        </p:nvSpPr>
        <p:spPr>
          <a:xfrm>
            <a:off x="1745718" y="269839"/>
            <a:ext cx="916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non-Hispanic Black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1824054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480D2-BBF6-4761-B1EA-1F0BC643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8FCF9-6E97-4230-9CF2-544F3AF9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506" y="841918"/>
            <a:ext cx="7716987" cy="59714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6B186F-ACBB-4615-911A-642D05E22D34}"/>
              </a:ext>
            </a:extLst>
          </p:cNvPr>
          <p:cNvSpPr/>
          <p:nvPr/>
        </p:nvSpPr>
        <p:spPr>
          <a:xfrm>
            <a:off x="1745718" y="269839"/>
            <a:ext cx="916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non-Hispanic Black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404275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CEEB53-6EA4-42A7-909A-006A8941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F0D84-A67A-4717-B15D-2D6DDF3A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773" y="864158"/>
            <a:ext cx="7716454" cy="59938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DBE7EA-F51A-44F3-8574-7F37A7E9CA81}"/>
              </a:ext>
            </a:extLst>
          </p:cNvPr>
          <p:cNvSpPr/>
          <p:nvPr/>
        </p:nvSpPr>
        <p:spPr>
          <a:xfrm>
            <a:off x="1745718" y="269839"/>
            <a:ext cx="916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non-Hispanic Black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2897478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B47EB-77DB-49A4-B62B-B0ACB73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B6849-C52C-4AB5-959B-481AB23CC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489" y="834013"/>
            <a:ext cx="7729022" cy="60239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F6855A-8A9E-4CC8-8695-507FEED668B0}"/>
              </a:ext>
            </a:extLst>
          </p:cNvPr>
          <p:cNvSpPr/>
          <p:nvPr/>
        </p:nvSpPr>
        <p:spPr>
          <a:xfrm>
            <a:off x="1745718" y="269839"/>
            <a:ext cx="916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non-Hispanic Black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3113064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0B9409-9518-40A8-AE09-3E46D2993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31419-F058-4AA5-A730-498CD02CB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29" y="1599432"/>
            <a:ext cx="6157003" cy="4756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48AE92-BD39-42F5-B921-A1B08ECB1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426" y="1599433"/>
            <a:ext cx="6125574" cy="47569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606E6F-A7E7-4927-B3C5-11D1CA30105E}"/>
              </a:ext>
            </a:extLst>
          </p:cNvPr>
          <p:cNvSpPr/>
          <p:nvPr/>
        </p:nvSpPr>
        <p:spPr>
          <a:xfrm>
            <a:off x="1745718" y="269839"/>
            <a:ext cx="916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non-Hispanic Black Population Change, Texas Places, 2020-2010</a:t>
            </a:r>
          </a:p>
        </p:txBody>
      </p:sp>
    </p:spTree>
    <p:extLst>
      <p:ext uri="{BB962C8B-B14F-4D97-AF65-F5344CB8AC3E}">
        <p14:creationId xmlns:p14="http://schemas.microsoft.com/office/powerpoint/2010/main" val="1593557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18371" y="206297"/>
            <a:ext cx="6194502" cy="6759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Total Fertility Rate for Select States, 2008-2018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22417686"/>
              </p:ext>
            </p:extLst>
          </p:nvPr>
        </p:nvGraphicFramePr>
        <p:xfrm>
          <a:off x="2018371" y="1622502"/>
          <a:ext cx="792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0036F8-031C-468E-9868-C1A82407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4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33DBD7-FA71-40F7-B575-DDD115092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96" y="836342"/>
            <a:ext cx="7393123" cy="593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B76D6-FCE5-4C56-89E2-606642D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EEA55-249D-4EBC-BF58-4EEB7721E94C}"/>
              </a:ext>
            </a:extLst>
          </p:cNvPr>
          <p:cNvSpPr/>
          <p:nvPr/>
        </p:nvSpPr>
        <p:spPr>
          <a:xfrm>
            <a:off x="1928111" y="353291"/>
            <a:ext cx="439402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418BA-9E05-47C6-95BC-BCE266330DE8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83D56-B3E4-4FCA-BC66-C173BD146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069" y="4956485"/>
            <a:ext cx="2444927" cy="1263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81183E-102F-4FA8-8ADE-AAF5E58B25B5}"/>
              </a:ext>
            </a:extLst>
          </p:cNvPr>
          <p:cNvSpPr/>
          <p:nvPr/>
        </p:nvSpPr>
        <p:spPr>
          <a:xfrm>
            <a:off x="6796863" y="1437837"/>
            <a:ext cx="290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143 counties lost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72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785C3-6CFE-4A9A-A0E4-8F5908CC0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1" y="1483112"/>
            <a:ext cx="6443665" cy="5224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5C9B0-DE42-4F79-A70C-E02D9546C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336"/>
          <a:stretch/>
        </p:blipFill>
        <p:spPr>
          <a:xfrm>
            <a:off x="6492716" y="1483113"/>
            <a:ext cx="4904069" cy="52243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FD430-7B81-4638-A5DB-8A7E3875226D}"/>
              </a:ext>
            </a:extLst>
          </p:cNvPr>
          <p:cNvSpPr/>
          <p:nvPr/>
        </p:nvSpPr>
        <p:spPr>
          <a:xfrm>
            <a:off x="5011344" y="1895708"/>
            <a:ext cx="1378305" cy="983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8CCAB-1B10-435E-AF3B-D774628FA898}"/>
              </a:ext>
            </a:extLst>
          </p:cNvPr>
          <p:cNvSpPr/>
          <p:nvPr/>
        </p:nvSpPr>
        <p:spPr>
          <a:xfrm>
            <a:off x="6295592" y="1445939"/>
            <a:ext cx="2134729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9BFE9-E9AC-48AA-89D8-CCDDA9D50B7D}"/>
              </a:ext>
            </a:extLst>
          </p:cNvPr>
          <p:cNvSpPr/>
          <p:nvPr/>
        </p:nvSpPr>
        <p:spPr>
          <a:xfrm>
            <a:off x="49051" y="1490545"/>
            <a:ext cx="1874534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7906A-77C6-4F34-BE0E-D5BCDD4B7D4F}"/>
              </a:ext>
            </a:extLst>
          </p:cNvPr>
          <p:cNvSpPr/>
          <p:nvPr/>
        </p:nvSpPr>
        <p:spPr>
          <a:xfrm>
            <a:off x="5011344" y="4070194"/>
            <a:ext cx="1183158" cy="130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327447-6C25-423D-BF39-D4DCE8150A09}"/>
              </a:ext>
            </a:extLst>
          </p:cNvPr>
          <p:cNvCxnSpPr/>
          <p:nvPr/>
        </p:nvCxnSpPr>
        <p:spPr>
          <a:xfrm flipV="1">
            <a:off x="4276493" y="5921298"/>
            <a:ext cx="2999678" cy="535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34227D4-9576-43AE-8F42-60C3C6AB97A2}"/>
              </a:ext>
            </a:extLst>
          </p:cNvPr>
          <p:cNvSpPr txBox="1"/>
          <p:nvPr/>
        </p:nvSpPr>
        <p:spPr>
          <a:xfrm>
            <a:off x="2453268" y="1577898"/>
            <a:ext cx="729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2010                                                                                                                 2020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7C8875-0672-4C10-AAEB-5EB0CF6E9C17}"/>
              </a:ext>
            </a:extLst>
          </p:cNvPr>
          <p:cNvSpPr txBox="1">
            <a:spLocks/>
          </p:cNvSpPr>
          <p:nvPr/>
        </p:nvSpPr>
        <p:spPr>
          <a:xfrm>
            <a:off x="1249362" y="0"/>
            <a:ext cx="9693275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Generational Population Pyramids, Texas, 2010 and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B622D9-C95F-436E-BD9F-B0D1D3E02FB6}"/>
              </a:ext>
            </a:extLst>
          </p:cNvPr>
          <p:cNvSpPr txBox="1"/>
          <p:nvPr/>
        </p:nvSpPr>
        <p:spPr>
          <a:xfrm>
            <a:off x="9746166" y="6694522"/>
            <a:ext cx="25346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20209 Population Estimates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F3BE4-5662-45ED-8DF0-05F6CC558E45}"/>
              </a:ext>
            </a:extLst>
          </p:cNvPr>
          <p:cNvSpPr txBox="1"/>
          <p:nvPr/>
        </p:nvSpPr>
        <p:spPr>
          <a:xfrm>
            <a:off x="986318" y="6636909"/>
            <a:ext cx="37080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Estimates and 2020 Evaluation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2956480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49362" y="0"/>
            <a:ext cx="9693275" cy="1228725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Texas White (non-Hispanic) and Hispanic Populations by Age, 2019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6856440"/>
              </p:ext>
            </p:extLst>
          </p:nvPr>
        </p:nvGraphicFramePr>
        <p:xfrm>
          <a:off x="914400" y="1479395"/>
          <a:ext cx="9067800" cy="589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7400" y="6554085"/>
            <a:ext cx="27991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Estimates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583291-20CC-4196-8372-F5AB36B8C481}"/>
              </a:ext>
            </a:extLst>
          </p:cNvPr>
          <p:cNvCxnSpPr/>
          <p:nvPr/>
        </p:nvCxnSpPr>
        <p:spPr>
          <a:xfrm flipH="1">
            <a:off x="2152185" y="2040674"/>
            <a:ext cx="13492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417BF3-0992-4C37-91EE-B605880EEB53}"/>
              </a:ext>
            </a:extLst>
          </p:cNvPr>
          <p:cNvCxnSpPr>
            <a:cxnSpLocks/>
          </p:cNvCxnSpPr>
          <p:nvPr/>
        </p:nvCxnSpPr>
        <p:spPr>
          <a:xfrm flipV="1">
            <a:off x="3568390" y="1700561"/>
            <a:ext cx="0" cy="752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2EB63-B7B7-4CDF-ABFD-DC11CD457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71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90199349"/>
              </p:ext>
            </p:extLst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868757" y="223407"/>
            <a:ext cx="7549376" cy="64474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94800-E79A-4953-AC04-B6BE85A3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00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631D37-E271-4929-B41A-86B0140C578C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</a:rPr>
              <a:t>Texas Population Pyramid by Race/Ethnicity, 2019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5F15C-3AB1-4A3F-A7AD-FA699BDD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526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9BF943-C334-462F-95B9-AAC058E34288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4DE8F-3256-4013-941D-37D4FFD9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914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5361548"/>
              </p:ext>
            </p:extLst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00A788-AC2F-4136-A303-B40365110624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F6A47-91F9-4E87-8FDA-12D5D580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5313265"/>
              </p:ext>
            </p:extLst>
          </p:nvPr>
        </p:nvGraphicFramePr>
        <p:xfrm>
          <a:off x="501513" y="1205346"/>
          <a:ext cx="11707091" cy="633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642327" y="-305584"/>
            <a:ext cx="10672619" cy="148692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Educational Attainment of Persons Age 25 Years and Older by Race/Ethnicity, Texas,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71063" y="1547091"/>
            <a:ext cx="121228" cy="159200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7757392" y="2413702"/>
            <a:ext cx="6153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39.9</a:t>
            </a:r>
            <a:r>
              <a:rPr lang="en-US" sz="1050" dirty="0">
                <a:solidFill>
                  <a:schemeClr val="bg1"/>
                </a:solidFill>
              </a:rPr>
              <a:t>%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3953" y="2939464"/>
            <a:ext cx="697829" cy="31173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70.1 %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353DA-0359-4F93-86C2-852147B2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63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989488" y="-1523"/>
            <a:ext cx="9328727" cy="82247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Aged-25 Years and Older with a Bachelor’s Degree or Higher by Race/Ethnicity, Texas, 2007 and 2019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62042866"/>
              </p:ext>
            </p:extLst>
          </p:nvPr>
        </p:nvGraphicFramePr>
        <p:xfrm>
          <a:off x="969818" y="1311564"/>
          <a:ext cx="10409381" cy="495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1-Year Estimates, 2007, 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695" y="240145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6.1%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3276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7.7%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7520" y="378050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5.4%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2958" y="169068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7.8%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4617" y="1379650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in percent</a:t>
            </a: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6218331" y="1875354"/>
            <a:ext cx="2224627" cy="1502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74304" y="2041109"/>
            <a:ext cx="549922" cy="130845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24226" y="2025604"/>
            <a:ext cx="862374" cy="162032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3925455" y="2025603"/>
            <a:ext cx="2298773" cy="49936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5A8F-64FA-44EB-A178-FDCC567B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46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C4EDB-9907-4019-A917-F05A4D55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01" y="841917"/>
            <a:ext cx="7457129" cy="5818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B7D94-6AA8-47CF-8CFF-7C05A010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01" y="1857202"/>
            <a:ext cx="2055699" cy="1084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3D8F8-18D3-495D-8CCF-B72249AE6437}"/>
              </a:ext>
            </a:extLst>
          </p:cNvPr>
          <p:cNvSpPr txBox="1"/>
          <p:nvPr/>
        </p:nvSpPr>
        <p:spPr>
          <a:xfrm>
            <a:off x="0" y="6642556"/>
            <a:ext cx="28632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1DE3A8-C4CB-48B9-A8C4-BD4A15D222E6}"/>
              </a:ext>
            </a:extLst>
          </p:cNvPr>
          <p:cNvSpPr txBox="1">
            <a:spLocks/>
          </p:cNvSpPr>
          <p:nvPr/>
        </p:nvSpPr>
        <p:spPr>
          <a:xfrm>
            <a:off x="1840218" y="226725"/>
            <a:ext cx="9012522" cy="48891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362A-AECB-4AC0-94CC-39348E00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90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ECEFD-0EF3-4715-B36F-7084B22D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08" y="892604"/>
            <a:ext cx="7318214" cy="5749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C8216-1342-4FD0-916A-6C595964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08" y="1737484"/>
            <a:ext cx="2143125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AC5F3D-27ED-4DB2-89C3-8B51BC0BCE37}"/>
              </a:ext>
            </a:extLst>
          </p:cNvPr>
          <p:cNvSpPr txBox="1"/>
          <p:nvPr/>
        </p:nvSpPr>
        <p:spPr>
          <a:xfrm>
            <a:off x="0" y="6666428"/>
            <a:ext cx="3193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592A81-6CEF-459E-98D9-1D0D326DEC94}"/>
              </a:ext>
            </a:extLst>
          </p:cNvPr>
          <p:cNvSpPr txBox="1">
            <a:spLocks/>
          </p:cNvSpPr>
          <p:nvPr/>
        </p:nvSpPr>
        <p:spPr>
          <a:xfrm>
            <a:off x="1469184" y="328590"/>
            <a:ext cx="10161537" cy="42998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Percent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2FF2-B964-4865-A854-BCE1D154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6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00719-5F55-4DCA-A3F1-B6378C8A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A71DEDE-A74D-4F5B-B18E-A0FABDD4EF1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0766" y="1460809"/>
          <a:ext cx="5703849" cy="449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545CF14-A7F2-4DB0-B754-585BCA0CBAC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66801" y="1360449"/>
          <a:ext cx="5607803" cy="469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7FE5378-083F-4C4F-BE46-AD27997DE9C3}"/>
              </a:ext>
            </a:extLst>
          </p:cNvPr>
          <p:cNvSpPr/>
          <p:nvPr/>
        </p:nvSpPr>
        <p:spPr>
          <a:xfrm>
            <a:off x="1761893" y="340155"/>
            <a:ext cx="82203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/>
                </a:solidFill>
              </a:rPr>
              <a:t>Percent distribution of race/ethnic groups in Texas, 2010 and 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2A568-AAC1-47E4-91C2-786E02FF6C70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1699825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BC1FA3B-F0C1-4F58-90BE-DCC7501F4B28}" type="slidenum">
              <a:rPr lang="en-US" smtClean="0"/>
              <a:pPr/>
              <a:t>50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58501027"/>
              </p:ext>
            </p:extLst>
          </p:nvPr>
        </p:nvGraphicFramePr>
        <p:xfrm>
          <a:off x="-1" y="1371600"/>
          <a:ext cx="11486367" cy="498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1673524" y="-6588"/>
            <a:ext cx="8844951" cy="10064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/>
            <a:r>
              <a:rPr lang="en-US" sz="2800" kern="0" dirty="0">
                <a:solidFill>
                  <a:schemeClr val="accent1"/>
                </a:solidFill>
              </a:rPr>
              <a:t>Projected Population Growth in Texas, 2010-2050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Source: Texas Demographic Center 2018 Population Projections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116888" y="1958975"/>
            <a:ext cx="0" cy="381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32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51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60034" y="70023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Ethnicity, Texas 2010-2050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F66EF56-C471-4B8C-859E-48FFADFEA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171977"/>
              </p:ext>
            </p:extLst>
          </p:nvPr>
        </p:nvGraphicFramePr>
        <p:xfrm>
          <a:off x="1600200" y="1004442"/>
          <a:ext cx="10162905" cy="523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6016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850177-5890-48DC-99AB-EFA7A293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B4788-8457-4BDE-8256-969D2B2A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085" y="1652954"/>
            <a:ext cx="5611915" cy="4862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87D01-2C35-4619-A8F7-1C9997D7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0" y="1531502"/>
            <a:ext cx="5500750" cy="51899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2B61BB-3EED-41A4-BA3A-34E5DA0C35B1}"/>
              </a:ext>
            </a:extLst>
          </p:cNvPr>
          <p:cNvSpPr/>
          <p:nvPr/>
        </p:nvSpPr>
        <p:spPr>
          <a:xfrm>
            <a:off x="2673758" y="136525"/>
            <a:ext cx="6301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https://demographics.texas.gov/</a:t>
            </a:r>
          </a:p>
        </p:txBody>
      </p:sp>
    </p:spTree>
    <p:extLst>
      <p:ext uri="{BB962C8B-B14F-4D97-AF65-F5344CB8AC3E}">
        <p14:creationId xmlns:p14="http://schemas.microsoft.com/office/powerpoint/2010/main" val="3128979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20FE0-9124-48F2-A041-FF1F4693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58572-0A5D-427F-AE46-746B9CF18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365" y="837311"/>
            <a:ext cx="6843269" cy="60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0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53162" y="1717344"/>
            <a:ext cx="5816325" cy="3222170"/>
            <a:chOff x="2819400" y="1905006"/>
            <a:chExt cx="6194121" cy="3428581"/>
          </a:xfrm>
        </p:grpSpPr>
        <p:sp>
          <p:nvSpPr>
            <p:cNvPr id="9" name="Rectangle 8"/>
            <p:cNvSpPr/>
            <p:nvPr/>
          </p:nvSpPr>
          <p:spPr>
            <a:xfrm>
              <a:off x="2819400" y="1905006"/>
              <a:ext cx="4579602" cy="818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4400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Lloyd Potter, Ph.D.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59701" y="2877393"/>
              <a:ext cx="5853820" cy="2456194"/>
              <a:chOff x="1600524" y="3504238"/>
              <a:chExt cx="5853819" cy="24561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524" y="5419306"/>
                <a:ext cx="380534" cy="380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22976" y="3504238"/>
                <a:ext cx="5331367" cy="24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(210) 458-6530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TDC@UTSA.edu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Demographics.Texas.gov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@TexasDemography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478" y="4240534"/>
              <a:ext cx="367960" cy="3679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42055" y="5513768"/>
            <a:ext cx="8492573" cy="1344232"/>
            <a:chOff x="318052" y="5513768"/>
            <a:chExt cx="8492573" cy="13442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486525" y="6467475"/>
              <a:ext cx="2324100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2" descr="Image result for telephone icon vector"/>
          <p:cNvSpPr>
            <a:spLocks noChangeAspect="1" noChangeArrowheads="1"/>
          </p:cNvSpPr>
          <p:nvPr/>
        </p:nvSpPr>
        <p:spPr bwMode="auto">
          <a:xfrm>
            <a:off x="3353553" y="3172111"/>
            <a:ext cx="290141" cy="2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telephone icon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271989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56270" y="3342781"/>
            <a:ext cx="390195" cy="3905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0D858-2E32-49C2-9313-A82CC56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38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A8D9F-6177-488D-9917-0F853C3B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E677F0-1867-4BE4-BC75-E477FA479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015222"/>
              </p:ext>
            </p:extLst>
          </p:nvPr>
        </p:nvGraphicFramePr>
        <p:xfrm>
          <a:off x="1042639" y="1924804"/>
          <a:ext cx="10381786" cy="344395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923586">
                  <a:extLst>
                    <a:ext uri="{9D8B030D-6E8A-4147-A177-3AD203B41FA5}">
                      <a16:colId xmlns:a16="http://schemas.microsoft.com/office/drawing/2014/main" val="3419817472"/>
                    </a:ext>
                  </a:extLst>
                </a:gridCol>
                <a:gridCol w="1338146">
                  <a:extLst>
                    <a:ext uri="{9D8B030D-6E8A-4147-A177-3AD203B41FA5}">
                      <a16:colId xmlns:a16="http://schemas.microsoft.com/office/drawing/2014/main" val="1120491494"/>
                    </a:ext>
                  </a:extLst>
                </a:gridCol>
                <a:gridCol w="1577898">
                  <a:extLst>
                    <a:ext uri="{9D8B030D-6E8A-4147-A177-3AD203B41FA5}">
                      <a16:colId xmlns:a16="http://schemas.microsoft.com/office/drawing/2014/main" val="613278844"/>
                    </a:ext>
                  </a:extLst>
                </a:gridCol>
                <a:gridCol w="1449658">
                  <a:extLst>
                    <a:ext uri="{9D8B030D-6E8A-4147-A177-3AD203B41FA5}">
                      <a16:colId xmlns:a16="http://schemas.microsoft.com/office/drawing/2014/main" val="660429437"/>
                    </a:ext>
                  </a:extLst>
                </a:gridCol>
                <a:gridCol w="1522142">
                  <a:extLst>
                    <a:ext uri="{9D8B030D-6E8A-4147-A177-3AD203B41FA5}">
                      <a16:colId xmlns:a16="http://schemas.microsoft.com/office/drawing/2014/main" val="3215693767"/>
                    </a:ext>
                  </a:extLst>
                </a:gridCol>
                <a:gridCol w="1205112">
                  <a:extLst>
                    <a:ext uri="{9D8B030D-6E8A-4147-A177-3AD203B41FA5}">
                      <a16:colId xmlns:a16="http://schemas.microsoft.com/office/drawing/2014/main" val="299884285"/>
                    </a:ext>
                  </a:extLst>
                </a:gridCol>
                <a:gridCol w="1365244">
                  <a:extLst>
                    <a:ext uri="{9D8B030D-6E8A-4147-A177-3AD203B41FA5}">
                      <a16:colId xmlns:a16="http://schemas.microsoft.com/office/drawing/2014/main" val="4293956701"/>
                    </a:ext>
                  </a:extLst>
                </a:gridCol>
              </a:tblGrid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Population 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White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Black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Hispanic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Asian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Other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294357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2010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25,145,561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      11,397,345 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2,886,825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  9,460,921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948,426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           452,044 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7896681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2020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29,145,505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11,584,597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3,444,712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             11,441,717 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1,561,518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1,112,961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8825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4701313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Numeric </a:t>
                      </a:r>
                    </a:p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Change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3,999,944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187,252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557,887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  1,980,796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613,092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660,917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1192990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Percent</a:t>
                      </a:r>
                    </a:p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Change of Group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15.9%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1.6%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19.3%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20.9%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64.6%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146.2%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561419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DA3F575-05B6-48D9-BE56-228BCA4DD106}"/>
              </a:ext>
            </a:extLst>
          </p:cNvPr>
          <p:cNvSpPr/>
          <p:nvPr/>
        </p:nvSpPr>
        <p:spPr>
          <a:xfrm>
            <a:off x="1761893" y="340156"/>
            <a:ext cx="894327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/>
                </a:solidFill>
              </a:rPr>
              <a:t>Population and population change for the total and race/ethnic groups, Texas,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AB7B2-CEFC-427E-9BF7-71D91960C4A1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3524583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DF7BE-DA65-404D-BD41-24588CEB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59E284-749C-4E31-B994-A38355259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685606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41DA03B-1781-449A-A383-A95E7C2C7993}"/>
              </a:ext>
            </a:extLst>
          </p:cNvPr>
          <p:cNvSpPr/>
          <p:nvPr/>
        </p:nvSpPr>
        <p:spPr>
          <a:xfrm>
            <a:off x="9315052" y="2151514"/>
            <a:ext cx="22599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3,999,944 new Texans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95.3% attributable to growth of minority populations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3C4D5-583D-44B1-A2D3-1724E034AAE7}"/>
              </a:ext>
            </a:extLst>
          </p:cNvPr>
          <p:cNvSpPr/>
          <p:nvPr/>
        </p:nvSpPr>
        <p:spPr>
          <a:xfrm>
            <a:off x="1761893" y="340156"/>
            <a:ext cx="894327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/>
                </a:solidFill>
              </a:rPr>
              <a:t>Minority population is driving growth in Texas between 2010-2020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EBB76-07CC-4C5C-8E0B-7FFA06B994A6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2595194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F8A701-FC2F-44EF-A20A-A36CC19E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7E98F5-73D0-4231-B7F0-3C02DC9571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51463" y="2124307"/>
          <a:ext cx="8508380" cy="175631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14844">
                  <a:extLst>
                    <a:ext uri="{9D8B030D-6E8A-4147-A177-3AD203B41FA5}">
                      <a16:colId xmlns:a16="http://schemas.microsoft.com/office/drawing/2014/main" val="715322655"/>
                    </a:ext>
                  </a:extLst>
                </a:gridCol>
                <a:gridCol w="1514844">
                  <a:extLst>
                    <a:ext uri="{9D8B030D-6E8A-4147-A177-3AD203B41FA5}">
                      <a16:colId xmlns:a16="http://schemas.microsoft.com/office/drawing/2014/main" val="1966261223"/>
                    </a:ext>
                  </a:extLst>
                </a:gridCol>
                <a:gridCol w="1514844">
                  <a:extLst>
                    <a:ext uri="{9D8B030D-6E8A-4147-A177-3AD203B41FA5}">
                      <a16:colId xmlns:a16="http://schemas.microsoft.com/office/drawing/2014/main" val="140826022"/>
                    </a:ext>
                  </a:extLst>
                </a:gridCol>
                <a:gridCol w="1388609">
                  <a:extLst>
                    <a:ext uri="{9D8B030D-6E8A-4147-A177-3AD203B41FA5}">
                      <a16:colId xmlns:a16="http://schemas.microsoft.com/office/drawing/2014/main" val="1379640305"/>
                    </a:ext>
                  </a:extLst>
                </a:gridCol>
                <a:gridCol w="1273165">
                  <a:extLst>
                    <a:ext uri="{9D8B030D-6E8A-4147-A177-3AD203B41FA5}">
                      <a16:colId xmlns:a16="http://schemas.microsoft.com/office/drawing/2014/main" val="2529214782"/>
                    </a:ext>
                  </a:extLst>
                </a:gridCol>
                <a:gridCol w="1302074">
                  <a:extLst>
                    <a:ext uri="{9D8B030D-6E8A-4147-A177-3AD203B41FA5}">
                      <a16:colId xmlns:a16="http://schemas.microsoft.com/office/drawing/2014/main" val="1044883915"/>
                    </a:ext>
                  </a:extLst>
                </a:gridCol>
              </a:tblGrid>
              <a:tr h="621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Total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White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Black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Hispanic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Asian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Other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8523478"/>
                  </a:ext>
                </a:extLst>
              </a:tr>
              <a:tr h="512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143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198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158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63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49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-  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7481785"/>
                  </a:ext>
                </a:extLst>
              </a:tr>
              <a:tr h="621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56%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78%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62%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25%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350303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35B96E-1086-4210-8F8C-1D065770779F}"/>
              </a:ext>
            </a:extLst>
          </p:cNvPr>
          <p:cNvSpPr txBox="1">
            <a:spLocks/>
          </p:cNvSpPr>
          <p:nvPr/>
        </p:nvSpPr>
        <p:spPr>
          <a:xfrm>
            <a:off x="1806498" y="72484"/>
            <a:ext cx="9880525" cy="914400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Number and percent of Texas counties that had population declines for total and for race/ethnic groups between 2010 and 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4B418-506F-471A-B101-E0C61381054A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116635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0D882-DC8D-4893-B69F-24E6B645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038" y="831493"/>
            <a:ext cx="7147923" cy="57074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2235D-4F9F-4601-B60E-15C0D2C5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09BA49-677F-4798-96FA-BE935672FD80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BBFA2-861A-410E-A4F2-C565BFD2AC1E}"/>
              </a:ext>
            </a:extLst>
          </p:cNvPr>
          <p:cNvSpPr/>
          <p:nvPr/>
        </p:nvSpPr>
        <p:spPr>
          <a:xfrm>
            <a:off x="6456202" y="1554925"/>
            <a:ext cx="3956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198 counties lost NH white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32C41B-BDC9-469A-92CD-29A42684A5C7}"/>
              </a:ext>
            </a:extLst>
          </p:cNvPr>
          <p:cNvSpPr/>
          <p:nvPr/>
        </p:nvSpPr>
        <p:spPr>
          <a:xfrm>
            <a:off x="1928111" y="353291"/>
            <a:ext cx="63824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Non-Hispanic White, 2010-2020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BD50C-A946-4681-BA58-498918A73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4970152"/>
            <a:ext cx="2349030" cy="12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28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D1DF319F2048B3E62B9641678531" ma:contentTypeVersion="14" ma:contentTypeDescription="Create a new document." ma:contentTypeScope="" ma:versionID="0903ae66bac47211f2d9c82e27be2545">
  <xsd:schema xmlns:xsd="http://www.w3.org/2001/XMLSchema" xmlns:xs="http://www.w3.org/2001/XMLSchema" xmlns:p="http://schemas.microsoft.com/office/2006/metadata/properties" xmlns:ns3="8865c3b5-672f-488d-b474-fd2e6972fa66" xmlns:ns4="122656c6-b205-4b62-909d-389f9e348b2b" targetNamespace="http://schemas.microsoft.com/office/2006/metadata/properties" ma:root="true" ma:fieldsID="18fe7c34d863334908439be1407aa87f" ns3:_="" ns4:_="">
    <xsd:import namespace="8865c3b5-672f-488d-b474-fd2e6972fa66"/>
    <xsd:import namespace="122656c6-b205-4b62-909d-389f9e348b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c3b5-672f-488d-b474-fd2e6972fa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656c6-b205-4b62-909d-389f9e348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484A1-434B-4BD9-91E0-487B0D646ADF}">
  <ds:schemaRefs>
    <ds:schemaRef ds:uri="http://purl.org/dc/terms/"/>
    <ds:schemaRef ds:uri="8865c3b5-672f-488d-b474-fd2e6972fa66"/>
    <ds:schemaRef ds:uri="http://schemas.microsoft.com/office/infopath/2007/PartnerControls"/>
    <ds:schemaRef ds:uri="http://schemas.openxmlformats.org/package/2006/metadata/core-properties"/>
    <ds:schemaRef ds:uri="122656c6-b205-4b62-909d-389f9e348b2b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E6717D3-C7A6-437C-8864-D9C4D75542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18BE45-037B-4A98-A18A-09693EF2B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c3b5-672f-488d-b474-fd2e6972fa66"/>
    <ds:schemaRef ds:uri="122656c6-b205-4b62-909d-389f9e348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31605</TotalTime>
  <Words>2028</Words>
  <Application>Microsoft Office PowerPoint</Application>
  <PresentationFormat>Widescreen</PresentationFormat>
  <Paragraphs>529</Paragraphs>
  <Slides>54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ＭＳ Ｐゴシック</vt:lpstr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Custom Design</vt:lpstr>
      <vt:lpstr>3_Office Theme</vt:lpstr>
      <vt:lpstr>4_Office Theme</vt:lpstr>
      <vt:lpstr>PowerPoint Presentation</vt:lpstr>
      <vt:lpstr>Population Growth and Congressional Seat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Fertility Rate for Select States, 2008-2018</vt:lpstr>
      <vt:lpstr>PowerPoint Presentation</vt:lpstr>
      <vt:lpstr>Texas White (non-Hispanic) and Hispanic Populations by Age, 2019</vt:lpstr>
      <vt:lpstr>Texas Population Pyramid by Race/Ethnicity, 2019</vt:lpstr>
      <vt:lpstr>PowerPoint Presentation</vt:lpstr>
      <vt:lpstr>PowerPoint Presentation</vt:lpstr>
      <vt:lpstr>PowerPoint Presentation</vt:lpstr>
      <vt:lpstr>Educational Attainment of Persons Age 25 Years and Older by Race/Ethnicity, Texas, 2019</vt:lpstr>
      <vt:lpstr>Percent of the Population Aged-25 Years and Older with a Bachelor’s Degree or Higher by Race/Ethnicity, Texas, 2007 and 2019</vt:lpstr>
      <vt:lpstr>PowerPoint Presentation</vt:lpstr>
      <vt:lpstr>PowerPoint Presentation</vt:lpstr>
      <vt:lpstr>Projected Population Growth in Texas, 2010-2050</vt:lpstr>
      <vt:lpstr>Projected Population by Race and Ethnicity, Texas 2010-2050</vt:lpstr>
      <vt:lpstr>PowerPoint Presentation</vt:lpstr>
      <vt:lpstr>PowerPoint Presentation</vt:lpstr>
      <vt:lpstr>PowerPoint Presentation</vt:lpstr>
    </vt:vector>
  </TitlesOfParts>
  <Company>UTSA/IDSER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Alelhie Lila Valencia</dc:creator>
  <cp:lastModifiedBy>Lloyd Potter</cp:lastModifiedBy>
  <cp:revision>766</cp:revision>
  <cp:lastPrinted>2021-10-07T01:10:10Z</cp:lastPrinted>
  <dcterms:created xsi:type="dcterms:W3CDTF">2016-06-30T18:52:57Z</dcterms:created>
  <dcterms:modified xsi:type="dcterms:W3CDTF">2021-10-14T15:42:13Z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0x010100809ED1DF319F2048B3E62B9641678531</vt:lpwstr>
  </property>
</Properties>
</file>