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3.xml" ContentType="application/vnd.openxmlformats-officedocument.drawingml.chartshapes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4.xml" ContentType="application/vnd.openxmlformats-officedocument.drawingml.chart+xml"/>
  <Override PartName="/ppt/notesSlides/notesSlide13.xml" ContentType="application/vnd.openxmlformats-officedocument.presentationml.notesSlide+xml"/>
  <Override PartName="/ppt/charts/chart15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87" r:id="rId5"/>
    <p:sldMasterId id="2147483673" r:id="rId6"/>
    <p:sldMasterId id="2147483703" r:id="rId7"/>
    <p:sldMasterId id="2147483721" r:id="rId8"/>
    <p:sldMasterId id="2147483734" r:id="rId9"/>
  </p:sldMasterIdLst>
  <p:notesMasterIdLst>
    <p:notesMasterId r:id="rId63"/>
  </p:notesMasterIdLst>
  <p:sldIdLst>
    <p:sldId id="549" r:id="rId10"/>
    <p:sldId id="604" r:id="rId11"/>
    <p:sldId id="877" r:id="rId12"/>
    <p:sldId id="859" r:id="rId13"/>
    <p:sldId id="860" r:id="rId14"/>
    <p:sldId id="864" r:id="rId15"/>
    <p:sldId id="865" r:id="rId16"/>
    <p:sldId id="866" r:id="rId17"/>
    <p:sldId id="867" r:id="rId18"/>
    <p:sldId id="868" r:id="rId19"/>
    <p:sldId id="812" r:id="rId20"/>
    <p:sldId id="678" r:id="rId21"/>
    <p:sldId id="767" r:id="rId22"/>
    <p:sldId id="817" r:id="rId23"/>
    <p:sldId id="818" r:id="rId24"/>
    <p:sldId id="775" r:id="rId25"/>
    <p:sldId id="272" r:id="rId26"/>
    <p:sldId id="839" r:id="rId27"/>
    <p:sldId id="694" r:id="rId28"/>
    <p:sldId id="840" r:id="rId29"/>
    <p:sldId id="768" r:id="rId30"/>
    <p:sldId id="772" r:id="rId31"/>
    <p:sldId id="771" r:id="rId32"/>
    <p:sldId id="776" r:id="rId33"/>
    <p:sldId id="599" r:id="rId34"/>
    <p:sldId id="745" r:id="rId35"/>
    <p:sldId id="746" r:id="rId36"/>
    <p:sldId id="887" r:id="rId37"/>
    <p:sldId id="814" r:id="rId38"/>
    <p:sldId id="815" r:id="rId39"/>
    <p:sldId id="886" r:id="rId40"/>
    <p:sldId id="888" r:id="rId41"/>
    <p:sldId id="891" r:id="rId42"/>
    <p:sldId id="889" r:id="rId43"/>
    <p:sldId id="846" r:id="rId44"/>
    <p:sldId id="890" r:id="rId45"/>
    <p:sldId id="278" r:id="rId46"/>
    <p:sldId id="896" r:id="rId47"/>
    <p:sldId id="305" r:id="rId48"/>
    <p:sldId id="271" r:id="rId49"/>
    <p:sldId id="897" r:id="rId50"/>
    <p:sldId id="893" r:id="rId51"/>
    <p:sldId id="273" r:id="rId52"/>
    <p:sldId id="894" r:id="rId53"/>
    <p:sldId id="895" r:id="rId54"/>
    <p:sldId id="898" r:id="rId55"/>
    <p:sldId id="899" r:id="rId56"/>
    <p:sldId id="554" r:id="rId57"/>
    <p:sldId id="825" r:id="rId58"/>
    <p:sldId id="826" r:id="rId59"/>
    <p:sldId id="871" r:id="rId60"/>
    <p:sldId id="862" r:id="rId61"/>
    <p:sldId id="544" r:id="rId62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D6"/>
    <a:srgbClr val="F5573D"/>
    <a:srgbClr val="DC5930"/>
    <a:srgbClr val="F0573E"/>
    <a:srgbClr val="8A4FFF"/>
    <a:srgbClr val="9966FF"/>
    <a:srgbClr val="B00000"/>
    <a:srgbClr val="9900FF"/>
    <a:srgbClr val="99003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1" autoAdjust="0"/>
    <p:restoredTop sz="90183" autoAdjust="0"/>
  </p:normalViewPr>
  <p:slideViewPr>
    <p:cSldViewPr snapToGrid="0">
      <p:cViewPr varScale="1">
        <p:scale>
          <a:sx n="116" d="100"/>
          <a:sy n="116" d="100"/>
        </p:scale>
        <p:origin x="17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loyd Potter" userId="b8349ac3-7baa-4f39-ad63-c7da5d241fae" providerId="ADAL" clId="{43CFE19E-A952-4023-8EAC-E093BA7E3FA3}"/>
    <pc:docChg chg="undo custSel addSld delSld modSld sldOrd modNotesMaster">
      <pc:chgData name="Lloyd Potter" userId="b8349ac3-7baa-4f39-ad63-c7da5d241fae" providerId="ADAL" clId="{43CFE19E-A952-4023-8EAC-E093BA7E3FA3}" dt="2021-11-10T15:35:17.080" v="658" actId="6549"/>
      <pc:docMkLst>
        <pc:docMk/>
      </pc:docMkLst>
      <pc:sldChg chg="modSp add ord">
        <pc:chgData name="Lloyd Potter" userId="b8349ac3-7baa-4f39-ad63-c7da5d241fae" providerId="ADAL" clId="{43CFE19E-A952-4023-8EAC-E093BA7E3FA3}" dt="2021-11-09T19:04:40.657" v="187" actId="207"/>
        <pc:sldMkLst>
          <pc:docMk/>
          <pc:sldMk cId="3626770807" sldId="271"/>
        </pc:sldMkLst>
        <pc:spChg chg="mod">
          <ac:chgData name="Lloyd Potter" userId="b8349ac3-7baa-4f39-ad63-c7da5d241fae" providerId="ADAL" clId="{43CFE19E-A952-4023-8EAC-E093BA7E3FA3}" dt="2021-11-09T19:04:40.657" v="187" actId="207"/>
          <ac:spMkLst>
            <pc:docMk/>
            <pc:sldMk cId="3626770807" sldId="271"/>
            <ac:spMk id="2" creationId="{00000000-0000-0000-0000-000000000000}"/>
          </ac:spMkLst>
        </pc:spChg>
        <pc:spChg chg="mod">
          <ac:chgData name="Lloyd Potter" userId="b8349ac3-7baa-4f39-ad63-c7da5d241fae" providerId="ADAL" clId="{43CFE19E-A952-4023-8EAC-E093BA7E3FA3}" dt="2021-11-09T19:02:28.168" v="112" actId="1076"/>
          <ac:spMkLst>
            <pc:docMk/>
            <pc:sldMk cId="3626770807" sldId="271"/>
            <ac:spMk id="6" creationId="{00000000-0000-0000-0000-000000000000}"/>
          </ac:spMkLst>
        </pc:spChg>
        <pc:picChg chg="mod">
          <ac:chgData name="Lloyd Potter" userId="b8349ac3-7baa-4f39-ad63-c7da5d241fae" providerId="ADAL" clId="{43CFE19E-A952-4023-8EAC-E093BA7E3FA3}" dt="2021-11-09T19:04:22.650" v="182" actId="1076"/>
          <ac:picMkLst>
            <pc:docMk/>
            <pc:sldMk cId="3626770807" sldId="271"/>
            <ac:picMk id="1026" creationId="{00000000-0000-0000-0000-000000000000}"/>
          </ac:picMkLst>
        </pc:picChg>
      </pc:sldChg>
      <pc:sldChg chg="modSp add">
        <pc:chgData name="Lloyd Potter" userId="b8349ac3-7baa-4f39-ad63-c7da5d241fae" providerId="ADAL" clId="{43CFE19E-A952-4023-8EAC-E093BA7E3FA3}" dt="2021-11-08T19:48:41.356" v="86" actId="1076"/>
        <pc:sldMkLst>
          <pc:docMk/>
          <pc:sldMk cId="3617584303" sldId="272"/>
        </pc:sldMkLst>
        <pc:spChg chg="mod">
          <ac:chgData name="Lloyd Potter" userId="b8349ac3-7baa-4f39-ad63-c7da5d241fae" providerId="ADAL" clId="{43CFE19E-A952-4023-8EAC-E093BA7E3FA3}" dt="2021-11-08T19:48:41.356" v="86" actId="1076"/>
          <ac:spMkLst>
            <pc:docMk/>
            <pc:sldMk cId="3617584303" sldId="272"/>
            <ac:spMk id="2" creationId="{00000000-0000-0000-0000-000000000000}"/>
          </ac:spMkLst>
        </pc:spChg>
        <pc:spChg chg="mod">
          <ac:chgData name="Lloyd Potter" userId="b8349ac3-7baa-4f39-ad63-c7da5d241fae" providerId="ADAL" clId="{43CFE19E-A952-4023-8EAC-E093BA7E3FA3}" dt="2021-11-08T19:48:32.592" v="83" actId="1076"/>
          <ac:spMkLst>
            <pc:docMk/>
            <pc:sldMk cId="3617584303" sldId="272"/>
            <ac:spMk id="7" creationId="{00000000-0000-0000-0000-000000000000}"/>
          </ac:spMkLst>
        </pc:spChg>
        <pc:picChg chg="mod">
          <ac:chgData name="Lloyd Potter" userId="b8349ac3-7baa-4f39-ad63-c7da5d241fae" providerId="ADAL" clId="{43CFE19E-A952-4023-8EAC-E093BA7E3FA3}" dt="2021-11-08T19:48:37.829" v="85" actId="1076"/>
          <ac:picMkLst>
            <pc:docMk/>
            <pc:sldMk cId="3617584303" sldId="272"/>
            <ac:picMk id="6" creationId="{00000000-0000-0000-0000-000000000000}"/>
          </ac:picMkLst>
        </pc:picChg>
      </pc:sldChg>
      <pc:sldChg chg="addSp delSp modSp add">
        <pc:chgData name="Lloyd Potter" userId="b8349ac3-7baa-4f39-ad63-c7da5d241fae" providerId="ADAL" clId="{43CFE19E-A952-4023-8EAC-E093BA7E3FA3}" dt="2021-11-09T19:43:10.401" v="271" actId="1076"/>
        <pc:sldMkLst>
          <pc:docMk/>
          <pc:sldMk cId="972936300" sldId="273"/>
        </pc:sldMkLst>
        <pc:spChg chg="del mod">
          <ac:chgData name="Lloyd Potter" userId="b8349ac3-7baa-4f39-ad63-c7da5d241fae" providerId="ADAL" clId="{43CFE19E-A952-4023-8EAC-E093BA7E3FA3}" dt="2021-11-09T19:42:20.415" v="262" actId="478"/>
          <ac:spMkLst>
            <pc:docMk/>
            <pc:sldMk cId="972936300" sldId="273"/>
            <ac:spMk id="2" creationId="{00000000-0000-0000-0000-000000000000}"/>
          </ac:spMkLst>
        </pc:spChg>
        <pc:spChg chg="mod">
          <ac:chgData name="Lloyd Potter" userId="b8349ac3-7baa-4f39-ad63-c7da5d241fae" providerId="ADAL" clId="{43CFE19E-A952-4023-8EAC-E093BA7E3FA3}" dt="2021-11-09T19:43:10.401" v="271" actId="1076"/>
          <ac:spMkLst>
            <pc:docMk/>
            <pc:sldMk cId="972936300" sldId="273"/>
            <ac:spMk id="7" creationId="{00000000-0000-0000-0000-000000000000}"/>
          </ac:spMkLst>
        </pc:spChg>
        <pc:spChg chg="add">
          <ac:chgData name="Lloyd Potter" userId="b8349ac3-7baa-4f39-ad63-c7da5d241fae" providerId="ADAL" clId="{43CFE19E-A952-4023-8EAC-E093BA7E3FA3}" dt="2021-11-09T19:42:22.004" v="263"/>
          <ac:spMkLst>
            <pc:docMk/>
            <pc:sldMk cId="972936300" sldId="273"/>
            <ac:spMk id="8" creationId="{685D56E5-E9F9-4C9C-900C-9946EF9A5BED}"/>
          </ac:spMkLst>
        </pc:spChg>
        <pc:picChg chg="mod">
          <ac:chgData name="Lloyd Potter" userId="b8349ac3-7baa-4f39-ad63-c7da5d241fae" providerId="ADAL" clId="{43CFE19E-A952-4023-8EAC-E093BA7E3FA3}" dt="2021-11-09T19:42:59.421" v="269" actId="1076"/>
          <ac:picMkLst>
            <pc:docMk/>
            <pc:sldMk cId="972936300" sldId="273"/>
            <ac:picMk id="5" creationId="{00000000-0000-0000-0000-000000000000}"/>
          </ac:picMkLst>
        </pc:picChg>
        <pc:picChg chg="mod">
          <ac:chgData name="Lloyd Potter" userId="b8349ac3-7baa-4f39-ad63-c7da5d241fae" providerId="ADAL" clId="{43CFE19E-A952-4023-8EAC-E093BA7E3FA3}" dt="2021-11-09T19:43:03.898" v="270" actId="14100"/>
          <ac:picMkLst>
            <pc:docMk/>
            <pc:sldMk cId="972936300" sldId="273"/>
            <ac:picMk id="6" creationId="{00000000-0000-0000-0000-000000000000}"/>
          </ac:picMkLst>
        </pc:picChg>
      </pc:sldChg>
      <pc:sldChg chg="add del">
        <pc:chgData name="Lloyd Potter" userId="b8349ac3-7baa-4f39-ad63-c7da5d241fae" providerId="ADAL" clId="{43CFE19E-A952-4023-8EAC-E093BA7E3FA3}" dt="2021-11-09T19:06:06.477" v="204" actId="2696"/>
        <pc:sldMkLst>
          <pc:docMk/>
          <pc:sldMk cId="3565696321" sldId="273"/>
        </pc:sldMkLst>
      </pc:sldChg>
      <pc:sldChg chg="modSp add ord">
        <pc:chgData name="Lloyd Potter" userId="b8349ac3-7baa-4f39-ad63-c7da5d241fae" providerId="ADAL" clId="{43CFE19E-A952-4023-8EAC-E093BA7E3FA3}" dt="2021-11-09T19:07:13.975" v="214" actId="1076"/>
        <pc:sldMkLst>
          <pc:docMk/>
          <pc:sldMk cId="161324385" sldId="278"/>
        </pc:sldMkLst>
        <pc:spChg chg="mod">
          <ac:chgData name="Lloyd Potter" userId="b8349ac3-7baa-4f39-ad63-c7da5d241fae" providerId="ADAL" clId="{43CFE19E-A952-4023-8EAC-E093BA7E3FA3}" dt="2021-11-09T19:07:08.437" v="213" actId="1076"/>
          <ac:spMkLst>
            <pc:docMk/>
            <pc:sldMk cId="161324385" sldId="278"/>
            <ac:spMk id="2" creationId="{00000000-0000-0000-0000-000000000000}"/>
          </ac:spMkLst>
        </pc:spChg>
        <pc:spChg chg="mod">
          <ac:chgData name="Lloyd Potter" userId="b8349ac3-7baa-4f39-ad63-c7da5d241fae" providerId="ADAL" clId="{43CFE19E-A952-4023-8EAC-E093BA7E3FA3}" dt="2021-11-09T19:07:13.975" v="214" actId="1076"/>
          <ac:spMkLst>
            <pc:docMk/>
            <pc:sldMk cId="161324385" sldId="278"/>
            <ac:spMk id="6" creationId="{00000000-0000-0000-0000-000000000000}"/>
          </ac:spMkLst>
        </pc:spChg>
      </pc:sldChg>
      <pc:sldChg chg="modSp add ord">
        <pc:chgData name="Lloyd Potter" userId="b8349ac3-7baa-4f39-ad63-c7da5d241fae" providerId="ADAL" clId="{43CFE19E-A952-4023-8EAC-E093BA7E3FA3}" dt="2021-11-09T19:02:19.596" v="111" actId="1076"/>
        <pc:sldMkLst>
          <pc:docMk/>
          <pc:sldMk cId="2678455572" sldId="305"/>
        </pc:sldMkLst>
        <pc:picChg chg="mod">
          <ac:chgData name="Lloyd Potter" userId="b8349ac3-7baa-4f39-ad63-c7da5d241fae" providerId="ADAL" clId="{43CFE19E-A952-4023-8EAC-E093BA7E3FA3}" dt="2021-11-09T19:02:19.596" v="111" actId="1076"/>
          <ac:picMkLst>
            <pc:docMk/>
            <pc:sldMk cId="2678455572" sldId="305"/>
            <ac:picMk id="6" creationId="{00000000-0000-0000-0000-000000000000}"/>
          </ac:picMkLst>
        </pc:picChg>
      </pc:sldChg>
      <pc:sldChg chg="modSp">
        <pc:chgData name="Lloyd Potter" userId="b8349ac3-7baa-4f39-ad63-c7da5d241fae" providerId="ADAL" clId="{43CFE19E-A952-4023-8EAC-E093BA7E3FA3}" dt="2021-11-10T15:35:17.080" v="658" actId="6549"/>
        <pc:sldMkLst>
          <pc:docMk/>
          <pc:sldMk cId="3710229541" sldId="549"/>
        </pc:sldMkLst>
        <pc:spChg chg="mod">
          <ac:chgData name="Lloyd Potter" userId="b8349ac3-7baa-4f39-ad63-c7da5d241fae" providerId="ADAL" clId="{43CFE19E-A952-4023-8EAC-E093BA7E3FA3}" dt="2021-11-10T15:35:17.080" v="658" actId="6549"/>
          <ac:spMkLst>
            <pc:docMk/>
            <pc:sldMk cId="3710229541" sldId="549"/>
            <ac:spMk id="3" creationId="{00000000-0000-0000-0000-000000000000}"/>
          </ac:spMkLst>
        </pc:spChg>
      </pc:sldChg>
      <pc:sldChg chg="add ord modNotes">
        <pc:chgData name="Lloyd Potter" userId="b8349ac3-7baa-4f39-ad63-c7da5d241fae" providerId="ADAL" clId="{43CFE19E-A952-4023-8EAC-E093BA7E3FA3}" dt="2021-11-10T15:32:56.986" v="555"/>
        <pc:sldMkLst>
          <pc:docMk/>
          <pc:sldMk cId="2772132757" sldId="554"/>
        </pc:sldMkLst>
      </pc:sldChg>
      <pc:sldChg chg="add del modNotes">
        <pc:chgData name="Lloyd Potter" userId="b8349ac3-7baa-4f39-ad63-c7da5d241fae" providerId="ADAL" clId="{43CFE19E-A952-4023-8EAC-E093BA7E3FA3}" dt="2021-11-10T15:32:56.986" v="555"/>
        <pc:sldMkLst>
          <pc:docMk/>
          <pc:sldMk cId="4055370308" sldId="604"/>
        </pc:sldMkLst>
      </pc:sldChg>
      <pc:sldChg chg="modSp add">
        <pc:chgData name="Lloyd Potter" userId="b8349ac3-7baa-4f39-ad63-c7da5d241fae" providerId="ADAL" clId="{43CFE19E-A952-4023-8EAC-E093BA7E3FA3}" dt="2021-11-08T20:11:38.747" v="98"/>
        <pc:sldMkLst>
          <pc:docMk/>
          <pc:sldMk cId="3030571396" sldId="745"/>
        </pc:sldMkLst>
        <pc:graphicFrameChg chg="mod">
          <ac:chgData name="Lloyd Potter" userId="b8349ac3-7baa-4f39-ad63-c7da5d241fae" providerId="ADAL" clId="{43CFE19E-A952-4023-8EAC-E093BA7E3FA3}" dt="2021-11-08T20:11:38.747" v="98"/>
          <ac:graphicFrameMkLst>
            <pc:docMk/>
            <pc:sldMk cId="3030571396" sldId="745"/>
            <ac:graphicFrameMk id="8" creationId="{00000000-0000-0000-0000-000000000000}"/>
          </ac:graphicFrameMkLst>
        </pc:graphicFrameChg>
      </pc:sldChg>
      <pc:sldChg chg="modSp add">
        <pc:chgData name="Lloyd Potter" userId="b8349ac3-7baa-4f39-ad63-c7da5d241fae" providerId="ADAL" clId="{43CFE19E-A952-4023-8EAC-E093BA7E3FA3}" dt="2021-11-09T19:47:39.888" v="386"/>
        <pc:sldMkLst>
          <pc:docMk/>
          <pc:sldMk cId="3795403064" sldId="746"/>
        </pc:sldMkLst>
        <pc:spChg chg="mod">
          <ac:chgData name="Lloyd Potter" userId="b8349ac3-7baa-4f39-ad63-c7da5d241fae" providerId="ADAL" clId="{43CFE19E-A952-4023-8EAC-E093BA7E3FA3}" dt="2021-11-09T19:46:37.512" v="377" actId="2711"/>
          <ac:spMkLst>
            <pc:docMk/>
            <pc:sldMk cId="3795403064" sldId="746"/>
            <ac:spMk id="2" creationId="{00000000-0000-0000-0000-000000000000}"/>
          </ac:spMkLst>
        </pc:spChg>
        <pc:spChg chg="mod">
          <ac:chgData name="Lloyd Potter" userId="b8349ac3-7baa-4f39-ad63-c7da5d241fae" providerId="ADAL" clId="{43CFE19E-A952-4023-8EAC-E093BA7E3FA3}" dt="2021-11-09T19:46:42.876" v="378" actId="1076"/>
          <ac:spMkLst>
            <pc:docMk/>
            <pc:sldMk cId="3795403064" sldId="746"/>
            <ac:spMk id="6" creationId="{00000000-0000-0000-0000-000000000000}"/>
          </ac:spMkLst>
        </pc:spChg>
        <pc:graphicFrameChg chg="mod modGraphic">
          <ac:chgData name="Lloyd Potter" userId="b8349ac3-7baa-4f39-ad63-c7da5d241fae" providerId="ADAL" clId="{43CFE19E-A952-4023-8EAC-E093BA7E3FA3}" dt="2021-11-09T19:47:39.888" v="386"/>
          <ac:graphicFrameMkLst>
            <pc:docMk/>
            <pc:sldMk cId="3795403064" sldId="746"/>
            <ac:graphicFrameMk id="5" creationId="{00000000-0000-0000-0000-000000000000}"/>
          </ac:graphicFrameMkLst>
        </pc:graphicFrameChg>
      </pc:sldChg>
      <pc:sldChg chg="add">
        <pc:chgData name="Lloyd Potter" userId="b8349ac3-7baa-4f39-ad63-c7da5d241fae" providerId="ADAL" clId="{43CFE19E-A952-4023-8EAC-E093BA7E3FA3}" dt="2021-11-08T16:53:38.670" v="19"/>
        <pc:sldMkLst>
          <pc:docMk/>
          <pc:sldMk cId="220894865" sldId="846"/>
        </pc:sldMkLst>
      </pc:sldChg>
      <pc:sldChg chg="modSp">
        <pc:chgData name="Lloyd Potter" userId="b8349ac3-7baa-4f39-ad63-c7da5d241fae" providerId="ADAL" clId="{43CFE19E-A952-4023-8EAC-E093BA7E3FA3}" dt="2021-11-08T15:43:52.229" v="8" actId="403"/>
        <pc:sldMkLst>
          <pc:docMk/>
          <pc:sldMk cId="1699825821" sldId="860"/>
        </pc:sldMkLst>
        <pc:graphicFrameChg chg="mod">
          <ac:chgData name="Lloyd Potter" userId="b8349ac3-7baa-4f39-ad63-c7da5d241fae" providerId="ADAL" clId="{43CFE19E-A952-4023-8EAC-E093BA7E3FA3}" dt="2021-11-08T15:43:52.229" v="8" actId="403"/>
          <ac:graphicFrameMkLst>
            <pc:docMk/>
            <pc:sldMk cId="1699825821" sldId="860"/>
            <ac:graphicFrameMk id="6" creationId="{AA71DEDE-A74D-4F5B-B18E-A0FABDD4EF18}"/>
          </ac:graphicFrameMkLst>
        </pc:graphicFrameChg>
      </pc:sldChg>
      <pc:sldChg chg="modSp">
        <pc:chgData name="Lloyd Potter" userId="b8349ac3-7baa-4f39-ad63-c7da5d241fae" providerId="ADAL" clId="{43CFE19E-A952-4023-8EAC-E093BA7E3FA3}" dt="2021-11-08T15:44:03.966" v="9" actId="14100"/>
        <pc:sldMkLst>
          <pc:docMk/>
          <pc:sldMk cId="2682428045" sldId="866"/>
        </pc:sldMkLst>
        <pc:picChg chg="mod">
          <ac:chgData name="Lloyd Potter" userId="b8349ac3-7baa-4f39-ad63-c7da5d241fae" providerId="ADAL" clId="{43CFE19E-A952-4023-8EAC-E093BA7E3FA3}" dt="2021-11-08T15:44:03.966" v="9" actId="14100"/>
          <ac:picMkLst>
            <pc:docMk/>
            <pc:sldMk cId="2682428045" sldId="866"/>
            <ac:picMk id="9" creationId="{809BD50C-A946-4681-BA58-498918A73C10}"/>
          </ac:picMkLst>
        </pc:picChg>
      </pc:sldChg>
      <pc:sldChg chg="modSp">
        <pc:chgData name="Lloyd Potter" userId="b8349ac3-7baa-4f39-ad63-c7da5d241fae" providerId="ADAL" clId="{43CFE19E-A952-4023-8EAC-E093BA7E3FA3}" dt="2021-11-08T15:44:19.614" v="12" actId="167"/>
        <pc:sldMkLst>
          <pc:docMk/>
          <pc:sldMk cId="357464314" sldId="867"/>
        </pc:sldMkLst>
        <pc:picChg chg="mod ord">
          <ac:chgData name="Lloyd Potter" userId="b8349ac3-7baa-4f39-ad63-c7da5d241fae" providerId="ADAL" clId="{43CFE19E-A952-4023-8EAC-E093BA7E3FA3}" dt="2021-11-08T15:44:13.789" v="11" actId="167"/>
          <ac:picMkLst>
            <pc:docMk/>
            <pc:sldMk cId="357464314" sldId="867"/>
            <ac:picMk id="4" creationId="{6AF42C18-079D-4436-ADCC-17071CCC300E}"/>
          </ac:picMkLst>
        </pc:picChg>
        <pc:picChg chg="ord">
          <ac:chgData name="Lloyd Potter" userId="b8349ac3-7baa-4f39-ad63-c7da5d241fae" providerId="ADAL" clId="{43CFE19E-A952-4023-8EAC-E093BA7E3FA3}" dt="2021-11-08T15:44:19.614" v="12" actId="167"/>
          <ac:picMkLst>
            <pc:docMk/>
            <pc:sldMk cId="357464314" sldId="867"/>
            <ac:picMk id="5" creationId="{D1AB86F3-D0E0-4B36-B27D-AE88450049CF}"/>
          </ac:picMkLst>
        </pc:picChg>
      </pc:sldChg>
      <pc:sldChg chg="modSp">
        <pc:chgData name="Lloyd Potter" userId="b8349ac3-7baa-4f39-ad63-c7da5d241fae" providerId="ADAL" clId="{43CFE19E-A952-4023-8EAC-E093BA7E3FA3}" dt="2021-11-08T15:44:39.209" v="14" actId="14100"/>
        <pc:sldMkLst>
          <pc:docMk/>
          <pc:sldMk cId="2326399504" sldId="868"/>
        </pc:sldMkLst>
        <pc:picChg chg="mod">
          <ac:chgData name="Lloyd Potter" userId="b8349ac3-7baa-4f39-ad63-c7da5d241fae" providerId="ADAL" clId="{43CFE19E-A952-4023-8EAC-E093BA7E3FA3}" dt="2021-11-08T15:44:39.209" v="14" actId="14100"/>
          <ac:picMkLst>
            <pc:docMk/>
            <pc:sldMk cId="2326399504" sldId="868"/>
            <ac:picMk id="3" creationId="{FFACF236-FCFA-4725-8391-C8ACA013A1B4}"/>
          </ac:picMkLst>
        </pc:picChg>
      </pc:sldChg>
      <pc:sldChg chg="modNotes">
        <pc:chgData name="Lloyd Potter" userId="b8349ac3-7baa-4f39-ad63-c7da5d241fae" providerId="ADAL" clId="{43CFE19E-A952-4023-8EAC-E093BA7E3FA3}" dt="2021-11-10T15:32:56.986" v="555"/>
        <pc:sldMkLst>
          <pc:docMk/>
          <pc:sldMk cId="2086016680" sldId="871"/>
        </pc:sldMkLst>
      </pc:sldChg>
      <pc:sldChg chg="addSp modSp add del">
        <pc:chgData name="Lloyd Potter" userId="b8349ac3-7baa-4f39-ad63-c7da5d241fae" providerId="ADAL" clId="{43CFE19E-A952-4023-8EAC-E093BA7E3FA3}" dt="2021-11-09T19:48:28.473" v="387" actId="2696"/>
        <pc:sldMkLst>
          <pc:docMk/>
          <pc:sldMk cId="1904476209" sldId="887"/>
        </pc:sldMkLst>
        <pc:spChg chg="add mod">
          <ac:chgData name="Lloyd Potter" userId="b8349ac3-7baa-4f39-ad63-c7da5d241fae" providerId="ADAL" clId="{43CFE19E-A952-4023-8EAC-E093BA7E3FA3}" dt="2021-11-08T18:11:06.848" v="49" actId="6549"/>
          <ac:spMkLst>
            <pc:docMk/>
            <pc:sldMk cId="1904476209" sldId="887"/>
            <ac:spMk id="4" creationId="{DB0569CB-760C-41D0-A837-A2AFD0C7FD17}"/>
          </ac:spMkLst>
        </pc:spChg>
        <pc:picChg chg="add mod">
          <ac:chgData name="Lloyd Potter" userId="b8349ac3-7baa-4f39-ad63-c7da5d241fae" providerId="ADAL" clId="{43CFE19E-A952-4023-8EAC-E093BA7E3FA3}" dt="2021-11-08T16:50:32.020" v="18" actId="1076"/>
          <ac:picMkLst>
            <pc:docMk/>
            <pc:sldMk cId="1904476209" sldId="887"/>
            <ac:picMk id="3" creationId="{3856BDB7-196D-4AC2-B4F4-F584117FFEB0}"/>
          </ac:picMkLst>
        </pc:picChg>
      </pc:sldChg>
      <pc:sldChg chg="add">
        <pc:chgData name="Lloyd Potter" userId="b8349ac3-7baa-4f39-ad63-c7da5d241fae" providerId="ADAL" clId="{43CFE19E-A952-4023-8EAC-E093BA7E3FA3}" dt="2021-11-09T19:48:37.873" v="388"/>
        <pc:sldMkLst>
          <pc:docMk/>
          <pc:sldMk cId="2943273850" sldId="887"/>
        </pc:sldMkLst>
      </pc:sldChg>
      <pc:sldChg chg="add">
        <pc:chgData name="Lloyd Potter" userId="b8349ac3-7baa-4f39-ad63-c7da5d241fae" providerId="ADAL" clId="{43CFE19E-A952-4023-8EAC-E093BA7E3FA3}" dt="2021-11-08T16:53:38.670" v="19"/>
        <pc:sldMkLst>
          <pc:docMk/>
          <pc:sldMk cId="3750156729" sldId="888"/>
        </pc:sldMkLst>
      </pc:sldChg>
      <pc:sldChg chg="add">
        <pc:chgData name="Lloyd Potter" userId="b8349ac3-7baa-4f39-ad63-c7da5d241fae" providerId="ADAL" clId="{43CFE19E-A952-4023-8EAC-E093BA7E3FA3}" dt="2021-11-08T16:53:38.670" v="19"/>
        <pc:sldMkLst>
          <pc:docMk/>
          <pc:sldMk cId="27518607" sldId="889"/>
        </pc:sldMkLst>
      </pc:sldChg>
      <pc:sldChg chg="modSp add">
        <pc:chgData name="Lloyd Potter" userId="b8349ac3-7baa-4f39-ad63-c7da5d241fae" providerId="ADAL" clId="{43CFE19E-A952-4023-8EAC-E093BA7E3FA3}" dt="2021-11-08T16:54:27.431" v="24" actId="14100"/>
        <pc:sldMkLst>
          <pc:docMk/>
          <pc:sldMk cId="1044794001" sldId="890"/>
        </pc:sldMkLst>
        <pc:picChg chg="mod">
          <ac:chgData name="Lloyd Potter" userId="b8349ac3-7baa-4f39-ad63-c7da5d241fae" providerId="ADAL" clId="{43CFE19E-A952-4023-8EAC-E093BA7E3FA3}" dt="2021-11-08T16:54:27.431" v="24" actId="14100"/>
          <ac:picMkLst>
            <pc:docMk/>
            <pc:sldMk cId="1044794001" sldId="890"/>
            <ac:picMk id="5" creationId="{B17D3B62-72EC-4DE5-B7D3-47784BA78DFC}"/>
          </ac:picMkLst>
        </pc:picChg>
      </pc:sldChg>
      <pc:sldChg chg="modSp add ord">
        <pc:chgData name="Lloyd Potter" userId="b8349ac3-7baa-4f39-ad63-c7da5d241fae" providerId="ADAL" clId="{43CFE19E-A952-4023-8EAC-E093BA7E3FA3}" dt="2021-11-08T18:10:22.938" v="35" actId="6549"/>
        <pc:sldMkLst>
          <pc:docMk/>
          <pc:sldMk cId="3900456641" sldId="891"/>
        </pc:sldMkLst>
        <pc:spChg chg="mod">
          <ac:chgData name="Lloyd Potter" userId="b8349ac3-7baa-4f39-ad63-c7da5d241fae" providerId="ADAL" clId="{43CFE19E-A952-4023-8EAC-E093BA7E3FA3}" dt="2021-11-08T18:10:22.938" v="35" actId="6549"/>
          <ac:spMkLst>
            <pc:docMk/>
            <pc:sldMk cId="3900456641" sldId="891"/>
            <ac:spMk id="8" creationId="{DF705207-4E8F-432D-AAC2-D1C360685269}"/>
          </ac:spMkLst>
        </pc:spChg>
      </pc:sldChg>
      <pc:sldChg chg="addSp modSp add del mod">
        <pc:chgData name="Lloyd Potter" userId="b8349ac3-7baa-4f39-ad63-c7da5d241fae" providerId="ADAL" clId="{43CFE19E-A952-4023-8EAC-E093BA7E3FA3}" dt="2021-11-09T16:24:40.929" v="99" actId="2696"/>
        <pc:sldMkLst>
          <pc:docMk/>
          <pc:sldMk cId="3026192643" sldId="892"/>
        </pc:sldMkLst>
        <pc:graphicFrameChg chg="add mod">
          <ac:chgData name="Lloyd Potter" userId="b8349ac3-7baa-4f39-ad63-c7da5d241fae" providerId="ADAL" clId="{43CFE19E-A952-4023-8EAC-E093BA7E3FA3}" dt="2021-11-08T18:34:26.103" v="62" actId="1957"/>
          <ac:graphicFrameMkLst>
            <pc:docMk/>
            <pc:sldMk cId="3026192643" sldId="892"/>
            <ac:graphicFrameMk id="5" creationId="{3E0B058D-9B01-4A3D-9DAB-5E4E201D80CA}"/>
          </ac:graphicFrameMkLst>
        </pc:graphicFrameChg>
      </pc:sldChg>
      <pc:sldChg chg="addSp modSp add">
        <pc:chgData name="Lloyd Potter" userId="b8349ac3-7baa-4f39-ad63-c7da5d241fae" providerId="ADAL" clId="{43CFE19E-A952-4023-8EAC-E093BA7E3FA3}" dt="2021-11-09T19:45:07.237" v="368" actId="20577"/>
        <pc:sldMkLst>
          <pc:docMk/>
          <pc:sldMk cId="3855396968" sldId="893"/>
        </pc:sldMkLst>
        <pc:spChg chg="add mod">
          <ac:chgData name="Lloyd Potter" userId="b8349ac3-7baa-4f39-ad63-c7da5d241fae" providerId="ADAL" clId="{43CFE19E-A952-4023-8EAC-E093BA7E3FA3}" dt="2021-11-09T19:45:07.237" v="368" actId="20577"/>
          <ac:spMkLst>
            <pc:docMk/>
            <pc:sldMk cId="3855396968" sldId="893"/>
            <ac:spMk id="5" creationId="{B6F4430F-0BBB-4204-BBBE-766F4083CDD9}"/>
          </ac:spMkLst>
        </pc:spChg>
        <pc:picChg chg="add mod">
          <ac:chgData name="Lloyd Potter" userId="b8349ac3-7baa-4f39-ad63-c7da5d241fae" providerId="ADAL" clId="{43CFE19E-A952-4023-8EAC-E093BA7E3FA3}" dt="2021-11-08T20:09:02.717" v="91" actId="1076"/>
          <ac:picMkLst>
            <pc:docMk/>
            <pc:sldMk cId="3855396968" sldId="893"/>
            <ac:picMk id="3" creationId="{8E4A6A59-84E1-4F0B-91BA-562CE1D4C453}"/>
          </ac:picMkLst>
        </pc:picChg>
        <pc:picChg chg="add mod">
          <ac:chgData name="Lloyd Potter" userId="b8349ac3-7baa-4f39-ad63-c7da5d241fae" providerId="ADAL" clId="{43CFE19E-A952-4023-8EAC-E093BA7E3FA3}" dt="2021-11-08T20:09:09.347" v="93" actId="1076"/>
          <ac:picMkLst>
            <pc:docMk/>
            <pc:sldMk cId="3855396968" sldId="893"/>
            <ac:picMk id="4" creationId="{70090A36-B5D0-44F8-9CC1-B04723498C9F}"/>
          </ac:picMkLst>
        </pc:picChg>
      </pc:sldChg>
      <pc:sldChg chg="addSp delSp modSp add">
        <pc:chgData name="Lloyd Potter" userId="b8349ac3-7baa-4f39-ad63-c7da5d241fae" providerId="ADAL" clId="{43CFE19E-A952-4023-8EAC-E093BA7E3FA3}" dt="2021-11-09T19:44:41.345" v="359" actId="1076"/>
        <pc:sldMkLst>
          <pc:docMk/>
          <pc:sldMk cId="1878496062" sldId="894"/>
        </pc:sldMkLst>
        <pc:spChg chg="add mod">
          <ac:chgData name="Lloyd Potter" userId="b8349ac3-7baa-4f39-ad63-c7da5d241fae" providerId="ADAL" clId="{43CFE19E-A952-4023-8EAC-E093BA7E3FA3}" dt="2021-11-09T19:44:41.345" v="359" actId="1076"/>
          <ac:spMkLst>
            <pc:docMk/>
            <pc:sldMk cId="1878496062" sldId="894"/>
            <ac:spMk id="6" creationId="{87A46B92-3417-464D-B6F9-4C6ACB2D4262}"/>
          </ac:spMkLst>
        </pc:spChg>
        <pc:picChg chg="add del">
          <ac:chgData name="Lloyd Potter" userId="b8349ac3-7baa-4f39-ad63-c7da5d241fae" providerId="ADAL" clId="{43CFE19E-A952-4023-8EAC-E093BA7E3FA3}" dt="2021-11-08T19:30:57.795" v="72" actId="478"/>
          <ac:picMkLst>
            <pc:docMk/>
            <pc:sldMk cId="1878496062" sldId="894"/>
            <ac:picMk id="3" creationId="{715C5916-59A3-4B33-A368-D75034BD0EB8}"/>
          </ac:picMkLst>
        </pc:picChg>
        <pc:picChg chg="add mod">
          <ac:chgData name="Lloyd Potter" userId="b8349ac3-7baa-4f39-ad63-c7da5d241fae" providerId="ADAL" clId="{43CFE19E-A952-4023-8EAC-E093BA7E3FA3}" dt="2021-11-09T19:44:36.009" v="358" actId="1076"/>
          <ac:picMkLst>
            <pc:docMk/>
            <pc:sldMk cId="1878496062" sldId="894"/>
            <ac:picMk id="4" creationId="{BF24C6B9-4646-42F9-94D2-4539DA032F07}"/>
          </ac:picMkLst>
        </pc:picChg>
        <pc:picChg chg="add">
          <ac:chgData name="Lloyd Potter" userId="b8349ac3-7baa-4f39-ad63-c7da5d241fae" providerId="ADAL" clId="{43CFE19E-A952-4023-8EAC-E093BA7E3FA3}" dt="2021-11-08T19:46:28.291" v="79"/>
          <ac:picMkLst>
            <pc:docMk/>
            <pc:sldMk cId="1878496062" sldId="894"/>
            <ac:picMk id="5" creationId="{7DE829A9-7C34-44D6-B35A-1DF298EBCA74}"/>
          </ac:picMkLst>
        </pc:picChg>
      </pc:sldChg>
      <pc:sldChg chg="addSp modSp add">
        <pc:chgData name="Lloyd Potter" userId="b8349ac3-7baa-4f39-ad63-c7da5d241fae" providerId="ADAL" clId="{43CFE19E-A952-4023-8EAC-E093BA7E3FA3}" dt="2021-11-09T19:45:21.382" v="370" actId="1076"/>
        <pc:sldMkLst>
          <pc:docMk/>
          <pc:sldMk cId="2715675801" sldId="895"/>
        </pc:sldMkLst>
        <pc:picChg chg="add mod">
          <ac:chgData name="Lloyd Potter" userId="b8349ac3-7baa-4f39-ad63-c7da5d241fae" providerId="ADAL" clId="{43CFE19E-A952-4023-8EAC-E093BA7E3FA3}" dt="2021-11-09T19:45:21.382" v="370" actId="1076"/>
          <ac:picMkLst>
            <pc:docMk/>
            <pc:sldMk cId="2715675801" sldId="895"/>
            <ac:picMk id="3" creationId="{8C30B3E5-142B-4BBF-805A-EF5E4FBC7E14}"/>
          </ac:picMkLst>
        </pc:picChg>
        <pc:picChg chg="add mod">
          <ac:chgData name="Lloyd Potter" userId="b8349ac3-7baa-4f39-ad63-c7da5d241fae" providerId="ADAL" clId="{43CFE19E-A952-4023-8EAC-E093BA7E3FA3}" dt="2021-11-08T19:46:24.351" v="78" actId="1076"/>
          <ac:picMkLst>
            <pc:docMk/>
            <pc:sldMk cId="2715675801" sldId="895"/>
            <ac:picMk id="4" creationId="{4489F028-C208-4799-8118-8E4FA1FCCD05}"/>
          </ac:picMkLst>
        </pc:picChg>
      </pc:sldChg>
      <pc:sldChg chg="addSp modSp add ord">
        <pc:chgData name="Lloyd Potter" userId="b8349ac3-7baa-4f39-ad63-c7da5d241fae" providerId="ADAL" clId="{43CFE19E-A952-4023-8EAC-E093BA7E3FA3}" dt="2021-11-09T19:06:48.481" v="209"/>
        <pc:sldMkLst>
          <pc:docMk/>
          <pc:sldMk cId="1155299066" sldId="896"/>
        </pc:sldMkLst>
        <pc:picChg chg="add mod">
          <ac:chgData name="Lloyd Potter" userId="b8349ac3-7baa-4f39-ad63-c7da5d241fae" providerId="ADAL" clId="{43CFE19E-A952-4023-8EAC-E093BA7E3FA3}" dt="2021-11-09T16:24:57.132" v="105" actId="1076"/>
          <ac:picMkLst>
            <pc:docMk/>
            <pc:sldMk cId="1155299066" sldId="896"/>
            <ac:picMk id="3" creationId="{59453094-7F5F-4CDD-BF5E-1608E45CF5EA}"/>
          </ac:picMkLst>
        </pc:picChg>
      </pc:sldChg>
      <pc:sldChg chg="addSp delSp modSp add">
        <pc:chgData name="Lloyd Potter" userId="b8349ac3-7baa-4f39-ad63-c7da5d241fae" providerId="ADAL" clId="{43CFE19E-A952-4023-8EAC-E093BA7E3FA3}" dt="2021-11-09T19:42:09.523" v="261" actId="2711"/>
        <pc:sldMkLst>
          <pc:docMk/>
          <pc:sldMk cId="3319478848" sldId="897"/>
        </pc:sldMkLst>
        <pc:spChg chg="mod">
          <ac:chgData name="Lloyd Potter" userId="b8349ac3-7baa-4f39-ad63-c7da5d241fae" providerId="ADAL" clId="{43CFE19E-A952-4023-8EAC-E093BA7E3FA3}" dt="2021-11-09T19:42:09.523" v="261" actId="2711"/>
          <ac:spMkLst>
            <pc:docMk/>
            <pc:sldMk cId="3319478848" sldId="897"/>
            <ac:spMk id="2" creationId="{00000000-0000-0000-0000-000000000000}"/>
          </ac:spMkLst>
        </pc:spChg>
        <pc:spChg chg="mod">
          <ac:chgData name="Lloyd Potter" userId="b8349ac3-7baa-4f39-ad63-c7da5d241fae" providerId="ADAL" clId="{43CFE19E-A952-4023-8EAC-E093BA7E3FA3}" dt="2021-11-09T19:02:55.350" v="117" actId="1076"/>
          <ac:spMkLst>
            <pc:docMk/>
            <pc:sldMk cId="3319478848" sldId="897"/>
            <ac:spMk id="7" creationId="{00000000-0000-0000-0000-000000000000}"/>
          </ac:spMkLst>
        </pc:spChg>
        <pc:spChg chg="add del">
          <ac:chgData name="Lloyd Potter" userId="b8349ac3-7baa-4f39-ad63-c7da5d241fae" providerId="ADAL" clId="{43CFE19E-A952-4023-8EAC-E093BA7E3FA3}" dt="2021-11-09T19:40:09.682" v="216"/>
          <ac:spMkLst>
            <pc:docMk/>
            <pc:sldMk cId="3319478848" sldId="897"/>
            <ac:spMk id="8" creationId="{FFA442A0-D13B-42C3-9B1B-C5F5920AAD11}"/>
          </ac:spMkLst>
        </pc:spChg>
        <pc:picChg chg="mod ord">
          <ac:chgData name="Lloyd Potter" userId="b8349ac3-7baa-4f39-ad63-c7da5d241fae" providerId="ADAL" clId="{43CFE19E-A952-4023-8EAC-E093BA7E3FA3}" dt="2021-11-09T19:05:39.428" v="200" actId="167"/>
          <ac:picMkLst>
            <pc:docMk/>
            <pc:sldMk cId="3319478848" sldId="897"/>
            <ac:picMk id="4098" creationId="{00000000-0000-0000-0000-000000000000}"/>
          </ac:picMkLst>
        </pc:picChg>
        <pc:picChg chg="mod ord">
          <ac:chgData name="Lloyd Potter" userId="b8349ac3-7baa-4f39-ad63-c7da5d241fae" providerId="ADAL" clId="{43CFE19E-A952-4023-8EAC-E093BA7E3FA3}" dt="2021-11-09T19:05:53.563" v="203" actId="167"/>
          <ac:picMkLst>
            <pc:docMk/>
            <pc:sldMk cId="3319478848" sldId="897"/>
            <ac:picMk id="4099" creationId="{00000000-0000-0000-0000-000000000000}"/>
          </ac:picMkLst>
        </pc:picChg>
      </pc:sldChg>
      <pc:sldChg chg="addSp delSp modSp add">
        <pc:chgData name="Lloyd Potter" userId="b8349ac3-7baa-4f39-ad63-c7da5d241fae" providerId="ADAL" clId="{43CFE19E-A952-4023-8EAC-E093BA7E3FA3}" dt="2021-11-09T20:48:49.512" v="553"/>
        <pc:sldMkLst>
          <pc:docMk/>
          <pc:sldMk cId="42411996" sldId="898"/>
        </pc:sldMkLst>
        <pc:spChg chg="add mod">
          <ac:chgData name="Lloyd Potter" userId="b8349ac3-7baa-4f39-ad63-c7da5d241fae" providerId="ADAL" clId="{43CFE19E-A952-4023-8EAC-E093BA7E3FA3}" dt="2021-11-09T20:46:40.260" v="532" actId="6549"/>
          <ac:spMkLst>
            <pc:docMk/>
            <pc:sldMk cId="42411996" sldId="898"/>
            <ac:spMk id="4" creationId="{6B20F4A6-5C62-4969-A42F-5294819B72EF}"/>
          </ac:spMkLst>
        </pc:spChg>
        <pc:spChg chg="add">
          <ac:chgData name="Lloyd Potter" userId="b8349ac3-7baa-4f39-ad63-c7da5d241fae" providerId="ADAL" clId="{43CFE19E-A952-4023-8EAC-E093BA7E3FA3}" dt="2021-11-09T20:48:49.512" v="553"/>
          <ac:spMkLst>
            <pc:docMk/>
            <pc:sldMk cId="42411996" sldId="898"/>
            <ac:spMk id="6" creationId="{8E13AA10-0710-440E-94FB-D95FB3A2B91B}"/>
          </ac:spMkLst>
        </pc:spChg>
        <pc:picChg chg="add del mod">
          <ac:chgData name="Lloyd Potter" userId="b8349ac3-7baa-4f39-ad63-c7da5d241fae" providerId="ADAL" clId="{43CFE19E-A952-4023-8EAC-E093BA7E3FA3}" dt="2021-11-09T20:46:29.852" v="523" actId="478"/>
          <ac:picMkLst>
            <pc:docMk/>
            <pc:sldMk cId="42411996" sldId="898"/>
            <ac:picMk id="3" creationId="{F44E117C-62E7-429E-9650-8CDDA85608BB}"/>
          </ac:picMkLst>
        </pc:picChg>
        <pc:picChg chg="add mod">
          <ac:chgData name="Lloyd Potter" userId="b8349ac3-7baa-4f39-ad63-c7da5d241fae" providerId="ADAL" clId="{43CFE19E-A952-4023-8EAC-E093BA7E3FA3}" dt="2021-11-09T20:46:47.998" v="534" actId="14100"/>
          <ac:picMkLst>
            <pc:docMk/>
            <pc:sldMk cId="42411996" sldId="898"/>
            <ac:picMk id="5" creationId="{F9FD21D7-C3B1-4AFE-AE49-15D83790666A}"/>
          </ac:picMkLst>
        </pc:picChg>
      </pc:sldChg>
      <pc:sldChg chg="addSp delSp modSp add">
        <pc:chgData name="Lloyd Potter" userId="b8349ac3-7baa-4f39-ad63-c7da5d241fae" providerId="ADAL" clId="{43CFE19E-A952-4023-8EAC-E093BA7E3FA3}" dt="2021-11-09T20:48:36.236" v="552" actId="20577"/>
        <pc:sldMkLst>
          <pc:docMk/>
          <pc:sldMk cId="2740854392" sldId="899"/>
        </pc:sldMkLst>
        <pc:spChg chg="add mod">
          <ac:chgData name="Lloyd Potter" userId="b8349ac3-7baa-4f39-ad63-c7da5d241fae" providerId="ADAL" clId="{43CFE19E-A952-4023-8EAC-E093BA7E3FA3}" dt="2021-11-09T20:47:28.259" v="540" actId="6549"/>
          <ac:spMkLst>
            <pc:docMk/>
            <pc:sldMk cId="2740854392" sldId="899"/>
            <ac:spMk id="5" creationId="{D9575FBE-E714-4F31-8A13-330003863C33}"/>
          </ac:spMkLst>
        </pc:spChg>
        <pc:spChg chg="add mod">
          <ac:chgData name="Lloyd Potter" userId="b8349ac3-7baa-4f39-ad63-c7da5d241fae" providerId="ADAL" clId="{43CFE19E-A952-4023-8EAC-E093BA7E3FA3}" dt="2021-11-09T20:48:36.236" v="552" actId="20577"/>
          <ac:spMkLst>
            <pc:docMk/>
            <pc:sldMk cId="2740854392" sldId="899"/>
            <ac:spMk id="6" creationId="{E18E6ED5-6914-4CD0-86B7-8A22A240C509}"/>
          </ac:spMkLst>
        </pc:spChg>
        <pc:picChg chg="add del mod">
          <ac:chgData name="Lloyd Potter" userId="b8349ac3-7baa-4f39-ad63-c7da5d241fae" providerId="ADAL" clId="{43CFE19E-A952-4023-8EAC-E093BA7E3FA3}" dt="2021-11-09T20:47:23.947" v="535" actId="478"/>
          <ac:picMkLst>
            <pc:docMk/>
            <pc:sldMk cId="2740854392" sldId="899"/>
            <ac:picMk id="3" creationId="{C1BDB9AE-1B23-4640-BAF2-BAD09FB79D38}"/>
          </ac:picMkLst>
        </pc:picChg>
        <pc:picChg chg="add del mod">
          <ac:chgData name="Lloyd Potter" userId="b8349ac3-7baa-4f39-ad63-c7da5d241fae" providerId="ADAL" clId="{43CFE19E-A952-4023-8EAC-E093BA7E3FA3}" dt="2021-11-09T20:47:37.115" v="543" actId="478"/>
          <ac:picMkLst>
            <pc:docMk/>
            <pc:sldMk cId="2740854392" sldId="899"/>
            <ac:picMk id="4" creationId="{09A9CDA5-7792-4BF9-A80C-CCBA3ED94212}"/>
          </ac:picMkLst>
        </pc:picChg>
        <pc:picChg chg="add mod">
          <ac:chgData name="Lloyd Potter" userId="b8349ac3-7baa-4f39-ad63-c7da5d241fae" providerId="ADAL" clId="{43CFE19E-A952-4023-8EAC-E093BA7E3FA3}" dt="2021-11-09T20:48:00.313" v="548" actId="14100"/>
          <ac:picMkLst>
            <pc:docMk/>
            <pc:sldMk cId="2740854392" sldId="899"/>
            <ac:picMk id="7" creationId="{0C669CEF-A0E3-4898-AEFE-6B9ACCD730F6}"/>
          </ac:picMkLst>
        </pc:picChg>
        <pc:picChg chg="add mod">
          <ac:chgData name="Lloyd Potter" userId="b8349ac3-7baa-4f39-ad63-c7da5d241fae" providerId="ADAL" clId="{43CFE19E-A952-4023-8EAC-E093BA7E3FA3}" dt="2021-11-09T20:47:57.808" v="547" actId="1076"/>
          <ac:picMkLst>
            <pc:docMk/>
            <pc:sldMk cId="2740854392" sldId="899"/>
            <ac:picMk id="8" creationId="{F2259704-0ED9-4847-9545-8B33A7468AC3}"/>
          </ac:picMkLst>
        </pc:picChg>
      </pc:sldChg>
    </pc:docChg>
  </pc:docChgLst>
  <pc:docChgLst>
    <pc:chgData name="Lloyd Potter" userId="b8349ac3-7baa-4f39-ad63-c7da5d241fae" providerId="ADAL" clId="{A07E5692-B5EB-49B8-83E7-CC01C8625898}"/>
    <pc:docChg chg="modSld">
      <pc:chgData name="Lloyd Potter" userId="b8349ac3-7baa-4f39-ad63-c7da5d241fae" providerId="ADAL" clId="{A07E5692-B5EB-49B8-83E7-CC01C8625898}" dt="2021-10-25T21:46:21.843" v="35" actId="6549"/>
      <pc:docMkLst>
        <pc:docMk/>
      </pc:docMkLst>
      <pc:sldChg chg="modSp">
        <pc:chgData name="Lloyd Potter" userId="b8349ac3-7baa-4f39-ad63-c7da5d241fae" providerId="ADAL" clId="{A07E5692-B5EB-49B8-83E7-CC01C8625898}" dt="2021-10-25T21:46:21.843" v="35" actId="6549"/>
        <pc:sldMkLst>
          <pc:docMk/>
          <pc:sldMk cId="3710229541" sldId="549"/>
        </pc:sldMkLst>
        <pc:spChg chg="mod">
          <ac:chgData name="Lloyd Potter" userId="b8349ac3-7baa-4f39-ad63-c7da5d241fae" providerId="ADAL" clId="{A07E5692-B5EB-49B8-83E7-CC01C8625898}" dt="2021-10-25T21:46:21.843" v="35" actId="6549"/>
          <ac:spMkLst>
            <pc:docMk/>
            <pc:sldMk cId="3710229541" sldId="549"/>
            <ac:spMk id="4" creationId="{A915E761-26BF-4D36-A626-C3C24E9DD38C}"/>
          </ac:spMkLst>
        </pc:spChg>
      </pc:sldChg>
    </pc:docChg>
  </pc:docChgLst>
  <pc:docChgLst>
    <pc:chgData name="Lloyd Potter" userId="b8349ac3-7baa-4f39-ad63-c7da5d241fae" providerId="ADAL" clId="{72FA6130-C2EA-437B-8801-B8EFE03CD418}"/>
    <pc:docChg chg="modSld">
      <pc:chgData name="Lloyd Potter" userId="b8349ac3-7baa-4f39-ad63-c7da5d241fae" providerId="ADAL" clId="{72FA6130-C2EA-437B-8801-B8EFE03CD418}" dt="2021-11-10T03:37:09.093" v="79" actId="6549"/>
      <pc:docMkLst>
        <pc:docMk/>
      </pc:docMkLst>
      <pc:sldChg chg="modSp">
        <pc:chgData name="Lloyd Potter" userId="b8349ac3-7baa-4f39-ad63-c7da5d241fae" providerId="ADAL" clId="{72FA6130-C2EA-437B-8801-B8EFE03CD418}" dt="2021-11-10T03:31:10.261" v="1" actId="14100"/>
        <pc:sldMkLst>
          <pc:docMk/>
          <pc:sldMk cId="972936300" sldId="273"/>
        </pc:sldMkLst>
        <pc:picChg chg="mod">
          <ac:chgData name="Lloyd Potter" userId="b8349ac3-7baa-4f39-ad63-c7da5d241fae" providerId="ADAL" clId="{72FA6130-C2EA-437B-8801-B8EFE03CD418}" dt="2021-11-10T03:31:05.930" v="0" actId="14100"/>
          <ac:picMkLst>
            <pc:docMk/>
            <pc:sldMk cId="972936300" sldId="273"/>
            <ac:picMk id="5" creationId="{00000000-0000-0000-0000-000000000000}"/>
          </ac:picMkLst>
        </pc:picChg>
        <pc:picChg chg="mod">
          <ac:chgData name="Lloyd Potter" userId="b8349ac3-7baa-4f39-ad63-c7da5d241fae" providerId="ADAL" clId="{72FA6130-C2EA-437B-8801-B8EFE03CD418}" dt="2021-11-10T03:31:10.261" v="1" actId="14100"/>
          <ac:picMkLst>
            <pc:docMk/>
            <pc:sldMk cId="972936300" sldId="273"/>
            <ac:picMk id="6" creationId="{00000000-0000-0000-0000-000000000000}"/>
          </ac:picMkLst>
        </pc:picChg>
      </pc:sldChg>
      <pc:sldChg chg="modSp">
        <pc:chgData name="Lloyd Potter" userId="b8349ac3-7baa-4f39-ad63-c7da5d241fae" providerId="ADAL" clId="{72FA6130-C2EA-437B-8801-B8EFE03CD418}" dt="2021-11-10T03:33:29.135" v="13" actId="20577"/>
        <pc:sldMkLst>
          <pc:docMk/>
          <pc:sldMk cId="3795403064" sldId="746"/>
        </pc:sldMkLst>
        <pc:graphicFrameChg chg="modGraphic">
          <ac:chgData name="Lloyd Potter" userId="b8349ac3-7baa-4f39-ad63-c7da5d241fae" providerId="ADAL" clId="{72FA6130-C2EA-437B-8801-B8EFE03CD418}" dt="2021-11-10T03:33:29.135" v="13" actId="20577"/>
          <ac:graphicFrameMkLst>
            <pc:docMk/>
            <pc:sldMk cId="3795403064" sldId="746"/>
            <ac:graphicFrameMk id="5" creationId="{00000000-0000-0000-0000-000000000000}"/>
          </ac:graphicFrameMkLst>
        </pc:graphicFrameChg>
      </pc:sldChg>
      <pc:sldChg chg="modSp">
        <pc:chgData name="Lloyd Potter" userId="b8349ac3-7baa-4f39-ad63-c7da5d241fae" providerId="ADAL" clId="{72FA6130-C2EA-437B-8801-B8EFE03CD418}" dt="2021-11-10T03:35:25.691" v="17" actId="1076"/>
        <pc:sldMkLst>
          <pc:docMk/>
          <pc:sldMk cId="27518607" sldId="889"/>
        </pc:sldMkLst>
        <pc:picChg chg="mod modCrop">
          <ac:chgData name="Lloyd Potter" userId="b8349ac3-7baa-4f39-ad63-c7da5d241fae" providerId="ADAL" clId="{72FA6130-C2EA-437B-8801-B8EFE03CD418}" dt="2021-11-10T03:35:25.691" v="17" actId="1076"/>
          <ac:picMkLst>
            <pc:docMk/>
            <pc:sldMk cId="27518607" sldId="889"/>
            <ac:picMk id="2" creationId="{04320BC5-7426-402A-B87E-EB728833574B}"/>
          </ac:picMkLst>
        </pc:picChg>
      </pc:sldChg>
      <pc:sldChg chg="addSp modSp">
        <pc:chgData name="Lloyd Potter" userId="b8349ac3-7baa-4f39-ad63-c7da5d241fae" providerId="ADAL" clId="{72FA6130-C2EA-437B-8801-B8EFE03CD418}" dt="2021-11-10T03:37:09.093" v="79" actId="6549"/>
        <pc:sldMkLst>
          <pc:docMk/>
          <pc:sldMk cId="1155299066" sldId="896"/>
        </pc:sldMkLst>
        <pc:spChg chg="add mod">
          <ac:chgData name="Lloyd Potter" userId="b8349ac3-7baa-4f39-ad63-c7da5d241fae" providerId="ADAL" clId="{72FA6130-C2EA-437B-8801-B8EFE03CD418}" dt="2021-11-10T03:37:09.093" v="79" actId="6549"/>
          <ac:spMkLst>
            <pc:docMk/>
            <pc:sldMk cId="1155299066" sldId="896"/>
            <ac:spMk id="4" creationId="{19BF8D28-9CE7-42F4-8887-125A886EA5A7}"/>
          </ac:spMkLst>
        </pc:spChg>
        <pc:picChg chg="mod">
          <ac:chgData name="Lloyd Potter" userId="b8349ac3-7baa-4f39-ad63-c7da5d241fae" providerId="ADAL" clId="{72FA6130-C2EA-437B-8801-B8EFE03CD418}" dt="2021-11-10T03:36:27.043" v="21" actId="1076"/>
          <ac:picMkLst>
            <pc:docMk/>
            <pc:sldMk cId="1155299066" sldId="896"/>
            <ac:picMk id="3" creationId="{59453094-7F5F-4CDD-BF5E-1608E45CF5E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tsacloud-my.sharepoint.com/personal/lloyd_potter_utsa_edu/Documents/Documents/Presentations/redistrict/StateTabs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3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utsacloud-my.sharepoint.com/personal/lloyd_potter_utsa_edu/Documents/Documents/Presentations/pov14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955\AppData\Local\Temp\Population%20Projections%20for%20Texas%20--%20Report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tsacloud-my.sharepoint.com/personal/lloyd_potter_utsa_edu/Documents/Documents/Presentations/redistrict/StateTabs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2010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F0-479E-97BB-0AE74AA54F6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F0-479E-97BB-0AE74AA54F6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F0-479E-97BB-0AE74AA54F6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F0-479E-97BB-0AE74AA54F6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EF0-479E-97BB-0AE74AA54F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State!$B$14:$F$14</c:f>
              <c:strCache>
                <c:ptCount val="5"/>
                <c:pt idx="0">
                  <c:v>NH White </c:v>
                </c:pt>
                <c:pt idx="1">
                  <c:v>NH Black</c:v>
                </c:pt>
                <c:pt idx="2">
                  <c:v>Hispanic</c:v>
                </c:pt>
                <c:pt idx="3">
                  <c:v>NH Asian</c:v>
                </c:pt>
                <c:pt idx="4">
                  <c:v>NH Other </c:v>
                </c:pt>
              </c:strCache>
            </c:strRef>
          </c:cat>
          <c:val>
            <c:numRef>
              <c:f>State!$B$15:$F$15</c:f>
              <c:numCache>
                <c:formatCode>0.0%</c:formatCode>
                <c:ptCount val="5"/>
                <c:pt idx="0">
                  <c:v>0.45325475140522814</c:v>
                </c:pt>
                <c:pt idx="1">
                  <c:v>0.1148045573530851</c:v>
                </c:pt>
                <c:pt idx="2">
                  <c:v>0.37624616925428706</c:v>
                </c:pt>
                <c:pt idx="3">
                  <c:v>3.7717432512243416E-2</c:v>
                </c:pt>
                <c:pt idx="4">
                  <c:v>1.797708947515627E-2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EF0-479E-97BB-0AE74AA54F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791925066740014"/>
          <c:y val="0.16329917030526875"/>
          <c:w val="0.26849255651753756"/>
          <c:h val="0.614309218944080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476907451221186E-2"/>
          <c:y val="4.9197387330205497E-2"/>
          <c:w val="0.78128419470569799"/>
          <c:h val="0.80030465688341712"/>
        </c:manualLayout>
      </c:layout>
      <c:lineChart>
        <c:grouping val="standard"/>
        <c:varyColors val="0"/>
        <c:ser>
          <c:idx val="0"/>
          <c:order val="0"/>
          <c:tx>
            <c:strRef>
              <c:f>'Population Projections for Texa'!$A$2</c:f>
              <c:strCache>
                <c:ptCount val="1"/>
                <c:pt idx="0">
                  <c:v>00-17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8558558558558571E-2"/>
                  <c:y val="1.63376446562286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9A4-4BB4-A577-DB967D75D9E7}"/>
                </c:ext>
              </c:extLst>
            </c:dLbl>
            <c:dLbl>
              <c:idx val="2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9A4-4BB4-A577-DB967D75D9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'Population Projections for Texa'!$B$1:$V$1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'Population Projections for Texa'!$B$2:$V$2</c:f>
              <c:numCache>
                <c:formatCode>#,##0</c:formatCode>
                <c:ptCount val="21"/>
                <c:pt idx="0">
                  <c:v>6865824</c:v>
                </c:pt>
                <c:pt idx="1">
                  <c:v>6913506</c:v>
                </c:pt>
                <c:pt idx="2">
                  <c:v>6967405</c:v>
                </c:pt>
                <c:pt idx="3">
                  <c:v>7027477</c:v>
                </c:pt>
                <c:pt idx="4">
                  <c:v>7092485</c:v>
                </c:pt>
                <c:pt idx="5">
                  <c:v>7160943</c:v>
                </c:pt>
                <c:pt idx="6">
                  <c:v>7232259</c:v>
                </c:pt>
                <c:pt idx="7">
                  <c:v>7304256</c:v>
                </c:pt>
                <c:pt idx="8">
                  <c:v>7370193</c:v>
                </c:pt>
                <c:pt idx="9">
                  <c:v>7437514</c:v>
                </c:pt>
                <c:pt idx="10">
                  <c:v>7515129</c:v>
                </c:pt>
                <c:pt idx="11">
                  <c:v>7594941</c:v>
                </c:pt>
                <c:pt idx="12">
                  <c:v>7675490</c:v>
                </c:pt>
                <c:pt idx="13">
                  <c:v>7757746</c:v>
                </c:pt>
                <c:pt idx="14">
                  <c:v>7843350</c:v>
                </c:pt>
                <c:pt idx="15">
                  <c:v>7927718</c:v>
                </c:pt>
                <c:pt idx="16">
                  <c:v>8014274</c:v>
                </c:pt>
                <c:pt idx="17">
                  <c:v>8113868</c:v>
                </c:pt>
                <c:pt idx="18">
                  <c:v>8219879</c:v>
                </c:pt>
                <c:pt idx="19">
                  <c:v>8336277</c:v>
                </c:pt>
                <c:pt idx="20">
                  <c:v>8451682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9A4-4BB4-A577-DB967D75D9E7}"/>
            </c:ext>
          </c:extLst>
        </c:ser>
        <c:ser>
          <c:idx val="1"/>
          <c:order val="1"/>
          <c:tx>
            <c:strRef>
              <c:f>'Population Projections for Texa'!$A$3</c:f>
              <c:strCache>
                <c:ptCount val="1"/>
                <c:pt idx="0">
                  <c:v>18-24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3025584639757879E-2"/>
                  <c:y val="-2.17835262083049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9A4-4BB4-A577-DB967D75D9E7}"/>
                </c:ext>
              </c:extLst>
            </c:dLbl>
            <c:dLbl>
              <c:idx val="2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9A4-4BB4-A577-DB967D75D9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'Population Projections for Texa'!$B$1:$V$1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'Population Projections for Texa'!$B$3:$V$3</c:f>
              <c:numCache>
                <c:formatCode>#,##0</c:formatCode>
                <c:ptCount val="21"/>
                <c:pt idx="0">
                  <c:v>2572969</c:v>
                </c:pt>
                <c:pt idx="1">
                  <c:v>2627419</c:v>
                </c:pt>
                <c:pt idx="2">
                  <c:v>2684285</c:v>
                </c:pt>
                <c:pt idx="3">
                  <c:v>2739590</c:v>
                </c:pt>
                <c:pt idx="4">
                  <c:v>2789861</c:v>
                </c:pt>
                <c:pt idx="5">
                  <c:v>2826282</c:v>
                </c:pt>
                <c:pt idx="6">
                  <c:v>2854486</c:v>
                </c:pt>
                <c:pt idx="7">
                  <c:v>2879057</c:v>
                </c:pt>
                <c:pt idx="8">
                  <c:v>2911786</c:v>
                </c:pt>
                <c:pt idx="9">
                  <c:v>2947920</c:v>
                </c:pt>
                <c:pt idx="10">
                  <c:v>2980352</c:v>
                </c:pt>
                <c:pt idx="11">
                  <c:v>3016768</c:v>
                </c:pt>
                <c:pt idx="12">
                  <c:v>3056244</c:v>
                </c:pt>
                <c:pt idx="13">
                  <c:v>3097846</c:v>
                </c:pt>
                <c:pt idx="14">
                  <c:v>3137533</c:v>
                </c:pt>
                <c:pt idx="15">
                  <c:v>3171206</c:v>
                </c:pt>
                <c:pt idx="16">
                  <c:v>3203559</c:v>
                </c:pt>
                <c:pt idx="17">
                  <c:v>3234664</c:v>
                </c:pt>
                <c:pt idx="18">
                  <c:v>3260510</c:v>
                </c:pt>
                <c:pt idx="19">
                  <c:v>3275700</c:v>
                </c:pt>
                <c:pt idx="20">
                  <c:v>3292892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9A4-4BB4-A577-DB967D75D9E7}"/>
            </c:ext>
          </c:extLst>
        </c:ser>
        <c:ser>
          <c:idx val="2"/>
          <c:order val="2"/>
          <c:tx>
            <c:strRef>
              <c:f>'Population Projections for Texa'!$A$4</c:f>
              <c:strCache>
                <c:ptCount val="1"/>
                <c:pt idx="0">
                  <c:v>25-44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0060060060060073E-2"/>
                  <c:y val="-2.7229407760381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9A4-4BB4-A577-DB967D75D9E7}"/>
                </c:ext>
              </c:extLst>
            </c:dLbl>
            <c:dLbl>
              <c:idx val="2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9A4-4BB4-A577-DB967D75D9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'Population Projections for Texa'!$B$1:$V$1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'Population Projections for Texa'!$B$4:$V$4</c:f>
              <c:numCache>
                <c:formatCode>#,##0</c:formatCode>
                <c:ptCount val="21"/>
                <c:pt idx="0">
                  <c:v>7071855</c:v>
                </c:pt>
                <c:pt idx="1">
                  <c:v>7176079</c:v>
                </c:pt>
                <c:pt idx="2">
                  <c:v>7286991</c:v>
                </c:pt>
                <c:pt idx="3">
                  <c:v>7397360</c:v>
                </c:pt>
                <c:pt idx="4">
                  <c:v>7507912</c:v>
                </c:pt>
                <c:pt idx="5">
                  <c:v>7611478</c:v>
                </c:pt>
                <c:pt idx="6">
                  <c:v>7721843</c:v>
                </c:pt>
                <c:pt idx="7">
                  <c:v>7853473</c:v>
                </c:pt>
                <c:pt idx="8">
                  <c:v>8000619</c:v>
                </c:pt>
                <c:pt idx="9">
                  <c:v>8158036</c:v>
                </c:pt>
                <c:pt idx="10">
                  <c:v>8305013</c:v>
                </c:pt>
                <c:pt idx="11">
                  <c:v>8458410</c:v>
                </c:pt>
                <c:pt idx="12">
                  <c:v>8614563</c:v>
                </c:pt>
                <c:pt idx="13">
                  <c:v>8768505</c:v>
                </c:pt>
                <c:pt idx="14">
                  <c:v>8927937</c:v>
                </c:pt>
                <c:pt idx="15">
                  <c:v>9072580</c:v>
                </c:pt>
                <c:pt idx="16">
                  <c:v>9222020</c:v>
                </c:pt>
                <c:pt idx="17">
                  <c:v>9366384</c:v>
                </c:pt>
                <c:pt idx="18">
                  <c:v>9508913</c:v>
                </c:pt>
                <c:pt idx="19">
                  <c:v>9667429</c:v>
                </c:pt>
                <c:pt idx="20">
                  <c:v>9821773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9A4-4BB4-A577-DB967D75D9E7}"/>
            </c:ext>
          </c:extLst>
        </c:ser>
        <c:ser>
          <c:idx val="3"/>
          <c:order val="3"/>
          <c:tx>
            <c:strRef>
              <c:f>'Population Projections for Texa'!$A$5</c:f>
              <c:strCache>
                <c:ptCount val="1"/>
                <c:pt idx="0">
                  <c:v>45-64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7057057057057069E-2"/>
                  <c:y val="2.99523485364193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9A4-4BB4-A577-DB967D75D9E7}"/>
                </c:ext>
              </c:extLst>
            </c:dLbl>
            <c:dLbl>
              <c:idx val="2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9A4-4BB4-A577-DB967D75D9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'Population Projections for Texa'!$B$1:$V$1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'Population Projections for Texa'!$B$5:$V$5</c:f>
              <c:numCache>
                <c:formatCode>#,##0</c:formatCode>
                <c:ptCount val="21"/>
                <c:pt idx="0">
                  <c:v>6033027</c:v>
                </c:pt>
                <c:pt idx="1">
                  <c:v>6166601</c:v>
                </c:pt>
                <c:pt idx="2">
                  <c:v>6245222</c:v>
                </c:pt>
                <c:pt idx="3">
                  <c:v>6325246</c:v>
                </c:pt>
                <c:pt idx="4">
                  <c:v>6418979</c:v>
                </c:pt>
                <c:pt idx="5">
                  <c:v>6530756</c:v>
                </c:pt>
                <c:pt idx="6">
                  <c:v>6649141</c:v>
                </c:pt>
                <c:pt idx="7">
                  <c:v>6750170</c:v>
                </c:pt>
                <c:pt idx="8">
                  <c:v>6830102</c:v>
                </c:pt>
                <c:pt idx="9">
                  <c:v>6898859</c:v>
                </c:pt>
                <c:pt idx="10">
                  <c:v>6965146</c:v>
                </c:pt>
                <c:pt idx="11">
                  <c:v>7025211</c:v>
                </c:pt>
                <c:pt idx="12">
                  <c:v>7081587</c:v>
                </c:pt>
                <c:pt idx="13">
                  <c:v>7138050</c:v>
                </c:pt>
                <c:pt idx="14">
                  <c:v>7199873</c:v>
                </c:pt>
                <c:pt idx="15">
                  <c:v>7278352</c:v>
                </c:pt>
                <c:pt idx="16">
                  <c:v>7362995</c:v>
                </c:pt>
                <c:pt idx="17">
                  <c:v>7454440</c:v>
                </c:pt>
                <c:pt idx="18">
                  <c:v>7551435</c:v>
                </c:pt>
                <c:pt idx="19">
                  <c:v>7645224</c:v>
                </c:pt>
                <c:pt idx="20">
                  <c:v>7751616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9A4-4BB4-A577-DB967D75D9E7}"/>
            </c:ext>
          </c:extLst>
        </c:ser>
        <c:ser>
          <c:idx val="4"/>
          <c:order val="4"/>
          <c:tx>
            <c:strRef>
              <c:f>'Population Projections for Texa'!$A$6</c:f>
              <c:strCache>
                <c:ptCount val="1"/>
                <c:pt idx="0">
                  <c:v>65-84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3025584639757879E-2"/>
                  <c:y val="2.99523485364193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9A4-4BB4-A577-DB967D75D9E7}"/>
                </c:ext>
              </c:extLst>
            </c:dLbl>
            <c:dLbl>
              <c:idx val="2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9A4-4BB4-A577-DB967D75D9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'Population Projections for Texa'!$B$1:$V$1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'Population Projections for Texa'!$B$6:$V$6</c:f>
              <c:numCache>
                <c:formatCode>#,##0</c:formatCode>
                <c:ptCount val="21"/>
                <c:pt idx="0">
                  <c:v>2296707</c:v>
                </c:pt>
                <c:pt idx="1">
                  <c:v>2365106</c:v>
                </c:pt>
                <c:pt idx="2">
                  <c:v>2481723</c:v>
                </c:pt>
                <c:pt idx="3">
                  <c:v>2601076</c:v>
                </c:pt>
                <c:pt idx="4">
                  <c:v>2713469</c:v>
                </c:pt>
                <c:pt idx="5">
                  <c:v>2829743</c:v>
                </c:pt>
                <c:pt idx="6">
                  <c:v>2946362</c:v>
                </c:pt>
                <c:pt idx="7">
                  <c:v>3070540</c:v>
                </c:pt>
                <c:pt idx="8">
                  <c:v>3205631</c:v>
                </c:pt>
                <c:pt idx="9">
                  <c:v>3344190</c:v>
                </c:pt>
                <c:pt idx="10">
                  <c:v>3492480</c:v>
                </c:pt>
                <c:pt idx="11">
                  <c:v>3642272</c:v>
                </c:pt>
                <c:pt idx="12">
                  <c:v>3797014</c:v>
                </c:pt>
                <c:pt idx="13">
                  <c:v>3954498</c:v>
                </c:pt>
                <c:pt idx="14">
                  <c:v>4106303</c:v>
                </c:pt>
                <c:pt idx="15">
                  <c:v>4268636</c:v>
                </c:pt>
                <c:pt idx="16">
                  <c:v>4422559</c:v>
                </c:pt>
                <c:pt idx="17">
                  <c:v>4566732</c:v>
                </c:pt>
                <c:pt idx="18">
                  <c:v>4704996</c:v>
                </c:pt>
                <c:pt idx="19">
                  <c:v>4835518</c:v>
                </c:pt>
                <c:pt idx="20">
                  <c:v>4962366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9A4-4BB4-A577-DB967D75D9E7}"/>
            </c:ext>
          </c:extLst>
        </c:ser>
        <c:ser>
          <c:idx val="5"/>
          <c:order val="5"/>
          <c:tx>
            <c:strRef>
              <c:f>'Population Projections for Texa'!$A$7</c:f>
              <c:strCache>
                <c:ptCount val="1"/>
                <c:pt idx="0">
                  <c:v>85-95+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9399399399399397E-2"/>
                  <c:y val="-3.81211708645337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9A4-4BB4-A577-DB967D75D9E7}"/>
                </c:ext>
              </c:extLst>
            </c:dLbl>
            <c:dLbl>
              <c:idx val="2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9A4-4BB4-A577-DB967D75D9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'Population Projections for Texa'!$B$1:$V$1</c:f>
              <c:numCache>
                <c:formatCode>General</c:formatCode>
                <c:ptCount val="2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</c:numCache>
            </c:numRef>
          </c:cat>
          <c:val>
            <c:numRef>
              <c:f>'Population Projections for Texa'!$B$7:$V$7</c:f>
              <c:numCache>
                <c:formatCode>#,##0</c:formatCode>
                <c:ptCount val="21"/>
                <c:pt idx="0">
                  <c:v>305179</c:v>
                </c:pt>
                <c:pt idx="1">
                  <c:v>318580</c:v>
                </c:pt>
                <c:pt idx="2">
                  <c:v>331096</c:v>
                </c:pt>
                <c:pt idx="3">
                  <c:v>342493</c:v>
                </c:pt>
                <c:pt idx="4">
                  <c:v>353723</c:v>
                </c:pt>
                <c:pt idx="5">
                  <c:v>366991</c:v>
                </c:pt>
                <c:pt idx="6">
                  <c:v>378600</c:v>
                </c:pt>
                <c:pt idx="7">
                  <c:v>388486</c:v>
                </c:pt>
                <c:pt idx="8">
                  <c:v>397792</c:v>
                </c:pt>
                <c:pt idx="9">
                  <c:v>406749</c:v>
                </c:pt>
                <c:pt idx="10">
                  <c:v>419548</c:v>
                </c:pt>
                <c:pt idx="11">
                  <c:v>431324</c:v>
                </c:pt>
                <c:pt idx="12">
                  <c:v>442492</c:v>
                </c:pt>
                <c:pt idx="13">
                  <c:v>456187</c:v>
                </c:pt>
                <c:pt idx="14">
                  <c:v>470238</c:v>
                </c:pt>
                <c:pt idx="15">
                  <c:v>486428</c:v>
                </c:pt>
                <c:pt idx="16">
                  <c:v>505341</c:v>
                </c:pt>
                <c:pt idx="17">
                  <c:v>526939</c:v>
                </c:pt>
                <c:pt idx="18">
                  <c:v>555371</c:v>
                </c:pt>
                <c:pt idx="19">
                  <c:v>585009</c:v>
                </c:pt>
                <c:pt idx="20">
                  <c:v>614123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9A4-4BB4-A577-DB967D75D9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8792"/>
        <c:axId val="1259776"/>
      </c:lineChart>
      <c:catAx>
        <c:axId val="1258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9776"/>
        <c:crosses val="autoZero"/>
        <c:auto val="1"/>
        <c:lblAlgn val="ctr"/>
        <c:lblOffset val="100"/>
        <c:noMultiLvlLbl val="0"/>
      </c:catAx>
      <c:valAx>
        <c:axId val="12597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258792"/>
        <c:crosses val="autoZero"/>
        <c:crossBetween val="between"/>
        <c:dispUnits>
          <c:builtInUnit val="thousand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447326526252083E-2"/>
          <c:y val="5.1371275334138183E-2"/>
          <c:w val="0.69892221164662105"/>
          <c:h val="0.6505639383349501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Less than High School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8.8062497515832061E-2</c:v>
                </c:pt>
                <c:pt idx="1">
                  <c:v>0.10600127745841317</c:v>
                </c:pt>
                <c:pt idx="2">
                  <c:v>5.5910582745044214E-2</c:v>
                </c:pt>
                <c:pt idx="3">
                  <c:v>0.31714620064053411</c:v>
                </c:pt>
                <c:pt idx="4">
                  <c:v>0.30016003300472777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8D-4133-AACB-DF644BB208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 School or Equivelant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0.29601760035710867</c:v>
                </c:pt>
                <c:pt idx="1">
                  <c:v>0.13160697920757905</c:v>
                </c:pt>
                <c:pt idx="2">
                  <c:v>0.23287010310943071</c:v>
                </c:pt>
                <c:pt idx="3">
                  <c:v>0.28384573716936046</c:v>
                </c:pt>
                <c:pt idx="4">
                  <c:v>0.26851608481416539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8D-4133-AACB-DF644BB208F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Some College or Associate Degree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0.35903750121751526</c:v>
                </c:pt>
                <c:pt idx="1">
                  <c:v>0.15668701872151009</c:v>
                </c:pt>
                <c:pt idx="2">
                  <c:v>0.31687115732968546</c:v>
                </c:pt>
                <c:pt idx="3">
                  <c:v>0.23765307960736012</c:v>
                </c:pt>
                <c:pt idx="4">
                  <c:v>0.24686338637823019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8D-4133-AACB-DF644BB208F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Bachelor, Graduate, Professional Degree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Black</c:v>
                </c:pt>
                <c:pt idx="1">
                  <c:v>Asian</c:v>
                </c:pt>
                <c:pt idx="2">
                  <c:v>Non-Hispanic White</c:v>
                </c:pt>
                <c:pt idx="3">
                  <c:v>Hispanic</c:v>
                </c:pt>
                <c:pt idx="4">
                  <c:v>All Other</c:v>
                </c:pt>
              </c:strCache>
            </c:strRef>
          </c:cat>
          <c:val>
            <c:numRef>
              <c:f>Sheet1!$E$2:$E$6</c:f>
              <c:numCache>
                <c:formatCode>0.0%</c:formatCode>
                <c:ptCount val="5"/>
                <c:pt idx="0">
                  <c:v>0.25688240090954395</c:v>
                </c:pt>
                <c:pt idx="1">
                  <c:v>0.60570472461249769</c:v>
                </c:pt>
                <c:pt idx="2">
                  <c:v>0.39434815681583962</c:v>
                </c:pt>
                <c:pt idx="3">
                  <c:v>0.16135498258274533</c:v>
                </c:pt>
                <c:pt idx="4">
                  <c:v>0.1844604958028766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A8D-4133-AACB-DF644BB208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26059472"/>
        <c:axId val="226068096"/>
      </c:barChart>
      <c:catAx>
        <c:axId val="22605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068096"/>
        <c:crosses val="autoZero"/>
        <c:auto val="1"/>
        <c:lblAlgn val="ctr"/>
        <c:lblOffset val="100"/>
        <c:noMultiLvlLbl val="0"/>
      </c:catAx>
      <c:valAx>
        <c:axId val="22606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05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77319395569744864"/>
          <c:y val="4.7941743420705424E-2"/>
          <c:w val="0.15619243072425079"/>
          <c:h val="0.713747351701602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3250476043436"/>
          <c:y val="8.9022762516504206E-2"/>
          <c:w val="0.82127991354021923"/>
          <c:h val="0.734720827288621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Sheet1!$J$3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Sheet1!$I$4:$I$7</c:f>
              <c:strCache>
                <c:ptCount val="4"/>
                <c:pt idx="0">
                  <c:v>White, NH</c:v>
                </c:pt>
                <c:pt idx="1">
                  <c:v>Black</c:v>
                </c:pt>
                <c:pt idx="2">
                  <c:v>Hispanic</c:v>
                </c:pt>
                <c:pt idx="3">
                  <c:v>Asian</c:v>
                </c:pt>
              </c:strCache>
            </c:strRef>
          </c:cat>
          <c:val>
            <c:numRef>
              <c:f>Sheet1!$J$4:$J$7</c:f>
              <c:numCache>
                <c:formatCode>0.0%</c:formatCode>
                <c:ptCount val="4"/>
                <c:pt idx="0">
                  <c:v>0.33300000000000002</c:v>
                </c:pt>
                <c:pt idx="1">
                  <c:v>0.18</c:v>
                </c:pt>
                <c:pt idx="2">
                  <c:v>0.107</c:v>
                </c:pt>
                <c:pt idx="3">
                  <c:v>0.52800000000000002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94-47DA-8844-2ECE1290C270}"/>
            </c:ext>
          </c:extLst>
        </c:ser>
        <c:ser>
          <c:idx val="1"/>
          <c:order val="1"/>
          <c:tx>
            <c:strRef>
              <c:f>Sheet1!$K$3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Sheet1!$I$4:$I$7</c:f>
              <c:strCache>
                <c:ptCount val="4"/>
                <c:pt idx="0">
                  <c:v>White, NH</c:v>
                </c:pt>
                <c:pt idx="1">
                  <c:v>Black</c:v>
                </c:pt>
                <c:pt idx="2">
                  <c:v>Hispanic</c:v>
                </c:pt>
                <c:pt idx="3">
                  <c:v>Asian</c:v>
                </c:pt>
              </c:strCache>
            </c:strRef>
          </c:cat>
          <c:val>
            <c:numRef>
              <c:f>Sheet1!$K$4:$K$7</c:f>
              <c:numCache>
                <c:formatCode>0.0%</c:formatCode>
                <c:ptCount val="4"/>
                <c:pt idx="0">
                  <c:v>0.39434815681583962</c:v>
                </c:pt>
                <c:pt idx="1">
                  <c:v>0.25688240090954395</c:v>
                </c:pt>
                <c:pt idx="2">
                  <c:v>0.16135498258274533</c:v>
                </c:pt>
                <c:pt idx="3">
                  <c:v>0.60570472461249769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94-47DA-8844-2ECE1290C2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9017160"/>
        <c:axId val="519012240"/>
      </c:barChart>
      <c:catAx>
        <c:axId val="519017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012240"/>
        <c:crosses val="autoZero"/>
        <c:auto val="1"/>
        <c:lblAlgn val="ctr"/>
        <c:lblOffset val="100"/>
        <c:noMultiLvlLbl val="0"/>
      </c:catAx>
      <c:valAx>
        <c:axId val="519012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017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12B-40B3-B861-F22E7CC10758}"/>
                </c:ext>
              </c:extLst>
            </c:dLbl>
            <c:dLbl>
              <c:idx val="2"/>
              <c:layout>
                <c:manualLayout>
                  <c:x val="-2.7777777777777776E-2"/>
                  <c:y val="-6.018518518518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2B-40B3-B861-F22E7CC10758}"/>
                </c:ext>
              </c:extLst>
            </c:dLbl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2B-40B3-B861-F22E7CC10758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Sheet1!$E$2:$E$11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Sheet1!$F$2:$F$11</c:f>
              <c:numCache>
                <c:formatCode>0.0%</c:formatCode>
                <c:ptCount val="10"/>
                <c:pt idx="0">
                  <c:v>0.129</c:v>
                </c:pt>
                <c:pt idx="1">
                  <c:v>0.13600000000000001</c:v>
                </c:pt>
                <c:pt idx="2">
                  <c:v>0.14300000000000002</c:v>
                </c:pt>
                <c:pt idx="3">
                  <c:v>0.14099999999999999</c:v>
                </c:pt>
                <c:pt idx="4">
                  <c:v>0.13100000000000001</c:v>
                </c:pt>
                <c:pt idx="5">
                  <c:v>0.125</c:v>
                </c:pt>
                <c:pt idx="6">
                  <c:v>0.12300000000000001</c:v>
                </c:pt>
                <c:pt idx="7">
                  <c:v>0.12</c:v>
                </c:pt>
                <c:pt idx="8">
                  <c:v>0.11900000000000001</c:v>
                </c:pt>
                <c:pt idx="9">
                  <c:v>0.10800000000000001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12B-40B3-B861-F22E7CC10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94228879"/>
        <c:axId val="903742591"/>
      </c:lineChart>
      <c:catAx>
        <c:axId val="994228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3742591"/>
        <c:crosses val="autoZero"/>
        <c:auto val="1"/>
        <c:lblAlgn val="ctr"/>
        <c:lblOffset val="100"/>
        <c:noMultiLvlLbl val="0"/>
      </c:catAx>
      <c:valAx>
        <c:axId val="903742591"/>
        <c:scaling>
          <c:orientation val="minMax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42288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0591523281812"/>
          <c:y val="8.0072974109292483E-2"/>
          <c:w val="0.77674249052201805"/>
          <c:h val="0.78936150388584614"/>
        </c:manualLayout>
      </c:layout>
      <c:lineChart>
        <c:grouping val="standard"/>
        <c:varyColors val="0"/>
        <c:ser>
          <c:idx val="0"/>
          <c:order val="3"/>
          <c:tx>
            <c:strRef>
              <c:f>Sheet!$E$1</c:f>
              <c:strCache>
                <c:ptCount val="1"/>
                <c:pt idx="0">
                  <c:v>Projected Population, 2010 -2015 Migration Scenario</c:v>
                </c:pt>
              </c:strCache>
            </c:strRef>
          </c:tx>
          <c:spPr>
            <a:ln w="44450">
              <a:solidFill>
                <a:schemeClr val="accent2"/>
              </a:solidFill>
            </a:ln>
          </c:spPr>
          <c:marker>
            <c:symbol val="square"/>
            <c:size val="5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dLbls>
            <c:dLbl>
              <c:idx val="11"/>
              <c:layout>
                <c:manualLayout>
                  <c:x val="-5.1965952332882974E-2"/>
                  <c:y val="-7.1337579617834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2F9-4FF3-A09A-BBC516DAEBF4}"/>
                </c:ext>
              </c:extLst>
            </c:dLbl>
            <c:dLbl>
              <c:idx val="40"/>
              <c:layout>
                <c:manualLayout>
                  <c:x val="-9.3980977623299156E-2"/>
                  <c:y val="-7.64331210191082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C1-4456-9050-0FE647E9CE4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Sheet!$E$2:$E$42</c:f>
              <c:numCache>
                <c:formatCode>0.0</c:formatCode>
                <c:ptCount val="41"/>
                <c:pt idx="0">
                  <c:v>25.145561000000001</c:v>
                </c:pt>
                <c:pt idx="1">
                  <c:v>25.560866999999998</c:v>
                </c:pt>
                <c:pt idx="2">
                  <c:v>25.982796</c:v>
                </c:pt>
                <c:pt idx="3">
                  <c:v>26.411553999999999</c:v>
                </c:pt>
                <c:pt idx="4">
                  <c:v>26.847197999999999</c:v>
                </c:pt>
                <c:pt idx="5">
                  <c:v>27.289849</c:v>
                </c:pt>
                <c:pt idx="6">
                  <c:v>27.739236999999999</c:v>
                </c:pt>
                <c:pt idx="7">
                  <c:v>28.195917999999999</c:v>
                </c:pt>
                <c:pt idx="8">
                  <c:v>28.659986</c:v>
                </c:pt>
                <c:pt idx="9">
                  <c:v>29.131564000000001</c:v>
                </c:pt>
                <c:pt idx="10">
                  <c:v>29.610797999999999</c:v>
                </c:pt>
                <c:pt idx="11">
                  <c:v>30.097591999999999</c:v>
                </c:pt>
                <c:pt idx="12">
                  <c:v>30.592002000000001</c:v>
                </c:pt>
                <c:pt idx="13">
                  <c:v>31.094014000000001</c:v>
                </c:pt>
                <c:pt idx="14">
                  <c:v>31.603586</c:v>
                </c:pt>
                <c:pt idx="15">
                  <c:v>32.120618999999998</c:v>
                </c:pt>
                <c:pt idx="16">
                  <c:v>32.644846000000001</c:v>
                </c:pt>
                <c:pt idx="17">
                  <c:v>33.176082999999998</c:v>
                </c:pt>
                <c:pt idx="18">
                  <c:v>33.714047000000001</c:v>
                </c:pt>
                <c:pt idx="19">
                  <c:v>34.258343000000004</c:v>
                </c:pt>
                <c:pt idx="20">
                  <c:v>34.808596000000001</c:v>
                </c:pt>
                <c:pt idx="21">
                  <c:v>35.364516000000002</c:v>
                </c:pt>
                <c:pt idx="22">
                  <c:v>35.926034000000001</c:v>
                </c:pt>
                <c:pt idx="23">
                  <c:v>36.493169000000002</c:v>
                </c:pt>
                <c:pt idx="24">
                  <c:v>37.065918000000003</c:v>
                </c:pt>
                <c:pt idx="25">
                  <c:v>37.644506999999997</c:v>
                </c:pt>
                <c:pt idx="26">
                  <c:v>38.229151000000002</c:v>
                </c:pt>
                <c:pt idx="27">
                  <c:v>38.820807000000002</c:v>
                </c:pt>
                <c:pt idx="28">
                  <c:v>39.419739</c:v>
                </c:pt>
                <c:pt idx="29">
                  <c:v>40.026367999999998</c:v>
                </c:pt>
                <c:pt idx="30">
                  <c:v>40.641319000000003</c:v>
                </c:pt>
                <c:pt idx="31">
                  <c:v>41.265099999999997</c:v>
                </c:pt>
                <c:pt idx="32">
                  <c:v>41.898122000000001</c:v>
                </c:pt>
                <c:pt idx="33">
                  <c:v>42.541187999999998</c:v>
                </c:pt>
                <c:pt idx="34">
                  <c:v>43.195070000000001</c:v>
                </c:pt>
                <c:pt idx="35">
                  <c:v>43.860542000000002</c:v>
                </c:pt>
                <c:pt idx="36">
                  <c:v>44.538311999999998</c:v>
                </c:pt>
                <c:pt idx="37">
                  <c:v>45.229095999999998</c:v>
                </c:pt>
                <c:pt idx="38">
                  <c:v>45.933566999999996</c:v>
                </c:pt>
                <c:pt idx="39">
                  <c:v>46.652445999999998</c:v>
                </c:pt>
                <c:pt idx="40">
                  <c:v>47.386428000000002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466-4418-A72D-805512C9E7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8179264"/>
        <c:axId val="908168680"/>
        <c:extLst>
          <c:ext xmlns:c15="http://schemas.microsoft.com/office/drawing/2012/chart" uri="{02D57815-91ED-43cb-92C2-25804820EDAC}">
            <c15:filteredLine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Sheet!$B$1</c15:sqref>
                        </c15:formulaRef>
                      </c:ext>
                    </c:extLst>
                    <c:strCache>
                      <c:ptCount val="1"/>
                      <c:pt idx="0">
                        <c:v>Zero Net Migration</c:v>
                      </c:pt>
                    </c:strCache>
                  </c:strRef>
                </c:tx>
                <c:spPr>
                  <a:ln w="50800" cmpd="sng">
                    <a:solidFill>
                      <a:schemeClr val="accent1"/>
                    </a:solidFill>
                    <a:prstDash val="sysDash"/>
                  </a:ln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Sheet!$A$2:$A$42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  <c:pt idx="11">
                        <c:v>2021</c:v>
                      </c:pt>
                      <c:pt idx="12">
                        <c:v>2022</c:v>
                      </c:pt>
                      <c:pt idx="13">
                        <c:v>2023</c:v>
                      </c:pt>
                      <c:pt idx="14">
                        <c:v>2024</c:v>
                      </c:pt>
                      <c:pt idx="15">
                        <c:v>2025</c:v>
                      </c:pt>
                      <c:pt idx="16">
                        <c:v>2026</c:v>
                      </c:pt>
                      <c:pt idx="17">
                        <c:v>2027</c:v>
                      </c:pt>
                      <c:pt idx="18">
                        <c:v>2028</c:v>
                      </c:pt>
                      <c:pt idx="19">
                        <c:v>2029</c:v>
                      </c:pt>
                      <c:pt idx="20">
                        <c:v>2030</c:v>
                      </c:pt>
                      <c:pt idx="21">
                        <c:v>2031</c:v>
                      </c:pt>
                      <c:pt idx="22">
                        <c:v>2032</c:v>
                      </c:pt>
                      <c:pt idx="23">
                        <c:v>2033</c:v>
                      </c:pt>
                      <c:pt idx="24">
                        <c:v>2034</c:v>
                      </c:pt>
                      <c:pt idx="25">
                        <c:v>2035</c:v>
                      </c:pt>
                      <c:pt idx="26">
                        <c:v>2036</c:v>
                      </c:pt>
                      <c:pt idx="27">
                        <c:v>2037</c:v>
                      </c:pt>
                      <c:pt idx="28">
                        <c:v>2038</c:v>
                      </c:pt>
                      <c:pt idx="29">
                        <c:v>2039</c:v>
                      </c:pt>
                      <c:pt idx="30">
                        <c:v>2040</c:v>
                      </c:pt>
                      <c:pt idx="31">
                        <c:v>2041</c:v>
                      </c:pt>
                      <c:pt idx="32">
                        <c:v>2042</c:v>
                      </c:pt>
                      <c:pt idx="33">
                        <c:v>2043</c:v>
                      </c:pt>
                      <c:pt idx="34">
                        <c:v>2044</c:v>
                      </c:pt>
                      <c:pt idx="35">
                        <c:v>2045</c:v>
                      </c:pt>
                      <c:pt idx="36">
                        <c:v>2046</c:v>
                      </c:pt>
                      <c:pt idx="37">
                        <c:v>2047</c:v>
                      </c:pt>
                      <c:pt idx="38">
                        <c:v>2048</c:v>
                      </c:pt>
                      <c:pt idx="39">
                        <c:v>2049</c:v>
                      </c:pt>
                      <c:pt idx="40">
                        <c:v>2050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Sheet!$B$2:$B$42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25.145561000000001</c:v>
                      </c:pt>
                      <c:pt idx="1">
                        <c:v>25.36814</c:v>
                      </c:pt>
                      <c:pt idx="2">
                        <c:v>25.587758000000001</c:v>
                      </c:pt>
                      <c:pt idx="3">
                        <c:v>25.804803</c:v>
                      </c:pt>
                      <c:pt idx="4">
                        <c:v>26.018996000000001</c:v>
                      </c:pt>
                      <c:pt idx="5">
                        <c:v>26.230098000000002</c:v>
                      </c:pt>
                      <c:pt idx="6">
                        <c:v>26.438030999999999</c:v>
                      </c:pt>
                      <c:pt idx="7">
                        <c:v>26.642845999999999</c:v>
                      </c:pt>
                      <c:pt idx="8">
                        <c:v>26.844587000000001</c:v>
                      </c:pt>
                      <c:pt idx="9">
                        <c:v>27.043215</c:v>
                      </c:pt>
                      <c:pt idx="10">
                        <c:v>27.238610000000001</c:v>
                      </c:pt>
                      <c:pt idx="11">
                        <c:v>27.430845999999999</c:v>
                      </c:pt>
                      <c:pt idx="12">
                        <c:v>27.619758000000001</c:v>
                      </c:pt>
                      <c:pt idx="13">
                        <c:v>27.805264000000001</c:v>
                      </c:pt>
                      <c:pt idx="14">
                        <c:v>27.987306</c:v>
                      </c:pt>
                      <c:pt idx="15">
                        <c:v>28.165689</c:v>
                      </c:pt>
                      <c:pt idx="16">
                        <c:v>28.340191999999998</c:v>
                      </c:pt>
                      <c:pt idx="17">
                        <c:v>28.510652</c:v>
                      </c:pt>
                      <c:pt idx="18">
                        <c:v>28.676462999999998</c:v>
                      </c:pt>
                      <c:pt idx="19">
                        <c:v>28.837655000000002</c:v>
                      </c:pt>
                      <c:pt idx="20">
                        <c:v>28.994209999999999</c:v>
                      </c:pt>
                      <c:pt idx="21">
                        <c:v>29.146457000000002</c:v>
                      </c:pt>
                      <c:pt idx="22">
                        <c:v>29.293369999999999</c:v>
                      </c:pt>
                      <c:pt idx="23">
                        <c:v>29.435223000000001</c:v>
                      </c:pt>
                      <c:pt idx="24">
                        <c:v>29.572471</c:v>
                      </c:pt>
                      <c:pt idx="25">
                        <c:v>29.705207000000001</c:v>
                      </c:pt>
                      <c:pt idx="26">
                        <c:v>29.833584999999999</c:v>
                      </c:pt>
                      <c:pt idx="27">
                        <c:v>29.957694</c:v>
                      </c:pt>
                      <c:pt idx="28">
                        <c:v>30.0776</c:v>
                      </c:pt>
                      <c:pt idx="29">
                        <c:v>30.193458</c:v>
                      </c:pt>
                      <c:pt idx="30">
                        <c:v>30.305304</c:v>
                      </c:pt>
                      <c:pt idx="31">
                        <c:v>30.413550000000001</c:v>
                      </c:pt>
                      <c:pt idx="32">
                        <c:v>30.517688</c:v>
                      </c:pt>
                      <c:pt idx="33">
                        <c:v>30.617889999999999</c:v>
                      </c:pt>
                      <c:pt idx="34">
                        <c:v>30.714751</c:v>
                      </c:pt>
                      <c:pt idx="35">
                        <c:v>30.808219000000001</c:v>
                      </c:pt>
                      <c:pt idx="36">
                        <c:v>30.89922</c:v>
                      </c:pt>
                      <c:pt idx="37">
                        <c:v>30.988289999999999</c:v>
                      </c:pt>
                      <c:pt idx="38">
                        <c:v>31.075662000000001</c:v>
                      </c:pt>
                      <c:pt idx="39">
                        <c:v>31.161595999999999</c:v>
                      </c:pt>
                      <c:pt idx="40">
                        <c:v>31.246355000000001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0-3466-4418-A72D-805512C9E718}"/>
                  </c:ext>
                </c:extLst>
              </c15:ser>
            </c15:filteredLineSeries>
            <c15:filteredLineSeries>
              <c15:ser>
                <c:idx val="2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Sheet!$C$1</c15:sqref>
                        </c15:formulaRef>
                      </c:ext>
                    </c:extLst>
                    <c:strCache>
                      <c:ptCount val="1"/>
                      <c:pt idx="0">
                        <c:v>Half 2000 -2010</c:v>
                      </c:pt>
                    </c:strCache>
                  </c:strRef>
                </c:tx>
                <c:spPr>
                  <a:ln w="50800" cmpd="sng">
                    <a:solidFill>
                      <a:srgbClr val="996600"/>
                    </a:solidFill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Sheet!$A$2:$A$42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  <c:pt idx="11">
                        <c:v>2021</c:v>
                      </c:pt>
                      <c:pt idx="12">
                        <c:v>2022</c:v>
                      </c:pt>
                      <c:pt idx="13">
                        <c:v>2023</c:v>
                      </c:pt>
                      <c:pt idx="14">
                        <c:v>2024</c:v>
                      </c:pt>
                      <c:pt idx="15">
                        <c:v>2025</c:v>
                      </c:pt>
                      <c:pt idx="16">
                        <c:v>2026</c:v>
                      </c:pt>
                      <c:pt idx="17">
                        <c:v>2027</c:v>
                      </c:pt>
                      <c:pt idx="18">
                        <c:v>2028</c:v>
                      </c:pt>
                      <c:pt idx="19">
                        <c:v>2029</c:v>
                      </c:pt>
                      <c:pt idx="20">
                        <c:v>2030</c:v>
                      </c:pt>
                      <c:pt idx="21">
                        <c:v>2031</c:v>
                      </c:pt>
                      <c:pt idx="22">
                        <c:v>2032</c:v>
                      </c:pt>
                      <c:pt idx="23">
                        <c:v>2033</c:v>
                      </c:pt>
                      <c:pt idx="24">
                        <c:v>2034</c:v>
                      </c:pt>
                      <c:pt idx="25">
                        <c:v>2035</c:v>
                      </c:pt>
                      <c:pt idx="26">
                        <c:v>2036</c:v>
                      </c:pt>
                      <c:pt idx="27">
                        <c:v>2037</c:v>
                      </c:pt>
                      <c:pt idx="28">
                        <c:v>2038</c:v>
                      </c:pt>
                      <c:pt idx="29">
                        <c:v>2039</c:v>
                      </c:pt>
                      <c:pt idx="30">
                        <c:v>2040</c:v>
                      </c:pt>
                      <c:pt idx="31">
                        <c:v>2041</c:v>
                      </c:pt>
                      <c:pt idx="32">
                        <c:v>2042</c:v>
                      </c:pt>
                      <c:pt idx="33">
                        <c:v>2043</c:v>
                      </c:pt>
                      <c:pt idx="34">
                        <c:v>2044</c:v>
                      </c:pt>
                      <c:pt idx="35">
                        <c:v>2045</c:v>
                      </c:pt>
                      <c:pt idx="36">
                        <c:v>2046</c:v>
                      </c:pt>
                      <c:pt idx="37">
                        <c:v>2047</c:v>
                      </c:pt>
                      <c:pt idx="38">
                        <c:v>2048</c:v>
                      </c:pt>
                      <c:pt idx="39">
                        <c:v>2049</c:v>
                      </c:pt>
                      <c:pt idx="40">
                        <c:v>2050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Sheet!$C$2:$C$42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25.145561000000001</c:v>
                      </c:pt>
                      <c:pt idx="1">
                        <c:v>25.499699</c:v>
                      </c:pt>
                      <c:pt idx="2">
                        <c:v>25.857199999999999</c:v>
                      </c:pt>
                      <c:pt idx="3">
                        <c:v>26.217849999999999</c:v>
                      </c:pt>
                      <c:pt idx="4">
                        <c:v>26.581256</c:v>
                      </c:pt>
                      <c:pt idx="5">
                        <c:v>26.947116000000001</c:v>
                      </c:pt>
                      <c:pt idx="6">
                        <c:v>27.315362</c:v>
                      </c:pt>
                      <c:pt idx="7">
                        <c:v>27.686233999999999</c:v>
                      </c:pt>
                      <c:pt idx="8">
                        <c:v>28.059417</c:v>
                      </c:pt>
                      <c:pt idx="9">
                        <c:v>28.435222</c:v>
                      </c:pt>
                      <c:pt idx="10">
                        <c:v>28.813282000000001</c:v>
                      </c:pt>
                      <c:pt idx="11">
                        <c:v>29.193542999999998</c:v>
                      </c:pt>
                      <c:pt idx="12">
                        <c:v>29.576077999999999</c:v>
                      </c:pt>
                      <c:pt idx="13">
                        <c:v>29.960483</c:v>
                      </c:pt>
                      <c:pt idx="14">
                        <c:v>30.346675000000001</c:v>
                      </c:pt>
                      <c:pt idx="15">
                        <c:v>30.734321000000001</c:v>
                      </c:pt>
                      <c:pt idx="16">
                        <c:v>31.12311</c:v>
                      </c:pt>
                      <c:pt idx="17">
                        <c:v>31.512597</c:v>
                      </c:pt>
                      <c:pt idx="18">
                        <c:v>31.902068</c:v>
                      </c:pt>
                      <c:pt idx="19">
                        <c:v>32.291314</c:v>
                      </c:pt>
                      <c:pt idx="20">
                        <c:v>32.680216999999999</c:v>
                      </c:pt>
                      <c:pt idx="21">
                        <c:v>33.069124000000002</c:v>
                      </c:pt>
                      <c:pt idx="22">
                        <c:v>33.456995999999997</c:v>
                      </c:pt>
                      <c:pt idx="23">
                        <c:v>33.844034000000001</c:v>
                      </c:pt>
                      <c:pt idx="24">
                        <c:v>34.230595999999998</c:v>
                      </c:pt>
                      <c:pt idx="25">
                        <c:v>34.616889999999998</c:v>
                      </c:pt>
                      <c:pt idx="26">
                        <c:v>35.003182000000002</c:v>
                      </c:pt>
                      <c:pt idx="27">
                        <c:v>35.389580000000002</c:v>
                      </c:pt>
                      <c:pt idx="28">
                        <c:v>35.776102000000002</c:v>
                      </c:pt>
                      <c:pt idx="29">
                        <c:v>36.163116000000002</c:v>
                      </c:pt>
                      <c:pt idx="30">
                        <c:v>36.550595000000001</c:v>
                      </c:pt>
                      <c:pt idx="31">
                        <c:v>36.938879</c:v>
                      </c:pt>
                      <c:pt idx="32">
                        <c:v>37.327562</c:v>
                      </c:pt>
                      <c:pt idx="33">
                        <c:v>37.716926000000001</c:v>
                      </c:pt>
                      <c:pt idx="34">
                        <c:v>38.107567000000003</c:v>
                      </c:pt>
                      <c:pt idx="35">
                        <c:v>38.499538000000001</c:v>
                      </c:pt>
                      <c:pt idx="36">
                        <c:v>38.893625</c:v>
                      </c:pt>
                      <c:pt idx="37">
                        <c:v>39.290774999999996</c:v>
                      </c:pt>
                      <c:pt idx="38">
                        <c:v>39.691096999999999</c:v>
                      </c:pt>
                      <c:pt idx="39">
                        <c:v>40.095109000000001</c:v>
                      </c:pt>
                      <c:pt idx="40">
                        <c:v>40.502749000000001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3466-4418-A72D-805512C9E718}"/>
                  </c:ext>
                </c:extLst>
              </c15:ser>
            </c15:filteredLineSeries>
            <c15:filteredLineSeries>
              <c15:ser>
                <c:idx val="3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Sheet!$D$1</c15:sqref>
                        </c15:formulaRef>
                      </c:ext>
                    </c:extLst>
                    <c:strCache>
                      <c:ptCount val="1"/>
                      <c:pt idx="0">
                        <c:v>2000 -2010</c:v>
                      </c:pt>
                    </c:strCache>
                  </c:strRef>
                </c:tx>
                <c:spPr>
                  <a:ln w="57150" cmpd="dbl">
                    <a:solidFill>
                      <a:srgbClr val="002060"/>
                    </a:solidFill>
                  </a:ln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Sheet!$A$2:$A$42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  <c:pt idx="11">
                        <c:v>2021</c:v>
                      </c:pt>
                      <c:pt idx="12">
                        <c:v>2022</c:v>
                      </c:pt>
                      <c:pt idx="13">
                        <c:v>2023</c:v>
                      </c:pt>
                      <c:pt idx="14">
                        <c:v>2024</c:v>
                      </c:pt>
                      <c:pt idx="15">
                        <c:v>2025</c:v>
                      </c:pt>
                      <c:pt idx="16">
                        <c:v>2026</c:v>
                      </c:pt>
                      <c:pt idx="17">
                        <c:v>2027</c:v>
                      </c:pt>
                      <c:pt idx="18">
                        <c:v>2028</c:v>
                      </c:pt>
                      <c:pt idx="19">
                        <c:v>2029</c:v>
                      </c:pt>
                      <c:pt idx="20">
                        <c:v>2030</c:v>
                      </c:pt>
                      <c:pt idx="21">
                        <c:v>2031</c:v>
                      </c:pt>
                      <c:pt idx="22">
                        <c:v>2032</c:v>
                      </c:pt>
                      <c:pt idx="23">
                        <c:v>2033</c:v>
                      </c:pt>
                      <c:pt idx="24">
                        <c:v>2034</c:v>
                      </c:pt>
                      <c:pt idx="25">
                        <c:v>2035</c:v>
                      </c:pt>
                      <c:pt idx="26">
                        <c:v>2036</c:v>
                      </c:pt>
                      <c:pt idx="27">
                        <c:v>2037</c:v>
                      </c:pt>
                      <c:pt idx="28">
                        <c:v>2038</c:v>
                      </c:pt>
                      <c:pt idx="29">
                        <c:v>2039</c:v>
                      </c:pt>
                      <c:pt idx="30">
                        <c:v>2040</c:v>
                      </c:pt>
                      <c:pt idx="31">
                        <c:v>2041</c:v>
                      </c:pt>
                      <c:pt idx="32">
                        <c:v>2042</c:v>
                      </c:pt>
                      <c:pt idx="33">
                        <c:v>2043</c:v>
                      </c:pt>
                      <c:pt idx="34">
                        <c:v>2044</c:v>
                      </c:pt>
                      <c:pt idx="35">
                        <c:v>2045</c:v>
                      </c:pt>
                      <c:pt idx="36">
                        <c:v>2046</c:v>
                      </c:pt>
                      <c:pt idx="37">
                        <c:v>2047</c:v>
                      </c:pt>
                      <c:pt idx="38">
                        <c:v>2048</c:v>
                      </c:pt>
                      <c:pt idx="39">
                        <c:v>2049</c:v>
                      </c:pt>
                      <c:pt idx="40">
                        <c:v>2050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Sheet!$D$2:$D$42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25.145561000000001</c:v>
                      </c:pt>
                      <c:pt idx="1">
                        <c:v>25.631695000000001</c:v>
                      </c:pt>
                      <c:pt idx="2">
                        <c:v>26.130047000000001</c:v>
                      </c:pt>
                      <c:pt idx="3">
                        <c:v>26.640165</c:v>
                      </c:pt>
                      <c:pt idx="4">
                        <c:v>27.161942</c:v>
                      </c:pt>
                      <c:pt idx="5">
                        <c:v>27.695284000000001</c:v>
                      </c:pt>
                      <c:pt idx="6">
                        <c:v>28.240245000000002</c:v>
                      </c:pt>
                      <c:pt idx="7">
                        <c:v>28.79729</c:v>
                      </c:pt>
                      <c:pt idx="8">
                        <c:v>29.366479000000002</c:v>
                      </c:pt>
                      <c:pt idx="9">
                        <c:v>29.948091000000002</c:v>
                      </c:pt>
                      <c:pt idx="10">
                        <c:v>30.541978</c:v>
                      </c:pt>
                      <c:pt idx="11">
                        <c:v>31.148299000000002</c:v>
                      </c:pt>
                      <c:pt idx="12">
                        <c:v>31.767295000000001</c:v>
                      </c:pt>
                      <c:pt idx="13">
                        <c:v>32.398820000000001</c:v>
                      </c:pt>
                      <c:pt idx="14">
                        <c:v>33.042844000000002</c:v>
                      </c:pt>
                      <c:pt idx="15">
                        <c:v>33.699306999999997</c:v>
                      </c:pt>
                      <c:pt idx="16">
                        <c:v>34.367812000000001</c:v>
                      </c:pt>
                      <c:pt idx="17">
                        <c:v>35.048138999999999</c:v>
                      </c:pt>
                      <c:pt idx="18">
                        <c:v>35.739576</c:v>
                      </c:pt>
                      <c:pt idx="19">
                        <c:v>36.441844000000003</c:v>
                      </c:pt>
                      <c:pt idx="20">
                        <c:v>37.155084000000002</c:v>
                      </c:pt>
                      <c:pt idx="21">
                        <c:v>37.879807999999997</c:v>
                      </c:pt>
                      <c:pt idx="22">
                        <c:v>38.615544999999997</c:v>
                      </c:pt>
                      <c:pt idx="23">
                        <c:v>39.362271</c:v>
                      </c:pt>
                      <c:pt idx="24">
                        <c:v>40.120967999999998</c:v>
                      </c:pt>
                      <c:pt idx="25">
                        <c:v>40.892254999999999</c:v>
                      </c:pt>
                      <c:pt idx="26">
                        <c:v>41.676431999999998</c:v>
                      </c:pt>
                      <c:pt idx="27">
                        <c:v>42.474367999999998</c:v>
                      </c:pt>
                      <c:pt idx="28">
                        <c:v>43.286563999999998</c:v>
                      </c:pt>
                      <c:pt idx="29">
                        <c:v>44.113563999999997</c:v>
                      </c:pt>
                      <c:pt idx="30">
                        <c:v>44.955896000000003</c:v>
                      </c:pt>
                      <c:pt idx="31">
                        <c:v>45.814205999999999</c:v>
                      </c:pt>
                      <c:pt idx="32">
                        <c:v>46.688597999999999</c:v>
                      </c:pt>
                      <c:pt idx="33">
                        <c:v>47.579642999999997</c:v>
                      </c:pt>
                      <c:pt idx="34">
                        <c:v>48.488715999999997</c:v>
                      </c:pt>
                      <c:pt idx="35">
                        <c:v>49.416164999999999</c:v>
                      </c:pt>
                      <c:pt idx="36">
                        <c:v>50.363232000000004</c:v>
                      </c:pt>
                      <c:pt idx="37">
                        <c:v>51.331195999999998</c:v>
                      </c:pt>
                      <c:pt idx="38">
                        <c:v>52.321083999999999</c:v>
                      </c:pt>
                      <c:pt idx="39">
                        <c:v>53.333517000000001</c:v>
                      </c:pt>
                      <c:pt idx="40">
                        <c:v>54.369297000000003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3466-4418-A72D-805512C9E718}"/>
                  </c:ext>
                </c:extLst>
              </c15:ser>
            </c15:filteredLineSeries>
          </c:ext>
        </c:extLst>
      </c:lineChart>
      <c:catAx>
        <c:axId val="908179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2700000"/>
          <a:lstStyle/>
          <a:p>
            <a:pPr>
              <a:defRPr sz="1200"/>
            </a:pPr>
            <a:endParaRPr lang="en-US"/>
          </a:p>
        </c:txPr>
        <c:crossAx val="908168680"/>
        <c:crosses val="autoZero"/>
        <c:auto val="1"/>
        <c:lblAlgn val="ctr"/>
        <c:lblOffset val="0"/>
        <c:noMultiLvlLbl val="0"/>
      </c:catAx>
      <c:valAx>
        <c:axId val="908168680"/>
        <c:scaling>
          <c:orientation val="minMax"/>
          <c:min val="24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 dirty="0"/>
                  <a:t>Millions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90817926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754071301463508E-2"/>
          <c:y val="2.6691617055350999E-2"/>
          <c:w val="0.79305985837710768"/>
          <c:h val="0.91701753946853304"/>
        </c:manualLayout>
      </c:layout>
      <c:lineChart>
        <c:grouping val="standard"/>
        <c:varyColors val="0"/>
        <c:ser>
          <c:idx val="1"/>
          <c:order val="0"/>
          <c:tx>
            <c:strRef>
              <c:f>Sheet1!$B$2</c:f>
              <c:strCache>
                <c:ptCount val="1"/>
                <c:pt idx="0">
                  <c:v>NH White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Sheet1!$B$3:$B$33</c:f>
              <c:numCache>
                <c:formatCode>#,##0</c:formatCode>
                <c:ptCount val="31"/>
                <c:pt idx="0">
                  <c:v>12138523</c:v>
                </c:pt>
                <c:pt idx="1">
                  <c:v>12209069</c:v>
                </c:pt>
                <c:pt idx="2">
                  <c:v>12278379</c:v>
                </c:pt>
                <c:pt idx="3">
                  <c:v>12346409</c:v>
                </c:pt>
                <c:pt idx="4">
                  <c:v>12412906</c:v>
                </c:pt>
                <c:pt idx="5">
                  <c:v>12478060</c:v>
                </c:pt>
                <c:pt idx="6">
                  <c:v>12541296</c:v>
                </c:pt>
                <c:pt idx="7">
                  <c:v>12602511</c:v>
                </c:pt>
                <c:pt idx="8">
                  <c:v>12661794</c:v>
                </c:pt>
                <c:pt idx="9">
                  <c:v>12719053</c:v>
                </c:pt>
                <c:pt idx="10">
                  <c:v>12774056</c:v>
                </c:pt>
                <c:pt idx="11">
                  <c:v>12826560</c:v>
                </c:pt>
                <c:pt idx="12">
                  <c:v>12876949</c:v>
                </c:pt>
                <c:pt idx="13">
                  <c:v>12924835</c:v>
                </c:pt>
                <c:pt idx="14">
                  <c:v>12970508</c:v>
                </c:pt>
                <c:pt idx="15">
                  <c:v>13013921</c:v>
                </c:pt>
                <c:pt idx="16">
                  <c:v>13055466</c:v>
                </c:pt>
                <c:pt idx="17">
                  <c:v>13095118</c:v>
                </c:pt>
                <c:pt idx="18">
                  <c:v>13132728</c:v>
                </c:pt>
                <c:pt idx="19">
                  <c:v>13168859</c:v>
                </c:pt>
                <c:pt idx="20">
                  <c:v>13203514</c:v>
                </c:pt>
                <c:pt idx="21">
                  <c:v>13237039</c:v>
                </c:pt>
                <c:pt idx="22">
                  <c:v>13269834</c:v>
                </c:pt>
                <c:pt idx="23">
                  <c:v>13301825</c:v>
                </c:pt>
                <c:pt idx="24">
                  <c:v>13333298</c:v>
                </c:pt>
                <c:pt idx="25">
                  <c:v>13364537</c:v>
                </c:pt>
                <c:pt idx="26">
                  <c:v>13395867</c:v>
                </c:pt>
                <c:pt idx="27">
                  <c:v>13427201</c:v>
                </c:pt>
                <c:pt idx="28">
                  <c:v>13458955</c:v>
                </c:pt>
                <c:pt idx="29">
                  <c:v>13491166</c:v>
                </c:pt>
                <c:pt idx="30">
                  <c:v>13523839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3F-4F75-B6AD-DDBC24783B68}"/>
            </c:ext>
          </c:extLst>
        </c:ser>
        <c:ser>
          <c:idx val="2"/>
          <c:order val="1"/>
          <c:tx>
            <c:strRef>
              <c:f>Sheet1!$C$2</c:f>
              <c:strCache>
                <c:ptCount val="1"/>
                <c:pt idx="0">
                  <c:v>Hispanic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Sheet1!$C$3:$C$33</c:f>
              <c:numCache>
                <c:formatCode>#,##0</c:formatCode>
                <c:ptCount val="31"/>
                <c:pt idx="0">
                  <c:v>11804659</c:v>
                </c:pt>
                <c:pt idx="1">
                  <c:v>12056086</c:v>
                </c:pt>
                <c:pt idx="2">
                  <c:v>12310931</c:v>
                </c:pt>
                <c:pt idx="3">
                  <c:v>12568988</c:v>
                </c:pt>
                <c:pt idx="4">
                  <c:v>12830248</c:v>
                </c:pt>
                <c:pt idx="5">
                  <c:v>13094633</c:v>
                </c:pt>
                <c:pt idx="6">
                  <c:v>13361810</c:v>
                </c:pt>
                <c:pt idx="7">
                  <c:v>13631520</c:v>
                </c:pt>
                <c:pt idx="8">
                  <c:v>13903534</c:v>
                </c:pt>
                <c:pt idx="9">
                  <c:v>14177454</c:v>
                </c:pt>
                <c:pt idx="10">
                  <c:v>14452949</c:v>
                </c:pt>
                <c:pt idx="11">
                  <c:v>14730001</c:v>
                </c:pt>
                <c:pt idx="12">
                  <c:v>15007697</c:v>
                </c:pt>
                <c:pt idx="13">
                  <c:v>15286323</c:v>
                </c:pt>
                <c:pt idx="14">
                  <c:v>15565745</c:v>
                </c:pt>
                <c:pt idx="15">
                  <c:v>15845750</c:v>
                </c:pt>
                <c:pt idx="16">
                  <c:v>16126336</c:v>
                </c:pt>
                <c:pt idx="17">
                  <c:v>16408278</c:v>
                </c:pt>
                <c:pt idx="18">
                  <c:v>16691287</c:v>
                </c:pt>
                <c:pt idx="19">
                  <c:v>16975514</c:v>
                </c:pt>
                <c:pt idx="20">
                  <c:v>17260820</c:v>
                </c:pt>
                <c:pt idx="21">
                  <c:v>17547269</c:v>
                </c:pt>
                <c:pt idx="22">
                  <c:v>17834947</c:v>
                </c:pt>
                <c:pt idx="23">
                  <c:v>18124098</c:v>
                </c:pt>
                <c:pt idx="24">
                  <c:v>18414727</c:v>
                </c:pt>
                <c:pt idx="25">
                  <c:v>18706844</c:v>
                </c:pt>
                <c:pt idx="26">
                  <c:v>19000182</c:v>
                </c:pt>
                <c:pt idx="27">
                  <c:v>19295573</c:v>
                </c:pt>
                <c:pt idx="28">
                  <c:v>19592630</c:v>
                </c:pt>
                <c:pt idx="29">
                  <c:v>19891483</c:v>
                </c:pt>
                <c:pt idx="30">
                  <c:v>20191750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B3F-4F75-B6AD-DDBC24783B68}"/>
            </c:ext>
          </c:extLst>
        </c:ser>
        <c:ser>
          <c:idx val="3"/>
          <c:order val="2"/>
          <c:tx>
            <c:strRef>
              <c:f>Sheet1!$D$2</c:f>
              <c:strCache>
                <c:ptCount val="1"/>
                <c:pt idx="0">
                  <c:v>NH Black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Sheet1!$D$3:$D$33</c:f>
              <c:numCache>
                <c:formatCode>#,##0</c:formatCode>
                <c:ptCount val="31"/>
                <c:pt idx="0">
                  <c:v>3557892</c:v>
                </c:pt>
                <c:pt idx="1">
                  <c:v>3630915</c:v>
                </c:pt>
                <c:pt idx="2">
                  <c:v>3704755</c:v>
                </c:pt>
                <c:pt idx="3">
                  <c:v>3779551</c:v>
                </c:pt>
                <c:pt idx="4">
                  <c:v>3855122</c:v>
                </c:pt>
                <c:pt idx="5">
                  <c:v>3931512</c:v>
                </c:pt>
                <c:pt idx="6">
                  <c:v>4008568</c:v>
                </c:pt>
                <c:pt idx="7">
                  <c:v>4086385</c:v>
                </c:pt>
                <c:pt idx="8">
                  <c:v>4164659</c:v>
                </c:pt>
                <c:pt idx="9">
                  <c:v>4243566</c:v>
                </c:pt>
                <c:pt idx="10">
                  <c:v>4322983</c:v>
                </c:pt>
                <c:pt idx="11">
                  <c:v>4402798</c:v>
                </c:pt>
                <c:pt idx="12">
                  <c:v>4483073</c:v>
                </c:pt>
                <c:pt idx="13">
                  <c:v>4563526</c:v>
                </c:pt>
                <c:pt idx="14">
                  <c:v>4644454</c:v>
                </c:pt>
                <c:pt idx="15">
                  <c:v>4725913</c:v>
                </c:pt>
                <c:pt idx="16">
                  <c:v>4807882</c:v>
                </c:pt>
                <c:pt idx="17">
                  <c:v>4890449</c:v>
                </c:pt>
                <c:pt idx="18">
                  <c:v>4973549</c:v>
                </c:pt>
                <c:pt idx="19">
                  <c:v>5057471</c:v>
                </c:pt>
                <c:pt idx="20">
                  <c:v>5141963</c:v>
                </c:pt>
                <c:pt idx="21">
                  <c:v>5227090</c:v>
                </c:pt>
                <c:pt idx="22">
                  <c:v>5313003</c:v>
                </c:pt>
                <c:pt idx="23">
                  <c:v>5399795</c:v>
                </c:pt>
                <c:pt idx="24">
                  <c:v>5487288</c:v>
                </c:pt>
                <c:pt idx="25">
                  <c:v>5575549</c:v>
                </c:pt>
                <c:pt idx="26">
                  <c:v>5664673</c:v>
                </c:pt>
                <c:pt idx="27">
                  <c:v>5754727</c:v>
                </c:pt>
                <c:pt idx="28">
                  <c:v>5845821</c:v>
                </c:pt>
                <c:pt idx="29">
                  <c:v>5937830</c:v>
                </c:pt>
                <c:pt idx="30">
                  <c:v>6030795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B3F-4F75-B6AD-DDBC24783B68}"/>
            </c:ext>
          </c:extLst>
        </c:ser>
        <c:ser>
          <c:idx val="4"/>
          <c:order val="3"/>
          <c:tx>
            <c:strRef>
              <c:f>Sheet1!$E$2</c:f>
              <c:strCache>
                <c:ptCount val="1"/>
                <c:pt idx="0">
                  <c:v>NH Asian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Sheet1!$E$3:$E$33</c:f>
              <c:numCache>
                <c:formatCode>#,##0</c:formatCode>
                <c:ptCount val="31"/>
                <c:pt idx="0">
                  <c:v>1525540</c:v>
                </c:pt>
                <c:pt idx="1">
                  <c:v>1597919</c:v>
                </c:pt>
                <c:pt idx="2">
                  <c:v>1673482</c:v>
                </c:pt>
                <c:pt idx="3">
                  <c:v>1752407</c:v>
                </c:pt>
                <c:pt idx="4">
                  <c:v>1835119</c:v>
                </c:pt>
                <c:pt idx="5">
                  <c:v>1921387</c:v>
                </c:pt>
                <c:pt idx="6">
                  <c:v>2011587</c:v>
                </c:pt>
                <c:pt idx="7">
                  <c:v>2105829</c:v>
                </c:pt>
                <c:pt idx="8">
                  <c:v>2204361</c:v>
                </c:pt>
                <c:pt idx="9">
                  <c:v>2307326</c:v>
                </c:pt>
                <c:pt idx="10">
                  <c:v>2414778</c:v>
                </c:pt>
                <c:pt idx="11">
                  <c:v>2526812</c:v>
                </c:pt>
                <c:pt idx="12">
                  <c:v>2643808</c:v>
                </c:pt>
                <c:pt idx="13">
                  <c:v>2765883</c:v>
                </c:pt>
                <c:pt idx="14">
                  <c:v>2893106</c:v>
                </c:pt>
                <c:pt idx="15">
                  <c:v>3025641</c:v>
                </c:pt>
                <c:pt idx="16">
                  <c:v>3163631</c:v>
                </c:pt>
                <c:pt idx="17">
                  <c:v>3307037</c:v>
                </c:pt>
                <c:pt idx="18">
                  <c:v>3456129</c:v>
                </c:pt>
                <c:pt idx="19">
                  <c:v>3611079</c:v>
                </c:pt>
                <c:pt idx="20">
                  <c:v>3772186</c:v>
                </c:pt>
                <c:pt idx="21">
                  <c:v>3939506</c:v>
                </c:pt>
                <c:pt idx="22">
                  <c:v>4113391</c:v>
                </c:pt>
                <c:pt idx="23">
                  <c:v>4294213</c:v>
                </c:pt>
                <c:pt idx="24">
                  <c:v>4482285</c:v>
                </c:pt>
                <c:pt idx="25">
                  <c:v>4678041</c:v>
                </c:pt>
                <c:pt idx="26">
                  <c:v>4881630</c:v>
                </c:pt>
                <c:pt idx="27">
                  <c:v>5093584</c:v>
                </c:pt>
                <c:pt idx="28">
                  <c:v>5314206</c:v>
                </c:pt>
                <c:pt idx="29">
                  <c:v>5543768</c:v>
                </c:pt>
                <c:pt idx="30">
                  <c:v>5782879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B3F-4F75-B6AD-DDBC24783B68}"/>
            </c:ext>
          </c:extLst>
        </c:ser>
        <c:ser>
          <c:idx val="5"/>
          <c:order val="4"/>
          <c:tx>
            <c:strRef>
              <c:f>Sheet1!$F$2</c:f>
              <c:strCache>
                <c:ptCount val="1"/>
                <c:pt idx="0">
                  <c:v>NH Other 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Sheet1!$A$3:$A$33</c:f>
              <c:numCache>
                <c:formatCode>0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Sheet1!$F$3:$F$33</c:f>
              <c:numCache>
                <c:formatCode>#,##0</c:formatCode>
                <c:ptCount val="31"/>
                <c:pt idx="0">
                  <c:v>651054</c:v>
                </c:pt>
                <c:pt idx="1">
                  <c:v>674937</c:v>
                </c:pt>
                <c:pt idx="2">
                  <c:v>699843</c:v>
                </c:pt>
                <c:pt idx="3">
                  <c:v>725477</c:v>
                </c:pt>
                <c:pt idx="4">
                  <c:v>751839</c:v>
                </c:pt>
                <c:pt idx="5">
                  <c:v>779328</c:v>
                </c:pt>
                <c:pt idx="6">
                  <c:v>807487</c:v>
                </c:pt>
                <c:pt idx="7">
                  <c:v>836782</c:v>
                </c:pt>
                <c:pt idx="8">
                  <c:v>866756</c:v>
                </c:pt>
                <c:pt idx="9">
                  <c:v>897758</c:v>
                </c:pt>
                <c:pt idx="10">
                  <c:v>929686</c:v>
                </c:pt>
                <c:pt idx="11">
                  <c:v>962888</c:v>
                </c:pt>
                <c:pt idx="12">
                  <c:v>996943</c:v>
                </c:pt>
                <c:pt idx="13">
                  <c:v>1031997</c:v>
                </c:pt>
                <c:pt idx="14">
                  <c:v>1068225</c:v>
                </c:pt>
                <c:pt idx="15">
                  <c:v>1105270</c:v>
                </c:pt>
                <c:pt idx="16">
                  <c:v>1143550</c:v>
                </c:pt>
                <c:pt idx="17">
                  <c:v>1183012</c:v>
                </c:pt>
                <c:pt idx="18">
                  <c:v>1223471</c:v>
                </c:pt>
                <c:pt idx="19">
                  <c:v>1265133</c:v>
                </c:pt>
                <c:pt idx="20">
                  <c:v>1308013</c:v>
                </c:pt>
                <c:pt idx="21">
                  <c:v>1352101</c:v>
                </c:pt>
                <c:pt idx="22">
                  <c:v>1397558</c:v>
                </c:pt>
                <c:pt idx="23">
                  <c:v>1444253</c:v>
                </c:pt>
                <c:pt idx="24">
                  <c:v>1492313</c:v>
                </c:pt>
                <c:pt idx="25">
                  <c:v>1541994</c:v>
                </c:pt>
                <c:pt idx="26">
                  <c:v>1593080</c:v>
                </c:pt>
                <c:pt idx="27">
                  <c:v>1645748</c:v>
                </c:pt>
                <c:pt idx="28">
                  <c:v>1699692</c:v>
                </c:pt>
                <c:pt idx="29">
                  <c:v>1755511</c:v>
                </c:pt>
                <c:pt idx="30">
                  <c:v>1812842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B3F-4F75-B6AD-DDBC24783B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3917599"/>
        <c:axId val="99863135"/>
      </c:lineChart>
      <c:catAx>
        <c:axId val="103917599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63135"/>
        <c:crosses val="autoZero"/>
        <c:auto val="1"/>
        <c:lblAlgn val="ctr"/>
        <c:lblOffset val="100"/>
        <c:noMultiLvlLbl val="0"/>
      </c:catAx>
      <c:valAx>
        <c:axId val="99863135"/>
        <c:scaling>
          <c:orientation val="minMax"/>
          <c:max val="225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917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8059762439971645"/>
          <c:y val="0.13999132188083999"/>
          <c:w val="0.11314747112169207"/>
          <c:h val="0.712284811973129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State!$A$17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919-487A-B43F-E9990295F73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919-487A-B43F-E9990295F73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919-487A-B43F-E9990295F73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919-487A-B43F-E9990295F73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919-487A-B43F-E9990295F7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State!$B$16:$F$16</c:f>
              <c:strCache>
                <c:ptCount val="5"/>
                <c:pt idx="0">
                  <c:v>NH White </c:v>
                </c:pt>
                <c:pt idx="1">
                  <c:v>NH Black</c:v>
                </c:pt>
                <c:pt idx="2">
                  <c:v>Hispanic</c:v>
                </c:pt>
                <c:pt idx="3">
                  <c:v>NH Asian</c:v>
                </c:pt>
                <c:pt idx="4">
                  <c:v>NH Other </c:v>
                </c:pt>
              </c:strCache>
            </c:strRef>
          </c:cat>
          <c:val>
            <c:numRef>
              <c:f>State!$B$17:$F$17</c:f>
              <c:numCache>
                <c:formatCode>0.0%</c:formatCode>
                <c:ptCount val="5"/>
                <c:pt idx="0">
                  <c:v>0.39747456769062672</c:v>
                </c:pt>
                <c:pt idx="1">
                  <c:v>0.11819016345745254</c:v>
                </c:pt>
                <c:pt idx="2">
                  <c:v>0.39257226800496337</c:v>
                </c:pt>
                <c:pt idx="3">
                  <c:v>5.3576632142760948E-2</c:v>
                </c:pt>
                <c:pt idx="4">
                  <c:v>3.8186368704196408E-2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919-487A-B43F-E9990295F7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Net Domestic Migrants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Sheet1!$A$2:$A$52</c:f>
              <c:strCache>
                <c:ptCount val="22"/>
                <c:pt idx="0">
                  <c:v>Colorado</c:v>
                </c:pt>
                <c:pt idx="1">
                  <c:v>Oklahoma</c:v>
                </c:pt>
                <c:pt idx="2">
                  <c:v>Washington</c:v>
                </c:pt>
                <c:pt idx="3">
                  <c:v>Oregon</c:v>
                </c:pt>
                <c:pt idx="4">
                  <c:v>North Dakota</c:v>
                </c:pt>
                <c:pt idx="5">
                  <c:v>Montana</c:v>
                </c:pt>
                <c:pt idx="6">
                  <c:v>District of Columbia </c:v>
                </c:pt>
                <c:pt idx="7">
                  <c:v>Michigan</c:v>
                </c:pt>
                <c:pt idx="8">
                  <c:v>Kansas</c:v>
                </c:pt>
                <c:pt idx="9">
                  <c:v>Nevada</c:v>
                </c:pt>
                <c:pt idx="10">
                  <c:v>Mississippi</c:v>
                </c:pt>
                <c:pt idx="11">
                  <c:v>Virginia</c:v>
                </c:pt>
                <c:pt idx="12">
                  <c:v>Alaska</c:v>
                </c:pt>
                <c:pt idx="13">
                  <c:v>Arizona</c:v>
                </c:pt>
                <c:pt idx="14">
                  <c:v>Maryland</c:v>
                </c:pt>
                <c:pt idx="15">
                  <c:v>New Jersey</c:v>
                </c:pt>
                <c:pt idx="16">
                  <c:v>Louisiana</c:v>
                </c:pt>
                <c:pt idx="17">
                  <c:v>Puerto Rico</c:v>
                </c:pt>
                <c:pt idx="18">
                  <c:v>Florida</c:v>
                </c:pt>
                <c:pt idx="19">
                  <c:v>New York</c:v>
                </c:pt>
                <c:pt idx="20">
                  <c:v>Illinois</c:v>
                </c:pt>
                <c:pt idx="21">
                  <c:v>California</c:v>
                </c:pt>
              </c:strCache>
            </c:strRef>
          </c:cat>
          <c:val>
            <c:numRef>
              <c:f>Sheet1!$B$2:$B$52</c:f>
              <c:numCache>
                <c:formatCode>_(* #,##0_);_(* \(#,##0\);_(* "-"??_);_(@_)</c:formatCode>
                <c:ptCount val="22"/>
                <c:pt idx="0">
                  <c:v>-47086</c:v>
                </c:pt>
                <c:pt idx="1">
                  <c:v>-41384</c:v>
                </c:pt>
                <c:pt idx="2">
                  <c:v>-19683</c:v>
                </c:pt>
                <c:pt idx="3">
                  <c:v>-11068</c:v>
                </c:pt>
                <c:pt idx="4">
                  <c:v>-7055</c:v>
                </c:pt>
                <c:pt idx="5">
                  <c:v>-5752</c:v>
                </c:pt>
                <c:pt idx="6">
                  <c:v>-3416</c:v>
                </c:pt>
                <c:pt idx="7">
                  <c:v>26650</c:v>
                </c:pt>
                <c:pt idx="8">
                  <c:v>26771</c:v>
                </c:pt>
                <c:pt idx="9">
                  <c:v>26834</c:v>
                </c:pt>
                <c:pt idx="10">
                  <c:v>27616</c:v>
                </c:pt>
                <c:pt idx="11">
                  <c:v>28014</c:v>
                </c:pt>
                <c:pt idx="12">
                  <c:v>28332</c:v>
                </c:pt>
                <c:pt idx="13">
                  <c:v>29022</c:v>
                </c:pt>
                <c:pt idx="14">
                  <c:v>33296</c:v>
                </c:pt>
                <c:pt idx="15">
                  <c:v>35839</c:v>
                </c:pt>
                <c:pt idx="16">
                  <c:v>53318</c:v>
                </c:pt>
                <c:pt idx="17">
                  <c:v>57980</c:v>
                </c:pt>
                <c:pt idx="18">
                  <c:v>73917</c:v>
                </c:pt>
                <c:pt idx="19">
                  <c:v>91109</c:v>
                </c:pt>
                <c:pt idx="20">
                  <c:v>96790</c:v>
                </c:pt>
                <c:pt idx="21">
                  <c:v>302978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5A-461C-B8CE-EE65952676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02883232"/>
        <c:axId val="95646580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Percent of Net Domestic Migrants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Sheet1!$A$2:$A$52</c15:sqref>
                        </c15:formulaRef>
                      </c:ext>
                    </c:extLst>
                    <c:strCache>
                      <c:ptCount val="22"/>
                      <c:pt idx="0">
                        <c:v>Colorado</c:v>
                      </c:pt>
                      <c:pt idx="1">
                        <c:v>Oklahoma</c:v>
                      </c:pt>
                      <c:pt idx="2">
                        <c:v>Washington</c:v>
                      </c:pt>
                      <c:pt idx="3">
                        <c:v>Oregon</c:v>
                      </c:pt>
                      <c:pt idx="4">
                        <c:v>North Dakota</c:v>
                      </c:pt>
                      <c:pt idx="5">
                        <c:v>Montana</c:v>
                      </c:pt>
                      <c:pt idx="6">
                        <c:v>District of Columbia </c:v>
                      </c:pt>
                      <c:pt idx="7">
                        <c:v>Michigan</c:v>
                      </c:pt>
                      <c:pt idx="8">
                        <c:v>Kansas</c:v>
                      </c:pt>
                      <c:pt idx="9">
                        <c:v>Nevada</c:v>
                      </c:pt>
                      <c:pt idx="10">
                        <c:v>Mississippi</c:v>
                      </c:pt>
                      <c:pt idx="11">
                        <c:v>Virginia</c:v>
                      </c:pt>
                      <c:pt idx="12">
                        <c:v>Alaska</c:v>
                      </c:pt>
                      <c:pt idx="13">
                        <c:v>Arizona</c:v>
                      </c:pt>
                      <c:pt idx="14">
                        <c:v>Maryland</c:v>
                      </c:pt>
                      <c:pt idx="15">
                        <c:v>New Jersey</c:v>
                      </c:pt>
                      <c:pt idx="16">
                        <c:v>Louisiana</c:v>
                      </c:pt>
                      <c:pt idx="17">
                        <c:v>Puerto Rico</c:v>
                      </c:pt>
                      <c:pt idx="18">
                        <c:v>Florida</c:v>
                      </c:pt>
                      <c:pt idx="19">
                        <c:v>New York</c:v>
                      </c:pt>
                      <c:pt idx="20">
                        <c:v>Illinois</c:v>
                      </c:pt>
                      <c:pt idx="21">
                        <c:v>California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Sheet1!$C$2:$C$52</c15:sqref>
                        </c15:formulaRef>
                      </c:ext>
                    </c:extLst>
                    <c:numCache>
                      <c:formatCode>0.0%</c:formatCode>
                      <c:ptCount val="22"/>
                      <c:pt idx="0">
                        <c:v>-4.4807963153286896E-2</c:v>
                      </c:pt>
                      <c:pt idx="1">
                        <c:v>-3.9381827871036501E-2</c:v>
                      </c:pt>
                      <c:pt idx="2">
                        <c:v>-1.8730729701952723E-2</c:v>
                      </c:pt>
                      <c:pt idx="3">
                        <c:v>-1.0532526359864489E-2</c:v>
                      </c:pt>
                      <c:pt idx="4">
                        <c:v>-6.7136766777054543E-3</c:v>
                      </c:pt>
                      <c:pt idx="5">
                        <c:v>-5.4737162650831716E-3</c:v>
                      </c:pt>
                      <c:pt idx="6">
                        <c:v>-3.2507327471356247E-3</c:v>
                      </c:pt>
                      <c:pt idx="7">
                        <c:v>2.5360663849872483E-2</c:v>
                      </c:pt>
                      <c:pt idx="8">
                        <c:v>2.5475809828327815E-2</c:v>
                      </c:pt>
                      <c:pt idx="9">
                        <c:v>2.5535761866697117E-2</c:v>
                      </c:pt>
                      <c:pt idx="10">
                        <c:v>2.627992843820182E-2</c:v>
                      </c:pt>
                      <c:pt idx="11">
                        <c:v>2.6658673061550758E-2</c:v>
                      </c:pt>
                      <c:pt idx="12">
                        <c:v>2.6961288112367247E-2</c:v>
                      </c:pt>
                      <c:pt idx="13">
                        <c:v>2.7617905675459631E-2</c:v>
                      </c:pt>
                      <c:pt idx="14">
                        <c:v>3.1685128088005783E-2</c:v>
                      </c:pt>
                      <c:pt idx="15">
                        <c:v>3.4105096874881051E-2</c:v>
                      </c:pt>
                      <c:pt idx="16">
                        <c:v>5.0738456853564769E-2</c:v>
                      </c:pt>
                      <c:pt idx="17">
                        <c:v>5.5174907692893307E-2</c:v>
                      </c:pt>
                      <c:pt idx="18">
                        <c:v>7.0340870161014049E-2</c:v>
                      </c:pt>
                      <c:pt idx="19">
                        <c:v>8.6701115298237597E-2</c:v>
                      </c:pt>
                      <c:pt idx="20">
                        <c:v>9.2107266567698229E-2</c:v>
                      </c:pt>
                      <c:pt idx="21">
                        <c:v>0.28831982033420883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BC5A-461C-B8CE-EE6595267654}"/>
                  </c:ext>
                </c:extLst>
              </c15:ser>
            </c15:filteredBarSeries>
          </c:ext>
        </c:extLst>
      </c:barChart>
      <c:catAx>
        <c:axId val="1202883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465808"/>
        <c:crosses val="autoZero"/>
        <c:auto val="1"/>
        <c:lblAlgn val="ctr"/>
        <c:lblOffset val="100"/>
        <c:noMultiLvlLbl val="0"/>
      </c:catAx>
      <c:valAx>
        <c:axId val="956465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88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2.59</c:v>
                </c:pt>
                <c:pt idx="1">
                  <c:v>2.36</c:v>
                </c:pt>
                <c:pt idx="2">
                  <c:v>2.08</c:v>
                </c:pt>
                <c:pt idx="3">
                  <c:v>1.88</c:v>
                </c:pt>
                <c:pt idx="4">
                  <c:v>2.15</c:v>
                </c:pt>
                <c:pt idx="5">
                  <c:v>1.77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7D-40CC-B0A9-4B3E3C4148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2.4700000000000002</c:v>
                </c:pt>
                <c:pt idx="1">
                  <c:v>2.29</c:v>
                </c:pt>
                <c:pt idx="2">
                  <c:v>2</c:v>
                </c:pt>
                <c:pt idx="3">
                  <c:v>1.87</c:v>
                </c:pt>
                <c:pt idx="4">
                  <c:v>2.0499999999999998</c:v>
                </c:pt>
                <c:pt idx="5">
                  <c:v>1.71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7D-40CC-B0A9-4B3E3C4148C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2.4500000000000002</c:v>
                </c:pt>
                <c:pt idx="1">
                  <c:v>2.16</c:v>
                </c:pt>
                <c:pt idx="2">
                  <c:v>1.93</c:v>
                </c:pt>
                <c:pt idx="3">
                  <c:v>1.81</c:v>
                </c:pt>
                <c:pt idx="4">
                  <c:v>1.95</c:v>
                </c:pt>
                <c:pt idx="5">
                  <c:v>1.67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7D-40CC-B0A9-4B3E3C4148C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2.38</c:v>
                </c:pt>
                <c:pt idx="1">
                  <c:v>2.0699999999999998</c:v>
                </c:pt>
                <c:pt idx="2">
                  <c:v>1.89</c:v>
                </c:pt>
                <c:pt idx="3">
                  <c:v>1.79</c:v>
                </c:pt>
                <c:pt idx="4">
                  <c:v>1.9</c:v>
                </c:pt>
                <c:pt idx="5">
                  <c:v>1.67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07D-40CC-B0A9-4B3E3C4148C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2.37</c:v>
                </c:pt>
                <c:pt idx="1">
                  <c:v>2.08</c:v>
                </c:pt>
                <c:pt idx="2">
                  <c:v>1.88</c:v>
                </c:pt>
                <c:pt idx="3">
                  <c:v>1.77</c:v>
                </c:pt>
                <c:pt idx="4">
                  <c:v>1.89</c:v>
                </c:pt>
                <c:pt idx="5">
                  <c:v>1.63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07D-40CC-B0A9-4B3E3C4148C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Sheet1!$G$2:$G$7</c:f>
              <c:numCache>
                <c:formatCode>General</c:formatCode>
                <c:ptCount val="6"/>
                <c:pt idx="0">
                  <c:v>2.34</c:v>
                </c:pt>
                <c:pt idx="1">
                  <c:v>2.0699999999999998</c:v>
                </c:pt>
                <c:pt idx="2">
                  <c:v>1.86</c:v>
                </c:pt>
                <c:pt idx="3">
                  <c:v>1.73</c:v>
                </c:pt>
                <c:pt idx="4">
                  <c:v>1.84</c:v>
                </c:pt>
                <c:pt idx="5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07D-40CC-B0A9-4B3E3C4148C4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Sheet1!$H$2:$H$7</c:f>
              <c:numCache>
                <c:formatCode>General</c:formatCode>
                <c:ptCount val="6"/>
                <c:pt idx="0">
                  <c:v>2.33</c:v>
                </c:pt>
                <c:pt idx="1">
                  <c:v>2.09</c:v>
                </c:pt>
                <c:pt idx="2">
                  <c:v>1.86</c:v>
                </c:pt>
                <c:pt idx="3">
                  <c:v>1.73</c:v>
                </c:pt>
                <c:pt idx="4">
                  <c:v>1.84</c:v>
                </c:pt>
                <c:pt idx="5">
                  <c:v>1.58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07D-40CC-B0A9-4B3E3C4148C4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Sheet1!$I$2:$I$7</c:f>
              <c:numCache>
                <c:formatCode>General</c:formatCode>
                <c:ptCount val="6"/>
                <c:pt idx="0">
                  <c:v>2.29</c:v>
                </c:pt>
                <c:pt idx="1">
                  <c:v>2.0699999999999998</c:v>
                </c:pt>
                <c:pt idx="2">
                  <c:v>1.84</c:v>
                </c:pt>
                <c:pt idx="3">
                  <c:v>1.71</c:v>
                </c:pt>
                <c:pt idx="4">
                  <c:v>1.79</c:v>
                </c:pt>
                <c:pt idx="5">
                  <c:v>1.55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07D-40CC-B0A9-4B3E3C4148C4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Sheet1!$J$2:$J$7</c:f>
              <c:numCache>
                <c:formatCode>General</c:formatCode>
                <c:ptCount val="6"/>
                <c:pt idx="0">
                  <c:v>2.2400000000000002</c:v>
                </c:pt>
                <c:pt idx="1">
                  <c:v>2.02</c:v>
                </c:pt>
                <c:pt idx="2">
                  <c:v>1.82</c:v>
                </c:pt>
                <c:pt idx="3">
                  <c:v>1.69</c:v>
                </c:pt>
                <c:pt idx="4">
                  <c:v>1.77</c:v>
                </c:pt>
                <c:pt idx="5">
                  <c:v>1.54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07D-40CC-B0A9-4B3E3C4148C4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Sheet1!$K$2:$K$7</c:f>
              <c:numCache>
                <c:formatCode>General</c:formatCode>
                <c:ptCount val="6"/>
                <c:pt idx="0">
                  <c:v>2.12</c:v>
                </c:pt>
                <c:pt idx="1">
                  <c:v>1.92</c:v>
                </c:pt>
                <c:pt idx="2">
                  <c:v>1.77</c:v>
                </c:pt>
                <c:pt idx="3">
                  <c:v>1.65</c:v>
                </c:pt>
                <c:pt idx="4">
                  <c:v>1.69</c:v>
                </c:pt>
                <c:pt idx="5">
                  <c:v>1.51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07D-40CC-B0A9-4B3E3C4148C4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492731677771048E-2"/>
                  <c:y val="1.1538495188101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0D-4282-818D-7DA5F36D685C}"/>
                </c:ext>
              </c:extLst>
            </c:dLbl>
            <c:dLbl>
              <c:idx val="1"/>
              <c:layout>
                <c:manualLayout>
                  <c:x val="6.4412238325281803E-3"/>
                  <c:y val="-3.0769230769230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0D-4282-818D-7DA5F36D685C}"/>
                </c:ext>
              </c:extLst>
            </c:dLbl>
            <c:dLbl>
              <c:idx val="2"/>
              <c:layout>
                <c:manualLayout>
                  <c:x val="-1.6103059581321041E-3"/>
                  <c:y val="-3.3333333333333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0D-4282-818D-7DA5F36D685C}"/>
                </c:ext>
              </c:extLst>
            </c:dLbl>
            <c:dLbl>
              <c:idx val="4"/>
              <c:layout>
                <c:manualLayout>
                  <c:x val="0"/>
                  <c:y val="-2.564102564102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0D-4282-818D-7DA5F36D685C}"/>
                </c:ext>
              </c:extLst>
            </c:dLbl>
            <c:dLbl>
              <c:idx val="5"/>
              <c:layout>
                <c:manualLayout>
                  <c:x val="1.1272141706924315E-2"/>
                  <c:y val="-1.7948717948718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90D-4282-818D-7DA5F36D68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 Utah</c:v>
                </c:pt>
                <c:pt idx="1">
                  <c:v> Texas</c:v>
                </c:pt>
                <c:pt idx="2">
                  <c:v>Total United States</c:v>
                </c:pt>
                <c:pt idx="3">
                  <c:v> New York</c:v>
                </c:pt>
                <c:pt idx="4">
                  <c:v> California</c:v>
                </c:pt>
                <c:pt idx="5">
                  <c:v> Massachusetts</c:v>
                </c:pt>
              </c:strCache>
            </c:strRef>
          </c:cat>
          <c:val>
            <c:numRef>
              <c:f>Sheet1!$L$2:$L$7</c:f>
              <c:numCache>
                <c:formatCode>General</c:formatCode>
                <c:ptCount val="6"/>
                <c:pt idx="0">
                  <c:v>2.0299999999999998</c:v>
                </c:pt>
                <c:pt idx="1">
                  <c:v>1.87</c:v>
                </c:pt>
                <c:pt idx="2">
                  <c:v>1.73</c:v>
                </c:pt>
                <c:pt idx="3">
                  <c:v>1.67</c:v>
                </c:pt>
                <c:pt idx="4">
                  <c:v>1.63</c:v>
                </c:pt>
                <c:pt idx="5">
                  <c:v>1.45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07D-40CC-B0A9-4B3E3C414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53326520"/>
        <c:axId val="553331112"/>
      </c:barChart>
      <c:catAx>
        <c:axId val="553326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331112"/>
        <c:crosses val="autoZero"/>
        <c:auto val="1"/>
        <c:lblAlgn val="ctr"/>
        <c:lblOffset val="100"/>
        <c:noMultiLvlLbl val="0"/>
      </c:catAx>
      <c:valAx>
        <c:axId val="553331112"/>
        <c:scaling>
          <c:orientation val="minMax"/>
          <c:min val="1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32652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23199183435405"/>
          <c:y val="3.6443293946503759E-2"/>
          <c:w val="0.86169169825993985"/>
          <c:h val="0.652432421564206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 (non-Hispanic) 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Sheet1!$A$2:$A$97</c:f>
              <c:strCache>
                <c:ptCount val="96"/>
                <c:pt idx="0">
                  <c:v>Under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years</c:v>
                </c:pt>
                <c:pt idx="86">
                  <c:v>86 years</c:v>
                </c:pt>
                <c:pt idx="87">
                  <c:v>87 years</c:v>
                </c:pt>
                <c:pt idx="88">
                  <c:v>88 years</c:v>
                </c:pt>
                <c:pt idx="89">
                  <c:v>89 years</c:v>
                </c:pt>
                <c:pt idx="90">
                  <c:v>90 years</c:v>
                </c:pt>
                <c:pt idx="91">
                  <c:v>91 years</c:v>
                </c:pt>
                <c:pt idx="92">
                  <c:v>92 years</c:v>
                </c:pt>
                <c:pt idx="93">
                  <c:v>93 years</c:v>
                </c:pt>
                <c:pt idx="94">
                  <c:v>94 years</c:v>
                </c:pt>
                <c:pt idx="95">
                  <c:v>95 + years</c:v>
                </c:pt>
              </c:strCache>
            </c:strRef>
          </c:cat>
          <c:val>
            <c:numRef>
              <c:f>Sheet1!$B$2:$B$97</c:f>
              <c:numCache>
                <c:formatCode>#,##0</c:formatCode>
                <c:ptCount val="96"/>
                <c:pt idx="0">
                  <c:v>113635</c:v>
                </c:pt>
                <c:pt idx="1">
                  <c:v>114868</c:v>
                </c:pt>
                <c:pt idx="2">
                  <c:v>118949</c:v>
                </c:pt>
                <c:pt idx="3">
                  <c:v>124659</c:v>
                </c:pt>
                <c:pt idx="4">
                  <c:v>129591</c:v>
                </c:pt>
                <c:pt idx="5">
                  <c:v>130967</c:v>
                </c:pt>
                <c:pt idx="6">
                  <c:v>130176</c:v>
                </c:pt>
                <c:pt idx="7">
                  <c:v>128867</c:v>
                </c:pt>
                <c:pt idx="8">
                  <c:v>129351</c:v>
                </c:pt>
                <c:pt idx="9">
                  <c:v>124243</c:v>
                </c:pt>
                <c:pt idx="10">
                  <c:v>127691</c:v>
                </c:pt>
                <c:pt idx="11">
                  <c:v>129710</c:v>
                </c:pt>
                <c:pt idx="12">
                  <c:v>130556</c:v>
                </c:pt>
                <c:pt idx="13">
                  <c:v>130185</c:v>
                </c:pt>
                <c:pt idx="14">
                  <c:v>130267</c:v>
                </c:pt>
                <c:pt idx="15">
                  <c:v>131265</c:v>
                </c:pt>
                <c:pt idx="16">
                  <c:v>132487</c:v>
                </c:pt>
                <c:pt idx="17">
                  <c:v>134003</c:v>
                </c:pt>
                <c:pt idx="18">
                  <c:v>140273</c:v>
                </c:pt>
                <c:pt idx="19">
                  <c:v>144676</c:v>
                </c:pt>
                <c:pt idx="20">
                  <c:v>141280</c:v>
                </c:pt>
                <c:pt idx="21">
                  <c:v>142450</c:v>
                </c:pt>
                <c:pt idx="22">
                  <c:v>145282</c:v>
                </c:pt>
                <c:pt idx="23">
                  <c:v>147066</c:v>
                </c:pt>
                <c:pt idx="24">
                  <c:v>151247</c:v>
                </c:pt>
                <c:pt idx="25">
                  <c:v>154633</c:v>
                </c:pt>
                <c:pt idx="26">
                  <c:v>157318</c:v>
                </c:pt>
                <c:pt idx="27">
                  <c:v>159663</c:v>
                </c:pt>
                <c:pt idx="28">
                  <c:v>159929</c:v>
                </c:pt>
                <c:pt idx="29">
                  <c:v>159956</c:v>
                </c:pt>
                <c:pt idx="30">
                  <c:v>156883</c:v>
                </c:pt>
                <c:pt idx="31">
                  <c:v>155596</c:v>
                </c:pt>
                <c:pt idx="32">
                  <c:v>157228</c:v>
                </c:pt>
                <c:pt idx="33">
                  <c:v>159606</c:v>
                </c:pt>
                <c:pt idx="34">
                  <c:v>160853</c:v>
                </c:pt>
                <c:pt idx="35">
                  <c:v>157553</c:v>
                </c:pt>
                <c:pt idx="36">
                  <c:v>159210</c:v>
                </c:pt>
                <c:pt idx="37">
                  <c:v>158481</c:v>
                </c:pt>
                <c:pt idx="38">
                  <c:v>158033</c:v>
                </c:pt>
                <c:pt idx="39">
                  <c:v>156963</c:v>
                </c:pt>
                <c:pt idx="40">
                  <c:v>148686</c:v>
                </c:pt>
                <c:pt idx="41">
                  <c:v>145608</c:v>
                </c:pt>
                <c:pt idx="42">
                  <c:v>142569</c:v>
                </c:pt>
                <c:pt idx="43">
                  <c:v>140199</c:v>
                </c:pt>
                <c:pt idx="44">
                  <c:v>142590</c:v>
                </c:pt>
                <c:pt idx="45">
                  <c:v>140061</c:v>
                </c:pt>
                <c:pt idx="46">
                  <c:v>142693</c:v>
                </c:pt>
                <c:pt idx="47">
                  <c:v>152223</c:v>
                </c:pt>
                <c:pt idx="48">
                  <c:v>163788</c:v>
                </c:pt>
                <c:pt idx="49">
                  <c:v>164937</c:v>
                </c:pt>
                <c:pt idx="50">
                  <c:v>156470</c:v>
                </c:pt>
                <c:pt idx="51">
                  <c:v>150094</c:v>
                </c:pt>
                <c:pt idx="52">
                  <c:v>149061</c:v>
                </c:pt>
                <c:pt idx="53">
                  <c:v>150944</c:v>
                </c:pt>
                <c:pt idx="54">
                  <c:v>162585</c:v>
                </c:pt>
                <c:pt idx="55">
                  <c:v>170486</c:v>
                </c:pt>
                <c:pt idx="56">
                  <c:v>175356</c:v>
                </c:pt>
                <c:pt idx="57">
                  <c:v>177270</c:v>
                </c:pt>
                <c:pt idx="58">
                  <c:v>179759</c:v>
                </c:pt>
                <c:pt idx="59">
                  <c:v>182152</c:v>
                </c:pt>
                <c:pt idx="60">
                  <c:v>177566</c:v>
                </c:pt>
                <c:pt idx="61">
                  <c:v>177813</c:v>
                </c:pt>
                <c:pt idx="62">
                  <c:v>174460</c:v>
                </c:pt>
                <c:pt idx="63">
                  <c:v>169493</c:v>
                </c:pt>
                <c:pt idx="64">
                  <c:v>167789</c:v>
                </c:pt>
                <c:pt idx="65">
                  <c:v>161481</c:v>
                </c:pt>
                <c:pt idx="66">
                  <c:v>156487</c:v>
                </c:pt>
                <c:pt idx="67">
                  <c:v>150153</c:v>
                </c:pt>
                <c:pt idx="68">
                  <c:v>141289</c:v>
                </c:pt>
                <c:pt idx="69">
                  <c:v>138740</c:v>
                </c:pt>
                <c:pt idx="70">
                  <c:v>135151</c:v>
                </c:pt>
                <c:pt idx="71">
                  <c:v>137423</c:v>
                </c:pt>
                <c:pt idx="72">
                  <c:v>137296</c:v>
                </c:pt>
                <c:pt idx="73">
                  <c:v>108912</c:v>
                </c:pt>
                <c:pt idx="74">
                  <c:v>101546</c:v>
                </c:pt>
                <c:pt idx="75">
                  <c:v>101357</c:v>
                </c:pt>
                <c:pt idx="76">
                  <c:v>96933</c:v>
                </c:pt>
                <c:pt idx="77">
                  <c:v>86570</c:v>
                </c:pt>
                <c:pt idx="78">
                  <c:v>78066</c:v>
                </c:pt>
                <c:pt idx="79">
                  <c:v>70761</c:v>
                </c:pt>
                <c:pt idx="80">
                  <c:v>65416</c:v>
                </c:pt>
                <c:pt idx="81">
                  <c:v>60630</c:v>
                </c:pt>
                <c:pt idx="82">
                  <c:v>54624</c:v>
                </c:pt>
                <c:pt idx="83">
                  <c:v>50682</c:v>
                </c:pt>
                <c:pt idx="84">
                  <c:v>47274</c:v>
                </c:pt>
                <c:pt idx="85">
                  <c:v>41568</c:v>
                </c:pt>
                <c:pt idx="86">
                  <c:v>37452</c:v>
                </c:pt>
                <c:pt idx="87">
                  <c:v>33866</c:v>
                </c:pt>
                <c:pt idx="88">
                  <c:v>30512</c:v>
                </c:pt>
                <c:pt idx="89">
                  <c:v>26882</c:v>
                </c:pt>
                <c:pt idx="90">
                  <c:v>22603</c:v>
                </c:pt>
                <c:pt idx="91">
                  <c:v>18725</c:v>
                </c:pt>
                <c:pt idx="92">
                  <c:v>15523</c:v>
                </c:pt>
                <c:pt idx="93">
                  <c:v>12628</c:v>
                </c:pt>
                <c:pt idx="94">
                  <c:v>9947</c:v>
                </c:pt>
                <c:pt idx="95">
                  <c:v>23314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50-4196-A476-54EC04991C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Sheet1!$A$2:$A$97</c:f>
              <c:strCache>
                <c:ptCount val="96"/>
                <c:pt idx="0">
                  <c:v>Under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years</c:v>
                </c:pt>
                <c:pt idx="86">
                  <c:v>86 years</c:v>
                </c:pt>
                <c:pt idx="87">
                  <c:v>87 years</c:v>
                </c:pt>
                <c:pt idx="88">
                  <c:v>88 years</c:v>
                </c:pt>
                <c:pt idx="89">
                  <c:v>89 years</c:v>
                </c:pt>
                <c:pt idx="90">
                  <c:v>90 years</c:v>
                </c:pt>
                <c:pt idx="91">
                  <c:v>91 years</c:v>
                </c:pt>
                <c:pt idx="92">
                  <c:v>92 years</c:v>
                </c:pt>
                <c:pt idx="93">
                  <c:v>93 years</c:v>
                </c:pt>
                <c:pt idx="94">
                  <c:v>94 years</c:v>
                </c:pt>
                <c:pt idx="95">
                  <c:v>95 + years</c:v>
                </c:pt>
              </c:strCache>
            </c:strRef>
          </c:cat>
          <c:val>
            <c:numRef>
              <c:f>Sheet1!$C$2:$C$97</c:f>
              <c:numCache>
                <c:formatCode>#,##0</c:formatCode>
                <c:ptCount val="96"/>
                <c:pt idx="0">
                  <c:v>194300</c:v>
                </c:pt>
                <c:pt idx="1">
                  <c:v>194939</c:v>
                </c:pt>
                <c:pt idx="2">
                  <c:v>199256</c:v>
                </c:pt>
                <c:pt idx="3">
                  <c:v>204093</c:v>
                </c:pt>
                <c:pt idx="4">
                  <c:v>208032</c:v>
                </c:pt>
                <c:pt idx="5">
                  <c:v>207627</c:v>
                </c:pt>
                <c:pt idx="6">
                  <c:v>205689</c:v>
                </c:pt>
                <c:pt idx="7">
                  <c:v>204034</c:v>
                </c:pt>
                <c:pt idx="8">
                  <c:v>206213</c:v>
                </c:pt>
                <c:pt idx="9">
                  <c:v>199564</c:v>
                </c:pt>
                <c:pt idx="10">
                  <c:v>202120</c:v>
                </c:pt>
                <c:pt idx="11">
                  <c:v>205094</c:v>
                </c:pt>
                <c:pt idx="12">
                  <c:v>205376</c:v>
                </c:pt>
                <c:pt idx="13">
                  <c:v>202369</c:v>
                </c:pt>
                <c:pt idx="14">
                  <c:v>200886</c:v>
                </c:pt>
                <c:pt idx="15">
                  <c:v>198413</c:v>
                </c:pt>
                <c:pt idx="16">
                  <c:v>196202</c:v>
                </c:pt>
                <c:pt idx="17">
                  <c:v>195477</c:v>
                </c:pt>
                <c:pt idx="18">
                  <c:v>198352</c:v>
                </c:pt>
                <c:pt idx="19">
                  <c:v>198474</c:v>
                </c:pt>
                <c:pt idx="20">
                  <c:v>189743</c:v>
                </c:pt>
                <c:pt idx="21">
                  <c:v>186278</c:v>
                </c:pt>
                <c:pt idx="22">
                  <c:v>183916</c:v>
                </c:pt>
                <c:pt idx="23">
                  <c:v>183291</c:v>
                </c:pt>
                <c:pt idx="24">
                  <c:v>182897</c:v>
                </c:pt>
                <c:pt idx="25">
                  <c:v>183626</c:v>
                </c:pt>
                <c:pt idx="26">
                  <c:v>184173</c:v>
                </c:pt>
                <c:pt idx="27">
                  <c:v>184003</c:v>
                </c:pt>
                <c:pt idx="28">
                  <c:v>180096</c:v>
                </c:pt>
                <c:pt idx="29">
                  <c:v>175189</c:v>
                </c:pt>
                <c:pt idx="30">
                  <c:v>168325</c:v>
                </c:pt>
                <c:pt idx="31">
                  <c:v>165898</c:v>
                </c:pt>
                <c:pt idx="32">
                  <c:v>165369</c:v>
                </c:pt>
                <c:pt idx="33">
                  <c:v>165210</c:v>
                </c:pt>
                <c:pt idx="34">
                  <c:v>164603</c:v>
                </c:pt>
                <c:pt idx="35">
                  <c:v>162038</c:v>
                </c:pt>
                <c:pt idx="36">
                  <c:v>164636</c:v>
                </c:pt>
                <c:pt idx="37">
                  <c:v>164102</c:v>
                </c:pt>
                <c:pt idx="38">
                  <c:v>163867</c:v>
                </c:pt>
                <c:pt idx="39">
                  <c:v>163861</c:v>
                </c:pt>
                <c:pt idx="40">
                  <c:v>154148</c:v>
                </c:pt>
                <c:pt idx="41">
                  <c:v>152535</c:v>
                </c:pt>
                <c:pt idx="42">
                  <c:v>152024</c:v>
                </c:pt>
                <c:pt idx="43">
                  <c:v>151868</c:v>
                </c:pt>
                <c:pt idx="44">
                  <c:v>152202</c:v>
                </c:pt>
                <c:pt idx="45">
                  <c:v>147141</c:v>
                </c:pt>
                <c:pt idx="46">
                  <c:v>145284</c:v>
                </c:pt>
                <c:pt idx="47">
                  <c:v>143584</c:v>
                </c:pt>
                <c:pt idx="48">
                  <c:v>140379</c:v>
                </c:pt>
                <c:pt idx="49">
                  <c:v>138335</c:v>
                </c:pt>
                <c:pt idx="50">
                  <c:v>129658</c:v>
                </c:pt>
                <c:pt idx="51">
                  <c:v>124829</c:v>
                </c:pt>
                <c:pt idx="52">
                  <c:v>120616</c:v>
                </c:pt>
                <c:pt idx="53">
                  <c:v>118854</c:v>
                </c:pt>
                <c:pt idx="54">
                  <c:v>119021</c:v>
                </c:pt>
                <c:pt idx="55">
                  <c:v>114282</c:v>
                </c:pt>
                <c:pt idx="56">
                  <c:v>111013</c:v>
                </c:pt>
                <c:pt idx="57">
                  <c:v>106450</c:v>
                </c:pt>
                <c:pt idx="58">
                  <c:v>103442</c:v>
                </c:pt>
                <c:pt idx="59">
                  <c:v>101365</c:v>
                </c:pt>
                <c:pt idx="60">
                  <c:v>94050</c:v>
                </c:pt>
                <c:pt idx="61">
                  <c:v>90223</c:v>
                </c:pt>
                <c:pt idx="62">
                  <c:v>86175</c:v>
                </c:pt>
                <c:pt idx="63">
                  <c:v>82403</c:v>
                </c:pt>
                <c:pt idx="64">
                  <c:v>78415</c:v>
                </c:pt>
                <c:pt idx="65">
                  <c:v>72430</c:v>
                </c:pt>
                <c:pt idx="66">
                  <c:v>67934</c:v>
                </c:pt>
                <c:pt idx="67">
                  <c:v>62640</c:v>
                </c:pt>
                <c:pt idx="68">
                  <c:v>60179</c:v>
                </c:pt>
                <c:pt idx="69">
                  <c:v>57593</c:v>
                </c:pt>
                <c:pt idx="70">
                  <c:v>53468</c:v>
                </c:pt>
                <c:pt idx="71">
                  <c:v>50503</c:v>
                </c:pt>
                <c:pt idx="72">
                  <c:v>47190</c:v>
                </c:pt>
                <c:pt idx="73">
                  <c:v>41686</c:v>
                </c:pt>
                <c:pt idx="74">
                  <c:v>38471</c:v>
                </c:pt>
                <c:pt idx="75">
                  <c:v>35027</c:v>
                </c:pt>
                <c:pt idx="76">
                  <c:v>31794</c:v>
                </c:pt>
                <c:pt idx="77">
                  <c:v>28384</c:v>
                </c:pt>
                <c:pt idx="78">
                  <c:v>26131</c:v>
                </c:pt>
                <c:pt idx="79">
                  <c:v>24281</c:v>
                </c:pt>
                <c:pt idx="80">
                  <c:v>21936</c:v>
                </c:pt>
                <c:pt idx="81">
                  <c:v>20478</c:v>
                </c:pt>
                <c:pt idx="82">
                  <c:v>18731</c:v>
                </c:pt>
                <c:pt idx="83">
                  <c:v>17330</c:v>
                </c:pt>
                <c:pt idx="84">
                  <c:v>16025</c:v>
                </c:pt>
                <c:pt idx="85">
                  <c:v>13850</c:v>
                </c:pt>
                <c:pt idx="86">
                  <c:v>11983</c:v>
                </c:pt>
                <c:pt idx="87">
                  <c:v>10877</c:v>
                </c:pt>
                <c:pt idx="88">
                  <c:v>9741</c:v>
                </c:pt>
                <c:pt idx="89">
                  <c:v>8748</c:v>
                </c:pt>
                <c:pt idx="90">
                  <c:v>7237</c:v>
                </c:pt>
                <c:pt idx="91">
                  <c:v>6025</c:v>
                </c:pt>
                <c:pt idx="92">
                  <c:v>4987</c:v>
                </c:pt>
                <c:pt idx="93">
                  <c:v>3979</c:v>
                </c:pt>
                <c:pt idx="94">
                  <c:v>3206</c:v>
                </c:pt>
                <c:pt idx="95">
                  <c:v>8127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50-4196-A476-54EC04991C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20208104"/>
        <c:axId val="220212416"/>
      </c:barChart>
      <c:catAx>
        <c:axId val="220208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Age</a:t>
                </a:r>
              </a:p>
            </c:rich>
          </c:tx>
          <c:layout>
            <c:manualLayout>
              <c:xMode val="edge"/>
              <c:yMode val="edge"/>
              <c:x val="0.51545126712102163"/>
              <c:y val="0.7980422197040435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-3900000"/>
          <a:lstStyle/>
          <a:p>
            <a:pPr>
              <a:defRPr sz="1200"/>
            </a:pPr>
            <a:endParaRPr lang="en-US"/>
          </a:p>
        </c:txPr>
        <c:crossAx val="220212416"/>
        <c:crosses val="autoZero"/>
        <c:auto val="1"/>
        <c:lblAlgn val="ctr"/>
        <c:lblOffset val="100"/>
        <c:tickLblSkip val="5"/>
        <c:noMultiLvlLbl val="0"/>
      </c:catAx>
      <c:valAx>
        <c:axId val="220212416"/>
        <c:scaling>
          <c:orientation val="minMax"/>
          <c:max val="250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Population</a:t>
                </a:r>
              </a:p>
            </c:rich>
          </c:tx>
          <c:layout>
            <c:manualLayout>
              <c:xMode val="edge"/>
              <c:yMode val="edge"/>
              <c:x val="8.771929824561403E-3"/>
              <c:y val="0.24871231384564382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081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8634414342275007"/>
          <c:y val="8.2665768709552542E-2"/>
          <c:w val="0.26128219671693581"/>
          <c:h val="0.14147279549153821"/>
        </c:manualLayout>
      </c:layout>
      <c:overlay val="0"/>
      <c:txPr>
        <a:bodyPr/>
        <a:lstStyle/>
        <a:p>
          <a:pPr>
            <a:defRPr>
              <a:solidFill>
                <a:schemeClr val="accent1">
                  <a:lumMod val="7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04447754841456"/>
          <c:y val="8.180798052417361E-2"/>
          <c:w val="0.84348561159584778"/>
          <c:h val="0.832499714709574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 Male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Sheet1!$B$2:$B$97</c:f>
              <c:numCache>
                <c:formatCode>#,##0;[Red]#,##0</c:formatCode>
                <c:ptCount val="96"/>
                <c:pt idx="0">
                  <c:v>-58944</c:v>
                </c:pt>
                <c:pt idx="1">
                  <c:v>-60276</c:v>
                </c:pt>
                <c:pt idx="2">
                  <c:v>-64267</c:v>
                </c:pt>
                <c:pt idx="3">
                  <c:v>-65513</c:v>
                </c:pt>
                <c:pt idx="4">
                  <c:v>-66688</c:v>
                </c:pt>
                <c:pt idx="5">
                  <c:v>-67468</c:v>
                </c:pt>
                <c:pt idx="6">
                  <c:v>-66000</c:v>
                </c:pt>
                <c:pt idx="7">
                  <c:v>-65441</c:v>
                </c:pt>
                <c:pt idx="8">
                  <c:v>-66721</c:v>
                </c:pt>
                <c:pt idx="9">
                  <c:v>-65647</c:v>
                </c:pt>
                <c:pt idx="10">
                  <c:v>-65472</c:v>
                </c:pt>
                <c:pt idx="11">
                  <c:v>-67087</c:v>
                </c:pt>
                <c:pt idx="12">
                  <c:v>-67400</c:v>
                </c:pt>
                <c:pt idx="13">
                  <c:v>-67861</c:v>
                </c:pt>
                <c:pt idx="14">
                  <c:v>-67828</c:v>
                </c:pt>
                <c:pt idx="15">
                  <c:v>-68197</c:v>
                </c:pt>
                <c:pt idx="16">
                  <c:v>-68986</c:v>
                </c:pt>
                <c:pt idx="17">
                  <c:v>-68196</c:v>
                </c:pt>
                <c:pt idx="18">
                  <c:v>-68048</c:v>
                </c:pt>
                <c:pt idx="19">
                  <c:v>-69020</c:v>
                </c:pt>
                <c:pt idx="20">
                  <c:v>-68164</c:v>
                </c:pt>
                <c:pt idx="21">
                  <c:v>-68413</c:v>
                </c:pt>
                <c:pt idx="22">
                  <c:v>-70273</c:v>
                </c:pt>
                <c:pt idx="23">
                  <c:v>-73302</c:v>
                </c:pt>
                <c:pt idx="24">
                  <c:v>-74844</c:v>
                </c:pt>
                <c:pt idx="25">
                  <c:v>-76033</c:v>
                </c:pt>
                <c:pt idx="26">
                  <c:v>-77642</c:v>
                </c:pt>
                <c:pt idx="27">
                  <c:v>-81172</c:v>
                </c:pt>
                <c:pt idx="28">
                  <c:v>-82455</c:v>
                </c:pt>
                <c:pt idx="29">
                  <c:v>-82921</c:v>
                </c:pt>
                <c:pt idx="30">
                  <c:v>-81334</c:v>
                </c:pt>
                <c:pt idx="31">
                  <c:v>-80609</c:v>
                </c:pt>
                <c:pt idx="32">
                  <c:v>-79963</c:v>
                </c:pt>
                <c:pt idx="33">
                  <c:v>-81283</c:v>
                </c:pt>
                <c:pt idx="34">
                  <c:v>-82596</c:v>
                </c:pt>
                <c:pt idx="35">
                  <c:v>-79535</c:v>
                </c:pt>
                <c:pt idx="36">
                  <c:v>-81199</c:v>
                </c:pt>
                <c:pt idx="37">
                  <c:v>-80643</c:v>
                </c:pt>
                <c:pt idx="38">
                  <c:v>-79339</c:v>
                </c:pt>
                <c:pt idx="39">
                  <c:v>-79813</c:v>
                </c:pt>
                <c:pt idx="40">
                  <c:v>-75184</c:v>
                </c:pt>
                <c:pt idx="41">
                  <c:v>-73025</c:v>
                </c:pt>
                <c:pt idx="42">
                  <c:v>-72157</c:v>
                </c:pt>
                <c:pt idx="43">
                  <c:v>-70249</c:v>
                </c:pt>
                <c:pt idx="44">
                  <c:v>-72338</c:v>
                </c:pt>
                <c:pt idx="45">
                  <c:v>-70133</c:v>
                </c:pt>
                <c:pt idx="46">
                  <c:v>-71584</c:v>
                </c:pt>
                <c:pt idx="47">
                  <c:v>-76890</c:v>
                </c:pt>
                <c:pt idx="48">
                  <c:v>-82837</c:v>
                </c:pt>
                <c:pt idx="49">
                  <c:v>-83357</c:v>
                </c:pt>
                <c:pt idx="50">
                  <c:v>-78323</c:v>
                </c:pt>
                <c:pt idx="51">
                  <c:v>-75008</c:v>
                </c:pt>
                <c:pt idx="52">
                  <c:v>-74855</c:v>
                </c:pt>
                <c:pt idx="53">
                  <c:v>-75230</c:v>
                </c:pt>
                <c:pt idx="54">
                  <c:v>-81156</c:v>
                </c:pt>
                <c:pt idx="55">
                  <c:v>-84646</c:v>
                </c:pt>
                <c:pt idx="56">
                  <c:v>-85925</c:v>
                </c:pt>
                <c:pt idx="57">
                  <c:v>-86789</c:v>
                </c:pt>
                <c:pt idx="58">
                  <c:v>-88168</c:v>
                </c:pt>
                <c:pt idx="59">
                  <c:v>-88976</c:v>
                </c:pt>
                <c:pt idx="60">
                  <c:v>-86508</c:v>
                </c:pt>
                <c:pt idx="61">
                  <c:v>-86479</c:v>
                </c:pt>
                <c:pt idx="62">
                  <c:v>-84773</c:v>
                </c:pt>
                <c:pt idx="63">
                  <c:v>-80664</c:v>
                </c:pt>
                <c:pt idx="64">
                  <c:v>-79983</c:v>
                </c:pt>
                <c:pt idx="65">
                  <c:v>-76191</c:v>
                </c:pt>
                <c:pt idx="66">
                  <c:v>-73797</c:v>
                </c:pt>
                <c:pt idx="67">
                  <c:v>-70207</c:v>
                </c:pt>
                <c:pt idx="68">
                  <c:v>-66685</c:v>
                </c:pt>
                <c:pt idx="69">
                  <c:v>-64789</c:v>
                </c:pt>
                <c:pt idx="70">
                  <c:v>-63468</c:v>
                </c:pt>
                <c:pt idx="71">
                  <c:v>-63228</c:v>
                </c:pt>
                <c:pt idx="72">
                  <c:v>-68008</c:v>
                </c:pt>
                <c:pt idx="73">
                  <c:v>-47165</c:v>
                </c:pt>
                <c:pt idx="74">
                  <c:v>-46542</c:v>
                </c:pt>
                <c:pt idx="75">
                  <c:v>-45645</c:v>
                </c:pt>
                <c:pt idx="76">
                  <c:v>-45225</c:v>
                </c:pt>
                <c:pt idx="77">
                  <c:v>-37828</c:v>
                </c:pt>
                <c:pt idx="78">
                  <c:v>-34548</c:v>
                </c:pt>
                <c:pt idx="79">
                  <c:v>-31304</c:v>
                </c:pt>
                <c:pt idx="80">
                  <c:v>-28529</c:v>
                </c:pt>
                <c:pt idx="81">
                  <c:v>-25995</c:v>
                </c:pt>
                <c:pt idx="82">
                  <c:v>-22903</c:v>
                </c:pt>
                <c:pt idx="83">
                  <c:v>-20887</c:v>
                </c:pt>
                <c:pt idx="84">
                  <c:v>-19284</c:v>
                </c:pt>
                <c:pt idx="85">
                  <c:v>-100560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0-43E5-9391-5CD523DA4AA1}"/>
            </c:ext>
          </c:extLst>
        </c:ser>
        <c:ser>
          <c:idx val="6"/>
          <c:order val="1"/>
          <c:tx>
            <c:strRef>
              <c:f>Sheet1!$G$1</c:f>
              <c:strCache>
                <c:ptCount val="1"/>
                <c:pt idx="0">
                  <c:v>White Female</c:v>
                </c:pt>
              </c:strCache>
            </c:strRef>
          </c:tx>
          <c:spPr>
            <a:solidFill>
              <a:srgbClr val="F84260"/>
            </a:solidFill>
            <a:ln>
              <a:solidFill>
                <a:srgbClr val="FC8168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Sheet1!$G$2:$G$97</c:f>
              <c:numCache>
                <c:formatCode>_(* #,##0_);_(* \(#,##0\);_(* "-"??_);_(@_)</c:formatCode>
                <c:ptCount val="96"/>
                <c:pt idx="0">
                  <c:v>56061</c:v>
                </c:pt>
                <c:pt idx="1">
                  <c:v>57540</c:v>
                </c:pt>
                <c:pt idx="2">
                  <c:v>61009</c:v>
                </c:pt>
                <c:pt idx="3">
                  <c:v>62513</c:v>
                </c:pt>
                <c:pt idx="4">
                  <c:v>63655</c:v>
                </c:pt>
                <c:pt idx="5">
                  <c:v>63427</c:v>
                </c:pt>
                <c:pt idx="6">
                  <c:v>63278</c:v>
                </c:pt>
                <c:pt idx="7">
                  <c:v>62729</c:v>
                </c:pt>
                <c:pt idx="8">
                  <c:v>62983</c:v>
                </c:pt>
                <c:pt idx="9">
                  <c:v>61863</c:v>
                </c:pt>
                <c:pt idx="10">
                  <c:v>62526</c:v>
                </c:pt>
                <c:pt idx="11">
                  <c:v>63807</c:v>
                </c:pt>
                <c:pt idx="12">
                  <c:v>64074</c:v>
                </c:pt>
                <c:pt idx="13">
                  <c:v>63876</c:v>
                </c:pt>
                <c:pt idx="14">
                  <c:v>64665</c:v>
                </c:pt>
                <c:pt idx="15">
                  <c:v>65406</c:v>
                </c:pt>
                <c:pt idx="16">
                  <c:v>65446</c:v>
                </c:pt>
                <c:pt idx="17">
                  <c:v>65202</c:v>
                </c:pt>
                <c:pt idx="18">
                  <c:v>62446</c:v>
                </c:pt>
                <c:pt idx="19">
                  <c:v>62695</c:v>
                </c:pt>
                <c:pt idx="20">
                  <c:v>62508</c:v>
                </c:pt>
                <c:pt idx="21">
                  <c:v>63352</c:v>
                </c:pt>
                <c:pt idx="22">
                  <c:v>66397</c:v>
                </c:pt>
                <c:pt idx="23">
                  <c:v>68021</c:v>
                </c:pt>
                <c:pt idx="24">
                  <c:v>69290</c:v>
                </c:pt>
                <c:pt idx="25">
                  <c:v>71286</c:v>
                </c:pt>
                <c:pt idx="26">
                  <c:v>72923</c:v>
                </c:pt>
                <c:pt idx="27">
                  <c:v>76749</c:v>
                </c:pt>
                <c:pt idx="28">
                  <c:v>80435</c:v>
                </c:pt>
                <c:pt idx="29">
                  <c:v>81262</c:v>
                </c:pt>
                <c:pt idx="30">
                  <c:v>79425</c:v>
                </c:pt>
                <c:pt idx="31">
                  <c:v>78051</c:v>
                </c:pt>
                <c:pt idx="32">
                  <c:v>78796</c:v>
                </c:pt>
                <c:pt idx="33">
                  <c:v>79813</c:v>
                </c:pt>
                <c:pt idx="34">
                  <c:v>81022</c:v>
                </c:pt>
                <c:pt idx="35">
                  <c:v>78453</c:v>
                </c:pt>
                <c:pt idx="36">
                  <c:v>79394</c:v>
                </c:pt>
                <c:pt idx="37">
                  <c:v>78943</c:v>
                </c:pt>
                <c:pt idx="38">
                  <c:v>78217</c:v>
                </c:pt>
                <c:pt idx="39">
                  <c:v>78400</c:v>
                </c:pt>
                <c:pt idx="40">
                  <c:v>73192</c:v>
                </c:pt>
                <c:pt idx="41">
                  <c:v>72053</c:v>
                </c:pt>
                <c:pt idx="42">
                  <c:v>71501</c:v>
                </c:pt>
                <c:pt idx="43">
                  <c:v>68692</c:v>
                </c:pt>
                <c:pt idx="44">
                  <c:v>71386</c:v>
                </c:pt>
                <c:pt idx="45">
                  <c:v>69473</c:v>
                </c:pt>
                <c:pt idx="46">
                  <c:v>70718</c:v>
                </c:pt>
                <c:pt idx="47">
                  <c:v>75201</c:v>
                </c:pt>
                <c:pt idx="48">
                  <c:v>81519</c:v>
                </c:pt>
                <c:pt idx="49">
                  <c:v>82032</c:v>
                </c:pt>
                <c:pt idx="50">
                  <c:v>77682</c:v>
                </c:pt>
                <c:pt idx="51">
                  <c:v>73777</c:v>
                </c:pt>
                <c:pt idx="52">
                  <c:v>74066</c:v>
                </c:pt>
                <c:pt idx="53">
                  <c:v>75358</c:v>
                </c:pt>
                <c:pt idx="54">
                  <c:v>81584</c:v>
                </c:pt>
                <c:pt idx="55">
                  <c:v>86108</c:v>
                </c:pt>
                <c:pt idx="56">
                  <c:v>88154</c:v>
                </c:pt>
                <c:pt idx="57">
                  <c:v>89261</c:v>
                </c:pt>
                <c:pt idx="58">
                  <c:v>91048</c:v>
                </c:pt>
                <c:pt idx="59">
                  <c:v>91570</c:v>
                </c:pt>
                <c:pt idx="60">
                  <c:v>89686</c:v>
                </c:pt>
                <c:pt idx="61">
                  <c:v>89601</c:v>
                </c:pt>
                <c:pt idx="62">
                  <c:v>89274</c:v>
                </c:pt>
                <c:pt idx="63">
                  <c:v>85805</c:v>
                </c:pt>
                <c:pt idx="64">
                  <c:v>85579</c:v>
                </c:pt>
                <c:pt idx="65">
                  <c:v>83214</c:v>
                </c:pt>
                <c:pt idx="66">
                  <c:v>80302</c:v>
                </c:pt>
                <c:pt idx="67">
                  <c:v>76312</c:v>
                </c:pt>
                <c:pt idx="68">
                  <c:v>73580</c:v>
                </c:pt>
                <c:pt idx="69">
                  <c:v>71566</c:v>
                </c:pt>
                <c:pt idx="70">
                  <c:v>70451</c:v>
                </c:pt>
                <c:pt idx="71">
                  <c:v>70169</c:v>
                </c:pt>
                <c:pt idx="72">
                  <c:v>75132</c:v>
                </c:pt>
                <c:pt idx="73">
                  <c:v>52732</c:v>
                </c:pt>
                <c:pt idx="74">
                  <c:v>53290</c:v>
                </c:pt>
                <c:pt idx="75">
                  <c:v>53030</c:v>
                </c:pt>
                <c:pt idx="76">
                  <c:v>52796</c:v>
                </c:pt>
                <c:pt idx="77">
                  <c:v>45082</c:v>
                </c:pt>
                <c:pt idx="78">
                  <c:v>41709</c:v>
                </c:pt>
                <c:pt idx="79">
                  <c:v>38496</c:v>
                </c:pt>
                <c:pt idx="80">
                  <c:v>35547</c:v>
                </c:pt>
                <c:pt idx="81">
                  <c:v>33692</c:v>
                </c:pt>
                <c:pt idx="82">
                  <c:v>30151</c:v>
                </c:pt>
                <c:pt idx="83">
                  <c:v>28119</c:v>
                </c:pt>
                <c:pt idx="84">
                  <c:v>27237</c:v>
                </c:pt>
                <c:pt idx="85">
                  <c:v>171291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00-43E5-9391-5CD523DA4A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20211632"/>
        <c:axId val="220206536"/>
      </c:barChart>
      <c:catAx>
        <c:axId val="220211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 baseline="0"/>
            </a:pPr>
            <a:endParaRPr lang="en-US"/>
          </a:p>
        </c:txPr>
        <c:crossAx val="220206536"/>
        <c:crosses val="autoZero"/>
        <c:auto val="1"/>
        <c:lblAlgn val="ctr"/>
        <c:lblOffset val="100"/>
        <c:tickLblSkip val="5"/>
        <c:noMultiLvlLbl val="0"/>
      </c:catAx>
      <c:valAx>
        <c:axId val="220206536"/>
        <c:scaling>
          <c:orientation val="minMax"/>
          <c:max val="250000"/>
          <c:min val="-250000"/>
        </c:scaling>
        <c:delete val="0"/>
        <c:axPos val="b"/>
        <c:majorGridlines/>
        <c:numFmt formatCode="#,##0;[Red]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116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>
              <a:solidFill>
                <a:schemeClr val="accent1">
                  <a:lumMod val="7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04447754841456"/>
          <c:y val="8.180798052417361E-2"/>
          <c:w val="0.84348561159584778"/>
          <c:h val="0.8324997147095744"/>
        </c:manualLayout>
      </c:layout>
      <c:barChart>
        <c:barDir val="bar"/>
        <c:grouping val="stacked"/>
        <c:varyColors val="0"/>
        <c:ser>
          <c:idx val="4"/>
          <c:order val="0"/>
          <c:tx>
            <c:strRef>
              <c:f>Sheet1!$D$1</c:f>
              <c:strCache>
                <c:ptCount val="1"/>
                <c:pt idx="0">
                  <c:v>Hispanic Male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Sheet1!$D$2:$D$97</c:f>
              <c:numCache>
                <c:formatCode>#,##0;[Red]#,##0</c:formatCode>
                <c:ptCount val="96"/>
                <c:pt idx="0">
                  <c:v>-97071</c:v>
                </c:pt>
                <c:pt idx="1">
                  <c:v>-97998</c:v>
                </c:pt>
                <c:pt idx="2">
                  <c:v>-100748</c:v>
                </c:pt>
                <c:pt idx="3">
                  <c:v>-104315</c:v>
                </c:pt>
                <c:pt idx="4">
                  <c:v>-105206</c:v>
                </c:pt>
                <c:pt idx="5">
                  <c:v>-104690</c:v>
                </c:pt>
                <c:pt idx="6">
                  <c:v>-102958</c:v>
                </c:pt>
                <c:pt idx="7">
                  <c:v>-102612</c:v>
                </c:pt>
                <c:pt idx="8">
                  <c:v>-104825</c:v>
                </c:pt>
                <c:pt idx="9">
                  <c:v>-105339</c:v>
                </c:pt>
                <c:pt idx="10">
                  <c:v>-105158</c:v>
                </c:pt>
                <c:pt idx="11">
                  <c:v>-107965</c:v>
                </c:pt>
                <c:pt idx="12">
                  <c:v>-107390</c:v>
                </c:pt>
                <c:pt idx="13">
                  <c:v>-105901</c:v>
                </c:pt>
                <c:pt idx="14">
                  <c:v>-105458</c:v>
                </c:pt>
                <c:pt idx="15">
                  <c:v>-103675</c:v>
                </c:pt>
                <c:pt idx="16">
                  <c:v>-102004</c:v>
                </c:pt>
                <c:pt idx="17">
                  <c:v>-100959</c:v>
                </c:pt>
                <c:pt idx="18">
                  <c:v>-100322</c:v>
                </c:pt>
                <c:pt idx="19">
                  <c:v>-100281</c:v>
                </c:pt>
                <c:pt idx="20">
                  <c:v>-96270</c:v>
                </c:pt>
                <c:pt idx="21">
                  <c:v>-94862</c:v>
                </c:pt>
                <c:pt idx="22">
                  <c:v>-93802</c:v>
                </c:pt>
                <c:pt idx="23">
                  <c:v>-93956</c:v>
                </c:pt>
                <c:pt idx="24">
                  <c:v>-94975</c:v>
                </c:pt>
                <c:pt idx="25">
                  <c:v>-95590</c:v>
                </c:pt>
                <c:pt idx="26">
                  <c:v>-96491</c:v>
                </c:pt>
                <c:pt idx="27">
                  <c:v>-97462</c:v>
                </c:pt>
                <c:pt idx="28">
                  <c:v>-95074</c:v>
                </c:pt>
                <c:pt idx="29">
                  <c:v>-93801</c:v>
                </c:pt>
                <c:pt idx="30">
                  <c:v>-89794</c:v>
                </c:pt>
                <c:pt idx="31">
                  <c:v>-90047</c:v>
                </c:pt>
                <c:pt idx="32">
                  <c:v>-89108</c:v>
                </c:pt>
                <c:pt idx="33">
                  <c:v>-89197</c:v>
                </c:pt>
                <c:pt idx="34">
                  <c:v>-88876</c:v>
                </c:pt>
                <c:pt idx="35">
                  <c:v>-86017</c:v>
                </c:pt>
                <c:pt idx="36">
                  <c:v>-86967</c:v>
                </c:pt>
                <c:pt idx="37">
                  <c:v>-87201</c:v>
                </c:pt>
                <c:pt idx="38">
                  <c:v>-84984</c:v>
                </c:pt>
                <c:pt idx="39">
                  <c:v>-87290</c:v>
                </c:pt>
                <c:pt idx="40">
                  <c:v>-79669</c:v>
                </c:pt>
                <c:pt idx="41">
                  <c:v>-79140</c:v>
                </c:pt>
                <c:pt idx="42">
                  <c:v>-77768</c:v>
                </c:pt>
                <c:pt idx="43">
                  <c:v>-76999</c:v>
                </c:pt>
                <c:pt idx="44">
                  <c:v>-77495</c:v>
                </c:pt>
                <c:pt idx="45">
                  <c:v>-73717</c:v>
                </c:pt>
                <c:pt idx="46">
                  <c:v>-72113</c:v>
                </c:pt>
                <c:pt idx="47">
                  <c:v>-71316</c:v>
                </c:pt>
                <c:pt idx="48">
                  <c:v>-69669</c:v>
                </c:pt>
                <c:pt idx="49">
                  <c:v>-68870</c:v>
                </c:pt>
                <c:pt idx="50">
                  <c:v>-64112</c:v>
                </c:pt>
                <c:pt idx="51">
                  <c:v>-62147</c:v>
                </c:pt>
                <c:pt idx="52">
                  <c:v>-59261</c:v>
                </c:pt>
                <c:pt idx="53">
                  <c:v>-59139</c:v>
                </c:pt>
                <c:pt idx="54">
                  <c:v>-58953</c:v>
                </c:pt>
                <c:pt idx="55">
                  <c:v>-56408</c:v>
                </c:pt>
                <c:pt idx="56">
                  <c:v>-54007</c:v>
                </c:pt>
                <c:pt idx="57">
                  <c:v>-52310</c:v>
                </c:pt>
                <c:pt idx="58">
                  <c:v>-49744</c:v>
                </c:pt>
                <c:pt idx="59">
                  <c:v>-49976</c:v>
                </c:pt>
                <c:pt idx="60">
                  <c:v>-45492</c:v>
                </c:pt>
                <c:pt idx="61">
                  <c:v>-42722</c:v>
                </c:pt>
                <c:pt idx="62">
                  <c:v>-40894</c:v>
                </c:pt>
                <c:pt idx="63">
                  <c:v>-38922</c:v>
                </c:pt>
                <c:pt idx="64">
                  <c:v>-37082</c:v>
                </c:pt>
                <c:pt idx="65">
                  <c:v>-33494</c:v>
                </c:pt>
                <c:pt idx="66">
                  <c:v>-31366</c:v>
                </c:pt>
                <c:pt idx="67">
                  <c:v>-28711</c:v>
                </c:pt>
                <c:pt idx="68">
                  <c:v>-27881</c:v>
                </c:pt>
                <c:pt idx="69">
                  <c:v>-26440</c:v>
                </c:pt>
                <c:pt idx="70">
                  <c:v>-24377</c:v>
                </c:pt>
                <c:pt idx="71">
                  <c:v>-23053</c:v>
                </c:pt>
                <c:pt idx="72">
                  <c:v>-21669</c:v>
                </c:pt>
                <c:pt idx="73">
                  <c:v>-18127</c:v>
                </c:pt>
                <c:pt idx="74">
                  <c:v>-17190</c:v>
                </c:pt>
                <c:pt idx="75">
                  <c:v>-15118</c:v>
                </c:pt>
                <c:pt idx="76">
                  <c:v>-13680</c:v>
                </c:pt>
                <c:pt idx="77">
                  <c:v>-12077</c:v>
                </c:pt>
                <c:pt idx="78">
                  <c:v>-10969</c:v>
                </c:pt>
                <c:pt idx="79">
                  <c:v>-10511</c:v>
                </c:pt>
                <c:pt idx="80">
                  <c:v>-9203</c:v>
                </c:pt>
                <c:pt idx="81">
                  <c:v>-8557</c:v>
                </c:pt>
                <c:pt idx="82">
                  <c:v>-7807</c:v>
                </c:pt>
                <c:pt idx="83">
                  <c:v>-6973</c:v>
                </c:pt>
                <c:pt idx="84">
                  <c:v>-6538</c:v>
                </c:pt>
                <c:pt idx="85">
                  <c:v>-32504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0-43E5-9391-5CD523DA4AA1}"/>
            </c:ext>
          </c:extLst>
        </c:ser>
        <c:ser>
          <c:idx val="7"/>
          <c:order val="1"/>
          <c:tx>
            <c:strRef>
              <c:f>Sheet1!$I$1</c:f>
              <c:strCache>
                <c:ptCount val="1"/>
                <c:pt idx="0">
                  <c:v>Hispanic Female</c:v>
                </c:pt>
              </c:strCache>
            </c:strRef>
          </c:tx>
          <c:spPr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C00-43E5-9391-5CD523DA4AA1}"/>
              </c:ext>
            </c:extLst>
          </c:dPt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Sheet1!$I$2:$I$97</c:f>
              <c:numCache>
                <c:formatCode>_(* #,##0_);_(* \(#,##0\);_(* "-"??_);_(@_)</c:formatCode>
                <c:ptCount val="96"/>
                <c:pt idx="0">
                  <c:v>92952</c:v>
                </c:pt>
                <c:pt idx="1">
                  <c:v>94222</c:v>
                </c:pt>
                <c:pt idx="2">
                  <c:v>96448</c:v>
                </c:pt>
                <c:pt idx="3">
                  <c:v>100241</c:v>
                </c:pt>
                <c:pt idx="4">
                  <c:v>101233</c:v>
                </c:pt>
                <c:pt idx="5">
                  <c:v>99875</c:v>
                </c:pt>
                <c:pt idx="6">
                  <c:v>99245</c:v>
                </c:pt>
                <c:pt idx="7">
                  <c:v>98470</c:v>
                </c:pt>
                <c:pt idx="8">
                  <c:v>101451</c:v>
                </c:pt>
                <c:pt idx="9">
                  <c:v>102655</c:v>
                </c:pt>
                <c:pt idx="10">
                  <c:v>101428</c:v>
                </c:pt>
                <c:pt idx="11">
                  <c:v>103596</c:v>
                </c:pt>
                <c:pt idx="12">
                  <c:v>102977</c:v>
                </c:pt>
                <c:pt idx="13">
                  <c:v>101865</c:v>
                </c:pt>
                <c:pt idx="14">
                  <c:v>100967</c:v>
                </c:pt>
                <c:pt idx="15">
                  <c:v>100156</c:v>
                </c:pt>
                <c:pt idx="16">
                  <c:v>99720</c:v>
                </c:pt>
                <c:pt idx="17">
                  <c:v>98473</c:v>
                </c:pt>
                <c:pt idx="18">
                  <c:v>97612</c:v>
                </c:pt>
                <c:pt idx="19">
                  <c:v>96343</c:v>
                </c:pt>
                <c:pt idx="20">
                  <c:v>92593</c:v>
                </c:pt>
                <c:pt idx="21">
                  <c:v>90058</c:v>
                </c:pt>
                <c:pt idx="22">
                  <c:v>89581</c:v>
                </c:pt>
                <c:pt idx="23">
                  <c:v>88680</c:v>
                </c:pt>
                <c:pt idx="24">
                  <c:v>88552</c:v>
                </c:pt>
                <c:pt idx="25">
                  <c:v>89144</c:v>
                </c:pt>
                <c:pt idx="26">
                  <c:v>89166</c:v>
                </c:pt>
                <c:pt idx="27">
                  <c:v>91246</c:v>
                </c:pt>
                <c:pt idx="28">
                  <c:v>89109</c:v>
                </c:pt>
                <c:pt idx="29">
                  <c:v>87061</c:v>
                </c:pt>
                <c:pt idx="30">
                  <c:v>82266</c:v>
                </c:pt>
                <c:pt idx="31">
                  <c:v>81205</c:v>
                </c:pt>
                <c:pt idx="32">
                  <c:v>80991</c:v>
                </c:pt>
                <c:pt idx="33">
                  <c:v>81223</c:v>
                </c:pt>
                <c:pt idx="34">
                  <c:v>82348</c:v>
                </c:pt>
                <c:pt idx="35">
                  <c:v>80435</c:v>
                </c:pt>
                <c:pt idx="36">
                  <c:v>81836</c:v>
                </c:pt>
                <c:pt idx="37">
                  <c:v>82032</c:v>
                </c:pt>
                <c:pt idx="38">
                  <c:v>81592</c:v>
                </c:pt>
                <c:pt idx="39">
                  <c:v>82078</c:v>
                </c:pt>
                <c:pt idx="40">
                  <c:v>76399</c:v>
                </c:pt>
                <c:pt idx="41">
                  <c:v>75691</c:v>
                </c:pt>
                <c:pt idx="42">
                  <c:v>76350</c:v>
                </c:pt>
                <c:pt idx="43">
                  <c:v>75994</c:v>
                </c:pt>
                <c:pt idx="44">
                  <c:v>76418</c:v>
                </c:pt>
                <c:pt idx="45">
                  <c:v>74291</c:v>
                </c:pt>
                <c:pt idx="46">
                  <c:v>73674</c:v>
                </c:pt>
                <c:pt idx="47">
                  <c:v>72615</c:v>
                </c:pt>
                <c:pt idx="48">
                  <c:v>71419</c:v>
                </c:pt>
                <c:pt idx="49">
                  <c:v>69343</c:v>
                </c:pt>
                <c:pt idx="50">
                  <c:v>64720</c:v>
                </c:pt>
                <c:pt idx="51">
                  <c:v>62747</c:v>
                </c:pt>
                <c:pt idx="52">
                  <c:v>60043</c:v>
                </c:pt>
                <c:pt idx="53">
                  <c:v>58901</c:v>
                </c:pt>
                <c:pt idx="54">
                  <c:v>59380</c:v>
                </c:pt>
                <c:pt idx="55">
                  <c:v>57110</c:v>
                </c:pt>
                <c:pt idx="56">
                  <c:v>55199</c:v>
                </c:pt>
                <c:pt idx="57">
                  <c:v>53299</c:v>
                </c:pt>
                <c:pt idx="58">
                  <c:v>51499</c:v>
                </c:pt>
                <c:pt idx="59">
                  <c:v>51391</c:v>
                </c:pt>
                <c:pt idx="60">
                  <c:v>47195</c:v>
                </c:pt>
                <c:pt idx="61">
                  <c:v>45212</c:v>
                </c:pt>
                <c:pt idx="62">
                  <c:v>43930</c:v>
                </c:pt>
                <c:pt idx="63">
                  <c:v>41904</c:v>
                </c:pt>
                <c:pt idx="64">
                  <c:v>40647</c:v>
                </c:pt>
                <c:pt idx="65">
                  <c:v>37675</c:v>
                </c:pt>
                <c:pt idx="66">
                  <c:v>35597</c:v>
                </c:pt>
                <c:pt idx="67">
                  <c:v>32833</c:v>
                </c:pt>
                <c:pt idx="68">
                  <c:v>31823</c:v>
                </c:pt>
                <c:pt idx="69">
                  <c:v>30833</c:v>
                </c:pt>
                <c:pt idx="70">
                  <c:v>28283</c:v>
                </c:pt>
                <c:pt idx="71">
                  <c:v>26998</c:v>
                </c:pt>
                <c:pt idx="72">
                  <c:v>25915</c:v>
                </c:pt>
                <c:pt idx="73">
                  <c:v>22342</c:v>
                </c:pt>
                <c:pt idx="74">
                  <c:v>20965</c:v>
                </c:pt>
                <c:pt idx="75">
                  <c:v>19286</c:v>
                </c:pt>
                <c:pt idx="76">
                  <c:v>17888</c:v>
                </c:pt>
                <c:pt idx="77">
                  <c:v>15951</c:v>
                </c:pt>
                <c:pt idx="78">
                  <c:v>14991</c:v>
                </c:pt>
                <c:pt idx="79">
                  <c:v>13992</c:v>
                </c:pt>
                <c:pt idx="80">
                  <c:v>12759</c:v>
                </c:pt>
                <c:pt idx="81">
                  <c:v>12245</c:v>
                </c:pt>
                <c:pt idx="82">
                  <c:v>11252</c:v>
                </c:pt>
                <c:pt idx="83">
                  <c:v>10652</c:v>
                </c:pt>
                <c:pt idx="84">
                  <c:v>9993</c:v>
                </c:pt>
                <c:pt idx="85">
                  <c:v>56000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00-43E5-9391-5CD523DA4A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20211632"/>
        <c:axId val="220206536"/>
      </c:barChart>
      <c:catAx>
        <c:axId val="220211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 baseline="0"/>
            </a:pPr>
            <a:endParaRPr lang="en-US"/>
          </a:p>
        </c:txPr>
        <c:crossAx val="220206536"/>
        <c:crosses val="autoZero"/>
        <c:auto val="1"/>
        <c:lblAlgn val="ctr"/>
        <c:lblOffset val="100"/>
        <c:tickLblSkip val="5"/>
        <c:noMultiLvlLbl val="0"/>
      </c:catAx>
      <c:valAx>
        <c:axId val="220206536"/>
        <c:scaling>
          <c:orientation val="minMax"/>
          <c:max val="250000"/>
          <c:min val="-250000"/>
        </c:scaling>
        <c:delete val="0"/>
        <c:axPos val="b"/>
        <c:majorGridlines/>
        <c:numFmt formatCode="#,##0;[Red]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116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04447754841456"/>
          <c:y val="8.180798052417361E-2"/>
          <c:w val="0.84348561159584778"/>
          <c:h val="0.8324997147095744"/>
        </c:manualLayout>
      </c:layout>
      <c:barChart>
        <c:barDir val="bar"/>
        <c:grouping val="stacked"/>
        <c:varyColors val="0"/>
        <c:ser>
          <c:idx val="4"/>
          <c:order val="0"/>
          <c:tx>
            <c:strRef>
              <c:f>Sheet1!$D$1</c:f>
              <c:strCache>
                <c:ptCount val="1"/>
                <c:pt idx="0">
                  <c:v>Hispanic Male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Sheet1!$D$2:$D$97</c:f>
              <c:numCache>
                <c:formatCode>#,##0;[Red]#,##0</c:formatCode>
                <c:ptCount val="96"/>
                <c:pt idx="0">
                  <c:v>-97071</c:v>
                </c:pt>
                <c:pt idx="1">
                  <c:v>-97998</c:v>
                </c:pt>
                <c:pt idx="2">
                  <c:v>-100748</c:v>
                </c:pt>
                <c:pt idx="3">
                  <c:v>-104315</c:v>
                </c:pt>
                <c:pt idx="4">
                  <c:v>-105206</c:v>
                </c:pt>
                <c:pt idx="5">
                  <c:v>-104690</c:v>
                </c:pt>
                <c:pt idx="6">
                  <c:v>-102958</c:v>
                </c:pt>
                <c:pt idx="7">
                  <c:v>-102612</c:v>
                </c:pt>
                <c:pt idx="8">
                  <c:v>-104825</c:v>
                </c:pt>
                <c:pt idx="9">
                  <c:v>-105339</c:v>
                </c:pt>
                <c:pt idx="10">
                  <c:v>-105158</c:v>
                </c:pt>
                <c:pt idx="11">
                  <c:v>-107965</c:v>
                </c:pt>
                <c:pt idx="12">
                  <c:v>-107390</c:v>
                </c:pt>
                <c:pt idx="13">
                  <c:v>-105901</c:v>
                </c:pt>
                <c:pt idx="14">
                  <c:v>-105458</c:v>
                </c:pt>
                <c:pt idx="15">
                  <c:v>-103675</c:v>
                </c:pt>
                <c:pt idx="16">
                  <c:v>-102004</c:v>
                </c:pt>
                <c:pt idx="17">
                  <c:v>-100959</c:v>
                </c:pt>
                <c:pt idx="18">
                  <c:v>-100322</c:v>
                </c:pt>
                <c:pt idx="19">
                  <c:v>-100281</c:v>
                </c:pt>
                <c:pt idx="20">
                  <c:v>-96270</c:v>
                </c:pt>
                <c:pt idx="21">
                  <c:v>-94862</c:v>
                </c:pt>
                <c:pt idx="22">
                  <c:v>-93802</c:v>
                </c:pt>
                <c:pt idx="23">
                  <c:v>-93956</c:v>
                </c:pt>
                <c:pt idx="24">
                  <c:v>-94975</c:v>
                </c:pt>
                <c:pt idx="25">
                  <c:v>-95590</c:v>
                </c:pt>
                <c:pt idx="26">
                  <c:v>-96491</c:v>
                </c:pt>
                <c:pt idx="27">
                  <c:v>-97462</c:v>
                </c:pt>
                <c:pt idx="28">
                  <c:v>-95074</c:v>
                </c:pt>
                <c:pt idx="29">
                  <c:v>-93801</c:v>
                </c:pt>
                <c:pt idx="30">
                  <c:v>-89794</c:v>
                </c:pt>
                <c:pt idx="31">
                  <c:v>-90047</c:v>
                </c:pt>
                <c:pt idx="32">
                  <c:v>-89108</c:v>
                </c:pt>
                <c:pt idx="33">
                  <c:v>-89197</c:v>
                </c:pt>
                <c:pt idx="34">
                  <c:v>-88876</c:v>
                </c:pt>
                <c:pt idx="35">
                  <c:v>-86017</c:v>
                </c:pt>
                <c:pt idx="36">
                  <c:v>-86967</c:v>
                </c:pt>
                <c:pt idx="37">
                  <c:v>-87201</c:v>
                </c:pt>
                <c:pt idx="38">
                  <c:v>-84984</c:v>
                </c:pt>
                <c:pt idx="39">
                  <c:v>-87290</c:v>
                </c:pt>
                <c:pt idx="40">
                  <c:v>-79669</c:v>
                </c:pt>
                <c:pt idx="41">
                  <c:v>-79140</c:v>
                </c:pt>
                <c:pt idx="42">
                  <c:v>-77768</c:v>
                </c:pt>
                <c:pt idx="43">
                  <c:v>-76999</c:v>
                </c:pt>
                <c:pt idx="44">
                  <c:v>-77495</c:v>
                </c:pt>
                <c:pt idx="45">
                  <c:v>-73717</c:v>
                </c:pt>
                <c:pt idx="46">
                  <c:v>-72113</c:v>
                </c:pt>
                <c:pt idx="47">
                  <c:v>-71316</c:v>
                </c:pt>
                <c:pt idx="48">
                  <c:v>-69669</c:v>
                </c:pt>
                <c:pt idx="49">
                  <c:v>-68870</c:v>
                </c:pt>
                <c:pt idx="50">
                  <c:v>-64112</c:v>
                </c:pt>
                <c:pt idx="51">
                  <c:v>-62147</c:v>
                </c:pt>
                <c:pt idx="52">
                  <c:v>-59261</c:v>
                </c:pt>
                <c:pt idx="53">
                  <c:v>-59139</c:v>
                </c:pt>
                <c:pt idx="54">
                  <c:v>-58953</c:v>
                </c:pt>
                <c:pt idx="55">
                  <c:v>-56408</c:v>
                </c:pt>
                <c:pt idx="56">
                  <c:v>-54007</c:v>
                </c:pt>
                <c:pt idx="57">
                  <c:v>-52310</c:v>
                </c:pt>
                <c:pt idx="58">
                  <c:v>-49744</c:v>
                </c:pt>
                <c:pt idx="59">
                  <c:v>-49976</c:v>
                </c:pt>
                <c:pt idx="60">
                  <c:v>-45492</c:v>
                </c:pt>
                <c:pt idx="61">
                  <c:v>-42722</c:v>
                </c:pt>
                <c:pt idx="62">
                  <c:v>-40894</c:v>
                </c:pt>
                <c:pt idx="63">
                  <c:v>-38922</c:v>
                </c:pt>
                <c:pt idx="64">
                  <c:v>-37082</c:v>
                </c:pt>
                <c:pt idx="65">
                  <c:v>-33494</c:v>
                </c:pt>
                <c:pt idx="66">
                  <c:v>-31366</c:v>
                </c:pt>
                <c:pt idx="67">
                  <c:v>-28711</c:v>
                </c:pt>
                <c:pt idx="68">
                  <c:v>-27881</c:v>
                </c:pt>
                <c:pt idx="69">
                  <c:v>-26440</c:v>
                </c:pt>
                <c:pt idx="70">
                  <c:v>-24377</c:v>
                </c:pt>
                <c:pt idx="71">
                  <c:v>-23053</c:v>
                </c:pt>
                <c:pt idx="72">
                  <c:v>-21669</c:v>
                </c:pt>
                <c:pt idx="73">
                  <c:v>-18127</c:v>
                </c:pt>
                <c:pt idx="74">
                  <c:v>-17190</c:v>
                </c:pt>
                <c:pt idx="75">
                  <c:v>-15118</c:v>
                </c:pt>
                <c:pt idx="76">
                  <c:v>-13680</c:v>
                </c:pt>
                <c:pt idx="77">
                  <c:v>-12077</c:v>
                </c:pt>
                <c:pt idx="78">
                  <c:v>-10969</c:v>
                </c:pt>
                <c:pt idx="79">
                  <c:v>-10511</c:v>
                </c:pt>
                <c:pt idx="80">
                  <c:v>-9203</c:v>
                </c:pt>
                <c:pt idx="81">
                  <c:v>-8557</c:v>
                </c:pt>
                <c:pt idx="82">
                  <c:v>-7807</c:v>
                </c:pt>
                <c:pt idx="83">
                  <c:v>-6973</c:v>
                </c:pt>
                <c:pt idx="84">
                  <c:v>-6538</c:v>
                </c:pt>
                <c:pt idx="85">
                  <c:v>-32504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0-43E5-9391-5CD523DA4AA1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Black Male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Sheet1!$C$2:$C$97</c:f>
              <c:numCache>
                <c:formatCode>#,##0;[Red]#,##0</c:formatCode>
                <c:ptCount val="96"/>
                <c:pt idx="0">
                  <c:v>-23297</c:v>
                </c:pt>
                <c:pt idx="1">
                  <c:v>-22834</c:v>
                </c:pt>
                <c:pt idx="2">
                  <c:v>-23599</c:v>
                </c:pt>
                <c:pt idx="3">
                  <c:v>-23992</c:v>
                </c:pt>
                <c:pt idx="4">
                  <c:v>-24507</c:v>
                </c:pt>
                <c:pt idx="5">
                  <c:v>-24366</c:v>
                </c:pt>
                <c:pt idx="6">
                  <c:v>-23687</c:v>
                </c:pt>
                <c:pt idx="7">
                  <c:v>-23616</c:v>
                </c:pt>
                <c:pt idx="8">
                  <c:v>-23954</c:v>
                </c:pt>
                <c:pt idx="9">
                  <c:v>-24711</c:v>
                </c:pt>
                <c:pt idx="10">
                  <c:v>-25317</c:v>
                </c:pt>
                <c:pt idx="11">
                  <c:v>-25997</c:v>
                </c:pt>
                <c:pt idx="12">
                  <c:v>-26267</c:v>
                </c:pt>
                <c:pt idx="13">
                  <c:v>-25746</c:v>
                </c:pt>
                <c:pt idx="14">
                  <c:v>-25487</c:v>
                </c:pt>
                <c:pt idx="15">
                  <c:v>-25332</c:v>
                </c:pt>
                <c:pt idx="16">
                  <c:v>-25135</c:v>
                </c:pt>
                <c:pt idx="17">
                  <c:v>-25428</c:v>
                </c:pt>
                <c:pt idx="18">
                  <c:v>-25724</c:v>
                </c:pt>
                <c:pt idx="19">
                  <c:v>-26950</c:v>
                </c:pt>
                <c:pt idx="20">
                  <c:v>-26049</c:v>
                </c:pt>
                <c:pt idx="21">
                  <c:v>-25853</c:v>
                </c:pt>
                <c:pt idx="22">
                  <c:v>-26260</c:v>
                </c:pt>
                <c:pt idx="23">
                  <c:v>-26341</c:v>
                </c:pt>
                <c:pt idx="24">
                  <c:v>-28422</c:v>
                </c:pt>
                <c:pt idx="25">
                  <c:v>-29639</c:v>
                </c:pt>
                <c:pt idx="26">
                  <c:v>-30984</c:v>
                </c:pt>
                <c:pt idx="27">
                  <c:v>-31440</c:v>
                </c:pt>
                <c:pt idx="28">
                  <c:v>-30554</c:v>
                </c:pt>
                <c:pt idx="29">
                  <c:v>-30057</c:v>
                </c:pt>
                <c:pt idx="30">
                  <c:v>-28650</c:v>
                </c:pt>
                <c:pt idx="31">
                  <c:v>-27413</c:v>
                </c:pt>
                <c:pt idx="32">
                  <c:v>-26601</c:v>
                </c:pt>
                <c:pt idx="33">
                  <c:v>-26396</c:v>
                </c:pt>
                <c:pt idx="34">
                  <c:v>-26146</c:v>
                </c:pt>
                <c:pt idx="35">
                  <c:v>-25007</c:v>
                </c:pt>
                <c:pt idx="36">
                  <c:v>-25482</c:v>
                </c:pt>
                <c:pt idx="37">
                  <c:v>-25419</c:v>
                </c:pt>
                <c:pt idx="38">
                  <c:v>-25170</c:v>
                </c:pt>
                <c:pt idx="39">
                  <c:v>-25843</c:v>
                </c:pt>
                <c:pt idx="40">
                  <c:v>-23868</c:v>
                </c:pt>
                <c:pt idx="41">
                  <c:v>-22649</c:v>
                </c:pt>
                <c:pt idx="42">
                  <c:v>-22194</c:v>
                </c:pt>
                <c:pt idx="43">
                  <c:v>-21369</c:v>
                </c:pt>
                <c:pt idx="44">
                  <c:v>-21674</c:v>
                </c:pt>
                <c:pt idx="45">
                  <c:v>-21290</c:v>
                </c:pt>
                <c:pt idx="46">
                  <c:v>-21462</c:v>
                </c:pt>
                <c:pt idx="47">
                  <c:v>-22097</c:v>
                </c:pt>
                <c:pt idx="48">
                  <c:v>-22834</c:v>
                </c:pt>
                <c:pt idx="49">
                  <c:v>-21928</c:v>
                </c:pt>
                <c:pt idx="50">
                  <c:v>-20013</c:v>
                </c:pt>
                <c:pt idx="51">
                  <c:v>-19968</c:v>
                </c:pt>
                <c:pt idx="52">
                  <c:v>-19709</c:v>
                </c:pt>
                <c:pt idx="53">
                  <c:v>-20195</c:v>
                </c:pt>
                <c:pt idx="54">
                  <c:v>-20698</c:v>
                </c:pt>
                <c:pt idx="55">
                  <c:v>-20264</c:v>
                </c:pt>
                <c:pt idx="56">
                  <c:v>-19735</c:v>
                </c:pt>
                <c:pt idx="57">
                  <c:v>-19472</c:v>
                </c:pt>
                <c:pt idx="58">
                  <c:v>-19372</c:v>
                </c:pt>
                <c:pt idx="59">
                  <c:v>-19619</c:v>
                </c:pt>
                <c:pt idx="60">
                  <c:v>-18330</c:v>
                </c:pt>
                <c:pt idx="61">
                  <c:v>-17621</c:v>
                </c:pt>
                <c:pt idx="62">
                  <c:v>-17012</c:v>
                </c:pt>
                <c:pt idx="63">
                  <c:v>-16299</c:v>
                </c:pt>
                <c:pt idx="64">
                  <c:v>-15455</c:v>
                </c:pt>
                <c:pt idx="65">
                  <c:v>-13650</c:v>
                </c:pt>
                <c:pt idx="66">
                  <c:v>-12578</c:v>
                </c:pt>
                <c:pt idx="67">
                  <c:v>-11519</c:v>
                </c:pt>
                <c:pt idx="68">
                  <c:v>-11165</c:v>
                </c:pt>
                <c:pt idx="69">
                  <c:v>-10483</c:v>
                </c:pt>
                <c:pt idx="70">
                  <c:v>-9699</c:v>
                </c:pt>
                <c:pt idx="71">
                  <c:v>-9024</c:v>
                </c:pt>
                <c:pt idx="72">
                  <c:v>-8207</c:v>
                </c:pt>
                <c:pt idx="73">
                  <c:v>-6223</c:v>
                </c:pt>
                <c:pt idx="74">
                  <c:v>-6066</c:v>
                </c:pt>
                <c:pt idx="75">
                  <c:v>-5340</c:v>
                </c:pt>
                <c:pt idx="76">
                  <c:v>-5113</c:v>
                </c:pt>
                <c:pt idx="77">
                  <c:v>-4277</c:v>
                </c:pt>
                <c:pt idx="78">
                  <c:v>-3916</c:v>
                </c:pt>
                <c:pt idx="79">
                  <c:v>-3477</c:v>
                </c:pt>
                <c:pt idx="80">
                  <c:v>-3169</c:v>
                </c:pt>
                <c:pt idx="81">
                  <c:v>-2760</c:v>
                </c:pt>
                <c:pt idx="82">
                  <c:v>-2449</c:v>
                </c:pt>
                <c:pt idx="83">
                  <c:v>-2139</c:v>
                </c:pt>
                <c:pt idx="84">
                  <c:v>-2064</c:v>
                </c:pt>
                <c:pt idx="85">
                  <c:v>-9934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00-43E5-9391-5CD523DA4AA1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Asian Male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Sheet1!$E$2:$E$97</c:f>
              <c:numCache>
                <c:formatCode>#,##0;[Red]#,##0</c:formatCode>
                <c:ptCount val="96"/>
                <c:pt idx="0">
                  <c:v>-7261</c:v>
                </c:pt>
                <c:pt idx="1">
                  <c:v>-7759</c:v>
                </c:pt>
                <c:pt idx="2">
                  <c:v>-8613</c:v>
                </c:pt>
                <c:pt idx="3">
                  <c:v>-8931</c:v>
                </c:pt>
                <c:pt idx="4">
                  <c:v>-9383</c:v>
                </c:pt>
                <c:pt idx="5">
                  <c:v>-9262</c:v>
                </c:pt>
                <c:pt idx="6">
                  <c:v>-9491</c:v>
                </c:pt>
                <c:pt idx="7">
                  <c:v>-9188</c:v>
                </c:pt>
                <c:pt idx="8">
                  <c:v>-8892</c:v>
                </c:pt>
                <c:pt idx="9">
                  <c:v>-9558</c:v>
                </c:pt>
                <c:pt idx="10">
                  <c:v>-9343</c:v>
                </c:pt>
                <c:pt idx="11">
                  <c:v>-9794</c:v>
                </c:pt>
                <c:pt idx="12">
                  <c:v>-9376</c:v>
                </c:pt>
                <c:pt idx="13">
                  <c:v>-9228</c:v>
                </c:pt>
                <c:pt idx="14">
                  <c:v>-9464</c:v>
                </c:pt>
                <c:pt idx="15">
                  <c:v>-9510</c:v>
                </c:pt>
                <c:pt idx="16">
                  <c:v>-9382</c:v>
                </c:pt>
                <c:pt idx="17">
                  <c:v>-8930</c:v>
                </c:pt>
                <c:pt idx="18">
                  <c:v>-8585</c:v>
                </c:pt>
                <c:pt idx="19">
                  <c:v>-8023</c:v>
                </c:pt>
                <c:pt idx="20">
                  <c:v>-7852</c:v>
                </c:pt>
                <c:pt idx="21">
                  <c:v>-8245</c:v>
                </c:pt>
                <c:pt idx="22">
                  <c:v>-8966</c:v>
                </c:pt>
                <c:pt idx="23">
                  <c:v>-9901</c:v>
                </c:pt>
                <c:pt idx="24">
                  <c:v>-10364</c:v>
                </c:pt>
                <c:pt idx="25">
                  <c:v>-10896</c:v>
                </c:pt>
                <c:pt idx="26">
                  <c:v>-11114</c:v>
                </c:pt>
                <c:pt idx="27">
                  <c:v>-11707</c:v>
                </c:pt>
                <c:pt idx="28">
                  <c:v>-12017</c:v>
                </c:pt>
                <c:pt idx="29">
                  <c:v>-12234</c:v>
                </c:pt>
                <c:pt idx="30">
                  <c:v>-12593</c:v>
                </c:pt>
                <c:pt idx="31">
                  <c:v>-12592</c:v>
                </c:pt>
                <c:pt idx="32">
                  <c:v>-12767</c:v>
                </c:pt>
                <c:pt idx="33">
                  <c:v>-12777</c:v>
                </c:pt>
                <c:pt idx="34">
                  <c:v>-13150</c:v>
                </c:pt>
                <c:pt idx="35">
                  <c:v>-13021</c:v>
                </c:pt>
                <c:pt idx="36">
                  <c:v>-13162</c:v>
                </c:pt>
                <c:pt idx="37">
                  <c:v>-12927</c:v>
                </c:pt>
                <c:pt idx="38">
                  <c:v>-12593</c:v>
                </c:pt>
                <c:pt idx="39">
                  <c:v>-12807</c:v>
                </c:pt>
                <c:pt idx="40">
                  <c:v>-12058</c:v>
                </c:pt>
                <c:pt idx="41">
                  <c:v>-11850</c:v>
                </c:pt>
                <c:pt idx="42">
                  <c:v>-11558</c:v>
                </c:pt>
                <c:pt idx="43">
                  <c:v>-12030</c:v>
                </c:pt>
                <c:pt idx="44">
                  <c:v>-12445</c:v>
                </c:pt>
                <c:pt idx="45">
                  <c:v>-11948</c:v>
                </c:pt>
                <c:pt idx="46">
                  <c:v>-11907</c:v>
                </c:pt>
                <c:pt idx="47">
                  <c:v>-11578</c:v>
                </c:pt>
                <c:pt idx="48">
                  <c:v>-11151</c:v>
                </c:pt>
                <c:pt idx="49">
                  <c:v>-10814</c:v>
                </c:pt>
                <c:pt idx="50">
                  <c:v>-9976</c:v>
                </c:pt>
                <c:pt idx="51">
                  <c:v>-9434</c:v>
                </c:pt>
                <c:pt idx="52">
                  <c:v>-8434</c:v>
                </c:pt>
                <c:pt idx="53">
                  <c:v>-8478</c:v>
                </c:pt>
                <c:pt idx="54">
                  <c:v>-8224</c:v>
                </c:pt>
                <c:pt idx="55">
                  <c:v>-8144</c:v>
                </c:pt>
                <c:pt idx="56">
                  <c:v>-7932</c:v>
                </c:pt>
                <c:pt idx="57">
                  <c:v>-7220</c:v>
                </c:pt>
                <c:pt idx="58">
                  <c:v>-6918</c:v>
                </c:pt>
                <c:pt idx="59">
                  <c:v>-6875</c:v>
                </c:pt>
                <c:pt idx="60">
                  <c:v>-6320</c:v>
                </c:pt>
                <c:pt idx="61">
                  <c:v>-6328</c:v>
                </c:pt>
                <c:pt idx="62">
                  <c:v>-6092</c:v>
                </c:pt>
                <c:pt idx="63">
                  <c:v>-6021</c:v>
                </c:pt>
                <c:pt idx="64">
                  <c:v>-5765</c:v>
                </c:pt>
                <c:pt idx="65">
                  <c:v>-5323</c:v>
                </c:pt>
                <c:pt idx="66">
                  <c:v>-5151</c:v>
                </c:pt>
                <c:pt idx="67">
                  <c:v>-4786</c:v>
                </c:pt>
                <c:pt idx="68">
                  <c:v>-4538</c:v>
                </c:pt>
                <c:pt idx="69">
                  <c:v>-4782</c:v>
                </c:pt>
                <c:pt idx="70">
                  <c:v>-4283</c:v>
                </c:pt>
                <c:pt idx="71">
                  <c:v>-4089</c:v>
                </c:pt>
                <c:pt idx="72">
                  <c:v>-3720</c:v>
                </c:pt>
                <c:pt idx="73">
                  <c:v>-3267</c:v>
                </c:pt>
                <c:pt idx="74">
                  <c:v>-3153</c:v>
                </c:pt>
                <c:pt idx="75">
                  <c:v>-2765</c:v>
                </c:pt>
                <c:pt idx="76">
                  <c:v>-2673</c:v>
                </c:pt>
                <c:pt idx="77">
                  <c:v>-2405</c:v>
                </c:pt>
                <c:pt idx="78">
                  <c:v>-2154</c:v>
                </c:pt>
                <c:pt idx="79">
                  <c:v>-2027</c:v>
                </c:pt>
                <c:pt idx="80">
                  <c:v>-1740</c:v>
                </c:pt>
                <c:pt idx="81">
                  <c:v>-1566</c:v>
                </c:pt>
                <c:pt idx="82">
                  <c:v>-1360</c:v>
                </c:pt>
                <c:pt idx="83">
                  <c:v>-1179</c:v>
                </c:pt>
                <c:pt idx="84">
                  <c:v>-1085</c:v>
                </c:pt>
                <c:pt idx="85">
                  <c:v>-4886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00-43E5-9391-5CD523DA4AA1}"/>
            </c:ext>
          </c:extLst>
        </c:ser>
        <c:ser>
          <c:idx val="5"/>
          <c:order val="3"/>
          <c:tx>
            <c:strRef>
              <c:f>Sheet1!$F$1</c:f>
              <c:strCache>
                <c:ptCount val="1"/>
                <c:pt idx="0">
                  <c:v>Other Male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Sheet1!$F$2:$F$97</c:f>
              <c:numCache>
                <c:formatCode>#,##0;[Red]#,##0</c:formatCode>
                <c:ptCount val="96"/>
                <c:pt idx="0">
                  <c:v>-6469</c:v>
                </c:pt>
                <c:pt idx="1">
                  <c:v>-6637</c:v>
                </c:pt>
                <c:pt idx="2">
                  <c:v>-6882</c:v>
                </c:pt>
                <c:pt idx="3">
                  <c:v>-7156</c:v>
                </c:pt>
                <c:pt idx="4">
                  <c:v>-7278</c:v>
                </c:pt>
                <c:pt idx="5">
                  <c:v>-7149</c:v>
                </c:pt>
                <c:pt idx="6">
                  <c:v>-7086</c:v>
                </c:pt>
                <c:pt idx="7">
                  <c:v>-6683</c:v>
                </c:pt>
                <c:pt idx="8">
                  <c:v>-6834</c:v>
                </c:pt>
                <c:pt idx="9">
                  <c:v>-6541</c:v>
                </c:pt>
                <c:pt idx="10">
                  <c:v>-6144</c:v>
                </c:pt>
                <c:pt idx="11">
                  <c:v>-6266</c:v>
                </c:pt>
                <c:pt idx="12">
                  <c:v>-5979</c:v>
                </c:pt>
                <c:pt idx="13">
                  <c:v>-5872</c:v>
                </c:pt>
                <c:pt idx="14">
                  <c:v>-5613</c:v>
                </c:pt>
                <c:pt idx="15">
                  <c:v>-5448</c:v>
                </c:pt>
                <c:pt idx="16">
                  <c:v>-5176</c:v>
                </c:pt>
                <c:pt idx="17">
                  <c:v>-5015</c:v>
                </c:pt>
                <c:pt idx="18">
                  <c:v>-4905</c:v>
                </c:pt>
                <c:pt idx="19">
                  <c:v>-4957</c:v>
                </c:pt>
                <c:pt idx="20">
                  <c:v>-4678</c:v>
                </c:pt>
                <c:pt idx="21">
                  <c:v>-4641</c:v>
                </c:pt>
                <c:pt idx="22">
                  <c:v>-4489</c:v>
                </c:pt>
                <c:pt idx="23">
                  <c:v>-4523</c:v>
                </c:pt>
                <c:pt idx="24">
                  <c:v>-4738</c:v>
                </c:pt>
                <c:pt idx="25">
                  <c:v>-4516</c:v>
                </c:pt>
                <c:pt idx="26">
                  <c:v>-4537</c:v>
                </c:pt>
                <c:pt idx="27">
                  <c:v>-4393</c:v>
                </c:pt>
                <c:pt idx="28">
                  <c:v>-4206</c:v>
                </c:pt>
                <c:pt idx="29">
                  <c:v>-3920</c:v>
                </c:pt>
                <c:pt idx="30">
                  <c:v>-3752</c:v>
                </c:pt>
                <c:pt idx="31">
                  <c:v>-3545</c:v>
                </c:pt>
                <c:pt idx="32">
                  <c:v>-3381</c:v>
                </c:pt>
                <c:pt idx="33">
                  <c:v>-3521</c:v>
                </c:pt>
                <c:pt idx="34">
                  <c:v>-3179</c:v>
                </c:pt>
                <c:pt idx="35">
                  <c:v>-3288</c:v>
                </c:pt>
                <c:pt idx="36">
                  <c:v>-3268</c:v>
                </c:pt>
                <c:pt idx="37">
                  <c:v>-3124</c:v>
                </c:pt>
                <c:pt idx="38">
                  <c:v>-3053</c:v>
                </c:pt>
                <c:pt idx="39">
                  <c:v>-2998</c:v>
                </c:pt>
                <c:pt idx="40">
                  <c:v>-2792</c:v>
                </c:pt>
                <c:pt idx="41">
                  <c:v>-2676</c:v>
                </c:pt>
                <c:pt idx="42">
                  <c:v>-2668</c:v>
                </c:pt>
                <c:pt idx="43">
                  <c:v>-2494</c:v>
                </c:pt>
                <c:pt idx="44">
                  <c:v>-2429</c:v>
                </c:pt>
                <c:pt idx="45">
                  <c:v>-2318</c:v>
                </c:pt>
                <c:pt idx="46">
                  <c:v>-2229</c:v>
                </c:pt>
                <c:pt idx="47">
                  <c:v>-2374</c:v>
                </c:pt>
                <c:pt idx="48">
                  <c:v>-2470</c:v>
                </c:pt>
                <c:pt idx="49">
                  <c:v>-2371</c:v>
                </c:pt>
                <c:pt idx="50">
                  <c:v>-2213</c:v>
                </c:pt>
                <c:pt idx="51">
                  <c:v>-2023</c:v>
                </c:pt>
                <c:pt idx="52">
                  <c:v>-1941</c:v>
                </c:pt>
                <c:pt idx="53">
                  <c:v>-1965</c:v>
                </c:pt>
                <c:pt idx="54">
                  <c:v>-2078</c:v>
                </c:pt>
                <c:pt idx="55">
                  <c:v>-2199</c:v>
                </c:pt>
                <c:pt idx="56">
                  <c:v>-2229</c:v>
                </c:pt>
                <c:pt idx="57">
                  <c:v>-2082</c:v>
                </c:pt>
                <c:pt idx="58">
                  <c:v>-2085</c:v>
                </c:pt>
                <c:pt idx="59">
                  <c:v>-2136</c:v>
                </c:pt>
                <c:pt idx="60">
                  <c:v>-1894</c:v>
                </c:pt>
                <c:pt idx="61">
                  <c:v>-2020</c:v>
                </c:pt>
                <c:pt idx="62">
                  <c:v>-1983</c:v>
                </c:pt>
                <c:pt idx="63">
                  <c:v>-1912</c:v>
                </c:pt>
                <c:pt idx="64">
                  <c:v>-1763</c:v>
                </c:pt>
                <c:pt idx="65">
                  <c:v>-1683</c:v>
                </c:pt>
                <c:pt idx="66">
                  <c:v>-1496</c:v>
                </c:pt>
                <c:pt idx="67">
                  <c:v>-1460</c:v>
                </c:pt>
                <c:pt idx="68">
                  <c:v>-1427</c:v>
                </c:pt>
                <c:pt idx="69">
                  <c:v>-1365</c:v>
                </c:pt>
                <c:pt idx="70">
                  <c:v>-1254</c:v>
                </c:pt>
                <c:pt idx="71">
                  <c:v>-1215</c:v>
                </c:pt>
                <c:pt idx="72">
                  <c:v>-1188</c:v>
                </c:pt>
                <c:pt idx="73">
                  <c:v>-933</c:v>
                </c:pt>
                <c:pt idx="74">
                  <c:v>-856</c:v>
                </c:pt>
                <c:pt idx="75">
                  <c:v>-806</c:v>
                </c:pt>
                <c:pt idx="76">
                  <c:v>-795</c:v>
                </c:pt>
                <c:pt idx="77">
                  <c:v>-709</c:v>
                </c:pt>
                <c:pt idx="78">
                  <c:v>-584</c:v>
                </c:pt>
                <c:pt idx="79">
                  <c:v>-552</c:v>
                </c:pt>
                <c:pt idx="80">
                  <c:v>-450</c:v>
                </c:pt>
                <c:pt idx="81">
                  <c:v>-447</c:v>
                </c:pt>
                <c:pt idx="82">
                  <c:v>-390</c:v>
                </c:pt>
                <c:pt idx="83">
                  <c:v>-357</c:v>
                </c:pt>
                <c:pt idx="84">
                  <c:v>-312</c:v>
                </c:pt>
                <c:pt idx="85">
                  <c:v>-1671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00-43E5-9391-5CD523DA4AA1}"/>
            </c:ext>
          </c:extLst>
        </c:ser>
        <c:ser>
          <c:idx val="7"/>
          <c:order val="4"/>
          <c:tx>
            <c:strRef>
              <c:f>Sheet1!$I$1</c:f>
              <c:strCache>
                <c:ptCount val="1"/>
                <c:pt idx="0">
                  <c:v>Hispanic Female</c:v>
                </c:pt>
              </c:strCache>
            </c:strRef>
          </c:tx>
          <c:spPr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C00-43E5-9391-5CD523DA4AA1}"/>
              </c:ext>
            </c:extLst>
          </c:dPt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Sheet1!$I$2:$I$97</c:f>
              <c:numCache>
                <c:formatCode>_(* #,##0_);_(* \(#,##0\);_(* "-"??_);_(@_)</c:formatCode>
                <c:ptCount val="96"/>
                <c:pt idx="0">
                  <c:v>92952</c:v>
                </c:pt>
                <c:pt idx="1">
                  <c:v>94222</c:v>
                </c:pt>
                <c:pt idx="2">
                  <c:v>96448</c:v>
                </c:pt>
                <c:pt idx="3">
                  <c:v>100241</c:v>
                </c:pt>
                <c:pt idx="4">
                  <c:v>101233</c:v>
                </c:pt>
                <c:pt idx="5">
                  <c:v>99875</c:v>
                </c:pt>
                <c:pt idx="6">
                  <c:v>99245</c:v>
                </c:pt>
                <c:pt idx="7">
                  <c:v>98470</c:v>
                </c:pt>
                <c:pt idx="8">
                  <c:v>101451</c:v>
                </c:pt>
                <c:pt idx="9">
                  <c:v>102655</c:v>
                </c:pt>
                <c:pt idx="10">
                  <c:v>101428</c:v>
                </c:pt>
                <c:pt idx="11">
                  <c:v>103596</c:v>
                </c:pt>
                <c:pt idx="12">
                  <c:v>102977</c:v>
                </c:pt>
                <c:pt idx="13">
                  <c:v>101865</c:v>
                </c:pt>
                <c:pt idx="14">
                  <c:v>100967</c:v>
                </c:pt>
                <c:pt idx="15">
                  <c:v>100156</c:v>
                </c:pt>
                <c:pt idx="16">
                  <c:v>99720</c:v>
                </c:pt>
                <c:pt idx="17">
                  <c:v>98473</c:v>
                </c:pt>
                <c:pt idx="18">
                  <c:v>97612</c:v>
                </c:pt>
                <c:pt idx="19">
                  <c:v>96343</c:v>
                </c:pt>
                <c:pt idx="20">
                  <c:v>92593</c:v>
                </c:pt>
                <c:pt idx="21">
                  <c:v>90058</c:v>
                </c:pt>
                <c:pt idx="22">
                  <c:v>89581</c:v>
                </c:pt>
                <c:pt idx="23">
                  <c:v>88680</c:v>
                </c:pt>
                <c:pt idx="24">
                  <c:v>88552</c:v>
                </c:pt>
                <c:pt idx="25">
                  <c:v>89144</c:v>
                </c:pt>
                <c:pt idx="26">
                  <c:v>89166</c:v>
                </c:pt>
                <c:pt idx="27">
                  <c:v>91246</c:v>
                </c:pt>
                <c:pt idx="28">
                  <c:v>89109</c:v>
                </c:pt>
                <c:pt idx="29">
                  <c:v>87061</c:v>
                </c:pt>
                <c:pt idx="30">
                  <c:v>82266</c:v>
                </c:pt>
                <c:pt idx="31">
                  <c:v>81205</c:v>
                </c:pt>
                <c:pt idx="32">
                  <c:v>80991</c:v>
                </c:pt>
                <c:pt idx="33">
                  <c:v>81223</c:v>
                </c:pt>
                <c:pt idx="34">
                  <c:v>82348</c:v>
                </c:pt>
                <c:pt idx="35">
                  <c:v>80435</c:v>
                </c:pt>
                <c:pt idx="36">
                  <c:v>81836</c:v>
                </c:pt>
                <c:pt idx="37">
                  <c:v>82032</c:v>
                </c:pt>
                <c:pt idx="38">
                  <c:v>81592</c:v>
                </c:pt>
                <c:pt idx="39">
                  <c:v>82078</c:v>
                </c:pt>
                <c:pt idx="40">
                  <c:v>76399</c:v>
                </c:pt>
                <c:pt idx="41">
                  <c:v>75691</c:v>
                </c:pt>
                <c:pt idx="42">
                  <c:v>76350</c:v>
                </c:pt>
                <c:pt idx="43">
                  <c:v>75994</c:v>
                </c:pt>
                <c:pt idx="44">
                  <c:v>76418</c:v>
                </c:pt>
                <c:pt idx="45">
                  <c:v>74291</c:v>
                </c:pt>
                <c:pt idx="46">
                  <c:v>73674</c:v>
                </c:pt>
                <c:pt idx="47">
                  <c:v>72615</c:v>
                </c:pt>
                <c:pt idx="48">
                  <c:v>71419</c:v>
                </c:pt>
                <c:pt idx="49">
                  <c:v>69343</c:v>
                </c:pt>
                <c:pt idx="50">
                  <c:v>64720</c:v>
                </c:pt>
                <c:pt idx="51">
                  <c:v>62747</c:v>
                </c:pt>
                <c:pt idx="52">
                  <c:v>60043</c:v>
                </c:pt>
                <c:pt idx="53">
                  <c:v>58901</c:v>
                </c:pt>
                <c:pt idx="54">
                  <c:v>59380</c:v>
                </c:pt>
                <c:pt idx="55">
                  <c:v>57110</c:v>
                </c:pt>
                <c:pt idx="56">
                  <c:v>55199</c:v>
                </c:pt>
                <c:pt idx="57">
                  <c:v>53299</c:v>
                </c:pt>
                <c:pt idx="58">
                  <c:v>51499</c:v>
                </c:pt>
                <c:pt idx="59">
                  <c:v>51391</c:v>
                </c:pt>
                <c:pt idx="60">
                  <c:v>47195</c:v>
                </c:pt>
                <c:pt idx="61">
                  <c:v>45212</c:v>
                </c:pt>
                <c:pt idx="62">
                  <c:v>43930</c:v>
                </c:pt>
                <c:pt idx="63">
                  <c:v>41904</c:v>
                </c:pt>
                <c:pt idx="64">
                  <c:v>40647</c:v>
                </c:pt>
                <c:pt idx="65">
                  <c:v>37675</c:v>
                </c:pt>
                <c:pt idx="66">
                  <c:v>35597</c:v>
                </c:pt>
                <c:pt idx="67">
                  <c:v>32833</c:v>
                </c:pt>
                <c:pt idx="68">
                  <c:v>31823</c:v>
                </c:pt>
                <c:pt idx="69">
                  <c:v>30833</c:v>
                </c:pt>
                <c:pt idx="70">
                  <c:v>28283</c:v>
                </c:pt>
                <c:pt idx="71">
                  <c:v>26998</c:v>
                </c:pt>
                <c:pt idx="72">
                  <c:v>25915</c:v>
                </c:pt>
                <c:pt idx="73">
                  <c:v>22342</c:v>
                </c:pt>
                <c:pt idx="74">
                  <c:v>20965</c:v>
                </c:pt>
                <c:pt idx="75">
                  <c:v>19286</c:v>
                </c:pt>
                <c:pt idx="76">
                  <c:v>17888</c:v>
                </c:pt>
                <c:pt idx="77">
                  <c:v>15951</c:v>
                </c:pt>
                <c:pt idx="78">
                  <c:v>14991</c:v>
                </c:pt>
                <c:pt idx="79">
                  <c:v>13992</c:v>
                </c:pt>
                <c:pt idx="80">
                  <c:v>12759</c:v>
                </c:pt>
                <c:pt idx="81">
                  <c:v>12245</c:v>
                </c:pt>
                <c:pt idx="82">
                  <c:v>11252</c:v>
                </c:pt>
                <c:pt idx="83">
                  <c:v>10652</c:v>
                </c:pt>
                <c:pt idx="84">
                  <c:v>9993</c:v>
                </c:pt>
                <c:pt idx="85">
                  <c:v>56000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00-43E5-9391-5CD523DA4AA1}"/>
            </c:ext>
          </c:extLst>
        </c:ser>
        <c:ser>
          <c:idx val="8"/>
          <c:order val="5"/>
          <c:tx>
            <c:strRef>
              <c:f>Sheet1!$H$1</c:f>
              <c:strCache>
                <c:ptCount val="1"/>
                <c:pt idx="0">
                  <c:v>Black Female</c:v>
                </c:pt>
              </c:strCache>
            </c:strRef>
          </c:tx>
          <c:spPr>
            <a:solidFill>
              <a:srgbClr val="F85A74"/>
            </a:solidFill>
            <a:ln>
              <a:solidFill>
                <a:srgbClr val="FC8168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Sheet1!$H$2:$H$97</c:f>
              <c:numCache>
                <c:formatCode>_(* #,##0_);_(* \(#,##0\);_(* "-"??_);_(@_)</c:formatCode>
                <c:ptCount val="96"/>
                <c:pt idx="0">
                  <c:v>22525</c:v>
                </c:pt>
                <c:pt idx="1">
                  <c:v>22376</c:v>
                </c:pt>
                <c:pt idx="2">
                  <c:v>22892</c:v>
                </c:pt>
                <c:pt idx="3">
                  <c:v>23853</c:v>
                </c:pt>
                <c:pt idx="4">
                  <c:v>24049</c:v>
                </c:pt>
                <c:pt idx="5">
                  <c:v>23614</c:v>
                </c:pt>
                <c:pt idx="6">
                  <c:v>23190</c:v>
                </c:pt>
                <c:pt idx="7">
                  <c:v>23130</c:v>
                </c:pt>
                <c:pt idx="8">
                  <c:v>23608</c:v>
                </c:pt>
                <c:pt idx="9">
                  <c:v>24393</c:v>
                </c:pt>
                <c:pt idx="10">
                  <c:v>24605</c:v>
                </c:pt>
                <c:pt idx="11">
                  <c:v>24927</c:v>
                </c:pt>
                <c:pt idx="12">
                  <c:v>25220</c:v>
                </c:pt>
                <c:pt idx="13">
                  <c:v>25107</c:v>
                </c:pt>
                <c:pt idx="14">
                  <c:v>24769</c:v>
                </c:pt>
                <c:pt idx="15">
                  <c:v>24823</c:v>
                </c:pt>
                <c:pt idx="16">
                  <c:v>24517</c:v>
                </c:pt>
                <c:pt idx="17">
                  <c:v>24451</c:v>
                </c:pt>
                <c:pt idx="18">
                  <c:v>24449</c:v>
                </c:pt>
                <c:pt idx="19">
                  <c:v>25280</c:v>
                </c:pt>
                <c:pt idx="20">
                  <c:v>24287</c:v>
                </c:pt>
                <c:pt idx="21">
                  <c:v>24601</c:v>
                </c:pt>
                <c:pt idx="22">
                  <c:v>25238</c:v>
                </c:pt>
                <c:pt idx="23">
                  <c:v>25596</c:v>
                </c:pt>
                <c:pt idx="24">
                  <c:v>27061</c:v>
                </c:pt>
                <c:pt idx="25">
                  <c:v>28307</c:v>
                </c:pt>
                <c:pt idx="26">
                  <c:v>29604</c:v>
                </c:pt>
                <c:pt idx="27">
                  <c:v>30520</c:v>
                </c:pt>
                <c:pt idx="28">
                  <c:v>31055</c:v>
                </c:pt>
                <c:pt idx="29">
                  <c:v>31258</c:v>
                </c:pt>
                <c:pt idx="30">
                  <c:v>29825</c:v>
                </c:pt>
                <c:pt idx="31">
                  <c:v>28632</c:v>
                </c:pt>
                <c:pt idx="32">
                  <c:v>27937</c:v>
                </c:pt>
                <c:pt idx="33">
                  <c:v>27735</c:v>
                </c:pt>
                <c:pt idx="34">
                  <c:v>27575</c:v>
                </c:pt>
                <c:pt idx="35">
                  <c:v>26709</c:v>
                </c:pt>
                <c:pt idx="36">
                  <c:v>27302</c:v>
                </c:pt>
                <c:pt idx="37">
                  <c:v>27110</c:v>
                </c:pt>
                <c:pt idx="38">
                  <c:v>26975</c:v>
                </c:pt>
                <c:pt idx="39">
                  <c:v>28048</c:v>
                </c:pt>
                <c:pt idx="40">
                  <c:v>25997</c:v>
                </c:pt>
                <c:pt idx="41">
                  <c:v>24661</c:v>
                </c:pt>
                <c:pt idx="42">
                  <c:v>24353</c:v>
                </c:pt>
                <c:pt idx="43">
                  <c:v>23592</c:v>
                </c:pt>
                <c:pt idx="44">
                  <c:v>23619</c:v>
                </c:pt>
                <c:pt idx="45">
                  <c:v>23314</c:v>
                </c:pt>
                <c:pt idx="46">
                  <c:v>23907</c:v>
                </c:pt>
                <c:pt idx="47">
                  <c:v>24254</c:v>
                </c:pt>
                <c:pt idx="48">
                  <c:v>24822</c:v>
                </c:pt>
                <c:pt idx="49">
                  <c:v>24162</c:v>
                </c:pt>
                <c:pt idx="50">
                  <c:v>21994</c:v>
                </c:pt>
                <c:pt idx="51">
                  <c:v>21833</c:v>
                </c:pt>
                <c:pt idx="52">
                  <c:v>21558</c:v>
                </c:pt>
                <c:pt idx="53">
                  <c:v>22274</c:v>
                </c:pt>
                <c:pt idx="54">
                  <c:v>23280</c:v>
                </c:pt>
                <c:pt idx="55">
                  <c:v>23055</c:v>
                </c:pt>
                <c:pt idx="56">
                  <c:v>22440</c:v>
                </c:pt>
                <c:pt idx="57">
                  <c:v>22375</c:v>
                </c:pt>
                <c:pt idx="58">
                  <c:v>22210</c:v>
                </c:pt>
                <c:pt idx="59">
                  <c:v>22135</c:v>
                </c:pt>
                <c:pt idx="60">
                  <c:v>21266</c:v>
                </c:pt>
                <c:pt idx="61">
                  <c:v>20496</c:v>
                </c:pt>
                <c:pt idx="62">
                  <c:v>20134</c:v>
                </c:pt>
                <c:pt idx="63">
                  <c:v>19197</c:v>
                </c:pt>
                <c:pt idx="64">
                  <c:v>18624</c:v>
                </c:pt>
                <c:pt idx="65">
                  <c:v>17166</c:v>
                </c:pt>
                <c:pt idx="66">
                  <c:v>16116</c:v>
                </c:pt>
                <c:pt idx="67">
                  <c:v>15048</c:v>
                </c:pt>
                <c:pt idx="68">
                  <c:v>14749</c:v>
                </c:pt>
                <c:pt idx="69">
                  <c:v>13957</c:v>
                </c:pt>
                <c:pt idx="70">
                  <c:v>12880</c:v>
                </c:pt>
                <c:pt idx="71">
                  <c:v>11957</c:v>
                </c:pt>
                <c:pt idx="72">
                  <c:v>10995</c:v>
                </c:pt>
                <c:pt idx="73">
                  <c:v>8742</c:v>
                </c:pt>
                <c:pt idx="74">
                  <c:v>8556</c:v>
                </c:pt>
                <c:pt idx="75">
                  <c:v>7849</c:v>
                </c:pt>
                <c:pt idx="76">
                  <c:v>7339</c:v>
                </c:pt>
                <c:pt idx="77">
                  <c:v>6482</c:v>
                </c:pt>
                <c:pt idx="78">
                  <c:v>6297</c:v>
                </c:pt>
                <c:pt idx="79">
                  <c:v>5747</c:v>
                </c:pt>
                <c:pt idx="80">
                  <c:v>4785</c:v>
                </c:pt>
                <c:pt idx="81">
                  <c:v>4414</c:v>
                </c:pt>
                <c:pt idx="82">
                  <c:v>4267</c:v>
                </c:pt>
                <c:pt idx="83">
                  <c:v>3903</c:v>
                </c:pt>
                <c:pt idx="84">
                  <c:v>3706</c:v>
                </c:pt>
                <c:pt idx="85">
                  <c:v>21899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C00-43E5-9391-5CD523DA4AA1}"/>
            </c:ext>
          </c:extLst>
        </c:ser>
        <c:ser>
          <c:idx val="1"/>
          <c:order val="6"/>
          <c:tx>
            <c:strRef>
              <c:f>Sheet1!$J$1</c:f>
              <c:strCache>
                <c:ptCount val="1"/>
                <c:pt idx="0">
                  <c:v>Asian Female</c:v>
                </c:pt>
              </c:strCache>
            </c:strRef>
          </c:tx>
          <c:spPr>
            <a:solidFill>
              <a:srgbClr val="F5573D"/>
            </a:solidFill>
            <a:ln w="0">
              <a:solidFill>
                <a:srgbClr val="FFD5D6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Sheet1!$J$2:$J$97</c:f>
              <c:numCache>
                <c:formatCode>_(* #,##0_);_(* \(#,##0\);_(* "-"??_);_(@_)</c:formatCode>
                <c:ptCount val="96"/>
                <c:pt idx="0">
                  <c:v>6996</c:v>
                </c:pt>
                <c:pt idx="1">
                  <c:v>7628</c:v>
                </c:pt>
                <c:pt idx="2">
                  <c:v>8226</c:v>
                </c:pt>
                <c:pt idx="3">
                  <c:v>8557</c:v>
                </c:pt>
                <c:pt idx="4">
                  <c:v>8992</c:v>
                </c:pt>
                <c:pt idx="5">
                  <c:v>8919</c:v>
                </c:pt>
                <c:pt idx="6">
                  <c:v>8717</c:v>
                </c:pt>
                <c:pt idx="7">
                  <c:v>8579</c:v>
                </c:pt>
                <c:pt idx="8">
                  <c:v>8366</c:v>
                </c:pt>
                <c:pt idx="9">
                  <c:v>9183</c:v>
                </c:pt>
                <c:pt idx="10">
                  <c:v>9221</c:v>
                </c:pt>
                <c:pt idx="11">
                  <c:v>9450</c:v>
                </c:pt>
                <c:pt idx="12">
                  <c:v>9078</c:v>
                </c:pt>
                <c:pt idx="13">
                  <c:v>9080</c:v>
                </c:pt>
                <c:pt idx="14">
                  <c:v>9257</c:v>
                </c:pt>
                <c:pt idx="15">
                  <c:v>9313</c:v>
                </c:pt>
                <c:pt idx="16">
                  <c:v>9318</c:v>
                </c:pt>
                <c:pt idx="17">
                  <c:v>8712</c:v>
                </c:pt>
                <c:pt idx="18">
                  <c:v>8214</c:v>
                </c:pt>
                <c:pt idx="19">
                  <c:v>7602</c:v>
                </c:pt>
                <c:pt idx="20">
                  <c:v>7365</c:v>
                </c:pt>
                <c:pt idx="21">
                  <c:v>7965</c:v>
                </c:pt>
                <c:pt idx="22">
                  <c:v>8881</c:v>
                </c:pt>
                <c:pt idx="23">
                  <c:v>9610</c:v>
                </c:pt>
                <c:pt idx="24">
                  <c:v>10351</c:v>
                </c:pt>
                <c:pt idx="25">
                  <c:v>10844</c:v>
                </c:pt>
                <c:pt idx="26">
                  <c:v>11245</c:v>
                </c:pt>
                <c:pt idx="27">
                  <c:v>12074</c:v>
                </c:pt>
                <c:pt idx="28">
                  <c:v>12688</c:v>
                </c:pt>
                <c:pt idx="29">
                  <c:v>13218</c:v>
                </c:pt>
                <c:pt idx="30">
                  <c:v>13645</c:v>
                </c:pt>
                <c:pt idx="31">
                  <c:v>13685</c:v>
                </c:pt>
                <c:pt idx="32">
                  <c:v>13748</c:v>
                </c:pt>
                <c:pt idx="33">
                  <c:v>13974</c:v>
                </c:pt>
                <c:pt idx="34">
                  <c:v>14129</c:v>
                </c:pt>
                <c:pt idx="35">
                  <c:v>14242</c:v>
                </c:pt>
                <c:pt idx="36">
                  <c:v>14311</c:v>
                </c:pt>
                <c:pt idx="37">
                  <c:v>14146</c:v>
                </c:pt>
                <c:pt idx="38">
                  <c:v>13883</c:v>
                </c:pt>
                <c:pt idx="39">
                  <c:v>13837</c:v>
                </c:pt>
                <c:pt idx="40">
                  <c:v>13386</c:v>
                </c:pt>
                <c:pt idx="41">
                  <c:v>12839</c:v>
                </c:pt>
                <c:pt idx="42">
                  <c:v>12771</c:v>
                </c:pt>
                <c:pt idx="43">
                  <c:v>12694</c:v>
                </c:pt>
                <c:pt idx="44">
                  <c:v>12932</c:v>
                </c:pt>
                <c:pt idx="45">
                  <c:v>12381</c:v>
                </c:pt>
                <c:pt idx="46">
                  <c:v>12474</c:v>
                </c:pt>
                <c:pt idx="47">
                  <c:v>12353</c:v>
                </c:pt>
                <c:pt idx="48">
                  <c:v>11709</c:v>
                </c:pt>
                <c:pt idx="49">
                  <c:v>11448</c:v>
                </c:pt>
                <c:pt idx="50">
                  <c:v>10500</c:v>
                </c:pt>
                <c:pt idx="51">
                  <c:v>9857</c:v>
                </c:pt>
                <c:pt idx="52">
                  <c:v>8925</c:v>
                </c:pt>
                <c:pt idx="53">
                  <c:v>8743</c:v>
                </c:pt>
                <c:pt idx="54">
                  <c:v>8633</c:v>
                </c:pt>
                <c:pt idx="55">
                  <c:v>8630</c:v>
                </c:pt>
                <c:pt idx="56">
                  <c:v>8453</c:v>
                </c:pt>
                <c:pt idx="57">
                  <c:v>7623</c:v>
                </c:pt>
                <c:pt idx="58">
                  <c:v>7557</c:v>
                </c:pt>
                <c:pt idx="59">
                  <c:v>7959</c:v>
                </c:pt>
                <c:pt idx="60">
                  <c:v>7472</c:v>
                </c:pt>
                <c:pt idx="61">
                  <c:v>7346</c:v>
                </c:pt>
                <c:pt idx="62">
                  <c:v>7317</c:v>
                </c:pt>
                <c:pt idx="63">
                  <c:v>7307</c:v>
                </c:pt>
                <c:pt idx="64">
                  <c:v>7025</c:v>
                </c:pt>
                <c:pt idx="65">
                  <c:v>6569</c:v>
                </c:pt>
                <c:pt idx="66">
                  <c:v>6409</c:v>
                </c:pt>
                <c:pt idx="67">
                  <c:v>6253</c:v>
                </c:pt>
                <c:pt idx="68">
                  <c:v>6189</c:v>
                </c:pt>
                <c:pt idx="69">
                  <c:v>6182</c:v>
                </c:pt>
                <c:pt idx="70">
                  <c:v>5433</c:v>
                </c:pt>
                <c:pt idx="71">
                  <c:v>5055</c:v>
                </c:pt>
                <c:pt idx="72">
                  <c:v>4540</c:v>
                </c:pt>
                <c:pt idx="73">
                  <c:v>3796</c:v>
                </c:pt>
                <c:pt idx="74">
                  <c:v>3681</c:v>
                </c:pt>
                <c:pt idx="75">
                  <c:v>3301</c:v>
                </c:pt>
                <c:pt idx="76">
                  <c:v>3073</c:v>
                </c:pt>
                <c:pt idx="77">
                  <c:v>2932</c:v>
                </c:pt>
                <c:pt idx="78">
                  <c:v>2627</c:v>
                </c:pt>
                <c:pt idx="79">
                  <c:v>2354</c:v>
                </c:pt>
                <c:pt idx="80">
                  <c:v>2051</c:v>
                </c:pt>
                <c:pt idx="81">
                  <c:v>1776</c:v>
                </c:pt>
                <c:pt idx="82">
                  <c:v>1613</c:v>
                </c:pt>
                <c:pt idx="83">
                  <c:v>1500</c:v>
                </c:pt>
                <c:pt idx="84">
                  <c:v>1226</c:v>
                </c:pt>
                <c:pt idx="85">
                  <c:v>7316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40-4736-83F5-8F0169FFF79B}"/>
            </c:ext>
          </c:extLst>
        </c:ser>
        <c:ser>
          <c:idx val="9"/>
          <c:order val="7"/>
          <c:tx>
            <c:strRef>
              <c:f>Sheet1!$K$1</c:f>
              <c:strCache>
                <c:ptCount val="1"/>
                <c:pt idx="0">
                  <c:v>Other Female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Sheet1!$K$2:$K$97</c:f>
              <c:numCache>
                <c:formatCode>_(* #,##0_);_(* \(#,##0\);_(* "-"??_);_(@_)</c:formatCode>
                <c:ptCount val="96"/>
                <c:pt idx="0">
                  <c:v>6230</c:v>
                </c:pt>
                <c:pt idx="1">
                  <c:v>6518</c:v>
                </c:pt>
                <c:pt idx="2">
                  <c:v>6685</c:v>
                </c:pt>
                <c:pt idx="3">
                  <c:v>6851</c:v>
                </c:pt>
                <c:pt idx="4">
                  <c:v>7015</c:v>
                </c:pt>
                <c:pt idx="5">
                  <c:v>7094</c:v>
                </c:pt>
                <c:pt idx="6">
                  <c:v>6736</c:v>
                </c:pt>
                <c:pt idx="7">
                  <c:v>6550</c:v>
                </c:pt>
                <c:pt idx="8">
                  <c:v>6457</c:v>
                </c:pt>
                <c:pt idx="9">
                  <c:v>6347</c:v>
                </c:pt>
                <c:pt idx="10">
                  <c:v>6107</c:v>
                </c:pt>
                <c:pt idx="11">
                  <c:v>6089</c:v>
                </c:pt>
                <c:pt idx="12">
                  <c:v>5817</c:v>
                </c:pt>
                <c:pt idx="13">
                  <c:v>5636</c:v>
                </c:pt>
                <c:pt idx="14">
                  <c:v>5567</c:v>
                </c:pt>
                <c:pt idx="15">
                  <c:v>5250</c:v>
                </c:pt>
                <c:pt idx="16">
                  <c:v>5188</c:v>
                </c:pt>
                <c:pt idx="17">
                  <c:v>4869</c:v>
                </c:pt>
                <c:pt idx="18">
                  <c:v>4656</c:v>
                </c:pt>
                <c:pt idx="19">
                  <c:v>4663</c:v>
                </c:pt>
                <c:pt idx="20">
                  <c:v>4614</c:v>
                </c:pt>
                <c:pt idx="21">
                  <c:v>4383</c:v>
                </c:pt>
                <c:pt idx="22">
                  <c:v>4346</c:v>
                </c:pt>
                <c:pt idx="23">
                  <c:v>4469</c:v>
                </c:pt>
                <c:pt idx="24">
                  <c:v>4543</c:v>
                </c:pt>
                <c:pt idx="25">
                  <c:v>4504</c:v>
                </c:pt>
                <c:pt idx="26">
                  <c:v>4439</c:v>
                </c:pt>
                <c:pt idx="27">
                  <c:v>4535</c:v>
                </c:pt>
                <c:pt idx="28">
                  <c:v>4446</c:v>
                </c:pt>
                <c:pt idx="29">
                  <c:v>4324</c:v>
                </c:pt>
                <c:pt idx="30">
                  <c:v>4116</c:v>
                </c:pt>
                <c:pt idx="31">
                  <c:v>3912</c:v>
                </c:pt>
                <c:pt idx="32">
                  <c:v>3988</c:v>
                </c:pt>
                <c:pt idx="33">
                  <c:v>3585</c:v>
                </c:pt>
                <c:pt idx="34">
                  <c:v>3570</c:v>
                </c:pt>
                <c:pt idx="35">
                  <c:v>3425</c:v>
                </c:pt>
                <c:pt idx="36">
                  <c:v>3381</c:v>
                </c:pt>
                <c:pt idx="37">
                  <c:v>3364</c:v>
                </c:pt>
                <c:pt idx="38">
                  <c:v>3266</c:v>
                </c:pt>
                <c:pt idx="39">
                  <c:v>3323</c:v>
                </c:pt>
                <c:pt idx="40">
                  <c:v>3080</c:v>
                </c:pt>
                <c:pt idx="41">
                  <c:v>3002</c:v>
                </c:pt>
                <c:pt idx="42">
                  <c:v>2801</c:v>
                </c:pt>
                <c:pt idx="43">
                  <c:v>2652</c:v>
                </c:pt>
                <c:pt idx="44">
                  <c:v>2754</c:v>
                </c:pt>
                <c:pt idx="45">
                  <c:v>2557</c:v>
                </c:pt>
                <c:pt idx="46">
                  <c:v>2542</c:v>
                </c:pt>
                <c:pt idx="47">
                  <c:v>2564</c:v>
                </c:pt>
                <c:pt idx="48">
                  <c:v>2746</c:v>
                </c:pt>
                <c:pt idx="49">
                  <c:v>2632</c:v>
                </c:pt>
                <c:pt idx="50">
                  <c:v>2331</c:v>
                </c:pt>
                <c:pt idx="51">
                  <c:v>2278</c:v>
                </c:pt>
                <c:pt idx="52">
                  <c:v>2252</c:v>
                </c:pt>
                <c:pt idx="53">
                  <c:v>2171</c:v>
                </c:pt>
                <c:pt idx="54">
                  <c:v>2271</c:v>
                </c:pt>
                <c:pt idx="55">
                  <c:v>2305</c:v>
                </c:pt>
                <c:pt idx="56">
                  <c:v>2381</c:v>
                </c:pt>
                <c:pt idx="57">
                  <c:v>2353</c:v>
                </c:pt>
                <c:pt idx="58">
                  <c:v>2302</c:v>
                </c:pt>
                <c:pt idx="59">
                  <c:v>2197</c:v>
                </c:pt>
                <c:pt idx="60">
                  <c:v>2085</c:v>
                </c:pt>
                <c:pt idx="61">
                  <c:v>2100</c:v>
                </c:pt>
                <c:pt idx="62">
                  <c:v>2061</c:v>
                </c:pt>
                <c:pt idx="63">
                  <c:v>1934</c:v>
                </c:pt>
                <c:pt idx="64">
                  <c:v>1866</c:v>
                </c:pt>
                <c:pt idx="65">
                  <c:v>1753</c:v>
                </c:pt>
                <c:pt idx="66">
                  <c:v>1702</c:v>
                </c:pt>
                <c:pt idx="67">
                  <c:v>1529</c:v>
                </c:pt>
                <c:pt idx="68">
                  <c:v>1458</c:v>
                </c:pt>
                <c:pt idx="69">
                  <c:v>1360</c:v>
                </c:pt>
                <c:pt idx="70">
                  <c:v>1362</c:v>
                </c:pt>
                <c:pt idx="71">
                  <c:v>1353</c:v>
                </c:pt>
                <c:pt idx="72">
                  <c:v>1349</c:v>
                </c:pt>
                <c:pt idx="73">
                  <c:v>978</c:v>
                </c:pt>
                <c:pt idx="74">
                  <c:v>928</c:v>
                </c:pt>
                <c:pt idx="75">
                  <c:v>864</c:v>
                </c:pt>
                <c:pt idx="76">
                  <c:v>813</c:v>
                </c:pt>
                <c:pt idx="77">
                  <c:v>695</c:v>
                </c:pt>
                <c:pt idx="78">
                  <c:v>635</c:v>
                </c:pt>
                <c:pt idx="79">
                  <c:v>617</c:v>
                </c:pt>
                <c:pt idx="80">
                  <c:v>562</c:v>
                </c:pt>
                <c:pt idx="81">
                  <c:v>496</c:v>
                </c:pt>
                <c:pt idx="82">
                  <c:v>462</c:v>
                </c:pt>
                <c:pt idx="83">
                  <c:v>437</c:v>
                </c:pt>
                <c:pt idx="84">
                  <c:v>410</c:v>
                </c:pt>
                <c:pt idx="85">
                  <c:v>2398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40-4736-83F5-8F0169FFF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20211632"/>
        <c:axId val="220206536"/>
      </c:barChart>
      <c:catAx>
        <c:axId val="220211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 baseline="0"/>
            </a:pPr>
            <a:endParaRPr lang="en-US"/>
          </a:p>
        </c:txPr>
        <c:crossAx val="220206536"/>
        <c:crosses val="autoZero"/>
        <c:auto val="1"/>
        <c:lblAlgn val="ctr"/>
        <c:lblOffset val="100"/>
        <c:tickLblSkip val="5"/>
        <c:noMultiLvlLbl val="0"/>
      </c:catAx>
      <c:valAx>
        <c:axId val="220206536"/>
        <c:scaling>
          <c:orientation val="minMax"/>
          <c:max val="250000"/>
          <c:min val="-250000"/>
        </c:scaling>
        <c:delete val="0"/>
        <c:axPos val="b"/>
        <c:majorGridlines/>
        <c:numFmt formatCode="#,##0;[Red]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116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04447754841456"/>
          <c:y val="8.180798052417361E-2"/>
          <c:w val="0.84348561159584778"/>
          <c:h val="0.832499714709574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 Male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Sheet1!$B$2:$B$97</c:f>
              <c:numCache>
                <c:formatCode>#,##0;[Red]#,##0</c:formatCode>
                <c:ptCount val="96"/>
                <c:pt idx="0">
                  <c:v>-58944</c:v>
                </c:pt>
                <c:pt idx="1">
                  <c:v>-60276</c:v>
                </c:pt>
                <c:pt idx="2">
                  <c:v>-64267</c:v>
                </c:pt>
                <c:pt idx="3">
                  <c:v>-65513</c:v>
                </c:pt>
                <c:pt idx="4">
                  <c:v>-66688</c:v>
                </c:pt>
                <c:pt idx="5">
                  <c:v>-67468</c:v>
                </c:pt>
                <c:pt idx="6">
                  <c:v>-66000</c:v>
                </c:pt>
                <c:pt idx="7">
                  <c:v>-65441</c:v>
                </c:pt>
                <c:pt idx="8">
                  <c:v>-66721</c:v>
                </c:pt>
                <c:pt idx="9">
                  <c:v>-65647</c:v>
                </c:pt>
                <c:pt idx="10">
                  <c:v>-65472</c:v>
                </c:pt>
                <c:pt idx="11">
                  <c:v>-67087</c:v>
                </c:pt>
                <c:pt idx="12">
                  <c:v>-67400</c:v>
                </c:pt>
                <c:pt idx="13">
                  <c:v>-67861</c:v>
                </c:pt>
                <c:pt idx="14">
                  <c:v>-67828</c:v>
                </c:pt>
                <c:pt idx="15">
                  <c:v>-68197</c:v>
                </c:pt>
                <c:pt idx="16">
                  <c:v>-68986</c:v>
                </c:pt>
                <c:pt idx="17">
                  <c:v>-68196</c:v>
                </c:pt>
                <c:pt idx="18">
                  <c:v>-68048</c:v>
                </c:pt>
                <c:pt idx="19">
                  <c:v>-69020</c:v>
                </c:pt>
                <c:pt idx="20">
                  <c:v>-68164</c:v>
                </c:pt>
                <c:pt idx="21">
                  <c:v>-68413</c:v>
                </c:pt>
                <c:pt idx="22">
                  <c:v>-70273</c:v>
                </c:pt>
                <c:pt idx="23">
                  <c:v>-73302</c:v>
                </c:pt>
                <c:pt idx="24">
                  <c:v>-74844</c:v>
                </c:pt>
                <c:pt idx="25">
                  <c:v>-76033</c:v>
                </c:pt>
                <c:pt idx="26">
                  <c:v>-77642</c:v>
                </c:pt>
                <c:pt idx="27">
                  <c:v>-81172</c:v>
                </c:pt>
                <c:pt idx="28">
                  <c:v>-82455</c:v>
                </c:pt>
                <c:pt idx="29">
                  <c:v>-82921</c:v>
                </c:pt>
                <c:pt idx="30">
                  <c:v>-81334</c:v>
                </c:pt>
                <c:pt idx="31">
                  <c:v>-80609</c:v>
                </c:pt>
                <c:pt idx="32">
                  <c:v>-79963</c:v>
                </c:pt>
                <c:pt idx="33">
                  <c:v>-81283</c:v>
                </c:pt>
                <c:pt idx="34">
                  <c:v>-82596</c:v>
                </c:pt>
                <c:pt idx="35">
                  <c:v>-79535</c:v>
                </c:pt>
                <c:pt idx="36">
                  <c:v>-81199</c:v>
                </c:pt>
                <c:pt idx="37">
                  <c:v>-80643</c:v>
                </c:pt>
                <c:pt idx="38">
                  <c:v>-79339</c:v>
                </c:pt>
                <c:pt idx="39">
                  <c:v>-79813</c:v>
                </c:pt>
                <c:pt idx="40">
                  <c:v>-75184</c:v>
                </c:pt>
                <c:pt idx="41">
                  <c:v>-73025</c:v>
                </c:pt>
                <c:pt idx="42">
                  <c:v>-72157</c:v>
                </c:pt>
                <c:pt idx="43">
                  <c:v>-70249</c:v>
                </c:pt>
                <c:pt idx="44">
                  <c:v>-72338</c:v>
                </c:pt>
                <c:pt idx="45">
                  <c:v>-70133</c:v>
                </c:pt>
                <c:pt idx="46">
                  <c:v>-71584</c:v>
                </c:pt>
                <c:pt idx="47">
                  <c:v>-76890</c:v>
                </c:pt>
                <c:pt idx="48">
                  <c:v>-82837</c:v>
                </c:pt>
                <c:pt idx="49">
                  <c:v>-83357</c:v>
                </c:pt>
                <c:pt idx="50">
                  <c:v>-78323</c:v>
                </c:pt>
                <c:pt idx="51">
                  <c:v>-75008</c:v>
                </c:pt>
                <c:pt idx="52">
                  <c:v>-74855</c:v>
                </c:pt>
                <c:pt idx="53">
                  <c:v>-75230</c:v>
                </c:pt>
                <c:pt idx="54">
                  <c:v>-81156</c:v>
                </c:pt>
                <c:pt idx="55">
                  <c:v>-84646</c:v>
                </c:pt>
                <c:pt idx="56">
                  <c:v>-85925</c:v>
                </c:pt>
                <c:pt idx="57">
                  <c:v>-86789</c:v>
                </c:pt>
                <c:pt idx="58">
                  <c:v>-88168</c:v>
                </c:pt>
                <c:pt idx="59">
                  <c:v>-88976</c:v>
                </c:pt>
                <c:pt idx="60">
                  <c:v>-86508</c:v>
                </c:pt>
                <c:pt idx="61">
                  <c:v>-86479</c:v>
                </c:pt>
                <c:pt idx="62">
                  <c:v>-84773</c:v>
                </c:pt>
                <c:pt idx="63">
                  <c:v>-80664</c:v>
                </c:pt>
                <c:pt idx="64">
                  <c:v>-79983</c:v>
                </c:pt>
                <c:pt idx="65">
                  <c:v>-76191</c:v>
                </c:pt>
                <c:pt idx="66">
                  <c:v>-73797</c:v>
                </c:pt>
                <c:pt idx="67">
                  <c:v>-70207</c:v>
                </c:pt>
                <c:pt idx="68">
                  <c:v>-66685</c:v>
                </c:pt>
                <c:pt idx="69">
                  <c:v>-64789</c:v>
                </c:pt>
                <c:pt idx="70">
                  <c:v>-63468</c:v>
                </c:pt>
                <c:pt idx="71">
                  <c:v>-63228</c:v>
                </c:pt>
                <c:pt idx="72">
                  <c:v>-68008</c:v>
                </c:pt>
                <c:pt idx="73">
                  <c:v>-47165</c:v>
                </c:pt>
                <c:pt idx="74">
                  <c:v>-46542</c:v>
                </c:pt>
                <c:pt idx="75">
                  <c:v>-45645</c:v>
                </c:pt>
                <c:pt idx="76">
                  <c:v>-45225</c:v>
                </c:pt>
                <c:pt idx="77">
                  <c:v>-37828</c:v>
                </c:pt>
                <c:pt idx="78">
                  <c:v>-34548</c:v>
                </c:pt>
                <c:pt idx="79">
                  <c:v>-31304</c:v>
                </c:pt>
                <c:pt idx="80">
                  <c:v>-28529</c:v>
                </c:pt>
                <c:pt idx="81">
                  <c:v>-25995</c:v>
                </c:pt>
                <c:pt idx="82">
                  <c:v>-22903</c:v>
                </c:pt>
                <c:pt idx="83">
                  <c:v>-20887</c:v>
                </c:pt>
                <c:pt idx="84">
                  <c:v>-19284</c:v>
                </c:pt>
                <c:pt idx="85">
                  <c:v>-100560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0-43E5-9391-5CD523DA4AA1}"/>
            </c:ext>
          </c:extLst>
        </c:ser>
        <c:ser>
          <c:idx val="4"/>
          <c:order val="1"/>
          <c:tx>
            <c:strRef>
              <c:f>Sheet1!$D$1</c:f>
              <c:strCache>
                <c:ptCount val="1"/>
                <c:pt idx="0">
                  <c:v>Hispanic Male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Sheet1!$D$2:$D$97</c:f>
              <c:numCache>
                <c:formatCode>#,##0;[Red]#,##0</c:formatCode>
                <c:ptCount val="96"/>
                <c:pt idx="0">
                  <c:v>-97071</c:v>
                </c:pt>
                <c:pt idx="1">
                  <c:v>-97998</c:v>
                </c:pt>
                <c:pt idx="2">
                  <c:v>-100748</c:v>
                </c:pt>
                <c:pt idx="3">
                  <c:v>-104315</c:v>
                </c:pt>
                <c:pt idx="4">
                  <c:v>-105206</c:v>
                </c:pt>
                <c:pt idx="5">
                  <c:v>-104690</c:v>
                </c:pt>
                <c:pt idx="6">
                  <c:v>-102958</c:v>
                </c:pt>
                <c:pt idx="7">
                  <c:v>-102612</c:v>
                </c:pt>
                <c:pt idx="8">
                  <c:v>-104825</c:v>
                </c:pt>
                <c:pt idx="9">
                  <c:v>-105339</c:v>
                </c:pt>
                <c:pt idx="10">
                  <c:v>-105158</c:v>
                </c:pt>
                <c:pt idx="11">
                  <c:v>-107965</c:v>
                </c:pt>
                <c:pt idx="12">
                  <c:v>-107390</c:v>
                </c:pt>
                <c:pt idx="13">
                  <c:v>-105901</c:v>
                </c:pt>
                <c:pt idx="14">
                  <c:v>-105458</c:v>
                </c:pt>
                <c:pt idx="15">
                  <c:v>-103675</c:v>
                </c:pt>
                <c:pt idx="16">
                  <c:v>-102004</c:v>
                </c:pt>
                <c:pt idx="17">
                  <c:v>-100959</c:v>
                </c:pt>
                <c:pt idx="18">
                  <c:v>-100322</c:v>
                </c:pt>
                <c:pt idx="19">
                  <c:v>-100281</c:v>
                </c:pt>
                <c:pt idx="20">
                  <c:v>-96270</c:v>
                </c:pt>
                <c:pt idx="21">
                  <c:v>-94862</c:v>
                </c:pt>
                <c:pt idx="22">
                  <c:v>-93802</c:v>
                </c:pt>
                <c:pt idx="23">
                  <c:v>-93956</c:v>
                </c:pt>
                <c:pt idx="24">
                  <c:v>-94975</c:v>
                </c:pt>
                <c:pt idx="25">
                  <c:v>-95590</c:v>
                </c:pt>
                <c:pt idx="26">
                  <c:v>-96491</c:v>
                </c:pt>
                <c:pt idx="27">
                  <c:v>-97462</c:v>
                </c:pt>
                <c:pt idx="28">
                  <c:v>-95074</c:v>
                </c:pt>
                <c:pt idx="29">
                  <c:v>-93801</c:v>
                </c:pt>
                <c:pt idx="30">
                  <c:v>-89794</c:v>
                </c:pt>
                <c:pt idx="31">
                  <c:v>-90047</c:v>
                </c:pt>
                <c:pt idx="32">
                  <c:v>-89108</c:v>
                </c:pt>
                <c:pt idx="33">
                  <c:v>-89197</c:v>
                </c:pt>
                <c:pt idx="34">
                  <c:v>-88876</c:v>
                </c:pt>
                <c:pt idx="35">
                  <c:v>-86017</c:v>
                </c:pt>
                <c:pt idx="36">
                  <c:v>-86967</c:v>
                </c:pt>
                <c:pt idx="37">
                  <c:v>-87201</c:v>
                </c:pt>
                <c:pt idx="38">
                  <c:v>-84984</c:v>
                </c:pt>
                <c:pt idx="39">
                  <c:v>-87290</c:v>
                </c:pt>
                <c:pt idx="40">
                  <c:v>-79669</c:v>
                </c:pt>
                <c:pt idx="41">
                  <c:v>-79140</c:v>
                </c:pt>
                <c:pt idx="42">
                  <c:v>-77768</c:v>
                </c:pt>
                <c:pt idx="43">
                  <c:v>-76999</c:v>
                </c:pt>
                <c:pt idx="44">
                  <c:v>-77495</c:v>
                </c:pt>
                <c:pt idx="45">
                  <c:v>-73717</c:v>
                </c:pt>
                <c:pt idx="46">
                  <c:v>-72113</c:v>
                </c:pt>
                <c:pt idx="47">
                  <c:v>-71316</c:v>
                </c:pt>
                <c:pt idx="48">
                  <c:v>-69669</c:v>
                </c:pt>
                <c:pt idx="49">
                  <c:v>-68870</c:v>
                </c:pt>
                <c:pt idx="50">
                  <c:v>-64112</c:v>
                </c:pt>
                <c:pt idx="51">
                  <c:v>-62147</c:v>
                </c:pt>
                <c:pt idx="52">
                  <c:v>-59261</c:v>
                </c:pt>
                <c:pt idx="53">
                  <c:v>-59139</c:v>
                </c:pt>
                <c:pt idx="54">
                  <c:v>-58953</c:v>
                </c:pt>
                <c:pt idx="55">
                  <c:v>-56408</c:v>
                </c:pt>
                <c:pt idx="56">
                  <c:v>-54007</c:v>
                </c:pt>
                <c:pt idx="57">
                  <c:v>-52310</c:v>
                </c:pt>
                <c:pt idx="58">
                  <c:v>-49744</c:v>
                </c:pt>
                <c:pt idx="59">
                  <c:v>-49976</c:v>
                </c:pt>
                <c:pt idx="60">
                  <c:v>-45492</c:v>
                </c:pt>
                <c:pt idx="61">
                  <c:v>-42722</c:v>
                </c:pt>
                <c:pt idx="62">
                  <c:v>-40894</c:v>
                </c:pt>
                <c:pt idx="63">
                  <c:v>-38922</c:v>
                </c:pt>
                <c:pt idx="64">
                  <c:v>-37082</c:v>
                </c:pt>
                <c:pt idx="65">
                  <c:v>-33494</c:v>
                </c:pt>
                <c:pt idx="66">
                  <c:v>-31366</c:v>
                </c:pt>
                <c:pt idx="67">
                  <c:v>-28711</c:v>
                </c:pt>
                <c:pt idx="68">
                  <c:v>-27881</c:v>
                </c:pt>
                <c:pt idx="69">
                  <c:v>-26440</c:v>
                </c:pt>
                <c:pt idx="70">
                  <c:v>-24377</c:v>
                </c:pt>
                <c:pt idx="71">
                  <c:v>-23053</c:v>
                </c:pt>
                <c:pt idx="72">
                  <c:v>-21669</c:v>
                </c:pt>
                <c:pt idx="73">
                  <c:v>-18127</c:v>
                </c:pt>
                <c:pt idx="74">
                  <c:v>-17190</c:v>
                </c:pt>
                <c:pt idx="75">
                  <c:v>-15118</c:v>
                </c:pt>
                <c:pt idx="76">
                  <c:v>-13680</c:v>
                </c:pt>
                <c:pt idx="77">
                  <c:v>-12077</c:v>
                </c:pt>
                <c:pt idx="78">
                  <c:v>-10969</c:v>
                </c:pt>
                <c:pt idx="79">
                  <c:v>-10511</c:v>
                </c:pt>
                <c:pt idx="80">
                  <c:v>-9203</c:v>
                </c:pt>
                <c:pt idx="81">
                  <c:v>-8557</c:v>
                </c:pt>
                <c:pt idx="82">
                  <c:v>-7807</c:v>
                </c:pt>
                <c:pt idx="83">
                  <c:v>-6973</c:v>
                </c:pt>
                <c:pt idx="84">
                  <c:v>-6538</c:v>
                </c:pt>
                <c:pt idx="85">
                  <c:v>-32504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0-43E5-9391-5CD523DA4AA1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Black Male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Sheet1!$C$2:$C$97</c:f>
              <c:numCache>
                <c:formatCode>#,##0;[Red]#,##0</c:formatCode>
                <c:ptCount val="96"/>
                <c:pt idx="0">
                  <c:v>-23297</c:v>
                </c:pt>
                <c:pt idx="1">
                  <c:v>-22834</c:v>
                </c:pt>
                <c:pt idx="2">
                  <c:v>-23599</c:v>
                </c:pt>
                <c:pt idx="3">
                  <c:v>-23992</c:v>
                </c:pt>
                <c:pt idx="4">
                  <c:v>-24507</c:v>
                </c:pt>
                <c:pt idx="5">
                  <c:v>-24366</c:v>
                </c:pt>
                <c:pt idx="6">
                  <c:v>-23687</c:v>
                </c:pt>
                <c:pt idx="7">
                  <c:v>-23616</c:v>
                </c:pt>
                <c:pt idx="8">
                  <c:v>-23954</c:v>
                </c:pt>
                <c:pt idx="9">
                  <c:v>-24711</c:v>
                </c:pt>
                <c:pt idx="10">
                  <c:v>-25317</c:v>
                </c:pt>
                <c:pt idx="11">
                  <c:v>-25997</c:v>
                </c:pt>
                <c:pt idx="12">
                  <c:v>-26267</c:v>
                </c:pt>
                <c:pt idx="13">
                  <c:v>-25746</c:v>
                </c:pt>
                <c:pt idx="14">
                  <c:v>-25487</c:v>
                </c:pt>
                <c:pt idx="15">
                  <c:v>-25332</c:v>
                </c:pt>
                <c:pt idx="16">
                  <c:v>-25135</c:v>
                </c:pt>
                <c:pt idx="17">
                  <c:v>-25428</c:v>
                </c:pt>
                <c:pt idx="18">
                  <c:v>-25724</c:v>
                </c:pt>
                <c:pt idx="19">
                  <c:v>-26950</c:v>
                </c:pt>
                <c:pt idx="20">
                  <c:v>-26049</c:v>
                </c:pt>
                <c:pt idx="21">
                  <c:v>-25853</c:v>
                </c:pt>
                <c:pt idx="22">
                  <c:v>-26260</c:v>
                </c:pt>
                <c:pt idx="23">
                  <c:v>-26341</c:v>
                </c:pt>
                <c:pt idx="24">
                  <c:v>-28422</c:v>
                </c:pt>
                <c:pt idx="25">
                  <c:v>-29639</c:v>
                </c:pt>
                <c:pt idx="26">
                  <c:v>-30984</c:v>
                </c:pt>
                <c:pt idx="27">
                  <c:v>-31440</c:v>
                </c:pt>
                <c:pt idx="28">
                  <c:v>-30554</c:v>
                </c:pt>
                <c:pt idx="29">
                  <c:v>-30057</c:v>
                </c:pt>
                <c:pt idx="30">
                  <c:v>-28650</c:v>
                </c:pt>
                <c:pt idx="31">
                  <c:v>-27413</c:v>
                </c:pt>
                <c:pt idx="32">
                  <c:v>-26601</c:v>
                </c:pt>
                <c:pt idx="33">
                  <c:v>-26396</c:v>
                </c:pt>
                <c:pt idx="34">
                  <c:v>-26146</c:v>
                </c:pt>
                <c:pt idx="35">
                  <c:v>-25007</c:v>
                </c:pt>
                <c:pt idx="36">
                  <c:v>-25482</c:v>
                </c:pt>
                <c:pt idx="37">
                  <c:v>-25419</c:v>
                </c:pt>
                <c:pt idx="38">
                  <c:v>-25170</c:v>
                </c:pt>
                <c:pt idx="39">
                  <c:v>-25843</c:v>
                </c:pt>
                <c:pt idx="40">
                  <c:v>-23868</c:v>
                </c:pt>
                <c:pt idx="41">
                  <c:v>-22649</c:v>
                </c:pt>
                <c:pt idx="42">
                  <c:v>-22194</c:v>
                </c:pt>
                <c:pt idx="43">
                  <c:v>-21369</c:v>
                </c:pt>
                <c:pt idx="44">
                  <c:v>-21674</c:v>
                </c:pt>
                <c:pt idx="45">
                  <c:v>-21290</c:v>
                </c:pt>
                <c:pt idx="46">
                  <c:v>-21462</c:v>
                </c:pt>
                <c:pt idx="47">
                  <c:v>-22097</c:v>
                </c:pt>
                <c:pt idx="48">
                  <c:v>-22834</c:v>
                </c:pt>
                <c:pt idx="49">
                  <c:v>-21928</c:v>
                </c:pt>
                <c:pt idx="50">
                  <c:v>-20013</c:v>
                </c:pt>
                <c:pt idx="51">
                  <c:v>-19968</c:v>
                </c:pt>
                <c:pt idx="52">
                  <c:v>-19709</c:v>
                </c:pt>
                <c:pt idx="53">
                  <c:v>-20195</c:v>
                </c:pt>
                <c:pt idx="54">
                  <c:v>-20698</c:v>
                </c:pt>
                <c:pt idx="55">
                  <c:v>-20264</c:v>
                </c:pt>
                <c:pt idx="56">
                  <c:v>-19735</c:v>
                </c:pt>
                <c:pt idx="57">
                  <c:v>-19472</c:v>
                </c:pt>
                <c:pt idx="58">
                  <c:v>-19372</c:v>
                </c:pt>
                <c:pt idx="59">
                  <c:v>-19619</c:v>
                </c:pt>
                <c:pt idx="60">
                  <c:v>-18330</c:v>
                </c:pt>
                <c:pt idx="61">
                  <c:v>-17621</c:v>
                </c:pt>
                <c:pt idx="62">
                  <c:v>-17012</c:v>
                </c:pt>
                <c:pt idx="63">
                  <c:v>-16299</c:v>
                </c:pt>
                <c:pt idx="64">
                  <c:v>-15455</c:v>
                </c:pt>
                <c:pt idx="65">
                  <c:v>-13650</c:v>
                </c:pt>
                <c:pt idx="66">
                  <c:v>-12578</c:v>
                </c:pt>
                <c:pt idx="67">
                  <c:v>-11519</c:v>
                </c:pt>
                <c:pt idx="68">
                  <c:v>-11165</c:v>
                </c:pt>
                <c:pt idx="69">
                  <c:v>-10483</c:v>
                </c:pt>
                <c:pt idx="70">
                  <c:v>-9699</c:v>
                </c:pt>
                <c:pt idx="71">
                  <c:v>-9024</c:v>
                </c:pt>
                <c:pt idx="72">
                  <c:v>-8207</c:v>
                </c:pt>
                <c:pt idx="73">
                  <c:v>-6223</c:v>
                </c:pt>
                <c:pt idx="74">
                  <c:v>-6066</c:v>
                </c:pt>
                <c:pt idx="75">
                  <c:v>-5340</c:v>
                </c:pt>
                <c:pt idx="76">
                  <c:v>-5113</c:v>
                </c:pt>
                <c:pt idx="77">
                  <c:v>-4277</c:v>
                </c:pt>
                <c:pt idx="78">
                  <c:v>-3916</c:v>
                </c:pt>
                <c:pt idx="79">
                  <c:v>-3477</c:v>
                </c:pt>
                <c:pt idx="80">
                  <c:v>-3169</c:v>
                </c:pt>
                <c:pt idx="81">
                  <c:v>-2760</c:v>
                </c:pt>
                <c:pt idx="82">
                  <c:v>-2449</c:v>
                </c:pt>
                <c:pt idx="83">
                  <c:v>-2139</c:v>
                </c:pt>
                <c:pt idx="84">
                  <c:v>-2064</c:v>
                </c:pt>
                <c:pt idx="85">
                  <c:v>-9934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00-43E5-9391-5CD523DA4AA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Asian Male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Sheet1!$E$2:$E$97</c:f>
              <c:numCache>
                <c:formatCode>#,##0;[Red]#,##0</c:formatCode>
                <c:ptCount val="96"/>
                <c:pt idx="0">
                  <c:v>-7261</c:v>
                </c:pt>
                <c:pt idx="1">
                  <c:v>-7759</c:v>
                </c:pt>
                <c:pt idx="2">
                  <c:v>-8613</c:v>
                </c:pt>
                <c:pt idx="3">
                  <c:v>-8931</c:v>
                </c:pt>
                <c:pt idx="4">
                  <c:v>-9383</c:v>
                </c:pt>
                <c:pt idx="5">
                  <c:v>-9262</c:v>
                </c:pt>
                <c:pt idx="6">
                  <c:v>-9491</c:v>
                </c:pt>
                <c:pt idx="7">
                  <c:v>-9188</c:v>
                </c:pt>
                <c:pt idx="8">
                  <c:v>-8892</c:v>
                </c:pt>
                <c:pt idx="9">
                  <c:v>-9558</c:v>
                </c:pt>
                <c:pt idx="10">
                  <c:v>-9343</c:v>
                </c:pt>
                <c:pt idx="11">
                  <c:v>-9794</c:v>
                </c:pt>
                <c:pt idx="12">
                  <c:v>-9376</c:v>
                </c:pt>
                <c:pt idx="13">
                  <c:v>-9228</c:v>
                </c:pt>
                <c:pt idx="14">
                  <c:v>-9464</c:v>
                </c:pt>
                <c:pt idx="15">
                  <c:v>-9510</c:v>
                </c:pt>
                <c:pt idx="16">
                  <c:v>-9382</c:v>
                </c:pt>
                <c:pt idx="17">
                  <c:v>-8930</c:v>
                </c:pt>
                <c:pt idx="18">
                  <c:v>-8585</c:v>
                </c:pt>
                <c:pt idx="19">
                  <c:v>-8023</c:v>
                </c:pt>
                <c:pt idx="20">
                  <c:v>-7852</c:v>
                </c:pt>
                <c:pt idx="21">
                  <c:v>-8245</c:v>
                </c:pt>
                <c:pt idx="22">
                  <c:v>-8966</c:v>
                </c:pt>
                <c:pt idx="23">
                  <c:v>-9901</c:v>
                </c:pt>
                <c:pt idx="24">
                  <c:v>-10364</c:v>
                </c:pt>
                <c:pt idx="25">
                  <c:v>-10896</c:v>
                </c:pt>
                <c:pt idx="26">
                  <c:v>-11114</c:v>
                </c:pt>
                <c:pt idx="27">
                  <c:v>-11707</c:v>
                </c:pt>
                <c:pt idx="28">
                  <c:v>-12017</c:v>
                </c:pt>
                <c:pt idx="29">
                  <c:v>-12234</c:v>
                </c:pt>
                <c:pt idx="30">
                  <c:v>-12593</c:v>
                </c:pt>
                <c:pt idx="31">
                  <c:v>-12592</c:v>
                </c:pt>
                <c:pt idx="32">
                  <c:v>-12767</c:v>
                </c:pt>
                <c:pt idx="33">
                  <c:v>-12777</c:v>
                </c:pt>
                <c:pt idx="34">
                  <c:v>-13150</c:v>
                </c:pt>
                <c:pt idx="35">
                  <c:v>-13021</c:v>
                </c:pt>
                <c:pt idx="36">
                  <c:v>-13162</c:v>
                </c:pt>
                <c:pt idx="37">
                  <c:v>-12927</c:v>
                </c:pt>
                <c:pt idx="38">
                  <c:v>-12593</c:v>
                </c:pt>
                <c:pt idx="39">
                  <c:v>-12807</c:v>
                </c:pt>
                <c:pt idx="40">
                  <c:v>-12058</c:v>
                </c:pt>
                <c:pt idx="41">
                  <c:v>-11850</c:v>
                </c:pt>
                <c:pt idx="42">
                  <c:v>-11558</c:v>
                </c:pt>
                <c:pt idx="43">
                  <c:v>-12030</c:v>
                </c:pt>
                <c:pt idx="44">
                  <c:v>-12445</c:v>
                </c:pt>
                <c:pt idx="45">
                  <c:v>-11948</c:v>
                </c:pt>
                <c:pt idx="46">
                  <c:v>-11907</c:v>
                </c:pt>
                <c:pt idx="47">
                  <c:v>-11578</c:v>
                </c:pt>
                <c:pt idx="48">
                  <c:v>-11151</c:v>
                </c:pt>
                <c:pt idx="49">
                  <c:v>-10814</c:v>
                </c:pt>
                <c:pt idx="50">
                  <c:v>-9976</c:v>
                </c:pt>
                <c:pt idx="51">
                  <c:v>-9434</c:v>
                </c:pt>
                <c:pt idx="52">
                  <c:v>-8434</c:v>
                </c:pt>
                <c:pt idx="53">
                  <c:v>-8478</c:v>
                </c:pt>
                <c:pt idx="54">
                  <c:v>-8224</c:v>
                </c:pt>
                <c:pt idx="55">
                  <c:v>-8144</c:v>
                </c:pt>
                <c:pt idx="56">
                  <c:v>-7932</c:v>
                </c:pt>
                <c:pt idx="57">
                  <c:v>-7220</c:v>
                </c:pt>
                <c:pt idx="58">
                  <c:v>-6918</c:v>
                </c:pt>
                <c:pt idx="59">
                  <c:v>-6875</c:v>
                </c:pt>
                <c:pt idx="60">
                  <c:v>-6320</c:v>
                </c:pt>
                <c:pt idx="61">
                  <c:v>-6328</c:v>
                </c:pt>
                <c:pt idx="62">
                  <c:v>-6092</c:v>
                </c:pt>
                <c:pt idx="63">
                  <c:v>-6021</c:v>
                </c:pt>
                <c:pt idx="64">
                  <c:v>-5765</c:v>
                </c:pt>
                <c:pt idx="65">
                  <c:v>-5323</c:v>
                </c:pt>
                <c:pt idx="66">
                  <c:v>-5151</c:v>
                </c:pt>
                <c:pt idx="67">
                  <c:v>-4786</c:v>
                </c:pt>
                <c:pt idx="68">
                  <c:v>-4538</c:v>
                </c:pt>
                <c:pt idx="69">
                  <c:v>-4782</c:v>
                </c:pt>
                <c:pt idx="70">
                  <c:v>-4283</c:v>
                </c:pt>
                <c:pt idx="71">
                  <c:v>-4089</c:v>
                </c:pt>
                <c:pt idx="72">
                  <c:v>-3720</c:v>
                </c:pt>
                <c:pt idx="73">
                  <c:v>-3267</c:v>
                </c:pt>
                <c:pt idx="74">
                  <c:v>-3153</c:v>
                </c:pt>
                <c:pt idx="75">
                  <c:v>-2765</c:v>
                </c:pt>
                <c:pt idx="76">
                  <c:v>-2673</c:v>
                </c:pt>
                <c:pt idx="77">
                  <c:v>-2405</c:v>
                </c:pt>
                <c:pt idx="78">
                  <c:v>-2154</c:v>
                </c:pt>
                <c:pt idx="79">
                  <c:v>-2027</c:v>
                </c:pt>
                <c:pt idx="80">
                  <c:v>-1740</c:v>
                </c:pt>
                <c:pt idx="81">
                  <c:v>-1566</c:v>
                </c:pt>
                <c:pt idx="82">
                  <c:v>-1360</c:v>
                </c:pt>
                <c:pt idx="83">
                  <c:v>-1179</c:v>
                </c:pt>
                <c:pt idx="84">
                  <c:v>-1085</c:v>
                </c:pt>
                <c:pt idx="85">
                  <c:v>-4886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00-43E5-9391-5CD523DA4AA1}"/>
            </c:ext>
          </c:extLst>
        </c:ser>
        <c:ser>
          <c:idx val="5"/>
          <c:order val="4"/>
          <c:tx>
            <c:strRef>
              <c:f>Sheet1!$F$1</c:f>
              <c:strCache>
                <c:ptCount val="1"/>
                <c:pt idx="0">
                  <c:v>Other Male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Sheet1!$F$2:$F$97</c:f>
              <c:numCache>
                <c:formatCode>#,##0;[Red]#,##0</c:formatCode>
                <c:ptCount val="96"/>
                <c:pt idx="0">
                  <c:v>-6469</c:v>
                </c:pt>
                <c:pt idx="1">
                  <c:v>-6637</c:v>
                </c:pt>
                <c:pt idx="2">
                  <c:v>-6882</c:v>
                </c:pt>
                <c:pt idx="3">
                  <c:v>-7156</c:v>
                </c:pt>
                <c:pt idx="4">
                  <c:v>-7278</c:v>
                </c:pt>
                <c:pt idx="5">
                  <c:v>-7149</c:v>
                </c:pt>
                <c:pt idx="6">
                  <c:v>-7086</c:v>
                </c:pt>
                <c:pt idx="7">
                  <c:v>-6683</c:v>
                </c:pt>
                <c:pt idx="8">
                  <c:v>-6834</c:v>
                </c:pt>
                <c:pt idx="9">
                  <c:v>-6541</c:v>
                </c:pt>
                <c:pt idx="10">
                  <c:v>-6144</c:v>
                </c:pt>
                <c:pt idx="11">
                  <c:v>-6266</c:v>
                </c:pt>
                <c:pt idx="12">
                  <c:v>-5979</c:v>
                </c:pt>
                <c:pt idx="13">
                  <c:v>-5872</c:v>
                </c:pt>
                <c:pt idx="14">
                  <c:v>-5613</c:v>
                </c:pt>
                <c:pt idx="15">
                  <c:v>-5448</c:v>
                </c:pt>
                <c:pt idx="16">
                  <c:v>-5176</c:v>
                </c:pt>
                <c:pt idx="17">
                  <c:v>-5015</c:v>
                </c:pt>
                <c:pt idx="18">
                  <c:v>-4905</c:v>
                </c:pt>
                <c:pt idx="19">
                  <c:v>-4957</c:v>
                </c:pt>
                <c:pt idx="20">
                  <c:v>-4678</c:v>
                </c:pt>
                <c:pt idx="21">
                  <c:v>-4641</c:v>
                </c:pt>
                <c:pt idx="22">
                  <c:v>-4489</c:v>
                </c:pt>
                <c:pt idx="23">
                  <c:v>-4523</c:v>
                </c:pt>
                <c:pt idx="24">
                  <c:v>-4738</c:v>
                </c:pt>
                <c:pt idx="25">
                  <c:v>-4516</c:v>
                </c:pt>
                <c:pt idx="26">
                  <c:v>-4537</c:v>
                </c:pt>
                <c:pt idx="27">
                  <c:v>-4393</c:v>
                </c:pt>
                <c:pt idx="28">
                  <c:v>-4206</c:v>
                </c:pt>
                <c:pt idx="29">
                  <c:v>-3920</c:v>
                </c:pt>
                <c:pt idx="30">
                  <c:v>-3752</c:v>
                </c:pt>
                <c:pt idx="31">
                  <c:v>-3545</c:v>
                </c:pt>
                <c:pt idx="32">
                  <c:v>-3381</c:v>
                </c:pt>
                <c:pt idx="33">
                  <c:v>-3521</c:v>
                </c:pt>
                <c:pt idx="34">
                  <c:v>-3179</c:v>
                </c:pt>
                <c:pt idx="35">
                  <c:v>-3288</c:v>
                </c:pt>
                <c:pt idx="36">
                  <c:v>-3268</c:v>
                </c:pt>
                <c:pt idx="37">
                  <c:v>-3124</c:v>
                </c:pt>
                <c:pt idx="38">
                  <c:v>-3053</c:v>
                </c:pt>
                <c:pt idx="39">
                  <c:v>-2998</c:v>
                </c:pt>
                <c:pt idx="40">
                  <c:v>-2792</c:v>
                </c:pt>
                <c:pt idx="41">
                  <c:v>-2676</c:v>
                </c:pt>
                <c:pt idx="42">
                  <c:v>-2668</c:v>
                </c:pt>
                <c:pt idx="43">
                  <c:v>-2494</c:v>
                </c:pt>
                <c:pt idx="44">
                  <c:v>-2429</c:v>
                </c:pt>
                <c:pt idx="45">
                  <c:v>-2318</c:v>
                </c:pt>
                <c:pt idx="46">
                  <c:v>-2229</c:v>
                </c:pt>
                <c:pt idx="47">
                  <c:v>-2374</c:v>
                </c:pt>
                <c:pt idx="48">
                  <c:v>-2470</c:v>
                </c:pt>
                <c:pt idx="49">
                  <c:v>-2371</c:v>
                </c:pt>
                <c:pt idx="50">
                  <c:v>-2213</c:v>
                </c:pt>
                <c:pt idx="51">
                  <c:v>-2023</c:v>
                </c:pt>
                <c:pt idx="52">
                  <c:v>-1941</c:v>
                </c:pt>
                <c:pt idx="53">
                  <c:v>-1965</c:v>
                </c:pt>
                <c:pt idx="54">
                  <c:v>-2078</c:v>
                </c:pt>
                <c:pt idx="55">
                  <c:v>-2199</c:v>
                </c:pt>
                <c:pt idx="56">
                  <c:v>-2229</c:v>
                </c:pt>
                <c:pt idx="57">
                  <c:v>-2082</c:v>
                </c:pt>
                <c:pt idx="58">
                  <c:v>-2085</c:v>
                </c:pt>
                <c:pt idx="59">
                  <c:v>-2136</c:v>
                </c:pt>
                <c:pt idx="60">
                  <c:v>-1894</c:v>
                </c:pt>
                <c:pt idx="61">
                  <c:v>-2020</c:v>
                </c:pt>
                <c:pt idx="62">
                  <c:v>-1983</c:v>
                </c:pt>
                <c:pt idx="63">
                  <c:v>-1912</c:v>
                </c:pt>
                <c:pt idx="64">
                  <c:v>-1763</c:v>
                </c:pt>
                <c:pt idx="65">
                  <c:v>-1683</c:v>
                </c:pt>
                <c:pt idx="66">
                  <c:v>-1496</c:v>
                </c:pt>
                <c:pt idx="67">
                  <c:v>-1460</c:v>
                </c:pt>
                <c:pt idx="68">
                  <c:v>-1427</c:v>
                </c:pt>
                <c:pt idx="69">
                  <c:v>-1365</c:v>
                </c:pt>
                <c:pt idx="70">
                  <c:v>-1254</c:v>
                </c:pt>
                <c:pt idx="71">
                  <c:v>-1215</c:v>
                </c:pt>
                <c:pt idx="72">
                  <c:v>-1188</c:v>
                </c:pt>
                <c:pt idx="73">
                  <c:v>-933</c:v>
                </c:pt>
                <c:pt idx="74">
                  <c:v>-856</c:v>
                </c:pt>
                <c:pt idx="75">
                  <c:v>-806</c:v>
                </c:pt>
                <c:pt idx="76">
                  <c:v>-795</c:v>
                </c:pt>
                <c:pt idx="77">
                  <c:v>-709</c:v>
                </c:pt>
                <c:pt idx="78">
                  <c:v>-584</c:v>
                </c:pt>
                <c:pt idx="79">
                  <c:v>-552</c:v>
                </c:pt>
                <c:pt idx="80">
                  <c:v>-450</c:v>
                </c:pt>
                <c:pt idx="81">
                  <c:v>-447</c:v>
                </c:pt>
                <c:pt idx="82">
                  <c:v>-390</c:v>
                </c:pt>
                <c:pt idx="83">
                  <c:v>-357</c:v>
                </c:pt>
                <c:pt idx="84">
                  <c:v>-312</c:v>
                </c:pt>
                <c:pt idx="85">
                  <c:v>-1671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00-43E5-9391-5CD523DA4AA1}"/>
            </c:ext>
          </c:extLst>
        </c:ser>
        <c:ser>
          <c:idx val="6"/>
          <c:order val="5"/>
          <c:tx>
            <c:strRef>
              <c:f>Sheet1!$G$1</c:f>
              <c:strCache>
                <c:ptCount val="1"/>
                <c:pt idx="0">
                  <c:v>White Female</c:v>
                </c:pt>
              </c:strCache>
            </c:strRef>
          </c:tx>
          <c:spPr>
            <a:solidFill>
              <a:srgbClr val="F84260"/>
            </a:solidFill>
            <a:ln>
              <a:solidFill>
                <a:srgbClr val="FC8168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Sheet1!$G$2:$G$97</c:f>
              <c:numCache>
                <c:formatCode>_(* #,##0_);_(* \(#,##0\);_(* "-"??_);_(@_)</c:formatCode>
                <c:ptCount val="96"/>
                <c:pt idx="0">
                  <c:v>56061</c:v>
                </c:pt>
                <c:pt idx="1">
                  <c:v>57540</c:v>
                </c:pt>
                <c:pt idx="2">
                  <c:v>61009</c:v>
                </c:pt>
                <c:pt idx="3">
                  <c:v>62513</c:v>
                </c:pt>
                <c:pt idx="4">
                  <c:v>63655</c:v>
                </c:pt>
                <c:pt idx="5">
                  <c:v>63427</c:v>
                </c:pt>
                <c:pt idx="6">
                  <c:v>63278</c:v>
                </c:pt>
                <c:pt idx="7">
                  <c:v>62729</c:v>
                </c:pt>
                <c:pt idx="8">
                  <c:v>62983</c:v>
                </c:pt>
                <c:pt idx="9">
                  <c:v>61863</c:v>
                </c:pt>
                <c:pt idx="10">
                  <c:v>62526</c:v>
                </c:pt>
                <c:pt idx="11">
                  <c:v>63807</c:v>
                </c:pt>
                <c:pt idx="12">
                  <c:v>64074</c:v>
                </c:pt>
                <c:pt idx="13">
                  <c:v>63876</c:v>
                </c:pt>
                <c:pt idx="14">
                  <c:v>64665</c:v>
                </c:pt>
                <c:pt idx="15">
                  <c:v>65406</c:v>
                </c:pt>
                <c:pt idx="16">
                  <c:v>65446</c:v>
                </c:pt>
                <c:pt idx="17">
                  <c:v>65202</c:v>
                </c:pt>
                <c:pt idx="18">
                  <c:v>62446</c:v>
                </c:pt>
                <c:pt idx="19">
                  <c:v>62695</c:v>
                </c:pt>
                <c:pt idx="20">
                  <c:v>62508</c:v>
                </c:pt>
                <c:pt idx="21">
                  <c:v>63352</c:v>
                </c:pt>
                <c:pt idx="22">
                  <c:v>66397</c:v>
                </c:pt>
                <c:pt idx="23">
                  <c:v>68021</c:v>
                </c:pt>
                <c:pt idx="24">
                  <c:v>69290</c:v>
                </c:pt>
                <c:pt idx="25">
                  <c:v>71286</c:v>
                </c:pt>
                <c:pt idx="26">
                  <c:v>72923</c:v>
                </c:pt>
                <c:pt idx="27">
                  <c:v>76749</c:v>
                </c:pt>
                <c:pt idx="28">
                  <c:v>80435</c:v>
                </c:pt>
                <c:pt idx="29">
                  <c:v>81262</c:v>
                </c:pt>
                <c:pt idx="30">
                  <c:v>79425</c:v>
                </c:pt>
                <c:pt idx="31">
                  <c:v>78051</c:v>
                </c:pt>
                <c:pt idx="32">
                  <c:v>78796</c:v>
                </c:pt>
                <c:pt idx="33">
                  <c:v>79813</c:v>
                </c:pt>
                <c:pt idx="34">
                  <c:v>81022</c:v>
                </c:pt>
                <c:pt idx="35">
                  <c:v>78453</c:v>
                </c:pt>
                <c:pt idx="36">
                  <c:v>79394</c:v>
                </c:pt>
                <c:pt idx="37">
                  <c:v>78943</c:v>
                </c:pt>
                <c:pt idx="38">
                  <c:v>78217</c:v>
                </c:pt>
                <c:pt idx="39">
                  <c:v>78400</c:v>
                </c:pt>
                <c:pt idx="40">
                  <c:v>73192</c:v>
                </c:pt>
                <c:pt idx="41">
                  <c:v>72053</c:v>
                </c:pt>
                <c:pt idx="42">
                  <c:v>71501</c:v>
                </c:pt>
                <c:pt idx="43">
                  <c:v>68692</c:v>
                </c:pt>
                <c:pt idx="44">
                  <c:v>71386</c:v>
                </c:pt>
                <c:pt idx="45">
                  <c:v>69473</c:v>
                </c:pt>
                <c:pt idx="46">
                  <c:v>70718</c:v>
                </c:pt>
                <c:pt idx="47">
                  <c:v>75201</c:v>
                </c:pt>
                <c:pt idx="48">
                  <c:v>81519</c:v>
                </c:pt>
                <c:pt idx="49">
                  <c:v>82032</c:v>
                </c:pt>
                <c:pt idx="50">
                  <c:v>77682</c:v>
                </c:pt>
                <c:pt idx="51">
                  <c:v>73777</c:v>
                </c:pt>
                <c:pt idx="52">
                  <c:v>74066</c:v>
                </c:pt>
                <c:pt idx="53">
                  <c:v>75358</c:v>
                </c:pt>
                <c:pt idx="54">
                  <c:v>81584</c:v>
                </c:pt>
                <c:pt idx="55">
                  <c:v>86108</c:v>
                </c:pt>
                <c:pt idx="56">
                  <c:v>88154</c:v>
                </c:pt>
                <c:pt idx="57">
                  <c:v>89261</c:v>
                </c:pt>
                <c:pt idx="58">
                  <c:v>91048</c:v>
                </c:pt>
                <c:pt idx="59">
                  <c:v>91570</c:v>
                </c:pt>
                <c:pt idx="60">
                  <c:v>89686</c:v>
                </c:pt>
                <c:pt idx="61">
                  <c:v>89601</c:v>
                </c:pt>
                <c:pt idx="62">
                  <c:v>89274</c:v>
                </c:pt>
                <c:pt idx="63">
                  <c:v>85805</c:v>
                </c:pt>
                <c:pt idx="64">
                  <c:v>85579</c:v>
                </c:pt>
                <c:pt idx="65">
                  <c:v>83214</c:v>
                </c:pt>
                <c:pt idx="66">
                  <c:v>80302</c:v>
                </c:pt>
                <c:pt idx="67">
                  <c:v>76312</c:v>
                </c:pt>
                <c:pt idx="68">
                  <c:v>73580</c:v>
                </c:pt>
                <c:pt idx="69">
                  <c:v>71566</c:v>
                </c:pt>
                <c:pt idx="70">
                  <c:v>70451</c:v>
                </c:pt>
                <c:pt idx="71">
                  <c:v>70169</c:v>
                </c:pt>
                <c:pt idx="72">
                  <c:v>75132</c:v>
                </c:pt>
                <c:pt idx="73">
                  <c:v>52732</c:v>
                </c:pt>
                <c:pt idx="74">
                  <c:v>53290</c:v>
                </c:pt>
                <c:pt idx="75">
                  <c:v>53030</c:v>
                </c:pt>
                <c:pt idx="76">
                  <c:v>52796</c:v>
                </c:pt>
                <c:pt idx="77">
                  <c:v>45082</c:v>
                </c:pt>
                <c:pt idx="78">
                  <c:v>41709</c:v>
                </c:pt>
                <c:pt idx="79">
                  <c:v>38496</c:v>
                </c:pt>
                <c:pt idx="80">
                  <c:v>35547</c:v>
                </c:pt>
                <c:pt idx="81">
                  <c:v>33692</c:v>
                </c:pt>
                <c:pt idx="82">
                  <c:v>30151</c:v>
                </c:pt>
                <c:pt idx="83">
                  <c:v>28119</c:v>
                </c:pt>
                <c:pt idx="84">
                  <c:v>27237</c:v>
                </c:pt>
                <c:pt idx="85">
                  <c:v>171291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00-43E5-9391-5CD523DA4AA1}"/>
            </c:ext>
          </c:extLst>
        </c:ser>
        <c:ser>
          <c:idx val="7"/>
          <c:order val="6"/>
          <c:tx>
            <c:strRef>
              <c:f>Sheet1!$I$1</c:f>
              <c:strCache>
                <c:ptCount val="1"/>
                <c:pt idx="0">
                  <c:v>Hispanic Female</c:v>
                </c:pt>
              </c:strCache>
            </c:strRef>
          </c:tx>
          <c:spPr>
            <a:solidFill>
              <a:srgbClr val="FF7C80"/>
            </a:solidFill>
            <a:ln>
              <a:solidFill>
                <a:schemeClr val="bg1">
                  <a:lumMod val="85000"/>
                </a:schemeClr>
              </a:solidFill>
            </a:ln>
          </c:spPr>
          <c:invertIfNegative val="0"/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C00-43E5-9391-5CD523DA4AA1}"/>
              </c:ext>
            </c:extLst>
          </c:dPt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Sheet1!$I$2:$I$97</c:f>
              <c:numCache>
                <c:formatCode>_(* #,##0_);_(* \(#,##0\);_(* "-"??_);_(@_)</c:formatCode>
                <c:ptCount val="96"/>
                <c:pt idx="0">
                  <c:v>92952</c:v>
                </c:pt>
                <c:pt idx="1">
                  <c:v>94222</c:v>
                </c:pt>
                <c:pt idx="2">
                  <c:v>96448</c:v>
                </c:pt>
                <c:pt idx="3">
                  <c:v>100241</c:v>
                </c:pt>
                <c:pt idx="4">
                  <c:v>101233</c:v>
                </c:pt>
                <c:pt idx="5">
                  <c:v>99875</c:v>
                </c:pt>
                <c:pt idx="6">
                  <c:v>99245</c:v>
                </c:pt>
                <c:pt idx="7">
                  <c:v>98470</c:v>
                </c:pt>
                <c:pt idx="8">
                  <c:v>101451</c:v>
                </c:pt>
                <c:pt idx="9">
                  <c:v>102655</c:v>
                </c:pt>
                <c:pt idx="10">
                  <c:v>101428</c:v>
                </c:pt>
                <c:pt idx="11">
                  <c:v>103596</c:v>
                </c:pt>
                <c:pt idx="12">
                  <c:v>102977</c:v>
                </c:pt>
                <c:pt idx="13">
                  <c:v>101865</c:v>
                </c:pt>
                <c:pt idx="14">
                  <c:v>100967</c:v>
                </c:pt>
                <c:pt idx="15">
                  <c:v>100156</c:v>
                </c:pt>
                <c:pt idx="16">
                  <c:v>99720</c:v>
                </c:pt>
                <c:pt idx="17">
                  <c:v>98473</c:v>
                </c:pt>
                <c:pt idx="18">
                  <c:v>97612</c:v>
                </c:pt>
                <c:pt idx="19">
                  <c:v>96343</c:v>
                </c:pt>
                <c:pt idx="20">
                  <c:v>92593</c:v>
                </c:pt>
                <c:pt idx="21">
                  <c:v>90058</c:v>
                </c:pt>
                <c:pt idx="22">
                  <c:v>89581</c:v>
                </c:pt>
                <c:pt idx="23">
                  <c:v>88680</c:v>
                </c:pt>
                <c:pt idx="24">
                  <c:v>88552</c:v>
                </c:pt>
                <c:pt idx="25">
                  <c:v>89144</c:v>
                </c:pt>
                <c:pt idx="26">
                  <c:v>89166</c:v>
                </c:pt>
                <c:pt idx="27">
                  <c:v>91246</c:v>
                </c:pt>
                <c:pt idx="28">
                  <c:v>89109</c:v>
                </c:pt>
                <c:pt idx="29">
                  <c:v>87061</c:v>
                </c:pt>
                <c:pt idx="30">
                  <c:v>82266</c:v>
                </c:pt>
                <c:pt idx="31">
                  <c:v>81205</c:v>
                </c:pt>
                <c:pt idx="32">
                  <c:v>80991</c:v>
                </c:pt>
                <c:pt idx="33">
                  <c:v>81223</c:v>
                </c:pt>
                <c:pt idx="34">
                  <c:v>82348</c:v>
                </c:pt>
                <c:pt idx="35">
                  <c:v>80435</c:v>
                </c:pt>
                <c:pt idx="36">
                  <c:v>81836</c:v>
                </c:pt>
                <c:pt idx="37">
                  <c:v>82032</c:v>
                </c:pt>
                <c:pt idx="38">
                  <c:v>81592</c:v>
                </c:pt>
                <c:pt idx="39">
                  <c:v>82078</c:v>
                </c:pt>
                <c:pt idx="40">
                  <c:v>76399</c:v>
                </c:pt>
                <c:pt idx="41">
                  <c:v>75691</c:v>
                </c:pt>
                <c:pt idx="42">
                  <c:v>76350</c:v>
                </c:pt>
                <c:pt idx="43">
                  <c:v>75994</c:v>
                </c:pt>
                <c:pt idx="44">
                  <c:v>76418</c:v>
                </c:pt>
                <c:pt idx="45">
                  <c:v>74291</c:v>
                </c:pt>
                <c:pt idx="46">
                  <c:v>73674</c:v>
                </c:pt>
                <c:pt idx="47">
                  <c:v>72615</c:v>
                </c:pt>
                <c:pt idx="48">
                  <c:v>71419</c:v>
                </c:pt>
                <c:pt idx="49">
                  <c:v>69343</c:v>
                </c:pt>
                <c:pt idx="50">
                  <c:v>64720</c:v>
                </c:pt>
                <c:pt idx="51">
                  <c:v>62747</c:v>
                </c:pt>
                <c:pt idx="52">
                  <c:v>60043</c:v>
                </c:pt>
                <c:pt idx="53">
                  <c:v>58901</c:v>
                </c:pt>
                <c:pt idx="54">
                  <c:v>59380</c:v>
                </c:pt>
                <c:pt idx="55">
                  <c:v>57110</c:v>
                </c:pt>
                <c:pt idx="56">
                  <c:v>55199</c:v>
                </c:pt>
                <c:pt idx="57">
                  <c:v>53299</c:v>
                </c:pt>
                <c:pt idx="58">
                  <c:v>51499</c:v>
                </c:pt>
                <c:pt idx="59">
                  <c:v>51391</c:v>
                </c:pt>
                <c:pt idx="60">
                  <c:v>47195</c:v>
                </c:pt>
                <c:pt idx="61">
                  <c:v>45212</c:v>
                </c:pt>
                <c:pt idx="62">
                  <c:v>43930</c:v>
                </c:pt>
                <c:pt idx="63">
                  <c:v>41904</c:v>
                </c:pt>
                <c:pt idx="64">
                  <c:v>40647</c:v>
                </c:pt>
                <c:pt idx="65">
                  <c:v>37675</c:v>
                </c:pt>
                <c:pt idx="66">
                  <c:v>35597</c:v>
                </c:pt>
                <c:pt idx="67">
                  <c:v>32833</c:v>
                </c:pt>
                <c:pt idx="68">
                  <c:v>31823</c:v>
                </c:pt>
                <c:pt idx="69">
                  <c:v>30833</c:v>
                </c:pt>
                <c:pt idx="70">
                  <c:v>28283</c:v>
                </c:pt>
                <c:pt idx="71">
                  <c:v>26998</c:v>
                </c:pt>
                <c:pt idx="72">
                  <c:v>25915</c:v>
                </c:pt>
                <c:pt idx="73">
                  <c:v>22342</c:v>
                </c:pt>
                <c:pt idx="74">
                  <c:v>20965</c:v>
                </c:pt>
                <c:pt idx="75">
                  <c:v>19286</c:v>
                </c:pt>
                <c:pt idx="76">
                  <c:v>17888</c:v>
                </c:pt>
                <c:pt idx="77">
                  <c:v>15951</c:v>
                </c:pt>
                <c:pt idx="78">
                  <c:v>14991</c:v>
                </c:pt>
                <c:pt idx="79">
                  <c:v>13992</c:v>
                </c:pt>
                <c:pt idx="80">
                  <c:v>12759</c:v>
                </c:pt>
                <c:pt idx="81">
                  <c:v>12245</c:v>
                </c:pt>
                <c:pt idx="82">
                  <c:v>11252</c:v>
                </c:pt>
                <c:pt idx="83">
                  <c:v>10652</c:v>
                </c:pt>
                <c:pt idx="84">
                  <c:v>9993</c:v>
                </c:pt>
                <c:pt idx="85">
                  <c:v>56000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00-43E5-9391-5CD523DA4AA1}"/>
            </c:ext>
          </c:extLst>
        </c:ser>
        <c:ser>
          <c:idx val="8"/>
          <c:order val="7"/>
          <c:tx>
            <c:strRef>
              <c:f>Sheet1!$H$1</c:f>
              <c:strCache>
                <c:ptCount val="1"/>
                <c:pt idx="0">
                  <c:v>Black Female</c:v>
                </c:pt>
              </c:strCache>
            </c:strRef>
          </c:tx>
          <c:spPr>
            <a:solidFill>
              <a:srgbClr val="F85A74"/>
            </a:solidFill>
            <a:ln>
              <a:solidFill>
                <a:srgbClr val="FC8168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Sheet1!$H$2:$H$97</c:f>
              <c:numCache>
                <c:formatCode>_(* #,##0_);_(* \(#,##0\);_(* "-"??_);_(@_)</c:formatCode>
                <c:ptCount val="96"/>
                <c:pt idx="0">
                  <c:v>22525</c:v>
                </c:pt>
                <c:pt idx="1">
                  <c:v>22376</c:v>
                </c:pt>
                <c:pt idx="2">
                  <c:v>22892</c:v>
                </c:pt>
                <c:pt idx="3">
                  <c:v>23853</c:v>
                </c:pt>
                <c:pt idx="4">
                  <c:v>24049</c:v>
                </c:pt>
                <c:pt idx="5">
                  <c:v>23614</c:v>
                </c:pt>
                <c:pt idx="6">
                  <c:v>23190</c:v>
                </c:pt>
                <c:pt idx="7">
                  <c:v>23130</c:v>
                </c:pt>
                <c:pt idx="8">
                  <c:v>23608</c:v>
                </c:pt>
                <c:pt idx="9">
                  <c:v>24393</c:v>
                </c:pt>
                <c:pt idx="10">
                  <c:v>24605</c:v>
                </c:pt>
                <c:pt idx="11">
                  <c:v>24927</c:v>
                </c:pt>
                <c:pt idx="12">
                  <c:v>25220</c:v>
                </c:pt>
                <c:pt idx="13">
                  <c:v>25107</c:v>
                </c:pt>
                <c:pt idx="14">
                  <c:v>24769</c:v>
                </c:pt>
                <c:pt idx="15">
                  <c:v>24823</c:v>
                </c:pt>
                <c:pt idx="16">
                  <c:v>24517</c:v>
                </c:pt>
                <c:pt idx="17">
                  <c:v>24451</c:v>
                </c:pt>
                <c:pt idx="18">
                  <c:v>24449</c:v>
                </c:pt>
                <c:pt idx="19">
                  <c:v>25280</c:v>
                </c:pt>
                <c:pt idx="20">
                  <c:v>24287</c:v>
                </c:pt>
                <c:pt idx="21">
                  <c:v>24601</c:v>
                </c:pt>
                <c:pt idx="22">
                  <c:v>25238</c:v>
                </c:pt>
                <c:pt idx="23">
                  <c:v>25596</c:v>
                </c:pt>
                <c:pt idx="24">
                  <c:v>27061</c:v>
                </c:pt>
                <c:pt idx="25">
                  <c:v>28307</c:v>
                </c:pt>
                <c:pt idx="26">
                  <c:v>29604</c:v>
                </c:pt>
                <c:pt idx="27">
                  <c:v>30520</c:v>
                </c:pt>
                <c:pt idx="28">
                  <c:v>31055</c:v>
                </c:pt>
                <c:pt idx="29">
                  <c:v>31258</c:v>
                </c:pt>
                <c:pt idx="30">
                  <c:v>29825</c:v>
                </c:pt>
                <c:pt idx="31">
                  <c:v>28632</c:v>
                </c:pt>
                <c:pt idx="32">
                  <c:v>27937</c:v>
                </c:pt>
                <c:pt idx="33">
                  <c:v>27735</c:v>
                </c:pt>
                <c:pt idx="34">
                  <c:v>27575</c:v>
                </c:pt>
                <c:pt idx="35">
                  <c:v>26709</c:v>
                </c:pt>
                <c:pt idx="36">
                  <c:v>27302</c:v>
                </c:pt>
                <c:pt idx="37">
                  <c:v>27110</c:v>
                </c:pt>
                <c:pt idx="38">
                  <c:v>26975</c:v>
                </c:pt>
                <c:pt idx="39">
                  <c:v>28048</c:v>
                </c:pt>
                <c:pt idx="40">
                  <c:v>25997</c:v>
                </c:pt>
                <c:pt idx="41">
                  <c:v>24661</c:v>
                </c:pt>
                <c:pt idx="42">
                  <c:v>24353</c:v>
                </c:pt>
                <c:pt idx="43">
                  <c:v>23592</c:v>
                </c:pt>
                <c:pt idx="44">
                  <c:v>23619</c:v>
                </c:pt>
                <c:pt idx="45">
                  <c:v>23314</c:v>
                </c:pt>
                <c:pt idx="46">
                  <c:v>23907</c:v>
                </c:pt>
                <c:pt idx="47">
                  <c:v>24254</c:v>
                </c:pt>
                <c:pt idx="48">
                  <c:v>24822</c:v>
                </c:pt>
                <c:pt idx="49">
                  <c:v>24162</c:v>
                </c:pt>
                <c:pt idx="50">
                  <c:v>21994</c:v>
                </c:pt>
                <c:pt idx="51">
                  <c:v>21833</c:v>
                </c:pt>
                <c:pt idx="52">
                  <c:v>21558</c:v>
                </c:pt>
                <c:pt idx="53">
                  <c:v>22274</c:v>
                </c:pt>
                <c:pt idx="54">
                  <c:v>23280</c:v>
                </c:pt>
                <c:pt idx="55">
                  <c:v>23055</c:v>
                </c:pt>
                <c:pt idx="56">
                  <c:v>22440</c:v>
                </c:pt>
                <c:pt idx="57">
                  <c:v>22375</c:v>
                </c:pt>
                <c:pt idx="58">
                  <c:v>22210</c:v>
                </c:pt>
                <c:pt idx="59">
                  <c:v>22135</c:v>
                </c:pt>
                <c:pt idx="60">
                  <c:v>21266</c:v>
                </c:pt>
                <c:pt idx="61">
                  <c:v>20496</c:v>
                </c:pt>
                <c:pt idx="62">
                  <c:v>20134</c:v>
                </c:pt>
                <c:pt idx="63">
                  <c:v>19197</c:v>
                </c:pt>
                <c:pt idx="64">
                  <c:v>18624</c:v>
                </c:pt>
                <c:pt idx="65">
                  <c:v>17166</c:v>
                </c:pt>
                <c:pt idx="66">
                  <c:v>16116</c:v>
                </c:pt>
                <c:pt idx="67">
                  <c:v>15048</c:v>
                </c:pt>
                <c:pt idx="68">
                  <c:v>14749</c:v>
                </c:pt>
                <c:pt idx="69">
                  <c:v>13957</c:v>
                </c:pt>
                <c:pt idx="70">
                  <c:v>12880</c:v>
                </c:pt>
                <c:pt idx="71">
                  <c:v>11957</c:v>
                </c:pt>
                <c:pt idx="72">
                  <c:v>10995</c:v>
                </c:pt>
                <c:pt idx="73">
                  <c:v>8742</c:v>
                </c:pt>
                <c:pt idx="74">
                  <c:v>8556</c:v>
                </c:pt>
                <c:pt idx="75">
                  <c:v>7849</c:v>
                </c:pt>
                <c:pt idx="76">
                  <c:v>7339</c:v>
                </c:pt>
                <c:pt idx="77">
                  <c:v>6482</c:v>
                </c:pt>
                <c:pt idx="78">
                  <c:v>6297</c:v>
                </c:pt>
                <c:pt idx="79">
                  <c:v>5747</c:v>
                </c:pt>
                <c:pt idx="80">
                  <c:v>4785</c:v>
                </c:pt>
                <c:pt idx="81">
                  <c:v>4414</c:v>
                </c:pt>
                <c:pt idx="82">
                  <c:v>4267</c:v>
                </c:pt>
                <c:pt idx="83">
                  <c:v>3903</c:v>
                </c:pt>
                <c:pt idx="84">
                  <c:v>3706</c:v>
                </c:pt>
                <c:pt idx="85">
                  <c:v>21899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C00-43E5-9391-5CD523DA4AA1}"/>
            </c:ext>
          </c:extLst>
        </c:ser>
        <c:ser>
          <c:idx val="1"/>
          <c:order val="8"/>
          <c:tx>
            <c:strRef>
              <c:f>Sheet1!$J$1</c:f>
              <c:strCache>
                <c:ptCount val="1"/>
                <c:pt idx="0">
                  <c:v>Asian Female</c:v>
                </c:pt>
              </c:strCache>
            </c:strRef>
          </c:tx>
          <c:spPr>
            <a:solidFill>
              <a:srgbClr val="F5573D"/>
            </a:solidFill>
            <a:ln w="0">
              <a:solidFill>
                <a:srgbClr val="FFD5D6"/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Sheet1!$J$2:$J$97</c:f>
              <c:numCache>
                <c:formatCode>_(* #,##0_);_(* \(#,##0\);_(* "-"??_);_(@_)</c:formatCode>
                <c:ptCount val="96"/>
                <c:pt idx="0">
                  <c:v>6996</c:v>
                </c:pt>
                <c:pt idx="1">
                  <c:v>7628</c:v>
                </c:pt>
                <c:pt idx="2">
                  <c:v>8226</c:v>
                </c:pt>
                <c:pt idx="3">
                  <c:v>8557</c:v>
                </c:pt>
                <c:pt idx="4">
                  <c:v>8992</c:v>
                </c:pt>
                <c:pt idx="5">
                  <c:v>8919</c:v>
                </c:pt>
                <c:pt idx="6">
                  <c:v>8717</c:v>
                </c:pt>
                <c:pt idx="7">
                  <c:v>8579</c:v>
                </c:pt>
                <c:pt idx="8">
                  <c:v>8366</c:v>
                </c:pt>
                <c:pt idx="9">
                  <c:v>9183</c:v>
                </c:pt>
                <c:pt idx="10">
                  <c:v>9221</c:v>
                </c:pt>
                <c:pt idx="11">
                  <c:v>9450</c:v>
                </c:pt>
                <c:pt idx="12">
                  <c:v>9078</c:v>
                </c:pt>
                <c:pt idx="13">
                  <c:v>9080</c:v>
                </c:pt>
                <c:pt idx="14">
                  <c:v>9257</c:v>
                </c:pt>
                <c:pt idx="15">
                  <c:v>9313</c:v>
                </c:pt>
                <c:pt idx="16">
                  <c:v>9318</c:v>
                </c:pt>
                <c:pt idx="17">
                  <c:v>8712</c:v>
                </c:pt>
                <c:pt idx="18">
                  <c:v>8214</c:v>
                </c:pt>
                <c:pt idx="19">
                  <c:v>7602</c:v>
                </c:pt>
                <c:pt idx="20">
                  <c:v>7365</c:v>
                </c:pt>
                <c:pt idx="21">
                  <c:v>7965</c:v>
                </c:pt>
                <c:pt idx="22">
                  <c:v>8881</c:v>
                </c:pt>
                <c:pt idx="23">
                  <c:v>9610</c:v>
                </c:pt>
                <c:pt idx="24">
                  <c:v>10351</c:v>
                </c:pt>
                <c:pt idx="25">
                  <c:v>10844</c:v>
                </c:pt>
                <c:pt idx="26">
                  <c:v>11245</c:v>
                </c:pt>
                <c:pt idx="27">
                  <c:v>12074</c:v>
                </c:pt>
                <c:pt idx="28">
                  <c:v>12688</c:v>
                </c:pt>
                <c:pt idx="29">
                  <c:v>13218</c:v>
                </c:pt>
                <c:pt idx="30">
                  <c:v>13645</c:v>
                </c:pt>
                <c:pt idx="31">
                  <c:v>13685</c:v>
                </c:pt>
                <c:pt idx="32">
                  <c:v>13748</c:v>
                </c:pt>
                <c:pt idx="33">
                  <c:v>13974</c:v>
                </c:pt>
                <c:pt idx="34">
                  <c:v>14129</c:v>
                </c:pt>
                <c:pt idx="35">
                  <c:v>14242</c:v>
                </c:pt>
                <c:pt idx="36">
                  <c:v>14311</c:v>
                </c:pt>
                <c:pt idx="37">
                  <c:v>14146</c:v>
                </c:pt>
                <c:pt idx="38">
                  <c:v>13883</c:v>
                </c:pt>
                <c:pt idx="39">
                  <c:v>13837</c:v>
                </c:pt>
                <c:pt idx="40">
                  <c:v>13386</c:v>
                </c:pt>
                <c:pt idx="41">
                  <c:v>12839</c:v>
                </c:pt>
                <c:pt idx="42">
                  <c:v>12771</c:v>
                </c:pt>
                <c:pt idx="43">
                  <c:v>12694</c:v>
                </c:pt>
                <c:pt idx="44">
                  <c:v>12932</c:v>
                </c:pt>
                <c:pt idx="45">
                  <c:v>12381</c:v>
                </c:pt>
                <c:pt idx="46">
                  <c:v>12474</c:v>
                </c:pt>
                <c:pt idx="47">
                  <c:v>12353</c:v>
                </c:pt>
                <c:pt idx="48">
                  <c:v>11709</c:v>
                </c:pt>
                <c:pt idx="49">
                  <c:v>11448</c:v>
                </c:pt>
                <c:pt idx="50">
                  <c:v>10500</c:v>
                </c:pt>
                <c:pt idx="51">
                  <c:v>9857</c:v>
                </c:pt>
                <c:pt idx="52">
                  <c:v>8925</c:v>
                </c:pt>
                <c:pt idx="53">
                  <c:v>8743</c:v>
                </c:pt>
                <c:pt idx="54">
                  <c:v>8633</c:v>
                </c:pt>
                <c:pt idx="55">
                  <c:v>8630</c:v>
                </c:pt>
                <c:pt idx="56">
                  <c:v>8453</c:v>
                </c:pt>
                <c:pt idx="57">
                  <c:v>7623</c:v>
                </c:pt>
                <c:pt idx="58">
                  <c:v>7557</c:v>
                </c:pt>
                <c:pt idx="59">
                  <c:v>7959</c:v>
                </c:pt>
                <c:pt idx="60">
                  <c:v>7472</c:v>
                </c:pt>
                <c:pt idx="61">
                  <c:v>7346</c:v>
                </c:pt>
                <c:pt idx="62">
                  <c:v>7317</c:v>
                </c:pt>
                <c:pt idx="63">
                  <c:v>7307</c:v>
                </c:pt>
                <c:pt idx="64">
                  <c:v>7025</c:v>
                </c:pt>
                <c:pt idx="65">
                  <c:v>6569</c:v>
                </c:pt>
                <c:pt idx="66">
                  <c:v>6409</c:v>
                </c:pt>
                <c:pt idx="67">
                  <c:v>6253</c:v>
                </c:pt>
                <c:pt idx="68">
                  <c:v>6189</c:v>
                </c:pt>
                <c:pt idx="69">
                  <c:v>6182</c:v>
                </c:pt>
                <c:pt idx="70">
                  <c:v>5433</c:v>
                </c:pt>
                <c:pt idx="71">
                  <c:v>5055</c:v>
                </c:pt>
                <c:pt idx="72">
                  <c:v>4540</c:v>
                </c:pt>
                <c:pt idx="73">
                  <c:v>3796</c:v>
                </c:pt>
                <c:pt idx="74">
                  <c:v>3681</c:v>
                </c:pt>
                <c:pt idx="75">
                  <c:v>3301</c:v>
                </c:pt>
                <c:pt idx="76">
                  <c:v>3073</c:v>
                </c:pt>
                <c:pt idx="77">
                  <c:v>2932</c:v>
                </c:pt>
                <c:pt idx="78">
                  <c:v>2627</c:v>
                </c:pt>
                <c:pt idx="79">
                  <c:v>2354</c:v>
                </c:pt>
                <c:pt idx="80">
                  <c:v>2051</c:v>
                </c:pt>
                <c:pt idx="81">
                  <c:v>1776</c:v>
                </c:pt>
                <c:pt idx="82">
                  <c:v>1613</c:v>
                </c:pt>
                <c:pt idx="83">
                  <c:v>1500</c:v>
                </c:pt>
                <c:pt idx="84">
                  <c:v>1226</c:v>
                </c:pt>
                <c:pt idx="85">
                  <c:v>7316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40-4736-83F5-8F0169FFF79B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Other Female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c:spPr>
          <c:invertIfNegative val="0"/>
          <c:cat>
            <c:strRef>
              <c:f>Sheet1!$A$2:$A$97</c:f>
              <c:strCache>
                <c:ptCount val="86"/>
                <c:pt idx="0">
                  <c:v>&lt; 1 year</c:v>
                </c:pt>
                <c:pt idx="1">
                  <c:v>1 year</c:v>
                </c:pt>
                <c:pt idx="2">
                  <c:v>2 years</c:v>
                </c:pt>
                <c:pt idx="3">
                  <c:v>3 years</c:v>
                </c:pt>
                <c:pt idx="4">
                  <c:v>4 years</c:v>
                </c:pt>
                <c:pt idx="5">
                  <c:v>5 years</c:v>
                </c:pt>
                <c:pt idx="6">
                  <c:v>6 years</c:v>
                </c:pt>
                <c:pt idx="7">
                  <c:v>7 years</c:v>
                </c:pt>
                <c:pt idx="8">
                  <c:v>8 years</c:v>
                </c:pt>
                <c:pt idx="9">
                  <c:v>9 years</c:v>
                </c:pt>
                <c:pt idx="10">
                  <c:v>10 years</c:v>
                </c:pt>
                <c:pt idx="11">
                  <c:v>11 years</c:v>
                </c:pt>
                <c:pt idx="12">
                  <c:v>12 years</c:v>
                </c:pt>
                <c:pt idx="13">
                  <c:v>13 years</c:v>
                </c:pt>
                <c:pt idx="14">
                  <c:v>14 years</c:v>
                </c:pt>
                <c:pt idx="15">
                  <c:v>15 years</c:v>
                </c:pt>
                <c:pt idx="16">
                  <c:v>16 years</c:v>
                </c:pt>
                <c:pt idx="17">
                  <c:v>17 years</c:v>
                </c:pt>
                <c:pt idx="18">
                  <c:v>18 years</c:v>
                </c:pt>
                <c:pt idx="19">
                  <c:v>19 years</c:v>
                </c:pt>
                <c:pt idx="20">
                  <c:v>20 years</c:v>
                </c:pt>
                <c:pt idx="21">
                  <c:v>21 years</c:v>
                </c:pt>
                <c:pt idx="22">
                  <c:v>22 years</c:v>
                </c:pt>
                <c:pt idx="23">
                  <c:v>23 years</c:v>
                </c:pt>
                <c:pt idx="24">
                  <c:v>24 years</c:v>
                </c:pt>
                <c:pt idx="25">
                  <c:v>25 years</c:v>
                </c:pt>
                <c:pt idx="26">
                  <c:v>26 years</c:v>
                </c:pt>
                <c:pt idx="27">
                  <c:v>27 years</c:v>
                </c:pt>
                <c:pt idx="28">
                  <c:v>28 years</c:v>
                </c:pt>
                <c:pt idx="29">
                  <c:v>29 years</c:v>
                </c:pt>
                <c:pt idx="30">
                  <c:v>30 years</c:v>
                </c:pt>
                <c:pt idx="31">
                  <c:v>31 years</c:v>
                </c:pt>
                <c:pt idx="32">
                  <c:v>32 years</c:v>
                </c:pt>
                <c:pt idx="33">
                  <c:v>33 years</c:v>
                </c:pt>
                <c:pt idx="34">
                  <c:v>34 years</c:v>
                </c:pt>
                <c:pt idx="35">
                  <c:v>35 years</c:v>
                </c:pt>
                <c:pt idx="36">
                  <c:v>36 years</c:v>
                </c:pt>
                <c:pt idx="37">
                  <c:v>37 years</c:v>
                </c:pt>
                <c:pt idx="38">
                  <c:v>38 years</c:v>
                </c:pt>
                <c:pt idx="39">
                  <c:v>39 years</c:v>
                </c:pt>
                <c:pt idx="40">
                  <c:v>40 years</c:v>
                </c:pt>
                <c:pt idx="41">
                  <c:v>41 years</c:v>
                </c:pt>
                <c:pt idx="42">
                  <c:v>42 years</c:v>
                </c:pt>
                <c:pt idx="43">
                  <c:v>43 years</c:v>
                </c:pt>
                <c:pt idx="44">
                  <c:v>44 years</c:v>
                </c:pt>
                <c:pt idx="45">
                  <c:v>45 years</c:v>
                </c:pt>
                <c:pt idx="46">
                  <c:v>46 years</c:v>
                </c:pt>
                <c:pt idx="47">
                  <c:v>47 years</c:v>
                </c:pt>
                <c:pt idx="48">
                  <c:v>48 years</c:v>
                </c:pt>
                <c:pt idx="49">
                  <c:v>49 years</c:v>
                </c:pt>
                <c:pt idx="50">
                  <c:v>50 years</c:v>
                </c:pt>
                <c:pt idx="51">
                  <c:v>51 years</c:v>
                </c:pt>
                <c:pt idx="52">
                  <c:v>52 years</c:v>
                </c:pt>
                <c:pt idx="53">
                  <c:v>53 years</c:v>
                </c:pt>
                <c:pt idx="54">
                  <c:v>54 years</c:v>
                </c:pt>
                <c:pt idx="55">
                  <c:v>55 years</c:v>
                </c:pt>
                <c:pt idx="56">
                  <c:v>56 years</c:v>
                </c:pt>
                <c:pt idx="57">
                  <c:v>57 years</c:v>
                </c:pt>
                <c:pt idx="58">
                  <c:v>58 years</c:v>
                </c:pt>
                <c:pt idx="59">
                  <c:v>59 years</c:v>
                </c:pt>
                <c:pt idx="60">
                  <c:v>60 years</c:v>
                </c:pt>
                <c:pt idx="61">
                  <c:v>61 years</c:v>
                </c:pt>
                <c:pt idx="62">
                  <c:v>62 years</c:v>
                </c:pt>
                <c:pt idx="63">
                  <c:v>63 years</c:v>
                </c:pt>
                <c:pt idx="64">
                  <c:v>64 years</c:v>
                </c:pt>
                <c:pt idx="65">
                  <c:v>65 years</c:v>
                </c:pt>
                <c:pt idx="66">
                  <c:v>66 years</c:v>
                </c:pt>
                <c:pt idx="67">
                  <c:v>67 years</c:v>
                </c:pt>
                <c:pt idx="68">
                  <c:v>68 years</c:v>
                </c:pt>
                <c:pt idx="69">
                  <c:v>69 years</c:v>
                </c:pt>
                <c:pt idx="70">
                  <c:v>70 years</c:v>
                </c:pt>
                <c:pt idx="71">
                  <c:v>71 years</c:v>
                </c:pt>
                <c:pt idx="72">
                  <c:v>72 years</c:v>
                </c:pt>
                <c:pt idx="73">
                  <c:v>73 years</c:v>
                </c:pt>
                <c:pt idx="74">
                  <c:v>74 years</c:v>
                </c:pt>
                <c:pt idx="75">
                  <c:v>75 years</c:v>
                </c:pt>
                <c:pt idx="76">
                  <c:v>76 years</c:v>
                </c:pt>
                <c:pt idx="77">
                  <c:v>77 years</c:v>
                </c:pt>
                <c:pt idx="78">
                  <c:v>78 years</c:v>
                </c:pt>
                <c:pt idx="79">
                  <c:v>79 years</c:v>
                </c:pt>
                <c:pt idx="80">
                  <c:v>80 years</c:v>
                </c:pt>
                <c:pt idx="81">
                  <c:v>81 years</c:v>
                </c:pt>
                <c:pt idx="82">
                  <c:v>82 years</c:v>
                </c:pt>
                <c:pt idx="83">
                  <c:v>83 years</c:v>
                </c:pt>
                <c:pt idx="84">
                  <c:v>84 years</c:v>
                </c:pt>
                <c:pt idx="85">
                  <c:v>85 plus</c:v>
                </c:pt>
              </c:strCache>
            </c:strRef>
          </c:cat>
          <c:val>
            <c:numRef>
              <c:f>Sheet1!$K$2:$K$97</c:f>
              <c:numCache>
                <c:formatCode>_(* #,##0_);_(* \(#,##0\);_(* "-"??_);_(@_)</c:formatCode>
                <c:ptCount val="96"/>
                <c:pt idx="0">
                  <c:v>6230</c:v>
                </c:pt>
                <c:pt idx="1">
                  <c:v>6518</c:v>
                </c:pt>
                <c:pt idx="2">
                  <c:v>6685</c:v>
                </c:pt>
                <c:pt idx="3">
                  <c:v>6851</c:v>
                </c:pt>
                <c:pt idx="4">
                  <c:v>7015</c:v>
                </c:pt>
                <c:pt idx="5">
                  <c:v>7094</c:v>
                </c:pt>
                <c:pt idx="6">
                  <c:v>6736</c:v>
                </c:pt>
                <c:pt idx="7">
                  <c:v>6550</c:v>
                </c:pt>
                <c:pt idx="8">
                  <c:v>6457</c:v>
                </c:pt>
                <c:pt idx="9">
                  <c:v>6347</c:v>
                </c:pt>
                <c:pt idx="10">
                  <c:v>6107</c:v>
                </c:pt>
                <c:pt idx="11">
                  <c:v>6089</c:v>
                </c:pt>
                <c:pt idx="12">
                  <c:v>5817</c:v>
                </c:pt>
                <c:pt idx="13">
                  <c:v>5636</c:v>
                </c:pt>
                <c:pt idx="14">
                  <c:v>5567</c:v>
                </c:pt>
                <c:pt idx="15">
                  <c:v>5250</c:v>
                </c:pt>
                <c:pt idx="16">
                  <c:v>5188</c:v>
                </c:pt>
                <c:pt idx="17">
                  <c:v>4869</c:v>
                </c:pt>
                <c:pt idx="18">
                  <c:v>4656</c:v>
                </c:pt>
                <c:pt idx="19">
                  <c:v>4663</c:v>
                </c:pt>
                <c:pt idx="20">
                  <c:v>4614</c:v>
                </c:pt>
                <c:pt idx="21">
                  <c:v>4383</c:v>
                </c:pt>
                <c:pt idx="22">
                  <c:v>4346</c:v>
                </c:pt>
                <c:pt idx="23">
                  <c:v>4469</c:v>
                </c:pt>
                <c:pt idx="24">
                  <c:v>4543</c:v>
                </c:pt>
                <c:pt idx="25">
                  <c:v>4504</c:v>
                </c:pt>
                <c:pt idx="26">
                  <c:v>4439</c:v>
                </c:pt>
                <c:pt idx="27">
                  <c:v>4535</c:v>
                </c:pt>
                <c:pt idx="28">
                  <c:v>4446</c:v>
                </c:pt>
                <c:pt idx="29">
                  <c:v>4324</c:v>
                </c:pt>
                <c:pt idx="30">
                  <c:v>4116</c:v>
                </c:pt>
                <c:pt idx="31">
                  <c:v>3912</c:v>
                </c:pt>
                <c:pt idx="32">
                  <c:v>3988</c:v>
                </c:pt>
                <c:pt idx="33">
                  <c:v>3585</c:v>
                </c:pt>
                <c:pt idx="34">
                  <c:v>3570</c:v>
                </c:pt>
                <c:pt idx="35">
                  <c:v>3425</c:v>
                </c:pt>
                <c:pt idx="36">
                  <c:v>3381</c:v>
                </c:pt>
                <c:pt idx="37">
                  <c:v>3364</c:v>
                </c:pt>
                <c:pt idx="38">
                  <c:v>3266</c:v>
                </c:pt>
                <c:pt idx="39">
                  <c:v>3323</c:v>
                </c:pt>
                <c:pt idx="40">
                  <c:v>3080</c:v>
                </c:pt>
                <c:pt idx="41">
                  <c:v>3002</c:v>
                </c:pt>
                <c:pt idx="42">
                  <c:v>2801</c:v>
                </c:pt>
                <c:pt idx="43">
                  <c:v>2652</c:v>
                </c:pt>
                <c:pt idx="44">
                  <c:v>2754</c:v>
                </c:pt>
                <c:pt idx="45">
                  <c:v>2557</c:v>
                </c:pt>
                <c:pt idx="46">
                  <c:v>2542</c:v>
                </c:pt>
                <c:pt idx="47">
                  <c:v>2564</c:v>
                </c:pt>
                <c:pt idx="48">
                  <c:v>2746</c:v>
                </c:pt>
                <c:pt idx="49">
                  <c:v>2632</c:v>
                </c:pt>
                <c:pt idx="50">
                  <c:v>2331</c:v>
                </c:pt>
                <c:pt idx="51">
                  <c:v>2278</c:v>
                </c:pt>
                <c:pt idx="52">
                  <c:v>2252</c:v>
                </c:pt>
                <c:pt idx="53">
                  <c:v>2171</c:v>
                </c:pt>
                <c:pt idx="54">
                  <c:v>2271</c:v>
                </c:pt>
                <c:pt idx="55">
                  <c:v>2305</c:v>
                </c:pt>
                <c:pt idx="56">
                  <c:v>2381</c:v>
                </c:pt>
                <c:pt idx="57">
                  <c:v>2353</c:v>
                </c:pt>
                <c:pt idx="58">
                  <c:v>2302</c:v>
                </c:pt>
                <c:pt idx="59">
                  <c:v>2197</c:v>
                </c:pt>
                <c:pt idx="60">
                  <c:v>2085</c:v>
                </c:pt>
                <c:pt idx="61">
                  <c:v>2100</c:v>
                </c:pt>
                <c:pt idx="62">
                  <c:v>2061</c:v>
                </c:pt>
                <c:pt idx="63">
                  <c:v>1934</c:v>
                </c:pt>
                <c:pt idx="64">
                  <c:v>1866</c:v>
                </c:pt>
                <c:pt idx="65">
                  <c:v>1753</c:v>
                </c:pt>
                <c:pt idx="66">
                  <c:v>1702</c:v>
                </c:pt>
                <c:pt idx="67">
                  <c:v>1529</c:v>
                </c:pt>
                <c:pt idx="68">
                  <c:v>1458</c:v>
                </c:pt>
                <c:pt idx="69">
                  <c:v>1360</c:v>
                </c:pt>
                <c:pt idx="70">
                  <c:v>1362</c:v>
                </c:pt>
                <c:pt idx="71">
                  <c:v>1353</c:v>
                </c:pt>
                <c:pt idx="72">
                  <c:v>1349</c:v>
                </c:pt>
                <c:pt idx="73">
                  <c:v>978</c:v>
                </c:pt>
                <c:pt idx="74">
                  <c:v>928</c:v>
                </c:pt>
                <c:pt idx="75">
                  <c:v>864</c:v>
                </c:pt>
                <c:pt idx="76">
                  <c:v>813</c:v>
                </c:pt>
                <c:pt idx="77">
                  <c:v>695</c:v>
                </c:pt>
                <c:pt idx="78">
                  <c:v>635</c:v>
                </c:pt>
                <c:pt idx="79">
                  <c:v>617</c:v>
                </c:pt>
                <c:pt idx="80">
                  <c:v>562</c:v>
                </c:pt>
                <c:pt idx="81">
                  <c:v>496</c:v>
                </c:pt>
                <c:pt idx="82">
                  <c:v>462</c:v>
                </c:pt>
                <c:pt idx="83">
                  <c:v>437</c:v>
                </c:pt>
                <c:pt idx="84">
                  <c:v>410</c:v>
                </c:pt>
                <c:pt idx="85">
                  <c:v>2398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40-4736-83F5-8F0169FFF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20211632"/>
        <c:axId val="220206536"/>
      </c:barChart>
      <c:catAx>
        <c:axId val="220211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 baseline="0"/>
            </a:pPr>
            <a:endParaRPr lang="en-US"/>
          </a:p>
        </c:txPr>
        <c:crossAx val="220206536"/>
        <c:crosses val="autoZero"/>
        <c:auto val="1"/>
        <c:lblAlgn val="ctr"/>
        <c:lblOffset val="100"/>
        <c:tickLblSkip val="5"/>
        <c:noMultiLvlLbl val="0"/>
      </c:catAx>
      <c:valAx>
        <c:axId val="220206536"/>
        <c:scaling>
          <c:orientation val="minMax"/>
          <c:max val="250000"/>
          <c:min val="-250000"/>
        </c:scaling>
        <c:delete val="0"/>
        <c:axPos val="b"/>
        <c:majorGridlines/>
        <c:numFmt formatCode="#,##0;[Red]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2021163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0.04547</cdr:x>
      <cdr:y>0.35821</cdr:y>
    </cdr:from>
    <cdr:to>
      <cdr:x>1</cdr:x>
      <cdr:y>0.35821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21A48554-4768-4F91-8193-1278585F15CC}"/>
            </a:ext>
          </a:extLst>
        </cdr:cNvPr>
        <cdr:cNvCxnSpPr/>
      </cdr:nvCxnSpPr>
      <cdr:spPr>
        <a:xfrm xmlns:a="http://schemas.openxmlformats.org/drawingml/2006/main">
          <a:off x="363835" y="1828800"/>
          <a:ext cx="7637165" cy="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accent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0.45653</cdr:x>
      <cdr:y>0.07039</cdr:y>
    </cdr:from>
    <cdr:to>
      <cdr:x>0.46532</cdr:x>
      <cdr:y>0.50565</cdr:y>
    </cdr:to>
    <cdr:sp macro="" textlink="">
      <cdr:nvSpPr>
        <cdr:cNvPr id="2" name="Right Brace 1"/>
        <cdr:cNvSpPr/>
      </cdr:nvSpPr>
      <cdr:spPr>
        <a:xfrm xmlns:a="http://schemas.openxmlformats.org/drawingml/2006/main">
          <a:off x="5376300" y="329416"/>
          <a:ext cx="103514" cy="2036995"/>
        </a:xfrm>
        <a:prstGeom xmlns:a="http://schemas.openxmlformats.org/drawingml/2006/main" prst="rightBrace">
          <a:avLst/>
        </a:prstGeom>
        <a:ln xmlns:a="http://schemas.openxmlformats.org/drawingml/2006/main" w="2222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0.19838</cdr:x>
      <cdr:y>0.25306</cdr:y>
    </cdr:from>
    <cdr:to>
      <cdr:x>0.31838</cdr:x>
      <cdr:y>0.44286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1619" y="12192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619363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2"/>
            <a:ext cx="3169920" cy="619363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755BA6F8-D932-4BC6-B450-A920176CDAFB}" type="datetimeFigureOut">
              <a:rPr lang="en-US" smtClean="0"/>
              <a:t>11/10/2021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41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4"/>
            <a:ext cx="5852160" cy="4860608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725039"/>
            <a:ext cx="3169920" cy="619362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11725039"/>
            <a:ext cx="3169920" cy="619362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36C95698-22BF-4099-B592-586CF61CB1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926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17513" y="542925"/>
            <a:ext cx="10718801" cy="603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60121" y="6820494"/>
            <a:ext cx="7680960" cy="1409111"/>
          </a:xfrm>
        </p:spPr>
        <p:txBody>
          <a:bodyPr>
            <a:normAutofit/>
          </a:bodyPr>
          <a:lstStyle/>
          <a:p>
            <a:pPr defTabSz="1218632"/>
            <a:r>
              <a:rPr lang="en-US" dirty="0"/>
              <a:t>Texas is the second largest</a:t>
            </a:r>
            <a:r>
              <a:rPr lang="en-US" baseline="0" dirty="0"/>
              <a:t> state in terms of population (2</a:t>
            </a:r>
            <a:r>
              <a:rPr lang="en-US" baseline="30000" dirty="0"/>
              <a:t>nd</a:t>
            </a:r>
            <a:r>
              <a:rPr lang="en-US" baseline="0" dirty="0"/>
              <a:t> to CA) and area (2</a:t>
            </a:r>
            <a:r>
              <a:rPr lang="en-US" baseline="30000" dirty="0"/>
              <a:t>nd</a:t>
            </a:r>
            <a:r>
              <a:rPr lang="en-US" baseline="0" dirty="0"/>
              <a:t> to AK). In terms of </a:t>
            </a:r>
            <a:r>
              <a:rPr lang="en-US" b="1" baseline="0" dirty="0"/>
              <a:t>number of people, </a:t>
            </a:r>
            <a:r>
              <a:rPr lang="en-US" baseline="0" dirty="0"/>
              <a:t>Texas’ growth exceeds that of all other states between 2010 and 2020. </a:t>
            </a:r>
            <a:r>
              <a:rPr lang="en-US" altLang="en-US" dirty="0">
                <a:ea typeface="Calibri" panose="020F0502020204030204" pitchFamily="34" charset="0"/>
              </a:rPr>
              <a:t>Texas has added over 4.2 million people between April 1, 2010 and July 1, 2020. This puts Texas</a:t>
            </a:r>
            <a:r>
              <a:rPr lang="en-US" altLang="en-US" baseline="0" dirty="0">
                <a:ea typeface="Calibri" panose="020F0502020204030204" pitchFamily="34" charset="0"/>
              </a:rPr>
              <a:t> on track to meet or surpass the number of people added in the last census when T</a:t>
            </a:r>
            <a:r>
              <a:rPr lang="en-US" altLang="en-US" dirty="0">
                <a:ea typeface="Calibri" panose="020F0502020204030204" pitchFamily="34" charset="0"/>
              </a:rPr>
              <a:t>exas gained 4 congressional</a:t>
            </a:r>
            <a:r>
              <a:rPr lang="en-US" altLang="en-US" baseline="0" dirty="0">
                <a:ea typeface="Calibri" panose="020F0502020204030204" pitchFamily="34" charset="0"/>
              </a:rPr>
              <a:t> seats. Projections from multiple sources anticipate Texas will gain 3 congressional districts after the 2020 census.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997">
              <a:defRPr/>
            </a:pPr>
            <a:fld id="{76F32840-EA76-4A40-B83F-F31ACE11B3A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3997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46495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641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DBBED-0EAD-46A0-BA01-E3F1EF802D6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25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1338" y="165100"/>
            <a:ext cx="9501187" cy="5345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481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87338" y="1177925"/>
            <a:ext cx="10175876" cy="5724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60120" y="6902246"/>
            <a:ext cx="7680960" cy="1327355"/>
          </a:xfrm>
        </p:spPr>
        <p:txBody>
          <a:bodyPr/>
          <a:lstStyle/>
          <a:p>
            <a:r>
              <a:rPr lang="en-US" sz="1400" dirty="0"/>
              <a:t>Population projections </a:t>
            </a:r>
            <a:r>
              <a:rPr lang="en-US" sz="1400" baseline="0" dirty="0"/>
              <a:t>by race and ethnicity suggest that Latino’s are and will increasingly be the largest race/ethnic group. The number and percent who are non-Hispanic white are likely to decline. Non-Hispanic other are largely of Asian descent and they appear to be increasing rapidly, although the base number is small. 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92831-88FD-46AC-A3A6-55A2B3E79D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430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892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8388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776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population pyramid represents the age, sex, race and</a:t>
            </a:r>
            <a:r>
              <a:rPr lang="en-US" baseline="0" dirty="0"/>
              <a:t> ethnic composition of the Texas population Blue represents males, red females, rows are single years of age, and shades represent specified race/ethnic groups as indicated in the legend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977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population pyramid represents the age, sex, race and</a:t>
            </a:r>
            <a:r>
              <a:rPr lang="en-US" baseline="0" dirty="0"/>
              <a:t> ethnic composition of the Texas population Blue represents males, red females, rows are single years of age, and shades represent specified race/ethnic groups as indicated in the legend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00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population pyramid represents the age, sex, race and</a:t>
            </a:r>
            <a:r>
              <a:rPr lang="en-US" baseline="0" dirty="0"/>
              <a:t> ethnic composition of the Texas population Blue represents males, red females, rows are single years of age, and shades represent specified race/ethnic groups as indicated in the legend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09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population pyramid represents the age, sex, race and</a:t>
            </a:r>
            <a:r>
              <a:rPr lang="en-US" baseline="0" dirty="0"/>
              <a:t> ethnic composition of the Texas population Blue represents males, red females, rows are single years of age, and shades represent specified race/ethnic groups as indicated in the legend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192831-88FD-46AC-A3A6-55A2B3E79D84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17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65 plus age group is projected to grow by nearly 3 million by 2030 and will grow faster than other age groups. In 2010, the 65 plus age group made up just over 10% of the total state population. By 2030, the 65 plus age group will make up nearly 16% of the total state population.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393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95698-22BF-4099-B592-586CF61CB16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921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1396" y="11"/>
            <a:ext cx="7930605" cy="1323703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1889" y="1607208"/>
            <a:ext cx="4180115" cy="275578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11"/>
            <a:ext cx="8516232" cy="6562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61" y="5669290"/>
            <a:ext cx="4429911" cy="10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38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3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3" y="2150755"/>
            <a:ext cx="5183188" cy="410146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9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6"/>
            <a:ext cx="3932237" cy="487489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67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032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697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711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84" y="-1586"/>
            <a:ext cx="12202584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1"/>
            <a:ext cx="7213600" cy="1447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34400" y="3276600"/>
            <a:ext cx="386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B1E7A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71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24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75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00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92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175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22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4" descr="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6664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228600"/>
            <a:ext cx="7620000" cy="990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7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1"/>
          <p:cNvPicPr>
            <a:picLocks noChangeAspect="1" noChangeArrowheads="1"/>
          </p:cNvPicPr>
          <p:nvPr userDrawn="1"/>
        </p:nvPicPr>
        <p:blipFill>
          <a:blip r:embed="rId2" cstate="print"/>
          <a:srcRect b="74376"/>
          <a:stretch>
            <a:fillRect/>
          </a:stretch>
        </p:blipFill>
        <p:spPr bwMode="auto">
          <a:xfrm>
            <a:off x="-4233" y="-6349"/>
            <a:ext cx="12202584" cy="175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16" descr="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42670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17160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15" descr="1"/>
          <p:cNvPicPr>
            <a:picLocks noChangeAspect="1" noChangeArrowheads="1"/>
          </p:cNvPicPr>
          <p:nvPr userDrawn="1"/>
        </p:nvPicPr>
        <p:blipFill>
          <a:blip r:embed="rId2" cstate="print"/>
          <a:srcRect b="74376"/>
          <a:stretch>
            <a:fillRect/>
          </a:stretch>
        </p:blipFill>
        <p:spPr bwMode="auto">
          <a:xfrm>
            <a:off x="-4233" y="-6349"/>
            <a:ext cx="12202584" cy="175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42670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191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667000" y="-2667000"/>
            <a:ext cx="6858000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3200" y="1143006"/>
            <a:ext cx="1422400" cy="544036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0"/>
            <a:ext cx="87376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03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8688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2208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575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 descr="Untitled-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402" y="0"/>
            <a:ext cx="11913995" cy="9906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marL="342891" indent="-342891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lang="en-US" sz="3600" b="1" dirty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2800" y="17526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4860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26262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89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582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0" y="120015"/>
            <a:ext cx="6728459" cy="908684"/>
          </a:xfrm>
        </p:spPr>
        <p:txBody>
          <a:bodyPr anchor="t" anchorCtr="0"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49641" y="1754508"/>
            <a:ext cx="3512819" cy="287464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rgbClr val="25327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026402" y="6256840"/>
            <a:ext cx="3860799" cy="400110"/>
            <a:chOff x="6229737" y="6256840"/>
            <a:chExt cx="2895599" cy="400110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737" y="6256840"/>
              <a:ext cx="399663" cy="3996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6629399" y="6256840"/>
              <a:ext cx="2495937" cy="40011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</a:rPr>
                <a:t>@TexasDemography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21" y="5112828"/>
            <a:ext cx="4107179" cy="1011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0"/>
            <a:ext cx="890016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35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297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26254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25327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137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1060" y="1563019"/>
            <a:ext cx="5181600" cy="4677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060" y="1563019"/>
            <a:ext cx="5181600" cy="4677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63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2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2" y="2150747"/>
            <a:ext cx="5183188" cy="4101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636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59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68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2"/>
            <a:ext cx="3932237" cy="48748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5482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30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1060" y="1563024"/>
            <a:ext cx="5181600" cy="46777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060" y="1563024"/>
            <a:ext cx="5181600" cy="46777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539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2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2" y="2150747"/>
            <a:ext cx="5183188" cy="41014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545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2"/>
            <a:ext cx="3932237" cy="48748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0724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37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7" t="1" r="-8" b="-765"/>
          <a:stretch/>
        </p:blipFill>
        <p:spPr>
          <a:xfrm>
            <a:off x="0" y="11"/>
            <a:ext cx="8516232" cy="6562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61" y="5669290"/>
            <a:ext cx="4429911" cy="10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75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301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505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419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082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1358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49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09" y="132683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0109" y="2150745"/>
            <a:ext cx="5157787" cy="4101464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2523" y="132683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2523" y="2150755"/>
            <a:ext cx="5183188" cy="4101465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270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798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4700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8290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26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842053" y="5513768"/>
            <a:ext cx="8507894" cy="1344232"/>
            <a:chOff x="318052" y="5513768"/>
            <a:chExt cx="8507894" cy="1344232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6554992" y="6467475"/>
              <a:ext cx="2270954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3421928" y="3331869"/>
            <a:ext cx="5348143" cy="1173739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04261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0"/>
            <a:ext cx="1590520" cy="1590520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1716250" y="781014"/>
            <a:ext cx="9896630" cy="14246"/>
          </a:xfrm>
          <a:prstGeom prst="line">
            <a:avLst/>
          </a:prstGeom>
          <a:ln w="3492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0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905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743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450"/>
            <a:ext cx="6172200" cy="4874894"/>
          </a:xfr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14456"/>
            <a:ext cx="3932237" cy="487489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381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60328" y="1297307"/>
            <a:ext cx="6172200" cy="501205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97307"/>
            <a:ext cx="3932237" cy="5012055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8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37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11"/>
            <a:ext cx="2072640" cy="145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3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C1FA3B-F0C1-4F58-90BE-DCC7501F4B28}" type="slidenum">
              <a:rPr lang="en-US" smtClean="0">
                <a:latin typeface="Arial" charset="0"/>
                <a:ea typeface="ＭＳ Ｐゴシック" pitchFamily="-16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latin typeface="Arial" charset="0"/>
              <a:ea typeface="ＭＳ Ｐゴシック" pitchFamily="-16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27688"/>
            <a:ext cx="1072353" cy="105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9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2"/>
            <a:ext cx="12194117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C1FA3B-F0C1-4F58-90BE-DCC7501F4B2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-16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-1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507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rgbClr val="1B1E7A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1B1E7A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1B1E7A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1B1E7A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1B1E7A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1B1E7A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1131570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91440"/>
            <a:ext cx="999744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511216"/>
            <a:ext cx="11277600" cy="4663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2" y="6406376"/>
            <a:ext cx="151638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300" y="6414383"/>
            <a:ext cx="865632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FA5D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0879" y="6406376"/>
            <a:ext cx="1089660" cy="315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FA5D1"/>
                </a:solidFill>
              </a:defRPr>
            </a:lvl1pPr>
          </a:lstStyle>
          <a:p>
            <a:fld id="{2BC1FA3B-F0C1-4F58-90BE-DCC7501F4B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721476"/>
            <a:ext cx="12192000" cy="136524"/>
          </a:xfrm>
          <a:prstGeom prst="rect">
            <a:avLst/>
          </a:prstGeom>
          <a:solidFill>
            <a:srgbClr val="253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8" r="-1522"/>
          <a:stretch/>
        </p:blipFill>
        <p:spPr>
          <a:xfrm>
            <a:off x="0" y="-1918"/>
            <a:ext cx="1242062" cy="11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6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7B3FC-F52A-4C3D-BF43-F2954D09CB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33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7" r:id="rId7"/>
    <p:sldLayoutId id="2147483742" r:id="rId8"/>
    <p:sldLayoutId id="2147483743" r:id="rId9"/>
    <p:sldLayoutId id="2147483744" r:id="rId10"/>
    <p:sldLayoutId id="2147483745" r:id="rId11"/>
    <p:sldLayoutId id="2147483741" r:id="rId12"/>
    <p:sldLayoutId id="214748374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5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7304" y="994033"/>
            <a:ext cx="9317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Bef>
                <a:spcPts val="1000"/>
              </a:spcBef>
            </a:pP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 Demographic Characteristics, Trends and Projections: Implications for Health Care</a:t>
            </a:r>
            <a:endParaRPr lang="en-US" sz="28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03024" y="4910258"/>
            <a:ext cx="8507894" cy="1344232"/>
            <a:chOff x="318052" y="5513768"/>
            <a:chExt cx="8507894" cy="134423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6554992" y="6467475"/>
              <a:ext cx="2270954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915E761-26BF-4D36-A626-C3C24E9DD38C}"/>
              </a:ext>
            </a:extLst>
          </p:cNvPr>
          <p:cNvSpPr txBox="1"/>
          <p:nvPr/>
        </p:nvSpPr>
        <p:spPr>
          <a:xfrm>
            <a:off x="4010012" y="2967305"/>
            <a:ext cx="4768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Texas </a:t>
            </a:r>
            <a:r>
              <a:rPr lang="en-US" dirty="0">
                <a:solidFill>
                  <a:schemeClr val="tx2"/>
                </a:solidFill>
              </a:rPr>
              <a:t>Association of Community Health Centers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Frisco, Texas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November 15,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CC0C0-3F94-49C6-B659-A2240C956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22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8CEC32-77CD-40D7-961C-CFCC8EC6C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913" y="825190"/>
            <a:ext cx="7522173" cy="60328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DAA0F8-19B8-4E22-B1D7-833FFE3D5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ACF236-FCFA-4725-8391-C8ACA013A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873" y="5175849"/>
            <a:ext cx="3153075" cy="1545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A09D95-639B-4F1F-933A-A4CCC749B03A}"/>
              </a:ext>
            </a:extLst>
          </p:cNvPr>
          <p:cNvSpPr txBox="1"/>
          <p:nvPr/>
        </p:nvSpPr>
        <p:spPr>
          <a:xfrm>
            <a:off x="7855662" y="1275921"/>
            <a:ext cx="344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 158 counties lost Black population</a:t>
            </a: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48BD1C-FE36-4A0A-9FE1-C27B3B8FE64B}"/>
              </a:ext>
            </a:extLst>
          </p:cNvPr>
          <p:cNvSpPr/>
          <p:nvPr/>
        </p:nvSpPr>
        <p:spPr>
          <a:xfrm>
            <a:off x="1928111" y="353291"/>
            <a:ext cx="630320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Numeric Change, Texas Counties, Non-Hispanic Black, 2010-2020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68DCFE-3572-48A8-B6E1-3D6C67909D18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</p:spTree>
    <p:extLst>
      <p:ext uri="{BB962C8B-B14F-4D97-AF65-F5344CB8AC3E}">
        <p14:creationId xmlns:p14="http://schemas.microsoft.com/office/powerpoint/2010/main" val="2326399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62B580-08D7-4777-B716-83A12E7A22D9}"/>
              </a:ext>
            </a:extLst>
          </p:cNvPr>
          <p:cNvSpPr/>
          <p:nvPr/>
        </p:nvSpPr>
        <p:spPr>
          <a:xfrm>
            <a:off x="1524000" y="6396339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2010 and 2020 Vintage Population Estimates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C61929-66B5-4161-9AA0-8016629CF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814387"/>
            <a:ext cx="8686800" cy="52292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4AB1C0-1159-47CE-BE37-BA86B606D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738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710738"/>
              </p:ext>
            </p:extLst>
          </p:nvPr>
        </p:nvGraphicFramePr>
        <p:xfrm>
          <a:off x="1310268" y="1499769"/>
          <a:ext cx="9471945" cy="4550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822">
                  <a:extLst>
                    <a:ext uri="{9D8B030D-6E8A-4147-A177-3AD203B41FA5}">
                      <a16:colId xmlns:a16="http://schemas.microsoft.com/office/drawing/2014/main" val="525756818"/>
                    </a:ext>
                  </a:extLst>
                </a:gridCol>
                <a:gridCol w="684460">
                  <a:extLst>
                    <a:ext uri="{9D8B030D-6E8A-4147-A177-3AD203B41FA5}">
                      <a16:colId xmlns:a16="http://schemas.microsoft.com/office/drawing/2014/main" val="3956983059"/>
                    </a:ext>
                  </a:extLst>
                </a:gridCol>
                <a:gridCol w="1756297">
                  <a:extLst>
                    <a:ext uri="{9D8B030D-6E8A-4147-A177-3AD203B41FA5}">
                      <a16:colId xmlns:a16="http://schemas.microsoft.com/office/drawing/2014/main" val="2723616987"/>
                    </a:ext>
                  </a:extLst>
                </a:gridCol>
                <a:gridCol w="1614305">
                  <a:extLst>
                    <a:ext uri="{9D8B030D-6E8A-4147-A177-3AD203B41FA5}">
                      <a16:colId xmlns:a16="http://schemas.microsoft.com/office/drawing/2014/main" val="598238824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3412997383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2026699358"/>
                    </a:ext>
                  </a:extLst>
                </a:gridCol>
                <a:gridCol w="1351687">
                  <a:extLst>
                    <a:ext uri="{9D8B030D-6E8A-4147-A177-3AD203B41FA5}">
                      <a16:colId xmlns:a16="http://schemas.microsoft.com/office/drawing/2014/main" val="2595499657"/>
                    </a:ext>
                  </a:extLst>
                </a:gridCol>
              </a:tblGrid>
              <a:tr h="12705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County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US Rank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2020 Population Estimate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Population</a:t>
                      </a:r>
                      <a:r>
                        <a:rPr lang="en-US" sz="1800" u="none" strike="noStrike" baseline="0" dirty="0">
                          <a:effectLst/>
                        </a:rPr>
                        <a:t> Change </a:t>
                      </a:r>
                    </a:p>
                    <a:p>
                      <a:pPr algn="ctr" fontAlgn="b"/>
                      <a:r>
                        <a:rPr lang="en-US" sz="1800" u="none" strike="noStrike" baseline="0" dirty="0">
                          <a:effectLst/>
                        </a:rPr>
                        <a:t>2010-2020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 Natural Increase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</a:t>
                      </a:r>
                    </a:p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International  </a:t>
                      </a:r>
                      <a:r>
                        <a:rPr lang="en-US" sz="1800" u="none" strike="noStrike" dirty="0">
                          <a:effectLst/>
                        </a:rPr>
                        <a:t>Migration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Percent of Change from Domestic Migration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78481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</a:rPr>
                        <a:t>Harris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2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  4,738,253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   645,144 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68.6%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44.1%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-12.7%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172438"/>
                  </a:ext>
                </a:extLst>
              </a:tr>
              <a:tr h="349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</a:rPr>
                        <a:t>Bexar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5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  2,026,823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312,042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46.1%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14.1%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39.9%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9762210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</a:rPr>
                        <a:t>Tarrant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6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  2,123,347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312,002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50.1%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19.7%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30.1%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0926044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</a:rPr>
                        <a:t>Collin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8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  1,072,069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291,175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23.8%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16.8%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59.4%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4183867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</a:rPr>
                        <a:t>Travis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9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  1,300,503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276,189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38.4%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19.6%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42.0%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8593721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</a:rPr>
                        <a:t>Dallas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11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  2,635,888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267,732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88.4%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44.2%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-32.6%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8169718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</a:rPr>
                        <a:t>Denton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13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      919,324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257,709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24.8%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8.9%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66.3%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6814583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>
                          <a:effectLst/>
                        </a:rPr>
                        <a:t>Fort Bend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14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      839,706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255,074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24.1%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19.1%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56.8%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8018286"/>
                  </a:ext>
                </a:extLst>
              </a:tr>
              <a:tr h="328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>
                          <a:effectLst/>
                        </a:rPr>
                        <a:t>Williamson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20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      617,855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195,084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20.4%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5.6%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74.0%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543038"/>
                  </a:ext>
                </a:extLst>
              </a:tr>
              <a:tr h="30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effectLst/>
                        </a:rPr>
                        <a:t>Montgomery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23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         626,351 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  170,611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20.4%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7.7%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71.9%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936272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689963" y="291588"/>
            <a:ext cx="702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Top Counties for Numeric Growth in Texas, 2010-2020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0" y="6455484"/>
            <a:ext cx="4572000" cy="2575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US Census  Bureau, 2020 Evaluation Population Estimates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E658E-3681-4F56-B818-CFD5B7BB2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178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5719" y="269838"/>
            <a:ext cx="702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Top Counties for Percent Growth in Texas, 2010-2020*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4FE6A20C-36E4-4003-9A85-43A1F2A1B3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8548251"/>
              </p:ext>
            </p:extLst>
          </p:nvPr>
        </p:nvGraphicFramePr>
        <p:xfrm>
          <a:off x="1388327" y="1312009"/>
          <a:ext cx="8530639" cy="5030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354">
                  <a:extLst>
                    <a:ext uri="{9D8B030D-6E8A-4147-A177-3AD203B41FA5}">
                      <a16:colId xmlns:a16="http://schemas.microsoft.com/office/drawing/2014/main" val="3618365980"/>
                    </a:ext>
                  </a:extLst>
                </a:gridCol>
                <a:gridCol w="855425">
                  <a:extLst>
                    <a:ext uri="{9D8B030D-6E8A-4147-A177-3AD203B41FA5}">
                      <a16:colId xmlns:a16="http://schemas.microsoft.com/office/drawing/2014/main" val="272417622"/>
                    </a:ext>
                  </a:extLst>
                </a:gridCol>
                <a:gridCol w="1270370">
                  <a:extLst>
                    <a:ext uri="{9D8B030D-6E8A-4147-A177-3AD203B41FA5}">
                      <a16:colId xmlns:a16="http://schemas.microsoft.com/office/drawing/2014/main" val="1015821435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2286551118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1610831424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1733748141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173708240"/>
                    </a:ext>
                  </a:extLst>
                </a:gridCol>
                <a:gridCol w="1062898">
                  <a:extLst>
                    <a:ext uri="{9D8B030D-6E8A-4147-A177-3AD203B41FA5}">
                      <a16:colId xmlns:a16="http://schemas.microsoft.com/office/drawing/2014/main" val="2155483443"/>
                    </a:ext>
                  </a:extLst>
                </a:gridCol>
              </a:tblGrid>
              <a:tr h="12869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County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US Rank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2020 Population Estimate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Population Change </a:t>
                      </a:r>
                    </a:p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2010-2020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Population</a:t>
                      </a:r>
                      <a:r>
                        <a:rPr lang="en-US" sz="1400" u="none" strike="noStrike" baseline="0" dirty="0">
                          <a:effectLst/>
                        </a:rPr>
                        <a:t> Change </a:t>
                      </a:r>
                    </a:p>
                    <a:p>
                      <a:pPr algn="ctr" fontAlgn="b"/>
                      <a:r>
                        <a:rPr lang="en-US" sz="1400" u="none" strike="noStrike" baseline="0" dirty="0">
                          <a:effectLst/>
                        </a:rPr>
                        <a:t>2010-2020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</a:t>
                      </a:r>
                      <a:r>
                        <a:rPr lang="en-US" sz="1400" u="none" strike="noStrike" baseline="0" dirty="0">
                          <a:effectLst/>
                        </a:rPr>
                        <a:t> Change from Natural Increase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 Change from International Migration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Percent of Population Change from Domestic Migration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48485120"/>
                  </a:ext>
                </a:extLst>
              </a:tr>
              <a:tr h="360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effectLst/>
                        </a:rPr>
                        <a:t>Hays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         241,365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           84,387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53.7%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16.7%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3.6%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79.7%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818557"/>
                  </a:ext>
                </a:extLst>
              </a:tr>
              <a:tr h="317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effectLst/>
                        </a:rPr>
                        <a:t>Comal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         164,812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           56,287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51.9%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5.9%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1.8%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92.3%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84744766"/>
                  </a:ext>
                </a:extLst>
              </a:tr>
              <a:tr h="3177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effectLst/>
                        </a:rPr>
                        <a:t>Williamson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         617,855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         195,084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46.2%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20.4%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5.6%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74.0%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25407770"/>
                  </a:ext>
                </a:extLst>
              </a:tr>
              <a:tr h="275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effectLst/>
                        </a:rPr>
                        <a:t>Fort Bend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         839,706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         255,074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43.6%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24.1%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19.1%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56.8%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4998668"/>
                  </a:ext>
                </a:extLst>
              </a:tr>
              <a:tr h="2572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effectLst/>
                        </a:rPr>
                        <a:t>Rockwall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         109,888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           31,490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40.2%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14.9%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3.4%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81.7%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5111107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effectLst/>
                        </a:rPr>
                        <a:t>Denton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         919,324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         257,709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38.9%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24.8%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8.9%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66.3%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7969331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effectLst/>
                        </a:rPr>
                        <a:t>Kaufman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         143,198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           39,846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38.6%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17.3%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1.4%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81.2%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070291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effectLst/>
                        </a:rPr>
                        <a:t>Montgomery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         626,351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         170,611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37.4%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20.4%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7.7%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71.9%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6570209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effectLst/>
                        </a:rPr>
                        <a:t>Collin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     1,072,069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         291,175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37.2%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23.8%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16.8%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59.4%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439868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effectLst/>
                        </a:rPr>
                        <a:t>Waller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</a:rPr>
                        <a:t>22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           57,452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           14,133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32.7%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22.7%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2.9%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74.4%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5767631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effectLst/>
                        </a:rPr>
                        <a:t>Midland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</a:rPr>
                        <a:t>29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         177,863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           40,976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29.9%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42.6%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9.0%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48.3%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9704231"/>
                  </a:ext>
                </a:extLst>
              </a:tr>
              <a:tr h="3490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effectLst/>
                        </a:rPr>
                        <a:t>Guadalupe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</a:rPr>
                        <a:t>31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>
                          <a:effectLst/>
                        </a:rPr>
                        <a:t>         170,608 </a:t>
                      </a:r>
                      <a:endParaRPr lang="en-US" sz="14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           39,086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29.7%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19.9%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2.1%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78.0%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5485350"/>
                  </a:ext>
                </a:extLst>
              </a:tr>
              <a:tr h="266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effectLst/>
                        </a:rPr>
                        <a:t>Ellis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</a:rPr>
                        <a:t>35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         191,760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           42,111 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28.1%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21.8%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2.1%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u="none" strike="noStrike" dirty="0">
                          <a:effectLst/>
                        </a:rPr>
                        <a:t>76.1%</a:t>
                      </a:r>
                      <a:endParaRPr lang="en-US" sz="1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6764489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3CDF97D-D3A2-44B0-9D14-CF3E19837EB6}"/>
              </a:ext>
            </a:extLst>
          </p:cNvPr>
          <p:cNvSpPr/>
          <p:nvPr/>
        </p:nvSpPr>
        <p:spPr>
          <a:xfrm>
            <a:off x="4561312" y="6473512"/>
            <a:ext cx="6248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*Among counties with populations of 50,000 or more in 2020</a:t>
            </a:r>
            <a:endParaRPr 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1931F9-521F-497B-B7DD-C59494AB84DF}"/>
              </a:ext>
            </a:extLst>
          </p:cNvPr>
          <p:cNvSpPr/>
          <p:nvPr/>
        </p:nvSpPr>
        <p:spPr>
          <a:xfrm>
            <a:off x="1095375" y="6473512"/>
            <a:ext cx="4572000" cy="2575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US Census  Bureau, 2020 Evaluation Population Estimates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79B881-2BBA-47A0-9434-8F3E1AC8A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755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02E7B5-E756-4443-97C8-87ABC180D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3" t="3301" r="3563" b="9903"/>
          <a:stretch/>
        </p:blipFill>
        <p:spPr>
          <a:xfrm>
            <a:off x="2465928" y="919975"/>
            <a:ext cx="7260144" cy="58685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4E346-320A-4ED5-A4BF-0135FBBFF822}"/>
              </a:ext>
            </a:extLst>
          </p:cNvPr>
          <p:cNvSpPr txBox="1">
            <a:spLocks/>
          </p:cNvSpPr>
          <p:nvPr/>
        </p:nvSpPr>
        <p:spPr>
          <a:xfrm>
            <a:off x="2300869" y="30123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Natural Increase (Decrease), Texas Counties, 2010-2020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BC841C-3E04-43BF-82C5-F895339DA840}"/>
              </a:ext>
            </a:extLst>
          </p:cNvPr>
          <p:cNvSpPr txBox="1"/>
          <p:nvPr/>
        </p:nvSpPr>
        <p:spPr>
          <a:xfrm>
            <a:off x="60960" y="6611779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9BA22-CC80-4767-B6C6-03B6132BD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552" y="5172772"/>
            <a:ext cx="971550" cy="1028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B35812-D9AC-4229-854C-DFD912BC9E2D}"/>
              </a:ext>
            </a:extLst>
          </p:cNvPr>
          <p:cNvSpPr txBox="1"/>
          <p:nvPr/>
        </p:nvSpPr>
        <p:spPr>
          <a:xfrm>
            <a:off x="7796561" y="1143963"/>
            <a:ext cx="2971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86 counties had natural decrease over the decade (1/3 of Texas’ counties)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28336-BF90-488E-9AEE-50F9959CB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377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B7D739-1E86-4AB2-A7D4-25E9D4F4B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721" y="890518"/>
            <a:ext cx="7354230" cy="6034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4430C8-9B8B-4E6B-AF76-4109F2E80F87}"/>
              </a:ext>
            </a:extLst>
          </p:cNvPr>
          <p:cNvSpPr txBox="1"/>
          <p:nvPr/>
        </p:nvSpPr>
        <p:spPr>
          <a:xfrm>
            <a:off x="60960" y="6611779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72AB38-0136-456D-AFEF-A3E0F284FA26}"/>
              </a:ext>
            </a:extLst>
          </p:cNvPr>
          <p:cNvSpPr txBox="1">
            <a:spLocks/>
          </p:cNvSpPr>
          <p:nvPr/>
        </p:nvSpPr>
        <p:spPr>
          <a:xfrm>
            <a:off x="1921728" y="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Population Change from Domestic Migration, Texas Counties, 2010-2020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8ED587-6729-4D28-8A36-C44EC08D7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0" y="5008292"/>
            <a:ext cx="1104900" cy="1257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11A696-35AB-40A0-A093-8739638B2DB1}"/>
              </a:ext>
            </a:extLst>
          </p:cNvPr>
          <p:cNvSpPr txBox="1"/>
          <p:nvPr/>
        </p:nvSpPr>
        <p:spPr>
          <a:xfrm>
            <a:off x="7796561" y="1143963"/>
            <a:ext cx="2971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More than half (134) of counties had net out domestic migration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D8E5C-3FFC-4FFD-A426-56A647CA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20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0101D5-E861-4F8E-A628-956226BB6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5" t="6906" b="5470"/>
          <a:stretch/>
        </p:blipFill>
        <p:spPr>
          <a:xfrm>
            <a:off x="2520176" y="869428"/>
            <a:ext cx="7370955" cy="591051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B4E5B38-3F7D-4A67-B54D-D1CCD75D5D6F}"/>
              </a:ext>
            </a:extLst>
          </p:cNvPr>
          <p:cNvSpPr txBox="1">
            <a:spLocks/>
          </p:cNvSpPr>
          <p:nvPr/>
        </p:nvSpPr>
        <p:spPr>
          <a:xfrm>
            <a:off x="1737733" y="390440"/>
            <a:ext cx="9386154" cy="685653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Estimated International Migrants, Texas Counties, 2010-2020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5B38EF-A8CE-4260-A795-0CBCA0F21CC0}"/>
              </a:ext>
            </a:extLst>
          </p:cNvPr>
          <p:cNvSpPr txBox="1"/>
          <p:nvPr/>
        </p:nvSpPr>
        <p:spPr>
          <a:xfrm>
            <a:off x="60960" y="6611779"/>
            <a:ext cx="30909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 Population Estimates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1861D1-706F-42BB-ADE0-2653E45A4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607" y="4969397"/>
            <a:ext cx="866775" cy="10191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321C2-8A1E-4EF9-902C-F08F78705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386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96159" y="-49010"/>
            <a:ext cx="9998075" cy="9144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Census Tracts with an Increase in Density, Texas, 2011-2016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0390" t="11468" r="33574" b="25274"/>
          <a:stretch/>
        </p:blipFill>
        <p:spPr>
          <a:xfrm>
            <a:off x="2358786" y="865390"/>
            <a:ext cx="7302799" cy="57084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54546"/>
            <a:ext cx="4800600" cy="203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675" dirty="0">
                <a:solidFill>
                  <a:schemeClr val="bg1">
                    <a:lumMod val="50000"/>
                  </a:schemeClr>
                </a:solidFill>
              </a:rPr>
              <a:t>Sources: U.S. Census  Bureau, American Community Survey, 2007-2011 and  2012-2016 5-Year Samples</a:t>
            </a:r>
            <a:endParaRPr lang="en-US" sz="675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584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761999-5D23-41D8-A2D3-9F18E059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BCBF6B4-17D6-40E3-98C3-ECA7C11A90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3347345"/>
              </p:ext>
            </p:extLst>
          </p:nvPr>
        </p:nvGraphicFramePr>
        <p:xfrm>
          <a:off x="1756318" y="903249"/>
          <a:ext cx="8420410" cy="5522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E32531-4E59-4470-B2F8-0C1C7642063A}"/>
              </a:ext>
            </a:extLst>
          </p:cNvPr>
          <p:cNvSpPr txBox="1">
            <a:spLocks/>
          </p:cNvSpPr>
          <p:nvPr/>
        </p:nvSpPr>
        <p:spPr>
          <a:xfrm>
            <a:off x="1639230" y="382003"/>
            <a:ext cx="9907858" cy="451477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Estimated </a:t>
            </a:r>
            <a:r>
              <a:rPr lang="en-US" sz="2400" dirty="0">
                <a:solidFill>
                  <a:schemeClr val="accent1"/>
                </a:solidFill>
              </a:rPr>
              <a:t>Net Domestic Migrants Between Texas and Other States, 2010-2019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39A88F-6CF9-4C4E-AD26-7E7E91253A04}"/>
              </a:ext>
            </a:extLst>
          </p:cNvPr>
          <p:cNvSpPr/>
          <p:nvPr/>
        </p:nvSpPr>
        <p:spPr>
          <a:xfrm>
            <a:off x="204439" y="659067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U.S. Census Bureau, State-to-State Migration Flows, 2010-2019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534708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018371" y="206297"/>
            <a:ext cx="6194502" cy="67592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Total Fertility Rate for Select States, 2008-2018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22417686"/>
              </p:ext>
            </p:extLst>
          </p:nvPr>
        </p:nvGraphicFramePr>
        <p:xfrm>
          <a:off x="2018371" y="1622502"/>
          <a:ext cx="7924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0036F8-031C-468E-9868-C1A82407C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446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1721965" y="0"/>
            <a:ext cx="10262839" cy="78345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States with Most Population Growth, 2010 to 2020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167442" y="929389"/>
          <a:ext cx="9696089" cy="550772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79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9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70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8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113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84502">
                <a:tc>
                  <a:txBody>
                    <a:bodyPr/>
                    <a:lstStyle/>
                    <a:p>
                      <a:pPr marL="117475" indent="0" algn="l"/>
                      <a:endParaRPr lang="en-US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2010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Population</a:t>
                      </a:r>
                      <a:endParaRPr lang="en-US" sz="1600" b="1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2020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 Population</a:t>
                      </a:r>
                      <a:endParaRPr lang="en-US" sz="1600" b="1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Numeric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Change</a:t>
                      </a:r>
                    </a:p>
                    <a:p>
                      <a:pPr marL="233363" indent="0" algn="ctr" defTabSz="914400" rtl="0" eaLnBrk="1" latinLnBrk="0" hangingPunct="1"/>
                      <a:r>
                        <a:rPr lang="en-US" sz="1600" kern="1200" dirty="0">
                          <a:solidFill>
                            <a:schemeClr val="tx2"/>
                          </a:solidFill>
                        </a:rPr>
                        <a:t>2010-2020</a:t>
                      </a:r>
                      <a:endParaRPr lang="en-US" sz="1600" b="1" kern="1200" dirty="0">
                        <a:solidFill>
                          <a:schemeClr val="tx2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58738" indent="0" algn="ctr"/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Percent</a:t>
                      </a:r>
                    </a:p>
                    <a:p>
                      <a:pPr marL="58738" indent="0" algn="ctr"/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Change</a:t>
                      </a:r>
                    </a:p>
                    <a:p>
                      <a:pPr marL="58738" indent="0" algn="ctr"/>
                      <a:r>
                        <a:rPr lang="en-US" sz="1600" dirty="0">
                          <a:solidFill>
                            <a:schemeClr val="tx2"/>
                          </a:solidFill>
                        </a:rPr>
                        <a:t>2010-2020</a:t>
                      </a:r>
                      <a:endParaRPr lang="en-US" sz="1600" b="1" dirty="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71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United States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308,745,538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331,449,281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22,703,743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7.4%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Texas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29,145,505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25,145,561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3,999,944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15.9%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Florida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21,538,187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18,801,310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2,736,877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14.6%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7118346"/>
                  </a:ext>
                </a:extLst>
              </a:tr>
              <a:tr h="311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California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39,538,223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37,253,956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2,284,267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6.1%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3805305"/>
                  </a:ext>
                </a:extLst>
              </a:tr>
              <a:tr h="311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Georgia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10,711,908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9,687,653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1,024,255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10.6%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7128006"/>
                  </a:ext>
                </a:extLst>
              </a:tr>
              <a:tr h="3426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Washington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7,705,281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6,724,540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980,741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14.6%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North Carolina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10,439,388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9,535,483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903,905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9.5%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5442627"/>
                  </a:ext>
                </a:extLst>
              </a:tr>
              <a:tr h="413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New York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20,201,249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19,378,102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823,147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4.2%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2056116"/>
                  </a:ext>
                </a:extLst>
              </a:tr>
              <a:tr h="413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Arizona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7,151,502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6,392,017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759,485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11.9%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3584441"/>
                  </a:ext>
                </a:extLst>
              </a:tr>
              <a:tr h="413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Colorado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5,773,714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5,029,196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744,518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14.8%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03209"/>
                  </a:ext>
                </a:extLst>
              </a:tr>
              <a:tr h="413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Virginia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8,631,393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8,001,024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630,369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7.9%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265642"/>
                  </a:ext>
                </a:extLst>
              </a:tr>
              <a:tr h="311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Tennessee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6,910,840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6,346,105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564,735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8.9%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5692329"/>
                  </a:ext>
                </a:extLst>
              </a:tr>
              <a:tr h="311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Utah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3,271,616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2,763,885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507,731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18.4%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926045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43774" y="6591173"/>
            <a:ext cx="8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Source: U.S. Census Bureau. 2010 and 2020 Census Count			</a:t>
            </a:r>
          </a:p>
        </p:txBody>
      </p:sp>
    </p:spTree>
    <p:extLst>
      <p:ext uri="{BB962C8B-B14F-4D97-AF65-F5344CB8AC3E}">
        <p14:creationId xmlns:p14="http://schemas.microsoft.com/office/powerpoint/2010/main" val="4055370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C785C3-6CFE-4A9A-A0E4-8F5908CC0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1" y="1483112"/>
            <a:ext cx="6443665" cy="52243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45C9B0-DE42-4F79-A70C-E02D9546C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336"/>
          <a:stretch/>
        </p:blipFill>
        <p:spPr>
          <a:xfrm>
            <a:off x="6492716" y="1483113"/>
            <a:ext cx="4904069" cy="52243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EFD430-7B81-4638-A5DB-8A7E3875226D}"/>
              </a:ext>
            </a:extLst>
          </p:cNvPr>
          <p:cNvSpPr/>
          <p:nvPr/>
        </p:nvSpPr>
        <p:spPr>
          <a:xfrm>
            <a:off x="5011344" y="1895708"/>
            <a:ext cx="1378305" cy="983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8CCAB-1B10-435E-AF3B-D774628FA898}"/>
              </a:ext>
            </a:extLst>
          </p:cNvPr>
          <p:cNvSpPr/>
          <p:nvPr/>
        </p:nvSpPr>
        <p:spPr>
          <a:xfrm>
            <a:off x="6295592" y="1445939"/>
            <a:ext cx="2134729" cy="412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F9BFE9-E9AC-48AA-89D8-CCDDA9D50B7D}"/>
              </a:ext>
            </a:extLst>
          </p:cNvPr>
          <p:cNvSpPr/>
          <p:nvPr/>
        </p:nvSpPr>
        <p:spPr>
          <a:xfrm>
            <a:off x="49051" y="1490545"/>
            <a:ext cx="1874534" cy="412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D7906A-77C6-4F34-BE0E-D5BCDD4B7D4F}"/>
              </a:ext>
            </a:extLst>
          </p:cNvPr>
          <p:cNvSpPr/>
          <p:nvPr/>
        </p:nvSpPr>
        <p:spPr>
          <a:xfrm>
            <a:off x="5011344" y="4070194"/>
            <a:ext cx="1183158" cy="1304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327447-6C25-423D-BF39-D4DCE8150A09}"/>
              </a:ext>
            </a:extLst>
          </p:cNvPr>
          <p:cNvCxnSpPr/>
          <p:nvPr/>
        </p:nvCxnSpPr>
        <p:spPr>
          <a:xfrm flipV="1">
            <a:off x="4276493" y="5921298"/>
            <a:ext cx="2999678" cy="535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34227D4-9576-43AE-8F42-60C3C6AB97A2}"/>
              </a:ext>
            </a:extLst>
          </p:cNvPr>
          <p:cNvSpPr txBox="1"/>
          <p:nvPr/>
        </p:nvSpPr>
        <p:spPr>
          <a:xfrm>
            <a:off x="2453268" y="1577898"/>
            <a:ext cx="7292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2010                                                                                                                 2020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57C8875-0672-4C10-AAEB-5EB0CF6E9C17}"/>
              </a:ext>
            </a:extLst>
          </p:cNvPr>
          <p:cNvSpPr txBox="1">
            <a:spLocks/>
          </p:cNvSpPr>
          <p:nvPr/>
        </p:nvSpPr>
        <p:spPr>
          <a:xfrm>
            <a:off x="1249362" y="0"/>
            <a:ext cx="9693275" cy="1228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Generational Population Pyramids, Texas, 2010 and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B622D9-C95F-436E-BD9F-B0D1D3E02FB6}"/>
              </a:ext>
            </a:extLst>
          </p:cNvPr>
          <p:cNvSpPr txBox="1"/>
          <p:nvPr/>
        </p:nvSpPr>
        <p:spPr>
          <a:xfrm>
            <a:off x="9746166" y="6694522"/>
            <a:ext cx="25346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20209 Population Estimates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F3BE4-5662-45ED-8DF0-05F6CC558E45}"/>
              </a:ext>
            </a:extLst>
          </p:cNvPr>
          <p:cNvSpPr txBox="1"/>
          <p:nvPr/>
        </p:nvSpPr>
        <p:spPr>
          <a:xfrm>
            <a:off x="986318" y="6636909"/>
            <a:ext cx="37080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Estimates and 2020 Evaluation Population Estimates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AF236F-F866-4984-B65C-AF8B24D1A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027" y="2420041"/>
            <a:ext cx="2057434" cy="156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80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49362" y="0"/>
            <a:ext cx="9693275" cy="1228725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Texas White (non-Hispanic) and Hispanic Populations by Age, 2019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56856440"/>
              </p:ext>
            </p:extLst>
          </p:nvPr>
        </p:nvGraphicFramePr>
        <p:xfrm>
          <a:off x="914400" y="1479395"/>
          <a:ext cx="9067800" cy="589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57400" y="6554085"/>
            <a:ext cx="27991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Texas Demographic Center, 2018 Population Estimates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0583291-20CC-4196-8372-F5AB36B8C481}"/>
              </a:ext>
            </a:extLst>
          </p:cNvPr>
          <p:cNvCxnSpPr/>
          <p:nvPr/>
        </p:nvCxnSpPr>
        <p:spPr>
          <a:xfrm flipH="1">
            <a:off x="2152185" y="2040674"/>
            <a:ext cx="13492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417BF3-0992-4C37-91EE-B605880EEB53}"/>
              </a:ext>
            </a:extLst>
          </p:cNvPr>
          <p:cNvCxnSpPr>
            <a:cxnSpLocks/>
          </p:cNvCxnSpPr>
          <p:nvPr/>
        </p:nvCxnSpPr>
        <p:spPr>
          <a:xfrm flipV="1">
            <a:off x="3568390" y="1700561"/>
            <a:ext cx="0" cy="752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52EB63-B7B7-4CDF-ABFD-DC11CD457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171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90199349"/>
              </p:ext>
            </p:extLst>
          </p:nvPr>
        </p:nvGraphicFramePr>
        <p:xfrm>
          <a:off x="1414345" y="1248233"/>
          <a:ext cx="8458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1868757" y="223407"/>
            <a:ext cx="7549376" cy="64474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Texas Population Pyramid by Race/Ethnicity, 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01698" y="6467922"/>
            <a:ext cx="2457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2019 Population Estimates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C94800-E79A-4953-AC04-B6BE85A31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30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414345" y="1248233"/>
          <a:ext cx="8458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01698" y="6467922"/>
            <a:ext cx="2457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2019 Population Estimates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631D37-E271-4929-B41A-86B0140C578C}"/>
              </a:ext>
            </a:extLst>
          </p:cNvPr>
          <p:cNvSpPr txBox="1">
            <a:spLocks/>
          </p:cNvSpPr>
          <p:nvPr/>
        </p:nvSpPr>
        <p:spPr>
          <a:xfrm>
            <a:off x="1868757" y="223407"/>
            <a:ext cx="7549376" cy="644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accent1"/>
                </a:solidFill>
              </a:rPr>
              <a:t>Texas Population Pyramid by Race/Ethnicity, 2019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85F15C-3AB1-4A3F-A7AD-FA699BDDB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526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414345" y="1248233"/>
          <a:ext cx="8458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01698" y="6467922"/>
            <a:ext cx="2457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2019 Population Estimates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9BF943-C334-462F-95B9-AAC058E34288}"/>
              </a:ext>
            </a:extLst>
          </p:cNvPr>
          <p:cNvSpPr txBox="1">
            <a:spLocks/>
          </p:cNvSpPr>
          <p:nvPr/>
        </p:nvSpPr>
        <p:spPr>
          <a:xfrm>
            <a:off x="1868757" y="223407"/>
            <a:ext cx="7549376" cy="644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Texas Population Pyramid by Race/Ethnicity, 2019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54DE8F-3256-4013-941D-37D4FFD92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991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25361548"/>
              </p:ext>
            </p:extLst>
          </p:nvPr>
        </p:nvGraphicFramePr>
        <p:xfrm>
          <a:off x="1414345" y="1248233"/>
          <a:ext cx="84582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01698" y="6467922"/>
            <a:ext cx="2457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2019 Population Estimates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00A788-AC2F-4136-A303-B40365110624}"/>
              </a:ext>
            </a:extLst>
          </p:cNvPr>
          <p:cNvSpPr txBox="1">
            <a:spLocks/>
          </p:cNvSpPr>
          <p:nvPr/>
        </p:nvSpPr>
        <p:spPr>
          <a:xfrm>
            <a:off x="1868757" y="223407"/>
            <a:ext cx="7549376" cy="644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Texas Population Pyramid by Race/Ethnicity, 2019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7F6A47-91F9-4E87-8FDA-12D5D5809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3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Projected Population by Age Group, Texas, 2010-2050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6478321"/>
            <a:ext cx="876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8513" indent="-798513">
              <a:spcBef>
                <a:spcPct val="50000"/>
              </a:spcBef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cs typeface="Arial" pitchFamily="34" charset="0"/>
              </a:rPr>
              <a:t>Source: Texas Demographic Center 2018 Population Projections 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9463089"/>
              </p:ext>
            </p:extLst>
          </p:nvPr>
        </p:nvGraphicFramePr>
        <p:xfrm>
          <a:off x="838199" y="1511301"/>
          <a:ext cx="10958385" cy="4873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30571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FA3B-F0C1-4F58-90BE-DCC7501F4B2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76400" y="-141884"/>
            <a:ext cx="10515600" cy="132556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Projected Population 65 years plus by Race/Ethnicity, Texas, 2010-2030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9637499"/>
              </p:ext>
            </p:extLst>
          </p:nvPr>
        </p:nvGraphicFramePr>
        <p:xfrm>
          <a:off x="724931" y="1614616"/>
          <a:ext cx="10864591" cy="4711445"/>
        </p:xfrm>
        <a:graphic>
          <a:graphicData uri="http://schemas.openxmlformats.org/drawingml/2006/table">
            <a:tbl>
              <a:tblPr firstRow="1" bandCol="1">
                <a:tableStyleId>{5C22544A-7EE6-4342-B048-85BDC9FD1C3A}</a:tableStyleId>
              </a:tblPr>
              <a:tblGrid>
                <a:gridCol w="2388972">
                  <a:extLst>
                    <a:ext uri="{9D8B030D-6E8A-4147-A177-3AD203B41FA5}">
                      <a16:colId xmlns:a16="http://schemas.microsoft.com/office/drawing/2014/main" val="778816086"/>
                    </a:ext>
                  </a:extLst>
                </a:gridCol>
                <a:gridCol w="1378019">
                  <a:extLst>
                    <a:ext uri="{9D8B030D-6E8A-4147-A177-3AD203B41FA5}">
                      <a16:colId xmlns:a16="http://schemas.microsoft.com/office/drawing/2014/main" val="2826595487"/>
                    </a:ext>
                  </a:extLst>
                </a:gridCol>
                <a:gridCol w="1479063">
                  <a:extLst>
                    <a:ext uri="{9D8B030D-6E8A-4147-A177-3AD203B41FA5}">
                      <a16:colId xmlns:a16="http://schemas.microsoft.com/office/drawing/2014/main" val="745701663"/>
                    </a:ext>
                  </a:extLst>
                </a:gridCol>
                <a:gridCol w="1370310">
                  <a:extLst>
                    <a:ext uri="{9D8B030D-6E8A-4147-A177-3AD203B41FA5}">
                      <a16:colId xmlns:a16="http://schemas.microsoft.com/office/drawing/2014/main" val="4076528121"/>
                    </a:ext>
                  </a:extLst>
                </a:gridCol>
                <a:gridCol w="1402935">
                  <a:extLst>
                    <a:ext uri="{9D8B030D-6E8A-4147-A177-3AD203B41FA5}">
                      <a16:colId xmlns:a16="http://schemas.microsoft.com/office/drawing/2014/main" val="2678548408"/>
                    </a:ext>
                  </a:extLst>
                </a:gridCol>
                <a:gridCol w="1392062">
                  <a:extLst>
                    <a:ext uri="{9D8B030D-6E8A-4147-A177-3AD203B41FA5}">
                      <a16:colId xmlns:a16="http://schemas.microsoft.com/office/drawing/2014/main" val="3561459846"/>
                    </a:ext>
                  </a:extLst>
                </a:gridCol>
                <a:gridCol w="1453230">
                  <a:extLst>
                    <a:ext uri="{9D8B030D-6E8A-4147-A177-3AD203B41FA5}">
                      <a16:colId xmlns:a16="http://schemas.microsoft.com/office/drawing/2014/main" val="2964808392"/>
                    </a:ext>
                  </a:extLst>
                </a:gridCol>
              </a:tblGrid>
              <a:tr h="862381">
                <a:tc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Total Population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NH White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NH</a:t>
                      </a:r>
                      <a:r>
                        <a:rPr lang="en-US" baseline="0" dirty="0"/>
                        <a:t> Black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Hispanic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NH Asian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NH 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523884"/>
                  </a:ext>
                </a:extLst>
              </a:tr>
              <a:tr h="4996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2010 Population 65+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2,601,886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1,760,065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218,374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532,921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65,301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25,225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663291"/>
                  </a:ext>
                </a:extLst>
              </a:tr>
              <a:tr h="6698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Share of 65 plus, 2010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8434648"/>
                  </a:ext>
                </a:extLst>
              </a:tr>
              <a:tr h="6698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2030 Projected Population 65+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5,576,489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3,056,774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596,958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1,556,927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288,819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77,011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05306813"/>
                  </a:ext>
                </a:extLst>
              </a:tr>
              <a:tr h="6698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Share of 65 plus, 2030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8211875"/>
                  </a:ext>
                </a:extLst>
              </a:tr>
              <a:tr h="6698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Numeric Change 65+, </a:t>
                      </a:r>
                    </a:p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2010-2030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2,974,603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1,296,709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378,584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1,024,006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223,518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51,786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2266318"/>
                  </a:ext>
                </a:extLst>
              </a:tr>
              <a:tr h="6698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 Change, 2010-2030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114.3%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173.4%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192.1%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342.3%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205.3%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32113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6505545"/>
            <a:ext cx="876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8513" indent="-798513">
              <a:spcBef>
                <a:spcPct val="50000"/>
              </a:spcBef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cs typeface="Arial" pitchFamily="34" charset="0"/>
              </a:rPr>
              <a:t>Source: Texas Demographic Center 2018 Population Projections </a:t>
            </a:r>
          </a:p>
        </p:txBody>
      </p:sp>
    </p:spTree>
    <p:extLst>
      <p:ext uri="{BB962C8B-B14F-4D97-AF65-F5344CB8AC3E}">
        <p14:creationId xmlns:p14="http://schemas.microsoft.com/office/powerpoint/2010/main" val="3795403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B4A84D-305E-4AD0-BEBE-7A3E371D0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56BDB7-196D-4AC2-B4F4-F584117FF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057" y="877994"/>
            <a:ext cx="7645885" cy="591674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B0569CB-760C-41D0-A837-A2AFD0C7FD17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Median Age, Texas Counties, 2015-2019</a:t>
            </a:r>
          </a:p>
        </p:txBody>
      </p:sp>
    </p:spTree>
    <p:extLst>
      <p:ext uri="{BB962C8B-B14F-4D97-AF65-F5344CB8AC3E}">
        <p14:creationId xmlns:p14="http://schemas.microsoft.com/office/powerpoint/2010/main" val="2943273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85313265"/>
              </p:ext>
            </p:extLst>
          </p:nvPr>
        </p:nvGraphicFramePr>
        <p:xfrm>
          <a:off x="501513" y="1205346"/>
          <a:ext cx="11707091" cy="633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1642327" y="-305584"/>
            <a:ext cx="10672619" cy="148692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Educational Attainment of Persons Age 25 Years and Older by Race/Ethnicity, Texas, 2019</a:t>
            </a:r>
          </a:p>
        </p:txBody>
      </p:sp>
      <p:sp>
        <p:nvSpPr>
          <p:cNvPr id="9" name="Rectangle 8"/>
          <p:cNvSpPr/>
          <p:nvPr/>
        </p:nvSpPr>
        <p:spPr>
          <a:xfrm>
            <a:off x="170158" y="6566271"/>
            <a:ext cx="48006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US Census Bureau, American Community Survey, 1-Year Sample, 2019</a:t>
            </a:r>
            <a:endParaRPr lang="en-US" sz="7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7471063" y="1547091"/>
            <a:ext cx="121228" cy="1592000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flipH="1">
            <a:off x="7757392" y="2413702"/>
            <a:ext cx="615372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39.9</a:t>
            </a:r>
            <a:r>
              <a:rPr lang="en-US" sz="1050" dirty="0">
                <a:solidFill>
                  <a:schemeClr val="bg1"/>
                </a:solidFill>
              </a:rPr>
              <a:t>%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53953" y="2939464"/>
            <a:ext cx="697829" cy="31173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70.1 %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353DA-0359-4F93-86C2-852147B28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963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65FEA8-C8E9-4937-93A1-DCDC5412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D6BAEC-01AA-4AC1-8E68-68CC7A02D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521" y="953507"/>
            <a:ext cx="7366353" cy="58543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FC0227-3634-4AED-942E-25E73309301A}"/>
              </a:ext>
            </a:extLst>
          </p:cNvPr>
          <p:cNvSpPr/>
          <p:nvPr/>
        </p:nvSpPr>
        <p:spPr>
          <a:xfrm>
            <a:off x="1928111" y="353291"/>
            <a:ext cx="391940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Census 2020 Population, Texas Counties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74DA44-28B2-439D-938A-492A0D246967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D0D6A8-9E29-4B69-B6F4-59859664C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624" y="5324707"/>
            <a:ext cx="1529113" cy="1410182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6C45AA4D-B40C-448E-AB1F-A375E054437C}"/>
              </a:ext>
            </a:extLst>
          </p:cNvPr>
          <p:cNvSpPr/>
          <p:nvPr/>
        </p:nvSpPr>
        <p:spPr>
          <a:xfrm>
            <a:off x="6004932" y="2380785"/>
            <a:ext cx="1449658" cy="3423425"/>
          </a:xfrm>
          <a:custGeom>
            <a:avLst/>
            <a:gdLst>
              <a:gd name="connsiteX0" fmla="*/ 0 w 1020216"/>
              <a:gd name="connsiteY0" fmla="*/ 3295291 h 3295291"/>
              <a:gd name="connsiteX1" fmla="*/ 34506 w 1020216"/>
              <a:gd name="connsiteY1" fmla="*/ 3209027 h 3295291"/>
              <a:gd name="connsiteX2" fmla="*/ 69011 w 1020216"/>
              <a:gd name="connsiteY2" fmla="*/ 3157268 h 3295291"/>
              <a:gd name="connsiteX3" fmla="*/ 86264 w 1020216"/>
              <a:gd name="connsiteY3" fmla="*/ 3105510 h 3295291"/>
              <a:gd name="connsiteX4" fmla="*/ 155276 w 1020216"/>
              <a:gd name="connsiteY4" fmla="*/ 3001993 h 3295291"/>
              <a:gd name="connsiteX5" fmla="*/ 189781 w 1020216"/>
              <a:gd name="connsiteY5" fmla="*/ 2950234 h 3295291"/>
              <a:gd name="connsiteX6" fmla="*/ 224287 w 1020216"/>
              <a:gd name="connsiteY6" fmla="*/ 2898476 h 3295291"/>
              <a:gd name="connsiteX7" fmla="*/ 276045 w 1020216"/>
              <a:gd name="connsiteY7" fmla="*/ 2743200 h 3295291"/>
              <a:gd name="connsiteX8" fmla="*/ 293298 w 1020216"/>
              <a:gd name="connsiteY8" fmla="*/ 2691442 h 3295291"/>
              <a:gd name="connsiteX9" fmla="*/ 327804 w 1020216"/>
              <a:gd name="connsiteY9" fmla="*/ 2553419 h 3295291"/>
              <a:gd name="connsiteX10" fmla="*/ 345057 w 1020216"/>
              <a:gd name="connsiteY10" fmla="*/ 2501661 h 3295291"/>
              <a:gd name="connsiteX11" fmla="*/ 362310 w 1020216"/>
              <a:gd name="connsiteY11" fmla="*/ 2432649 h 3295291"/>
              <a:gd name="connsiteX12" fmla="*/ 379562 w 1020216"/>
              <a:gd name="connsiteY12" fmla="*/ 2380891 h 3295291"/>
              <a:gd name="connsiteX13" fmla="*/ 396815 w 1020216"/>
              <a:gd name="connsiteY13" fmla="*/ 2311880 h 3295291"/>
              <a:gd name="connsiteX14" fmla="*/ 483079 w 1020216"/>
              <a:gd name="connsiteY14" fmla="*/ 2242868 h 3295291"/>
              <a:gd name="connsiteX15" fmla="*/ 586596 w 1020216"/>
              <a:gd name="connsiteY15" fmla="*/ 2173857 h 3295291"/>
              <a:gd name="connsiteX16" fmla="*/ 621102 w 1020216"/>
              <a:gd name="connsiteY16" fmla="*/ 2018582 h 3295291"/>
              <a:gd name="connsiteX17" fmla="*/ 638355 w 1020216"/>
              <a:gd name="connsiteY17" fmla="*/ 1966823 h 3295291"/>
              <a:gd name="connsiteX18" fmla="*/ 672861 w 1020216"/>
              <a:gd name="connsiteY18" fmla="*/ 1828800 h 3295291"/>
              <a:gd name="connsiteX19" fmla="*/ 724619 w 1020216"/>
              <a:gd name="connsiteY19" fmla="*/ 1621766 h 3295291"/>
              <a:gd name="connsiteX20" fmla="*/ 741872 w 1020216"/>
              <a:gd name="connsiteY20" fmla="*/ 1552755 h 3295291"/>
              <a:gd name="connsiteX21" fmla="*/ 776378 w 1020216"/>
              <a:gd name="connsiteY21" fmla="*/ 1500997 h 3295291"/>
              <a:gd name="connsiteX22" fmla="*/ 793630 w 1020216"/>
              <a:gd name="connsiteY22" fmla="*/ 1449238 h 3295291"/>
              <a:gd name="connsiteX23" fmla="*/ 862642 w 1020216"/>
              <a:gd name="connsiteY23" fmla="*/ 1345721 h 3295291"/>
              <a:gd name="connsiteX24" fmla="*/ 914400 w 1020216"/>
              <a:gd name="connsiteY24" fmla="*/ 862642 h 3295291"/>
              <a:gd name="connsiteX25" fmla="*/ 983411 w 1020216"/>
              <a:gd name="connsiteY25" fmla="*/ 741872 h 3295291"/>
              <a:gd name="connsiteX26" fmla="*/ 1017917 w 1020216"/>
              <a:gd name="connsiteY26" fmla="*/ 621102 h 3295291"/>
              <a:gd name="connsiteX27" fmla="*/ 1017917 w 1020216"/>
              <a:gd name="connsiteY27" fmla="*/ 0 h 329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20216" h="3295291">
                <a:moveTo>
                  <a:pt x="0" y="3295291"/>
                </a:moveTo>
                <a:cubicBezTo>
                  <a:pt x="11502" y="3266536"/>
                  <a:pt x="20656" y="3236727"/>
                  <a:pt x="34506" y="3209027"/>
                </a:cubicBezTo>
                <a:cubicBezTo>
                  <a:pt x="43779" y="3190481"/>
                  <a:pt x="59738" y="3175814"/>
                  <a:pt x="69011" y="3157268"/>
                </a:cubicBezTo>
                <a:cubicBezTo>
                  <a:pt x="77144" y="3141002"/>
                  <a:pt x="77432" y="3121407"/>
                  <a:pt x="86264" y="3105510"/>
                </a:cubicBezTo>
                <a:cubicBezTo>
                  <a:pt x="106404" y="3069258"/>
                  <a:pt x="132272" y="3036499"/>
                  <a:pt x="155276" y="3001993"/>
                </a:cubicBezTo>
                <a:lnTo>
                  <a:pt x="189781" y="2950234"/>
                </a:lnTo>
                <a:lnTo>
                  <a:pt x="224287" y="2898476"/>
                </a:lnTo>
                <a:lnTo>
                  <a:pt x="276045" y="2743200"/>
                </a:lnTo>
                <a:cubicBezTo>
                  <a:pt x="281796" y="2725947"/>
                  <a:pt x="288887" y="2709085"/>
                  <a:pt x="293298" y="2691442"/>
                </a:cubicBezTo>
                <a:cubicBezTo>
                  <a:pt x="304800" y="2645434"/>
                  <a:pt x="312807" y="2598409"/>
                  <a:pt x="327804" y="2553419"/>
                </a:cubicBezTo>
                <a:cubicBezTo>
                  <a:pt x="333555" y="2536166"/>
                  <a:pt x="340061" y="2519147"/>
                  <a:pt x="345057" y="2501661"/>
                </a:cubicBezTo>
                <a:cubicBezTo>
                  <a:pt x="351571" y="2478861"/>
                  <a:pt x="355796" y="2455449"/>
                  <a:pt x="362310" y="2432649"/>
                </a:cubicBezTo>
                <a:cubicBezTo>
                  <a:pt x="367306" y="2415163"/>
                  <a:pt x="374566" y="2398377"/>
                  <a:pt x="379562" y="2380891"/>
                </a:cubicBezTo>
                <a:cubicBezTo>
                  <a:pt x="386076" y="2358092"/>
                  <a:pt x="387474" y="2333674"/>
                  <a:pt x="396815" y="2311880"/>
                </a:cubicBezTo>
                <a:cubicBezTo>
                  <a:pt x="430686" y="2232848"/>
                  <a:pt x="421054" y="2277326"/>
                  <a:pt x="483079" y="2242868"/>
                </a:cubicBezTo>
                <a:cubicBezTo>
                  <a:pt x="519331" y="2222728"/>
                  <a:pt x="586596" y="2173857"/>
                  <a:pt x="586596" y="2173857"/>
                </a:cubicBezTo>
                <a:cubicBezTo>
                  <a:pt x="625435" y="2057340"/>
                  <a:pt x="580616" y="2200765"/>
                  <a:pt x="621102" y="2018582"/>
                </a:cubicBezTo>
                <a:cubicBezTo>
                  <a:pt x="625047" y="2000829"/>
                  <a:pt x="633944" y="1984466"/>
                  <a:pt x="638355" y="1966823"/>
                </a:cubicBezTo>
                <a:lnTo>
                  <a:pt x="672861" y="1828800"/>
                </a:lnTo>
                <a:cubicBezTo>
                  <a:pt x="696092" y="1689406"/>
                  <a:pt x="679051" y="1758469"/>
                  <a:pt x="724619" y="1621766"/>
                </a:cubicBezTo>
                <a:cubicBezTo>
                  <a:pt x="732117" y="1599271"/>
                  <a:pt x="732531" y="1574549"/>
                  <a:pt x="741872" y="1552755"/>
                </a:cubicBezTo>
                <a:cubicBezTo>
                  <a:pt x="750040" y="1533696"/>
                  <a:pt x="764876" y="1518250"/>
                  <a:pt x="776378" y="1500997"/>
                </a:cubicBezTo>
                <a:cubicBezTo>
                  <a:pt x="782129" y="1483744"/>
                  <a:pt x="784798" y="1465136"/>
                  <a:pt x="793630" y="1449238"/>
                </a:cubicBezTo>
                <a:cubicBezTo>
                  <a:pt x="813770" y="1412986"/>
                  <a:pt x="862642" y="1345721"/>
                  <a:pt x="862642" y="1345721"/>
                </a:cubicBezTo>
                <a:cubicBezTo>
                  <a:pt x="949971" y="1083728"/>
                  <a:pt x="851013" y="1411988"/>
                  <a:pt x="914400" y="862642"/>
                </a:cubicBezTo>
                <a:cubicBezTo>
                  <a:pt x="918937" y="823326"/>
                  <a:pt x="966279" y="776137"/>
                  <a:pt x="983411" y="741872"/>
                </a:cubicBezTo>
                <a:cubicBezTo>
                  <a:pt x="991771" y="725153"/>
                  <a:pt x="1017626" y="632741"/>
                  <a:pt x="1017917" y="621102"/>
                </a:cubicBezTo>
                <a:cubicBezTo>
                  <a:pt x="1023091" y="414133"/>
                  <a:pt x="1017917" y="207034"/>
                  <a:pt x="1017917" y="0"/>
                </a:cubicBezTo>
              </a:path>
            </a:pathLst>
          </a:custGeom>
          <a:noFill/>
          <a:ln w="79375">
            <a:solidFill>
              <a:schemeClr val="bg1"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4" descr="Interstate 35 marker">
            <a:extLst>
              <a:ext uri="{FF2B5EF4-FFF2-40B4-BE49-F238E27FC236}">
                <a16:creationId xmlns:a16="http://schemas.microsoft.com/office/drawing/2014/main" id="{A691A5C9-00A0-44A5-A72D-66AD76674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768" y="2033639"/>
            <a:ext cx="258306" cy="25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42EEA1AA-169E-45AB-9482-00A3ADDBA187}"/>
              </a:ext>
            </a:extLst>
          </p:cNvPr>
          <p:cNvSpPr/>
          <p:nvPr/>
        </p:nvSpPr>
        <p:spPr>
          <a:xfrm rot="21366823">
            <a:off x="6570061" y="2928897"/>
            <a:ext cx="1520662" cy="1699462"/>
          </a:xfrm>
          <a:prstGeom prst="triangle">
            <a:avLst>
              <a:gd name="adj" fmla="val 61756"/>
            </a:avLst>
          </a:prstGeom>
          <a:noFill/>
          <a:ln w="38100">
            <a:solidFill>
              <a:schemeClr val="accent2">
                <a:alpha val="7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0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1989488" y="-1523"/>
            <a:ext cx="9328727" cy="82247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the Population Aged-25 Years and Older with a Bachelor’s Degree or Higher by Race/Ethnicity, Texas, 2007 and 2019</a:t>
            </a: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562042866"/>
              </p:ext>
            </p:extLst>
          </p:nvPr>
        </p:nvGraphicFramePr>
        <p:xfrm>
          <a:off x="969818" y="1311564"/>
          <a:ext cx="10409381" cy="4959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152400" y="6627168"/>
            <a:ext cx="5943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US Census Bureau, ACS 1-Year Estimates, 2007, 2019</a:t>
            </a:r>
            <a:endParaRPr lang="en-US" sz="11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7695" y="240145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6.1%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3276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7.7%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27520" y="378050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5.4%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42958" y="169068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7.8%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4617" y="1379650"/>
            <a:ext cx="1889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 in percent</a:t>
            </a:r>
          </a:p>
        </p:txBody>
      </p:sp>
      <p:cxnSp>
        <p:nvCxnSpPr>
          <p:cNvPr id="11" name="Straight Arrow Connector 10"/>
          <p:cNvCxnSpPr>
            <a:cxnSpLocks/>
            <a:endCxn id="10" idx="1"/>
          </p:cNvCxnSpPr>
          <p:nvPr/>
        </p:nvCxnSpPr>
        <p:spPr>
          <a:xfrm flipV="1">
            <a:off x="6218331" y="1875354"/>
            <a:ext cx="2224627" cy="15024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674304" y="2041109"/>
            <a:ext cx="549922" cy="1308453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224226" y="2025604"/>
            <a:ext cx="862374" cy="1620329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3925455" y="2025603"/>
            <a:ext cx="2298773" cy="499362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45A8F-64FA-44EB-A178-FDCC567B9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446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E5CFF6-D900-4437-9975-4C84E416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61FAC-DF44-41A0-9730-109A8A1CF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816" y="0"/>
            <a:ext cx="6826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7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92F15B-E24D-4634-97E3-748DCA5A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32</a:t>
            </a:fld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9879FDE-E9A5-4D19-A9F6-BC30B073C18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510991" y="1410629"/>
          <a:ext cx="9617926" cy="4945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5">
            <a:extLst>
              <a:ext uri="{FF2B5EF4-FFF2-40B4-BE49-F238E27FC236}">
                <a16:creationId xmlns:a16="http://schemas.microsoft.com/office/drawing/2014/main" id="{C17338B7-18AE-450F-A8C0-563E2437F069}"/>
              </a:ext>
            </a:extLst>
          </p:cNvPr>
          <p:cNvSpPr txBox="1">
            <a:spLocks/>
          </p:cNvSpPr>
          <p:nvPr/>
        </p:nvSpPr>
        <p:spPr>
          <a:xfrm>
            <a:off x="1989488" y="-1523"/>
            <a:ext cx="9328727" cy="822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the Population Using SNAP, Texas, 2010 and 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872E09-1085-4BC6-A4F4-B894222ADD0C}"/>
              </a:ext>
            </a:extLst>
          </p:cNvPr>
          <p:cNvSpPr/>
          <p:nvPr/>
        </p:nvSpPr>
        <p:spPr>
          <a:xfrm>
            <a:off x="152400" y="6627168"/>
            <a:ext cx="5943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US Census Bureau, ACS 1-Year Estimates, 2010- 2019</a:t>
            </a:r>
            <a:endParaRPr lang="en-US" sz="11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156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16B61F-87CB-4366-82D2-16E95AA4C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6947C5-6513-4CA8-82D4-CCC15ADD6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706" y="1129867"/>
            <a:ext cx="5614575" cy="45982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D8B46E-80A5-4EE5-B26D-426C42186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368" y="3907225"/>
            <a:ext cx="3536239" cy="273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826F09-D450-4440-A580-55A20342D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368" y="1025939"/>
            <a:ext cx="3536239" cy="2747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C8DADE-3B58-4756-8E49-53975F7EB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905" y="1816332"/>
            <a:ext cx="1138082" cy="9084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571E54-F5C7-47D4-BE1C-32A7C81EFB05}"/>
              </a:ext>
            </a:extLst>
          </p:cNvPr>
          <p:cNvSpPr/>
          <p:nvPr/>
        </p:nvSpPr>
        <p:spPr>
          <a:xfrm>
            <a:off x="152400" y="6627168"/>
            <a:ext cx="5943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US Census Bureau, ACS 5-Year Estimate,  2015-2019</a:t>
            </a:r>
            <a:endParaRPr lang="en-US" sz="11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DF705207-4E8F-432D-AAC2-D1C360685269}"/>
              </a:ext>
            </a:extLst>
          </p:cNvPr>
          <p:cNvSpPr txBox="1">
            <a:spLocks/>
          </p:cNvSpPr>
          <p:nvPr/>
        </p:nvSpPr>
        <p:spPr>
          <a:xfrm>
            <a:off x="1989488" y="-1523"/>
            <a:ext cx="9328727" cy="822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the Population Using SNAP, Texas and major metro areas,  2015-2019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45F98A-6DB7-4F6A-8DEB-DFA2A150F3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59" y="4025590"/>
            <a:ext cx="3339614" cy="260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56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D08E25-2DCF-4713-93FF-D8BA2FB76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063" y="854014"/>
            <a:ext cx="6151692" cy="476062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4596407-D890-48B0-99B9-759E769A88C7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population living below poverty, Texas and major metro areas,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7928-5560-4384-A170-67D7D8F1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320BC5-7426-402A-B87E-EB72883357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7" t="14969" r="267" b="-275"/>
          <a:stretch/>
        </p:blipFill>
        <p:spPr>
          <a:xfrm>
            <a:off x="8147468" y="1181336"/>
            <a:ext cx="3746698" cy="2462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632FD6-2624-4863-B9BB-97E8C15F6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468" y="3762915"/>
            <a:ext cx="3745071" cy="2901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81B66C-3FFA-407E-97EC-47187906A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160" y="4048639"/>
            <a:ext cx="3335838" cy="25785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5FFA9A-075F-4A2D-AF04-3FA512307845}"/>
              </a:ext>
            </a:extLst>
          </p:cNvPr>
          <p:cNvSpPr/>
          <p:nvPr/>
        </p:nvSpPr>
        <p:spPr>
          <a:xfrm>
            <a:off x="152400" y="6627168"/>
            <a:ext cx="5943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US Census Bureau, ACS 5-Year Estimate,  2015-2019</a:t>
            </a:r>
            <a:endParaRPr lang="en-US" sz="11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B22F0E-D81B-4C51-A695-61BBA8D809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729" y="1677424"/>
            <a:ext cx="1495898" cy="103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24478F-C08F-4D27-B401-E9B04B87C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880" y="807658"/>
            <a:ext cx="5989226" cy="475422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00985D7-3B21-47C3-972D-4CBE738D1A7B}"/>
              </a:ext>
            </a:extLst>
          </p:cNvPr>
          <p:cNvSpPr txBox="1">
            <a:spLocks/>
          </p:cNvSpPr>
          <p:nvPr/>
        </p:nvSpPr>
        <p:spPr>
          <a:xfrm>
            <a:off x="1642327" y="-305584"/>
            <a:ext cx="10672619" cy="1486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accent1"/>
                </a:solidFill>
                <a:latin typeface="+mn-lt"/>
              </a:rPr>
              <a:t>Median household income, Texas and major metro areas, census tracts, 2015-2019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8BD12-D10F-46DD-9500-A196144D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BB24C1-C98A-4233-89C5-31F306D40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988" y="858644"/>
            <a:ext cx="3537548" cy="2732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A284CD-0EF8-49B8-972D-FE3E3C032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988" y="3819290"/>
            <a:ext cx="3541264" cy="27365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72CA55C-B9EF-46A6-A7D3-44310FAD6CB7}"/>
              </a:ext>
            </a:extLst>
          </p:cNvPr>
          <p:cNvSpPr/>
          <p:nvPr/>
        </p:nvSpPr>
        <p:spPr>
          <a:xfrm>
            <a:off x="152400" y="6627168"/>
            <a:ext cx="5943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US Census Bureau, ACS 5-Year Estimate,  2015-2019</a:t>
            </a:r>
            <a:endParaRPr lang="en-US" sz="11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0998A3-FC98-41BB-80A9-B3CE37FB4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91" y="3917850"/>
            <a:ext cx="3538005" cy="2736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3E5B3E-93CA-4803-A43D-90867A3FF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070" y="1560479"/>
            <a:ext cx="1739939" cy="10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4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71FC73-612F-43F2-AD0C-BA5797D81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7D89AE-76F7-494D-934D-312E1F24F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649" y="920690"/>
            <a:ext cx="5685870" cy="46381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179549-DBBD-4EC2-99F3-3EE6DACE6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944" y="863505"/>
            <a:ext cx="3803302" cy="29279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7D3B62-72EC-4DE5-B7D3-47784BA78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944" y="3836438"/>
            <a:ext cx="3895656" cy="30215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8B08C6-D802-400D-8E98-59FAEBBF62B7}"/>
              </a:ext>
            </a:extLst>
          </p:cNvPr>
          <p:cNvSpPr/>
          <p:nvPr/>
        </p:nvSpPr>
        <p:spPr>
          <a:xfrm>
            <a:off x="152400" y="6627168"/>
            <a:ext cx="5943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Source: US Census Bureau, ACS 5-Year Estimate,  2015-2019</a:t>
            </a:r>
            <a:endParaRPr lang="en-US" sz="11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43B8EC-E136-40F5-8330-EB7544696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57" y="4064189"/>
            <a:ext cx="3393448" cy="2615392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3DDF4C1D-DE92-46AB-A283-095BEA80AED1}"/>
              </a:ext>
            </a:extLst>
          </p:cNvPr>
          <p:cNvSpPr txBox="1">
            <a:spLocks/>
          </p:cNvSpPr>
          <p:nvPr/>
        </p:nvSpPr>
        <p:spPr>
          <a:xfrm>
            <a:off x="1989488" y="-1523"/>
            <a:ext cx="9328727" cy="822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Percent of the population speak language other than English at home and English less than very well, Texas and major metro areas,  2010 and 2019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2BBE82-D488-4C4D-931E-0EE4AEA4EC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1776881" y="1338146"/>
            <a:ext cx="1708763" cy="127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94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5270" y="69056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Adult Obesity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828800"/>
            <a:ext cx="4724400" cy="362459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2BC1FA3B-F0C1-4F58-90BE-DCC7501F4B28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3270" y="651194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Source: http://stateofobesity.org/files/stateofobesity2015.pdf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1" y="2286000"/>
            <a:ext cx="4543337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4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07D078-7262-4781-9095-283452685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38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453094-7F5F-4CDD-BF5E-1608E45CF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556" y="1663697"/>
            <a:ext cx="10503244" cy="50577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9BF8D28-9CE7-42F4-8887-125A886EA5A7}"/>
              </a:ext>
            </a:extLst>
          </p:cNvPr>
          <p:cNvSpPr/>
          <p:nvPr/>
        </p:nvSpPr>
        <p:spPr>
          <a:xfrm>
            <a:off x="4152200" y="233505"/>
            <a:ext cx="4602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Obesity Trends in Texas and U.S., 1990 to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2990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746" y="210065"/>
            <a:ext cx="11598876" cy="598969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BC2A0-AC77-442B-AD35-6D57023CD1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55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33DBD7-FA71-40F7-B575-DDD115092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296" y="836342"/>
            <a:ext cx="7393123" cy="59380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B76D6-FCE5-4C56-89E2-606642D3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AEEA55-249D-4EBC-BF58-4EEB7721E94C}"/>
              </a:ext>
            </a:extLst>
          </p:cNvPr>
          <p:cNvSpPr/>
          <p:nvPr/>
        </p:nvSpPr>
        <p:spPr>
          <a:xfrm>
            <a:off x="1928111" y="353291"/>
            <a:ext cx="439402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Numeric Change, Texas Counties, 2010-2020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418BA-9E05-47C6-95BC-BCE266330DE8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83D56-B3E4-4FCA-BC66-C173BD146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069" y="4956485"/>
            <a:ext cx="2444927" cy="12631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81183E-102F-4FA8-8ADE-AAF5E58B25B5}"/>
              </a:ext>
            </a:extLst>
          </p:cNvPr>
          <p:cNvSpPr/>
          <p:nvPr/>
        </p:nvSpPr>
        <p:spPr>
          <a:xfrm>
            <a:off x="6796863" y="1437837"/>
            <a:ext cx="2902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dirty="0">
                <a:solidFill>
                  <a:schemeClr val="tx2"/>
                </a:solidFill>
              </a:rPr>
              <a:t>143 counties lost population 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72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5A0E2DA-1685-4FD8-8CAE-9EFF8F924A6A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89903" y="93809"/>
            <a:ext cx="9380538" cy="898525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+mn-lt"/>
              </a:rPr>
              <a:t>Projected Increase in Obesity in Texas by Ethnicity, 2006 to 2040</a:t>
            </a:r>
          </a:p>
        </p:txBody>
      </p:sp>
      <p:pic>
        <p:nvPicPr>
          <p:cNvPr id="1026" name="Picture 2" descr="C:\Users\Owner\Pictures\Picture1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145060" y="1223816"/>
            <a:ext cx="10067925" cy="554037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43930" y="6567983"/>
            <a:ext cx="4400550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75" dirty="0"/>
              <a:t>Source: Office of the State Demographer projections, using 2000-2004 migration scenario population projections </a:t>
            </a:r>
          </a:p>
        </p:txBody>
      </p:sp>
    </p:spTree>
    <p:extLst>
      <p:ext uri="{BB962C8B-B14F-4D97-AF65-F5344CB8AC3E}">
        <p14:creationId xmlns:p14="http://schemas.microsoft.com/office/powerpoint/2010/main" val="36267708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9"/>
          <a:stretch/>
        </p:blipFill>
        <p:spPr bwMode="auto">
          <a:xfrm>
            <a:off x="1178011" y="853065"/>
            <a:ext cx="4489621" cy="556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4"/>
          <a:stretch/>
        </p:blipFill>
        <p:spPr bwMode="auto">
          <a:xfrm>
            <a:off x="6310181" y="873242"/>
            <a:ext cx="4607389" cy="554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BC1FA3B-F0C1-4F58-90BE-DCC7501F4B28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77770" y="-98199"/>
            <a:ext cx="7553625" cy="106692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Projected Obesity Prevalence, Texas Counties 2010-2040</a:t>
            </a:r>
          </a:p>
        </p:txBody>
      </p:sp>
      <p:sp>
        <p:nvSpPr>
          <p:cNvPr id="7" name="Rectangle 6"/>
          <p:cNvSpPr/>
          <p:nvPr/>
        </p:nvSpPr>
        <p:spPr>
          <a:xfrm>
            <a:off x="389341" y="6600567"/>
            <a:ext cx="3429000" cy="1962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75" dirty="0"/>
              <a:t>% adults with obesity: Office of the State Demographer, 2000-2004 Projection</a:t>
            </a:r>
          </a:p>
        </p:txBody>
      </p:sp>
    </p:spTree>
    <p:extLst>
      <p:ext uri="{BB962C8B-B14F-4D97-AF65-F5344CB8AC3E}">
        <p14:creationId xmlns:p14="http://schemas.microsoft.com/office/powerpoint/2010/main" val="33194788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2033C9-023B-47AF-B33E-C7426E842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4A6A59-84E1-4F0B-91BA-562CE1D4C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79" y="1490879"/>
            <a:ext cx="10585621" cy="5230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090A36-B5D0-44F8-9CC1-B04723498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18" y="6631635"/>
            <a:ext cx="752565" cy="2263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6F4430F-0BBB-4204-BBBE-766F4083CDD9}"/>
              </a:ext>
            </a:extLst>
          </p:cNvPr>
          <p:cNvSpPr txBox="1">
            <a:spLocks/>
          </p:cNvSpPr>
          <p:nvPr/>
        </p:nvSpPr>
        <p:spPr>
          <a:xfrm>
            <a:off x="2051222" y="136525"/>
            <a:ext cx="11203459" cy="15183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Estimated Diabetes Prevalence, Texas and U.S. 1995-2019</a:t>
            </a:r>
          </a:p>
        </p:txBody>
      </p:sp>
    </p:spTree>
    <p:extLst>
      <p:ext uri="{BB962C8B-B14F-4D97-AF65-F5344CB8AC3E}">
        <p14:creationId xmlns:p14="http://schemas.microsoft.com/office/powerpoint/2010/main" val="38553969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BC1FA3B-F0C1-4F58-90BE-DCC7501F4B28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5" name="Picture 4" descr="Y:\Projects\Methodist_Healthcare\HELEN\Diabetes\Reports\Map_ProjDiabetesRates2040_07-12-10.jpg"/>
          <p:cNvPicPr/>
          <p:nvPr/>
        </p:nvPicPr>
        <p:blipFill rotWithShape="1">
          <a:blip r:embed="rId2"/>
          <a:srcRect b="4604"/>
          <a:stretch/>
        </p:blipFill>
        <p:spPr bwMode="auto">
          <a:xfrm>
            <a:off x="6210301" y="1203580"/>
            <a:ext cx="4110153" cy="515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Y:\Projects\Methodist_Healthcare\HELEN\Diabetes\Reports\Map_ProjDiabetesRates2010_07-12-10.jpg"/>
          <p:cNvPicPr/>
          <p:nvPr/>
        </p:nvPicPr>
        <p:blipFill rotWithShape="1">
          <a:blip r:embed="rId3"/>
          <a:srcRect b="4660"/>
          <a:stretch/>
        </p:blipFill>
        <p:spPr bwMode="auto">
          <a:xfrm>
            <a:off x="1565189" y="1248031"/>
            <a:ext cx="4110153" cy="515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6497" y="6581998"/>
            <a:ext cx="3429000" cy="1962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75" dirty="0"/>
              <a:t>% adults with diabetes: Office of the State Demographer, 2000-2004 Projection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85D56E5-E9F9-4C9C-900C-9946EF9A5BED}"/>
              </a:ext>
            </a:extLst>
          </p:cNvPr>
          <p:cNvSpPr txBox="1">
            <a:spLocks/>
          </p:cNvSpPr>
          <p:nvPr/>
        </p:nvSpPr>
        <p:spPr>
          <a:xfrm>
            <a:off x="2677770" y="-98199"/>
            <a:ext cx="7553625" cy="1066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accent1"/>
                </a:solidFill>
                <a:latin typeface="+mn-lt"/>
              </a:rPr>
              <a:t>Projected Obesity Prevalence, Texas Counties 2010-2040</a:t>
            </a:r>
            <a:endParaRPr lang="en-US" sz="24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29363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82E08-7A96-479D-B6ED-F695DC7EE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24C6B9-4646-42F9-94D2-4539DA032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78" y="1418649"/>
            <a:ext cx="10247871" cy="51457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E829A9-7C34-44D6-B35A-1DF298EBC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96" y="6608292"/>
            <a:ext cx="752565" cy="22636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7A46B92-3417-464D-B6F9-4C6ACB2D4262}"/>
              </a:ext>
            </a:extLst>
          </p:cNvPr>
          <p:cNvSpPr txBox="1">
            <a:spLocks/>
          </p:cNvSpPr>
          <p:nvPr/>
        </p:nvSpPr>
        <p:spPr>
          <a:xfrm>
            <a:off x="1331251" y="136525"/>
            <a:ext cx="11203459" cy="15183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Estimated Percent of Adults Who Avoided Care Due to Cost, Texas and U.S. 2011-2019</a:t>
            </a:r>
          </a:p>
        </p:txBody>
      </p:sp>
    </p:spTree>
    <p:extLst>
      <p:ext uri="{BB962C8B-B14F-4D97-AF65-F5344CB8AC3E}">
        <p14:creationId xmlns:p14="http://schemas.microsoft.com/office/powerpoint/2010/main" val="18784960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0B1984-922C-4085-BFD5-7E03DF54A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0B3E5-142B-4BBF-805A-EF5E4FBC7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2" y="1562871"/>
            <a:ext cx="10552670" cy="5393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89F028-C208-4799-8118-8E4FA1FCC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96" y="6608292"/>
            <a:ext cx="752565" cy="22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758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B7BE18-7A38-4878-B5CF-5319F1B88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46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B20F4A6-5C62-4969-A42F-5294819B72EF}"/>
              </a:ext>
            </a:extLst>
          </p:cNvPr>
          <p:cNvSpPr txBox="1">
            <a:spLocks/>
          </p:cNvSpPr>
          <p:nvPr/>
        </p:nvSpPr>
        <p:spPr>
          <a:xfrm>
            <a:off x="2561952" y="266546"/>
            <a:ext cx="11203459" cy="15183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Direct Patient Care Physicians and Population by Race/Ethnicity, Texas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FD21D7-C3B1-4AFE-AE49-15D837906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068" y="907780"/>
            <a:ext cx="7522234" cy="56371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13AA10-0710-440E-94FB-D95FB3A2B91B}"/>
              </a:ext>
            </a:extLst>
          </p:cNvPr>
          <p:cNvSpPr/>
          <p:nvPr/>
        </p:nvSpPr>
        <p:spPr>
          <a:xfrm>
            <a:off x="126134" y="6596390"/>
            <a:ext cx="54489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>
                <a:solidFill>
                  <a:schemeClr val="bg1">
                    <a:lumMod val="65000"/>
                  </a:schemeClr>
                </a:solidFill>
              </a:rPr>
              <a:t>Source: He a lt h   P rof e s si on s   R e s o u rc e   C e n t e r (www.dshs.texas.gov/chs/hprc/ )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19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AA8D0A-CA8B-4166-AB8D-DEA8C3E4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9575FBE-E714-4F31-8A13-330003863C33}"/>
              </a:ext>
            </a:extLst>
          </p:cNvPr>
          <p:cNvSpPr txBox="1">
            <a:spLocks/>
          </p:cNvSpPr>
          <p:nvPr/>
        </p:nvSpPr>
        <p:spPr>
          <a:xfrm>
            <a:off x="2561952" y="266546"/>
            <a:ext cx="11203459" cy="15183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Ratio of Population to Direct Patient Care Physicians, Texas 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8E6ED5-6914-4CD0-86B7-8A22A240C509}"/>
              </a:ext>
            </a:extLst>
          </p:cNvPr>
          <p:cNvSpPr/>
          <p:nvPr/>
        </p:nvSpPr>
        <p:spPr>
          <a:xfrm>
            <a:off x="126134" y="6596390"/>
            <a:ext cx="54489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>
                <a:solidFill>
                  <a:schemeClr val="bg1">
                    <a:lumMod val="65000"/>
                  </a:schemeClr>
                </a:solidFill>
              </a:rPr>
              <a:t>Source: He a lt h   P rof e s si on s   R e s o u rc e   C e n t e r (www.dshs.texas.gov/chs/hprc/ )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69CEF-A0E3-4898-AEFE-6B9ACCD73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80100"/>
            <a:ext cx="5133050" cy="54762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259704-0ED9-4847-9545-8B33A7468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71" y="2323381"/>
            <a:ext cx="4926337" cy="240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543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2BC1FA3B-F0C1-4F58-90BE-DCC7501F4B28}" type="slidenum">
              <a:rPr lang="en-US" smtClean="0"/>
              <a:pPr/>
              <a:t>48</a:t>
            </a:fld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-1" y="1371600"/>
          <a:ext cx="11486367" cy="498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 txBox="1">
            <a:spLocks noGrp="1"/>
          </p:cNvSpPr>
          <p:nvPr>
            <p:ph type="title" idx="4294967295"/>
          </p:nvPr>
        </p:nvSpPr>
        <p:spPr>
          <a:xfrm>
            <a:off x="1547004" y="-18750"/>
            <a:ext cx="9874370" cy="104032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/>
            <a:r>
              <a:rPr lang="en-US" sz="2800" kern="0" dirty="0">
                <a:solidFill>
                  <a:schemeClr val="accent1"/>
                </a:solidFill>
              </a:rPr>
              <a:t>Projected Population Growth in Texas, 2010-2050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698" y="6567880"/>
            <a:ext cx="876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8513" indent="-798513">
              <a:spcBef>
                <a:spcPct val="5000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Source: Texas Demographic Center 2018 Population Projections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134141" y="1912968"/>
            <a:ext cx="0" cy="381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1327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1C4EDB-9907-4019-A917-F05A4D555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401" y="841917"/>
            <a:ext cx="7457129" cy="5818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6B7D94-6AA8-47CF-8CFF-7C05A0107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401" y="1857202"/>
            <a:ext cx="2055699" cy="1084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A3D8F8-18D3-495D-8CCF-B72249AE6437}"/>
              </a:ext>
            </a:extLst>
          </p:cNvPr>
          <p:cNvSpPr txBox="1"/>
          <p:nvPr/>
        </p:nvSpPr>
        <p:spPr>
          <a:xfrm>
            <a:off x="0" y="6642556"/>
            <a:ext cx="28632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Texas Demographic Center, 2018 Population Projections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1DE3A8-C4CB-48B9-A8C4-BD4A15D222E6}"/>
              </a:ext>
            </a:extLst>
          </p:cNvPr>
          <p:cNvSpPr txBox="1">
            <a:spLocks/>
          </p:cNvSpPr>
          <p:nvPr/>
        </p:nvSpPr>
        <p:spPr>
          <a:xfrm>
            <a:off x="1840218" y="226725"/>
            <a:ext cx="9012522" cy="488919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Projected Population Change, Texas Counties, 2020-2050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0362A-AECB-4AC0-94CC-39348E00C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790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000719-5F55-4DCA-A3F1-B6378C8A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A71DEDE-A74D-4F5B-B18E-A0FABDD4EF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1424684"/>
              </p:ext>
            </p:extLst>
          </p:nvPr>
        </p:nvGraphicFramePr>
        <p:xfrm>
          <a:off x="830766" y="1460809"/>
          <a:ext cx="5703849" cy="4493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545CF14-A7F2-4DB0-B754-585BCA0CBAC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866801" y="1360449"/>
          <a:ext cx="5607803" cy="4694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7FE5378-083F-4C4F-BE46-AD27997DE9C3}"/>
              </a:ext>
            </a:extLst>
          </p:cNvPr>
          <p:cNvSpPr/>
          <p:nvPr/>
        </p:nvSpPr>
        <p:spPr>
          <a:xfrm>
            <a:off x="1761893" y="340155"/>
            <a:ext cx="822030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chemeClr val="accent1"/>
                </a:solidFill>
              </a:rPr>
              <a:t>Percent distribution of race/ethnic groups in Texas, 2010 and 2020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B2A568-AAC1-47E4-91C2-786E02FF6C70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</p:spTree>
    <p:extLst>
      <p:ext uri="{BB962C8B-B14F-4D97-AF65-F5344CB8AC3E}">
        <p14:creationId xmlns:p14="http://schemas.microsoft.com/office/powerpoint/2010/main" val="16998258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CECEFD-0EF3-4715-B36F-7084B22DE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08" y="892604"/>
            <a:ext cx="7318214" cy="57491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3C8216-1342-4FD0-916A-6C5959641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08" y="1737484"/>
            <a:ext cx="2143125" cy="137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AC5F3D-27ED-4DB2-89C3-8B51BC0BCE37}"/>
              </a:ext>
            </a:extLst>
          </p:cNvPr>
          <p:cNvSpPr txBox="1"/>
          <p:nvPr/>
        </p:nvSpPr>
        <p:spPr>
          <a:xfrm>
            <a:off x="0" y="6666428"/>
            <a:ext cx="3193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Texas Demographic Center, 2018 Population Projections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1592A81-6CEF-459E-98D9-1D0D326DEC94}"/>
              </a:ext>
            </a:extLst>
          </p:cNvPr>
          <p:cNvSpPr txBox="1">
            <a:spLocks/>
          </p:cNvSpPr>
          <p:nvPr/>
        </p:nvSpPr>
        <p:spPr>
          <a:xfrm>
            <a:off x="1469184" y="328590"/>
            <a:ext cx="10161537" cy="429988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Projected Percent Population Change, Texas Counties, 2020-2050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A2FF2-B964-4865-A854-BCE1D154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0640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2BC1FA3B-F0C1-4F58-90BE-DCC7501F4B28}" type="slidenum">
              <a:rPr lang="en-US" sz="1200">
                <a:solidFill>
                  <a:srgbClr val="8FA5D1"/>
                </a:solidFill>
                <a:latin typeface="Calibri" panose="020F0502020204030204"/>
              </a:rPr>
              <a:pPr algn="r">
                <a:defRPr/>
              </a:pPr>
              <a:t>51</a:t>
            </a:fld>
            <a:endParaRPr lang="en-US" sz="1200" dirty="0">
              <a:solidFill>
                <a:srgbClr val="8FA5D1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60034" y="70023"/>
            <a:ext cx="9344524" cy="93833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n-lt"/>
              </a:rPr>
              <a:t>Projected Population by Race and Ethnicity, Texas 2010-2050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0200" y="6478321"/>
            <a:ext cx="876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8513" indent="-798513">
              <a:spcBef>
                <a:spcPct val="50000"/>
              </a:spcBef>
              <a:defRPr/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  <a:cs typeface="Arial" pitchFamily="34" charset="0"/>
              </a:rPr>
              <a:t>Source: Texas Demographic Center 2018 Population Projections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F66EF56-C471-4B8C-859E-48FFADFEAB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171977"/>
              </p:ext>
            </p:extLst>
          </p:nvPr>
        </p:nvGraphicFramePr>
        <p:xfrm>
          <a:off x="1600200" y="1004442"/>
          <a:ext cx="10162905" cy="5233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860166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850177-5890-48DC-99AB-EFA7A293C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52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B4788-8457-4BDE-8256-969D2B2A3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085" y="1652954"/>
            <a:ext cx="5611915" cy="4862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387D01-2C35-4619-A8F7-1C9997D7A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50" y="1531502"/>
            <a:ext cx="5500750" cy="51899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2B61BB-3EED-41A4-BA3A-34E5DA0C35B1}"/>
              </a:ext>
            </a:extLst>
          </p:cNvPr>
          <p:cNvSpPr/>
          <p:nvPr/>
        </p:nvSpPr>
        <p:spPr>
          <a:xfrm>
            <a:off x="2673758" y="136525"/>
            <a:ext cx="6301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https://demographics.texas.gov/</a:t>
            </a:r>
          </a:p>
        </p:txBody>
      </p:sp>
    </p:spTree>
    <p:extLst>
      <p:ext uri="{BB962C8B-B14F-4D97-AF65-F5344CB8AC3E}">
        <p14:creationId xmlns:p14="http://schemas.microsoft.com/office/powerpoint/2010/main" val="31289793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253162" y="1717344"/>
            <a:ext cx="5816325" cy="3222170"/>
            <a:chOff x="2819400" y="1905006"/>
            <a:chExt cx="6194121" cy="3428581"/>
          </a:xfrm>
        </p:grpSpPr>
        <p:sp>
          <p:nvSpPr>
            <p:cNvPr id="9" name="Rectangle 8"/>
            <p:cNvSpPr/>
            <p:nvPr/>
          </p:nvSpPr>
          <p:spPr>
            <a:xfrm>
              <a:off x="2819400" y="1905006"/>
              <a:ext cx="4579602" cy="818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buNone/>
              </a:pPr>
              <a:r>
                <a:rPr lang="en-US" sz="4400" dirty="0">
                  <a:solidFill>
                    <a:schemeClr val="accent5">
                      <a:lumMod val="50000"/>
                    </a:schemeClr>
                  </a:solidFill>
                  <a:latin typeface="+mj-lt"/>
                </a:rPr>
                <a:t>Lloyd Potter, Ph.D.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159701" y="2877393"/>
              <a:ext cx="5853820" cy="2456194"/>
              <a:chOff x="1600524" y="3504238"/>
              <a:chExt cx="5853819" cy="2456194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524" y="5419306"/>
                <a:ext cx="380534" cy="380536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122976" y="3504238"/>
                <a:ext cx="5331367" cy="245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(210) 458-6530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TDC@UTSA.edu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Demographics.Texas.gov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5">
                        <a:lumMod val="50000"/>
                      </a:schemeClr>
                    </a:solidFill>
                  </a:rPr>
                  <a:t>@TexasDemography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5478" y="4240534"/>
              <a:ext cx="367960" cy="36796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842055" y="5513768"/>
            <a:ext cx="8492573" cy="1344232"/>
            <a:chOff x="318052" y="5513768"/>
            <a:chExt cx="8492573" cy="134423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18052" y="6453229"/>
              <a:ext cx="2270954" cy="14246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06" y="5513768"/>
              <a:ext cx="3965986" cy="1344232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6486525" y="6467475"/>
              <a:ext cx="2324100" cy="0"/>
            </a:xfrm>
            <a:prstGeom prst="line">
              <a:avLst/>
            </a:prstGeom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utoShape 2" descr="Image result for telephone icon vector"/>
          <p:cNvSpPr>
            <a:spLocks noChangeAspect="1" noChangeArrowheads="1"/>
          </p:cNvSpPr>
          <p:nvPr/>
        </p:nvSpPr>
        <p:spPr bwMode="auto">
          <a:xfrm>
            <a:off x="3353553" y="3172111"/>
            <a:ext cx="290141" cy="25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Image result for telephone icon vector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64" y="2719896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3556270" y="3342781"/>
            <a:ext cx="390195" cy="39052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30D858-2E32-49C2-9313-A82CC560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38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4A8D9F-6177-488D-9917-0F853C3B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AE677F0-1867-4BE4-BC75-E477FA479C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366144"/>
              </p:ext>
            </p:extLst>
          </p:nvPr>
        </p:nvGraphicFramePr>
        <p:xfrm>
          <a:off x="1064941" y="1399478"/>
          <a:ext cx="10381786" cy="418500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923586">
                  <a:extLst>
                    <a:ext uri="{9D8B030D-6E8A-4147-A177-3AD203B41FA5}">
                      <a16:colId xmlns:a16="http://schemas.microsoft.com/office/drawing/2014/main" val="3419817472"/>
                    </a:ext>
                  </a:extLst>
                </a:gridCol>
                <a:gridCol w="1338146">
                  <a:extLst>
                    <a:ext uri="{9D8B030D-6E8A-4147-A177-3AD203B41FA5}">
                      <a16:colId xmlns:a16="http://schemas.microsoft.com/office/drawing/2014/main" val="1120491494"/>
                    </a:ext>
                  </a:extLst>
                </a:gridCol>
                <a:gridCol w="1577898">
                  <a:extLst>
                    <a:ext uri="{9D8B030D-6E8A-4147-A177-3AD203B41FA5}">
                      <a16:colId xmlns:a16="http://schemas.microsoft.com/office/drawing/2014/main" val="613278844"/>
                    </a:ext>
                  </a:extLst>
                </a:gridCol>
                <a:gridCol w="1449658">
                  <a:extLst>
                    <a:ext uri="{9D8B030D-6E8A-4147-A177-3AD203B41FA5}">
                      <a16:colId xmlns:a16="http://schemas.microsoft.com/office/drawing/2014/main" val="660429437"/>
                    </a:ext>
                  </a:extLst>
                </a:gridCol>
                <a:gridCol w="1522142">
                  <a:extLst>
                    <a:ext uri="{9D8B030D-6E8A-4147-A177-3AD203B41FA5}">
                      <a16:colId xmlns:a16="http://schemas.microsoft.com/office/drawing/2014/main" val="3215693767"/>
                    </a:ext>
                  </a:extLst>
                </a:gridCol>
                <a:gridCol w="1205112">
                  <a:extLst>
                    <a:ext uri="{9D8B030D-6E8A-4147-A177-3AD203B41FA5}">
                      <a16:colId xmlns:a16="http://schemas.microsoft.com/office/drawing/2014/main" val="299884285"/>
                    </a:ext>
                  </a:extLst>
                </a:gridCol>
                <a:gridCol w="1365244">
                  <a:extLst>
                    <a:ext uri="{9D8B030D-6E8A-4147-A177-3AD203B41FA5}">
                      <a16:colId xmlns:a16="http://schemas.microsoft.com/office/drawing/2014/main" val="4293956701"/>
                    </a:ext>
                  </a:extLst>
                </a:gridCol>
              </a:tblGrid>
              <a:tr h="5475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Population 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NH White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NH Black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Hispanic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NH Asian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NH Other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294357"/>
                  </a:ext>
                </a:extLst>
              </a:tr>
              <a:tr h="6607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2010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 25,145,561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tx2"/>
                          </a:solidFill>
                          <a:effectLst/>
                        </a:rPr>
                        <a:t>      11,397,345 </a:t>
                      </a:r>
                      <a:endParaRPr lang="en-US" sz="16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2,886,825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     9,460,921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948,426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tx2"/>
                          </a:solidFill>
                          <a:effectLst/>
                        </a:rPr>
                        <a:t>           452,044 </a:t>
                      </a:r>
                      <a:endParaRPr lang="en-US" sz="16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7896681"/>
                  </a:ext>
                </a:extLst>
              </a:tr>
              <a:tr h="6607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2020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 29,145,505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11,584,597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3,444,712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solidFill>
                            <a:schemeClr val="tx2"/>
                          </a:solidFill>
                          <a:effectLst/>
                        </a:rPr>
                        <a:t>             11,441,717 </a:t>
                      </a:r>
                      <a:endParaRPr lang="en-US" sz="16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1,561,518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1,112,961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8825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24701313"/>
                  </a:ext>
                </a:extLst>
              </a:tr>
              <a:tr h="6607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Numeric </a:t>
                      </a:r>
                    </a:p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Change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   3,999,944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 187,252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   557,887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     1,980,796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613,092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          660,917 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01192990"/>
                  </a:ext>
                </a:extLst>
              </a:tr>
              <a:tr h="6607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Percent</a:t>
                      </a:r>
                    </a:p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Change of Group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15.9%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1.6%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19.3%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20.9%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64.6%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146.2%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15614192"/>
                  </a:ext>
                </a:extLst>
              </a:tr>
              <a:tr h="978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Percent Contribution to Total Change </a:t>
                      </a:r>
                    </a:p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10-20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4.7%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13.9%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49.5%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15.3%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16.5%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763006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DA3F575-05B6-48D9-BE56-228BCA4DD106}"/>
              </a:ext>
            </a:extLst>
          </p:cNvPr>
          <p:cNvSpPr/>
          <p:nvPr/>
        </p:nvSpPr>
        <p:spPr>
          <a:xfrm>
            <a:off x="1761893" y="340156"/>
            <a:ext cx="8943278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chemeClr val="accent1"/>
                </a:solidFill>
              </a:rPr>
              <a:t>Population and population change for the total and race/ethnic groups, Texas, 2010-2020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3AB7B2-CEFC-427E-9BF7-71D91960C4A1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BCA4C2-91B8-4B02-A255-DEDB5CCEDD77}"/>
              </a:ext>
            </a:extLst>
          </p:cNvPr>
          <p:cNvSpPr/>
          <p:nvPr/>
        </p:nvSpPr>
        <p:spPr>
          <a:xfrm>
            <a:off x="6666522" y="5923108"/>
            <a:ext cx="41411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95.3% attributable to growth of minority populations</a:t>
            </a:r>
            <a:endParaRPr lang="en-US" sz="1400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CC0716B4-DBEF-44A4-B40E-FDD6BA192074}"/>
              </a:ext>
            </a:extLst>
          </p:cNvPr>
          <p:cNvSpPr/>
          <p:nvPr/>
        </p:nvSpPr>
        <p:spPr>
          <a:xfrm rot="16200000">
            <a:off x="8604217" y="3006196"/>
            <a:ext cx="138763" cy="5546261"/>
          </a:xfrm>
          <a:prstGeom prst="leftBrac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83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F8A701-FC2F-44EF-A20A-A36CC19E0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27E98F5-73D0-4231-B7F0-3C02DC95716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51463" y="2124307"/>
          <a:ext cx="8508380" cy="175631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514844">
                  <a:extLst>
                    <a:ext uri="{9D8B030D-6E8A-4147-A177-3AD203B41FA5}">
                      <a16:colId xmlns:a16="http://schemas.microsoft.com/office/drawing/2014/main" val="715322655"/>
                    </a:ext>
                  </a:extLst>
                </a:gridCol>
                <a:gridCol w="1514844">
                  <a:extLst>
                    <a:ext uri="{9D8B030D-6E8A-4147-A177-3AD203B41FA5}">
                      <a16:colId xmlns:a16="http://schemas.microsoft.com/office/drawing/2014/main" val="1966261223"/>
                    </a:ext>
                  </a:extLst>
                </a:gridCol>
                <a:gridCol w="1514844">
                  <a:extLst>
                    <a:ext uri="{9D8B030D-6E8A-4147-A177-3AD203B41FA5}">
                      <a16:colId xmlns:a16="http://schemas.microsoft.com/office/drawing/2014/main" val="140826022"/>
                    </a:ext>
                  </a:extLst>
                </a:gridCol>
                <a:gridCol w="1388609">
                  <a:extLst>
                    <a:ext uri="{9D8B030D-6E8A-4147-A177-3AD203B41FA5}">
                      <a16:colId xmlns:a16="http://schemas.microsoft.com/office/drawing/2014/main" val="1379640305"/>
                    </a:ext>
                  </a:extLst>
                </a:gridCol>
                <a:gridCol w="1273165">
                  <a:extLst>
                    <a:ext uri="{9D8B030D-6E8A-4147-A177-3AD203B41FA5}">
                      <a16:colId xmlns:a16="http://schemas.microsoft.com/office/drawing/2014/main" val="2529214782"/>
                    </a:ext>
                  </a:extLst>
                </a:gridCol>
                <a:gridCol w="1302074">
                  <a:extLst>
                    <a:ext uri="{9D8B030D-6E8A-4147-A177-3AD203B41FA5}">
                      <a16:colId xmlns:a16="http://schemas.microsoft.com/office/drawing/2014/main" val="1044883915"/>
                    </a:ext>
                  </a:extLst>
                </a:gridCol>
              </a:tblGrid>
              <a:tr h="6218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Total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NH White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NH Black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Hispanic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NH Asian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NH Other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8523478"/>
                  </a:ext>
                </a:extLst>
              </a:tr>
              <a:tr h="5126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143 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198 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158 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63 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49 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-   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7481785"/>
                  </a:ext>
                </a:extLst>
              </a:tr>
              <a:tr h="6218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56%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78%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62%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25%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19%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0%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0350303"/>
                  </a:ext>
                </a:extLst>
              </a:tr>
            </a:tbl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35B96E-1086-4210-8F8C-1D065770779F}"/>
              </a:ext>
            </a:extLst>
          </p:cNvPr>
          <p:cNvSpPr txBox="1">
            <a:spLocks/>
          </p:cNvSpPr>
          <p:nvPr/>
        </p:nvSpPr>
        <p:spPr>
          <a:xfrm>
            <a:off x="1806498" y="72484"/>
            <a:ext cx="9880525" cy="914400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chemeClr val="accent1"/>
                </a:solidFill>
              </a:rPr>
              <a:t>Number and percent of Texas counties that had population declines for total and for race/ethnic groups between 2010 and 2020</a:t>
            </a:r>
            <a:r>
              <a:rPr lang="en-US" sz="2400" noProof="0" dirty="0">
                <a:solidFill>
                  <a:schemeClr val="accent1"/>
                </a:solidFill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4B418-506F-471A-B101-E0C61381054A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</p:spTree>
    <p:extLst>
      <p:ext uri="{BB962C8B-B14F-4D97-AF65-F5344CB8AC3E}">
        <p14:creationId xmlns:p14="http://schemas.microsoft.com/office/powerpoint/2010/main" val="1166354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00D882-DC8D-4893-B69F-24E6B6457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038" y="831493"/>
            <a:ext cx="7147923" cy="57074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62235D-4F9F-4601-B60E-15C0D2C59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09BA49-677F-4798-96FA-BE935672FD80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8BBFA2-861A-410E-A4F2-C565BFD2AC1E}"/>
              </a:ext>
            </a:extLst>
          </p:cNvPr>
          <p:cNvSpPr/>
          <p:nvPr/>
        </p:nvSpPr>
        <p:spPr>
          <a:xfrm>
            <a:off x="6456202" y="1554925"/>
            <a:ext cx="3956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dirty="0">
                <a:solidFill>
                  <a:schemeClr val="tx2"/>
                </a:solidFill>
              </a:rPr>
              <a:t>198 counties lost NH white population 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32C41B-BDC9-469A-92CD-29A42684A5C7}"/>
              </a:ext>
            </a:extLst>
          </p:cNvPr>
          <p:cNvSpPr/>
          <p:nvPr/>
        </p:nvSpPr>
        <p:spPr>
          <a:xfrm>
            <a:off x="1928111" y="353291"/>
            <a:ext cx="63824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Numeric Change, Texas Counties, Non-Hispanic White, 2010-2020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9BD50C-A946-4681-BA58-498918A73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599" y="4970152"/>
            <a:ext cx="3063815" cy="156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28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AB86F3-D0E0-4B36-B27D-AE8845004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455" y="838235"/>
            <a:ext cx="7627090" cy="6019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F42C18-079D-4436-ADCC-17071CCC3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630" y="5143499"/>
            <a:ext cx="2765135" cy="146827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409944-8F0B-4804-ACDA-E6E0211FE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B3FC-F52A-4C3D-BF43-F2954D09CBBE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97947-BB4E-4171-8DD4-7179FED7CDB2}"/>
              </a:ext>
            </a:extLst>
          </p:cNvPr>
          <p:cNvSpPr txBox="1"/>
          <p:nvPr/>
        </p:nvSpPr>
        <p:spPr>
          <a:xfrm>
            <a:off x="60960" y="6611779"/>
            <a:ext cx="4362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US Census Bureau, 2010 and 2020 Census, P.L. 94-171 Redistricting Files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066A34-337E-4383-BD3C-1B3C6D242444}"/>
              </a:ext>
            </a:extLst>
          </p:cNvPr>
          <p:cNvSpPr/>
          <p:nvPr/>
        </p:nvSpPr>
        <p:spPr>
          <a:xfrm>
            <a:off x="7018423" y="1437166"/>
            <a:ext cx="3630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dirty="0">
                <a:solidFill>
                  <a:schemeClr val="tx2"/>
                </a:solidFill>
              </a:rPr>
              <a:t>63 counties lost Hispanic population 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1495DD-3DDD-46DA-B47E-399D026D2493}"/>
              </a:ext>
            </a:extLst>
          </p:cNvPr>
          <p:cNvSpPr/>
          <p:nvPr/>
        </p:nvSpPr>
        <p:spPr>
          <a:xfrm>
            <a:off x="1928111" y="353291"/>
            <a:ext cx="52965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Numeric Change, Texas Counties, Hispanic, 2010-2020 </a:t>
            </a:r>
          </a:p>
        </p:txBody>
      </p:sp>
    </p:spTree>
    <p:extLst>
      <p:ext uri="{BB962C8B-B14F-4D97-AF65-F5344CB8AC3E}">
        <p14:creationId xmlns:p14="http://schemas.microsoft.com/office/powerpoint/2010/main" val="357464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DC Template.potx" id="{A8AA4A31-D64B-4527-8D8E-CE9363F07BF5}" vid="{DEBAF849-1D8C-4359-AD0F-0FCB4EBE36F8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9ED1DF319F2048B3E62B9641678531" ma:contentTypeVersion="14" ma:contentTypeDescription="Create a new document." ma:contentTypeScope="" ma:versionID="0903ae66bac47211f2d9c82e27be2545">
  <xsd:schema xmlns:xsd="http://www.w3.org/2001/XMLSchema" xmlns:xs="http://www.w3.org/2001/XMLSchema" xmlns:p="http://schemas.microsoft.com/office/2006/metadata/properties" xmlns:ns3="8865c3b5-672f-488d-b474-fd2e6972fa66" xmlns:ns4="122656c6-b205-4b62-909d-389f9e348b2b" targetNamespace="http://schemas.microsoft.com/office/2006/metadata/properties" ma:root="true" ma:fieldsID="18fe7c34d863334908439be1407aa87f" ns3:_="" ns4:_="">
    <xsd:import namespace="8865c3b5-672f-488d-b474-fd2e6972fa66"/>
    <xsd:import namespace="122656c6-b205-4b62-909d-389f9e348b2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65c3b5-672f-488d-b474-fd2e6972fa6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2656c6-b205-4b62-909d-389f9e348b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1484A1-434B-4BD9-91E0-487B0D646ADF}">
  <ds:schemaRefs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8865c3b5-672f-488d-b474-fd2e6972fa66"/>
    <ds:schemaRef ds:uri="http://schemas.microsoft.com/office/2006/documentManagement/types"/>
    <ds:schemaRef ds:uri="http://schemas.microsoft.com/office/2006/metadata/properties"/>
    <ds:schemaRef ds:uri="122656c6-b205-4b62-909d-389f9e348b2b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E6717D3-C7A6-437C-8864-D9C4D75542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18BE45-037B-4A98-A18A-09693EF2B2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65c3b5-672f-488d-b474-fd2e6972fa66"/>
    <ds:schemaRef ds:uri="122656c6-b205-4b62-909d-389f9e348b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32484</TotalTime>
  <Words>2385</Words>
  <Application>Microsoft Office PowerPoint</Application>
  <PresentationFormat>Widescreen</PresentationFormat>
  <Paragraphs>567</Paragraphs>
  <Slides>53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ＭＳ Ｐゴシック</vt:lpstr>
      <vt:lpstr>Arial</vt:lpstr>
      <vt:lpstr>Calibri</vt:lpstr>
      <vt:lpstr>Calibri Light</vt:lpstr>
      <vt:lpstr>Times New Roman</vt:lpstr>
      <vt:lpstr>Office Theme</vt:lpstr>
      <vt:lpstr>2_Office Theme</vt:lpstr>
      <vt:lpstr>1_Office Theme</vt:lpstr>
      <vt:lpstr>Custom Design</vt:lpstr>
      <vt:lpstr>3_Office Theme</vt:lpstr>
      <vt:lpstr>4_Office Theme</vt:lpstr>
      <vt:lpstr>PowerPoint Presentation</vt:lpstr>
      <vt:lpstr>States with Most Population Growth, 2010 to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Census Tracts with an Increase in Density, Texas, 2011-2016</vt:lpstr>
      <vt:lpstr>PowerPoint Presentation</vt:lpstr>
      <vt:lpstr>Total Fertility Rate for Select States, 2008-2018</vt:lpstr>
      <vt:lpstr>PowerPoint Presentation</vt:lpstr>
      <vt:lpstr>Texas White (non-Hispanic) and Hispanic Populations by Age, 2019</vt:lpstr>
      <vt:lpstr>Texas Population Pyramid by Race/Ethnicity, 2019</vt:lpstr>
      <vt:lpstr>PowerPoint Presentation</vt:lpstr>
      <vt:lpstr>PowerPoint Presentation</vt:lpstr>
      <vt:lpstr>PowerPoint Presentation</vt:lpstr>
      <vt:lpstr>Projected Population by Age Group, Texas, 2010-2050</vt:lpstr>
      <vt:lpstr>Projected Population 65 years plus by Race/Ethnicity, Texas, 2010-2030</vt:lpstr>
      <vt:lpstr>PowerPoint Presentation</vt:lpstr>
      <vt:lpstr>Educational Attainment of Persons Age 25 Years and Older by Race/Ethnicity, Texas, 2019</vt:lpstr>
      <vt:lpstr>Percent of the Population Aged-25 Years and Older with a Bachelor’s Degree or Higher by Race/Ethnicity, Texas, 2007 and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Adult Obesity</vt:lpstr>
      <vt:lpstr>PowerPoint Presentation</vt:lpstr>
      <vt:lpstr>PowerPoint Presentation</vt:lpstr>
      <vt:lpstr>Projected Increase in Obesity in Texas by Ethnicity, 2006 to 2040</vt:lpstr>
      <vt:lpstr>Projected Obesity Prevalence, Texas Counties 2010-2040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Projected Population Growth in Texas, 2010-2050</vt:lpstr>
      <vt:lpstr>PowerPoint Presentation</vt:lpstr>
      <vt:lpstr>PowerPoint Presentation</vt:lpstr>
      <vt:lpstr>Projected Population by Race and Ethnicity, Texas 2010-2050</vt:lpstr>
      <vt:lpstr>PowerPoint Presentation</vt:lpstr>
      <vt:lpstr>PowerPoint Presentation</vt:lpstr>
    </vt:vector>
  </TitlesOfParts>
  <Company>UTSA/IDSER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Alelhie Lila Valencia</dc:creator>
  <cp:lastModifiedBy>Lloyd Potter</cp:lastModifiedBy>
  <cp:revision>777</cp:revision>
  <cp:lastPrinted>2021-11-10T15:33:10Z</cp:lastPrinted>
  <dcterms:created xsi:type="dcterms:W3CDTF">2016-06-30T18:52:57Z</dcterms:created>
  <dcterms:modified xsi:type="dcterms:W3CDTF">2021-11-10T15:35:25Z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0x010100809ED1DF319F2048B3E62B9641678531</vt:lpwstr>
  </property>
</Properties>
</file>