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0"/>
  </p:notesMasterIdLst>
  <p:sldIdLst>
    <p:sldId id="549" r:id="rId10"/>
    <p:sldId id="604" r:id="rId11"/>
    <p:sldId id="877" r:id="rId12"/>
    <p:sldId id="859" r:id="rId13"/>
    <p:sldId id="881" r:id="rId14"/>
    <p:sldId id="860" r:id="rId15"/>
    <p:sldId id="812" r:id="rId16"/>
    <p:sldId id="817" r:id="rId17"/>
    <p:sldId id="694" r:id="rId18"/>
    <p:sldId id="878" r:id="rId19"/>
    <p:sldId id="840" r:id="rId20"/>
    <p:sldId id="839" r:id="rId21"/>
    <p:sldId id="897" r:id="rId22"/>
    <p:sldId id="900" r:id="rId23"/>
    <p:sldId id="899" r:id="rId24"/>
    <p:sldId id="720" r:id="rId25"/>
    <p:sldId id="768" r:id="rId26"/>
    <p:sldId id="814" r:id="rId27"/>
    <p:sldId id="893" r:id="rId28"/>
    <p:sldId id="774" r:id="rId29"/>
    <p:sldId id="882" r:id="rId30"/>
    <p:sldId id="769" r:id="rId31"/>
    <p:sldId id="894" r:id="rId32"/>
    <p:sldId id="895" r:id="rId33"/>
    <p:sldId id="891" r:id="rId34"/>
    <p:sldId id="892" r:id="rId35"/>
    <p:sldId id="890" r:id="rId36"/>
    <p:sldId id="871" r:id="rId37"/>
    <p:sldId id="886" r:id="rId38"/>
    <p:sldId id="544" r:id="rId3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0183" autoAdjust="0"/>
  </p:normalViewPr>
  <p:slideViewPr>
    <p:cSldViewPr snapToGrid="0">
      <p:cViewPr varScale="1">
        <p:scale>
          <a:sx n="190" d="100"/>
          <a:sy n="190" d="100"/>
        </p:scale>
        <p:origin x="25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2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2010</a:t>
            </a:r>
          </a:p>
        </c:rich>
      </c:tx>
      <c:layout>
        <c:manualLayout>
          <c:xMode val="edge"/>
          <c:yMode val="edge"/>
          <c:x val="0.79904740898375093"/>
          <c:y val="0.29182590780763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3199183435405"/>
          <c:y val="3.6443293946503759E-2"/>
          <c:w val="0.86169169825993985"/>
          <c:h val="0.65243242156420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(non-Hispanic)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Sheet1!$B$2:$B$97</c:f>
              <c:numCache>
                <c:formatCode>#,##0</c:formatCode>
                <c:ptCount val="96"/>
                <c:pt idx="0">
                  <c:v>113635</c:v>
                </c:pt>
                <c:pt idx="1">
                  <c:v>114868</c:v>
                </c:pt>
                <c:pt idx="2">
                  <c:v>118949</c:v>
                </c:pt>
                <c:pt idx="3">
                  <c:v>124659</c:v>
                </c:pt>
                <c:pt idx="4">
                  <c:v>129591</c:v>
                </c:pt>
                <c:pt idx="5">
                  <c:v>130967</c:v>
                </c:pt>
                <c:pt idx="6">
                  <c:v>130176</c:v>
                </c:pt>
                <c:pt idx="7">
                  <c:v>128867</c:v>
                </c:pt>
                <c:pt idx="8">
                  <c:v>129351</c:v>
                </c:pt>
                <c:pt idx="9">
                  <c:v>124243</c:v>
                </c:pt>
                <c:pt idx="10">
                  <c:v>127691</c:v>
                </c:pt>
                <c:pt idx="11">
                  <c:v>129710</c:v>
                </c:pt>
                <c:pt idx="12">
                  <c:v>130556</c:v>
                </c:pt>
                <c:pt idx="13">
                  <c:v>130185</c:v>
                </c:pt>
                <c:pt idx="14">
                  <c:v>130267</c:v>
                </c:pt>
                <c:pt idx="15">
                  <c:v>131265</c:v>
                </c:pt>
                <c:pt idx="16">
                  <c:v>132487</c:v>
                </c:pt>
                <c:pt idx="17">
                  <c:v>134003</c:v>
                </c:pt>
                <c:pt idx="18">
                  <c:v>140273</c:v>
                </c:pt>
                <c:pt idx="19">
                  <c:v>144676</c:v>
                </c:pt>
                <c:pt idx="20">
                  <c:v>141280</c:v>
                </c:pt>
                <c:pt idx="21">
                  <c:v>142450</c:v>
                </c:pt>
                <c:pt idx="22">
                  <c:v>145282</c:v>
                </c:pt>
                <c:pt idx="23">
                  <c:v>147066</c:v>
                </c:pt>
                <c:pt idx="24">
                  <c:v>151247</c:v>
                </c:pt>
                <c:pt idx="25">
                  <c:v>154633</c:v>
                </c:pt>
                <c:pt idx="26">
                  <c:v>157318</c:v>
                </c:pt>
                <c:pt idx="27">
                  <c:v>159663</c:v>
                </c:pt>
                <c:pt idx="28">
                  <c:v>159929</c:v>
                </c:pt>
                <c:pt idx="29">
                  <c:v>159956</c:v>
                </c:pt>
                <c:pt idx="30">
                  <c:v>156883</c:v>
                </c:pt>
                <c:pt idx="31">
                  <c:v>155596</c:v>
                </c:pt>
                <c:pt idx="32">
                  <c:v>157228</c:v>
                </c:pt>
                <c:pt idx="33">
                  <c:v>159606</c:v>
                </c:pt>
                <c:pt idx="34">
                  <c:v>160853</c:v>
                </c:pt>
                <c:pt idx="35">
                  <c:v>157553</c:v>
                </c:pt>
                <c:pt idx="36">
                  <c:v>159210</c:v>
                </c:pt>
                <c:pt idx="37">
                  <c:v>158481</c:v>
                </c:pt>
                <c:pt idx="38">
                  <c:v>158033</c:v>
                </c:pt>
                <c:pt idx="39">
                  <c:v>156963</c:v>
                </c:pt>
                <c:pt idx="40">
                  <c:v>148686</c:v>
                </c:pt>
                <c:pt idx="41">
                  <c:v>145608</c:v>
                </c:pt>
                <c:pt idx="42">
                  <c:v>142569</c:v>
                </c:pt>
                <c:pt idx="43">
                  <c:v>140199</c:v>
                </c:pt>
                <c:pt idx="44">
                  <c:v>142590</c:v>
                </c:pt>
                <c:pt idx="45">
                  <c:v>140061</c:v>
                </c:pt>
                <c:pt idx="46">
                  <c:v>142693</c:v>
                </c:pt>
                <c:pt idx="47">
                  <c:v>152223</c:v>
                </c:pt>
                <c:pt idx="48">
                  <c:v>163788</c:v>
                </c:pt>
                <c:pt idx="49">
                  <c:v>164937</c:v>
                </c:pt>
                <c:pt idx="50">
                  <c:v>156470</c:v>
                </c:pt>
                <c:pt idx="51">
                  <c:v>150094</c:v>
                </c:pt>
                <c:pt idx="52">
                  <c:v>149061</c:v>
                </c:pt>
                <c:pt idx="53">
                  <c:v>150944</c:v>
                </c:pt>
                <c:pt idx="54">
                  <c:v>162585</c:v>
                </c:pt>
                <c:pt idx="55">
                  <c:v>170486</c:v>
                </c:pt>
                <c:pt idx="56">
                  <c:v>175356</c:v>
                </c:pt>
                <c:pt idx="57">
                  <c:v>177270</c:v>
                </c:pt>
                <c:pt idx="58">
                  <c:v>179759</c:v>
                </c:pt>
                <c:pt idx="59">
                  <c:v>182152</c:v>
                </c:pt>
                <c:pt idx="60">
                  <c:v>177566</c:v>
                </c:pt>
                <c:pt idx="61">
                  <c:v>177813</c:v>
                </c:pt>
                <c:pt idx="62">
                  <c:v>174460</c:v>
                </c:pt>
                <c:pt idx="63">
                  <c:v>169493</c:v>
                </c:pt>
                <c:pt idx="64">
                  <c:v>167789</c:v>
                </c:pt>
                <c:pt idx="65">
                  <c:v>161481</c:v>
                </c:pt>
                <c:pt idx="66">
                  <c:v>156487</c:v>
                </c:pt>
                <c:pt idx="67">
                  <c:v>150153</c:v>
                </c:pt>
                <c:pt idx="68">
                  <c:v>141289</c:v>
                </c:pt>
                <c:pt idx="69">
                  <c:v>138740</c:v>
                </c:pt>
                <c:pt idx="70">
                  <c:v>135151</c:v>
                </c:pt>
                <c:pt idx="71">
                  <c:v>137423</c:v>
                </c:pt>
                <c:pt idx="72">
                  <c:v>137296</c:v>
                </c:pt>
                <c:pt idx="73">
                  <c:v>108912</c:v>
                </c:pt>
                <c:pt idx="74">
                  <c:v>101546</c:v>
                </c:pt>
                <c:pt idx="75">
                  <c:v>101357</c:v>
                </c:pt>
                <c:pt idx="76">
                  <c:v>96933</c:v>
                </c:pt>
                <c:pt idx="77">
                  <c:v>86570</c:v>
                </c:pt>
                <c:pt idx="78">
                  <c:v>78066</c:v>
                </c:pt>
                <c:pt idx="79">
                  <c:v>70761</c:v>
                </c:pt>
                <c:pt idx="80">
                  <c:v>65416</c:v>
                </c:pt>
                <c:pt idx="81">
                  <c:v>60630</c:v>
                </c:pt>
                <c:pt idx="82">
                  <c:v>54624</c:v>
                </c:pt>
                <c:pt idx="83">
                  <c:v>50682</c:v>
                </c:pt>
                <c:pt idx="84">
                  <c:v>47274</c:v>
                </c:pt>
                <c:pt idx="85">
                  <c:v>41568</c:v>
                </c:pt>
                <c:pt idx="86">
                  <c:v>37452</c:v>
                </c:pt>
                <c:pt idx="87">
                  <c:v>33866</c:v>
                </c:pt>
                <c:pt idx="88">
                  <c:v>30512</c:v>
                </c:pt>
                <c:pt idx="89">
                  <c:v>26882</c:v>
                </c:pt>
                <c:pt idx="90">
                  <c:v>22603</c:v>
                </c:pt>
                <c:pt idx="91">
                  <c:v>18725</c:v>
                </c:pt>
                <c:pt idx="92">
                  <c:v>15523</c:v>
                </c:pt>
                <c:pt idx="93">
                  <c:v>12628</c:v>
                </c:pt>
                <c:pt idx="94">
                  <c:v>9947</c:v>
                </c:pt>
                <c:pt idx="95">
                  <c:v>23314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0-4196-A476-54EC04991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Sheet1!$A$2:$A$97</c:f>
              <c:strCache>
                <c:ptCount val="96"/>
                <c:pt idx="0">
                  <c:v>Under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  <c:pt idx="18">
                  <c:v>18 years</c:v>
                </c:pt>
                <c:pt idx="19">
                  <c:v>19 years</c:v>
                </c:pt>
                <c:pt idx="20">
                  <c:v>20 years</c:v>
                </c:pt>
                <c:pt idx="21">
                  <c:v>21 years</c:v>
                </c:pt>
                <c:pt idx="22">
                  <c:v>22 years</c:v>
                </c:pt>
                <c:pt idx="23">
                  <c:v>23 years</c:v>
                </c:pt>
                <c:pt idx="24">
                  <c:v>24 years</c:v>
                </c:pt>
                <c:pt idx="25">
                  <c:v>25 years</c:v>
                </c:pt>
                <c:pt idx="26">
                  <c:v>26 years</c:v>
                </c:pt>
                <c:pt idx="27">
                  <c:v>27 years</c:v>
                </c:pt>
                <c:pt idx="28">
                  <c:v>28 years</c:v>
                </c:pt>
                <c:pt idx="29">
                  <c:v>29 years</c:v>
                </c:pt>
                <c:pt idx="30">
                  <c:v>30 years</c:v>
                </c:pt>
                <c:pt idx="31">
                  <c:v>31 years</c:v>
                </c:pt>
                <c:pt idx="32">
                  <c:v>32 years</c:v>
                </c:pt>
                <c:pt idx="33">
                  <c:v>33 years</c:v>
                </c:pt>
                <c:pt idx="34">
                  <c:v>34 years</c:v>
                </c:pt>
                <c:pt idx="35">
                  <c:v>35 years</c:v>
                </c:pt>
                <c:pt idx="36">
                  <c:v>36 years</c:v>
                </c:pt>
                <c:pt idx="37">
                  <c:v>37 years</c:v>
                </c:pt>
                <c:pt idx="38">
                  <c:v>38 years</c:v>
                </c:pt>
                <c:pt idx="39">
                  <c:v>39 years</c:v>
                </c:pt>
                <c:pt idx="40">
                  <c:v>40 years</c:v>
                </c:pt>
                <c:pt idx="41">
                  <c:v>41 years</c:v>
                </c:pt>
                <c:pt idx="42">
                  <c:v>42 years</c:v>
                </c:pt>
                <c:pt idx="43">
                  <c:v>43 years</c:v>
                </c:pt>
                <c:pt idx="44">
                  <c:v>44 years</c:v>
                </c:pt>
                <c:pt idx="45">
                  <c:v>45 years</c:v>
                </c:pt>
                <c:pt idx="46">
                  <c:v>46 years</c:v>
                </c:pt>
                <c:pt idx="47">
                  <c:v>47 years</c:v>
                </c:pt>
                <c:pt idx="48">
                  <c:v>48 years</c:v>
                </c:pt>
                <c:pt idx="49">
                  <c:v>49 years</c:v>
                </c:pt>
                <c:pt idx="50">
                  <c:v>50 years</c:v>
                </c:pt>
                <c:pt idx="51">
                  <c:v>51 years</c:v>
                </c:pt>
                <c:pt idx="52">
                  <c:v>52 years</c:v>
                </c:pt>
                <c:pt idx="53">
                  <c:v>53 years</c:v>
                </c:pt>
                <c:pt idx="54">
                  <c:v>54 years</c:v>
                </c:pt>
                <c:pt idx="55">
                  <c:v>55 years</c:v>
                </c:pt>
                <c:pt idx="56">
                  <c:v>56 years</c:v>
                </c:pt>
                <c:pt idx="57">
                  <c:v>57 years</c:v>
                </c:pt>
                <c:pt idx="58">
                  <c:v>58 years</c:v>
                </c:pt>
                <c:pt idx="59">
                  <c:v>59 years</c:v>
                </c:pt>
                <c:pt idx="60">
                  <c:v>60 years</c:v>
                </c:pt>
                <c:pt idx="61">
                  <c:v>61 years</c:v>
                </c:pt>
                <c:pt idx="62">
                  <c:v>62 years</c:v>
                </c:pt>
                <c:pt idx="63">
                  <c:v>63 years</c:v>
                </c:pt>
                <c:pt idx="64">
                  <c:v>64 years</c:v>
                </c:pt>
                <c:pt idx="65">
                  <c:v>65 years</c:v>
                </c:pt>
                <c:pt idx="66">
                  <c:v>66 years</c:v>
                </c:pt>
                <c:pt idx="67">
                  <c:v>67 years</c:v>
                </c:pt>
                <c:pt idx="68">
                  <c:v>68 years</c:v>
                </c:pt>
                <c:pt idx="69">
                  <c:v>69 years</c:v>
                </c:pt>
                <c:pt idx="70">
                  <c:v>70 years</c:v>
                </c:pt>
                <c:pt idx="71">
                  <c:v>71 years</c:v>
                </c:pt>
                <c:pt idx="72">
                  <c:v>72 years</c:v>
                </c:pt>
                <c:pt idx="73">
                  <c:v>73 years</c:v>
                </c:pt>
                <c:pt idx="74">
                  <c:v>74 years</c:v>
                </c:pt>
                <c:pt idx="75">
                  <c:v>75 years</c:v>
                </c:pt>
                <c:pt idx="76">
                  <c:v>76 years</c:v>
                </c:pt>
                <c:pt idx="77">
                  <c:v>77 years</c:v>
                </c:pt>
                <c:pt idx="78">
                  <c:v>78 years</c:v>
                </c:pt>
                <c:pt idx="79">
                  <c:v>79 years</c:v>
                </c:pt>
                <c:pt idx="80">
                  <c:v>80 years</c:v>
                </c:pt>
                <c:pt idx="81">
                  <c:v>81 years</c:v>
                </c:pt>
                <c:pt idx="82">
                  <c:v>82 years</c:v>
                </c:pt>
                <c:pt idx="83">
                  <c:v>83 years</c:v>
                </c:pt>
                <c:pt idx="84">
                  <c:v>84 years</c:v>
                </c:pt>
                <c:pt idx="85">
                  <c:v>85 years</c:v>
                </c:pt>
                <c:pt idx="86">
                  <c:v>86 years</c:v>
                </c:pt>
                <c:pt idx="87">
                  <c:v>87 years</c:v>
                </c:pt>
                <c:pt idx="88">
                  <c:v>88 years</c:v>
                </c:pt>
                <c:pt idx="89">
                  <c:v>89 years</c:v>
                </c:pt>
                <c:pt idx="90">
                  <c:v>90 years</c:v>
                </c:pt>
                <c:pt idx="91">
                  <c:v>91 years</c:v>
                </c:pt>
                <c:pt idx="92">
                  <c:v>92 years</c:v>
                </c:pt>
                <c:pt idx="93">
                  <c:v>93 years</c:v>
                </c:pt>
                <c:pt idx="94">
                  <c:v>94 years</c:v>
                </c:pt>
                <c:pt idx="95">
                  <c:v>95 + years</c:v>
                </c:pt>
              </c:strCache>
            </c:strRef>
          </c:cat>
          <c:val>
            <c:numRef>
              <c:f>Sheet1!$C$2:$C$97</c:f>
              <c:numCache>
                <c:formatCode>#,##0</c:formatCode>
                <c:ptCount val="96"/>
                <c:pt idx="0">
                  <c:v>194300</c:v>
                </c:pt>
                <c:pt idx="1">
                  <c:v>194939</c:v>
                </c:pt>
                <c:pt idx="2">
                  <c:v>199256</c:v>
                </c:pt>
                <c:pt idx="3">
                  <c:v>204093</c:v>
                </c:pt>
                <c:pt idx="4">
                  <c:v>208032</c:v>
                </c:pt>
                <c:pt idx="5">
                  <c:v>207627</c:v>
                </c:pt>
                <c:pt idx="6">
                  <c:v>205689</c:v>
                </c:pt>
                <c:pt idx="7">
                  <c:v>204034</c:v>
                </c:pt>
                <c:pt idx="8">
                  <c:v>206213</c:v>
                </c:pt>
                <c:pt idx="9">
                  <c:v>199564</c:v>
                </c:pt>
                <c:pt idx="10">
                  <c:v>202120</c:v>
                </c:pt>
                <c:pt idx="11">
                  <c:v>205094</c:v>
                </c:pt>
                <c:pt idx="12">
                  <c:v>205376</c:v>
                </c:pt>
                <c:pt idx="13">
                  <c:v>202369</c:v>
                </c:pt>
                <c:pt idx="14">
                  <c:v>200886</c:v>
                </c:pt>
                <c:pt idx="15">
                  <c:v>198413</c:v>
                </c:pt>
                <c:pt idx="16">
                  <c:v>196202</c:v>
                </c:pt>
                <c:pt idx="17">
                  <c:v>195477</c:v>
                </c:pt>
                <c:pt idx="18">
                  <c:v>198352</c:v>
                </c:pt>
                <c:pt idx="19">
                  <c:v>198474</c:v>
                </c:pt>
                <c:pt idx="20">
                  <c:v>189743</c:v>
                </c:pt>
                <c:pt idx="21">
                  <c:v>186278</c:v>
                </c:pt>
                <c:pt idx="22">
                  <c:v>183916</c:v>
                </c:pt>
                <c:pt idx="23">
                  <c:v>183291</c:v>
                </c:pt>
                <c:pt idx="24">
                  <c:v>182897</c:v>
                </c:pt>
                <c:pt idx="25">
                  <c:v>183626</c:v>
                </c:pt>
                <c:pt idx="26">
                  <c:v>184173</c:v>
                </c:pt>
                <c:pt idx="27">
                  <c:v>184003</c:v>
                </c:pt>
                <c:pt idx="28">
                  <c:v>180096</c:v>
                </c:pt>
                <c:pt idx="29">
                  <c:v>175189</c:v>
                </c:pt>
                <c:pt idx="30">
                  <c:v>168325</c:v>
                </c:pt>
                <c:pt idx="31">
                  <c:v>165898</c:v>
                </c:pt>
                <c:pt idx="32">
                  <c:v>165369</c:v>
                </c:pt>
                <c:pt idx="33">
                  <c:v>165210</c:v>
                </c:pt>
                <c:pt idx="34">
                  <c:v>164603</c:v>
                </c:pt>
                <c:pt idx="35">
                  <c:v>162038</c:v>
                </c:pt>
                <c:pt idx="36">
                  <c:v>164636</c:v>
                </c:pt>
                <c:pt idx="37">
                  <c:v>164102</c:v>
                </c:pt>
                <c:pt idx="38">
                  <c:v>163867</c:v>
                </c:pt>
                <c:pt idx="39">
                  <c:v>163861</c:v>
                </c:pt>
                <c:pt idx="40">
                  <c:v>154148</c:v>
                </c:pt>
                <c:pt idx="41">
                  <c:v>152535</c:v>
                </c:pt>
                <c:pt idx="42">
                  <c:v>152024</c:v>
                </c:pt>
                <c:pt idx="43">
                  <c:v>151868</c:v>
                </c:pt>
                <c:pt idx="44">
                  <c:v>152202</c:v>
                </c:pt>
                <c:pt idx="45">
                  <c:v>147141</c:v>
                </c:pt>
                <c:pt idx="46">
                  <c:v>145284</c:v>
                </c:pt>
                <c:pt idx="47">
                  <c:v>143584</c:v>
                </c:pt>
                <c:pt idx="48">
                  <c:v>140379</c:v>
                </c:pt>
                <c:pt idx="49">
                  <c:v>138335</c:v>
                </c:pt>
                <c:pt idx="50">
                  <c:v>129658</c:v>
                </c:pt>
                <c:pt idx="51">
                  <c:v>124829</c:v>
                </c:pt>
                <c:pt idx="52">
                  <c:v>120616</c:v>
                </c:pt>
                <c:pt idx="53">
                  <c:v>118854</c:v>
                </c:pt>
                <c:pt idx="54">
                  <c:v>119021</c:v>
                </c:pt>
                <c:pt idx="55">
                  <c:v>114282</c:v>
                </c:pt>
                <c:pt idx="56">
                  <c:v>111013</c:v>
                </c:pt>
                <c:pt idx="57">
                  <c:v>106450</c:v>
                </c:pt>
                <c:pt idx="58">
                  <c:v>103442</c:v>
                </c:pt>
                <c:pt idx="59">
                  <c:v>101365</c:v>
                </c:pt>
                <c:pt idx="60">
                  <c:v>94050</c:v>
                </c:pt>
                <c:pt idx="61">
                  <c:v>90223</c:v>
                </c:pt>
                <c:pt idx="62">
                  <c:v>86175</c:v>
                </c:pt>
                <c:pt idx="63">
                  <c:v>82403</c:v>
                </c:pt>
                <c:pt idx="64">
                  <c:v>78415</c:v>
                </c:pt>
                <c:pt idx="65">
                  <c:v>72430</c:v>
                </c:pt>
                <c:pt idx="66">
                  <c:v>67934</c:v>
                </c:pt>
                <c:pt idx="67">
                  <c:v>62640</c:v>
                </c:pt>
                <c:pt idx="68">
                  <c:v>60179</c:v>
                </c:pt>
                <c:pt idx="69">
                  <c:v>57593</c:v>
                </c:pt>
                <c:pt idx="70">
                  <c:v>53468</c:v>
                </c:pt>
                <c:pt idx="71">
                  <c:v>50503</c:v>
                </c:pt>
                <c:pt idx="72">
                  <c:v>47190</c:v>
                </c:pt>
                <c:pt idx="73">
                  <c:v>41686</c:v>
                </c:pt>
                <c:pt idx="74">
                  <c:v>38471</c:v>
                </c:pt>
                <c:pt idx="75">
                  <c:v>35027</c:v>
                </c:pt>
                <c:pt idx="76">
                  <c:v>31794</c:v>
                </c:pt>
                <c:pt idx="77">
                  <c:v>28384</c:v>
                </c:pt>
                <c:pt idx="78">
                  <c:v>26131</c:v>
                </c:pt>
                <c:pt idx="79">
                  <c:v>24281</c:v>
                </c:pt>
                <c:pt idx="80">
                  <c:v>21936</c:v>
                </c:pt>
                <c:pt idx="81">
                  <c:v>20478</c:v>
                </c:pt>
                <c:pt idx="82">
                  <c:v>18731</c:v>
                </c:pt>
                <c:pt idx="83">
                  <c:v>17330</c:v>
                </c:pt>
                <c:pt idx="84">
                  <c:v>16025</c:v>
                </c:pt>
                <c:pt idx="85">
                  <c:v>13850</c:v>
                </c:pt>
                <c:pt idx="86">
                  <c:v>11983</c:v>
                </c:pt>
                <c:pt idx="87">
                  <c:v>10877</c:v>
                </c:pt>
                <c:pt idx="88">
                  <c:v>9741</c:v>
                </c:pt>
                <c:pt idx="89">
                  <c:v>8748</c:v>
                </c:pt>
                <c:pt idx="90">
                  <c:v>7237</c:v>
                </c:pt>
                <c:pt idx="91">
                  <c:v>6025</c:v>
                </c:pt>
                <c:pt idx="92">
                  <c:v>4987</c:v>
                </c:pt>
                <c:pt idx="93">
                  <c:v>3979</c:v>
                </c:pt>
                <c:pt idx="94">
                  <c:v>3206</c:v>
                </c:pt>
                <c:pt idx="95">
                  <c:v>8127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0-4196-A476-54EC0499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0208104"/>
        <c:axId val="220212416"/>
      </c:barChart>
      <c:catAx>
        <c:axId val="22020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1545126712102163"/>
              <c:y val="0.798042219704043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3900000"/>
          <a:lstStyle/>
          <a:p>
            <a:pPr>
              <a:defRPr sz="1200"/>
            </a:pPr>
            <a:endParaRPr lang="en-US"/>
          </a:p>
        </c:txPr>
        <c:crossAx val="220212416"/>
        <c:crosses val="autoZero"/>
        <c:auto val="1"/>
        <c:lblAlgn val="ctr"/>
        <c:lblOffset val="100"/>
        <c:tickLblSkip val="5"/>
        <c:noMultiLvlLbl val="0"/>
      </c:catAx>
      <c:valAx>
        <c:axId val="220212416"/>
        <c:scaling>
          <c:orientation val="minMax"/>
          <c:max val="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0.2487123138456438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08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634414342275007"/>
          <c:y val="8.2665768709552542E-2"/>
          <c:w val="0.26128219671693581"/>
          <c:h val="0.1414727954915382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74171078871235E-2"/>
          <c:y val="4.1875473369821517E-2"/>
          <c:w val="0.79119506342158119"/>
          <c:h val="0.89163544212145895"/>
        </c:manualLayout>
      </c:layout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Hispanic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68-4A1E-8F30-6C441549E36F}"/>
                </c:ext>
              </c:extLst>
            </c:dLbl>
            <c:dLbl>
              <c:idx val="11"/>
              <c:layout>
                <c:manualLayout>
                  <c:x val="-3.3488430529101727E-2"/>
                  <c:y val="5.6128346933039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Sheet1!$P$3:$AA$3</c:f>
              <c:numCache>
                <c:formatCode>#,##0</c:formatCode>
                <c:ptCount val="12"/>
                <c:pt idx="0">
                  <c:v>438441</c:v>
                </c:pt>
                <c:pt idx="1">
                  <c:v>475529</c:v>
                </c:pt>
                <c:pt idx="2">
                  <c:v>549531</c:v>
                </c:pt>
                <c:pt idx="3">
                  <c:v>584856</c:v>
                </c:pt>
                <c:pt idx="4">
                  <c:v>610867</c:v>
                </c:pt>
                <c:pt idx="5">
                  <c:v>610722</c:v>
                </c:pt>
                <c:pt idx="6">
                  <c:v>614483</c:v>
                </c:pt>
                <c:pt idx="7">
                  <c:v>622508</c:v>
                </c:pt>
                <c:pt idx="8">
                  <c:v>648916</c:v>
                </c:pt>
                <c:pt idx="9">
                  <c:v>671791</c:v>
                </c:pt>
                <c:pt idx="10" formatCode="_(* #,##0_);_(* \(#,##0\);_(* &quot;-&quot;??_);_(@_)">
                  <c:v>680900</c:v>
                </c:pt>
                <c:pt idx="11" formatCode="_(* #,##0_);_(* \(#,##0\);_(* &quot;-&quot;??_);_(@_)">
                  <c:v>685789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97-4912-8D94-6F37DBEB340C}"/>
            </c:ext>
          </c:extLst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NH White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8-4A1E-8F30-6C441549E36F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Sheet1!$P$4:$AA$4</c:f>
              <c:numCache>
                <c:formatCode>#,##0</c:formatCode>
                <c:ptCount val="12"/>
                <c:pt idx="0">
                  <c:v>759798</c:v>
                </c:pt>
                <c:pt idx="1">
                  <c:v>783197</c:v>
                </c:pt>
                <c:pt idx="2">
                  <c:v>790783</c:v>
                </c:pt>
                <c:pt idx="3">
                  <c:v>810331</c:v>
                </c:pt>
                <c:pt idx="4">
                  <c:v>780112</c:v>
                </c:pt>
                <c:pt idx="5">
                  <c:v>758223</c:v>
                </c:pt>
                <c:pt idx="6">
                  <c:v>752893</c:v>
                </c:pt>
                <c:pt idx="7">
                  <c:v>736929</c:v>
                </c:pt>
                <c:pt idx="8">
                  <c:v>729651</c:v>
                </c:pt>
                <c:pt idx="9">
                  <c:v>707117</c:v>
                </c:pt>
                <c:pt idx="10" formatCode="_(* #,##0_);_(* \(#,##0\);_(* &quot;-&quot;??_);_(@_)">
                  <c:v>702454</c:v>
                </c:pt>
                <c:pt idx="11" formatCode="_(* #,##0_);_(* \(#,##0\);_(* &quot;-&quot;??_);_(@_)">
                  <c:v>708644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97-4912-8D94-6F37DBEB340C}"/>
            </c:ext>
          </c:extLst>
        </c:ser>
        <c:ser>
          <c:idx val="2"/>
          <c:order val="2"/>
          <c:tx>
            <c:strRef>
              <c:f>Sheet1!$O$5</c:f>
              <c:strCache>
                <c:ptCount val="1"/>
                <c:pt idx="0">
                  <c:v>Black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68-4A1E-8F30-6C441549E36F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Sheet1!$P$5:$AA$5</c:f>
              <c:numCache>
                <c:formatCode>#,##0</c:formatCode>
                <c:ptCount val="12"/>
                <c:pt idx="0">
                  <c:v>224917</c:v>
                </c:pt>
                <c:pt idx="1">
                  <c:v>233939</c:v>
                </c:pt>
                <c:pt idx="2">
                  <c:v>272391</c:v>
                </c:pt>
                <c:pt idx="3">
                  <c:v>273737</c:v>
                </c:pt>
                <c:pt idx="4">
                  <c:v>293158</c:v>
                </c:pt>
                <c:pt idx="5">
                  <c:v>286624</c:v>
                </c:pt>
                <c:pt idx="6">
                  <c:v>296972</c:v>
                </c:pt>
                <c:pt idx="7">
                  <c:v>275673</c:v>
                </c:pt>
                <c:pt idx="8">
                  <c:v>285606</c:v>
                </c:pt>
                <c:pt idx="9">
                  <c:v>280719</c:v>
                </c:pt>
                <c:pt idx="10" formatCode="_(* #,##0_);_(* \(#,##0\);_(* &quot;-&quot;??_);_(@_)">
                  <c:v>286156</c:v>
                </c:pt>
                <c:pt idx="11" formatCode="_(* #,##0_);_(* \(#,##0\);_(* &quot;-&quot;??_);_(@_)">
                  <c:v>285459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97-4912-8D94-6F37DBEB340C}"/>
            </c:ext>
          </c:extLst>
        </c:ser>
        <c:ser>
          <c:idx val="3"/>
          <c:order val="3"/>
          <c:tx>
            <c:strRef>
              <c:f>Sheet1!$O$6</c:f>
              <c:strCache>
                <c:ptCount val="1"/>
                <c:pt idx="0">
                  <c:v>Asian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43-4A84-B0AE-83A381F6CB27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0-40AD-A711-FC52DE29B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Sheet1!$P$2:$AA$2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Sheet1!$P$6:$AA$6</c:f>
              <c:numCache>
                <c:formatCode>#,##0</c:formatCode>
                <c:ptCount val="12"/>
                <c:pt idx="0">
                  <c:v>91473</c:v>
                </c:pt>
                <c:pt idx="1">
                  <c:v>94278</c:v>
                </c:pt>
                <c:pt idx="2">
                  <c:v>115095</c:v>
                </c:pt>
                <c:pt idx="3">
                  <c:v>121878</c:v>
                </c:pt>
                <c:pt idx="4">
                  <c:v>122319</c:v>
                </c:pt>
                <c:pt idx="5">
                  <c:v>123644</c:v>
                </c:pt>
                <c:pt idx="6">
                  <c:v>128321</c:v>
                </c:pt>
                <c:pt idx="7">
                  <c:v>135340</c:v>
                </c:pt>
                <c:pt idx="8">
                  <c:v>140679</c:v>
                </c:pt>
                <c:pt idx="9">
                  <c:v>145699</c:v>
                </c:pt>
                <c:pt idx="10" formatCode="_(* #,##0_);_(* \(#,##0\);_(* &quot;-&quot;??_);_(@_)">
                  <c:v>157033</c:v>
                </c:pt>
                <c:pt idx="11" formatCode="_(* #,##0_);_(* \(#,##0\);_(* &quot;-&quot;??_);_(@_)">
                  <c:v>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97-4912-8D94-6F37DBEB3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20488"/>
        <c:axId val="579519504"/>
      </c:lineChart>
      <c:catAx>
        <c:axId val="57952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19504"/>
        <c:crosses val="autoZero"/>
        <c:auto val="1"/>
        <c:lblAlgn val="ctr"/>
        <c:lblOffset val="100"/>
        <c:noMultiLvlLbl val="0"/>
      </c:catAx>
      <c:valAx>
        <c:axId val="579519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2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72038870157141"/>
          <c:y val="0.23399174014318991"/>
          <c:w val="0.13269198614751768"/>
          <c:h val="0.58041318337930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Change in undergraduate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9-42B0-AA6C-17158DAE0F8B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1-49B1-8A3A-B18CDB36A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Sheet1!$A$2:$A$53</c:f>
              <c:strCache>
                <c:ptCount val="52"/>
                <c:pt idx="0">
                  <c:v>Michigan</c:v>
                </c:pt>
                <c:pt idx="1">
                  <c:v>Pennsylvania</c:v>
                </c:pt>
                <c:pt idx="2">
                  <c:v>Illinois</c:v>
                </c:pt>
                <c:pt idx="3">
                  <c:v>Ohio</c:v>
                </c:pt>
                <c:pt idx="4">
                  <c:v>New York</c:v>
                </c:pt>
                <c:pt idx="5">
                  <c:v>Missouri</c:v>
                </c:pt>
                <c:pt idx="6">
                  <c:v>Indiana</c:v>
                </c:pt>
                <c:pt idx="7">
                  <c:v>Minnesota</c:v>
                </c:pt>
                <c:pt idx="8">
                  <c:v>California</c:v>
                </c:pt>
                <c:pt idx="9">
                  <c:v>Wisconsin</c:v>
                </c:pt>
                <c:pt idx="10">
                  <c:v>Florida</c:v>
                </c:pt>
                <c:pt idx="11">
                  <c:v>Maryland</c:v>
                </c:pt>
                <c:pt idx="12">
                  <c:v>Tennessee</c:v>
                </c:pt>
                <c:pt idx="13">
                  <c:v>Georgia</c:v>
                </c:pt>
                <c:pt idx="14">
                  <c:v>Alabama</c:v>
                </c:pt>
                <c:pt idx="15">
                  <c:v>South Carolina</c:v>
                </c:pt>
                <c:pt idx="16">
                  <c:v>North Carolina</c:v>
                </c:pt>
                <c:pt idx="17">
                  <c:v>Oregon</c:v>
                </c:pt>
                <c:pt idx="18">
                  <c:v>Virginia</c:v>
                </c:pt>
                <c:pt idx="19">
                  <c:v>Oklahoma</c:v>
                </c:pt>
                <c:pt idx="20">
                  <c:v>Washington</c:v>
                </c:pt>
                <c:pt idx="21">
                  <c:v>Kentucky</c:v>
                </c:pt>
                <c:pt idx="22">
                  <c:v>Kansas</c:v>
                </c:pt>
                <c:pt idx="23">
                  <c:v>West Virginia</c:v>
                </c:pt>
                <c:pt idx="24">
                  <c:v>New Jersey</c:v>
                </c:pt>
                <c:pt idx="25">
                  <c:v>Iowa</c:v>
                </c:pt>
                <c:pt idx="26">
                  <c:v>Mississippi</c:v>
                </c:pt>
                <c:pt idx="27">
                  <c:v>New Mexico</c:v>
                </c:pt>
                <c:pt idx="28">
                  <c:v>Arizona</c:v>
                </c:pt>
                <c:pt idx="29">
                  <c:v>Arkansas</c:v>
                </c:pt>
                <c:pt idx="30">
                  <c:v>Puerto Rico</c:v>
                </c:pt>
                <c:pt idx="31">
                  <c:v>Louisiana</c:v>
                </c:pt>
                <c:pt idx="32">
                  <c:v>Nebraska</c:v>
                </c:pt>
                <c:pt idx="33">
                  <c:v>Hawaii</c:v>
                </c:pt>
                <c:pt idx="34">
                  <c:v>Massachusetts</c:v>
                </c:pt>
                <c:pt idx="35">
                  <c:v>Maine</c:v>
                </c:pt>
                <c:pt idx="36">
                  <c:v>Rhode Island</c:v>
                </c:pt>
                <c:pt idx="37">
                  <c:v>Montana</c:v>
                </c:pt>
                <c:pt idx="38">
                  <c:v>Idaho</c:v>
                </c:pt>
                <c:pt idx="39">
                  <c:v>Delaware</c:v>
                </c:pt>
                <c:pt idx="40">
                  <c:v>Alaska</c:v>
                </c:pt>
                <c:pt idx="41">
                  <c:v>South Dakota</c:v>
                </c:pt>
                <c:pt idx="42">
                  <c:v>Colorado</c:v>
                </c:pt>
                <c:pt idx="43">
                  <c:v>New Hampshire</c:v>
                </c:pt>
                <c:pt idx="44">
                  <c:v>North Dakota</c:v>
                </c:pt>
                <c:pt idx="45">
                  <c:v>Wyoming</c:v>
                </c:pt>
                <c:pt idx="46">
                  <c:v>Nevada</c:v>
                </c:pt>
                <c:pt idx="47">
                  <c:v>District of Columbia</c:v>
                </c:pt>
                <c:pt idx="48">
                  <c:v>Vermont</c:v>
                </c:pt>
                <c:pt idx="49">
                  <c:v>Utah</c:v>
                </c:pt>
                <c:pt idx="50">
                  <c:v>Connecticut</c:v>
                </c:pt>
                <c:pt idx="51">
                  <c:v>Texas</c:v>
                </c:pt>
              </c:strCache>
            </c:strRef>
          </c:cat>
          <c:val>
            <c:numRef>
              <c:f>Sheet1!$B$2:$B$53</c:f>
              <c:numCache>
                <c:formatCode>_(* #,##0_);_(* \(#,##0\);_(* "-"??_);_(@_)</c:formatCode>
                <c:ptCount val="52"/>
                <c:pt idx="0">
                  <c:v>-158669</c:v>
                </c:pt>
                <c:pt idx="1">
                  <c:v>-148341</c:v>
                </c:pt>
                <c:pt idx="2">
                  <c:v>-144688</c:v>
                </c:pt>
                <c:pt idx="3">
                  <c:v>-139584</c:v>
                </c:pt>
                <c:pt idx="4">
                  <c:v>-136700</c:v>
                </c:pt>
                <c:pt idx="5">
                  <c:v>-80359</c:v>
                </c:pt>
                <c:pt idx="6">
                  <c:v>-72352</c:v>
                </c:pt>
                <c:pt idx="7">
                  <c:v>-63898</c:v>
                </c:pt>
                <c:pt idx="8">
                  <c:v>-58865</c:v>
                </c:pt>
                <c:pt idx="9">
                  <c:v>-58341</c:v>
                </c:pt>
                <c:pt idx="10">
                  <c:v>-58186</c:v>
                </c:pt>
                <c:pt idx="11">
                  <c:v>-55631</c:v>
                </c:pt>
                <c:pt idx="12">
                  <c:v>-41985</c:v>
                </c:pt>
                <c:pt idx="13">
                  <c:v>-40846</c:v>
                </c:pt>
                <c:pt idx="14">
                  <c:v>-40001</c:v>
                </c:pt>
                <c:pt idx="15">
                  <c:v>-39846</c:v>
                </c:pt>
                <c:pt idx="16">
                  <c:v>-39470</c:v>
                </c:pt>
                <c:pt idx="17">
                  <c:v>-32197</c:v>
                </c:pt>
                <c:pt idx="18">
                  <c:v>-31666</c:v>
                </c:pt>
                <c:pt idx="19">
                  <c:v>-30966</c:v>
                </c:pt>
                <c:pt idx="20">
                  <c:v>-29483</c:v>
                </c:pt>
                <c:pt idx="21">
                  <c:v>-27358</c:v>
                </c:pt>
                <c:pt idx="22">
                  <c:v>-26217</c:v>
                </c:pt>
                <c:pt idx="23">
                  <c:v>-25807</c:v>
                </c:pt>
                <c:pt idx="24">
                  <c:v>-25658</c:v>
                </c:pt>
                <c:pt idx="25">
                  <c:v>-25616</c:v>
                </c:pt>
                <c:pt idx="26">
                  <c:v>-25223</c:v>
                </c:pt>
                <c:pt idx="27">
                  <c:v>-24777</c:v>
                </c:pt>
                <c:pt idx="28">
                  <c:v>-22903</c:v>
                </c:pt>
                <c:pt idx="29">
                  <c:v>-21648</c:v>
                </c:pt>
                <c:pt idx="30">
                  <c:v>-20970</c:v>
                </c:pt>
                <c:pt idx="31">
                  <c:v>-19963</c:v>
                </c:pt>
                <c:pt idx="32">
                  <c:v>-18534</c:v>
                </c:pt>
                <c:pt idx="33">
                  <c:v>-17294</c:v>
                </c:pt>
                <c:pt idx="34">
                  <c:v>-13616</c:v>
                </c:pt>
                <c:pt idx="35">
                  <c:v>-10666</c:v>
                </c:pt>
                <c:pt idx="36">
                  <c:v>-9920</c:v>
                </c:pt>
                <c:pt idx="37">
                  <c:v>-8532</c:v>
                </c:pt>
                <c:pt idx="38">
                  <c:v>-7702</c:v>
                </c:pt>
                <c:pt idx="39">
                  <c:v>-7298</c:v>
                </c:pt>
                <c:pt idx="40">
                  <c:v>-6906</c:v>
                </c:pt>
                <c:pt idx="41">
                  <c:v>-6252</c:v>
                </c:pt>
                <c:pt idx="42">
                  <c:v>-5921</c:v>
                </c:pt>
                <c:pt idx="43">
                  <c:v>-4078</c:v>
                </c:pt>
                <c:pt idx="44">
                  <c:v>-4075</c:v>
                </c:pt>
                <c:pt idx="45">
                  <c:v>-3716</c:v>
                </c:pt>
                <c:pt idx="46">
                  <c:v>-3425</c:v>
                </c:pt>
                <c:pt idx="47">
                  <c:v>-1960</c:v>
                </c:pt>
                <c:pt idx="48">
                  <c:v>1855</c:v>
                </c:pt>
                <c:pt idx="49">
                  <c:v>5401</c:v>
                </c:pt>
                <c:pt idx="50">
                  <c:v>5684</c:v>
                </c:pt>
                <c:pt idx="51">
                  <c:v>45803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1-49B1-8A3A-B18CDB36A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447336"/>
        <c:axId val="11804447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 Change in graduate and professional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2"/>
                      <c:pt idx="0">
                        <c:v>-3641</c:v>
                      </c:pt>
                      <c:pt idx="1">
                        <c:v>-16789</c:v>
                      </c:pt>
                      <c:pt idx="2">
                        <c:v>-13636</c:v>
                      </c:pt>
                      <c:pt idx="3">
                        <c:v>-10238</c:v>
                      </c:pt>
                      <c:pt idx="4">
                        <c:v>-15065</c:v>
                      </c:pt>
                      <c:pt idx="5">
                        <c:v>-8531</c:v>
                      </c:pt>
                      <c:pt idx="6">
                        <c:v>2644</c:v>
                      </c:pt>
                      <c:pt idx="7">
                        <c:v>-4281</c:v>
                      </c:pt>
                      <c:pt idx="8">
                        <c:v>47609</c:v>
                      </c:pt>
                      <c:pt idx="9">
                        <c:v>-2469</c:v>
                      </c:pt>
                      <c:pt idx="10">
                        <c:v>44550</c:v>
                      </c:pt>
                      <c:pt idx="11">
                        <c:v>-1659</c:v>
                      </c:pt>
                      <c:pt idx="12">
                        <c:v>2183</c:v>
                      </c:pt>
                      <c:pt idx="13">
                        <c:v>24069</c:v>
                      </c:pt>
                      <c:pt idx="14">
                        <c:v>2593</c:v>
                      </c:pt>
                      <c:pt idx="15">
                        <c:v>5328</c:v>
                      </c:pt>
                      <c:pt idx="16">
                        <c:v>17107</c:v>
                      </c:pt>
                      <c:pt idx="17">
                        <c:v>7285</c:v>
                      </c:pt>
                      <c:pt idx="18">
                        <c:v>9429</c:v>
                      </c:pt>
                      <c:pt idx="19">
                        <c:v>4778</c:v>
                      </c:pt>
                      <c:pt idx="20">
                        <c:v>6507</c:v>
                      </c:pt>
                      <c:pt idx="21">
                        <c:v>-1076</c:v>
                      </c:pt>
                      <c:pt idx="22">
                        <c:v>-1876</c:v>
                      </c:pt>
                      <c:pt idx="23">
                        <c:v>-3005</c:v>
                      </c:pt>
                      <c:pt idx="24">
                        <c:v>5863</c:v>
                      </c:pt>
                      <c:pt idx="25">
                        <c:v>33</c:v>
                      </c:pt>
                      <c:pt idx="26">
                        <c:v>-2179</c:v>
                      </c:pt>
                      <c:pt idx="27">
                        <c:v>1101</c:v>
                      </c:pt>
                      <c:pt idx="28">
                        <c:v>11351</c:v>
                      </c:pt>
                      <c:pt idx="29">
                        <c:v>4782</c:v>
                      </c:pt>
                      <c:pt idx="30">
                        <c:v>7191</c:v>
                      </c:pt>
                      <c:pt idx="31">
                        <c:v>395</c:v>
                      </c:pt>
                      <c:pt idx="32">
                        <c:v>6072</c:v>
                      </c:pt>
                      <c:pt idx="33">
                        <c:v>-503</c:v>
                      </c:pt>
                      <c:pt idx="34">
                        <c:v>-1776</c:v>
                      </c:pt>
                      <c:pt idx="35">
                        <c:v>-986</c:v>
                      </c:pt>
                      <c:pt idx="36">
                        <c:v>-1741</c:v>
                      </c:pt>
                      <c:pt idx="37">
                        <c:v>2642</c:v>
                      </c:pt>
                      <c:pt idx="38">
                        <c:v>2261</c:v>
                      </c:pt>
                      <c:pt idx="39">
                        <c:v>1262</c:v>
                      </c:pt>
                      <c:pt idx="40">
                        <c:v>-739</c:v>
                      </c:pt>
                      <c:pt idx="41">
                        <c:v>-2710</c:v>
                      </c:pt>
                      <c:pt idx="42">
                        <c:v>5785</c:v>
                      </c:pt>
                      <c:pt idx="43">
                        <c:v>-248</c:v>
                      </c:pt>
                      <c:pt idx="44">
                        <c:v>2383</c:v>
                      </c:pt>
                      <c:pt idx="45">
                        <c:v>3075</c:v>
                      </c:pt>
                      <c:pt idx="46">
                        <c:v>5729</c:v>
                      </c:pt>
                      <c:pt idx="47">
                        <c:v>-3554</c:v>
                      </c:pt>
                      <c:pt idx="48">
                        <c:v>405</c:v>
                      </c:pt>
                      <c:pt idx="49">
                        <c:v>7854</c:v>
                      </c:pt>
                      <c:pt idx="50">
                        <c:v>-4713</c:v>
                      </c:pt>
                      <c:pt idx="51">
                        <c:v>62835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21E-4D6D-A025-0E4C1CA2F90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Percent change undergraduate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-0.22870877536900369</c:v>
                      </c:pt>
                      <c:pt idx="1">
                        <c:v>-0.192699449860679</c:v>
                      </c:pt>
                      <c:pt idx="2">
                        <c:v>-0.18437299699142537</c:v>
                      </c:pt>
                      <c:pt idx="3">
                        <c:v>-0.19356261206355016</c:v>
                      </c:pt>
                      <c:pt idx="4">
                        <c:v>-0.11315063685515725</c:v>
                      </c:pt>
                      <c:pt idx="5">
                        <c:v>-0.2268208555847851</c:v>
                      </c:pt>
                      <c:pt idx="6">
                        <c:v>-0.17676361726298817</c:v>
                      </c:pt>
                      <c:pt idx="7">
                        <c:v>-0.19341754373219761</c:v>
                      </c:pt>
                      <c:pt idx="8">
                        <c:v>-2.2120185905009273E-2</c:v>
                      </c:pt>
                      <c:pt idx="9">
                        <c:v>-0.16238490742493236</c:v>
                      </c:pt>
                      <c:pt idx="10">
                        <c:v>-5.0568511181197894E-2</c:v>
                      </c:pt>
                      <c:pt idx="11">
                        <c:v>-0.14742507638776631</c:v>
                      </c:pt>
                      <c:pt idx="12">
                        <c:v>-0.12164452621362036</c:v>
                      </c:pt>
                      <c:pt idx="13">
                        <c:v>-6.682470580343923E-2</c:v>
                      </c:pt>
                      <c:pt idx="14">
                        <c:v>-0.13988320044761504</c:v>
                      </c:pt>
                      <c:pt idx="15">
                        <c:v>-0.14416533099847678</c:v>
                      </c:pt>
                      <c:pt idx="16">
                        <c:v>-6.3902263697621031E-2</c:v>
                      </c:pt>
                      <c:pt idx="17">
                        <c:v>-0.13334851936218678</c:v>
                      </c:pt>
                      <c:pt idx="18">
                        <c:v>-6.228266171541863E-2</c:v>
                      </c:pt>
                      <c:pt idx="19">
                        <c:v>-0.13852182548558239</c:v>
                      </c:pt>
                      <c:pt idx="20">
                        <c:v>-7.484685626956343E-2</c:v>
                      </c:pt>
                      <c:pt idx="21">
                        <c:v>-0.11799107239126215</c:v>
                      </c:pt>
                      <c:pt idx="22">
                        <c:v>-0.14477411659460265</c:v>
                      </c:pt>
                      <c:pt idx="23">
                        <c:v>-0.25823527057316681</c:v>
                      </c:pt>
                      <c:pt idx="24">
                        <c:v>-5.380062024411366E-2</c:v>
                      </c:pt>
                      <c:pt idx="25">
                        <c:v>-0.13235028184368655</c:v>
                      </c:pt>
                      <c:pt idx="26">
                        <c:v>-0.14035468451774813</c:v>
                      </c:pt>
                      <c:pt idx="27">
                        <c:v>-0.18987370873310241</c:v>
                      </c:pt>
                      <c:pt idx="28">
                        <c:v>-5.6925057663246639E-2</c:v>
                      </c:pt>
                      <c:pt idx="29">
                        <c:v>-0.13009302660993727</c:v>
                      </c:pt>
                      <c:pt idx="30">
                        <c:v>-9.0907514500984068E-2</c:v>
                      </c:pt>
                      <c:pt idx="31">
                        <c:v>-8.2355270811589068E-2</c:v>
                      </c:pt>
                      <c:pt idx="32">
                        <c:v>-0.15062169849654611</c:v>
                      </c:pt>
                      <c:pt idx="33">
                        <c:v>-0.202226431862298</c:v>
                      </c:pt>
                      <c:pt idx="34">
                        <c:v>-3.0641615075962671E-2</c:v>
                      </c:pt>
                      <c:pt idx="35">
                        <c:v>-0.14611359215320968</c:v>
                      </c:pt>
                      <c:pt idx="36">
                        <c:v>-0.1172909572455543</c:v>
                      </c:pt>
                      <c:pt idx="37">
                        <c:v>-0.14543842901950088</c:v>
                      </c:pt>
                      <c:pt idx="38">
                        <c:v>-7.8157187071896089E-2</c:v>
                      </c:pt>
                      <c:pt idx="39">
                        <c:v>-0.12946832478844755</c:v>
                      </c:pt>
                      <c:pt idx="40">
                        <c:v>-0.17487528804031299</c:v>
                      </c:pt>
                      <c:pt idx="41">
                        <c:v>-0.13518422418266735</c:v>
                      </c:pt>
                      <c:pt idx="42">
                        <c:v>-1.9317351359816257E-2</c:v>
                      </c:pt>
                      <c:pt idx="43">
                        <c:v>-5.5601003490401396E-2</c:v>
                      </c:pt>
                      <c:pt idx="44">
                        <c:v>-8.087885042870753E-2</c:v>
                      </c:pt>
                      <c:pt idx="45">
                        <c:v>-0.110250704643228</c:v>
                      </c:pt>
                      <c:pt idx="46">
                        <c:v>-2.4902027788481811E-2</c:v>
                      </c:pt>
                      <c:pt idx="47">
                        <c:v>-4.0549486924859317E-2</c:v>
                      </c:pt>
                      <c:pt idx="48">
                        <c:v>4.6797346048083957E-2</c:v>
                      </c:pt>
                      <c:pt idx="49">
                        <c:v>2.4743902215543623E-2</c:v>
                      </c:pt>
                      <c:pt idx="50">
                        <c:v>2.8030654212981683E-2</c:v>
                      </c:pt>
                      <c:pt idx="51">
                        <c:v>3.1008250497758141E-2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21E-4D6D-A025-0E4C1CA2F90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Percent change graduate and professional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Sheet1!$A$2:$A$53</c15:sqref>
                        </c15:formulaRef>
                      </c:ext>
                    </c:extLst>
                    <c:strCache>
                      <c:ptCount val="52"/>
                      <c:pt idx="0">
                        <c:v>Michigan</c:v>
                      </c:pt>
                      <c:pt idx="1">
                        <c:v>Pennsylvania</c:v>
                      </c:pt>
                      <c:pt idx="2">
                        <c:v>Illinois</c:v>
                      </c:pt>
                      <c:pt idx="3">
                        <c:v>Ohio</c:v>
                      </c:pt>
                      <c:pt idx="4">
                        <c:v>New York</c:v>
                      </c:pt>
                      <c:pt idx="5">
                        <c:v>Missouri</c:v>
                      </c:pt>
                      <c:pt idx="6">
                        <c:v>Indiana</c:v>
                      </c:pt>
                      <c:pt idx="7">
                        <c:v>Minnesota</c:v>
                      </c:pt>
                      <c:pt idx="8">
                        <c:v>California</c:v>
                      </c:pt>
                      <c:pt idx="9">
                        <c:v>Wisconsin</c:v>
                      </c:pt>
                      <c:pt idx="10">
                        <c:v>Florida</c:v>
                      </c:pt>
                      <c:pt idx="11">
                        <c:v>Maryland</c:v>
                      </c:pt>
                      <c:pt idx="12">
                        <c:v>Tennessee</c:v>
                      </c:pt>
                      <c:pt idx="13">
                        <c:v>Georgia</c:v>
                      </c:pt>
                      <c:pt idx="14">
                        <c:v>Alabama</c:v>
                      </c:pt>
                      <c:pt idx="15">
                        <c:v>South Carolina</c:v>
                      </c:pt>
                      <c:pt idx="16">
                        <c:v>North Carolina</c:v>
                      </c:pt>
                      <c:pt idx="17">
                        <c:v>Oregon</c:v>
                      </c:pt>
                      <c:pt idx="18">
                        <c:v>Virginia</c:v>
                      </c:pt>
                      <c:pt idx="19">
                        <c:v>Oklahoma</c:v>
                      </c:pt>
                      <c:pt idx="20">
                        <c:v>Washington</c:v>
                      </c:pt>
                      <c:pt idx="21">
                        <c:v>Kentucky</c:v>
                      </c:pt>
                      <c:pt idx="22">
                        <c:v>Kansas</c:v>
                      </c:pt>
                      <c:pt idx="23">
                        <c:v>West Virginia</c:v>
                      </c:pt>
                      <c:pt idx="24">
                        <c:v>New Jersey</c:v>
                      </c:pt>
                      <c:pt idx="25">
                        <c:v>Iowa</c:v>
                      </c:pt>
                      <c:pt idx="26">
                        <c:v>Mississippi</c:v>
                      </c:pt>
                      <c:pt idx="27">
                        <c:v>New Mexico</c:v>
                      </c:pt>
                      <c:pt idx="28">
                        <c:v>Arizona</c:v>
                      </c:pt>
                      <c:pt idx="29">
                        <c:v>Arkansas</c:v>
                      </c:pt>
                      <c:pt idx="30">
                        <c:v>Puerto Rico</c:v>
                      </c:pt>
                      <c:pt idx="31">
                        <c:v>Louisiana</c:v>
                      </c:pt>
                      <c:pt idx="32">
                        <c:v>Nebraska</c:v>
                      </c:pt>
                      <c:pt idx="33">
                        <c:v>Hawaii</c:v>
                      </c:pt>
                      <c:pt idx="34">
                        <c:v>Massachusetts</c:v>
                      </c:pt>
                      <c:pt idx="35">
                        <c:v>Maine</c:v>
                      </c:pt>
                      <c:pt idx="36">
                        <c:v>Rhode Island</c:v>
                      </c:pt>
                      <c:pt idx="37">
                        <c:v>Montana</c:v>
                      </c:pt>
                      <c:pt idx="38">
                        <c:v>Idaho</c:v>
                      </c:pt>
                      <c:pt idx="39">
                        <c:v>Delaware</c:v>
                      </c:pt>
                      <c:pt idx="40">
                        <c:v>Alaska</c:v>
                      </c:pt>
                      <c:pt idx="41">
                        <c:v>South Dakota</c:v>
                      </c:pt>
                      <c:pt idx="42">
                        <c:v>Colorado</c:v>
                      </c:pt>
                      <c:pt idx="43">
                        <c:v>New Hampshire</c:v>
                      </c:pt>
                      <c:pt idx="44">
                        <c:v>North Dakota</c:v>
                      </c:pt>
                      <c:pt idx="45">
                        <c:v>Wyoming</c:v>
                      </c:pt>
                      <c:pt idx="46">
                        <c:v>Nevada</c:v>
                      </c:pt>
                      <c:pt idx="47">
                        <c:v>District of Columbia</c:v>
                      </c:pt>
                      <c:pt idx="48">
                        <c:v>Vermont</c:v>
                      </c:pt>
                      <c:pt idx="49">
                        <c:v>Utah</c:v>
                      </c:pt>
                      <c:pt idx="50">
                        <c:v>Connecticut</c:v>
                      </c:pt>
                      <c:pt idx="51">
                        <c:v>Texas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Sheet1!$E$2:$E$53</c15:sqref>
                        </c15:formulaRef>
                      </c:ext>
                    </c:extLst>
                    <c:numCache>
                      <c:formatCode>0.0%</c:formatCode>
                      <c:ptCount val="52"/>
                      <c:pt idx="0">
                        <c:v>-2.830445361754394E-2</c:v>
                      </c:pt>
                      <c:pt idx="1">
                        <c:v>-8.9466420117554901E-2</c:v>
                      </c:pt>
                      <c:pt idx="2">
                        <c:v>-6.6186142458439512E-2</c:v>
                      </c:pt>
                      <c:pt idx="3">
                        <c:v>-6.890749515399526E-2</c:v>
                      </c:pt>
                      <c:pt idx="4">
                        <c:v>-4.7533705862122279E-2</c:v>
                      </c:pt>
                      <c:pt idx="5">
                        <c:v>-9.6561325666681755E-2</c:v>
                      </c:pt>
                      <c:pt idx="6">
                        <c:v>3.8040428746133371E-2</c:v>
                      </c:pt>
                      <c:pt idx="7">
                        <c:v>-5.6072195735317229E-2</c:v>
                      </c:pt>
                      <c:pt idx="8">
                        <c:v>9.6463341741887768E-2</c:v>
                      </c:pt>
                      <c:pt idx="9">
                        <c:v>-3.6715938494482944E-2</c:v>
                      </c:pt>
                      <c:pt idx="10">
                        <c:v>0.21185433171965798</c:v>
                      </c:pt>
                      <c:pt idx="11">
                        <c:v>-1.4236799423319516E-2</c:v>
                      </c:pt>
                      <c:pt idx="12">
                        <c:v>2.8795673394011345E-2</c:v>
                      </c:pt>
                      <c:pt idx="13">
                        <c:v>0.19312519558048288</c:v>
                      </c:pt>
                      <c:pt idx="14">
                        <c:v>4.9405533114854051E-2</c:v>
                      </c:pt>
                      <c:pt idx="15">
                        <c:v>0.10751039186407846</c:v>
                      </c:pt>
                      <c:pt idx="16">
                        <c:v>0.15459902036980136</c:v>
                      </c:pt>
                      <c:pt idx="17">
                        <c:v>0.16927688446881681</c:v>
                      </c:pt>
                      <c:pt idx="18">
                        <c:v>6.986773368900745E-2</c:v>
                      </c:pt>
                      <c:pt idx="19">
                        <c:v>0.13644411445542293</c:v>
                      </c:pt>
                      <c:pt idx="20">
                        <c:v>8.5402666946661071E-2</c:v>
                      </c:pt>
                      <c:pt idx="21">
                        <c:v>-2.1431274523472821E-2</c:v>
                      </c:pt>
                      <c:pt idx="22">
                        <c:v>-5.0215476859658985E-2</c:v>
                      </c:pt>
                      <c:pt idx="23">
                        <c:v>-0.13754119370194068</c:v>
                      </c:pt>
                      <c:pt idx="24">
                        <c:v>4.6504433903897711E-2</c:v>
                      </c:pt>
                      <c:pt idx="25">
                        <c:v>8.6430423509075197E-4</c:v>
                      </c:pt>
                      <c:pt idx="26">
                        <c:v>-6.8191775677536454E-2</c:v>
                      </c:pt>
                      <c:pt idx="27">
                        <c:v>4.1489241436484907E-2</c:v>
                      </c:pt>
                      <c:pt idx="28">
                        <c:v>0.15268212633164749</c:v>
                      </c:pt>
                      <c:pt idx="29">
                        <c:v>0.17665312153675655</c:v>
                      </c:pt>
                      <c:pt idx="30">
                        <c:v>0.19652373534475689</c:v>
                      </c:pt>
                      <c:pt idx="31">
                        <c:v>8.1817805211483498E-3</c:v>
                      </c:pt>
                      <c:pt idx="32">
                        <c:v>0.24356197352587244</c:v>
                      </c:pt>
                      <c:pt idx="33">
                        <c:v>-2.8821911528764611E-2</c:v>
                      </c:pt>
                      <c:pt idx="34">
                        <c:v>-1.2116085194635084E-2</c:v>
                      </c:pt>
                      <c:pt idx="35">
                        <c:v>-6.910569105691057E-2</c:v>
                      </c:pt>
                      <c:pt idx="36">
                        <c:v>-9.9582451524337923E-2</c:v>
                      </c:pt>
                      <c:pt idx="37">
                        <c:v>0.23818968626036782</c:v>
                      </c:pt>
                      <c:pt idx="38">
                        <c:v>0.14956671297215057</c:v>
                      </c:pt>
                      <c:pt idx="39">
                        <c:v>0.10406530881504082</c:v>
                      </c:pt>
                      <c:pt idx="40">
                        <c:v>-7.2351674172704133E-2</c:v>
                      </c:pt>
                      <c:pt idx="41">
                        <c:v>-0.27197912484945808</c:v>
                      </c:pt>
                      <c:pt idx="42">
                        <c:v>7.3656735421441299E-2</c:v>
                      </c:pt>
                      <c:pt idx="43">
                        <c:v>-1.4695425456269258E-2</c:v>
                      </c:pt>
                      <c:pt idx="44">
                        <c:v>0.31187017406098677</c:v>
                      </c:pt>
                      <c:pt idx="45">
                        <c:v>0.68121400088613204</c:v>
                      </c:pt>
                      <c:pt idx="46">
                        <c:v>0.21018453975125656</c:v>
                      </c:pt>
                      <c:pt idx="47">
                        <c:v>-0.12845628365923303</c:v>
                      </c:pt>
                      <c:pt idx="48">
                        <c:v>4.9547345241008074E-2</c:v>
                      </c:pt>
                      <c:pt idx="49">
                        <c:v>0.23512154233025984</c:v>
                      </c:pt>
                      <c:pt idx="50">
                        <c:v>-7.6094678377680192E-2</c:v>
                      </c:pt>
                      <c:pt idx="51">
                        <c:v>0.21945341831834453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21E-4D6D-A025-0E4C1CA2F901}"/>
                  </c:ext>
                </c:extLst>
              </c15:ser>
            </c15:filteredBarSeries>
          </c:ext>
        </c:extLst>
      </c:barChart>
      <c:catAx>
        <c:axId val="11804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4712"/>
        <c:crosses val="autoZero"/>
        <c:auto val="1"/>
        <c:lblAlgn val="ctr"/>
        <c:lblOffset val="80"/>
        <c:noMultiLvlLbl val="0"/>
      </c:catAx>
      <c:valAx>
        <c:axId val="1180444712"/>
        <c:scaling>
          <c:orientation val="minMax"/>
          <c:min val="-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3-4 year old children enrolled in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42.6</c:v>
                </c:pt>
                <c:pt idx="1">
                  <c:v>41.6</c:v>
                </c:pt>
                <c:pt idx="2">
                  <c:v>43</c:v>
                </c:pt>
                <c:pt idx="3">
                  <c:v>40.799999999999997</c:v>
                </c:pt>
                <c:pt idx="4">
                  <c:v>41.5</c:v>
                </c:pt>
                <c:pt idx="5">
                  <c:v>43.4</c:v>
                </c:pt>
                <c:pt idx="6">
                  <c:v>42.6</c:v>
                </c:pt>
                <c:pt idx="7">
                  <c:v>43</c:v>
                </c:pt>
                <c:pt idx="8">
                  <c:v>42.3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5-4D9E-9FAF-80196D806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192543"/>
        <c:axId val="18596070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 3-4 year old children enrolled in public school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61.5</c:v>
                      </c:pt>
                      <c:pt idx="1">
                        <c:v>60.6</c:v>
                      </c:pt>
                      <c:pt idx="2">
                        <c:v>62</c:v>
                      </c:pt>
                      <c:pt idx="3">
                        <c:v>63.9</c:v>
                      </c:pt>
                      <c:pt idx="4">
                        <c:v>62.8</c:v>
                      </c:pt>
                      <c:pt idx="5">
                        <c:v>62.2</c:v>
                      </c:pt>
                      <c:pt idx="6">
                        <c:v>63.9</c:v>
                      </c:pt>
                      <c:pt idx="7">
                        <c:v>64</c:v>
                      </c:pt>
                      <c:pt idx="8">
                        <c:v>63.6</c:v>
                      </c:pt>
                      <c:pt idx="9">
                        <c:v>64.599999999999994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D45-4D9E-9FAF-80196D806E4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Texas!!Percent in private school!!Estimate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38.5</c:v>
                      </c:pt>
                      <c:pt idx="1">
                        <c:v>39.4</c:v>
                      </c:pt>
                      <c:pt idx="2">
                        <c:v>38</c:v>
                      </c:pt>
                      <c:pt idx="3">
                        <c:v>36.1</c:v>
                      </c:pt>
                      <c:pt idx="4">
                        <c:v>37.200000000000003</c:v>
                      </c:pt>
                      <c:pt idx="5">
                        <c:v>37.799999999999997</c:v>
                      </c:pt>
                      <c:pt idx="6">
                        <c:v>36.1</c:v>
                      </c:pt>
                      <c:pt idx="7">
                        <c:v>36</c:v>
                      </c:pt>
                      <c:pt idx="8">
                        <c:v>36.4</c:v>
                      </c:pt>
                      <c:pt idx="9">
                        <c:v>35.4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D45-4D9E-9FAF-80196D806E48}"/>
                  </c:ext>
                </c:extLst>
              </c15:ser>
            </c15:filteredBarSeries>
          </c:ext>
        </c:extLst>
      </c:barChart>
      <c:catAx>
        <c:axId val="176619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60703"/>
        <c:crosses val="autoZero"/>
        <c:auto val="1"/>
        <c:lblAlgn val="ctr"/>
        <c:lblOffset val="100"/>
        <c:noMultiLvlLbl val="0"/>
      </c:catAx>
      <c:valAx>
        <c:axId val="18596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19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 3-4 year old children enrolled in public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61.5</c:v>
                </c:pt>
                <c:pt idx="1">
                  <c:v>60.6</c:v>
                </c:pt>
                <c:pt idx="2">
                  <c:v>62</c:v>
                </c:pt>
                <c:pt idx="3">
                  <c:v>63.9</c:v>
                </c:pt>
                <c:pt idx="4">
                  <c:v>62.8</c:v>
                </c:pt>
                <c:pt idx="5">
                  <c:v>62.2</c:v>
                </c:pt>
                <c:pt idx="6">
                  <c:v>63.9</c:v>
                </c:pt>
                <c:pt idx="7">
                  <c:v>64</c:v>
                </c:pt>
                <c:pt idx="8">
                  <c:v>63.6</c:v>
                </c:pt>
                <c:pt idx="9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5-4D9E-9FAF-80196D806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66192543"/>
        <c:axId val="1859607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Percent 3-4 year old children enrolled in school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trendline>
                  <c:spPr>
                    <a:ln w="19050" cap="rnd">
                      <a:solidFill>
                        <a:schemeClr val="accent1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42.6</c:v>
                      </c:pt>
                      <c:pt idx="1">
                        <c:v>41.6</c:v>
                      </c:pt>
                      <c:pt idx="2">
                        <c:v>43</c:v>
                      </c:pt>
                      <c:pt idx="3">
                        <c:v>40.799999999999997</c:v>
                      </c:pt>
                      <c:pt idx="4">
                        <c:v>41.5</c:v>
                      </c:pt>
                      <c:pt idx="5">
                        <c:v>43.4</c:v>
                      </c:pt>
                      <c:pt idx="6">
                        <c:v>42.6</c:v>
                      </c:pt>
                      <c:pt idx="7">
                        <c:v>43</c:v>
                      </c:pt>
                      <c:pt idx="8">
                        <c:v>42.3</c:v>
                      </c:pt>
                      <c:pt idx="9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1D45-4D9E-9FAF-80196D806E48}"/>
                  </c:ext>
                </c:extLst>
              </c15:ser>
            </c15:filteredBarSeries>
          </c:ext>
        </c:extLst>
      </c:barChart>
      <c:catAx>
        <c:axId val="176619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60703"/>
        <c:crosses val="autoZero"/>
        <c:auto val="1"/>
        <c:lblAlgn val="ctr"/>
        <c:lblOffset val="100"/>
        <c:noMultiLvlLbl val="0"/>
      </c:catAx>
      <c:valAx>
        <c:axId val="18596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19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168318027895403"/>
          <c:y val="1.829924629025816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54071301463508E-2"/>
          <c:y val="2.6691617055350999E-2"/>
          <c:w val="0.79305985837710768"/>
          <c:h val="0.86829522537856607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17599"/>
        <c:axId val="99863135"/>
      </c:lineChart>
      <c:catAx>
        <c:axId val="103917599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ax val="2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1314747112169207"/>
          <c:h val="0.7122848119731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6395854937754E-2"/>
          <c:y val="1.7937391400515961E-2"/>
          <c:w val="0.80468776327628855"/>
          <c:h val="0.8992962434414950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'18-24(proj2018)'!$C$1</c:f>
              <c:strCache>
                <c:ptCount val="1"/>
                <c:pt idx="0">
                  <c:v>NH  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'18-24(proj2018)'!$A$2:$A$10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'18-24(proj2018)'!$C$2:$C$10</c:f>
              <c:numCache>
                <c:formatCode>#,##0</c:formatCode>
                <c:ptCount val="7"/>
                <c:pt idx="0">
                  <c:v>1008736</c:v>
                </c:pt>
                <c:pt idx="1">
                  <c:v>997247</c:v>
                </c:pt>
                <c:pt idx="2">
                  <c:v>988162</c:v>
                </c:pt>
                <c:pt idx="3">
                  <c:v>1004463</c:v>
                </c:pt>
                <c:pt idx="4">
                  <c:v>1027843</c:v>
                </c:pt>
                <c:pt idx="5">
                  <c:v>1035401</c:v>
                </c:pt>
                <c:pt idx="6">
                  <c:v>1030850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D611-4585-A796-F4029E340A38}"/>
            </c:ext>
          </c:extLst>
        </c:ser>
        <c:ser>
          <c:idx val="2"/>
          <c:order val="2"/>
          <c:tx>
            <c:strRef>
              <c:f>'18-24(proj2018)'!$D$1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'18-24(proj2018)'!$A$2:$A$10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'18-24(proj2018)'!$D$2:$D$10</c:f>
              <c:numCache>
                <c:formatCode>#,##0</c:formatCode>
                <c:ptCount val="7"/>
                <c:pt idx="0">
                  <c:v>378300</c:v>
                </c:pt>
                <c:pt idx="1">
                  <c:v>395721</c:v>
                </c:pt>
                <c:pt idx="2">
                  <c:v>412916</c:v>
                </c:pt>
                <c:pt idx="3">
                  <c:v>437808</c:v>
                </c:pt>
                <c:pt idx="4">
                  <c:v>479104</c:v>
                </c:pt>
                <c:pt idx="5">
                  <c:v>513516</c:v>
                </c:pt>
                <c:pt idx="6">
                  <c:v>541929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D611-4585-A796-F4029E340A38}"/>
            </c:ext>
          </c:extLst>
        </c:ser>
        <c:ser>
          <c:idx val="3"/>
          <c:order val="3"/>
          <c:tx>
            <c:strRef>
              <c:f>'18-24(proj2018)'!$E$1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'18-24(proj2018)'!$A$2:$A$10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'18-24(proj2018)'!$E$2:$E$10</c:f>
              <c:numCache>
                <c:formatCode>#,##0</c:formatCode>
                <c:ptCount val="7"/>
                <c:pt idx="0">
                  <c:v>1360066</c:v>
                </c:pt>
                <c:pt idx="1">
                  <c:v>1488299</c:v>
                </c:pt>
                <c:pt idx="2">
                  <c:v>1549079</c:v>
                </c:pt>
                <c:pt idx="3">
                  <c:v>1587383</c:v>
                </c:pt>
                <c:pt idx="4">
                  <c:v>1724287</c:v>
                </c:pt>
                <c:pt idx="5">
                  <c:v>1873243</c:v>
                </c:pt>
                <c:pt idx="6">
                  <c:v>2007000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D611-4585-A796-F4029E340A38}"/>
            </c:ext>
          </c:extLst>
        </c:ser>
        <c:ser>
          <c:idx val="4"/>
          <c:order val="4"/>
          <c:tx>
            <c:strRef>
              <c:f>'18-24(proj2018)'!$F$1</c:f>
              <c:strCache>
                <c:ptCount val="1"/>
                <c:pt idx="0">
                  <c:v>NH Asian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'18-24(proj2018)'!$A$2:$A$10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'18-24(proj2018)'!$F$2:$F$10</c:f>
              <c:numCache>
                <c:formatCode>#,##0</c:formatCode>
                <c:ptCount val="7"/>
                <c:pt idx="0">
                  <c:v>152518</c:v>
                </c:pt>
                <c:pt idx="1">
                  <c:v>193013</c:v>
                </c:pt>
                <c:pt idx="2">
                  <c:v>226947</c:v>
                </c:pt>
                <c:pt idx="3">
                  <c:v>276818</c:v>
                </c:pt>
                <c:pt idx="4">
                  <c:v>332220</c:v>
                </c:pt>
                <c:pt idx="5">
                  <c:v>410195</c:v>
                </c:pt>
                <c:pt idx="6">
                  <c:v>517878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D611-4585-A796-F4029E340A38}"/>
            </c:ext>
          </c:extLst>
        </c:ser>
        <c:ser>
          <c:idx val="5"/>
          <c:order val="5"/>
          <c:tx>
            <c:strRef>
              <c:f>'18-24(proj2018)'!$G$1</c:f>
              <c:strCache>
                <c:ptCount val="1"/>
                <c:pt idx="0">
                  <c:v>NH 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13830380804842E-3"/>
                  <c:y val="-3.683222736756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40-4AAF-8DB1-D1935A59CA63}"/>
                </c:ext>
              </c:extLst>
            </c:dLbl>
            <c:dLbl>
              <c:idx val="1"/>
              <c:layout>
                <c:manualLayout>
                  <c:x val="0"/>
                  <c:y val="-2.946578189405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0-4AAF-8DB1-D1935A59CA63}"/>
                </c:ext>
              </c:extLst>
            </c:dLbl>
            <c:dLbl>
              <c:idx val="2"/>
              <c:layout>
                <c:manualLayout>
                  <c:x val="-9.3967003944387417E-17"/>
                  <c:y val="-4.174319101657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40-4AAF-8DB1-D1935A59CA63}"/>
                </c:ext>
              </c:extLst>
            </c:dLbl>
            <c:dLbl>
              <c:idx val="3"/>
              <c:layout>
                <c:manualLayout>
                  <c:x val="0"/>
                  <c:y val="-5.402060013909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40-4AAF-8DB1-D1935A59CA63}"/>
                </c:ext>
              </c:extLst>
            </c:dLbl>
            <c:dLbl>
              <c:idx val="4"/>
              <c:layout>
                <c:manualLayout>
                  <c:x val="-3.8441491142414525E-3"/>
                  <c:y val="-4.910963649008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40-4AAF-8DB1-D1935A59CA63}"/>
                </c:ext>
              </c:extLst>
            </c:dLbl>
            <c:dLbl>
              <c:idx val="5"/>
              <c:layout>
                <c:manualLayout>
                  <c:x val="-2.5627660761609683E-3"/>
                  <c:y val="-5.402060013909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40-4AAF-8DB1-D1935A59CA63}"/>
                </c:ext>
              </c:extLst>
            </c:dLbl>
            <c:dLbl>
              <c:idx val="6"/>
              <c:layout>
                <c:manualLayout>
                  <c:x val="1.2813830380804747E-2"/>
                  <c:y val="-5.1565021642075437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511756538029935E-2"/>
                      <c:h val="4.8574264114331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940-4AAF-8DB1-D1935A59CA6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'18-24(proj2018)'!$A$2:$A$10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'18-24(proj2018)'!$G$2:$G$10</c:f>
              <c:numCache>
                <c:formatCode>#,##0</c:formatCode>
                <c:ptCount val="7"/>
                <c:pt idx="0">
                  <c:v>80732</c:v>
                </c:pt>
                <c:pt idx="1">
                  <c:v>96926</c:v>
                </c:pt>
                <c:pt idx="2">
                  <c:v>115788</c:v>
                </c:pt>
                <c:pt idx="3">
                  <c:v>128291</c:v>
                </c:pt>
                <c:pt idx="4">
                  <c:v>152137</c:v>
                </c:pt>
                <c:pt idx="5">
                  <c:v>178250</c:v>
                </c:pt>
                <c:pt idx="6">
                  <c:v>207343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D611-4585-A796-F4029E340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684832"/>
        <c:axId val="276683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'18-24(proj2018)'!$B$1</c15:sqref>
                        </c15:formulaRef>
                      </c:ext>
                    </c:extLst>
                    <c:strCache>
                      <c:ptCount val="1"/>
                      <c:pt idx="0">
                        <c:v>Total Pop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'18-24(proj2018)'!$A$2:$A$10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'18-24(proj2018)'!$B$2:$B$10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2980352</c:v>
                      </c:pt>
                      <c:pt idx="1">
                        <c:v>3171206</c:v>
                      </c:pt>
                      <c:pt idx="2">
                        <c:v>3292892</c:v>
                      </c:pt>
                      <c:pt idx="3">
                        <c:v>3434763</c:v>
                      </c:pt>
                      <c:pt idx="4">
                        <c:v>3715591</c:v>
                      </c:pt>
                      <c:pt idx="5">
                        <c:v>4010605</c:v>
                      </c:pt>
                      <c:pt idx="6">
                        <c:v>4305000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611-4585-A796-F4029E340A38}"/>
                  </c:ext>
                </c:extLst>
              </c15:ser>
            </c15:filteredBarSeries>
          </c:ext>
        </c:extLst>
      </c:barChart>
      <c:catAx>
        <c:axId val="2766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683264"/>
        <c:crosses val="autoZero"/>
        <c:auto val="1"/>
        <c:lblAlgn val="ctr"/>
        <c:lblOffset val="100"/>
        <c:noMultiLvlLbl val="0"/>
      </c:catAx>
      <c:valAx>
        <c:axId val="276683264"/>
        <c:scaling>
          <c:orientation val="minMax"/>
          <c:max val="4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6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54131693485915"/>
          <c:y val="1.2277409122521003E-2"/>
          <c:w val="0.11070412906009243"/>
          <c:h val="0.86020361938020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4006868643566832E-2"/>
          <c:y val="0.29216154599382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58661417322837E-2"/>
          <c:y val="0.10320711717475903"/>
          <c:w val="0.90879133858267713"/>
          <c:h val="0.7332441724136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0.42064069957497391</c:v>
                </c:pt>
                <c:pt idx="1">
                  <c:v>0.11747507976473136</c:v>
                </c:pt>
                <c:pt idx="2">
                  <c:v>0.39537784401565285</c:v>
                </c:pt>
                <c:pt idx="3">
                  <c:v>4.5560610469370259E-2</c:v>
                </c:pt>
                <c:pt idx="4">
                  <c:v>2.0945766175271639E-2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4-49A5-BA24-5F7A9B0AA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0.21616616592479709</c:v>
                </c:pt>
                <c:pt idx="1">
                  <c:v>0.10262395169729792</c:v>
                </c:pt>
                <c:pt idx="2">
                  <c:v>0.42874435158348567</c:v>
                </c:pt>
                <c:pt idx="3">
                  <c:v>0.21965287255436225</c:v>
                </c:pt>
                <c:pt idx="4">
                  <c:v>3.2812658240057101E-2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4-49A5-BA24-5F7A9B0AAA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NHWhite</c:v>
                </c:pt>
                <c:pt idx="1">
                  <c:v>NH Black/African American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0.26122039470173231</c:v>
                </c:pt>
                <c:pt idx="1">
                  <c:v>0.28285534362959092</c:v>
                </c:pt>
                <c:pt idx="2">
                  <c:v>0.29250408256929694</c:v>
                </c:pt>
                <c:pt idx="3">
                  <c:v>0.1516047432517531</c:v>
                </c:pt>
                <c:pt idx="4">
                  <c:v>1.1815435847626773E-2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44-49A5-BA24-5F7A9B0AA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092623"/>
        <c:axId val="154941217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NHWhite</c:v>
                      </c:pt>
                      <c:pt idx="1">
                        <c:v>NH Black/African American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0.51048317067442917</c:v>
                      </c:pt>
                      <c:pt idx="1">
                        <c:v>0.14573036305613052</c:v>
                      </c:pt>
                      <c:pt idx="2">
                        <c:v>0.22074096728799272</c:v>
                      </c:pt>
                      <c:pt idx="3">
                        <c:v>7.9492598883324328E-2</c:v>
                      </c:pt>
                      <c:pt idx="4">
                        <c:v>4.3552900098123279E-2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644-49A5-BA24-5F7A9B0AAAD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NHWhite</c:v>
                      </c:pt>
                      <c:pt idx="1">
                        <c:v>NH Black/African American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0.56174031754671672</c:v>
                      </c:pt>
                      <c:pt idx="1">
                        <c:v>0.11753266991207546</c:v>
                      </c:pt>
                      <c:pt idx="2">
                        <c:v>0.20598396024740023</c:v>
                      </c:pt>
                      <c:pt idx="3">
                        <c:v>6.4663819252092761E-2</c:v>
                      </c:pt>
                      <c:pt idx="4">
                        <c:v>5.0079233041714771E-2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644-49A5-BA24-5F7A9B0AAAD2}"/>
                  </c:ext>
                </c:extLst>
              </c15:ser>
            </c15:filteredBarSeries>
          </c:ext>
        </c:extLst>
      </c:barChart>
      <c:catAx>
        <c:axId val="43309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412175"/>
        <c:crosses val="autoZero"/>
        <c:auto val="1"/>
        <c:lblAlgn val="ctr"/>
        <c:lblOffset val="100"/>
        <c:noMultiLvlLbl val="0"/>
      </c:catAx>
      <c:valAx>
        <c:axId val="154941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09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Management, Business, and Financial Occupations</c:v>
                </c:pt>
                <c:pt idx="1">
                  <c:v>Business Operations Specialists</c:v>
                </c:pt>
                <c:pt idx="2">
                  <c:v>Financial Specialists</c:v>
                </c:pt>
                <c:pt idx="3">
                  <c:v>Computer, Engineering, and Science Occupations</c:v>
                </c:pt>
                <c:pt idx="4">
                  <c:v>Education, Legal, Community Service, Arts, and Media Occupations</c:v>
                </c:pt>
                <c:pt idx="5">
                  <c:v>Healthcare Practitioners and Technical Occupations</c:v>
                </c:pt>
                <c:pt idx="6">
                  <c:v>Service Occupations</c:v>
                </c:pt>
                <c:pt idx="7">
                  <c:v>Sales and Office Occupations</c:v>
                </c:pt>
                <c:pt idx="8">
                  <c:v>Natural Resources, Construction, and Maintenance Occupations</c:v>
                </c:pt>
                <c:pt idx="9">
                  <c:v>Production, Transportation, and Material Moving Occupations</c:v>
                </c:pt>
                <c:pt idx="10">
                  <c:v>Military Specific Occupations</c:v>
                </c:pt>
                <c:pt idx="11">
                  <c:v>Unemployed, with no work experience in the last 5 years or earlier or never worked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8.0320309303944445E-2</c:v>
                </c:pt>
                <c:pt idx="1">
                  <c:v>1.9700087703910654E-2</c:v>
                </c:pt>
                <c:pt idx="2">
                  <c:v>1.8153086303561428E-2</c:v>
                </c:pt>
                <c:pt idx="3">
                  <c:v>3.4105758763275568E-2</c:v>
                </c:pt>
                <c:pt idx="4">
                  <c:v>8.0228311474862229E-2</c:v>
                </c:pt>
                <c:pt idx="5">
                  <c:v>3.9233378701500267E-2</c:v>
                </c:pt>
                <c:pt idx="6">
                  <c:v>0.11648006251572784</c:v>
                </c:pt>
                <c:pt idx="7">
                  <c:v>0.1818329862162264</c:v>
                </c:pt>
                <c:pt idx="8">
                  <c:v>8.8099249286791873E-2</c:v>
                </c:pt>
                <c:pt idx="9">
                  <c:v>9.607282571607334E-2</c:v>
                </c:pt>
                <c:pt idx="10">
                  <c:v>1.804479826475558E-3</c:v>
                </c:pt>
                <c:pt idx="11">
                  <c:v>0.24396946418765039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F-4587-A272-E68A3420AF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Net-Migrants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Management, Business, and Financial Occupations</c:v>
                </c:pt>
                <c:pt idx="1">
                  <c:v>Business Operations Specialists</c:v>
                </c:pt>
                <c:pt idx="2">
                  <c:v>Financial Specialists</c:v>
                </c:pt>
                <c:pt idx="3">
                  <c:v>Computer, Engineering, and Science Occupations</c:v>
                </c:pt>
                <c:pt idx="4">
                  <c:v>Education, Legal, Community Service, Arts, and Media Occupations</c:v>
                </c:pt>
                <c:pt idx="5">
                  <c:v>Healthcare Practitioners and Technical Occupations</c:v>
                </c:pt>
                <c:pt idx="6">
                  <c:v>Service Occupations</c:v>
                </c:pt>
                <c:pt idx="7">
                  <c:v>Sales and Office Occupations</c:v>
                </c:pt>
                <c:pt idx="8">
                  <c:v>Natural Resources, Construction, and Maintenance Occupations</c:v>
                </c:pt>
                <c:pt idx="9">
                  <c:v>Production, Transportation, and Material Moving Occupations</c:v>
                </c:pt>
                <c:pt idx="10">
                  <c:v>Military Specific Occupations</c:v>
                </c:pt>
                <c:pt idx="11">
                  <c:v>Unemployed, with no work experience in the last 5 years or earlier or never worked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8.9029173965835692E-2</c:v>
                </c:pt>
                <c:pt idx="1">
                  <c:v>3.4854018175047526E-2</c:v>
                </c:pt>
                <c:pt idx="2">
                  <c:v>2.207156716619893E-2</c:v>
                </c:pt>
                <c:pt idx="3">
                  <c:v>5.4955393016503512E-2</c:v>
                </c:pt>
                <c:pt idx="4">
                  <c:v>8.2030371387319653E-2</c:v>
                </c:pt>
                <c:pt idx="5">
                  <c:v>5.2148032280915267E-2</c:v>
                </c:pt>
                <c:pt idx="6">
                  <c:v>0.12913019415400726</c:v>
                </c:pt>
                <c:pt idx="7">
                  <c:v>0.21693114779802308</c:v>
                </c:pt>
                <c:pt idx="8">
                  <c:v>6.2217385663980947E-2</c:v>
                </c:pt>
                <c:pt idx="9">
                  <c:v>9.0213529276161983E-2</c:v>
                </c:pt>
                <c:pt idx="10">
                  <c:v>1.2692854389627698E-2</c:v>
                </c:pt>
                <c:pt idx="11">
                  <c:v>0.15372633272637845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F-4587-A272-E68A3420AF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575583186977008E-3"/>
                  <c:y val="4.2142826685302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5F-4587-A272-E68A3420AF97}"/>
                </c:ext>
              </c:extLst>
            </c:dLbl>
            <c:dLbl>
              <c:idx val="1"/>
              <c:layout>
                <c:manualLayout>
                  <c:x val="5.557558318697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5F-4587-A272-E68A3420AF97}"/>
                </c:ext>
              </c:extLst>
            </c:dLbl>
            <c:dLbl>
              <c:idx val="2"/>
              <c:layout>
                <c:manualLayout>
                  <c:x val="1.000360497365582E-2"/>
                  <c:y val="-2.107141334265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5F-4587-A272-E68A3420AF97}"/>
                </c:ext>
              </c:extLst>
            </c:dLbl>
            <c:dLbl>
              <c:idx val="3"/>
              <c:layout>
                <c:manualLayout>
                  <c:x val="7.7805816461766989E-3"/>
                  <c:y val="-2.107141334265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5F-4587-A272-E68A3420AF97}"/>
                </c:ext>
              </c:extLst>
            </c:dLbl>
            <c:dLbl>
              <c:idx val="4"/>
              <c:layout>
                <c:manualLayout>
                  <c:x val="1.000360497365586E-2"/>
                  <c:y val="-4.2142826685302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5F-4587-A272-E68A3420AF97}"/>
                </c:ext>
              </c:extLst>
            </c:dLbl>
            <c:dLbl>
              <c:idx val="5"/>
              <c:layout>
                <c:manualLayout>
                  <c:x val="8.8920933099163203E-3"/>
                  <c:y val="4.21428266853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5F-4587-A272-E68A3420AF97}"/>
                </c:ext>
              </c:extLst>
            </c:dLbl>
            <c:dLbl>
              <c:idx val="6"/>
              <c:layout>
                <c:manualLayout>
                  <c:x val="5.5575583186976193E-3"/>
                  <c:y val="4.2142826685302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5F-4587-A272-E68A3420AF97}"/>
                </c:ext>
              </c:extLst>
            </c:dLbl>
            <c:dLbl>
              <c:idx val="7"/>
              <c:layout>
                <c:manualLayout>
                  <c:x val="6.6690699824373222E-3"/>
                  <c:y val="-7.726095639789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5F-4587-A272-E68A3420AF97}"/>
                </c:ext>
              </c:extLst>
            </c:dLbl>
            <c:dLbl>
              <c:idx val="9"/>
              <c:layout>
                <c:manualLayout>
                  <c:x val="1.5561163292353398E-2"/>
                  <c:y val="-1.053570667132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5F-4587-A272-E68A3420A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Management, Business, and Financial Occupations</c:v>
                </c:pt>
                <c:pt idx="1">
                  <c:v>Business Operations Specialists</c:v>
                </c:pt>
                <c:pt idx="2">
                  <c:v>Financial Specialists</c:v>
                </c:pt>
                <c:pt idx="3">
                  <c:v>Computer, Engineering, and Science Occupations</c:v>
                </c:pt>
                <c:pt idx="4">
                  <c:v>Education, Legal, Community Service, Arts, and Media Occupations</c:v>
                </c:pt>
                <c:pt idx="5">
                  <c:v>Healthcare Practitioners and Technical Occupations</c:v>
                </c:pt>
                <c:pt idx="6">
                  <c:v>Service Occupations</c:v>
                </c:pt>
                <c:pt idx="7">
                  <c:v>Sales and Office Occupations</c:v>
                </c:pt>
                <c:pt idx="8">
                  <c:v>Natural Resources, Construction, and Maintenance Occupations</c:v>
                </c:pt>
                <c:pt idx="9">
                  <c:v>Production, Transportation, and Material Moving Occupations</c:v>
                </c:pt>
                <c:pt idx="10">
                  <c:v>Military Specific Occupations</c:v>
                </c:pt>
                <c:pt idx="11">
                  <c:v>Unemployed, with no work experience in the last 5 years or earlier or never worked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8.7088646618912469E-3</c:v>
                </c:pt>
                <c:pt idx="1">
                  <c:v>1.5153930471136872E-2</c:v>
                </c:pt>
                <c:pt idx="2">
                  <c:v>3.9184808626375016E-3</c:v>
                </c:pt>
                <c:pt idx="3">
                  <c:v>2.0849634253227944E-2</c:v>
                </c:pt>
                <c:pt idx="4">
                  <c:v>1.8020599124574238E-3</c:v>
                </c:pt>
                <c:pt idx="5">
                  <c:v>1.2914653579415E-2</c:v>
                </c:pt>
                <c:pt idx="6">
                  <c:v>1.265013163827941E-2</c:v>
                </c:pt>
                <c:pt idx="7">
                  <c:v>3.5098161581796683E-2</c:v>
                </c:pt>
                <c:pt idx="8">
                  <c:v>-2.5881863622810926E-2</c:v>
                </c:pt>
                <c:pt idx="9">
                  <c:v>-5.8592964399113573E-3</c:v>
                </c:pt>
                <c:pt idx="10">
                  <c:v>1.0888374563152141E-2</c:v>
                </c:pt>
                <c:pt idx="11">
                  <c:v>-9.0243131461271942E-2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F-4587-A272-E68A3420A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684816"/>
        <c:axId val="1123680928"/>
      </c:barChart>
      <c:catAx>
        <c:axId val="13486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80928"/>
        <c:crosses val="autoZero"/>
        <c:auto val="1"/>
        <c:lblAlgn val="ctr"/>
        <c:lblOffset val="100"/>
        <c:noMultiLvlLbl val="0"/>
      </c:catAx>
      <c:valAx>
        <c:axId val="11236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6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388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92831-88FD-46AC-A3A6-55A2B3E79D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6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5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6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1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0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0FB-C72B-4697-8B58-9D2D9ECD59A2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01BA-47C9-47B3-836B-EB677901F097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A65-5EB8-42FA-9460-46EBAB878B98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7F2-8FE5-4AD9-B364-54E2FA52A77B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F9E48D95-2DC3-4B63-A144-05AD59D4C9B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C4A6-0541-4A5C-8C2E-72A30D94F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4377-112D-4282-BA64-C507620AF3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326-5978-4D54-B54F-A0CD81077A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3A6D-7539-45CC-99DF-833473827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9917-156A-4001-A7A4-0504A814A6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494FD0C4-BD6F-4BEB-8023-22F1B3D9F69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C948-2E54-45CE-85EF-AE44DB6AFF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BB55-2F52-4DC0-8AA2-36FC9E82F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C3F3-000E-4CF4-AA04-2CD66F99E2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FAC4-0453-44B0-B5E8-FD492B82B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BAF-0F55-4F85-B8FE-3FA2A83F0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F07D-4EB5-4D46-BF20-A37F3591B3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B8BADA7-8DB9-4A14-9057-9A668401255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2BDA3D1-FD12-4ACA-8762-87A8405FDBC3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8809B1D1-DC1C-4DCE-88BE-73C90A26925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1090-97A3-4E8F-889E-B4558B1B5FD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5F5D-2EDC-4809-AF29-7EFC1747B7D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2743-409A-4380-AA7E-BFD24FB5ED53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2D37-AC24-403F-9ED6-EE686FEDBBC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0D38-3743-43C3-8016-C20801A936D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96DC-27B1-4CF1-8B50-98A1C8EF5F3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8860-7D21-4057-9414-F49D729922A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266F-211E-422F-AC20-33418B64628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726E-9494-4A95-9AAD-726914434750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AFD-2221-4A6D-9FDD-66CA24F6D55C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0152-3AD7-46CB-9AAA-A2DA56650A93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324C-C333-4AF6-B0C2-826AA05D0F08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C8D3-EB3F-4DD4-9013-B60681DD110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0775-7E6C-454A-B2D5-A437B5914E0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99C0-8409-481A-8F39-7E5A17B6392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A61-46B5-4637-805A-1D9B2C86B94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76AA-4B1E-4261-AB0E-8083CD9FBC4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C644-A33B-4CBE-8E48-10B56D11A59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A473-B045-47E4-BCE4-B94303FBA24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1B52-B150-4924-87D1-C0353FEBD22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D80D-930B-495A-BD49-A45A5E51C7D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1CD-CD2D-48EC-A805-D7E124618B77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A2D4-3C8F-4165-88B1-82C274E18CD7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DEDA-BD30-4757-85DD-2EC8A106E3BD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1A3A-A8D1-4553-835E-9DF57FEA6B7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33F0-B070-41D2-9837-79DB73478CBB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E9E7-B641-4830-B005-0C9F1139C5BB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744CE252-86AE-4EC7-B148-D67D7922B8C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B40987D-288E-49E4-9691-883CEC592BBE}" type="datetime1">
              <a:rPr lang="en-US" smtClean="0">
                <a:latin typeface="Arial" charset="0"/>
                <a:ea typeface="ＭＳ Ｐゴシック" pitchFamily="-16" charset="-128"/>
              </a:rPr>
              <a:t>2/1/2022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5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443ADA-5401-4597-8DCF-18BFABB9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t>2/1/2022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4636682-002B-493B-AF5E-4038F636B9D3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AC90-6856-43BA-B420-ADF81F624DA0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Change and Education in Texas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3930516" y="2734930"/>
            <a:ext cx="5402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University of Texas System -Strategic Leadership Council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February 1, 2022</a:t>
            </a:r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>
            <p:extLst/>
          </p:nvPr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173667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0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611F6-C2EA-4AD5-B0DE-34B5C68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EE0C7B-332D-4C82-9254-58380DD1DE81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288163E-0CA1-44C1-A7C1-2776AD1070C1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Race/Ethnicity of Non-Migrants (Texans) and Net-In Domestic Migrants Aged 25 Years and Over, Texas, 2015-2019</a:t>
            </a:r>
          </a:p>
        </p:txBody>
      </p:sp>
    </p:spTree>
    <p:extLst>
      <p:ext uri="{BB962C8B-B14F-4D97-AF65-F5344CB8AC3E}">
        <p14:creationId xmlns:p14="http://schemas.microsoft.com/office/powerpoint/2010/main" val="17878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Race/Ethnicity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 flipH="1">
            <a:off x="3713357" y="3847171"/>
            <a:ext cx="301082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4902820" y="2800814"/>
            <a:ext cx="301082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118407-7515-424B-A9C8-1E96AD2B339D}"/>
              </a:ext>
            </a:extLst>
          </p:cNvPr>
          <p:cNvCxnSpPr>
            <a:cxnSpLocks/>
          </p:cNvCxnSpPr>
          <p:nvPr/>
        </p:nvCxnSpPr>
        <p:spPr>
          <a:xfrm>
            <a:off x="6224239" y="4085064"/>
            <a:ext cx="276922" cy="0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6EBB1-F7FB-40F7-966F-AFA8D1476306}"/>
              </a:ext>
            </a:extLst>
          </p:cNvPr>
          <p:cNvCxnSpPr>
            <a:cxnSpLocks/>
          </p:cNvCxnSpPr>
          <p:nvPr/>
        </p:nvCxnSpPr>
        <p:spPr>
          <a:xfrm>
            <a:off x="7458308" y="2442117"/>
            <a:ext cx="276922" cy="0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D29A79-5A88-4507-902D-8B50A3B4850E}"/>
              </a:ext>
            </a:extLst>
          </p:cNvPr>
          <p:cNvCxnSpPr>
            <a:cxnSpLocks/>
          </p:cNvCxnSpPr>
          <p:nvPr/>
        </p:nvCxnSpPr>
        <p:spPr>
          <a:xfrm>
            <a:off x="8686801" y="3704063"/>
            <a:ext cx="276922" cy="0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1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7FA33F-3845-4FB7-97EE-AA3211AB3D99}"/>
              </a:ext>
            </a:extLst>
          </p:cNvPr>
          <p:cNvGraphicFramePr/>
          <p:nvPr>
            <p:extLst/>
          </p:nvPr>
        </p:nvGraphicFramePr>
        <p:xfrm>
          <a:off x="714532" y="746897"/>
          <a:ext cx="11425881" cy="602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</a:t>
            </a:r>
            <a:r>
              <a:rPr lang="en-US" sz="7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iPUMS</a:t>
            </a: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1-Year Samples, 2006-2019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897223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9362" y="0"/>
            <a:ext cx="9693275" cy="12287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Texas White (non-Hispanic) and Hispanic Populations by Age, 2019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14400" y="1479395"/>
          <a:ext cx="9067800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6554085"/>
            <a:ext cx="27991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Texas Demographic Center, 2018 Population Estimates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583291-20CC-4196-8372-F5AB36B8C481}"/>
              </a:ext>
            </a:extLst>
          </p:cNvPr>
          <p:cNvCxnSpPr/>
          <p:nvPr/>
        </p:nvCxnSpPr>
        <p:spPr>
          <a:xfrm flipH="1">
            <a:off x="2152185" y="2040674"/>
            <a:ext cx="1349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417BF3-0992-4C37-91EE-B605880EEB53}"/>
              </a:ext>
            </a:extLst>
          </p:cNvPr>
          <p:cNvCxnSpPr>
            <a:cxnSpLocks/>
          </p:cNvCxnSpPr>
          <p:nvPr/>
        </p:nvCxnSpPr>
        <p:spPr>
          <a:xfrm flipV="1">
            <a:off x="3568390" y="1700561"/>
            <a:ext cx="0" cy="752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2EB63-B7B7-4CDF-ABFD-DC11CD45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7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8443951" cy="151093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18.3%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511" y="33193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42.8%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6115" y="3645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50.4%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14.7%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4100" y="1558062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2007-2019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5A8F-64FA-44EB-A178-FDCC567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03811"/>
              </p:ext>
            </p:extLst>
          </p:nvPr>
        </p:nvGraphicFramePr>
        <p:xfrm>
          <a:off x="1721965" y="1083450"/>
          <a:ext cx="9696089" cy="55077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9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4502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4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41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311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		</a:t>
            </a:r>
          </a:p>
        </p:txBody>
      </p:sp>
    </p:spTree>
    <p:extLst>
      <p:ext uri="{BB962C8B-B14F-4D97-AF65-F5344CB8AC3E}">
        <p14:creationId xmlns:p14="http://schemas.microsoft.com/office/powerpoint/2010/main" val="40553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23868"/>
              </p:ext>
            </p:extLst>
          </p:nvPr>
        </p:nvGraphicFramePr>
        <p:xfrm>
          <a:off x="1364323" y="1228726"/>
          <a:ext cx="1063376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91622" y="-177728"/>
            <a:ext cx="8779164" cy="12473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College and Graduate Enrollment by Race/Ethnicity, Texas, 2008-2019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36112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 1-Year Estimates, 2008-2019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74" y="6596390"/>
            <a:ext cx="480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SOURCE: Texas Higher Education Coordinating Board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F3944-CA5E-4380-BB08-D6A6B5BD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8"/>
          <a:stretch/>
        </p:blipFill>
        <p:spPr>
          <a:xfrm>
            <a:off x="1477481" y="1085055"/>
            <a:ext cx="9902337" cy="53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4787" y="-51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Change in Undergraduate College Enrollment by State, 2010 to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2067013"/>
              </p:ext>
            </p:extLst>
          </p:nvPr>
        </p:nvGraphicFramePr>
        <p:xfrm>
          <a:off x="156117" y="1387712"/>
          <a:ext cx="11797989" cy="52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647700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2010-2019 Table B14007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4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61145-7732-4075-8AF9-C0CE7662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594C0-BB25-4302-916E-B11D203E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91" y="930275"/>
            <a:ext cx="7452018" cy="5791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6631E1-9AF9-4CD4-B624-405A0583A389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population 25 years and older with a bachelor’s degree or higher, Texas Counties, 2015-2019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88EC5-2613-4AAC-9BB8-5874B6E6E004}"/>
              </a:ext>
            </a:extLst>
          </p:cNvPr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5-Year Estimate,  2015-2019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1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E6B98-EF14-413A-B020-2B95D06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9403F-5EA3-427A-B5B1-8C161823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68" y="929728"/>
            <a:ext cx="7003863" cy="5791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82071E-1BDA-4326-BF4E-69498F29D861}"/>
              </a:ext>
            </a:extLst>
          </p:cNvPr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5-Year Estimates, 2015-2019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47B849-6010-4B99-A1D1-CE3D602DAD02}"/>
              </a:ext>
            </a:extLst>
          </p:cNvPr>
          <p:cNvSpPr txBox="1">
            <a:spLocks/>
          </p:cNvSpPr>
          <p:nvPr/>
        </p:nvSpPr>
        <p:spPr>
          <a:xfrm>
            <a:off x="1644832" y="249955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Percent of Households with No Internet Subscription, Texas Counties, 2015-2019</a:t>
            </a:r>
          </a:p>
        </p:txBody>
      </p:sp>
    </p:spTree>
    <p:extLst>
      <p:ext uri="{BB962C8B-B14F-4D97-AF65-F5344CB8AC3E}">
        <p14:creationId xmlns:p14="http://schemas.microsoft.com/office/powerpoint/2010/main" val="2556848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7EB058-7092-40AC-980E-55E4707E3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231217"/>
              </p:ext>
            </p:extLst>
          </p:nvPr>
        </p:nvGraphicFramePr>
        <p:xfrm>
          <a:off x="2005670" y="909238"/>
          <a:ext cx="8180659" cy="481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6DA742B-37C3-48C6-8878-C76703ABF795}"/>
              </a:ext>
            </a:extLst>
          </p:cNvPr>
          <p:cNvSpPr txBox="1">
            <a:spLocks/>
          </p:cNvSpPr>
          <p:nvPr/>
        </p:nvSpPr>
        <p:spPr>
          <a:xfrm>
            <a:off x="1134947" y="-188496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Children Aged 3-4 Years Enrolled in School, Texas, 2010-2019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E09C9-53A0-420A-990B-D970E6A7375B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Samples, 2010-2019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7EB058-7092-40AC-980E-55E4707E3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937199"/>
              </p:ext>
            </p:extLst>
          </p:nvPr>
        </p:nvGraphicFramePr>
        <p:xfrm>
          <a:off x="2005670" y="909238"/>
          <a:ext cx="8180659" cy="481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6DA742B-37C3-48C6-8878-C76703ABF795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Children Aged 3-4 Years Enrolled Who Were Enrolled in Public School, Texas, 2010-2019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E09C9-53A0-420A-990B-D970E6A7375B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Samples, 2010-2019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071216" y="269337"/>
            <a:ext cx="8221360" cy="36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62723"/>
              </p:ext>
            </p:extLst>
          </p:nvPr>
        </p:nvGraphicFramePr>
        <p:xfrm>
          <a:off x="1647986" y="1261363"/>
          <a:ext cx="8790122" cy="5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159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28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0034" y="70023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2010-2050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743010"/>
              </p:ext>
            </p:extLst>
          </p:nvPr>
        </p:nvGraphicFramePr>
        <p:xfrm>
          <a:off x="1600200" y="1004442"/>
          <a:ext cx="10201589" cy="547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01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172139" y="6491786"/>
            <a:ext cx="9976132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Center, 2018 Vintage Population Projections, 2010-2015 Migration Scenario 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en-US" sz="900" kern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071216" y="269337"/>
            <a:ext cx="942569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Projection of Population Ages 18-24 by Race/Ethnicity, Texas, 2020-2050 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13D46CA9-1195-4A9E-B370-B65B69F00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94719"/>
              </p:ext>
            </p:extLst>
          </p:nvPr>
        </p:nvGraphicFramePr>
        <p:xfrm>
          <a:off x="1348353" y="1174454"/>
          <a:ext cx="9911166" cy="517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04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3171975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Censuses, P.L. 94-171 Redistricting Files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CD21462-FBA8-4C62-B674-E0ADD8FC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73" y="864139"/>
            <a:ext cx="7309624" cy="4940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D24B6-D6EA-4A21-87C2-915A48EF7F1C}"/>
              </a:ext>
            </a:extLst>
          </p:cNvPr>
          <p:cNvSpPr txBox="1"/>
          <p:nvPr/>
        </p:nvSpPr>
        <p:spPr>
          <a:xfrm>
            <a:off x="5314142" y="6103503"/>
            <a:ext cx="36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95.3% of Texas’ growth over the decade can be attributed to persons of color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5418979-DC98-4E83-837C-1C61A60EC132}"/>
              </a:ext>
            </a:extLst>
          </p:cNvPr>
          <p:cNvSpPr/>
          <p:nvPr/>
        </p:nvSpPr>
        <p:spPr>
          <a:xfrm rot="16200000">
            <a:off x="6866504" y="3851988"/>
            <a:ext cx="246221" cy="4219568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06589"/>
              </p:ext>
            </p:extLst>
          </p:nvPr>
        </p:nvGraphicFramePr>
        <p:xfrm>
          <a:off x="220237" y="1492743"/>
          <a:ext cx="5875764" cy="469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102444"/>
              </p:ext>
            </p:extLst>
          </p:nvPr>
        </p:nvGraphicFramePr>
        <p:xfrm>
          <a:off x="6324000" y="1492743"/>
          <a:ext cx="5607803" cy="469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2375209" y="323386"/>
            <a:ext cx="92127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98368C1-99E0-409E-9E08-431143B9C575}"/>
              </a:ext>
            </a:extLst>
          </p:cNvPr>
          <p:cNvSpPr/>
          <p:nvPr/>
        </p:nvSpPr>
        <p:spPr>
          <a:xfrm>
            <a:off x="5855635" y="2988527"/>
            <a:ext cx="708731" cy="1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1524000" y="639633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Vintage Population Estimates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61929-66B5-4161-9AA0-8016629C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66" y="1034651"/>
            <a:ext cx="8906848" cy="5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2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</a:t>
            </a:r>
            <a:r>
              <a:rPr lang="en-US" sz="2700" dirty="0">
                <a:solidFill>
                  <a:schemeClr val="accent1"/>
                </a:solidFill>
                <a:latin typeface="+mn-lt"/>
              </a:rPr>
              <a:t>Rate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(TFR)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8143724" cy="473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C46558-4A38-4D8A-86AC-E8E080067459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481BD-3FA0-4FCD-9C27-FBE060136801}"/>
              </a:ext>
            </a:extLst>
          </p:cNvPr>
          <p:cNvSpPr txBox="1"/>
          <p:nvPr/>
        </p:nvSpPr>
        <p:spPr>
          <a:xfrm>
            <a:off x="1957953" y="1299501"/>
            <a:ext cx="54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TFR</a:t>
            </a:r>
            <a:endParaRPr lang="en-US" sz="1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6F0E26-114D-4C80-A8C8-90BC1B59D905}"/>
              </a:ext>
            </a:extLst>
          </p:cNvPr>
          <p:cNvSpPr/>
          <p:nvPr/>
        </p:nvSpPr>
        <p:spPr>
          <a:xfrm>
            <a:off x="9125147" y="2027340"/>
            <a:ext cx="2743200" cy="1038868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Replacement Rate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TFR of 2.1 (approx.) to sustain population growth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2FEAABF-EB16-46CE-AFAB-BFC81C0ABE27}"/>
              </a:ext>
            </a:extLst>
          </p:cNvPr>
          <p:cNvSpPr/>
          <p:nvPr/>
        </p:nvSpPr>
        <p:spPr>
          <a:xfrm>
            <a:off x="2648930" y="882224"/>
            <a:ext cx="2809591" cy="675927"/>
          </a:xfrm>
          <a:prstGeom prst="wedgeRoundRectCallout">
            <a:avLst>
              <a:gd name="adj1" fmla="val -58146"/>
              <a:gd name="adj2" fmla="val 513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Average number of children born to women over child-bearing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5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ACAE7-BF9A-4B4B-A3C8-EAA756802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B743F-E7DB-4C96-A352-64ACF91421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4633FF-BDF8-4593-86DE-F1D3BC7DB2F3}">
  <ds:schemaRefs>
    <ds:schemaRef ds:uri="http://purl.org/dc/elements/1.1/"/>
    <ds:schemaRef ds:uri="http://purl.org/dc/terms/"/>
    <ds:schemaRef ds:uri="http://schemas.openxmlformats.org/package/2006/metadata/core-properties"/>
    <ds:schemaRef ds:uri="8865c3b5-672f-488d-b474-fd2e6972fa66"/>
    <ds:schemaRef ds:uri="http://www.w3.org/XML/1998/namespace"/>
    <ds:schemaRef ds:uri="http://purl.org/dc/dcmitype/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1038</Words>
  <Application>Microsoft Office PowerPoint</Application>
  <PresentationFormat>Widescreen</PresentationFormat>
  <Paragraphs>199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Fertility Rate (TFR) for Select States, 2008-2018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Texas White (non-Hispanic) and Hispanic Populations by Age, 2019</vt:lpstr>
      <vt:lpstr>Educational Attainment of Persons Age 25 Years and Older by Race/Ethnicity, Texas, 2019</vt:lpstr>
      <vt:lpstr>Percent of the Population Aged-25 Years and Older with a Bachelor’s Degree or Higher by Race/Ethnicity, Texas, 2007 and 2019</vt:lpstr>
      <vt:lpstr>College and Graduate Enrollment by Race/Ethnicity, Texas, 2008-2019</vt:lpstr>
      <vt:lpstr>PowerPoint Presentation</vt:lpstr>
      <vt:lpstr>Change in Undergraduate College Enrollment by State, 2010 to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2010-2050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2021-11-09T20:43:48Z</dcterms:created>
  <dcterms:modified xsi:type="dcterms:W3CDTF">2022-02-01T17:00:19Z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