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46"/>
  </p:notesMasterIdLst>
  <p:sldIdLst>
    <p:sldId id="549" r:id="rId10"/>
    <p:sldId id="904" r:id="rId11"/>
    <p:sldId id="909" r:id="rId12"/>
    <p:sldId id="878" r:id="rId13"/>
    <p:sldId id="879" r:id="rId14"/>
    <p:sldId id="880" r:id="rId15"/>
    <p:sldId id="906" r:id="rId16"/>
    <p:sldId id="881" r:id="rId17"/>
    <p:sldId id="882" r:id="rId18"/>
    <p:sldId id="872" r:id="rId19"/>
    <p:sldId id="900" r:id="rId20"/>
    <p:sldId id="901" r:id="rId21"/>
    <p:sldId id="883" r:id="rId22"/>
    <p:sldId id="678" r:id="rId23"/>
    <p:sldId id="767" r:id="rId24"/>
    <p:sldId id="885" r:id="rId25"/>
    <p:sldId id="897" r:id="rId26"/>
    <p:sldId id="888" r:id="rId27"/>
    <p:sldId id="886" r:id="rId28"/>
    <p:sldId id="887" r:id="rId29"/>
    <p:sldId id="907" r:id="rId30"/>
    <p:sldId id="908" r:id="rId31"/>
    <p:sldId id="720" r:id="rId32"/>
    <p:sldId id="893" r:id="rId33"/>
    <p:sldId id="814" r:id="rId34"/>
    <p:sldId id="850" r:id="rId35"/>
    <p:sldId id="846" r:id="rId36"/>
    <p:sldId id="855" r:id="rId37"/>
    <p:sldId id="899" r:id="rId38"/>
    <p:sldId id="825" r:id="rId39"/>
    <p:sldId id="826" r:id="rId40"/>
    <p:sldId id="858" r:id="rId41"/>
    <p:sldId id="871" r:id="rId42"/>
    <p:sldId id="870" r:id="rId43"/>
    <p:sldId id="862" r:id="rId44"/>
    <p:sldId id="544" r:id="rId45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You" initials="HY" lastIdx="1" clrIdx="0">
    <p:extLst>
      <p:ext uri="{19B8F6BF-5375-455C-9EA6-DF929625EA0E}">
        <p15:presenceInfo xmlns:p15="http://schemas.microsoft.com/office/powerpoint/2012/main" userId="S-1-5-21-1922958001-1748050809-1695950106-62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4FFF"/>
    <a:srgbClr val="FFD5D6"/>
    <a:srgbClr val="F5573D"/>
    <a:srgbClr val="DC5930"/>
    <a:srgbClr val="F0573E"/>
    <a:srgbClr val="9966FF"/>
    <a:srgbClr val="B00000"/>
    <a:srgbClr val="9900F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 autoAdjust="0"/>
    <p:restoredTop sz="90183" autoAdjust="0"/>
  </p:normalViewPr>
  <p:slideViewPr>
    <p:cSldViewPr snapToGrid="0">
      <p:cViewPr varScale="1">
        <p:scale>
          <a:sx n="149" d="100"/>
          <a:sy n="149" d="100"/>
        </p:scale>
        <p:origin x="5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Presentations/redistrict/StateTab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955\AppData\Local\Temp\Population%20Projections%20for%20Texas%20--%20Report-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955\AppData\Local\Temp\Population%20Projections%20for%20Texas%20--%20Repor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955\AppData\Local\Temp\Population%20Projections%20for%20Texas%20--%20Report-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Presentations/redistrict/StateTab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esentation\MetroportCit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fs01\IDSER\Collaboration\Product_Development\Infographics\2021_LaborForceProjection\ChartsforInfographic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fs01\IDSER\Collaboration\Product_Development\Infographics\2021_LaborForceProjection\ChartsforInfographic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2010</a:t>
            </a:r>
          </a:p>
        </c:rich>
      </c:tx>
      <c:layout>
        <c:manualLayout>
          <c:xMode val="edge"/>
          <c:yMode val="edge"/>
          <c:x val="0.79904740898375093"/>
          <c:y val="0.29182590780763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F0-479E-97BB-0AE74AA54F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F0-479E-97BB-0AE74AA54F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F0-479E-97BB-0AE74AA54F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F0-479E-97BB-0AE74AA54F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F0-479E-97BB-0AE74AA54F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State!$B$14:$F$14</c:f>
              <c:strCache>
                <c:ptCount val="5"/>
                <c:pt idx="0">
                  <c:v>NH White 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 </c:v>
                </c:pt>
              </c:strCache>
            </c:strRef>
          </c:cat>
          <c:val>
            <c:numRef>
              <c:f>State!$B$15:$F$15</c:f>
              <c:numCache>
                <c:formatCode>0.0%</c:formatCode>
                <c:ptCount val="5"/>
                <c:pt idx="0">
                  <c:v>0.45325475140522814</c:v>
                </c:pt>
                <c:pt idx="1">
                  <c:v>0.1148045573530851</c:v>
                </c:pt>
                <c:pt idx="2">
                  <c:v>0.37624616925428706</c:v>
                </c:pt>
                <c:pt idx="3">
                  <c:v>3.7717432512243416E-2</c:v>
                </c:pt>
                <c:pt idx="4">
                  <c:v>1.797708947515627E-2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F0-479E-97BB-0AE74AA54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Sheet1!$B$12:$B$17</c:f>
              <c:numCache>
                <c:formatCode>0.0%</c:formatCode>
                <c:ptCount val="6"/>
                <c:pt idx="0">
                  <c:v>9.3418662503556391E-2</c:v>
                </c:pt>
                <c:pt idx="1">
                  <c:v>4.3333856153840541E-2</c:v>
                </c:pt>
                <c:pt idx="2">
                  <c:v>4.26995411338153E-2</c:v>
                </c:pt>
                <c:pt idx="3">
                  <c:v>7.8068713204986984E-2</c:v>
                </c:pt>
                <c:pt idx="4">
                  <c:v>3.7641252726569735E-2</c:v>
                </c:pt>
                <c:pt idx="5">
                  <c:v>0.12647763665676956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C-4282-AFC6-061DFEB3D68B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0030030030028928E-3"/>
                  <c:y val="1.63376446562287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6C-4282-AFC6-061DFEB3D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Sheet1!$C$12:$C$17</c:f>
              <c:numCache>
                <c:formatCode>0.0%</c:formatCode>
                <c:ptCount val="6"/>
                <c:pt idx="0">
                  <c:v>0.10357046577645582</c:v>
                </c:pt>
                <c:pt idx="1">
                  <c:v>4.8799978730319771E-2</c:v>
                </c:pt>
                <c:pt idx="2">
                  <c:v>5.4779576653071899E-2</c:v>
                </c:pt>
                <c:pt idx="3">
                  <c:v>6.9850675179790531E-2</c:v>
                </c:pt>
                <c:pt idx="4">
                  <c:v>3.3816443417083203E-2</c:v>
                </c:pt>
                <c:pt idx="5">
                  <c:v>0.11808823448095428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C-4282-AFC6-061DFEB3D68B}"/>
            </c:ext>
          </c:extLst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Sheet1!$D$12:$D$17</c:f>
              <c:numCache>
                <c:formatCode>0.0%</c:formatCode>
                <c:ptCount val="6"/>
                <c:pt idx="0">
                  <c:v>1.0151803272899426E-2</c:v>
                </c:pt>
                <c:pt idx="1">
                  <c:v>5.4661225764792293E-3</c:v>
                </c:pt>
                <c:pt idx="2">
                  <c:v>1.2080035519256599E-2</c:v>
                </c:pt>
                <c:pt idx="3">
                  <c:v>-8.218038025196453E-3</c:v>
                </c:pt>
                <c:pt idx="4">
                  <c:v>-3.8248093094865321E-3</c:v>
                </c:pt>
                <c:pt idx="5">
                  <c:v>-8.3894021758152831E-3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C-4282-AFC6-061DFEB3D6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138832"/>
        <c:axId val="519133584"/>
      </c:barChart>
      <c:catAx>
        <c:axId val="51913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133584"/>
        <c:crosses val="autoZero"/>
        <c:auto val="1"/>
        <c:lblAlgn val="ctr"/>
        <c:lblOffset val="100"/>
        <c:noMultiLvlLbl val="0"/>
      </c:catAx>
      <c:valAx>
        <c:axId val="519133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1913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3250476043436"/>
          <c:y val="8.9022762516504206E-2"/>
          <c:w val="0.82127991354021923"/>
          <c:h val="0.73472082728862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Sheet1!$I$4:$I$7</c:f>
              <c:strCache>
                <c:ptCount val="4"/>
                <c:pt idx="0">
                  <c:v>White, NH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</c:strCache>
            </c:strRef>
          </c:cat>
          <c:val>
            <c:numRef>
              <c:f>Sheet1!$J$4:$J$7</c:f>
              <c:numCache>
                <c:formatCode>0.0%</c:formatCode>
                <c:ptCount val="4"/>
                <c:pt idx="0">
                  <c:v>0.33300000000000002</c:v>
                </c:pt>
                <c:pt idx="1">
                  <c:v>0.18</c:v>
                </c:pt>
                <c:pt idx="2">
                  <c:v>0.107</c:v>
                </c:pt>
                <c:pt idx="3">
                  <c:v>0.52800000000000002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4-47DA-8844-2ECE1290C270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Sheet1!$I$4:$I$7</c:f>
              <c:strCache>
                <c:ptCount val="4"/>
                <c:pt idx="0">
                  <c:v>White, NH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</c:strCache>
            </c:strRef>
          </c:cat>
          <c:val>
            <c:numRef>
              <c:f>Sheet1!$K$4:$K$7</c:f>
              <c:numCache>
                <c:formatCode>0.0%</c:formatCode>
                <c:ptCount val="4"/>
                <c:pt idx="0">
                  <c:v>0.39434815681583962</c:v>
                </c:pt>
                <c:pt idx="1">
                  <c:v>0.25688240090954395</c:v>
                </c:pt>
                <c:pt idx="2">
                  <c:v>0.16135498258274533</c:v>
                </c:pt>
                <c:pt idx="3">
                  <c:v>0.60570472461249769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4-47DA-8844-2ECE1290C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017160"/>
        <c:axId val="519012240"/>
      </c:barChart>
      <c:catAx>
        <c:axId val="51901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12240"/>
        <c:crosses val="autoZero"/>
        <c:auto val="1"/>
        <c:lblAlgn val="ctr"/>
        <c:lblOffset val="100"/>
        <c:noMultiLvlLbl val="0"/>
      </c:catAx>
      <c:valAx>
        <c:axId val="51901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1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47326526252083E-2"/>
          <c:y val="5.1371275334138183E-2"/>
          <c:w val="0.69892221164662105"/>
          <c:h val="0.650563938334950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High 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8.8062497515832061E-2</c:v>
                </c:pt>
                <c:pt idx="1">
                  <c:v>0.10600127745841317</c:v>
                </c:pt>
                <c:pt idx="2">
                  <c:v>5.5910582745044214E-2</c:v>
                </c:pt>
                <c:pt idx="3">
                  <c:v>0.31714620064053411</c:v>
                </c:pt>
                <c:pt idx="4">
                  <c:v>0.30016003300472777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D-4133-AACB-DF644BB208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School or Equivelant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0.29601760035710867</c:v>
                </c:pt>
                <c:pt idx="1">
                  <c:v>0.13160697920757905</c:v>
                </c:pt>
                <c:pt idx="2">
                  <c:v>0.23287010310943071</c:v>
                </c:pt>
                <c:pt idx="3">
                  <c:v>0.28384573716936046</c:v>
                </c:pt>
                <c:pt idx="4">
                  <c:v>0.26851608481416539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8D-4133-AACB-DF644BB208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 College or Associate Degree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0.35903750121751526</c:v>
                </c:pt>
                <c:pt idx="1">
                  <c:v>0.15668701872151009</c:v>
                </c:pt>
                <c:pt idx="2">
                  <c:v>0.31687115732968546</c:v>
                </c:pt>
                <c:pt idx="3">
                  <c:v>0.23765307960736012</c:v>
                </c:pt>
                <c:pt idx="4">
                  <c:v>0.24686338637823019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8D-4133-AACB-DF644BB208F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Bachelor, Graduate, Professional Degree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0.25688240090954395</c:v>
                </c:pt>
                <c:pt idx="1">
                  <c:v>0.60570472461249769</c:v>
                </c:pt>
                <c:pt idx="2">
                  <c:v>0.39434815681583962</c:v>
                </c:pt>
                <c:pt idx="3">
                  <c:v>0.16135498258274533</c:v>
                </c:pt>
                <c:pt idx="4">
                  <c:v>0.1844604958028766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8D-4133-AACB-DF644BB20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26059472"/>
        <c:axId val="226068096"/>
      </c:barChart>
      <c:catAx>
        <c:axId val="22605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68096"/>
        <c:crosses val="autoZero"/>
        <c:auto val="1"/>
        <c:lblAlgn val="ctr"/>
        <c:lblOffset val="100"/>
        <c:noMultiLvlLbl val="0"/>
      </c:catAx>
      <c:valAx>
        <c:axId val="22606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5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319395569744864"/>
          <c:y val="4.7941743420705424E-2"/>
          <c:w val="0.15619243072425079"/>
          <c:h val="0.71374735170160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3499566900208"/>
          <c:y val="3.1451369365682942E-2"/>
          <c:w val="0.77674249052201805"/>
          <c:h val="0.78936150388584614"/>
        </c:manualLayout>
      </c:layout>
      <c:lineChart>
        <c:grouping val="standard"/>
        <c:varyColors val="0"/>
        <c:ser>
          <c:idx val="1"/>
          <c:order val="0"/>
          <c:tx>
            <c:strRef>
              <c:f>Sheet!$B$1</c:f>
              <c:strCache>
                <c:ptCount val="1"/>
                <c:pt idx="0">
                  <c:v>Zero Net Migration</c:v>
                </c:pt>
              </c:strCache>
            </c:strRef>
          </c:tx>
          <c:spPr>
            <a:ln w="50800" cmpd="sng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Sheet!$B$2:$B$42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25.36814</c:v>
                </c:pt>
                <c:pt idx="2">
                  <c:v>25.587758000000001</c:v>
                </c:pt>
                <c:pt idx="3">
                  <c:v>25.804803</c:v>
                </c:pt>
                <c:pt idx="4">
                  <c:v>26.018996000000001</c:v>
                </c:pt>
                <c:pt idx="5">
                  <c:v>26.230098000000002</c:v>
                </c:pt>
                <c:pt idx="6">
                  <c:v>26.438030999999999</c:v>
                </c:pt>
                <c:pt idx="7">
                  <c:v>26.642845999999999</c:v>
                </c:pt>
                <c:pt idx="8">
                  <c:v>26.844587000000001</c:v>
                </c:pt>
                <c:pt idx="9">
                  <c:v>27.043215</c:v>
                </c:pt>
                <c:pt idx="10">
                  <c:v>27.238610000000001</c:v>
                </c:pt>
                <c:pt idx="11">
                  <c:v>27.430845999999999</c:v>
                </c:pt>
                <c:pt idx="12">
                  <c:v>27.619758000000001</c:v>
                </c:pt>
                <c:pt idx="13">
                  <c:v>27.805264000000001</c:v>
                </c:pt>
                <c:pt idx="14">
                  <c:v>27.987306</c:v>
                </c:pt>
                <c:pt idx="15">
                  <c:v>28.165689</c:v>
                </c:pt>
                <c:pt idx="16">
                  <c:v>28.340191999999998</c:v>
                </c:pt>
                <c:pt idx="17">
                  <c:v>28.510652</c:v>
                </c:pt>
                <c:pt idx="18">
                  <c:v>28.676462999999998</c:v>
                </c:pt>
                <c:pt idx="19">
                  <c:v>28.837655000000002</c:v>
                </c:pt>
                <c:pt idx="20">
                  <c:v>28.994209999999999</c:v>
                </c:pt>
                <c:pt idx="21">
                  <c:v>29.146457000000002</c:v>
                </c:pt>
                <c:pt idx="22">
                  <c:v>29.293369999999999</c:v>
                </c:pt>
                <c:pt idx="23">
                  <c:v>29.435223000000001</c:v>
                </c:pt>
                <c:pt idx="24">
                  <c:v>29.572471</c:v>
                </c:pt>
                <c:pt idx="25">
                  <c:v>29.705207000000001</c:v>
                </c:pt>
                <c:pt idx="26">
                  <c:v>29.833584999999999</c:v>
                </c:pt>
                <c:pt idx="27">
                  <c:v>29.957694</c:v>
                </c:pt>
                <c:pt idx="28">
                  <c:v>30.0776</c:v>
                </c:pt>
                <c:pt idx="29">
                  <c:v>30.193458</c:v>
                </c:pt>
                <c:pt idx="30">
                  <c:v>30.305304</c:v>
                </c:pt>
                <c:pt idx="31">
                  <c:v>30.413550000000001</c:v>
                </c:pt>
                <c:pt idx="32">
                  <c:v>30.517688</c:v>
                </c:pt>
                <c:pt idx="33">
                  <c:v>30.617889999999999</c:v>
                </c:pt>
                <c:pt idx="34">
                  <c:v>30.714751</c:v>
                </c:pt>
                <c:pt idx="35">
                  <c:v>30.808219000000001</c:v>
                </c:pt>
                <c:pt idx="36">
                  <c:v>30.89922</c:v>
                </c:pt>
                <c:pt idx="37">
                  <c:v>30.988289999999999</c:v>
                </c:pt>
                <c:pt idx="38">
                  <c:v>31.075662000000001</c:v>
                </c:pt>
                <c:pt idx="39">
                  <c:v>31.161595999999999</c:v>
                </c:pt>
                <c:pt idx="40">
                  <c:v>31.246355000000001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7B-422F-B026-8CAAF71A4AC7}"/>
            </c:ext>
          </c:extLst>
        </c:ser>
        <c:ser>
          <c:idx val="2"/>
          <c:order val="1"/>
          <c:tx>
            <c:strRef>
              <c:f>Sheet!$C$1</c:f>
              <c:strCache>
                <c:ptCount val="1"/>
                <c:pt idx="0">
                  <c:v>Half 2000 -2010</c:v>
                </c:pt>
              </c:strCache>
            </c:strRef>
          </c:tx>
          <c:spPr>
            <a:ln w="50800" cmpd="sng">
              <a:solidFill>
                <a:srgbClr val="996600"/>
              </a:solidFill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Sheet!$C$2:$C$42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25.499699</c:v>
                </c:pt>
                <c:pt idx="2">
                  <c:v>25.857199999999999</c:v>
                </c:pt>
                <c:pt idx="3">
                  <c:v>26.217849999999999</c:v>
                </c:pt>
                <c:pt idx="4">
                  <c:v>26.581256</c:v>
                </c:pt>
                <c:pt idx="5">
                  <c:v>26.947116000000001</c:v>
                </c:pt>
                <c:pt idx="6">
                  <c:v>27.315362</c:v>
                </c:pt>
                <c:pt idx="7">
                  <c:v>27.686233999999999</c:v>
                </c:pt>
                <c:pt idx="8">
                  <c:v>28.059417</c:v>
                </c:pt>
                <c:pt idx="9">
                  <c:v>28.435222</c:v>
                </c:pt>
                <c:pt idx="10">
                  <c:v>28.813282000000001</c:v>
                </c:pt>
                <c:pt idx="11">
                  <c:v>29.193542999999998</c:v>
                </c:pt>
                <c:pt idx="12">
                  <c:v>29.576077999999999</c:v>
                </c:pt>
                <c:pt idx="13">
                  <c:v>29.960483</c:v>
                </c:pt>
                <c:pt idx="14">
                  <c:v>30.346675000000001</c:v>
                </c:pt>
                <c:pt idx="15">
                  <c:v>30.734321000000001</c:v>
                </c:pt>
                <c:pt idx="16">
                  <c:v>31.12311</c:v>
                </c:pt>
                <c:pt idx="17">
                  <c:v>31.512597</c:v>
                </c:pt>
                <c:pt idx="18">
                  <c:v>31.902068</c:v>
                </c:pt>
                <c:pt idx="19">
                  <c:v>32.291314</c:v>
                </c:pt>
                <c:pt idx="20">
                  <c:v>32.680216999999999</c:v>
                </c:pt>
                <c:pt idx="21">
                  <c:v>33.069124000000002</c:v>
                </c:pt>
                <c:pt idx="22">
                  <c:v>33.456995999999997</c:v>
                </c:pt>
                <c:pt idx="23">
                  <c:v>33.844034000000001</c:v>
                </c:pt>
                <c:pt idx="24">
                  <c:v>34.230595999999998</c:v>
                </c:pt>
                <c:pt idx="25">
                  <c:v>34.616889999999998</c:v>
                </c:pt>
                <c:pt idx="26">
                  <c:v>35.003182000000002</c:v>
                </c:pt>
                <c:pt idx="27">
                  <c:v>35.389580000000002</c:v>
                </c:pt>
                <c:pt idx="28">
                  <c:v>35.776102000000002</c:v>
                </c:pt>
                <c:pt idx="29">
                  <c:v>36.163116000000002</c:v>
                </c:pt>
                <c:pt idx="30">
                  <c:v>36.550595000000001</c:v>
                </c:pt>
                <c:pt idx="31">
                  <c:v>36.938879</c:v>
                </c:pt>
                <c:pt idx="32">
                  <c:v>37.327562</c:v>
                </c:pt>
                <c:pt idx="33">
                  <c:v>37.716926000000001</c:v>
                </c:pt>
                <c:pt idx="34">
                  <c:v>38.107567000000003</c:v>
                </c:pt>
                <c:pt idx="35">
                  <c:v>38.499538000000001</c:v>
                </c:pt>
                <c:pt idx="36">
                  <c:v>38.893625</c:v>
                </c:pt>
                <c:pt idx="37">
                  <c:v>39.290774999999996</c:v>
                </c:pt>
                <c:pt idx="38">
                  <c:v>39.691096999999999</c:v>
                </c:pt>
                <c:pt idx="39">
                  <c:v>40.095109000000001</c:v>
                </c:pt>
                <c:pt idx="40">
                  <c:v>40.502749000000001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7B-422F-B026-8CAAF71A4AC7}"/>
            </c:ext>
          </c:extLst>
        </c:ser>
        <c:ser>
          <c:idx val="3"/>
          <c:order val="2"/>
          <c:tx>
            <c:strRef>
              <c:f>Sheet!$D$1</c:f>
              <c:strCache>
                <c:ptCount val="1"/>
                <c:pt idx="0">
                  <c:v>2000 -2010</c:v>
                </c:pt>
              </c:strCache>
            </c:strRef>
          </c:tx>
          <c:spPr>
            <a:ln w="44450" cmpd="sng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Sheet!$D$2:$D$42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25.631695000000001</c:v>
                </c:pt>
                <c:pt idx="2">
                  <c:v>26.130047000000001</c:v>
                </c:pt>
                <c:pt idx="3">
                  <c:v>26.640165</c:v>
                </c:pt>
                <c:pt idx="4">
                  <c:v>27.161942</c:v>
                </c:pt>
                <c:pt idx="5">
                  <c:v>27.695284000000001</c:v>
                </c:pt>
                <c:pt idx="6">
                  <c:v>28.240245000000002</c:v>
                </c:pt>
                <c:pt idx="7">
                  <c:v>28.79729</c:v>
                </c:pt>
                <c:pt idx="8">
                  <c:v>29.366479000000002</c:v>
                </c:pt>
                <c:pt idx="9">
                  <c:v>29.948091000000002</c:v>
                </c:pt>
                <c:pt idx="10">
                  <c:v>30.541978</c:v>
                </c:pt>
                <c:pt idx="11">
                  <c:v>31.148299000000002</c:v>
                </c:pt>
                <c:pt idx="12">
                  <c:v>31.767295000000001</c:v>
                </c:pt>
                <c:pt idx="13">
                  <c:v>32.398820000000001</c:v>
                </c:pt>
                <c:pt idx="14">
                  <c:v>33.042844000000002</c:v>
                </c:pt>
                <c:pt idx="15">
                  <c:v>33.699306999999997</c:v>
                </c:pt>
                <c:pt idx="16">
                  <c:v>34.367812000000001</c:v>
                </c:pt>
                <c:pt idx="17">
                  <c:v>35.048138999999999</c:v>
                </c:pt>
                <c:pt idx="18">
                  <c:v>35.739576</c:v>
                </c:pt>
                <c:pt idx="19">
                  <c:v>36.441844000000003</c:v>
                </c:pt>
                <c:pt idx="20">
                  <c:v>37.155084000000002</c:v>
                </c:pt>
                <c:pt idx="21">
                  <c:v>37.879807999999997</c:v>
                </c:pt>
                <c:pt idx="22">
                  <c:v>38.615544999999997</c:v>
                </c:pt>
                <c:pt idx="23">
                  <c:v>39.362271</c:v>
                </c:pt>
                <c:pt idx="24">
                  <c:v>40.120967999999998</c:v>
                </c:pt>
                <c:pt idx="25">
                  <c:v>40.892254999999999</c:v>
                </c:pt>
                <c:pt idx="26">
                  <c:v>41.676431999999998</c:v>
                </c:pt>
                <c:pt idx="27">
                  <c:v>42.474367999999998</c:v>
                </c:pt>
                <c:pt idx="28">
                  <c:v>43.286563999999998</c:v>
                </c:pt>
                <c:pt idx="29">
                  <c:v>44.113563999999997</c:v>
                </c:pt>
                <c:pt idx="30">
                  <c:v>44.955896000000003</c:v>
                </c:pt>
                <c:pt idx="31">
                  <c:v>45.814205999999999</c:v>
                </c:pt>
                <c:pt idx="32">
                  <c:v>46.688597999999999</c:v>
                </c:pt>
                <c:pt idx="33">
                  <c:v>47.579642999999997</c:v>
                </c:pt>
                <c:pt idx="34">
                  <c:v>48.488715999999997</c:v>
                </c:pt>
                <c:pt idx="35">
                  <c:v>49.416164999999999</c:v>
                </c:pt>
                <c:pt idx="36">
                  <c:v>50.363232000000004</c:v>
                </c:pt>
                <c:pt idx="37">
                  <c:v>51.331195999999998</c:v>
                </c:pt>
                <c:pt idx="38">
                  <c:v>52.321083999999999</c:v>
                </c:pt>
                <c:pt idx="39">
                  <c:v>53.333517000000001</c:v>
                </c:pt>
                <c:pt idx="40">
                  <c:v>54.369297000000003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7B-422F-B026-8CAAF71A4AC7}"/>
            </c:ext>
          </c:extLst>
        </c:ser>
        <c:ser>
          <c:idx val="0"/>
          <c:order val="3"/>
          <c:tx>
            <c:strRef>
              <c:f>Sheet!$E$1</c:f>
              <c:strCache>
                <c:ptCount val="1"/>
                <c:pt idx="0">
                  <c:v>2010 -2015</c:v>
                </c:pt>
              </c:strCache>
            </c:strRef>
          </c:tx>
          <c:spPr>
            <a:ln w="44450"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4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E8-4D71-8052-169684243A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Sheet!$E$2:$E$42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25.560866999999998</c:v>
                </c:pt>
                <c:pt idx="2">
                  <c:v>25.982796</c:v>
                </c:pt>
                <c:pt idx="3">
                  <c:v>26.411553999999999</c:v>
                </c:pt>
                <c:pt idx="4">
                  <c:v>26.847197999999999</c:v>
                </c:pt>
                <c:pt idx="5">
                  <c:v>27.289849</c:v>
                </c:pt>
                <c:pt idx="6">
                  <c:v>27.739236999999999</c:v>
                </c:pt>
                <c:pt idx="7">
                  <c:v>28.195917999999999</c:v>
                </c:pt>
                <c:pt idx="8">
                  <c:v>28.659986</c:v>
                </c:pt>
                <c:pt idx="9">
                  <c:v>29.131564000000001</c:v>
                </c:pt>
                <c:pt idx="10">
                  <c:v>29.610797999999999</c:v>
                </c:pt>
                <c:pt idx="11">
                  <c:v>30.097591999999999</c:v>
                </c:pt>
                <c:pt idx="12">
                  <c:v>30.592002000000001</c:v>
                </c:pt>
                <c:pt idx="13">
                  <c:v>31.094014000000001</c:v>
                </c:pt>
                <c:pt idx="14">
                  <c:v>31.603586</c:v>
                </c:pt>
                <c:pt idx="15">
                  <c:v>32.120618999999998</c:v>
                </c:pt>
                <c:pt idx="16">
                  <c:v>32.644846000000001</c:v>
                </c:pt>
                <c:pt idx="17">
                  <c:v>33.176082999999998</c:v>
                </c:pt>
                <c:pt idx="18">
                  <c:v>33.714047000000001</c:v>
                </c:pt>
                <c:pt idx="19">
                  <c:v>34.258343000000004</c:v>
                </c:pt>
                <c:pt idx="20">
                  <c:v>34.808596000000001</c:v>
                </c:pt>
                <c:pt idx="21">
                  <c:v>35.364516000000002</c:v>
                </c:pt>
                <c:pt idx="22">
                  <c:v>35.926034000000001</c:v>
                </c:pt>
                <c:pt idx="23">
                  <c:v>36.493169000000002</c:v>
                </c:pt>
                <c:pt idx="24">
                  <c:v>37.065918000000003</c:v>
                </c:pt>
                <c:pt idx="25">
                  <c:v>37.644506999999997</c:v>
                </c:pt>
                <c:pt idx="26">
                  <c:v>38.229151000000002</c:v>
                </c:pt>
                <c:pt idx="27">
                  <c:v>38.820807000000002</c:v>
                </c:pt>
                <c:pt idx="28">
                  <c:v>39.419739</c:v>
                </c:pt>
                <c:pt idx="29">
                  <c:v>40.026367999999998</c:v>
                </c:pt>
                <c:pt idx="30">
                  <c:v>40.641319000000003</c:v>
                </c:pt>
                <c:pt idx="31">
                  <c:v>41.265099999999997</c:v>
                </c:pt>
                <c:pt idx="32">
                  <c:v>41.898122000000001</c:v>
                </c:pt>
                <c:pt idx="33">
                  <c:v>42.541187999999998</c:v>
                </c:pt>
                <c:pt idx="34">
                  <c:v>43.195070000000001</c:v>
                </c:pt>
                <c:pt idx="35">
                  <c:v>43.860542000000002</c:v>
                </c:pt>
                <c:pt idx="36">
                  <c:v>44.538311999999998</c:v>
                </c:pt>
                <c:pt idx="37">
                  <c:v>45.229095999999998</c:v>
                </c:pt>
                <c:pt idx="38">
                  <c:v>45.933566999999996</c:v>
                </c:pt>
                <c:pt idx="39">
                  <c:v>46.652445999999998</c:v>
                </c:pt>
                <c:pt idx="40">
                  <c:v>47.386428000000002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7B-422F-B026-8CAAF71A4AC7}"/>
            </c:ext>
          </c:extLst>
        </c:ser>
        <c:ser>
          <c:idx val="4"/>
          <c:order val="4"/>
          <c:tx>
            <c:strRef>
              <c:f>Sheet!$F$1</c:f>
              <c:strCache>
                <c:ptCount val="1"/>
                <c:pt idx="0">
                  <c:v>Census</c:v>
                </c:pt>
              </c:strCache>
            </c:strRef>
          </c:tx>
          <c:spPr>
            <a:ln w="47625" cmpd="dbl"/>
          </c:spPr>
          <c:marker>
            <c:symbol val="square"/>
            <c:size val="5"/>
          </c:marker>
          <c:dLbls>
            <c:dLbl>
              <c:idx val="0"/>
              <c:layout>
                <c:manualLayout>
                  <c:x val="2.0227250543280288E-2"/>
                  <c:y val="-0.11969506034036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E8-4D71-8052-169684243A18}"/>
                </c:ext>
              </c:extLst>
            </c:dLbl>
            <c:dLbl>
              <c:idx val="9"/>
              <c:layout>
                <c:manualLayout>
                  <c:x val="-3.7564893866091964E-2"/>
                  <c:y val="-8.9771295255276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E8-4D71-8052-169684243A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Sheet!$F$2:$F$11</c:f>
              <c:numCache>
                <c:formatCode>General</c:formatCode>
                <c:ptCount val="10"/>
                <c:pt idx="0" formatCode="0.0">
                  <c:v>25.145561000000001</c:v>
                </c:pt>
                <c:pt idx="9" formatCode="0.0">
                  <c:v>29.145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7B-422F-B026-8CAAF71A4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575688"/>
        <c:axId val="275575296"/>
      </c:lineChart>
      <c:catAx>
        <c:axId val="275575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sz="1400"/>
            </a:pPr>
            <a:endParaRPr lang="en-US"/>
          </a:p>
        </c:txPr>
        <c:crossAx val="275575296"/>
        <c:crosses val="autoZero"/>
        <c:auto val="1"/>
        <c:lblAlgn val="ctr"/>
        <c:lblOffset val="0"/>
        <c:tickLblSkip val="5"/>
        <c:noMultiLvlLbl val="0"/>
      </c:catAx>
      <c:valAx>
        <c:axId val="275575296"/>
        <c:scaling>
          <c:orientation val="minMax"/>
          <c:min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Millions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75575688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2023840769903761"/>
          <c:y val="1.8299263255108836E-2"/>
          <c:w val="0.24976876154369596"/>
          <c:h val="0.33835917202064625"/>
        </c:manualLayout>
      </c:layout>
      <c:overlay val="1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Sheet1!$B$42</c:f>
              <c:strCache>
                <c:ptCount val="1"/>
                <c:pt idx="0">
                  <c:v>Dallas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Sheet1!$A$43:$A$73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Sheet1!$B$43:$B$73</c:f>
              <c:numCache>
                <c:formatCode>#,##0</c:formatCode>
                <c:ptCount val="31"/>
                <c:pt idx="0">
                  <c:v>2734111</c:v>
                </c:pt>
                <c:pt idx="1">
                  <c:v>2771223</c:v>
                </c:pt>
                <c:pt idx="2">
                  <c:v>2808441</c:v>
                </c:pt>
                <c:pt idx="3">
                  <c:v>2845619</c:v>
                </c:pt>
                <c:pt idx="4">
                  <c:v>2882853</c:v>
                </c:pt>
                <c:pt idx="5">
                  <c:v>2920069</c:v>
                </c:pt>
                <c:pt idx="6">
                  <c:v>2957275</c:v>
                </c:pt>
                <c:pt idx="7">
                  <c:v>2994576</c:v>
                </c:pt>
                <c:pt idx="8">
                  <c:v>3031975</c:v>
                </c:pt>
                <c:pt idx="9">
                  <c:v>3069250</c:v>
                </c:pt>
                <c:pt idx="10">
                  <c:v>3106298</c:v>
                </c:pt>
                <c:pt idx="11">
                  <c:v>3143315</c:v>
                </c:pt>
                <c:pt idx="12">
                  <c:v>3180295</c:v>
                </c:pt>
                <c:pt idx="13">
                  <c:v>3217341</c:v>
                </c:pt>
                <c:pt idx="14">
                  <c:v>3254525</c:v>
                </c:pt>
                <c:pt idx="15">
                  <c:v>3291862</c:v>
                </c:pt>
                <c:pt idx="16">
                  <c:v>3329444</c:v>
                </c:pt>
                <c:pt idx="17">
                  <c:v>3367145</c:v>
                </c:pt>
                <c:pt idx="18">
                  <c:v>3404939</c:v>
                </c:pt>
                <c:pt idx="19">
                  <c:v>3442910</c:v>
                </c:pt>
                <c:pt idx="20">
                  <c:v>3481006</c:v>
                </c:pt>
                <c:pt idx="21">
                  <c:v>3519294</c:v>
                </c:pt>
                <c:pt idx="22">
                  <c:v>3557757</c:v>
                </c:pt>
                <c:pt idx="23">
                  <c:v>3596380</c:v>
                </c:pt>
                <c:pt idx="24">
                  <c:v>3635140</c:v>
                </c:pt>
                <c:pt idx="25">
                  <c:v>3674038</c:v>
                </c:pt>
                <c:pt idx="26">
                  <c:v>3713087</c:v>
                </c:pt>
                <c:pt idx="27">
                  <c:v>3752170</c:v>
                </c:pt>
                <c:pt idx="28">
                  <c:v>3791312</c:v>
                </c:pt>
                <c:pt idx="29">
                  <c:v>3830461</c:v>
                </c:pt>
                <c:pt idx="30">
                  <c:v>3869605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19-4BC9-A1CC-87E5A232DE2C}"/>
            </c:ext>
          </c:extLst>
        </c:ser>
        <c:ser>
          <c:idx val="1"/>
          <c:order val="1"/>
          <c:tx>
            <c:strRef>
              <c:f>Sheet1!$C$42</c:f>
              <c:strCache>
                <c:ptCount val="1"/>
                <c:pt idx="0">
                  <c:v>Tarrant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Sheet1!$A$43:$A$73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Sheet1!$C$43:$C$73</c:f>
              <c:numCache>
                <c:formatCode>#,##0</c:formatCode>
                <c:ptCount val="31"/>
                <c:pt idx="0">
                  <c:v>2143755</c:v>
                </c:pt>
                <c:pt idx="1">
                  <c:v>2178720</c:v>
                </c:pt>
                <c:pt idx="2">
                  <c:v>2214148</c:v>
                </c:pt>
                <c:pt idx="3">
                  <c:v>2249878</c:v>
                </c:pt>
                <c:pt idx="4">
                  <c:v>2285993</c:v>
                </c:pt>
                <c:pt idx="5">
                  <c:v>2322418</c:v>
                </c:pt>
                <c:pt idx="6">
                  <c:v>2359130</c:v>
                </c:pt>
                <c:pt idx="7">
                  <c:v>2395966</c:v>
                </c:pt>
                <c:pt idx="8">
                  <c:v>2432966</c:v>
                </c:pt>
                <c:pt idx="9">
                  <c:v>2470069</c:v>
                </c:pt>
                <c:pt idx="10">
                  <c:v>2507170</c:v>
                </c:pt>
                <c:pt idx="11">
                  <c:v>2544100</c:v>
                </c:pt>
                <c:pt idx="12">
                  <c:v>2580771</c:v>
                </c:pt>
                <c:pt idx="13">
                  <c:v>2617173</c:v>
                </c:pt>
                <c:pt idx="14">
                  <c:v>2653251</c:v>
                </c:pt>
                <c:pt idx="15">
                  <c:v>2689000</c:v>
                </c:pt>
                <c:pt idx="16">
                  <c:v>2724374</c:v>
                </c:pt>
                <c:pt idx="17">
                  <c:v>2759425</c:v>
                </c:pt>
                <c:pt idx="18">
                  <c:v>2794154</c:v>
                </c:pt>
                <c:pt idx="19">
                  <c:v>2828562</c:v>
                </c:pt>
                <c:pt idx="20">
                  <c:v>2862672</c:v>
                </c:pt>
                <c:pt idx="21">
                  <c:v>2896550</c:v>
                </c:pt>
                <c:pt idx="22">
                  <c:v>2930238</c:v>
                </c:pt>
                <c:pt idx="23">
                  <c:v>2963735</c:v>
                </c:pt>
                <c:pt idx="24">
                  <c:v>2997049</c:v>
                </c:pt>
                <c:pt idx="25">
                  <c:v>3030318</c:v>
                </c:pt>
                <c:pt idx="26">
                  <c:v>3063567</c:v>
                </c:pt>
                <c:pt idx="27">
                  <c:v>3096766</c:v>
                </c:pt>
                <c:pt idx="28">
                  <c:v>3129988</c:v>
                </c:pt>
                <c:pt idx="29">
                  <c:v>3163273</c:v>
                </c:pt>
                <c:pt idx="30">
                  <c:v>3196603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19-4BC9-A1CC-87E5A232DE2C}"/>
            </c:ext>
          </c:extLst>
        </c:ser>
        <c:ser>
          <c:idx val="2"/>
          <c:order val="2"/>
          <c:tx>
            <c:strRef>
              <c:f>Sheet1!$D$42</c:f>
              <c:strCache>
                <c:ptCount val="1"/>
                <c:pt idx="0">
                  <c:v>Collin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Sheet1!$A$43:$A$73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Sheet1!$D$43:$D$73</c:f>
              <c:numCache>
                <c:formatCode>#,##0</c:formatCode>
                <c:ptCount val="31"/>
                <c:pt idx="0">
                  <c:v>1039369</c:v>
                </c:pt>
                <c:pt idx="1">
                  <c:v>1069017</c:v>
                </c:pt>
                <c:pt idx="2">
                  <c:v>1099759</c:v>
                </c:pt>
                <c:pt idx="3">
                  <c:v>1131673</c:v>
                </c:pt>
                <c:pt idx="4">
                  <c:v>1164788</c:v>
                </c:pt>
                <c:pt idx="5">
                  <c:v>1199276</c:v>
                </c:pt>
                <c:pt idx="6">
                  <c:v>1235095</c:v>
                </c:pt>
                <c:pt idx="7">
                  <c:v>1272231</c:v>
                </c:pt>
                <c:pt idx="8">
                  <c:v>1310701</c:v>
                </c:pt>
                <c:pt idx="9">
                  <c:v>1350426</c:v>
                </c:pt>
                <c:pt idx="10">
                  <c:v>1391461</c:v>
                </c:pt>
                <c:pt idx="11">
                  <c:v>1433774</c:v>
                </c:pt>
                <c:pt idx="12">
                  <c:v>1477338</c:v>
                </c:pt>
                <c:pt idx="13">
                  <c:v>1522144</c:v>
                </c:pt>
                <c:pt idx="14">
                  <c:v>1568070</c:v>
                </c:pt>
                <c:pt idx="15">
                  <c:v>1615166</c:v>
                </c:pt>
                <c:pt idx="16">
                  <c:v>1663363</c:v>
                </c:pt>
                <c:pt idx="17">
                  <c:v>1712597</c:v>
                </c:pt>
                <c:pt idx="18">
                  <c:v>1762918</c:v>
                </c:pt>
                <c:pt idx="19">
                  <c:v>1814243</c:v>
                </c:pt>
                <c:pt idx="20">
                  <c:v>1866586</c:v>
                </c:pt>
                <c:pt idx="21">
                  <c:v>1919998</c:v>
                </c:pt>
                <c:pt idx="22">
                  <c:v>1974419</c:v>
                </c:pt>
                <c:pt idx="23">
                  <c:v>2029951</c:v>
                </c:pt>
                <c:pt idx="24">
                  <c:v>2086624</c:v>
                </c:pt>
                <c:pt idx="25">
                  <c:v>2144545</c:v>
                </c:pt>
                <c:pt idx="26">
                  <c:v>2203826</c:v>
                </c:pt>
                <c:pt idx="27">
                  <c:v>2264578</c:v>
                </c:pt>
                <c:pt idx="28">
                  <c:v>2326944</c:v>
                </c:pt>
                <c:pt idx="29">
                  <c:v>2391003</c:v>
                </c:pt>
                <c:pt idx="30">
                  <c:v>2456914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19-4BC9-A1CC-87E5A232DE2C}"/>
            </c:ext>
          </c:extLst>
        </c:ser>
        <c:ser>
          <c:idx val="3"/>
          <c:order val="3"/>
          <c:tx>
            <c:strRef>
              <c:f>Sheet1!$E$42</c:f>
              <c:strCache>
                <c:ptCount val="1"/>
                <c:pt idx="0">
                  <c:v>Denton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Sheet1!$A$43:$A$73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Sheet1!$E$43:$E$73</c:f>
              <c:numCache>
                <c:formatCode>#,##0</c:formatCode>
                <c:ptCount val="31"/>
                <c:pt idx="0">
                  <c:v>897953</c:v>
                </c:pt>
                <c:pt idx="1">
                  <c:v>925643</c:v>
                </c:pt>
                <c:pt idx="2">
                  <c:v>954471</c:v>
                </c:pt>
                <c:pt idx="3">
                  <c:v>984554</c:v>
                </c:pt>
                <c:pt idx="4">
                  <c:v>1015995</c:v>
                </c:pt>
                <c:pt idx="5">
                  <c:v>1048765</c:v>
                </c:pt>
                <c:pt idx="6">
                  <c:v>1082959</c:v>
                </c:pt>
                <c:pt idx="7">
                  <c:v>1118580</c:v>
                </c:pt>
                <c:pt idx="8">
                  <c:v>1155603</c:v>
                </c:pt>
                <c:pt idx="9">
                  <c:v>1194094</c:v>
                </c:pt>
                <c:pt idx="10">
                  <c:v>1234110</c:v>
                </c:pt>
                <c:pt idx="11">
                  <c:v>1275488</c:v>
                </c:pt>
                <c:pt idx="12">
                  <c:v>1318329</c:v>
                </c:pt>
                <c:pt idx="13">
                  <c:v>1362549</c:v>
                </c:pt>
                <c:pt idx="14">
                  <c:v>1408077</c:v>
                </c:pt>
                <c:pt idx="15">
                  <c:v>1454915</c:v>
                </c:pt>
                <c:pt idx="16">
                  <c:v>1503022</c:v>
                </c:pt>
                <c:pt idx="17">
                  <c:v>1552415</c:v>
                </c:pt>
                <c:pt idx="18">
                  <c:v>1603106</c:v>
                </c:pt>
                <c:pt idx="19">
                  <c:v>1655073</c:v>
                </c:pt>
                <c:pt idx="20">
                  <c:v>1708302</c:v>
                </c:pt>
                <c:pt idx="21">
                  <c:v>1762886</c:v>
                </c:pt>
                <c:pt idx="22">
                  <c:v>1818856</c:v>
                </c:pt>
                <c:pt idx="23">
                  <c:v>1876353</c:v>
                </c:pt>
                <c:pt idx="24">
                  <c:v>1935482</c:v>
                </c:pt>
                <c:pt idx="25">
                  <c:v>1996378</c:v>
                </c:pt>
                <c:pt idx="26">
                  <c:v>2059124</c:v>
                </c:pt>
                <c:pt idx="27">
                  <c:v>2124032</c:v>
                </c:pt>
                <c:pt idx="28">
                  <c:v>2191126</c:v>
                </c:pt>
                <c:pt idx="29">
                  <c:v>2260594</c:v>
                </c:pt>
                <c:pt idx="30">
                  <c:v>2332629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19-4BC9-A1CC-87E5A232D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3482543"/>
        <c:axId val="1996273647"/>
      </c:lineChart>
      <c:catAx>
        <c:axId val="1983482543"/>
        <c:scaling>
          <c:orientation val="minMax"/>
        </c:scaling>
        <c:delete val="0"/>
        <c:axPos val="b"/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2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273647"/>
        <c:crosses val="autoZero"/>
        <c:auto val="1"/>
        <c:lblAlgn val="ctr"/>
        <c:lblOffset val="100"/>
        <c:noMultiLvlLbl val="0"/>
      </c:catAx>
      <c:valAx>
        <c:axId val="1996273647"/>
        <c:scaling>
          <c:orientation val="minMax"/>
          <c:max val="4000000"/>
          <c:min val="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3482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63141486783063"/>
          <c:y val="9.0623668349317982E-2"/>
          <c:w val="6.833678376965896E-2"/>
          <c:h val="0.77794856656054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54071301463508E-2"/>
          <c:y val="2.6691617055350999E-2"/>
          <c:w val="0.79305985837710768"/>
          <c:h val="0.91701753946853304"/>
        </c:manualLayout>
      </c:layout>
      <c:lineChart>
        <c:grouping val="standar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NH White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Sheet1!$B$3:$B$33</c:f>
              <c:numCache>
                <c:formatCode>#,##0</c:formatCode>
                <c:ptCount val="31"/>
                <c:pt idx="0">
                  <c:v>12138523</c:v>
                </c:pt>
                <c:pt idx="1">
                  <c:v>12209069</c:v>
                </c:pt>
                <c:pt idx="2">
                  <c:v>12278379</c:v>
                </c:pt>
                <c:pt idx="3">
                  <c:v>12346409</c:v>
                </c:pt>
                <c:pt idx="4">
                  <c:v>12412906</c:v>
                </c:pt>
                <c:pt idx="5">
                  <c:v>12478060</c:v>
                </c:pt>
                <c:pt idx="6">
                  <c:v>12541296</c:v>
                </c:pt>
                <c:pt idx="7">
                  <c:v>12602511</c:v>
                </c:pt>
                <c:pt idx="8">
                  <c:v>12661794</c:v>
                </c:pt>
                <c:pt idx="9">
                  <c:v>12719053</c:v>
                </c:pt>
                <c:pt idx="10">
                  <c:v>12774056</c:v>
                </c:pt>
                <c:pt idx="11">
                  <c:v>12826560</c:v>
                </c:pt>
                <c:pt idx="12">
                  <c:v>12876949</c:v>
                </c:pt>
                <c:pt idx="13">
                  <c:v>12924835</c:v>
                </c:pt>
                <c:pt idx="14">
                  <c:v>12970508</c:v>
                </c:pt>
                <c:pt idx="15">
                  <c:v>13013921</c:v>
                </c:pt>
                <c:pt idx="16">
                  <c:v>13055466</c:v>
                </c:pt>
                <c:pt idx="17">
                  <c:v>13095118</c:v>
                </c:pt>
                <c:pt idx="18">
                  <c:v>13132728</c:v>
                </c:pt>
                <c:pt idx="19">
                  <c:v>13168859</c:v>
                </c:pt>
                <c:pt idx="20">
                  <c:v>13203514</c:v>
                </c:pt>
                <c:pt idx="21">
                  <c:v>13237039</c:v>
                </c:pt>
                <c:pt idx="22">
                  <c:v>13269834</c:v>
                </c:pt>
                <c:pt idx="23">
                  <c:v>13301825</c:v>
                </c:pt>
                <c:pt idx="24">
                  <c:v>13333298</c:v>
                </c:pt>
                <c:pt idx="25">
                  <c:v>13364537</c:v>
                </c:pt>
                <c:pt idx="26">
                  <c:v>13395867</c:v>
                </c:pt>
                <c:pt idx="27">
                  <c:v>13427201</c:v>
                </c:pt>
                <c:pt idx="28">
                  <c:v>13458955</c:v>
                </c:pt>
                <c:pt idx="29">
                  <c:v>13491166</c:v>
                </c:pt>
                <c:pt idx="30">
                  <c:v>13523839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3F-4F75-B6AD-DDBC24783B68}"/>
            </c:ext>
          </c:extLst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Hispanic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Sheet1!$C$3:$C$33</c:f>
              <c:numCache>
                <c:formatCode>#,##0</c:formatCode>
                <c:ptCount val="31"/>
                <c:pt idx="0">
                  <c:v>11804659</c:v>
                </c:pt>
                <c:pt idx="1">
                  <c:v>12056086</c:v>
                </c:pt>
                <c:pt idx="2">
                  <c:v>12310931</c:v>
                </c:pt>
                <c:pt idx="3">
                  <c:v>12568988</c:v>
                </c:pt>
                <c:pt idx="4">
                  <c:v>12830248</c:v>
                </c:pt>
                <c:pt idx="5">
                  <c:v>13094633</c:v>
                </c:pt>
                <c:pt idx="6">
                  <c:v>13361810</c:v>
                </c:pt>
                <c:pt idx="7">
                  <c:v>13631520</c:v>
                </c:pt>
                <c:pt idx="8">
                  <c:v>13903534</c:v>
                </c:pt>
                <c:pt idx="9">
                  <c:v>14177454</c:v>
                </c:pt>
                <c:pt idx="10">
                  <c:v>14452949</c:v>
                </c:pt>
                <c:pt idx="11">
                  <c:v>14730001</c:v>
                </c:pt>
                <c:pt idx="12">
                  <c:v>15007697</c:v>
                </c:pt>
                <c:pt idx="13">
                  <c:v>15286323</c:v>
                </c:pt>
                <c:pt idx="14">
                  <c:v>15565745</c:v>
                </c:pt>
                <c:pt idx="15">
                  <c:v>15845750</c:v>
                </c:pt>
                <c:pt idx="16">
                  <c:v>16126336</c:v>
                </c:pt>
                <c:pt idx="17">
                  <c:v>16408278</c:v>
                </c:pt>
                <c:pt idx="18">
                  <c:v>16691287</c:v>
                </c:pt>
                <c:pt idx="19">
                  <c:v>16975514</c:v>
                </c:pt>
                <c:pt idx="20">
                  <c:v>17260820</c:v>
                </c:pt>
                <c:pt idx="21">
                  <c:v>17547269</c:v>
                </c:pt>
                <c:pt idx="22">
                  <c:v>17834947</c:v>
                </c:pt>
                <c:pt idx="23">
                  <c:v>18124098</c:v>
                </c:pt>
                <c:pt idx="24">
                  <c:v>18414727</c:v>
                </c:pt>
                <c:pt idx="25">
                  <c:v>18706844</c:v>
                </c:pt>
                <c:pt idx="26">
                  <c:v>19000182</c:v>
                </c:pt>
                <c:pt idx="27">
                  <c:v>19295573</c:v>
                </c:pt>
                <c:pt idx="28">
                  <c:v>19592630</c:v>
                </c:pt>
                <c:pt idx="29">
                  <c:v>19891483</c:v>
                </c:pt>
                <c:pt idx="30">
                  <c:v>20191750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3F-4F75-B6AD-DDBC24783B68}"/>
            </c:ext>
          </c:extLst>
        </c:ser>
        <c:ser>
          <c:idx val="3"/>
          <c:order val="2"/>
          <c:tx>
            <c:strRef>
              <c:f>Sheet1!$D$2</c:f>
              <c:strCache>
                <c:ptCount val="1"/>
                <c:pt idx="0">
                  <c:v>NH Black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Sheet1!$D$3:$D$33</c:f>
              <c:numCache>
                <c:formatCode>#,##0</c:formatCode>
                <c:ptCount val="31"/>
                <c:pt idx="0">
                  <c:v>3557892</c:v>
                </c:pt>
                <c:pt idx="1">
                  <c:v>3630915</c:v>
                </c:pt>
                <c:pt idx="2">
                  <c:v>3704755</c:v>
                </c:pt>
                <c:pt idx="3">
                  <c:v>3779551</c:v>
                </c:pt>
                <c:pt idx="4">
                  <c:v>3855122</c:v>
                </c:pt>
                <c:pt idx="5">
                  <c:v>3931512</c:v>
                </c:pt>
                <c:pt idx="6">
                  <c:v>4008568</c:v>
                </c:pt>
                <c:pt idx="7">
                  <c:v>4086385</c:v>
                </c:pt>
                <c:pt idx="8">
                  <c:v>4164659</c:v>
                </c:pt>
                <c:pt idx="9">
                  <c:v>4243566</c:v>
                </c:pt>
                <c:pt idx="10">
                  <c:v>4322983</c:v>
                </c:pt>
                <c:pt idx="11">
                  <c:v>4402798</c:v>
                </c:pt>
                <c:pt idx="12">
                  <c:v>4483073</c:v>
                </c:pt>
                <c:pt idx="13">
                  <c:v>4563526</c:v>
                </c:pt>
                <c:pt idx="14">
                  <c:v>4644454</c:v>
                </c:pt>
                <c:pt idx="15">
                  <c:v>4725913</c:v>
                </c:pt>
                <c:pt idx="16">
                  <c:v>4807882</c:v>
                </c:pt>
                <c:pt idx="17">
                  <c:v>4890449</c:v>
                </c:pt>
                <c:pt idx="18">
                  <c:v>4973549</c:v>
                </c:pt>
                <c:pt idx="19">
                  <c:v>5057471</c:v>
                </c:pt>
                <c:pt idx="20">
                  <c:v>5141963</c:v>
                </c:pt>
                <c:pt idx="21">
                  <c:v>5227090</c:v>
                </c:pt>
                <c:pt idx="22">
                  <c:v>5313003</c:v>
                </c:pt>
                <c:pt idx="23">
                  <c:v>5399795</c:v>
                </c:pt>
                <c:pt idx="24">
                  <c:v>5487288</c:v>
                </c:pt>
                <c:pt idx="25">
                  <c:v>5575549</c:v>
                </c:pt>
                <c:pt idx="26">
                  <c:v>5664673</c:v>
                </c:pt>
                <c:pt idx="27">
                  <c:v>5754727</c:v>
                </c:pt>
                <c:pt idx="28">
                  <c:v>5845821</c:v>
                </c:pt>
                <c:pt idx="29">
                  <c:v>5937830</c:v>
                </c:pt>
                <c:pt idx="30">
                  <c:v>6030795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3F-4F75-B6AD-DDBC24783B68}"/>
            </c:ext>
          </c:extLst>
        </c:ser>
        <c:ser>
          <c:idx val="4"/>
          <c:order val="3"/>
          <c:tx>
            <c:strRef>
              <c:f>Sheet1!$E$2</c:f>
              <c:strCache>
                <c:ptCount val="1"/>
                <c:pt idx="0">
                  <c:v>NH Asian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Sheet1!$E$3:$E$33</c:f>
              <c:numCache>
                <c:formatCode>#,##0</c:formatCode>
                <c:ptCount val="31"/>
                <c:pt idx="0">
                  <c:v>1525540</c:v>
                </c:pt>
                <c:pt idx="1">
                  <c:v>1597919</c:v>
                </c:pt>
                <c:pt idx="2">
                  <c:v>1673482</c:v>
                </c:pt>
                <c:pt idx="3">
                  <c:v>1752407</c:v>
                </c:pt>
                <c:pt idx="4">
                  <c:v>1835119</c:v>
                </c:pt>
                <c:pt idx="5">
                  <c:v>1921387</c:v>
                </c:pt>
                <c:pt idx="6">
                  <c:v>2011587</c:v>
                </c:pt>
                <c:pt idx="7">
                  <c:v>2105829</c:v>
                </c:pt>
                <c:pt idx="8">
                  <c:v>2204361</c:v>
                </c:pt>
                <c:pt idx="9">
                  <c:v>2307326</c:v>
                </c:pt>
                <c:pt idx="10">
                  <c:v>2414778</c:v>
                </c:pt>
                <c:pt idx="11">
                  <c:v>2526812</c:v>
                </c:pt>
                <c:pt idx="12">
                  <c:v>2643808</c:v>
                </c:pt>
                <c:pt idx="13">
                  <c:v>2765883</c:v>
                </c:pt>
                <c:pt idx="14">
                  <c:v>2893106</c:v>
                </c:pt>
                <c:pt idx="15">
                  <c:v>3025641</c:v>
                </c:pt>
                <c:pt idx="16">
                  <c:v>3163631</c:v>
                </c:pt>
                <c:pt idx="17">
                  <c:v>3307037</c:v>
                </c:pt>
                <c:pt idx="18">
                  <c:v>3456129</c:v>
                </c:pt>
                <c:pt idx="19">
                  <c:v>3611079</c:v>
                </c:pt>
                <c:pt idx="20">
                  <c:v>3772186</c:v>
                </c:pt>
                <c:pt idx="21">
                  <c:v>3939506</c:v>
                </c:pt>
                <c:pt idx="22">
                  <c:v>4113391</c:v>
                </c:pt>
                <c:pt idx="23">
                  <c:v>4294213</c:v>
                </c:pt>
                <c:pt idx="24">
                  <c:v>4482285</c:v>
                </c:pt>
                <c:pt idx="25">
                  <c:v>4678041</c:v>
                </c:pt>
                <c:pt idx="26">
                  <c:v>4881630</c:v>
                </c:pt>
                <c:pt idx="27">
                  <c:v>5093584</c:v>
                </c:pt>
                <c:pt idx="28">
                  <c:v>5314206</c:v>
                </c:pt>
                <c:pt idx="29">
                  <c:v>5543768</c:v>
                </c:pt>
                <c:pt idx="30">
                  <c:v>5782879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3F-4F75-B6AD-DDBC24783B68}"/>
            </c:ext>
          </c:extLst>
        </c:ser>
        <c:ser>
          <c:idx val="5"/>
          <c:order val="4"/>
          <c:tx>
            <c:strRef>
              <c:f>Sheet1!$F$2</c:f>
              <c:strCache>
                <c:ptCount val="1"/>
                <c:pt idx="0">
                  <c:v>NH Other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Sheet1!$F$3:$F$33</c:f>
              <c:numCache>
                <c:formatCode>#,##0</c:formatCode>
                <c:ptCount val="31"/>
                <c:pt idx="0">
                  <c:v>651054</c:v>
                </c:pt>
                <c:pt idx="1">
                  <c:v>674937</c:v>
                </c:pt>
                <c:pt idx="2">
                  <c:v>699843</c:v>
                </c:pt>
                <c:pt idx="3">
                  <c:v>725477</c:v>
                </c:pt>
                <c:pt idx="4">
                  <c:v>751839</c:v>
                </c:pt>
                <c:pt idx="5">
                  <c:v>779328</c:v>
                </c:pt>
                <c:pt idx="6">
                  <c:v>807487</c:v>
                </c:pt>
                <c:pt idx="7">
                  <c:v>836782</c:v>
                </c:pt>
                <c:pt idx="8">
                  <c:v>866756</c:v>
                </c:pt>
                <c:pt idx="9">
                  <c:v>897758</c:v>
                </c:pt>
                <c:pt idx="10">
                  <c:v>929686</c:v>
                </c:pt>
                <c:pt idx="11">
                  <c:v>962888</c:v>
                </c:pt>
                <c:pt idx="12">
                  <c:v>996943</c:v>
                </c:pt>
                <c:pt idx="13">
                  <c:v>1031997</c:v>
                </c:pt>
                <c:pt idx="14">
                  <c:v>1068225</c:v>
                </c:pt>
                <c:pt idx="15">
                  <c:v>1105270</c:v>
                </c:pt>
                <c:pt idx="16">
                  <c:v>1143550</c:v>
                </c:pt>
                <c:pt idx="17">
                  <c:v>1183012</c:v>
                </c:pt>
                <c:pt idx="18">
                  <c:v>1223471</c:v>
                </c:pt>
                <c:pt idx="19">
                  <c:v>1265133</c:v>
                </c:pt>
                <c:pt idx="20">
                  <c:v>1308013</c:v>
                </c:pt>
                <c:pt idx="21">
                  <c:v>1352101</c:v>
                </c:pt>
                <c:pt idx="22">
                  <c:v>1397558</c:v>
                </c:pt>
                <c:pt idx="23">
                  <c:v>1444253</c:v>
                </c:pt>
                <c:pt idx="24">
                  <c:v>1492313</c:v>
                </c:pt>
                <c:pt idx="25">
                  <c:v>1541994</c:v>
                </c:pt>
                <c:pt idx="26">
                  <c:v>1593080</c:v>
                </c:pt>
                <c:pt idx="27">
                  <c:v>1645748</c:v>
                </c:pt>
                <c:pt idx="28">
                  <c:v>1699692</c:v>
                </c:pt>
                <c:pt idx="29">
                  <c:v>1755511</c:v>
                </c:pt>
                <c:pt idx="30">
                  <c:v>1812842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3F-4F75-B6AD-DDBC24783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917599"/>
        <c:axId val="99863135"/>
      </c:lineChart>
      <c:catAx>
        <c:axId val="103917599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63135"/>
        <c:crosses val="autoZero"/>
        <c:auto val="1"/>
        <c:lblAlgn val="ctr"/>
        <c:lblOffset val="100"/>
        <c:noMultiLvlLbl val="0"/>
      </c:catAx>
      <c:valAx>
        <c:axId val="99863135"/>
        <c:scaling>
          <c:orientation val="minMax"/>
          <c:max val="22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17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59762439971645"/>
          <c:y val="0.13999132188083999"/>
          <c:w val="0.11314747112169207"/>
          <c:h val="0.71228481197312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Sheet1!$AB$2</c:f>
              <c:strCache>
                <c:ptCount val="1"/>
                <c:pt idx="0">
                  <c:v>NH White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Sheet1!$AA$3:$AA$33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Sheet1!$AB$3:$AB$33</c:f>
              <c:numCache>
                <c:formatCode>#,##0</c:formatCode>
                <c:ptCount val="31"/>
                <c:pt idx="0">
                  <c:v>2847987</c:v>
                </c:pt>
                <c:pt idx="1">
                  <c:v>2865621</c:v>
                </c:pt>
                <c:pt idx="2">
                  <c:v>2882950</c:v>
                </c:pt>
                <c:pt idx="3">
                  <c:v>2899984</c:v>
                </c:pt>
                <c:pt idx="4">
                  <c:v>2916695</c:v>
                </c:pt>
                <c:pt idx="5">
                  <c:v>2933162</c:v>
                </c:pt>
                <c:pt idx="6">
                  <c:v>2949305</c:v>
                </c:pt>
                <c:pt idx="7">
                  <c:v>2965062</c:v>
                </c:pt>
                <c:pt idx="8">
                  <c:v>2980473</c:v>
                </c:pt>
                <c:pt idx="9">
                  <c:v>2995289</c:v>
                </c:pt>
                <c:pt idx="10">
                  <c:v>3009476</c:v>
                </c:pt>
                <c:pt idx="11">
                  <c:v>3023116</c:v>
                </c:pt>
                <c:pt idx="12">
                  <c:v>3036192</c:v>
                </c:pt>
                <c:pt idx="13">
                  <c:v>3048709</c:v>
                </c:pt>
                <c:pt idx="14">
                  <c:v>3060697</c:v>
                </c:pt>
                <c:pt idx="15">
                  <c:v>3072057</c:v>
                </c:pt>
                <c:pt idx="16">
                  <c:v>3082808</c:v>
                </c:pt>
                <c:pt idx="17">
                  <c:v>3092789</c:v>
                </c:pt>
                <c:pt idx="18">
                  <c:v>3101938</c:v>
                </c:pt>
                <c:pt idx="19">
                  <c:v>3110296</c:v>
                </c:pt>
                <c:pt idx="20">
                  <c:v>3117874</c:v>
                </c:pt>
                <c:pt idx="21">
                  <c:v>3124689</c:v>
                </c:pt>
                <c:pt idx="22">
                  <c:v>3130740</c:v>
                </c:pt>
                <c:pt idx="23">
                  <c:v>3136045</c:v>
                </c:pt>
                <c:pt idx="24">
                  <c:v>3140656</c:v>
                </c:pt>
                <c:pt idx="25">
                  <c:v>3144662</c:v>
                </c:pt>
                <c:pt idx="26">
                  <c:v>3148155</c:v>
                </c:pt>
                <c:pt idx="27">
                  <c:v>3151198</c:v>
                </c:pt>
                <c:pt idx="28">
                  <c:v>3153833</c:v>
                </c:pt>
                <c:pt idx="29">
                  <c:v>3156135</c:v>
                </c:pt>
                <c:pt idx="30">
                  <c:v>3158140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3B-411B-A94F-AB95838C886E}"/>
            </c:ext>
          </c:extLst>
        </c:ser>
        <c:ser>
          <c:idx val="1"/>
          <c:order val="1"/>
          <c:tx>
            <c:strRef>
              <c:f>Sheet1!$AC$2</c:f>
              <c:strCache>
                <c:ptCount val="1"/>
                <c:pt idx="0">
                  <c:v>Hispanic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Sheet1!$AA$3:$AA$33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Sheet1!$AC$3:$AC$33</c:f>
              <c:numCache>
                <c:formatCode>#,##0</c:formatCode>
                <c:ptCount val="31"/>
                <c:pt idx="0">
                  <c:v>2058322</c:v>
                </c:pt>
                <c:pt idx="1">
                  <c:v>2104281</c:v>
                </c:pt>
                <c:pt idx="2">
                  <c:v>2150969</c:v>
                </c:pt>
                <c:pt idx="3">
                  <c:v>2198296</c:v>
                </c:pt>
                <c:pt idx="4">
                  <c:v>2246327</c:v>
                </c:pt>
                <c:pt idx="5">
                  <c:v>2295007</c:v>
                </c:pt>
                <c:pt idx="6">
                  <c:v>2344317</c:v>
                </c:pt>
                <c:pt idx="7">
                  <c:v>2394212</c:v>
                </c:pt>
                <c:pt idx="8">
                  <c:v>2444584</c:v>
                </c:pt>
                <c:pt idx="9">
                  <c:v>2495372</c:v>
                </c:pt>
                <c:pt idx="10">
                  <c:v>2546433</c:v>
                </c:pt>
                <c:pt idx="11">
                  <c:v>2597573</c:v>
                </c:pt>
                <c:pt idx="12">
                  <c:v>2648771</c:v>
                </c:pt>
                <c:pt idx="13">
                  <c:v>2699869</c:v>
                </c:pt>
                <c:pt idx="14">
                  <c:v>2750801</c:v>
                </c:pt>
                <c:pt idx="15">
                  <c:v>2801524</c:v>
                </c:pt>
                <c:pt idx="16">
                  <c:v>2852023</c:v>
                </c:pt>
                <c:pt idx="17">
                  <c:v>2902306</c:v>
                </c:pt>
                <c:pt idx="18">
                  <c:v>2952388</c:v>
                </c:pt>
                <c:pt idx="19">
                  <c:v>3002232</c:v>
                </c:pt>
                <c:pt idx="20">
                  <c:v>3051778</c:v>
                </c:pt>
                <c:pt idx="21">
                  <c:v>3101080</c:v>
                </c:pt>
                <c:pt idx="22">
                  <c:v>3150141</c:v>
                </c:pt>
                <c:pt idx="23">
                  <c:v>3198963</c:v>
                </c:pt>
                <c:pt idx="24">
                  <c:v>3247516</c:v>
                </c:pt>
                <c:pt idx="25">
                  <c:v>3295830</c:v>
                </c:pt>
                <c:pt idx="26">
                  <c:v>3343897</c:v>
                </c:pt>
                <c:pt idx="27">
                  <c:v>3391766</c:v>
                </c:pt>
                <c:pt idx="28">
                  <c:v>3439418</c:v>
                </c:pt>
                <c:pt idx="29">
                  <c:v>3486850</c:v>
                </c:pt>
                <c:pt idx="30">
                  <c:v>3534071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3B-411B-A94F-AB95838C886E}"/>
            </c:ext>
          </c:extLst>
        </c:ser>
        <c:ser>
          <c:idx val="2"/>
          <c:order val="2"/>
          <c:tx>
            <c:strRef>
              <c:f>Sheet1!$AD$2</c:f>
              <c:strCache>
                <c:ptCount val="1"/>
                <c:pt idx="0">
                  <c:v>NH Black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Sheet1!$AA$3:$AA$33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Sheet1!$AD$3:$AD$33</c:f>
              <c:numCache>
                <c:formatCode>#,##0</c:formatCode>
                <c:ptCount val="31"/>
                <c:pt idx="0">
                  <c:v>1178027</c:v>
                </c:pt>
                <c:pt idx="1">
                  <c:v>1209042</c:v>
                </c:pt>
                <c:pt idx="2">
                  <c:v>1240669</c:v>
                </c:pt>
                <c:pt idx="3">
                  <c:v>1272855</c:v>
                </c:pt>
                <c:pt idx="4">
                  <c:v>1305636</c:v>
                </c:pt>
                <c:pt idx="5">
                  <c:v>1338991</c:v>
                </c:pt>
                <c:pt idx="6">
                  <c:v>1372901</c:v>
                </c:pt>
                <c:pt idx="7">
                  <c:v>1407349</c:v>
                </c:pt>
                <c:pt idx="8">
                  <c:v>1442363</c:v>
                </c:pt>
                <c:pt idx="9">
                  <c:v>1477919</c:v>
                </c:pt>
                <c:pt idx="10">
                  <c:v>1514026</c:v>
                </c:pt>
                <c:pt idx="11">
                  <c:v>1550633</c:v>
                </c:pt>
                <c:pt idx="12">
                  <c:v>1587703</c:v>
                </c:pt>
                <c:pt idx="13">
                  <c:v>1625270</c:v>
                </c:pt>
                <c:pt idx="14">
                  <c:v>1663321</c:v>
                </c:pt>
                <c:pt idx="15">
                  <c:v>1701861</c:v>
                </c:pt>
                <c:pt idx="16">
                  <c:v>1740947</c:v>
                </c:pt>
                <c:pt idx="17">
                  <c:v>1780546</c:v>
                </c:pt>
                <c:pt idx="18">
                  <c:v>1820731</c:v>
                </c:pt>
                <c:pt idx="19">
                  <c:v>1861468</c:v>
                </c:pt>
                <c:pt idx="20">
                  <c:v>1902764</c:v>
                </c:pt>
                <c:pt idx="21">
                  <c:v>1944673</c:v>
                </c:pt>
                <c:pt idx="22">
                  <c:v>1987145</c:v>
                </c:pt>
                <c:pt idx="23">
                  <c:v>2030283</c:v>
                </c:pt>
                <c:pt idx="24">
                  <c:v>2074035</c:v>
                </c:pt>
                <c:pt idx="25">
                  <c:v>2118431</c:v>
                </c:pt>
                <c:pt idx="26">
                  <c:v>2163554</c:v>
                </c:pt>
                <c:pt idx="27">
                  <c:v>2209341</c:v>
                </c:pt>
                <c:pt idx="28">
                  <c:v>2255871</c:v>
                </c:pt>
                <c:pt idx="29">
                  <c:v>2303163</c:v>
                </c:pt>
                <c:pt idx="30">
                  <c:v>2351203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3B-411B-A94F-AB95838C886E}"/>
            </c:ext>
          </c:extLst>
        </c:ser>
        <c:ser>
          <c:idx val="3"/>
          <c:order val="3"/>
          <c:tx>
            <c:strRef>
              <c:f>Sheet1!$AE$2</c:f>
              <c:strCache>
                <c:ptCount val="1"/>
                <c:pt idx="0">
                  <c:v>NH Asian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Sheet1!$AA$3:$AA$33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Sheet1!$AE$3:$AE$33</c:f>
              <c:numCache>
                <c:formatCode>#,##0</c:formatCode>
                <c:ptCount val="31"/>
                <c:pt idx="0">
                  <c:v>553658</c:v>
                </c:pt>
                <c:pt idx="1">
                  <c:v>582001</c:v>
                </c:pt>
                <c:pt idx="2">
                  <c:v>611832</c:v>
                </c:pt>
                <c:pt idx="3">
                  <c:v>643234</c:v>
                </c:pt>
                <c:pt idx="4">
                  <c:v>676385</c:v>
                </c:pt>
                <c:pt idx="5">
                  <c:v>711248</c:v>
                </c:pt>
                <c:pt idx="6">
                  <c:v>747968</c:v>
                </c:pt>
                <c:pt idx="7">
                  <c:v>786607</c:v>
                </c:pt>
                <c:pt idx="8">
                  <c:v>827221</c:v>
                </c:pt>
                <c:pt idx="9">
                  <c:v>869842</c:v>
                </c:pt>
                <c:pt idx="10">
                  <c:v>914569</c:v>
                </c:pt>
                <c:pt idx="11">
                  <c:v>961385</c:v>
                </c:pt>
                <c:pt idx="12">
                  <c:v>1010350</c:v>
                </c:pt>
                <c:pt idx="13">
                  <c:v>1061579</c:v>
                </c:pt>
                <c:pt idx="14">
                  <c:v>1114970</c:v>
                </c:pt>
                <c:pt idx="15">
                  <c:v>1170690</c:v>
                </c:pt>
                <c:pt idx="16">
                  <c:v>1228634</c:v>
                </c:pt>
                <c:pt idx="17">
                  <c:v>1288892</c:v>
                </c:pt>
                <c:pt idx="18">
                  <c:v>1351429</c:v>
                </c:pt>
                <c:pt idx="19">
                  <c:v>1416278</c:v>
                </c:pt>
                <c:pt idx="20">
                  <c:v>1483470</c:v>
                </c:pt>
                <c:pt idx="21">
                  <c:v>1553092</c:v>
                </c:pt>
                <c:pt idx="22">
                  <c:v>1625254</c:v>
                </c:pt>
                <c:pt idx="23">
                  <c:v>1700054</c:v>
                </c:pt>
                <c:pt idx="24">
                  <c:v>1777624</c:v>
                </c:pt>
                <c:pt idx="25">
                  <c:v>1858147</c:v>
                </c:pt>
                <c:pt idx="26">
                  <c:v>1941722</c:v>
                </c:pt>
                <c:pt idx="27">
                  <c:v>2028525</c:v>
                </c:pt>
                <c:pt idx="28">
                  <c:v>2118735</c:v>
                </c:pt>
                <c:pt idx="29">
                  <c:v>2212452</c:v>
                </c:pt>
                <c:pt idx="30">
                  <c:v>2309957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3B-411B-A94F-AB95838C886E}"/>
            </c:ext>
          </c:extLst>
        </c:ser>
        <c:ser>
          <c:idx val="4"/>
          <c:order val="4"/>
          <c:tx>
            <c:strRef>
              <c:f>Sheet1!$AF$2</c:f>
              <c:strCache>
                <c:ptCount val="1"/>
                <c:pt idx="0">
                  <c:v>NH Other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Sheet1!$AA$3:$AA$33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Sheet1!$AF$3:$AF$33</c:f>
              <c:numCache>
                <c:formatCode>#,##0</c:formatCode>
                <c:ptCount val="31"/>
                <c:pt idx="0">
                  <c:v>177194</c:v>
                </c:pt>
                <c:pt idx="1">
                  <c:v>183658</c:v>
                </c:pt>
                <c:pt idx="2">
                  <c:v>190399</c:v>
                </c:pt>
                <c:pt idx="3">
                  <c:v>197355</c:v>
                </c:pt>
                <c:pt idx="4">
                  <c:v>204586</c:v>
                </c:pt>
                <c:pt idx="5">
                  <c:v>212120</c:v>
                </c:pt>
                <c:pt idx="6">
                  <c:v>219968</c:v>
                </c:pt>
                <c:pt idx="7">
                  <c:v>228123</c:v>
                </c:pt>
                <c:pt idx="8">
                  <c:v>236604</c:v>
                </c:pt>
                <c:pt idx="9">
                  <c:v>245417</c:v>
                </c:pt>
                <c:pt idx="10">
                  <c:v>254535</c:v>
                </c:pt>
                <c:pt idx="11">
                  <c:v>263970</c:v>
                </c:pt>
                <c:pt idx="12">
                  <c:v>273717</c:v>
                </c:pt>
                <c:pt idx="13">
                  <c:v>283780</c:v>
                </c:pt>
                <c:pt idx="14">
                  <c:v>294134</c:v>
                </c:pt>
                <c:pt idx="15">
                  <c:v>304811</c:v>
                </c:pt>
                <c:pt idx="16">
                  <c:v>315791</c:v>
                </c:pt>
                <c:pt idx="17">
                  <c:v>327049</c:v>
                </c:pt>
                <c:pt idx="18">
                  <c:v>338631</c:v>
                </c:pt>
                <c:pt idx="19">
                  <c:v>350514</c:v>
                </c:pt>
                <c:pt idx="20">
                  <c:v>362680</c:v>
                </c:pt>
                <c:pt idx="21">
                  <c:v>375194</c:v>
                </c:pt>
                <c:pt idx="22">
                  <c:v>387990</c:v>
                </c:pt>
                <c:pt idx="23">
                  <c:v>401074</c:v>
                </c:pt>
                <c:pt idx="24">
                  <c:v>414464</c:v>
                </c:pt>
                <c:pt idx="25">
                  <c:v>428209</c:v>
                </c:pt>
                <c:pt idx="26">
                  <c:v>442276</c:v>
                </c:pt>
                <c:pt idx="27">
                  <c:v>456716</c:v>
                </c:pt>
                <c:pt idx="28">
                  <c:v>471513</c:v>
                </c:pt>
                <c:pt idx="29">
                  <c:v>486731</c:v>
                </c:pt>
                <c:pt idx="30">
                  <c:v>502380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3B-411B-A94F-AB95838C8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3508543"/>
        <c:axId val="1024499151"/>
      </c:lineChart>
      <c:catAx>
        <c:axId val="1983508543"/>
        <c:scaling>
          <c:orientation val="minMax"/>
        </c:scaling>
        <c:delete val="0"/>
        <c:axPos val="b"/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1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499151"/>
        <c:crosses val="autoZero"/>
        <c:auto val="1"/>
        <c:lblAlgn val="ctr"/>
        <c:lblOffset val="100"/>
        <c:noMultiLvlLbl val="0"/>
      </c:catAx>
      <c:valAx>
        <c:axId val="1024499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3508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835331031332185"/>
          <c:y val="0.18156634394210655"/>
          <c:w val="0.13012761382494692"/>
          <c:h val="0.563283563064550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4006868643566832E-2"/>
          <c:y val="0.29216154599382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State!$A$17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19-487A-B43F-E9990295F7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19-487A-B43F-E9990295F7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19-487A-B43F-E9990295F7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19-487A-B43F-E9990295F7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19-487A-B43F-E9990295F7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State!$B$16:$F$16</c:f>
              <c:strCache>
                <c:ptCount val="5"/>
                <c:pt idx="0">
                  <c:v>NH White 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 </c:v>
                </c:pt>
              </c:strCache>
            </c:strRef>
          </c:cat>
          <c:val>
            <c:numRef>
              <c:f>State!$B$17:$F$17</c:f>
              <c:numCache>
                <c:formatCode>0.0%</c:formatCode>
                <c:ptCount val="5"/>
                <c:pt idx="0">
                  <c:v>0.39747456769062672</c:v>
                </c:pt>
                <c:pt idx="1">
                  <c:v>0.11819016345745254</c:v>
                </c:pt>
                <c:pt idx="2">
                  <c:v>0.39257226800496337</c:v>
                </c:pt>
                <c:pt idx="3">
                  <c:v>5.3576632142760948E-2</c:v>
                </c:pt>
                <c:pt idx="4">
                  <c:v>3.8186368704196408E-2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19-487A-B43F-E9990295F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52062482976143E-2"/>
          <c:y val="3.0496271645313679E-2"/>
          <c:w val="0.70080254560559452"/>
          <c:h val="0.889145717462548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Sheet1!$B$52</c:f>
              <c:strCache>
                <c:ptCount val="1"/>
                <c:pt idx="0">
                  <c:v>  NH White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Sheet1!$A$53:$A$57</c:f>
              <c:strCache>
                <c:ptCount val="5"/>
                <c:pt idx="0">
                  <c:v>Collin</c:v>
                </c:pt>
                <c:pt idx="1">
                  <c:v>Dallas</c:v>
                </c:pt>
                <c:pt idx="2">
                  <c:v>Denton</c:v>
                </c:pt>
                <c:pt idx="3">
                  <c:v>Tarrant</c:v>
                </c:pt>
                <c:pt idx="4">
                  <c:v>Metroport Cities</c:v>
                </c:pt>
              </c:strCache>
            </c:strRef>
          </c:cat>
          <c:val>
            <c:numRef>
              <c:f>Sheet1!$B$53:$B$57</c:f>
              <c:numCache>
                <c:formatCode>0.0%</c:formatCode>
                <c:ptCount val="5"/>
                <c:pt idx="0">
                  <c:v>0.50961938626446146</c:v>
                </c:pt>
                <c:pt idx="1">
                  <c:v>0.27739666406355518</c:v>
                </c:pt>
                <c:pt idx="2">
                  <c:v>0.53578355335594241</c:v>
                </c:pt>
                <c:pt idx="3">
                  <c:v>0.42872493651214799</c:v>
                </c:pt>
                <c:pt idx="4">
                  <c:v>0.73527759458733299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5-476D-B836-EEAF5D322236}"/>
            </c:ext>
          </c:extLst>
        </c:ser>
        <c:ser>
          <c:idx val="1"/>
          <c:order val="1"/>
          <c:tx>
            <c:strRef>
              <c:f>Sheet1!$C$52</c:f>
              <c:strCache>
                <c:ptCount val="1"/>
                <c:pt idx="0">
                  <c:v>  Hispanic/Latino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Sheet1!$A$53:$A$57</c:f>
              <c:strCache>
                <c:ptCount val="5"/>
                <c:pt idx="0">
                  <c:v>Collin</c:v>
                </c:pt>
                <c:pt idx="1">
                  <c:v>Dallas</c:v>
                </c:pt>
                <c:pt idx="2">
                  <c:v>Denton</c:v>
                </c:pt>
                <c:pt idx="3">
                  <c:v>Tarrant</c:v>
                </c:pt>
                <c:pt idx="4">
                  <c:v>Metroport Cities</c:v>
                </c:pt>
              </c:strCache>
            </c:strRef>
          </c:cat>
          <c:val>
            <c:numRef>
              <c:f>Sheet1!$C$53:$C$57</c:f>
              <c:numCache>
                <c:formatCode>0.0%</c:formatCode>
                <c:ptCount val="5"/>
                <c:pt idx="0">
                  <c:v>0.15891363266993278</c:v>
                </c:pt>
                <c:pt idx="1">
                  <c:v>0.40475194745515564</c:v>
                </c:pt>
                <c:pt idx="2">
                  <c:v>0.20164779760420642</c:v>
                </c:pt>
                <c:pt idx="3">
                  <c:v>0.29417949058105597</c:v>
                </c:pt>
                <c:pt idx="4">
                  <c:v>0.12205368701301873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E5-476D-B836-EEAF5D322236}"/>
            </c:ext>
          </c:extLst>
        </c:ser>
        <c:ser>
          <c:idx val="2"/>
          <c:order val="2"/>
          <c:tx>
            <c:strRef>
              <c:f>Sheet1!$D$52</c:f>
              <c:strCache>
                <c:ptCount val="1"/>
                <c:pt idx="0">
                  <c:v>  NH Black/African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Sheet1!$A$53:$A$57</c:f>
              <c:strCache>
                <c:ptCount val="5"/>
                <c:pt idx="0">
                  <c:v>Collin</c:v>
                </c:pt>
                <c:pt idx="1">
                  <c:v>Dallas</c:v>
                </c:pt>
                <c:pt idx="2">
                  <c:v>Denton</c:v>
                </c:pt>
                <c:pt idx="3">
                  <c:v>Tarrant</c:v>
                </c:pt>
                <c:pt idx="4">
                  <c:v>Metroport Cities</c:v>
                </c:pt>
              </c:strCache>
            </c:strRef>
          </c:cat>
          <c:val>
            <c:numRef>
              <c:f>Sheet1!$D$53:$D$57</c:f>
              <c:numCache>
                <c:formatCode>0.0%</c:formatCode>
                <c:ptCount val="5"/>
                <c:pt idx="0">
                  <c:v>0.10155336248725885</c:v>
                </c:pt>
                <c:pt idx="1">
                  <c:v>0.21608286694784351</c:v>
                </c:pt>
                <c:pt idx="2">
                  <c:v>0.10523354464035516</c:v>
                </c:pt>
                <c:pt idx="3">
                  <c:v>0.16992239320774741</c:v>
                </c:pt>
                <c:pt idx="4">
                  <c:v>3.4219975086099509E-2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E5-476D-B836-EEAF5D322236}"/>
            </c:ext>
          </c:extLst>
        </c:ser>
        <c:ser>
          <c:idx val="3"/>
          <c:order val="3"/>
          <c:tx>
            <c:strRef>
              <c:f>Sheet1!$E$52</c:f>
              <c:strCache>
                <c:ptCount val="1"/>
                <c:pt idx="0">
                  <c:v>  NH Asian alone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Sheet1!$A$53:$A$57</c:f>
              <c:strCache>
                <c:ptCount val="5"/>
                <c:pt idx="0">
                  <c:v>Collin</c:v>
                </c:pt>
                <c:pt idx="1">
                  <c:v>Dallas</c:v>
                </c:pt>
                <c:pt idx="2">
                  <c:v>Denton</c:v>
                </c:pt>
                <c:pt idx="3">
                  <c:v>Tarrant</c:v>
                </c:pt>
                <c:pt idx="4">
                  <c:v>Metroport Cities</c:v>
                </c:pt>
              </c:strCache>
            </c:strRef>
          </c:cat>
          <c:val>
            <c:numRef>
              <c:f>Sheet1!$E$53:$E$57</c:f>
              <c:numCache>
                <c:formatCode>0.0%</c:formatCode>
                <c:ptCount val="5"/>
                <c:pt idx="0">
                  <c:v>0.17695743871334427</c:v>
                </c:pt>
                <c:pt idx="1">
                  <c:v>6.9374897409221745E-2</c:v>
                </c:pt>
                <c:pt idx="2">
                  <c:v>0.10232651016855283</c:v>
                </c:pt>
                <c:pt idx="3">
                  <c:v>6.0542299965887121E-2</c:v>
                </c:pt>
                <c:pt idx="4">
                  <c:v>5.4102244693583448E-2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E5-476D-B836-EEAF5D322236}"/>
            </c:ext>
          </c:extLst>
        </c:ser>
        <c:ser>
          <c:idx val="4"/>
          <c:order val="4"/>
          <c:tx>
            <c:strRef>
              <c:f>Sheet1!$F$52</c:f>
              <c:strCache>
                <c:ptCount val="1"/>
                <c:pt idx="0">
                  <c:v>NH 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Sheet1!$A$53:$A$57</c:f>
              <c:strCache>
                <c:ptCount val="5"/>
                <c:pt idx="0">
                  <c:v>Collin</c:v>
                </c:pt>
                <c:pt idx="1">
                  <c:v>Dallas</c:v>
                </c:pt>
                <c:pt idx="2">
                  <c:v>Denton</c:v>
                </c:pt>
                <c:pt idx="3">
                  <c:v>Tarrant</c:v>
                </c:pt>
                <c:pt idx="4">
                  <c:v>Metroport Cities</c:v>
                </c:pt>
              </c:strCache>
            </c:strRef>
          </c:cat>
          <c:val>
            <c:numRef>
              <c:f>Sheet1!$F$53:$F$57</c:f>
              <c:numCache>
                <c:formatCode>0.0%</c:formatCode>
                <c:ptCount val="5"/>
                <c:pt idx="0">
                  <c:v>5.295617986500261E-2</c:v>
                </c:pt>
                <c:pt idx="1">
                  <c:v>3.2393624124223898E-2</c:v>
                </c:pt>
                <c:pt idx="2">
                  <c:v>5.5008594230943203E-2</c:v>
                </c:pt>
                <c:pt idx="3">
                  <c:v>4.6630879733161504E-2</c:v>
                </c:pt>
                <c:pt idx="4">
                  <c:v>5.4346498619965315E-2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E5-476D-B836-EEAF5D322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2494143"/>
        <c:axId val="1360016159"/>
      </c:barChart>
      <c:catAx>
        <c:axId val="1452494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016159"/>
        <c:crosses val="autoZero"/>
        <c:auto val="1"/>
        <c:lblAlgn val="ctr"/>
        <c:lblOffset val="100"/>
        <c:noMultiLvlLbl val="0"/>
      </c:catAx>
      <c:valAx>
        <c:axId val="13600161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2494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309020398489081"/>
          <c:y val="0.16760616697706249"/>
          <c:w val="0.21954708093952496"/>
          <c:h val="0.55344241317374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Net Domestic Migrants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Sheet1!$A$2:$A$52</c:f>
              <c:strCache>
                <c:ptCount val="19"/>
                <c:pt idx="0">
                  <c:v>Colorado</c:v>
                </c:pt>
                <c:pt idx="1">
                  <c:v>Oklahoma</c:v>
                </c:pt>
                <c:pt idx="2">
                  <c:v>Washington</c:v>
                </c:pt>
                <c:pt idx="3">
                  <c:v>Oregon</c:v>
                </c:pt>
                <c:pt idx="4">
                  <c:v>North Dakota</c:v>
                </c:pt>
                <c:pt idx="5">
                  <c:v>Montana</c:v>
                </c:pt>
                <c:pt idx="6">
                  <c:v>Nevada</c:v>
                </c:pt>
                <c:pt idx="7">
                  <c:v>Mississippi</c:v>
                </c:pt>
                <c:pt idx="8">
                  <c:v>Virginia</c:v>
                </c:pt>
                <c:pt idx="9">
                  <c:v>Alaska</c:v>
                </c:pt>
                <c:pt idx="10">
                  <c:v>Arizona</c:v>
                </c:pt>
                <c:pt idx="11">
                  <c:v>Maryland</c:v>
                </c:pt>
                <c:pt idx="12">
                  <c:v>New Jersey</c:v>
                </c:pt>
                <c:pt idx="13">
                  <c:v>Louisiana</c:v>
                </c:pt>
                <c:pt idx="14">
                  <c:v>Puerto Rico</c:v>
                </c:pt>
                <c:pt idx="15">
                  <c:v>Florida</c:v>
                </c:pt>
                <c:pt idx="16">
                  <c:v>New York</c:v>
                </c:pt>
                <c:pt idx="17">
                  <c:v>Illinois</c:v>
                </c:pt>
                <c:pt idx="18">
                  <c:v>California</c:v>
                </c:pt>
              </c:strCache>
            </c:strRef>
          </c:cat>
          <c:val>
            <c:numRef>
              <c:f>Sheet1!$B$2:$B$52</c:f>
              <c:numCache>
                <c:formatCode>_(* #,##0_);_(* \(#,##0\);_(* "-"??_);_(@_)</c:formatCode>
                <c:ptCount val="19"/>
                <c:pt idx="0">
                  <c:v>-47086</c:v>
                </c:pt>
                <c:pt idx="1">
                  <c:v>-41384</c:v>
                </c:pt>
                <c:pt idx="2">
                  <c:v>-19683</c:v>
                </c:pt>
                <c:pt idx="3">
                  <c:v>-11068</c:v>
                </c:pt>
                <c:pt idx="4">
                  <c:v>-7055</c:v>
                </c:pt>
                <c:pt idx="5">
                  <c:v>-5752</c:v>
                </c:pt>
                <c:pt idx="6">
                  <c:v>26834</c:v>
                </c:pt>
                <c:pt idx="7">
                  <c:v>27616</c:v>
                </c:pt>
                <c:pt idx="8">
                  <c:v>28014</c:v>
                </c:pt>
                <c:pt idx="9">
                  <c:v>28332</c:v>
                </c:pt>
                <c:pt idx="10">
                  <c:v>29022</c:v>
                </c:pt>
                <c:pt idx="11">
                  <c:v>33296</c:v>
                </c:pt>
                <c:pt idx="12">
                  <c:v>35839</c:v>
                </c:pt>
                <c:pt idx="13">
                  <c:v>53318</c:v>
                </c:pt>
                <c:pt idx="14">
                  <c:v>57980</c:v>
                </c:pt>
                <c:pt idx="15">
                  <c:v>73917</c:v>
                </c:pt>
                <c:pt idx="16">
                  <c:v>91109</c:v>
                </c:pt>
                <c:pt idx="17">
                  <c:v>96790</c:v>
                </c:pt>
                <c:pt idx="18">
                  <c:v>302978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A-461C-B8CE-EE659526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883232"/>
        <c:axId val="9564658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Percent of Net Domestic Migrants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19"/>
                      <c:pt idx="0">
                        <c:v>Colorado</c:v>
                      </c:pt>
                      <c:pt idx="1">
                        <c:v>Oklahoma</c:v>
                      </c:pt>
                      <c:pt idx="2">
                        <c:v>Washington</c:v>
                      </c:pt>
                      <c:pt idx="3">
                        <c:v>Oregon</c:v>
                      </c:pt>
                      <c:pt idx="4">
                        <c:v>North Dakota</c:v>
                      </c:pt>
                      <c:pt idx="5">
                        <c:v>Montana</c:v>
                      </c:pt>
                      <c:pt idx="6">
                        <c:v>Nevada</c:v>
                      </c:pt>
                      <c:pt idx="7">
                        <c:v>Mississippi</c:v>
                      </c:pt>
                      <c:pt idx="8">
                        <c:v>Virginia</c:v>
                      </c:pt>
                      <c:pt idx="9">
                        <c:v>Alaska</c:v>
                      </c:pt>
                      <c:pt idx="10">
                        <c:v>Arizona</c:v>
                      </c:pt>
                      <c:pt idx="11">
                        <c:v>Maryland</c:v>
                      </c:pt>
                      <c:pt idx="12">
                        <c:v>New Jersey</c:v>
                      </c:pt>
                      <c:pt idx="13">
                        <c:v>Louisiana</c:v>
                      </c:pt>
                      <c:pt idx="14">
                        <c:v>Puerto Rico</c:v>
                      </c:pt>
                      <c:pt idx="15">
                        <c:v>Florida</c:v>
                      </c:pt>
                      <c:pt idx="16">
                        <c:v>New York</c:v>
                      </c:pt>
                      <c:pt idx="17">
                        <c:v>Illinois</c:v>
                      </c:pt>
                      <c:pt idx="18">
                        <c:v>California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Sheet1!$C$2:$C$52</c15:sqref>
                        </c15:formulaRef>
                      </c:ext>
                    </c:extLst>
                    <c:numCache>
                      <c:formatCode>0.0%</c:formatCode>
                      <c:ptCount val="19"/>
                      <c:pt idx="0">
                        <c:v>-4.4807963153286896E-2</c:v>
                      </c:pt>
                      <c:pt idx="1">
                        <c:v>-3.9381827871036501E-2</c:v>
                      </c:pt>
                      <c:pt idx="2">
                        <c:v>-1.8730729701952723E-2</c:v>
                      </c:pt>
                      <c:pt idx="3">
                        <c:v>-1.0532526359864489E-2</c:v>
                      </c:pt>
                      <c:pt idx="4">
                        <c:v>-6.7136766777054543E-3</c:v>
                      </c:pt>
                      <c:pt idx="5">
                        <c:v>-5.4737162650831716E-3</c:v>
                      </c:pt>
                      <c:pt idx="6">
                        <c:v>2.5535761866697117E-2</c:v>
                      </c:pt>
                      <c:pt idx="7">
                        <c:v>2.627992843820182E-2</c:v>
                      </c:pt>
                      <c:pt idx="8">
                        <c:v>2.6658673061550758E-2</c:v>
                      </c:pt>
                      <c:pt idx="9">
                        <c:v>2.6961288112367247E-2</c:v>
                      </c:pt>
                      <c:pt idx="10">
                        <c:v>2.7617905675459631E-2</c:v>
                      </c:pt>
                      <c:pt idx="11">
                        <c:v>3.1685128088005783E-2</c:v>
                      </c:pt>
                      <c:pt idx="12">
                        <c:v>3.4105096874881051E-2</c:v>
                      </c:pt>
                      <c:pt idx="13">
                        <c:v>5.0738456853564769E-2</c:v>
                      </c:pt>
                      <c:pt idx="14">
                        <c:v>5.5174907692893307E-2</c:v>
                      </c:pt>
                      <c:pt idx="15">
                        <c:v>7.0340870161014049E-2</c:v>
                      </c:pt>
                      <c:pt idx="16">
                        <c:v>8.6701115298237597E-2</c:v>
                      </c:pt>
                      <c:pt idx="17">
                        <c:v>9.2107266567698229E-2</c:v>
                      </c:pt>
                      <c:pt idx="18">
                        <c:v>0.28831982033420883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C5A-461C-B8CE-EE6595267654}"/>
                  </c:ext>
                </c:extLst>
              </c15:ser>
            </c15:filteredBarSeries>
          </c:ext>
        </c:extLst>
      </c:barChart>
      <c:catAx>
        <c:axId val="120288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465808"/>
        <c:crosses val="autoZero"/>
        <c:auto val="1"/>
        <c:lblAlgn val="ctr"/>
        <c:lblOffset val="100"/>
        <c:noMultiLvlLbl val="0"/>
      </c:catAx>
      <c:valAx>
        <c:axId val="95646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58661417322837E-2"/>
          <c:y val="0.10320711717475903"/>
          <c:w val="0.90879133858267713"/>
          <c:h val="0.73324417241362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NHWhite</c:v>
                </c:pt>
                <c:pt idx="1">
                  <c:v>NH Black/African American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0.42064069957497391</c:v>
                </c:pt>
                <c:pt idx="1">
                  <c:v>0.11747507976473136</c:v>
                </c:pt>
                <c:pt idx="2">
                  <c:v>0.39537784401565285</c:v>
                </c:pt>
                <c:pt idx="3">
                  <c:v>4.5560610469370259E-2</c:v>
                </c:pt>
                <c:pt idx="4">
                  <c:v>2.0945766175271639E-2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4-49A5-BA24-5F7A9B0AA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Immigrants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NHWhite</c:v>
                </c:pt>
                <c:pt idx="1">
                  <c:v>NH Black/African American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0.21616616592479709</c:v>
                </c:pt>
                <c:pt idx="1">
                  <c:v>0.10262395169729792</c:v>
                </c:pt>
                <c:pt idx="2">
                  <c:v>0.42874435158348567</c:v>
                </c:pt>
                <c:pt idx="3">
                  <c:v>0.21965287255436225</c:v>
                </c:pt>
                <c:pt idx="4">
                  <c:v>3.2812658240057101E-2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44-49A5-BA24-5F7A9B0AAAD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Net Domestic Migrants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NHWhite</c:v>
                </c:pt>
                <c:pt idx="1">
                  <c:v>NH Black/African American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0.26122039470173231</c:v>
                </c:pt>
                <c:pt idx="1">
                  <c:v>0.28285534362959092</c:v>
                </c:pt>
                <c:pt idx="2">
                  <c:v>0.29250408256929694</c:v>
                </c:pt>
                <c:pt idx="3">
                  <c:v>0.1516047432517531</c:v>
                </c:pt>
                <c:pt idx="4">
                  <c:v>1.1815435847626773E-2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44-49A5-BA24-5F7A9B0AA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092623"/>
        <c:axId val="1549412175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In-migrants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NHWhite</c:v>
                      </c:pt>
                      <c:pt idx="1">
                        <c:v>NH Black/African American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0.51048317067442917</c:v>
                      </c:pt>
                      <c:pt idx="1">
                        <c:v>0.14573036305613052</c:v>
                      </c:pt>
                      <c:pt idx="2">
                        <c:v>0.22074096728799272</c:v>
                      </c:pt>
                      <c:pt idx="3">
                        <c:v>7.9492598883324328E-2</c:v>
                      </c:pt>
                      <c:pt idx="4">
                        <c:v>4.3552900098123279E-2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644-49A5-BA24-5F7A9B0AAAD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Out-migrants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NHWhite</c:v>
                      </c:pt>
                      <c:pt idx="1">
                        <c:v>NH Black/African American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0.56174031754671672</c:v>
                      </c:pt>
                      <c:pt idx="1">
                        <c:v>0.11753266991207546</c:v>
                      </c:pt>
                      <c:pt idx="2">
                        <c:v>0.20598396024740023</c:v>
                      </c:pt>
                      <c:pt idx="3">
                        <c:v>6.4663819252092761E-2</c:v>
                      </c:pt>
                      <c:pt idx="4">
                        <c:v>5.0079233041714771E-2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644-49A5-BA24-5F7A9B0AAAD2}"/>
                  </c:ext>
                </c:extLst>
              </c15:ser>
            </c15:filteredBarSeries>
          </c:ext>
        </c:extLst>
      </c:barChart>
      <c:catAx>
        <c:axId val="433092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9412175"/>
        <c:crosses val="autoZero"/>
        <c:auto val="1"/>
        <c:lblAlgn val="ctr"/>
        <c:lblOffset val="100"/>
        <c:noMultiLvlLbl val="0"/>
      </c:catAx>
      <c:valAx>
        <c:axId val="1549412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092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2.59</c:v>
                </c:pt>
                <c:pt idx="1">
                  <c:v>2.36</c:v>
                </c:pt>
                <c:pt idx="2">
                  <c:v>2.08</c:v>
                </c:pt>
                <c:pt idx="3">
                  <c:v>1.88</c:v>
                </c:pt>
                <c:pt idx="4">
                  <c:v>2.15</c:v>
                </c:pt>
                <c:pt idx="5">
                  <c:v>1.77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D-40CC-B0A9-4B3E3C4148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2.4700000000000002</c:v>
                </c:pt>
                <c:pt idx="1">
                  <c:v>2.29</c:v>
                </c:pt>
                <c:pt idx="2">
                  <c:v>2</c:v>
                </c:pt>
                <c:pt idx="3">
                  <c:v>1.87</c:v>
                </c:pt>
                <c:pt idx="4">
                  <c:v>2.0499999999999998</c:v>
                </c:pt>
                <c:pt idx="5">
                  <c:v>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D-40CC-B0A9-4B3E3C4148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2.4500000000000002</c:v>
                </c:pt>
                <c:pt idx="1">
                  <c:v>2.16</c:v>
                </c:pt>
                <c:pt idx="2">
                  <c:v>1.93</c:v>
                </c:pt>
                <c:pt idx="3">
                  <c:v>1.81</c:v>
                </c:pt>
                <c:pt idx="4">
                  <c:v>1.95</c:v>
                </c:pt>
                <c:pt idx="5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7D-40CC-B0A9-4B3E3C4148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2.38</c:v>
                </c:pt>
                <c:pt idx="1">
                  <c:v>2.0699999999999998</c:v>
                </c:pt>
                <c:pt idx="2">
                  <c:v>1.89</c:v>
                </c:pt>
                <c:pt idx="3">
                  <c:v>1.79</c:v>
                </c:pt>
                <c:pt idx="4">
                  <c:v>1.9</c:v>
                </c:pt>
                <c:pt idx="5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07D-40CC-B0A9-4B3E3C4148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2.37</c:v>
                </c:pt>
                <c:pt idx="1">
                  <c:v>2.08</c:v>
                </c:pt>
                <c:pt idx="2">
                  <c:v>1.88</c:v>
                </c:pt>
                <c:pt idx="3">
                  <c:v>1.77</c:v>
                </c:pt>
                <c:pt idx="4">
                  <c:v>1.89</c:v>
                </c:pt>
                <c:pt idx="5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7D-40CC-B0A9-4B3E3C4148C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2.34</c:v>
                </c:pt>
                <c:pt idx="1">
                  <c:v>2.0699999999999998</c:v>
                </c:pt>
                <c:pt idx="2">
                  <c:v>1.86</c:v>
                </c:pt>
                <c:pt idx="3">
                  <c:v>1.73</c:v>
                </c:pt>
                <c:pt idx="4">
                  <c:v>1.84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07D-40CC-B0A9-4B3E3C4148C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2.33</c:v>
                </c:pt>
                <c:pt idx="1">
                  <c:v>2.09</c:v>
                </c:pt>
                <c:pt idx="2">
                  <c:v>1.86</c:v>
                </c:pt>
                <c:pt idx="3">
                  <c:v>1.73</c:v>
                </c:pt>
                <c:pt idx="4">
                  <c:v>1.84</c:v>
                </c:pt>
                <c:pt idx="5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07D-40CC-B0A9-4B3E3C4148C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2.29</c:v>
                </c:pt>
                <c:pt idx="1">
                  <c:v>2.0699999999999998</c:v>
                </c:pt>
                <c:pt idx="2">
                  <c:v>1.84</c:v>
                </c:pt>
                <c:pt idx="3">
                  <c:v>1.71</c:v>
                </c:pt>
                <c:pt idx="4">
                  <c:v>1.79</c:v>
                </c:pt>
                <c:pt idx="5">
                  <c:v>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07D-40CC-B0A9-4B3E3C4148C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Sheet1!$J$2:$J$7</c:f>
              <c:numCache>
                <c:formatCode>General</c:formatCode>
                <c:ptCount val="6"/>
                <c:pt idx="0">
                  <c:v>2.2400000000000002</c:v>
                </c:pt>
                <c:pt idx="1">
                  <c:v>2.02</c:v>
                </c:pt>
                <c:pt idx="2">
                  <c:v>1.82</c:v>
                </c:pt>
                <c:pt idx="3">
                  <c:v>1.69</c:v>
                </c:pt>
                <c:pt idx="4">
                  <c:v>1.77</c:v>
                </c:pt>
                <c:pt idx="5">
                  <c:v>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D-40CC-B0A9-4B3E3C4148C4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Sheet1!$K$2:$K$7</c:f>
              <c:numCache>
                <c:formatCode>General</c:formatCode>
                <c:ptCount val="6"/>
                <c:pt idx="0">
                  <c:v>2.12</c:v>
                </c:pt>
                <c:pt idx="1">
                  <c:v>1.92</c:v>
                </c:pt>
                <c:pt idx="2">
                  <c:v>1.77</c:v>
                </c:pt>
                <c:pt idx="3">
                  <c:v>1.65</c:v>
                </c:pt>
                <c:pt idx="4">
                  <c:v>1.69</c:v>
                </c:pt>
                <c:pt idx="5">
                  <c:v>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07D-40CC-B0A9-4B3E3C4148C4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492731677771048E-2"/>
                  <c:y val="1.1538495188101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0D-4282-818D-7DA5F36D685C}"/>
                </c:ext>
              </c:extLst>
            </c:dLbl>
            <c:dLbl>
              <c:idx val="1"/>
              <c:layout>
                <c:manualLayout>
                  <c:x val="6.4412238325281803E-3"/>
                  <c:y val="-3.076923076923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0D-4282-818D-7DA5F36D685C}"/>
                </c:ext>
              </c:extLst>
            </c:dLbl>
            <c:dLbl>
              <c:idx val="2"/>
              <c:layout>
                <c:manualLayout>
                  <c:x val="-1.6103059581321041E-3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0D-4282-818D-7DA5F36D685C}"/>
                </c:ext>
              </c:extLst>
            </c:dLbl>
            <c:dLbl>
              <c:idx val="4"/>
              <c:layout>
                <c:manualLayout>
                  <c:x val="0"/>
                  <c:y val="-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0D-4282-818D-7DA5F36D685C}"/>
                </c:ext>
              </c:extLst>
            </c:dLbl>
            <c:dLbl>
              <c:idx val="5"/>
              <c:layout>
                <c:manualLayout>
                  <c:x val="1.1272141706924315E-2"/>
                  <c:y val="-1.794871794871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0D-4282-818D-7DA5F36D6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Sheet1!$L$2:$L$7</c:f>
              <c:numCache>
                <c:formatCode>General</c:formatCode>
                <c:ptCount val="6"/>
                <c:pt idx="0">
                  <c:v>2.0299999999999998</c:v>
                </c:pt>
                <c:pt idx="1">
                  <c:v>1.87</c:v>
                </c:pt>
                <c:pt idx="2">
                  <c:v>1.73</c:v>
                </c:pt>
                <c:pt idx="3">
                  <c:v>1.67</c:v>
                </c:pt>
                <c:pt idx="4">
                  <c:v>1.63</c:v>
                </c:pt>
                <c:pt idx="5">
                  <c:v>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07D-40CC-B0A9-4B3E3C414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3326520"/>
        <c:axId val="553331112"/>
      </c:barChart>
      <c:catAx>
        <c:axId val="55332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31112"/>
        <c:crosses val="autoZero"/>
        <c:auto val="1"/>
        <c:lblAlgn val="ctr"/>
        <c:lblOffset val="100"/>
        <c:noMultiLvlLbl val="0"/>
      </c:catAx>
      <c:valAx>
        <c:axId val="553331112"/>
        <c:scaling>
          <c:orientation val="minMax"/>
          <c:min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265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84746358822645E-2"/>
          <c:y val="3.6760211220368842E-2"/>
          <c:w val="0.67145662799272221"/>
          <c:h val="0.894610367944069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64-40C9-BAA6-2219D242EFEC}"/>
                </c:ext>
              </c:extLst>
            </c:dLbl>
            <c:dLbl>
              <c:idx val="12"/>
              <c:layout>
                <c:manualLayout>
                  <c:x val="-1.7647843535423615E-2"/>
                  <c:y val="-5.139477112836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102.87655925287331</c:v>
                </c:pt>
                <c:pt idx="1">
                  <c:v>99.127051007800361</c:v>
                </c:pt>
                <c:pt idx="2">
                  <c:v>95.580796138821299</c:v>
                </c:pt>
                <c:pt idx="3">
                  <c:v>88.125864515213351</c:v>
                </c:pt>
                <c:pt idx="4">
                  <c:v>82.854254502854403</c:v>
                </c:pt>
                <c:pt idx="5">
                  <c:v>82.018479673935815</c:v>
                </c:pt>
                <c:pt idx="6">
                  <c:v>81.895309976060943</c:v>
                </c:pt>
                <c:pt idx="7">
                  <c:v>81.499630896791132</c:v>
                </c:pt>
                <c:pt idx="8">
                  <c:v>80.509260160695135</c:v>
                </c:pt>
                <c:pt idx="9">
                  <c:v>78.052385800329361</c:v>
                </c:pt>
                <c:pt idx="10">
                  <c:v>73.065451522602501</c:v>
                </c:pt>
                <c:pt idx="11">
                  <c:v>71.298910649405315</c:v>
                </c:pt>
                <c:pt idx="12">
                  <c:v>70.605764309679216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64-40C9-BAA6-2219D242E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or Pacific Islander, not 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237438996824311E-2"/>
                  <c:y val="-9.4222658600467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64-40C9-BAA6-2219D242EFEC}"/>
                </c:ext>
              </c:extLst>
            </c:dLbl>
            <c:dLbl>
              <c:idx val="12"/>
              <c:layout>
                <c:manualLayout>
                  <c:x val="8.2356603165308941E-3"/>
                  <c:y val="4.3685555459106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66.856038293211853</c:v>
                </c:pt>
                <c:pt idx="1">
                  <c:v>66.528518190477783</c:v>
                </c:pt>
                <c:pt idx="2">
                  <c:v>64.676935387077421</c:v>
                </c:pt>
                <c:pt idx="3">
                  <c:v>62.798249878463793</c:v>
                </c:pt>
                <c:pt idx="4">
                  <c:v>62.849838128952229</c:v>
                </c:pt>
                <c:pt idx="5">
                  <c:v>65.79819735875428</c:v>
                </c:pt>
                <c:pt idx="6">
                  <c:v>62.683832393075853</c:v>
                </c:pt>
                <c:pt idx="7">
                  <c:v>65.356736551275802</c:v>
                </c:pt>
                <c:pt idx="8">
                  <c:v>63.998263458957403</c:v>
                </c:pt>
                <c:pt idx="9">
                  <c:v>65.383771734813052</c:v>
                </c:pt>
                <c:pt idx="10">
                  <c:v>60.888634197267493</c:v>
                </c:pt>
                <c:pt idx="11">
                  <c:v>56.516097072427407</c:v>
                </c:pt>
                <c:pt idx="12">
                  <c:v>56.352319486463323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64-40C9-BAA6-2219D242E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or African American, not 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24366437785098E-2"/>
                  <c:y val="-6.167372535403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64-40C9-BAA6-2219D242EFEC}"/>
                </c:ext>
              </c:extLst>
            </c:dLbl>
            <c:dLbl>
              <c:idx val="12"/>
              <c:layout>
                <c:manualLayout>
                  <c:x val="-3.529568707084792E-3"/>
                  <c:y val="-4.8825032571942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Sheet1!$D$2:$D$14</c:f>
              <c:numCache>
                <c:formatCode>0.0</c:formatCode>
                <c:ptCount val="13"/>
                <c:pt idx="0">
                  <c:v>68.941500014946342</c:v>
                </c:pt>
                <c:pt idx="1">
                  <c:v>67.694992457629624</c:v>
                </c:pt>
                <c:pt idx="2">
                  <c:v>66.248536299765803</c:v>
                </c:pt>
                <c:pt idx="3">
                  <c:v>64.513408301353408</c:v>
                </c:pt>
                <c:pt idx="4">
                  <c:v>61.769496243892291</c:v>
                </c:pt>
                <c:pt idx="5">
                  <c:v>62.154071156101033</c:v>
                </c:pt>
                <c:pt idx="6">
                  <c:v>62.733568912364333</c:v>
                </c:pt>
                <c:pt idx="7">
                  <c:v>64.039587036692225</c:v>
                </c:pt>
                <c:pt idx="8">
                  <c:v>64.906031683557998</c:v>
                </c:pt>
                <c:pt idx="9">
                  <c:v>63.965678401561668</c:v>
                </c:pt>
                <c:pt idx="10">
                  <c:v>62.324889207227407</c:v>
                </c:pt>
                <c:pt idx="11">
                  <c:v>60.856559288505757</c:v>
                </c:pt>
                <c:pt idx="12">
                  <c:v>58.796401364597877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64-40C9-BAA6-2219D242EF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White, not Hispanic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590484801547465E-2"/>
                  <c:y val="-5.1394771128360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64-40C9-BAA6-2219D242EFEC}"/>
                </c:ext>
              </c:extLst>
            </c:dLbl>
            <c:dLbl>
              <c:idx val="12"/>
              <c:layout>
                <c:manualLayout>
                  <c:x val="2.8236549656677563E-2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Sheet1!$E$2:$E$14</c:f>
              <c:numCache>
                <c:formatCode>0.0</c:formatCode>
                <c:ptCount val="13"/>
                <c:pt idx="0">
                  <c:v>63.156236330173193</c:v>
                </c:pt>
                <c:pt idx="1">
                  <c:v>63.191799334909263</c:v>
                </c:pt>
                <c:pt idx="2">
                  <c:v>62.662499024492433</c:v>
                </c:pt>
                <c:pt idx="3">
                  <c:v>61.63989591509808</c:v>
                </c:pt>
                <c:pt idx="4">
                  <c:v>61.057906285785307</c:v>
                </c:pt>
                <c:pt idx="5">
                  <c:v>61.523194108647282</c:v>
                </c:pt>
                <c:pt idx="6">
                  <c:v>61.783352283752137</c:v>
                </c:pt>
                <c:pt idx="7">
                  <c:v>63.42592884791032</c:v>
                </c:pt>
                <c:pt idx="8">
                  <c:v>62.986234980716759</c:v>
                </c:pt>
                <c:pt idx="9">
                  <c:v>61.355769594228519</c:v>
                </c:pt>
                <c:pt idx="10">
                  <c:v>58.445453031575532</c:v>
                </c:pt>
                <c:pt idx="11">
                  <c:v>57.381791027319309</c:v>
                </c:pt>
                <c:pt idx="12">
                  <c:v>56.737267788544237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64-40C9-BAA6-2219D242E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426960"/>
        <c:axId val="792979712"/>
      </c:lineChart>
      <c:catAx>
        <c:axId val="80942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979712"/>
        <c:crosses val="autoZero"/>
        <c:auto val="1"/>
        <c:lblAlgn val="ctr"/>
        <c:lblOffset val="100"/>
        <c:noMultiLvlLbl val="0"/>
      </c:catAx>
      <c:valAx>
        <c:axId val="792979712"/>
        <c:scaling>
          <c:orientation val="minMax"/>
          <c:max val="1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Births</a:t>
                </a:r>
                <a:r>
                  <a:rPr lang="en-US" baseline="0" dirty="0"/>
                  <a:t> per 1,000 women aged 15-44 years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2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94797161096221"/>
          <c:y val="0.54130106065453065"/>
          <c:w val="0.18712521220192305"/>
          <c:h val="0.40821774062515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53245733031417E-2"/>
          <c:y val="2.8827177725495527E-2"/>
          <c:w val="0.92234647606453402"/>
          <c:h val="0.78810508735818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LBRateByAge!$B$3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LBRateByAge!$A$4:$A$20</c:f>
              <c:strCache>
                <c:ptCount val="17"/>
                <c:pt idx="0">
                  <c:v>16-19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  <c:pt idx="13">
                  <c:v>80-84</c:v>
                </c:pt>
                <c:pt idx="14">
                  <c:v>85-89</c:v>
                </c:pt>
                <c:pt idx="15">
                  <c:v>90+</c:v>
                </c:pt>
                <c:pt idx="16">
                  <c:v>All Ages</c:v>
                </c:pt>
              </c:strCache>
            </c:strRef>
          </c:cat>
          <c:val>
            <c:numRef>
              <c:f>LBRateByAge!$B$4:$B$20</c:f>
              <c:numCache>
                <c:formatCode>0.0%</c:formatCode>
                <c:ptCount val="17"/>
                <c:pt idx="0">
                  <c:v>0.34949312380000003</c:v>
                </c:pt>
                <c:pt idx="1">
                  <c:v>0.70625562689999999</c:v>
                </c:pt>
                <c:pt idx="2">
                  <c:v>0.78975358740000001</c:v>
                </c:pt>
                <c:pt idx="3">
                  <c:v>0.8003606432</c:v>
                </c:pt>
                <c:pt idx="4">
                  <c:v>0.80277799019999996</c:v>
                </c:pt>
                <c:pt idx="5">
                  <c:v>0.80742656680000002</c:v>
                </c:pt>
                <c:pt idx="6">
                  <c:v>0.80935324639999995</c:v>
                </c:pt>
                <c:pt idx="7">
                  <c:v>0.78335247750000003</c:v>
                </c:pt>
                <c:pt idx="8">
                  <c:v>0.7184295315</c:v>
                </c:pt>
                <c:pt idx="9">
                  <c:v>0.5574612297</c:v>
                </c:pt>
                <c:pt idx="10">
                  <c:v>0.312150284</c:v>
                </c:pt>
                <c:pt idx="11">
                  <c:v>0.18059634820000001</c:v>
                </c:pt>
                <c:pt idx="12">
                  <c:v>9.58425418E-2</c:v>
                </c:pt>
                <c:pt idx="13">
                  <c:v>4.5550620799999997E-2</c:v>
                </c:pt>
                <c:pt idx="14">
                  <c:v>2.1491660199999998E-2</c:v>
                </c:pt>
                <c:pt idx="15">
                  <c:v>1.66939371E-2</c:v>
                </c:pt>
                <c:pt idx="16">
                  <c:v>0.64722676859999995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C2-4218-AD8E-714DED950F08}"/>
            </c:ext>
          </c:extLst>
        </c:ser>
        <c:ser>
          <c:idx val="1"/>
          <c:order val="1"/>
          <c:tx>
            <c:strRef>
              <c:f>LBRateByAge!$C$3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LBRateByAge!$A$4:$A$20</c:f>
              <c:strCache>
                <c:ptCount val="17"/>
                <c:pt idx="0">
                  <c:v>16-19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  <c:pt idx="13">
                  <c:v>80-84</c:v>
                </c:pt>
                <c:pt idx="14">
                  <c:v>85-89</c:v>
                </c:pt>
                <c:pt idx="15">
                  <c:v>90+</c:v>
                </c:pt>
                <c:pt idx="16">
                  <c:v>All Ages</c:v>
                </c:pt>
              </c:strCache>
            </c:strRef>
          </c:cat>
          <c:val>
            <c:numRef>
              <c:f>LBRateByAge!$C$4:$C$20</c:f>
              <c:numCache>
                <c:formatCode>0.0%</c:formatCode>
                <c:ptCount val="17"/>
                <c:pt idx="0">
                  <c:v>0.35919210509999999</c:v>
                </c:pt>
                <c:pt idx="1">
                  <c:v>0.73492288159999997</c:v>
                </c:pt>
                <c:pt idx="2">
                  <c:v>0.81035378390000001</c:v>
                </c:pt>
                <c:pt idx="3">
                  <c:v>0.80760592350000004</c:v>
                </c:pt>
                <c:pt idx="4">
                  <c:v>0.81023038439999995</c:v>
                </c:pt>
                <c:pt idx="5">
                  <c:v>0.81099507000000004</c:v>
                </c:pt>
                <c:pt idx="6">
                  <c:v>0.81135420619999998</c:v>
                </c:pt>
                <c:pt idx="7">
                  <c:v>0.78423415689999998</c:v>
                </c:pt>
                <c:pt idx="8">
                  <c:v>0.72569041729999995</c:v>
                </c:pt>
                <c:pt idx="9">
                  <c:v>0.59904363900000002</c:v>
                </c:pt>
                <c:pt idx="10">
                  <c:v>0.36051689580000001</c:v>
                </c:pt>
                <c:pt idx="11">
                  <c:v>0.19658265599999999</c:v>
                </c:pt>
                <c:pt idx="12">
                  <c:v>0.11457733119999999</c:v>
                </c:pt>
                <c:pt idx="13">
                  <c:v>6.0810133799999999E-2</c:v>
                </c:pt>
                <c:pt idx="14">
                  <c:v>3.38370754E-2</c:v>
                </c:pt>
                <c:pt idx="15">
                  <c:v>1.67110314E-2</c:v>
                </c:pt>
                <c:pt idx="16">
                  <c:v>0.64574197749999995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C2-4218-AD8E-714DED950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8267119"/>
        <c:axId val="1462863647"/>
      </c:barChart>
      <c:catAx>
        <c:axId val="174826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863647"/>
        <c:crosses val="autoZero"/>
        <c:auto val="1"/>
        <c:lblAlgn val="ctr"/>
        <c:lblOffset val="100"/>
        <c:noMultiLvlLbl val="0"/>
      </c:catAx>
      <c:valAx>
        <c:axId val="146286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267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256889450295531"/>
          <c:y val="0.11840239207781285"/>
          <c:w val="0.108093277633451"/>
          <c:h val="0.17993777860378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LBRateByAge!$K$3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LBRateByAge!$J$4:$J$19</c:f>
              <c:strCache>
                <c:ptCount val="16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  <c:pt idx="13">
                  <c:v>80-84</c:v>
                </c:pt>
                <c:pt idx="14">
                  <c:v>85-89</c:v>
                </c:pt>
                <c:pt idx="15">
                  <c:v>90+</c:v>
                </c:pt>
              </c:strCache>
            </c:strRef>
          </c:cat>
          <c:val>
            <c:numRef>
              <c:f>LBRateByAge!$K$4:$K$19</c:f>
              <c:numCache>
                <c:formatCode>0.0%</c:formatCode>
                <c:ptCount val="16"/>
                <c:pt idx="0">
                  <c:v>7.9341271172018252E-2</c:v>
                </c:pt>
                <c:pt idx="1">
                  <c:v>9.6083858487912552E-2</c:v>
                </c:pt>
                <c:pt idx="2">
                  <c:v>9.5933181739588952E-2</c:v>
                </c:pt>
                <c:pt idx="3">
                  <c:v>9.214513376863101E-2</c:v>
                </c:pt>
                <c:pt idx="4">
                  <c:v>9.4370296189379282E-2</c:v>
                </c:pt>
                <c:pt idx="5">
                  <c:v>8.8140092452031082E-2</c:v>
                </c:pt>
                <c:pt idx="6">
                  <c:v>9.2208678457701879E-2</c:v>
                </c:pt>
                <c:pt idx="7">
                  <c:v>8.778560199728018E-2</c:v>
                </c:pt>
                <c:pt idx="8">
                  <c:v>7.4571758480810185E-2</c:v>
                </c:pt>
                <c:pt idx="9">
                  <c:v>6.2393405745339456E-2</c:v>
                </c:pt>
                <c:pt idx="10">
                  <c:v>4.4762291085720898E-2</c:v>
                </c:pt>
                <c:pt idx="11">
                  <c:v>3.3014054830018742E-2</c:v>
                </c:pt>
                <c:pt idx="12">
                  <c:v>2.4635099199274157E-2</c:v>
                </c:pt>
                <c:pt idx="13">
                  <c:v>1.8335231654648267E-2</c:v>
                </c:pt>
                <c:pt idx="14">
                  <c:v>9.1840642262646984E-3</c:v>
                </c:pt>
                <c:pt idx="15">
                  <c:v>7.0959805133804198E-3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0-4BE2-9F9E-BF148B85AC36}"/>
            </c:ext>
          </c:extLst>
        </c:ser>
        <c:ser>
          <c:idx val="1"/>
          <c:order val="1"/>
          <c:tx>
            <c:strRef>
              <c:f>LBRateByAge!$L$3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LBRateByAge!$J$4:$J$19</c:f>
              <c:strCache>
                <c:ptCount val="16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  <c:pt idx="13">
                  <c:v>80-84</c:v>
                </c:pt>
                <c:pt idx="14">
                  <c:v>85-89</c:v>
                </c:pt>
                <c:pt idx="15">
                  <c:v>90+</c:v>
                </c:pt>
              </c:strCache>
            </c:strRef>
          </c:cat>
          <c:val>
            <c:numRef>
              <c:f>LBRateByAge!$L$4:$L$19</c:f>
              <c:numCache>
                <c:formatCode>0.0%</c:formatCode>
                <c:ptCount val="16"/>
                <c:pt idx="0">
                  <c:v>7.4162047668886649E-2</c:v>
                </c:pt>
                <c:pt idx="1">
                  <c:v>8.8573659699743693E-2</c:v>
                </c:pt>
                <c:pt idx="2">
                  <c:v>9.5215347303334696E-2</c:v>
                </c:pt>
                <c:pt idx="3">
                  <c:v>9.376688514092435E-2</c:v>
                </c:pt>
                <c:pt idx="4">
                  <c:v>9.195810257299275E-2</c:v>
                </c:pt>
                <c:pt idx="5">
                  <c:v>8.5272974930414538E-2</c:v>
                </c:pt>
                <c:pt idx="6">
                  <c:v>8.2410793716857736E-2</c:v>
                </c:pt>
                <c:pt idx="7">
                  <c:v>7.5812769150400694E-2</c:v>
                </c:pt>
                <c:pt idx="8">
                  <c:v>7.5447319787504172E-2</c:v>
                </c:pt>
                <c:pt idx="9">
                  <c:v>7.0586316985354058E-2</c:v>
                </c:pt>
                <c:pt idx="10">
                  <c:v>5.6677967172086022E-2</c:v>
                </c:pt>
                <c:pt idx="11">
                  <c:v>4.4140966762081624E-2</c:v>
                </c:pt>
                <c:pt idx="12">
                  <c:v>2.9722620187192673E-2</c:v>
                </c:pt>
                <c:pt idx="13">
                  <c:v>1.8695718627360774E-2</c:v>
                </c:pt>
                <c:pt idx="14">
                  <c:v>9.2963467417807675E-3</c:v>
                </c:pt>
                <c:pt idx="15">
                  <c:v>8.2601635530847751E-3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D0-4BE2-9F9E-BF148B85A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9719055"/>
        <c:axId val="904624415"/>
      </c:barChart>
      <c:catAx>
        <c:axId val="59971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624415"/>
        <c:crosses val="autoZero"/>
        <c:auto val="1"/>
        <c:lblAlgn val="ctr"/>
        <c:lblOffset val="100"/>
        <c:noMultiLvlLbl val="0"/>
      </c:catAx>
      <c:valAx>
        <c:axId val="90462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719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916951890693036"/>
          <c:y val="0.1783328083989501"/>
          <c:w val="0.10670025464801074"/>
          <c:h val="0.21557700343373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07T13:46:17.002" idx="1">
    <p:pos x="10" y="10"/>
    <p:text>Change to 2020 data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07T13:46:17.002" idx="1">
    <p:pos x="10" y="10"/>
    <p:text>Change to 2020 data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07T13:46:17.002" idx="1">
    <p:pos x="10" y="10"/>
    <p:text>Change to 2020 data</p:text>
    <p:extLst>
      <p:ext uri="{C676402C-5697-4E1C-873F-D02D1690AC5C}">
        <p15:threadingInfo xmlns:p15="http://schemas.microsoft.com/office/powerpoint/2012/main" timeZoneBias="36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0.04547</cdr:x>
      <cdr:y>0.35821</cdr:y>
    </cdr:from>
    <cdr:to>
      <cdr:x>1</cdr:x>
      <cdr:y>0.35821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1A48554-4768-4F91-8193-1278585F15CC}"/>
            </a:ext>
          </a:extLst>
        </cdr:cNvPr>
        <cdr:cNvCxnSpPr/>
      </cdr:nvCxnSpPr>
      <cdr:spPr>
        <a:xfrm xmlns:a="http://schemas.openxmlformats.org/drawingml/2006/main">
          <a:off x="363835" y="1828800"/>
          <a:ext cx="7637165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0.95576</cdr:x>
      <cdr:y>0.0825</cdr:y>
    </cdr:from>
    <cdr:to>
      <cdr:x>0.9775</cdr:x>
      <cdr:y>0.20392</cdr:y>
    </cdr:to>
    <cdr:sp macro="" textlink="">
      <cdr:nvSpPr>
        <cdr:cNvPr id="2" name="Arrow: Down 1">
          <a:extLst xmlns:a="http://schemas.openxmlformats.org/drawingml/2006/main">
            <a:ext uri="{FF2B5EF4-FFF2-40B4-BE49-F238E27FC236}">
              <a16:creationId xmlns:a16="http://schemas.microsoft.com/office/drawing/2014/main" id="{9B2ABE45-D789-49E1-8ABD-EBFA334263C9}"/>
            </a:ext>
          </a:extLst>
        </cdr:cNvPr>
        <cdr:cNvSpPr/>
      </cdr:nvSpPr>
      <cdr:spPr>
        <a:xfrm xmlns:a="http://schemas.openxmlformats.org/drawingml/2006/main">
          <a:off x="9527597" y="441247"/>
          <a:ext cx="216674" cy="649357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0.90446</cdr:y>
    </cdr:from>
    <cdr:to>
      <cdr:x>0.82713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137D268-6130-464B-9A42-74E85167A3B7}"/>
            </a:ext>
          </a:extLst>
        </cdr:cNvPr>
        <cdr:cNvSpPr txBox="1"/>
      </cdr:nvSpPr>
      <cdr:spPr>
        <a:xfrm xmlns:a="http://schemas.openxmlformats.org/drawingml/2006/main">
          <a:off x="0" y="2584494"/>
          <a:ext cx="6645675" cy="273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0" dirty="0">
              <a:effectLst/>
            </a:rPr>
            <a:t>Source:</a:t>
          </a:r>
          <a:r>
            <a:rPr lang="en-US" sz="900" b="0" baseline="0" dirty="0">
              <a:effectLst/>
            </a:rPr>
            <a:t> U.S. Census Bureau, American Community Survey 1-Year PUMS File, 2010</a:t>
          </a:r>
          <a:r>
            <a:rPr lang="en-US" sz="900" b="0" dirty="0">
              <a:effectLst/>
            </a:rPr>
            <a:t> and </a:t>
          </a:r>
          <a:r>
            <a:rPr lang="en-US" sz="900" b="0" baseline="0" dirty="0">
              <a:effectLst/>
            </a:rPr>
            <a:t>2019 </a:t>
          </a:r>
          <a:endParaRPr lang="en-US" sz="900" b="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0.5554</cdr:x>
      <cdr:y>0.11237</cdr:y>
    </cdr:from>
    <cdr:to>
      <cdr:x>0.57834</cdr:x>
      <cdr:y>0.24196</cdr:y>
    </cdr:to>
    <cdr:sp macro="" textlink="">
      <cdr:nvSpPr>
        <cdr:cNvPr id="3" name="Arrow: Down 2">
          <a:extLst xmlns:a="http://schemas.openxmlformats.org/drawingml/2006/main">
            <a:ext uri="{FF2B5EF4-FFF2-40B4-BE49-F238E27FC236}">
              <a16:creationId xmlns:a16="http://schemas.microsoft.com/office/drawing/2014/main" id="{6378186D-1117-404C-A25A-8C0D5934B16E}"/>
            </a:ext>
          </a:extLst>
        </cdr:cNvPr>
        <cdr:cNvSpPr/>
      </cdr:nvSpPr>
      <cdr:spPr>
        <a:xfrm xmlns:a="http://schemas.openxmlformats.org/drawingml/2006/main">
          <a:off x="5247961" y="563120"/>
          <a:ext cx="216674" cy="649357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0.19838</cdr:x>
      <cdr:y>0.25306</cdr:y>
    </cdr:from>
    <cdr:to>
      <cdr:x>0.31838</cdr:x>
      <cdr:y>0.44286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1619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0.45653</cdr:x>
      <cdr:y>0.07039</cdr:y>
    </cdr:from>
    <cdr:to>
      <cdr:x>0.46532</cdr:x>
      <cdr:y>0.50565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5376300" y="329416"/>
          <a:ext cx="103514" cy="2036995"/>
        </a:xfrm>
        <a:prstGeom xmlns:a="http://schemas.openxmlformats.org/drawingml/2006/main" prst="rightBrac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49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90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41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79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7338" y="1177925"/>
            <a:ext cx="10175876" cy="5724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0" y="6902245"/>
            <a:ext cx="7680960" cy="1327355"/>
          </a:xfrm>
        </p:spPr>
        <p:txBody>
          <a:bodyPr/>
          <a:lstStyle/>
          <a:p>
            <a:r>
              <a:rPr lang="en-US" sz="1400" dirty="0"/>
              <a:t>Population projections </a:t>
            </a:r>
            <a:r>
              <a:rPr lang="en-US" sz="1400" baseline="0" dirty="0"/>
              <a:t>by race and ethnicity suggest that Latino’s are and will increasingly be the largest race/ethnic group. The number and percent who are non-Hispanic white are likely to decline. Non-Hispanic other are largely of Asian descent and they appear to be increasing rapidly, although the base number is small.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92831-88FD-46AC-A3A6-55A2B3E79D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30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7338" y="1177925"/>
            <a:ext cx="10175876" cy="5724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0" y="6902245"/>
            <a:ext cx="7680960" cy="1327355"/>
          </a:xfrm>
        </p:spPr>
        <p:txBody>
          <a:bodyPr/>
          <a:lstStyle/>
          <a:p>
            <a:r>
              <a:rPr lang="en-US" sz="1400" dirty="0"/>
              <a:t>Population projections </a:t>
            </a:r>
            <a:r>
              <a:rPr lang="en-US" sz="1400" baseline="0" dirty="0"/>
              <a:t>by race and ethnicity suggest that Latino’s are and will increasingly be the largest race/ethnic group. The number and percent who are non-Hispanic white are likely to decline. Non-Hispanic other are largely of Asian descent and they appear to be increasing rapidly, although the base number is small.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92831-88FD-46AC-A3A6-55A2B3E79D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37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1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6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76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2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25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88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5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1639" y="994032"/>
            <a:ext cx="10746223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and Socioeconomic Trends</a:t>
            </a:r>
          </a:p>
          <a:p>
            <a:pPr algn="ctr" defTabSz="914377">
              <a:spcBef>
                <a:spcPts val="1000"/>
              </a:spcBef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Texas, the North Texas Region and the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Metroport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03024" y="491025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15E761-26BF-4D36-A626-C3C24E9DD38C}"/>
              </a:ext>
            </a:extLst>
          </p:cNvPr>
          <p:cNvSpPr txBox="1"/>
          <p:nvPr/>
        </p:nvSpPr>
        <p:spPr>
          <a:xfrm>
            <a:off x="5210499" y="4200493"/>
            <a:ext cx="177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February 9,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CC0C0-3F94-49C6-B659-A2240C95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45154E-E0D1-4B4E-A527-F1DED0BE8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672" y="2817063"/>
            <a:ext cx="2316597" cy="8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2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B857E-38DD-49EB-A497-CE5A9CE5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E45CD8-892C-419F-8241-7EEA156E35F7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  <a:latin typeface="+mn-lt"/>
              </a:rPr>
              <a:t>Percent race/ethnic composition of the Seven </a:t>
            </a:r>
            <a:r>
              <a:rPr lang="en-US" sz="2000" dirty="0" err="1">
                <a:solidFill>
                  <a:schemeClr val="accent1"/>
                </a:solidFill>
                <a:latin typeface="+mn-lt"/>
              </a:rPr>
              <a:t>Metroport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 Cities and Surrounding Counties,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9F0F72-3F64-4548-98FA-9376698F00C7}"/>
              </a:ext>
            </a:extLst>
          </p:cNvPr>
          <p:cNvSpPr/>
          <p:nvPr/>
        </p:nvSpPr>
        <p:spPr>
          <a:xfrm>
            <a:off x="1524000" y="6472543"/>
            <a:ext cx="8001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 2019 Population Estimates					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0CC57B8-0917-4F93-9058-E4B3914AA9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882506"/>
              </p:ext>
            </p:extLst>
          </p:nvPr>
        </p:nvGraphicFramePr>
        <p:xfrm>
          <a:off x="1393824" y="1035049"/>
          <a:ext cx="10349443" cy="5132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372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B857E-38DD-49EB-A497-CE5A9CE5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E45CD8-892C-419F-8241-7EEA156E35F7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Racial/Ethnic Composition in Texas Places with 50,000+ People, Selected Texas Regions, 2020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88FC646-0562-4E0E-B181-433B9FABD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71" y="857068"/>
            <a:ext cx="7354529" cy="57073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1704B6-4644-4BBC-A7FD-3B88F951C38B}"/>
              </a:ext>
            </a:extLst>
          </p:cNvPr>
          <p:cNvSpPr txBox="1"/>
          <p:nvPr/>
        </p:nvSpPr>
        <p:spPr>
          <a:xfrm>
            <a:off x="2558353" y="6519840"/>
            <a:ext cx="4544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Censuses,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200759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B857E-38DD-49EB-A497-CE5A9CE5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E45CD8-892C-419F-8241-7EEA156E35F7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Number and Percent of Places with Each Racial/Ethnic Group Accounting for less than 50% of Total Population, 2010-2020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1704B6-4644-4BBC-A7FD-3B88F951C38B}"/>
              </a:ext>
            </a:extLst>
          </p:cNvPr>
          <p:cNvSpPr txBox="1"/>
          <p:nvPr/>
        </p:nvSpPr>
        <p:spPr>
          <a:xfrm>
            <a:off x="2558353" y="6519840"/>
            <a:ext cx="4544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Censuses, P.L. 94-171 Redistricting 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0CFEC-106F-40B3-905B-C105E0A49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27" y="1314820"/>
            <a:ext cx="10474214" cy="504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5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62B580-08D7-4777-B716-83A12E7A22D9}"/>
              </a:ext>
            </a:extLst>
          </p:cNvPr>
          <p:cNvSpPr/>
          <p:nvPr/>
        </p:nvSpPr>
        <p:spPr>
          <a:xfrm>
            <a:off x="1524000" y="6396339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Vintage Population Estimates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C61929-66B5-4161-9AA0-8016629CF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966" y="1034651"/>
            <a:ext cx="8906848" cy="5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06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310268" y="1499769"/>
          <a:ext cx="9471945" cy="4550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822">
                  <a:extLst>
                    <a:ext uri="{9D8B030D-6E8A-4147-A177-3AD203B41FA5}">
                      <a16:colId xmlns:a16="http://schemas.microsoft.com/office/drawing/2014/main" val="525756818"/>
                    </a:ext>
                  </a:extLst>
                </a:gridCol>
                <a:gridCol w="684460">
                  <a:extLst>
                    <a:ext uri="{9D8B030D-6E8A-4147-A177-3AD203B41FA5}">
                      <a16:colId xmlns:a16="http://schemas.microsoft.com/office/drawing/2014/main" val="3956983059"/>
                    </a:ext>
                  </a:extLst>
                </a:gridCol>
                <a:gridCol w="1756297">
                  <a:extLst>
                    <a:ext uri="{9D8B030D-6E8A-4147-A177-3AD203B41FA5}">
                      <a16:colId xmlns:a16="http://schemas.microsoft.com/office/drawing/2014/main" val="2723616987"/>
                    </a:ext>
                  </a:extLst>
                </a:gridCol>
                <a:gridCol w="1614305">
                  <a:extLst>
                    <a:ext uri="{9D8B030D-6E8A-4147-A177-3AD203B41FA5}">
                      <a16:colId xmlns:a16="http://schemas.microsoft.com/office/drawing/2014/main" val="598238824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3412997383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2026699358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2595499657"/>
                    </a:ext>
                  </a:extLst>
                </a:gridCol>
              </a:tblGrid>
              <a:tr h="1270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County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 Rank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2020 Population Estimate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Population</a:t>
                      </a:r>
                      <a:r>
                        <a:rPr lang="en-US" sz="18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2010-2020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Natural Increase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International  </a:t>
                      </a:r>
                      <a:r>
                        <a:rPr lang="en-US" sz="1800" u="none" strike="noStrike" dirty="0">
                          <a:effectLst/>
                        </a:rPr>
                        <a:t>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Domestic 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78481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Harris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4,738,253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645,144 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68.6%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44.1%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-12.7%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72438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Bexar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2,026,823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312,042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46.1%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14.1%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39.9%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9762210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Tarrant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2,123,347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312,002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50.1%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19.7%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30.1%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0926044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Collin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1,072,069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291,175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23.8%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16.8%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59.4%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83867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Travis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1,300,503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276,189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38.4%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19.6%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42.0%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593721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Dallas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2,635,888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267,732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88.4%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44.2%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-32.6%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169718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Denton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13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    919,324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257,709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24.8%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8.9%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66.3%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814583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Fort Bend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839,706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255,074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24.1%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19.1%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56.8%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018286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Williamson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617,855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195,084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5.6%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74.0%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543038"/>
                  </a:ext>
                </a:extLst>
              </a:tr>
              <a:tr h="30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Montgomery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23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  626,351 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170,611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7.7%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71.9%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36272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89963" y="29158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Numeric Growth in Texas, 2010-2020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6455484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2020 Evaluation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E658E-3681-4F56-B818-CFD5B7BB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D09400-D15A-496E-AB41-539A396EF755}"/>
              </a:ext>
            </a:extLst>
          </p:cNvPr>
          <p:cNvSpPr/>
          <p:nvPr/>
        </p:nvSpPr>
        <p:spPr>
          <a:xfrm>
            <a:off x="7245531" y="4366894"/>
            <a:ext cx="3636201" cy="4746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698E25-6CAB-4941-8D60-EAACAB18E0F2}"/>
              </a:ext>
            </a:extLst>
          </p:cNvPr>
          <p:cNvSpPr/>
          <p:nvPr/>
        </p:nvSpPr>
        <p:spPr>
          <a:xfrm>
            <a:off x="7302137" y="2730137"/>
            <a:ext cx="3636201" cy="4746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70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5719" y="26983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Percent Growth in Texas, 2010-2020*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FE6A20C-36E4-4003-9A85-43A1F2A1B3B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88327" y="1312009"/>
          <a:ext cx="8530639" cy="503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354">
                  <a:extLst>
                    <a:ext uri="{9D8B030D-6E8A-4147-A177-3AD203B41FA5}">
                      <a16:colId xmlns:a16="http://schemas.microsoft.com/office/drawing/2014/main" val="3618365980"/>
                    </a:ext>
                  </a:extLst>
                </a:gridCol>
                <a:gridCol w="855425">
                  <a:extLst>
                    <a:ext uri="{9D8B030D-6E8A-4147-A177-3AD203B41FA5}">
                      <a16:colId xmlns:a16="http://schemas.microsoft.com/office/drawing/2014/main" val="272417622"/>
                    </a:ext>
                  </a:extLst>
                </a:gridCol>
                <a:gridCol w="1270370">
                  <a:extLst>
                    <a:ext uri="{9D8B030D-6E8A-4147-A177-3AD203B41FA5}">
                      <a16:colId xmlns:a16="http://schemas.microsoft.com/office/drawing/2014/main" val="1015821435"/>
                    </a:ext>
                  </a:extLst>
                </a:gridCol>
                <a:gridCol w="1062898">
                  <a:extLst>
                    <a:ext uri="{9D8B030D-6E8A-4147-A177-3AD203B41FA5}">
                      <a16:colId xmlns:a16="http://schemas.microsoft.com/office/drawing/2014/main" val="2286551118"/>
                    </a:ext>
                  </a:extLst>
                </a:gridCol>
                <a:gridCol w="1062898">
                  <a:extLst>
                    <a:ext uri="{9D8B030D-6E8A-4147-A177-3AD203B41FA5}">
                      <a16:colId xmlns:a16="http://schemas.microsoft.com/office/drawing/2014/main" val="1610831424"/>
                    </a:ext>
                  </a:extLst>
                </a:gridCol>
                <a:gridCol w="1062898">
                  <a:extLst>
                    <a:ext uri="{9D8B030D-6E8A-4147-A177-3AD203B41FA5}">
                      <a16:colId xmlns:a16="http://schemas.microsoft.com/office/drawing/2014/main" val="1733748141"/>
                    </a:ext>
                  </a:extLst>
                </a:gridCol>
                <a:gridCol w="1062898">
                  <a:extLst>
                    <a:ext uri="{9D8B030D-6E8A-4147-A177-3AD203B41FA5}">
                      <a16:colId xmlns:a16="http://schemas.microsoft.com/office/drawing/2014/main" val="173708240"/>
                    </a:ext>
                  </a:extLst>
                </a:gridCol>
                <a:gridCol w="1062898">
                  <a:extLst>
                    <a:ext uri="{9D8B030D-6E8A-4147-A177-3AD203B41FA5}">
                      <a16:colId xmlns:a16="http://schemas.microsoft.com/office/drawing/2014/main" val="2155483443"/>
                    </a:ext>
                  </a:extLst>
                </a:gridCol>
              </a:tblGrid>
              <a:tr h="1286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County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US Rank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2020 Population Estimate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Population Change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2010-2020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2010-2020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from Natural Increase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International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Domestic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8485120"/>
                  </a:ext>
                </a:extLst>
              </a:tr>
              <a:tr h="360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Hays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241,365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84,387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53.7%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16.7%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3.6%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79.7%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818557"/>
                  </a:ext>
                </a:extLst>
              </a:tr>
              <a:tr h="317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164,812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56,287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51.9%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5.9%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1.8%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92.3%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4744766"/>
                  </a:ext>
                </a:extLst>
              </a:tr>
              <a:tr h="317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Williamson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617,855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195,084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46.2%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20.4%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5.6%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74.0%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407770"/>
                  </a:ext>
                </a:extLst>
              </a:tr>
              <a:tr h="275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Fort Bend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839,706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255,074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43.6%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24.1%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19.1%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56.8%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4998668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Rockwall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109,888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  31,490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40.2%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14.9%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81.7%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5111107"/>
                  </a:ext>
                </a:extLst>
              </a:tr>
              <a:tr h="266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Denton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919,324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257,709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38.9%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24.8%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8.9%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66.3%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7969331"/>
                  </a:ext>
                </a:extLst>
              </a:tr>
              <a:tr h="266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Kaufman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143,198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39,846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38.6%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17.3%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1.4%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81.2%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70291"/>
                  </a:ext>
                </a:extLst>
              </a:tr>
              <a:tr h="266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Montgomery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626,351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170,611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37.4%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20.4%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7.7%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71.9%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6570209"/>
                  </a:ext>
                </a:extLst>
              </a:tr>
              <a:tr h="266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Collin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1,072,069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291,175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37.2%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23.8%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16.8%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59.4%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439868"/>
                  </a:ext>
                </a:extLst>
              </a:tr>
              <a:tr h="266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Waller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57,452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14,133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32.7%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22.7%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2.9%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74.4%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767631"/>
                  </a:ext>
                </a:extLst>
              </a:tr>
              <a:tr h="266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Midland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177,863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40,976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29.9%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42.6%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9.0%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48.3%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9704231"/>
                  </a:ext>
                </a:extLst>
              </a:tr>
              <a:tr h="349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Guadalupe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170,608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39,086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29.7%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19.9%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2.1%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78.0%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5485350"/>
                  </a:ext>
                </a:extLst>
              </a:tr>
              <a:tr h="266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Ellis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191,760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42,111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28.1%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21.8%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76.1%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676448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CDF97D-D3A2-44B0-9D14-CF3E19837EB6}"/>
              </a:ext>
            </a:extLst>
          </p:cNvPr>
          <p:cNvSpPr/>
          <p:nvPr/>
        </p:nvSpPr>
        <p:spPr>
          <a:xfrm>
            <a:off x="4561312" y="6473512"/>
            <a:ext cx="624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*Among counties with populations of 50,000 or more in 2020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931F9-521F-497B-B7DD-C59494AB84DF}"/>
              </a:ext>
            </a:extLst>
          </p:cNvPr>
          <p:cNvSpPr/>
          <p:nvPr/>
        </p:nvSpPr>
        <p:spPr>
          <a:xfrm>
            <a:off x="1095375" y="6473512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2020 Evaluation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9B881-2BBA-47A0-9434-8F3E1AC8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88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61999-5D23-41D8-A2D3-9F18E059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CBF6B4-17D6-40E3-98C3-ECA7C11A900D}"/>
              </a:ext>
            </a:extLst>
          </p:cNvPr>
          <p:cNvGraphicFramePr/>
          <p:nvPr>
            <p:extLst/>
          </p:nvPr>
        </p:nvGraphicFramePr>
        <p:xfrm>
          <a:off x="1515649" y="903249"/>
          <a:ext cx="8661079" cy="568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E32531-4E59-4470-B2F8-0C1C7642063A}"/>
              </a:ext>
            </a:extLst>
          </p:cNvPr>
          <p:cNvSpPr txBox="1">
            <a:spLocks/>
          </p:cNvSpPr>
          <p:nvPr/>
        </p:nvSpPr>
        <p:spPr>
          <a:xfrm>
            <a:off x="1639230" y="382003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Net Domestic Migrants Between Texas and Other States, 2010-2019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9A88F-6CF9-4C4E-AD26-7E7E91253A04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State-to-State Migration Flows, 2010-2019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01335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1611F6-C2EA-4AD5-B0DE-34B5C687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EE0C7B-332D-4C82-9254-58380DD1D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811040"/>
              </p:ext>
            </p:extLst>
          </p:nvPr>
        </p:nvGraphicFramePr>
        <p:xfrm>
          <a:off x="2031999" y="719666"/>
          <a:ext cx="9444383" cy="600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288163E-0CA1-44C1-A7C1-2776AD1070C1}"/>
              </a:ext>
            </a:extLst>
          </p:cNvPr>
          <p:cNvSpPr txBox="1">
            <a:spLocks/>
          </p:cNvSpPr>
          <p:nvPr/>
        </p:nvSpPr>
        <p:spPr>
          <a:xfrm>
            <a:off x="1519381" y="-350189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Distribution by Race/Ethnicity of Non-Migrants (Texans) and Net-In Domestic Migrants Aged 25 Years and Over, Texas, 2015-2019</a:t>
            </a:r>
          </a:p>
        </p:txBody>
      </p:sp>
    </p:spTree>
    <p:extLst>
      <p:ext uri="{BB962C8B-B14F-4D97-AF65-F5344CB8AC3E}">
        <p14:creationId xmlns:p14="http://schemas.microsoft.com/office/powerpoint/2010/main" val="178781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785C3-6CFE-4A9A-A0E4-8F5908CC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" y="1344431"/>
            <a:ext cx="6535779" cy="5299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45C9B0-DE42-4F79-A70C-E02D9546C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336"/>
          <a:stretch/>
        </p:blipFill>
        <p:spPr>
          <a:xfrm>
            <a:off x="6399086" y="1300321"/>
            <a:ext cx="4961479" cy="5285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EFD430-7B81-4638-A5DB-8A7E3875226D}"/>
              </a:ext>
            </a:extLst>
          </p:cNvPr>
          <p:cNvSpPr/>
          <p:nvPr/>
        </p:nvSpPr>
        <p:spPr>
          <a:xfrm>
            <a:off x="5011344" y="1763820"/>
            <a:ext cx="1378305" cy="983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8CCAB-1B10-435E-AF3B-D774628FA898}"/>
              </a:ext>
            </a:extLst>
          </p:cNvPr>
          <p:cNvSpPr/>
          <p:nvPr/>
        </p:nvSpPr>
        <p:spPr>
          <a:xfrm>
            <a:off x="6278339" y="1296615"/>
            <a:ext cx="2134729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BFE9-E9AC-48AA-89D8-CCDDA9D50B7D}"/>
              </a:ext>
            </a:extLst>
          </p:cNvPr>
          <p:cNvSpPr/>
          <p:nvPr/>
        </p:nvSpPr>
        <p:spPr>
          <a:xfrm>
            <a:off x="49051" y="1490545"/>
            <a:ext cx="1874534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906A-77C6-4F34-BE0E-D5BCDD4B7D4F}"/>
              </a:ext>
            </a:extLst>
          </p:cNvPr>
          <p:cNvSpPr/>
          <p:nvPr/>
        </p:nvSpPr>
        <p:spPr>
          <a:xfrm>
            <a:off x="5011344" y="3697857"/>
            <a:ext cx="1435464" cy="293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327447-6C25-423D-BF39-D4DCE8150A09}"/>
              </a:ext>
            </a:extLst>
          </p:cNvPr>
          <p:cNvCxnSpPr>
            <a:cxnSpLocks/>
          </p:cNvCxnSpPr>
          <p:nvPr/>
        </p:nvCxnSpPr>
        <p:spPr>
          <a:xfrm flipV="1">
            <a:off x="4353464" y="5782755"/>
            <a:ext cx="2839806" cy="601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F45DE46-7966-49C1-9F15-1D4A5E43C00F}"/>
              </a:ext>
            </a:extLst>
          </p:cNvPr>
          <p:cNvSpPr txBox="1">
            <a:spLocks/>
          </p:cNvSpPr>
          <p:nvPr/>
        </p:nvSpPr>
        <p:spPr>
          <a:xfrm>
            <a:off x="1249362" y="0"/>
            <a:ext cx="9693275" cy="1228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Generational Population Pyramids, Texas, 2010 and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E5AB8-D102-40C9-94C2-E398E061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296" y="2026603"/>
            <a:ext cx="2213995" cy="1719379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4F68FC31-B44D-417A-8185-DBDD4C5297CF}"/>
              </a:ext>
            </a:extLst>
          </p:cNvPr>
          <p:cNvSpPr/>
          <p:nvPr/>
        </p:nvSpPr>
        <p:spPr>
          <a:xfrm rot="10800000">
            <a:off x="11145328" y="5719245"/>
            <a:ext cx="165696" cy="60012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B2EDEF-4088-4B2A-A0EA-9F27F278F516}"/>
              </a:ext>
            </a:extLst>
          </p:cNvPr>
          <p:cNvSpPr/>
          <p:nvPr/>
        </p:nvSpPr>
        <p:spPr>
          <a:xfrm>
            <a:off x="258793" y="6634416"/>
            <a:ext cx="846538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SOURCE: U.S. Census Bureau. 2010 and 2020 Vintage Population Estimates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89CC0B-3EC3-4C2A-8DFC-A7C3E7451FC0}"/>
              </a:ext>
            </a:extLst>
          </p:cNvPr>
          <p:cNvSpPr/>
          <p:nvPr/>
        </p:nvSpPr>
        <p:spPr>
          <a:xfrm>
            <a:off x="0" y="1344431"/>
            <a:ext cx="3087092" cy="169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1F43C-321B-4B4E-BC98-3EBC7566CEA8}"/>
              </a:ext>
            </a:extLst>
          </p:cNvPr>
          <p:cNvSpPr/>
          <p:nvPr/>
        </p:nvSpPr>
        <p:spPr>
          <a:xfrm>
            <a:off x="10774799" y="5719245"/>
            <a:ext cx="1152657" cy="66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FD2745-D1B2-44ED-B84D-201D9AEA3A81}"/>
              </a:ext>
            </a:extLst>
          </p:cNvPr>
          <p:cNvSpPr/>
          <p:nvPr/>
        </p:nvSpPr>
        <p:spPr>
          <a:xfrm>
            <a:off x="2459129" y="1276971"/>
            <a:ext cx="704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2010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70B04-1CD1-49D7-AEB2-E59DD1AD22D7}"/>
              </a:ext>
            </a:extLst>
          </p:cNvPr>
          <p:cNvSpPr/>
          <p:nvPr/>
        </p:nvSpPr>
        <p:spPr>
          <a:xfrm>
            <a:off x="8741820" y="1334259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2020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235EEF-461A-4242-A55A-5C631B392FA2}"/>
              </a:ext>
            </a:extLst>
          </p:cNvPr>
          <p:cNvSpPr/>
          <p:nvPr/>
        </p:nvSpPr>
        <p:spPr>
          <a:xfrm>
            <a:off x="11327273" y="5903891"/>
            <a:ext cx="8213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</a:rPr>
              <a:t>Year of birth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43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018371" y="206297"/>
            <a:ext cx="6194502" cy="675927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Total Fertility </a:t>
            </a:r>
            <a:r>
              <a:rPr lang="en-US" sz="2700" dirty="0">
                <a:solidFill>
                  <a:schemeClr val="accent1"/>
                </a:solidFill>
                <a:latin typeface="+mn-lt"/>
              </a:rPr>
              <a:t>Rate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(TFR) for Select States, 2008-2018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018371" y="1622502"/>
          <a:ext cx="8143724" cy="473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7C46558-4A38-4D8A-86AC-E8E080067459}"/>
              </a:ext>
            </a:extLst>
          </p:cNvPr>
          <p:cNvSpPr/>
          <p:nvPr/>
        </p:nvSpPr>
        <p:spPr>
          <a:xfrm>
            <a:off x="97766" y="66117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Centers for Disease Control and Prevention, National Center for Health Statistics.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6481BD-3FA0-4FCD-9C27-FBE060136801}"/>
              </a:ext>
            </a:extLst>
          </p:cNvPr>
          <p:cNvSpPr txBox="1"/>
          <p:nvPr/>
        </p:nvSpPr>
        <p:spPr>
          <a:xfrm>
            <a:off x="1957953" y="1299501"/>
            <a:ext cx="549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TFR</a:t>
            </a:r>
            <a:endParaRPr lang="en-US" sz="16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06F0E26-114D-4C80-A8C8-90BC1B59D905}"/>
              </a:ext>
            </a:extLst>
          </p:cNvPr>
          <p:cNvSpPr/>
          <p:nvPr/>
        </p:nvSpPr>
        <p:spPr>
          <a:xfrm>
            <a:off x="9125147" y="2027340"/>
            <a:ext cx="2743200" cy="1038868"/>
          </a:xfrm>
          <a:prstGeom prst="wedgeRoundRect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Replacement Rate</a:t>
            </a:r>
            <a:r>
              <a:rPr lang="en-US" dirty="0">
                <a:solidFill>
                  <a:prstClr val="black"/>
                </a:solidFill>
              </a:rPr>
              <a:t>: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TFR of 2.1 (approx.) to sustain population growth</a:t>
            </a:r>
          </a:p>
          <a:p>
            <a:pPr algn="ctr"/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2FEAABF-EB16-46CE-AFAB-BFC81C0ABE27}"/>
              </a:ext>
            </a:extLst>
          </p:cNvPr>
          <p:cNvSpPr/>
          <p:nvPr/>
        </p:nvSpPr>
        <p:spPr>
          <a:xfrm>
            <a:off x="2648931" y="882224"/>
            <a:ext cx="2742684" cy="675927"/>
          </a:xfrm>
          <a:prstGeom prst="wedgeRoundRectCallout">
            <a:avLst>
              <a:gd name="adj1" fmla="val -58146"/>
              <a:gd name="adj2" fmla="val 5134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prstClr val="black"/>
                </a:solidFill>
              </a:rPr>
              <a:t>Average number of children born to a women if…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43E35C-AB4C-4781-95A2-29BE0B37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4C156-6210-4D2F-921C-BCE7775C2F47}"/>
              </a:ext>
            </a:extLst>
          </p:cNvPr>
          <p:cNvSpPr txBox="1"/>
          <p:nvPr/>
        </p:nvSpPr>
        <p:spPr>
          <a:xfrm>
            <a:off x="1871134" y="254000"/>
            <a:ext cx="923713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  <a:t>The Texas Demographic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F8820-5CA2-4517-94B7-EA4B04B4AF92}"/>
              </a:ext>
            </a:extLst>
          </p:cNvPr>
          <p:cNvSpPr txBox="1"/>
          <p:nvPr/>
        </p:nvSpPr>
        <p:spPr>
          <a:xfrm>
            <a:off x="1689100" y="872067"/>
            <a:ext cx="9601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State Demographer: Dr. Lloyd B. Potter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 Affiliated with the University of Texas at San Antonio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Major function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Produce annual population estimates and biennial population projections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Other services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Disseminate demographic and socioeconomic information from the Census Bureau and other reliable sources;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Provide training and technical expertise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Custom data analyses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Partnerships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Census Bureau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TDC affiliates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44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C3CFAB-FA67-4B04-ABA7-E7E1AC24B60C}"/>
              </a:ext>
            </a:extLst>
          </p:cNvPr>
          <p:cNvGraphicFramePr/>
          <p:nvPr>
            <p:extLst/>
          </p:nvPr>
        </p:nvGraphicFramePr>
        <p:xfrm>
          <a:off x="492159" y="1426584"/>
          <a:ext cx="11000725" cy="494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Centers for Disease Control and Prevention, National Center for Health Statistics.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536166" y="305284"/>
            <a:ext cx="6096000" cy="3602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Texas Birth Rates, 2007-2019</a:t>
            </a:r>
          </a:p>
        </p:txBody>
      </p:sp>
    </p:spTree>
    <p:extLst>
      <p:ext uri="{BB962C8B-B14F-4D97-AF65-F5344CB8AC3E}">
        <p14:creationId xmlns:p14="http://schemas.microsoft.com/office/powerpoint/2010/main" val="3188312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1611F6-C2EA-4AD5-B0DE-34B5C687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88163E-0CA1-44C1-A7C1-2776AD1070C1}"/>
              </a:ext>
            </a:extLst>
          </p:cNvPr>
          <p:cNvSpPr txBox="1">
            <a:spLocks/>
          </p:cNvSpPr>
          <p:nvPr/>
        </p:nvSpPr>
        <p:spPr>
          <a:xfrm>
            <a:off x="2010035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Civilian Labor Force Participation Rates by Age in Texas,  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2010 and 2019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A0D94101-52D7-4DD5-B87E-F1AA0FA8C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053431"/>
              </p:ext>
            </p:extLst>
          </p:nvPr>
        </p:nvGraphicFramePr>
        <p:xfrm>
          <a:off x="1717866" y="874059"/>
          <a:ext cx="9968611" cy="534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3616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1611F6-C2EA-4AD5-B0DE-34B5C687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88163E-0CA1-44C1-A7C1-2776AD1070C1}"/>
              </a:ext>
            </a:extLst>
          </p:cNvPr>
          <p:cNvSpPr txBox="1">
            <a:spLocks/>
          </p:cNvSpPr>
          <p:nvPr/>
        </p:nvSpPr>
        <p:spPr>
          <a:xfrm>
            <a:off x="2010035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Population Composition by Age, Texas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2010 and 2019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B1D138-44D9-457B-8355-91C4956AA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197606"/>
              </p:ext>
            </p:extLst>
          </p:nvPr>
        </p:nvGraphicFramePr>
        <p:xfrm>
          <a:off x="1775691" y="1345193"/>
          <a:ext cx="9448900" cy="501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905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28078" y="-204415"/>
            <a:ext cx="9139507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Civilian Labor Force by Occupation, Texas, 2007, 2017 and 2007--2017 Change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5682277"/>
              </p:ext>
            </p:extLst>
          </p:nvPr>
        </p:nvGraphicFramePr>
        <p:xfrm>
          <a:off x="339633" y="1196556"/>
          <a:ext cx="11777473" cy="555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54290" y="6555378"/>
            <a:ext cx="64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2007, 2017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32CCE-07F9-4441-9A6D-355B8C7A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72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989488" y="-1523"/>
            <a:ext cx="9328727" cy="82247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the Population Aged-25 Years and Older with a Bachelor’s Degree or Higher by Race/Ethnicity, Texas, 2007 and 2019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969818" y="1311564"/>
          <a:ext cx="10409381" cy="495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6627168"/>
            <a:ext cx="5943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US Census Bureau, ACS 1-Year Estimates, 2007, 2019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695" y="240145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18.3%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5511" y="331933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42.8%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6115" y="36459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50.4%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2958" y="16906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14.7%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4100" y="1558062"/>
            <a:ext cx="271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Change 2007-2019</a:t>
            </a:r>
          </a:p>
        </p:txBody>
      </p:sp>
      <p:cxnSp>
        <p:nvCxnSpPr>
          <p:cNvPr id="11" name="Straight Arrow Connector 10"/>
          <p:cNvCxnSpPr>
            <a:cxnSpLocks/>
            <a:endCxn id="10" idx="1"/>
          </p:cNvCxnSpPr>
          <p:nvPr/>
        </p:nvCxnSpPr>
        <p:spPr>
          <a:xfrm flipV="1">
            <a:off x="6218331" y="1875354"/>
            <a:ext cx="2224627" cy="15024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74304" y="2041109"/>
            <a:ext cx="549922" cy="130845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24226" y="2025604"/>
            <a:ext cx="862374" cy="162032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3925455" y="2025603"/>
            <a:ext cx="2298773" cy="49936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45A8F-64FA-44EB-A178-FDCC567B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5313265"/>
              </p:ext>
            </p:extLst>
          </p:nvPr>
        </p:nvGraphicFramePr>
        <p:xfrm>
          <a:off x="501513" y="1205346"/>
          <a:ext cx="11707091" cy="633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642327" y="-305584"/>
            <a:ext cx="10672619" cy="148692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Educational Attainment of Persons Age 25 Years and Older by Race/Ethnicity, Texas,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471063" y="1547091"/>
            <a:ext cx="121228" cy="159200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7757392" y="2413702"/>
            <a:ext cx="61537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39.9</a:t>
            </a:r>
            <a:r>
              <a:rPr lang="en-US" sz="1050" dirty="0">
                <a:solidFill>
                  <a:schemeClr val="bg1"/>
                </a:solidFill>
              </a:rPr>
              <a:t>%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3953" y="2939464"/>
            <a:ext cx="697829" cy="31173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70.1 %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353DA-0359-4F93-86C2-852147B2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63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19D8D61-8AE5-425E-A719-6571515108D1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housing stock by year built in the DFW area, census tracts, , 2015-2019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1341B-0616-41E9-85C9-2FCD653079D2}"/>
              </a:ext>
            </a:extLst>
          </p:cNvPr>
          <p:cNvSpPr txBox="1"/>
          <p:nvPr/>
        </p:nvSpPr>
        <p:spPr>
          <a:xfrm>
            <a:off x="669073" y="2258020"/>
            <a:ext cx="132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Before 1970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29CD6-530C-40B1-A4EE-928337A2019C}"/>
              </a:ext>
            </a:extLst>
          </p:cNvPr>
          <p:cNvSpPr txBox="1"/>
          <p:nvPr/>
        </p:nvSpPr>
        <p:spPr>
          <a:xfrm>
            <a:off x="10506307" y="2315065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1970-1989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9D1AC-F8A3-4726-9A93-9D578A273811}"/>
              </a:ext>
            </a:extLst>
          </p:cNvPr>
          <p:cNvSpPr txBox="1"/>
          <p:nvPr/>
        </p:nvSpPr>
        <p:spPr>
          <a:xfrm>
            <a:off x="10575073" y="5154909"/>
            <a:ext cx="15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2010 and later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5604F6-E14F-4327-A4E1-864AB37A90AF}"/>
              </a:ext>
            </a:extLst>
          </p:cNvPr>
          <p:cNvSpPr txBox="1"/>
          <p:nvPr/>
        </p:nvSpPr>
        <p:spPr>
          <a:xfrm>
            <a:off x="735437" y="505522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1990-2009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F57655E-78B6-4B0B-8D3F-CB480193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492601-D882-48F1-9B24-F85A3A043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3" y="865937"/>
            <a:ext cx="3676512" cy="28185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B5613-9C4F-49BA-BDCB-D76874444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309" y="865937"/>
            <a:ext cx="3649436" cy="2823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5FFC85-4F0E-406F-A8A5-6921B6198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332" y="3916550"/>
            <a:ext cx="3676511" cy="2844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81EEC-B79C-4561-9EB5-2E76913C2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233" y="3865301"/>
            <a:ext cx="3676512" cy="284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88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0985D7-3B21-47C3-972D-4CBE738D1A7B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Median household income, DFW area, census tracts, 2015-2019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8BD12-D10F-46DD-9500-A196144D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B24C1-C98A-4233-89C5-31F306D40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850" y="856581"/>
            <a:ext cx="7720299" cy="59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4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4B0ABF1-36FF-41BA-BAE6-919BD4A0301A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Social and economic characteristics for Texas, Tarrant, Denton, Dallas and Collin Counties, 2015-2019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9C221-21FF-4C3D-9539-F85ADF99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F7EA6B-9710-4A11-9770-98FC61622510}"/>
              </a:ext>
            </a:extLst>
          </p:cNvPr>
          <p:cNvSpPr/>
          <p:nvPr/>
        </p:nvSpPr>
        <p:spPr>
          <a:xfrm>
            <a:off x="1642327" y="6435037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 5-Year Sample, 2015-2019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78C56F-D775-46DB-BAE5-F19499D2C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095782"/>
              </p:ext>
            </p:extLst>
          </p:nvPr>
        </p:nvGraphicFramePr>
        <p:xfrm>
          <a:off x="1430867" y="1181335"/>
          <a:ext cx="10143066" cy="4821531"/>
        </p:xfrm>
        <a:graphic>
          <a:graphicData uri="http://schemas.openxmlformats.org/drawingml/2006/table">
            <a:tbl>
              <a:tblPr/>
              <a:tblGrid>
                <a:gridCol w="4887192">
                  <a:extLst>
                    <a:ext uri="{9D8B030D-6E8A-4147-A177-3AD203B41FA5}">
                      <a16:colId xmlns:a16="http://schemas.microsoft.com/office/drawing/2014/main" val="712500975"/>
                    </a:ext>
                  </a:extLst>
                </a:gridCol>
                <a:gridCol w="1123196">
                  <a:extLst>
                    <a:ext uri="{9D8B030D-6E8A-4147-A177-3AD203B41FA5}">
                      <a16:colId xmlns:a16="http://schemas.microsoft.com/office/drawing/2014/main" val="491265068"/>
                    </a:ext>
                  </a:extLst>
                </a:gridCol>
                <a:gridCol w="1054605">
                  <a:extLst>
                    <a:ext uri="{9D8B030D-6E8A-4147-A177-3AD203B41FA5}">
                      <a16:colId xmlns:a16="http://schemas.microsoft.com/office/drawing/2014/main" val="2529553789"/>
                    </a:ext>
                  </a:extLst>
                </a:gridCol>
                <a:gridCol w="1106049">
                  <a:extLst>
                    <a:ext uri="{9D8B030D-6E8A-4147-A177-3AD203B41FA5}">
                      <a16:colId xmlns:a16="http://schemas.microsoft.com/office/drawing/2014/main" val="3950379573"/>
                    </a:ext>
                  </a:extLst>
                </a:gridCol>
                <a:gridCol w="1003160">
                  <a:extLst>
                    <a:ext uri="{9D8B030D-6E8A-4147-A177-3AD203B41FA5}">
                      <a16:colId xmlns:a16="http://schemas.microsoft.com/office/drawing/2014/main" val="2383044143"/>
                    </a:ext>
                  </a:extLst>
                </a:gridCol>
                <a:gridCol w="968864">
                  <a:extLst>
                    <a:ext uri="{9D8B030D-6E8A-4147-A177-3AD203B41FA5}">
                      <a16:colId xmlns:a16="http://schemas.microsoft.com/office/drawing/2014/main" val="3180835467"/>
                    </a:ext>
                  </a:extLst>
                </a:gridCol>
              </a:tblGrid>
              <a:tr h="364449"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Denton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Dallas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Collin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Tarrant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419322"/>
                  </a:ext>
                </a:extLst>
              </a:tr>
              <a:tr h="364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Foreign born persons, percent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15.5%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24.7%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16.1%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98823"/>
                  </a:ext>
                </a:extLst>
              </a:tr>
              <a:tr h="728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Language other than English spoken at home, percent of persons age 5 years and over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35.6%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23.5%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43.5%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28.7%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29.0%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950734"/>
                  </a:ext>
                </a:extLst>
              </a:tr>
              <a:tr h="404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Median value of owner-occupied housing units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$200,400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$277,800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$174,900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$315,300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$188,500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545129"/>
                  </a:ext>
                </a:extLst>
              </a:tr>
              <a:tr h="364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Median gross rent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$1,091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$1,218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$1,105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$1,389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$1,095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175136"/>
                  </a:ext>
                </a:extLst>
              </a:tr>
              <a:tr h="364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Persons per household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2.84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2.83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2.78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2.84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2.86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614739"/>
                  </a:ext>
                </a:extLst>
              </a:tr>
              <a:tr h="398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Households with a broadband Internet subscription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86.3%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91.8%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81.1%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92.8%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86.9%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342033"/>
                  </a:ext>
                </a:extLst>
              </a:tr>
              <a:tr h="378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Bachelor's degree or higher, percent of persons age 25+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30.8%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45.1%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31.5%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52.3%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32.3%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370290"/>
                  </a:ext>
                </a:extLst>
              </a:tr>
              <a:tr h="31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Mean travel time to work (minutes), workers age 16+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80612"/>
                  </a:ext>
                </a:extLst>
              </a:tr>
              <a:tr h="364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Median household income (in 2019 dollars)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$64,034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$86,913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$59,607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$96,913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$67,700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065986"/>
                  </a:ext>
                </a:extLst>
              </a:tr>
              <a:tr h="410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Per capita income in past 12 months (in 2019 dollars)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$32,267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$41,153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$32,653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$44,548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$33,292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377804"/>
                  </a:ext>
                </a:extLst>
              </a:tr>
              <a:tr h="364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Persons in poverty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13.6%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14.0%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57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331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9976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Texas Demographic Center, Vintage 2014 and 2018 Population Projections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071216" y="269337"/>
            <a:ext cx="6631081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Projected Population Growth in Texas, 2010-2050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6E2E3C33-0B72-4E24-948A-3965F020E1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47986" y="1261363"/>
          <a:ext cx="8790122" cy="509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306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43E35C-AB4C-4781-95A2-29BE0B37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4C156-6210-4D2F-921C-BCE7775C2F47}"/>
              </a:ext>
            </a:extLst>
          </p:cNvPr>
          <p:cNvSpPr txBox="1"/>
          <p:nvPr/>
        </p:nvSpPr>
        <p:spPr>
          <a:xfrm>
            <a:off x="1871134" y="254000"/>
            <a:ext cx="923713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F8820-5CA2-4517-94B7-EA4B04B4AF92}"/>
              </a:ext>
            </a:extLst>
          </p:cNvPr>
          <p:cNvSpPr txBox="1"/>
          <p:nvPr/>
        </p:nvSpPr>
        <p:spPr>
          <a:xfrm>
            <a:off x="1689100" y="872067"/>
            <a:ext cx="960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Population Counts from the 2020 Decennial Census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Components of Change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Impact on labor force, education, and housing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Population projection</a:t>
            </a:r>
          </a:p>
        </p:txBody>
      </p:sp>
    </p:spTree>
    <p:extLst>
      <p:ext uri="{BB962C8B-B14F-4D97-AF65-F5344CB8AC3E}">
        <p14:creationId xmlns:p14="http://schemas.microsoft.com/office/powerpoint/2010/main" val="2133258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C4EDB-9907-4019-A917-F05A4D555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401" y="841917"/>
            <a:ext cx="7457129" cy="5818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B7D94-6AA8-47CF-8CFF-7C05A0107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401" y="1857202"/>
            <a:ext cx="2055699" cy="1084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3D8F8-18D3-495D-8CCF-B72249AE6437}"/>
              </a:ext>
            </a:extLst>
          </p:cNvPr>
          <p:cNvSpPr txBox="1"/>
          <p:nvPr/>
        </p:nvSpPr>
        <p:spPr>
          <a:xfrm>
            <a:off x="0" y="6642556"/>
            <a:ext cx="28632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Texas Demographic Center, 2018 Population Projections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1DE3A8-C4CB-48B9-A8C4-BD4A15D222E6}"/>
              </a:ext>
            </a:extLst>
          </p:cNvPr>
          <p:cNvSpPr txBox="1">
            <a:spLocks/>
          </p:cNvSpPr>
          <p:nvPr/>
        </p:nvSpPr>
        <p:spPr>
          <a:xfrm>
            <a:off x="1840218" y="226725"/>
            <a:ext cx="9012522" cy="48891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0362A-AECB-4AC0-94CC-39348E00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90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CECEFD-0EF3-4715-B36F-7084B22D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08" y="892604"/>
            <a:ext cx="7318214" cy="5749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3C8216-1342-4FD0-916A-6C5959641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08" y="1737484"/>
            <a:ext cx="2143125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AC5F3D-27ED-4DB2-89C3-8B51BC0BCE37}"/>
              </a:ext>
            </a:extLst>
          </p:cNvPr>
          <p:cNvSpPr txBox="1"/>
          <p:nvPr/>
        </p:nvSpPr>
        <p:spPr>
          <a:xfrm>
            <a:off x="0" y="6666428"/>
            <a:ext cx="3193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Texas Demographic Center, 2018 Population Projections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592A81-6CEF-459E-98D9-1D0D326DEC94}"/>
              </a:ext>
            </a:extLst>
          </p:cNvPr>
          <p:cNvSpPr txBox="1">
            <a:spLocks/>
          </p:cNvSpPr>
          <p:nvPr/>
        </p:nvSpPr>
        <p:spPr>
          <a:xfrm>
            <a:off x="1469184" y="328590"/>
            <a:ext cx="10161537" cy="42998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Percent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2FF2-B964-4865-A854-BCE1D154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64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F10A1-D2DD-44FD-B421-0F75CA1C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7186856-AB06-49BC-9E29-15F36CBFF980}"/>
              </a:ext>
            </a:extLst>
          </p:cNvPr>
          <p:cNvSpPr txBox="1">
            <a:spLocks/>
          </p:cNvSpPr>
          <p:nvPr/>
        </p:nvSpPr>
        <p:spPr>
          <a:xfrm>
            <a:off x="2073832" y="237171"/>
            <a:ext cx="8999328" cy="52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Population Projections, DFW Metro Largest Counties, 2020-2050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8273D-5053-493F-A3DB-D5B12F12B6CA}"/>
              </a:ext>
            </a:extLst>
          </p:cNvPr>
          <p:cNvSpPr txBox="1"/>
          <p:nvPr/>
        </p:nvSpPr>
        <p:spPr>
          <a:xfrm>
            <a:off x="376238" y="6590670"/>
            <a:ext cx="3861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Texas Demographic Center, 2018 Population Projections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8A7F9DD-2D9B-41EC-8ACF-61E1EF03F9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375924"/>
              </p:ext>
            </p:extLst>
          </p:nvPr>
        </p:nvGraphicFramePr>
        <p:xfrm>
          <a:off x="1178943" y="1316966"/>
          <a:ext cx="10636819" cy="533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1268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BC1FA3B-F0C1-4F58-90BE-DCC7501F4B28}" type="slidenum">
              <a:rPr lang="en-US" sz="1200">
                <a:solidFill>
                  <a:srgbClr val="8FA5D1"/>
                </a:solidFill>
                <a:latin typeface="Calibri" panose="020F0502020204030204"/>
              </a:rPr>
              <a:pPr algn="r">
                <a:defRPr/>
              </a:pPr>
              <a:t>33</a:t>
            </a:fld>
            <a:endParaRPr lang="en-US" sz="1200" dirty="0">
              <a:solidFill>
                <a:srgbClr val="8FA5D1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0034" y="70023"/>
            <a:ext cx="9344524" cy="93833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Projected Population by Race and Ethnicity, Texas 2020-2050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647832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>
              <a:spcBef>
                <a:spcPct val="50000"/>
              </a:spcBef>
              <a:defRPr/>
            </a:pP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rial" pitchFamily="34" charset="0"/>
              </a:rPr>
              <a:t>Source: Texas Demographic Center 2018 Population Projections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66EF56-C471-4B8C-859E-48FFADFEAB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171977"/>
              </p:ext>
            </p:extLst>
          </p:nvPr>
        </p:nvGraphicFramePr>
        <p:xfrm>
          <a:off x="1600200" y="1004442"/>
          <a:ext cx="10162905" cy="523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6016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BC1FA3B-F0C1-4F58-90BE-DCC7501F4B28}" type="slidenum">
              <a:rPr lang="en-US" sz="1200">
                <a:solidFill>
                  <a:srgbClr val="8FA5D1"/>
                </a:solidFill>
                <a:latin typeface="Calibri" panose="020F0502020204030204"/>
              </a:rPr>
              <a:pPr algn="r">
                <a:defRPr/>
              </a:pPr>
              <a:t>34</a:t>
            </a:fld>
            <a:endParaRPr lang="en-US" sz="1200" dirty="0">
              <a:solidFill>
                <a:srgbClr val="8FA5D1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06041" y="0"/>
            <a:ext cx="9344524" cy="93833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Projected Population by Race and Ethnicity for Dallas, Tarrant, Collin and Denton Counties Combined, Texas 2020-2050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647832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>
              <a:spcBef>
                <a:spcPct val="50000"/>
              </a:spcBef>
              <a:defRPr/>
            </a:pP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rial" pitchFamily="34" charset="0"/>
              </a:rPr>
              <a:t>Source: Texas Demographic Center 2018 Population Projections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04FC664-9EC6-443F-91C3-F44D204B4F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717873"/>
              </p:ext>
            </p:extLst>
          </p:nvPr>
        </p:nvGraphicFramePr>
        <p:xfrm>
          <a:off x="891396" y="1271587"/>
          <a:ext cx="10414959" cy="492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4400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0177-5890-48DC-99AB-EFA7A293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B4788-8457-4BDE-8256-969D2B2A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085" y="1652954"/>
            <a:ext cx="5611915" cy="4862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387D01-2C35-4619-A8F7-1C9997D7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50" y="1531502"/>
            <a:ext cx="5500750" cy="5189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2B61BB-3EED-41A4-BA3A-34E5DA0C35B1}"/>
              </a:ext>
            </a:extLst>
          </p:cNvPr>
          <p:cNvSpPr/>
          <p:nvPr/>
        </p:nvSpPr>
        <p:spPr>
          <a:xfrm>
            <a:off x="2673758" y="136525"/>
            <a:ext cx="6301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https://demographics.texas.gov/</a:t>
            </a:r>
          </a:p>
        </p:txBody>
      </p:sp>
    </p:spTree>
    <p:extLst>
      <p:ext uri="{BB962C8B-B14F-4D97-AF65-F5344CB8AC3E}">
        <p14:creationId xmlns:p14="http://schemas.microsoft.com/office/powerpoint/2010/main" val="3128979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4156304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Helen You, Ph.D.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TDC@UTSA.edu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0D858-2E32-49C2-9313-A82CC560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States with Most Population Growth, 2010 to 2020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76894"/>
              </p:ext>
            </p:extLst>
          </p:nvPr>
        </p:nvGraphicFramePr>
        <p:xfrm>
          <a:off x="1721965" y="1094601"/>
          <a:ext cx="9696089" cy="53780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79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8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1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4502">
                <a:tc>
                  <a:txBody>
                    <a:bodyPr/>
                    <a:lstStyle/>
                    <a:p>
                      <a:pPr marL="117475" indent="0" algn="l"/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</a:rPr>
                        <a:t>2010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</a:rPr>
                        <a:t>Population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</a:rPr>
                        <a:t>2020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</a:rPr>
                        <a:t> Population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</a:rPr>
                        <a:t>Numeric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</a:rPr>
                        <a:t>Change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</a:rPr>
                        <a:t>2010-2020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Percent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Change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2010-2020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7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308,745,538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331,449,281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22,703,743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7.4%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25,145,561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29,145,505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3,999,944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15.9%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18,801,310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21,538,187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2,736,877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7118346"/>
                  </a:ext>
                </a:extLst>
              </a:tr>
              <a:tr h="311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37,253,956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39,538,223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2,284,267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805305"/>
                  </a:ext>
                </a:extLst>
              </a:tr>
              <a:tr h="311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Georgia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9,687,653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10,711,908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1,024,255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128006"/>
                  </a:ext>
                </a:extLst>
              </a:tr>
              <a:tr h="342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6,724,540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7,705,281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980,741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North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9,535,483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10,439,388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903,905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5442627"/>
                  </a:ext>
                </a:extLst>
              </a:tr>
              <a:tr h="413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19,378,102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20,201,249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823,147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056116"/>
                  </a:ext>
                </a:extLst>
              </a:tr>
              <a:tr h="413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Arizona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6,392,017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7,151,502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759,485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584441"/>
                  </a:ext>
                </a:extLst>
              </a:tr>
              <a:tr h="413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Colorado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5,029,196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5,773,714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744,518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3209"/>
                  </a:ext>
                </a:extLst>
              </a:tr>
              <a:tr h="413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Virginia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8,001,024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8,631,393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630,369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65642"/>
                  </a:ext>
                </a:extLst>
              </a:tr>
              <a:tr h="311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Tennessee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6,346,105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6,910,840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564,735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692329"/>
                  </a:ext>
                </a:extLst>
              </a:tr>
              <a:tr h="311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Utah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2,763,885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3,271,616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507,731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18.4%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926045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3774" y="6591173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Count			</a:t>
            </a:r>
          </a:p>
        </p:txBody>
      </p:sp>
    </p:spTree>
    <p:extLst>
      <p:ext uri="{BB962C8B-B14F-4D97-AF65-F5344CB8AC3E}">
        <p14:creationId xmlns:p14="http://schemas.microsoft.com/office/powerpoint/2010/main" val="215852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5FEA8-C8E9-4937-93A1-DCDC5412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6BAEC-01AA-4AC1-8E68-68CC7A02D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21" y="953507"/>
            <a:ext cx="7366353" cy="58543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FC0227-3634-4AED-942E-25E73309301A}"/>
              </a:ext>
            </a:extLst>
          </p:cNvPr>
          <p:cNvSpPr/>
          <p:nvPr/>
        </p:nvSpPr>
        <p:spPr>
          <a:xfrm>
            <a:off x="1928111" y="353291"/>
            <a:ext cx="51525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Census 2020 Population, Texas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DA44-28B2-439D-938A-492A0D246967}"/>
              </a:ext>
            </a:extLst>
          </p:cNvPr>
          <p:cNvSpPr txBox="1"/>
          <p:nvPr/>
        </p:nvSpPr>
        <p:spPr>
          <a:xfrm>
            <a:off x="60960" y="6611779"/>
            <a:ext cx="3914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0D6A8-9E29-4B69-B6F4-59859664C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24" y="5324707"/>
            <a:ext cx="1529113" cy="1410182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6C45AA4D-B40C-448E-AB1F-A375E054437C}"/>
              </a:ext>
            </a:extLst>
          </p:cNvPr>
          <p:cNvSpPr/>
          <p:nvPr/>
        </p:nvSpPr>
        <p:spPr>
          <a:xfrm>
            <a:off x="6004932" y="2380785"/>
            <a:ext cx="1449658" cy="3423425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Interstate 35 marker">
            <a:extLst>
              <a:ext uri="{FF2B5EF4-FFF2-40B4-BE49-F238E27FC236}">
                <a16:creationId xmlns:a16="http://schemas.microsoft.com/office/drawing/2014/main" id="{A691A5C9-00A0-44A5-A72D-66AD7667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68" y="2033639"/>
            <a:ext cx="258306" cy="2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2EEA1AA-169E-45AB-9482-00A3ADDBA187}"/>
              </a:ext>
            </a:extLst>
          </p:cNvPr>
          <p:cNvSpPr/>
          <p:nvPr/>
        </p:nvSpPr>
        <p:spPr>
          <a:xfrm rot="21366823">
            <a:off x="6570061" y="2928897"/>
            <a:ext cx="1520662" cy="1699462"/>
          </a:xfrm>
          <a:prstGeom prst="triangle">
            <a:avLst>
              <a:gd name="adj" fmla="val 61756"/>
            </a:avLst>
          </a:prstGeom>
          <a:noFill/>
          <a:ln w="38100">
            <a:solidFill>
              <a:schemeClr val="accent2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33DBD7-FA71-40F7-B575-DDD115092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296" y="836342"/>
            <a:ext cx="7393123" cy="59380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B76D6-FCE5-4C56-89E2-606642D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EEA55-249D-4EBC-BF58-4EEB7721E94C}"/>
              </a:ext>
            </a:extLst>
          </p:cNvPr>
          <p:cNvSpPr/>
          <p:nvPr/>
        </p:nvSpPr>
        <p:spPr>
          <a:xfrm>
            <a:off x="1928111" y="353291"/>
            <a:ext cx="578094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Numeric Change, Texas Counties, 2010-2020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418BA-9E05-47C6-95BC-BCE266330DE8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83D56-B3E4-4FCA-BC66-C173BD146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069" y="4956485"/>
            <a:ext cx="2444927" cy="12631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81183E-102F-4FA8-8ADE-AAF5E58B25B5}"/>
              </a:ext>
            </a:extLst>
          </p:cNvPr>
          <p:cNvSpPr/>
          <p:nvPr/>
        </p:nvSpPr>
        <p:spPr>
          <a:xfrm>
            <a:off x="6796863" y="1437837"/>
            <a:ext cx="290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dirty="0">
                <a:solidFill>
                  <a:schemeClr val="tx2"/>
                </a:solidFill>
              </a:rPr>
              <a:t>143 counties lost population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0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32EB18-E594-4A1B-B9C7-5F2A339E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41926-4356-4DF1-B13B-731833DEF9B9}"/>
              </a:ext>
            </a:extLst>
          </p:cNvPr>
          <p:cNvSpPr txBox="1"/>
          <p:nvPr/>
        </p:nvSpPr>
        <p:spPr>
          <a:xfrm>
            <a:off x="1752601" y="226478"/>
            <a:ext cx="922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/>
                </a:solidFill>
              </a:rPr>
              <a:t>Metroport</a:t>
            </a:r>
            <a:r>
              <a:rPr lang="en-US" sz="2400" dirty="0">
                <a:solidFill>
                  <a:schemeClr val="accent5"/>
                </a:solidFill>
              </a:rPr>
              <a:t> Cities – Population and Population Change 2000-2020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FF41EA-5713-4091-8DBD-5C68392B11F3}"/>
              </a:ext>
            </a:extLst>
          </p:cNvPr>
          <p:cNvSpPr/>
          <p:nvPr/>
        </p:nvSpPr>
        <p:spPr>
          <a:xfrm>
            <a:off x="1650841" y="6493022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2000, 2010 and 2020 Census Count			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F0FED85-D195-4F74-99CC-FB98D77C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6851"/>
              </p:ext>
            </p:extLst>
          </p:nvPr>
        </p:nvGraphicFramePr>
        <p:xfrm>
          <a:off x="1650842" y="1200684"/>
          <a:ext cx="9415962" cy="5071920"/>
        </p:xfrm>
        <a:graphic>
          <a:graphicData uri="http://schemas.openxmlformats.org/drawingml/2006/table">
            <a:tbl>
              <a:tblPr/>
              <a:tblGrid>
                <a:gridCol w="2744224">
                  <a:extLst>
                    <a:ext uri="{9D8B030D-6E8A-4147-A177-3AD203B41FA5}">
                      <a16:colId xmlns:a16="http://schemas.microsoft.com/office/drawing/2014/main" val="1793529814"/>
                    </a:ext>
                  </a:extLst>
                </a:gridCol>
                <a:gridCol w="1208466">
                  <a:extLst>
                    <a:ext uri="{9D8B030D-6E8A-4147-A177-3AD203B41FA5}">
                      <a16:colId xmlns:a16="http://schemas.microsoft.com/office/drawing/2014/main" val="1850670778"/>
                    </a:ext>
                  </a:extLst>
                </a:gridCol>
                <a:gridCol w="1208466">
                  <a:extLst>
                    <a:ext uri="{9D8B030D-6E8A-4147-A177-3AD203B41FA5}">
                      <a16:colId xmlns:a16="http://schemas.microsoft.com/office/drawing/2014/main" val="2036038734"/>
                    </a:ext>
                  </a:extLst>
                </a:gridCol>
                <a:gridCol w="1208466">
                  <a:extLst>
                    <a:ext uri="{9D8B030D-6E8A-4147-A177-3AD203B41FA5}">
                      <a16:colId xmlns:a16="http://schemas.microsoft.com/office/drawing/2014/main" val="1697916718"/>
                    </a:ext>
                  </a:extLst>
                </a:gridCol>
                <a:gridCol w="1460229">
                  <a:extLst>
                    <a:ext uri="{9D8B030D-6E8A-4147-A177-3AD203B41FA5}">
                      <a16:colId xmlns:a16="http://schemas.microsoft.com/office/drawing/2014/main" val="128700394"/>
                    </a:ext>
                  </a:extLst>
                </a:gridCol>
                <a:gridCol w="1586111">
                  <a:extLst>
                    <a:ext uri="{9D8B030D-6E8A-4147-A177-3AD203B41FA5}">
                      <a16:colId xmlns:a16="http://schemas.microsoft.com/office/drawing/2014/main" val="489530953"/>
                    </a:ext>
                  </a:extLst>
                </a:gridCol>
              </a:tblGrid>
              <a:tr h="316995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200-2010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2010-2020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912887"/>
                  </a:ext>
                </a:extLst>
              </a:tr>
              <a:tr h="316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Westlake town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992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1,623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379.2%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63.6%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50641"/>
                  </a:ext>
                </a:extLst>
              </a:tr>
              <a:tr h="316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Haslet city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1,134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1,517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1,952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33.8%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28.7%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362543"/>
                  </a:ext>
                </a:extLst>
              </a:tr>
              <a:tr h="316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Argyle city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2,365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3,282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4,403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38.8%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34.2%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331998"/>
                  </a:ext>
                </a:extLst>
              </a:tr>
              <a:tr h="316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Justin city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1,891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3,246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4,409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71.7%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35.8%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009862"/>
                  </a:ext>
                </a:extLst>
              </a:tr>
              <a:tr h="316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Northlake town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1,724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5,201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87.2%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201.7%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036280"/>
                  </a:ext>
                </a:extLst>
              </a:tr>
              <a:tr h="316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Roanoke city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2,810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5,962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9,665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112.2%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62.1%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758088"/>
                  </a:ext>
                </a:extLst>
              </a:tr>
              <a:tr h="316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Trophy Club town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6,350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8,024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13,688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26.4%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70.6%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639733"/>
                  </a:ext>
                </a:extLst>
              </a:tr>
              <a:tr h="316995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062693"/>
                  </a:ext>
                </a:extLst>
              </a:tr>
              <a:tr h="316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Southlake city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21,519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26,575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31,265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23.5%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17.6%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13960"/>
                  </a:ext>
                </a:extLst>
              </a:tr>
              <a:tr h="316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Keller city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27,345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39,627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45,776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44.9%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15.5%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800453"/>
                  </a:ext>
                </a:extLst>
              </a:tr>
              <a:tr h="316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Grapevine city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42,059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46,334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50,631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771303"/>
                  </a:ext>
                </a:extLst>
              </a:tr>
              <a:tr h="316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Flower Mound town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50,702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64,669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75,956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27.5%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17.5%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624202"/>
                  </a:ext>
                </a:extLst>
              </a:tr>
              <a:tr h="316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Denton city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80,537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113,383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139,869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40.8%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23.4%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031392"/>
                  </a:ext>
                </a:extLst>
              </a:tr>
              <a:tr h="316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Fort Worth city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534,694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741,206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918,915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38.6%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24.0%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2080"/>
                  </a:ext>
                </a:extLst>
              </a:tr>
              <a:tr h="316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Dallas city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1,188,580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1,197,816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1,304,379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8.9%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888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32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5FEA8-C8E9-4937-93A1-DCDC5412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FC0227-3634-4AED-942E-25E73309301A}"/>
              </a:ext>
            </a:extLst>
          </p:cNvPr>
          <p:cNvSpPr/>
          <p:nvPr/>
        </p:nvSpPr>
        <p:spPr>
          <a:xfrm>
            <a:off x="1928111" y="353291"/>
            <a:ext cx="856593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Racial/Ethnic Contributions to Texas Population Growth, 2010-2020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DA44-28B2-439D-938A-492A0D246967}"/>
              </a:ext>
            </a:extLst>
          </p:cNvPr>
          <p:cNvSpPr txBox="1"/>
          <p:nvPr/>
        </p:nvSpPr>
        <p:spPr>
          <a:xfrm>
            <a:off x="60960" y="6611779"/>
            <a:ext cx="4544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Censuses, P.L. 94-171 Redistricting Files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C45AA4D-B40C-448E-AB1F-A375E054437C}"/>
              </a:ext>
            </a:extLst>
          </p:cNvPr>
          <p:cNvSpPr/>
          <p:nvPr/>
        </p:nvSpPr>
        <p:spPr>
          <a:xfrm>
            <a:off x="6004932" y="2380785"/>
            <a:ext cx="1449658" cy="3423425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FCD21462-FBA8-4C62-B674-E0ADD8FC5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146" y="864139"/>
            <a:ext cx="7309624" cy="4940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9D24B6-D6EA-4A21-87C2-915A48EF7F1C}"/>
              </a:ext>
            </a:extLst>
          </p:cNvPr>
          <p:cNvSpPr txBox="1"/>
          <p:nvPr/>
        </p:nvSpPr>
        <p:spPr>
          <a:xfrm>
            <a:off x="6004932" y="6150114"/>
            <a:ext cx="250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95.3% of Texas’ growth over the decade can be attributed to persons of color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5418979-DC98-4E83-837C-1C61A60EC132}"/>
              </a:ext>
            </a:extLst>
          </p:cNvPr>
          <p:cNvSpPr/>
          <p:nvPr/>
        </p:nvSpPr>
        <p:spPr>
          <a:xfrm rot="16200000">
            <a:off x="6866504" y="3851988"/>
            <a:ext cx="246221" cy="4219568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000719-5F55-4DCA-A3F1-B6378C8A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71DEDE-A74D-4F5B-B18E-A0FABDD4EF1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0237" y="1492743"/>
          <a:ext cx="5875764" cy="469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45CF14-A7F2-4DB0-B754-585BCA0CBAC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24000" y="1492743"/>
          <a:ext cx="5607803" cy="469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7FE5378-083F-4C4F-BE46-AD27997DE9C3}"/>
              </a:ext>
            </a:extLst>
          </p:cNvPr>
          <p:cNvSpPr/>
          <p:nvPr/>
        </p:nvSpPr>
        <p:spPr>
          <a:xfrm>
            <a:off x="2375209" y="323386"/>
            <a:ext cx="921276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Percent distribution of race/ethnic groups in Texas, 2010 and 2020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2A568-AAC1-47E4-91C2-786E02FF6C70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98368C1-99E0-409E-9E08-431143B9C575}"/>
              </a:ext>
            </a:extLst>
          </p:cNvPr>
          <p:cNvSpPr/>
          <p:nvPr/>
        </p:nvSpPr>
        <p:spPr>
          <a:xfrm>
            <a:off x="5855635" y="2988527"/>
            <a:ext cx="708731" cy="156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5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D1DF319F2048B3E62B9641678531" ma:contentTypeVersion="14" ma:contentTypeDescription="Create a new document." ma:contentTypeScope="" ma:versionID="0903ae66bac47211f2d9c82e27be2545">
  <xsd:schema xmlns:xsd="http://www.w3.org/2001/XMLSchema" xmlns:xs="http://www.w3.org/2001/XMLSchema" xmlns:p="http://schemas.microsoft.com/office/2006/metadata/properties" xmlns:ns3="8865c3b5-672f-488d-b474-fd2e6972fa66" xmlns:ns4="122656c6-b205-4b62-909d-389f9e348b2b" targetNamespace="http://schemas.microsoft.com/office/2006/metadata/properties" ma:root="true" ma:fieldsID="18fe7c34d863334908439be1407aa87f" ns3:_="" ns4:_="">
    <xsd:import namespace="8865c3b5-672f-488d-b474-fd2e6972fa66"/>
    <xsd:import namespace="122656c6-b205-4b62-909d-389f9e348b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5c3b5-672f-488d-b474-fd2e6972fa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6c6-b205-4b62-909d-389f9e348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6717D3-C7A6-437C-8864-D9C4D75542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18BE45-037B-4A98-A18A-09693EF2B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5c3b5-672f-488d-b474-fd2e6972fa66"/>
    <ds:schemaRef ds:uri="122656c6-b205-4b62-909d-389f9e348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1484A1-434B-4BD9-91E0-487B0D646ADF}">
  <ds:schemaRefs>
    <ds:schemaRef ds:uri="http://purl.org/dc/dcmitype/"/>
    <ds:schemaRef ds:uri="8865c3b5-672f-488d-b474-fd2e6972fa66"/>
    <ds:schemaRef ds:uri="122656c6-b205-4b62-909d-389f9e348b2b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34248</TotalTime>
  <Words>1933</Words>
  <Application>Microsoft Office PowerPoint</Application>
  <PresentationFormat>Widescreen</PresentationFormat>
  <Paragraphs>597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PowerPoint Presentation</vt:lpstr>
      <vt:lpstr>PowerPoint Presentation</vt:lpstr>
      <vt:lpstr>States with Most Population Growth, 2010 to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Fertility Rate (TFR) for Select States, 2008-2018</vt:lpstr>
      <vt:lpstr>PowerPoint Presentation</vt:lpstr>
      <vt:lpstr>PowerPoint Presentation</vt:lpstr>
      <vt:lpstr>PowerPoint Presentation</vt:lpstr>
      <vt:lpstr>Percent of Civilian Labor Force by Occupation, Texas, 2007, 2017 and 2007--2017 Change</vt:lpstr>
      <vt:lpstr>Percent of the Population Aged-25 Years and Older with a Bachelor’s Degree or Higher by Race/Ethnicity, Texas, 2007 and 2019</vt:lpstr>
      <vt:lpstr>Educational Attainment of Persons Age 25 Years and Older by Race/Ethnicity, Texas,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Projected Population by Race and Ethnicity, Texas 2020-2050</vt:lpstr>
      <vt:lpstr>Projected Population by Race and Ethnicity for Dallas, Tarrant, Collin and Denton Counties Combined, Texas 2020-2050</vt:lpstr>
      <vt:lpstr>PowerPoint Presentation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Helen You</cp:lastModifiedBy>
  <cp:revision>800</cp:revision>
  <cp:lastPrinted>2021-12-09T19:49:09Z</cp:lastPrinted>
  <dcterms:created xsi:type="dcterms:W3CDTF">2016-06-30T18:52:57Z</dcterms:created>
  <dcterms:modified xsi:type="dcterms:W3CDTF">2022-02-14T21:10:29Z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0x010100809ED1DF319F2048B3E62B9641678531</vt:lpwstr>
  </property>
</Properties>
</file>