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4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15.xml" ContentType="application/vnd.openxmlformats-officedocument.presentationml.notesSlid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6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63"/>
  </p:notesMasterIdLst>
  <p:sldIdLst>
    <p:sldId id="549" r:id="rId10"/>
    <p:sldId id="909" r:id="rId11"/>
    <p:sldId id="910" r:id="rId12"/>
    <p:sldId id="859" r:id="rId13"/>
    <p:sldId id="908" r:id="rId14"/>
    <p:sldId id="860" r:id="rId15"/>
    <p:sldId id="872" r:id="rId16"/>
    <p:sldId id="911" r:id="rId17"/>
    <p:sldId id="912" r:id="rId18"/>
    <p:sldId id="678" r:id="rId19"/>
    <p:sldId id="767" r:id="rId20"/>
    <p:sldId id="817" r:id="rId21"/>
    <p:sldId id="694" r:id="rId22"/>
    <p:sldId id="878" r:id="rId23"/>
    <p:sldId id="840" r:id="rId24"/>
    <p:sldId id="818" r:id="rId25"/>
    <p:sldId id="775" r:id="rId26"/>
    <p:sldId id="839" r:id="rId27"/>
    <p:sldId id="898" r:id="rId28"/>
    <p:sldId id="720" r:id="rId29"/>
    <p:sldId id="814" r:id="rId30"/>
    <p:sldId id="893" r:id="rId31"/>
    <p:sldId id="850" r:id="rId32"/>
    <p:sldId id="851" r:id="rId33"/>
    <p:sldId id="852" r:id="rId34"/>
    <p:sldId id="844" r:id="rId35"/>
    <p:sldId id="875" r:id="rId36"/>
    <p:sldId id="848" r:id="rId37"/>
    <p:sldId id="854" r:id="rId38"/>
    <p:sldId id="847" r:id="rId39"/>
    <p:sldId id="843" r:id="rId40"/>
    <p:sldId id="845" r:id="rId41"/>
    <p:sldId id="853" r:id="rId42"/>
    <p:sldId id="846" r:id="rId43"/>
    <p:sldId id="774" r:id="rId44"/>
    <p:sldId id="882" r:id="rId45"/>
    <p:sldId id="769" r:id="rId46"/>
    <p:sldId id="894" r:id="rId47"/>
    <p:sldId id="891" r:id="rId48"/>
    <p:sldId id="892" r:id="rId49"/>
    <p:sldId id="899" r:id="rId50"/>
    <p:sldId id="905" r:id="rId51"/>
    <p:sldId id="906" r:id="rId52"/>
    <p:sldId id="907" r:id="rId53"/>
    <p:sldId id="890" r:id="rId54"/>
    <p:sldId id="858" r:id="rId55"/>
    <p:sldId id="885" r:id="rId56"/>
    <p:sldId id="870" r:id="rId57"/>
    <p:sldId id="904" r:id="rId58"/>
    <p:sldId id="900" r:id="rId59"/>
    <p:sldId id="901" r:id="rId60"/>
    <p:sldId id="902" r:id="rId61"/>
    <p:sldId id="544" r:id="rId62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 autoAdjust="0"/>
    <p:restoredTop sz="90183" autoAdjust="0"/>
  </p:normalViewPr>
  <p:slideViewPr>
    <p:cSldViewPr snapToGrid="0">
      <p:cViewPr varScale="1">
        <p:scale>
          <a:sx n="166" d="100"/>
          <a:sy n="166" d="100"/>
        </p:scale>
        <p:origin x="34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22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idser-nas01\IDSER\Collaboration\Product_Development\Briefs_Reports\LegislativeBrief_Projections\PopProjectionsBrief_2018\Population%20Projections%20by%20Migration%20Scenario%20for%20Texas%20--%20Reportsearch%20(5)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471034413287178E-2"/>
          <c:y val="1.6893330781628378E-2"/>
          <c:w val="0.90879133858267713"/>
          <c:h val="0.903878573826367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CF-49CB-B2ED-9FB74A0003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6CF-49CB-B2ED-9FB74A0003A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CF-49CB-B2ED-9FB74A0003A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CF-49CB-B2ED-9FB74A0003A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CF-49CB-B2ED-9FB74A0003A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CF-49CB-B2ED-9FB74A0003A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CF-49CB-B2ED-9FB74A0003A8}"/>
                </c:ext>
              </c:extLst>
            </c:dLbl>
            <c:dLbl>
              <c:idx val="2"/>
              <c:layout>
                <c:manualLayout>
                  <c:x val="-3.7598425196850395E-4"/>
                  <c:y val="-3.2334520648713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CF-49CB-B2ED-9FB74A0003A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CF-49CB-B2ED-9FB74A0003A8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CF-49CB-B2ED-9FB74A0003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Sheet1!$A$1:$A$6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  <c:extLst/>
            </c:strRef>
          </c:cat>
          <c:val>
            <c:numRef>
              <c:f>Sheet1!$B$1:$B$6</c:f>
              <c:numCache>
                <c:formatCode>0.0%</c:formatCode>
                <c:ptCount val="5"/>
                <c:pt idx="0">
                  <c:v>4.7E-2</c:v>
                </c:pt>
                <c:pt idx="1">
                  <c:v>0.13900000000000001</c:v>
                </c:pt>
                <c:pt idx="2">
                  <c:v>0.495</c:v>
                </c:pt>
                <c:pt idx="3">
                  <c:v>0.153</c:v>
                </c:pt>
                <c:pt idx="4">
                  <c:v>0.16500000000000001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6CF-49CB-B2ED-9FB74A000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9148832"/>
        <c:axId val="6714079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>
                  <c:ext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1-C6CF-49CB-B2ED-9FB74A0003A8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2-C6CF-49CB-B2ED-9FB74A0003A8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3-C6CF-49CB-B2ED-9FB74A0003A8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Sheet1!$A$1:$A$6</c15:sqref>
                        </c15:formulaRef>
                      </c:ext>
                    </c:extLst>
                    <c:strCache>
                      <c:ptCount val="5"/>
                      <c:pt idx="0">
                        <c:v>NH White</c:v>
                      </c:pt>
                      <c:pt idx="1">
                        <c:v>NH Black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5="http://schemas.microsoft.com/office/drawing/2012/chart" uri="{02D57815-91ED-43cb-92C2-25804820EDAC}">
                    <c15:filteredSeriesTitle>
                      <c15:tx>
                        <c:strRef>
                          <c:extLst>
                            <c:ext uri="{02D57815-91ED-43cb-92C2-25804820EDAC}">
                              <c15:formulaRef>
                                <c15:sqref>Sheet1!#REF!</c15:sqref>
                              </c15:formulaRef>
                            </c:ext>
                          </c:extLst>
                          <c:strCache>
                            <c:ptCount val="1"/>
                            <c:pt idx="0">
                              <c:v>#REF!</c:v>
                            </c:pt>
                          </c:strCache>
                        </c:strRef>
                      </c15:tx>
                    </c15:filteredSeriesTitle>
                  </c:ext>
                  <c:ext xmlns:c16="http://schemas.microsoft.com/office/drawing/2014/chart" uri="{C3380CC4-5D6E-409C-BE32-E72D297353CC}">
                    <c16:uniqueId val="{00000004-C6CF-49CB-B2ED-9FB74A0003A8}"/>
                  </c:ext>
                </c:extLst>
              </c15:ser>
            </c15:filteredBarSeries>
          </c:ext>
        </c:extLst>
      </c:barChart>
      <c:catAx>
        <c:axId val="79914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1407984"/>
        <c:crosses val="autoZero"/>
        <c:auto val="1"/>
        <c:lblAlgn val="ctr"/>
        <c:lblOffset val="100"/>
        <c:noMultiLvlLbl val="0"/>
      </c:catAx>
      <c:valAx>
        <c:axId val="6714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914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19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Nevada</c:v>
                </c:pt>
                <c:pt idx="7">
                  <c:v>Mississippi</c:v>
                </c:pt>
                <c:pt idx="8">
                  <c:v>Virginia</c:v>
                </c:pt>
                <c:pt idx="9">
                  <c:v>Alaska</c:v>
                </c:pt>
                <c:pt idx="10">
                  <c:v>Arizona</c:v>
                </c:pt>
                <c:pt idx="11">
                  <c:v>Maryland</c:v>
                </c:pt>
                <c:pt idx="12">
                  <c:v>New Jersey</c:v>
                </c:pt>
                <c:pt idx="13">
                  <c:v>Louisiana</c:v>
                </c:pt>
                <c:pt idx="14">
                  <c:v>Puerto Rico</c:v>
                </c:pt>
                <c:pt idx="15">
                  <c:v>Florida</c:v>
                </c:pt>
                <c:pt idx="16">
                  <c:v>New York</c:v>
                </c:pt>
                <c:pt idx="17">
                  <c:v>Illinois</c:v>
                </c:pt>
                <c:pt idx="18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19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26834</c:v>
                </c:pt>
                <c:pt idx="7">
                  <c:v>27616</c:v>
                </c:pt>
                <c:pt idx="8">
                  <c:v>28014</c:v>
                </c:pt>
                <c:pt idx="9">
                  <c:v>28332</c:v>
                </c:pt>
                <c:pt idx="10">
                  <c:v>29022</c:v>
                </c:pt>
                <c:pt idx="11">
                  <c:v>33296</c:v>
                </c:pt>
                <c:pt idx="12">
                  <c:v>35839</c:v>
                </c:pt>
                <c:pt idx="13">
                  <c:v>53318</c:v>
                </c:pt>
                <c:pt idx="14">
                  <c:v>57980</c:v>
                </c:pt>
                <c:pt idx="15">
                  <c:v>73917</c:v>
                </c:pt>
                <c:pt idx="16">
                  <c:v>91109</c:v>
                </c:pt>
                <c:pt idx="17">
                  <c:v>96790</c:v>
                </c:pt>
                <c:pt idx="18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19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Nevada</c:v>
                      </c:pt>
                      <c:pt idx="7">
                        <c:v>Mississippi</c:v>
                      </c:pt>
                      <c:pt idx="8">
                        <c:v>Virginia</c:v>
                      </c:pt>
                      <c:pt idx="9">
                        <c:v>Alaska</c:v>
                      </c:pt>
                      <c:pt idx="10">
                        <c:v>Arizona</c:v>
                      </c:pt>
                      <c:pt idx="11">
                        <c:v>Maryland</c:v>
                      </c:pt>
                      <c:pt idx="12">
                        <c:v>New Jersey</c:v>
                      </c:pt>
                      <c:pt idx="13">
                        <c:v>Louisiana</c:v>
                      </c:pt>
                      <c:pt idx="14">
                        <c:v>Puerto Rico</c:v>
                      </c:pt>
                      <c:pt idx="15">
                        <c:v>Florida</c:v>
                      </c:pt>
                      <c:pt idx="16">
                        <c:v>New York</c:v>
                      </c:pt>
                      <c:pt idx="17">
                        <c:v>Illinois</c:v>
                      </c:pt>
                      <c:pt idx="18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19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2.5535761866697117E-2</c:v>
                      </c:pt>
                      <c:pt idx="7">
                        <c:v>2.627992843820182E-2</c:v>
                      </c:pt>
                      <c:pt idx="8">
                        <c:v>2.6658673061550758E-2</c:v>
                      </c:pt>
                      <c:pt idx="9">
                        <c:v>2.6961288112367247E-2</c:v>
                      </c:pt>
                      <c:pt idx="10">
                        <c:v>2.7617905675459631E-2</c:v>
                      </c:pt>
                      <c:pt idx="11">
                        <c:v>3.1685128088005783E-2</c:v>
                      </c:pt>
                      <c:pt idx="12">
                        <c:v>3.4105096874881051E-2</c:v>
                      </c:pt>
                      <c:pt idx="13">
                        <c:v>5.0738456853564769E-2</c:v>
                      </c:pt>
                      <c:pt idx="14">
                        <c:v>5.5174907692893307E-2</c:v>
                      </c:pt>
                      <c:pt idx="15">
                        <c:v>7.0340870161014049E-2</c:v>
                      </c:pt>
                      <c:pt idx="16">
                        <c:v>8.6701115298237597E-2</c:v>
                      </c:pt>
                      <c:pt idx="17">
                        <c:v>9.2107266567698229E-2</c:v>
                      </c:pt>
                      <c:pt idx="18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0.16520102674691214</c:v>
                </c:pt>
                <c:pt idx="1">
                  <c:v>0.25307840980667479</c:v>
                </c:pt>
                <c:pt idx="2">
                  <c:v>0.21662677767854974</c:v>
                </c:pt>
                <c:pt idx="3">
                  <c:v>7.2094146124266983E-2</c:v>
                </c:pt>
                <c:pt idx="4">
                  <c:v>0.19163308688698308</c:v>
                </c:pt>
                <c:pt idx="5">
                  <c:v>0.1013665527566133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6-4EB4-B67C-E9A6173D06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 (International)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0.21283349469106608</c:v>
                </c:pt>
                <c:pt idx="1">
                  <c:v>0.18916152173568015</c:v>
                </c:pt>
                <c:pt idx="2">
                  <c:v>0.10784516006158046</c:v>
                </c:pt>
                <c:pt idx="3">
                  <c:v>4.3574523465646671E-2</c:v>
                </c:pt>
                <c:pt idx="4">
                  <c:v>0.27448537464091294</c:v>
                </c:pt>
                <c:pt idx="5">
                  <c:v>0.17209992540511371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96-4EB4-B67C-E9A6173D06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Net-Migrants (Domestic)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8749999999999999E-2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96-4EB4-B67C-E9A6173D06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9.0269456906400647E-2</c:v>
                </c:pt>
                <c:pt idx="1">
                  <c:v>0.16499010783849305</c:v>
                </c:pt>
                <c:pt idx="2">
                  <c:v>0.19362164572129184</c:v>
                </c:pt>
                <c:pt idx="3">
                  <c:v>9.6218686432412853E-2</c:v>
                </c:pt>
                <c:pt idx="4">
                  <c:v>0.28529829743361107</c:v>
                </c:pt>
                <c:pt idx="5">
                  <c:v>0.16960180566779057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96-4EB4-B67C-E9A6173D0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5010495"/>
        <c:axId val="1815751967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In-migrants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7.5624417714533251E-2</c:v>
                      </c:pt>
                      <c:pt idx="1">
                        <c:v>0.18620673285187844</c:v>
                      </c:pt>
                      <c:pt idx="2">
                        <c:v>0.20641240943050257</c:v>
                      </c:pt>
                      <c:pt idx="3">
                        <c:v>8.5463187690262704E-2</c:v>
                      </c:pt>
                      <c:pt idx="4">
                        <c:v>0.26755460873383696</c:v>
                      </c:pt>
                      <c:pt idx="5">
                        <c:v>0.17873864357898608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696-4EB4-B67C-E9A6173D06E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Out-migrants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7.1661765814672401E-2</c:v>
                      </c:pt>
                      <c:pt idx="1">
                        <c:v>0.19194752318479982</c:v>
                      </c:pt>
                      <c:pt idx="2">
                        <c:v>0.20987333182537887</c:v>
                      </c:pt>
                      <c:pt idx="3">
                        <c:v>8.2552966900399607E-2</c:v>
                      </c:pt>
                      <c:pt idx="4">
                        <c:v>0.26275352484354975</c:v>
                      </c:pt>
                      <c:pt idx="5">
                        <c:v>0.18121088743119959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696-4EB4-B67C-E9A6173D06E0}"/>
                  </c:ext>
                </c:extLst>
              </c15:ser>
            </c15:filteredBarSeries>
          </c:ext>
        </c:extLst>
      </c:barChart>
      <c:catAx>
        <c:axId val="20050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751967"/>
        <c:crosses val="autoZero"/>
        <c:auto val="1"/>
        <c:lblAlgn val="ctr"/>
        <c:lblOffset val="100"/>
        <c:noMultiLvlLbl val="0"/>
      </c:catAx>
      <c:valAx>
        <c:axId val="181575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01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4171078871235E-2"/>
          <c:y val="4.1875473369821517E-2"/>
          <c:w val="0.79119506342158119"/>
          <c:h val="0.89163544212145895"/>
        </c:manualLayout>
      </c:layout>
      <c:lineChart>
        <c:grouping val="standard"/>
        <c:varyColors val="0"/>
        <c:ser>
          <c:idx val="0"/>
          <c:order val="0"/>
          <c:tx>
            <c:strRef>
              <c:f>Sheet1!$O$3</c:f>
              <c:strCache>
                <c:ptCount val="1"/>
                <c:pt idx="0">
                  <c:v>Hispanic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68-4A1E-8F30-6C441549E36F}"/>
                </c:ext>
              </c:extLst>
            </c:dLbl>
            <c:dLbl>
              <c:idx val="11"/>
              <c:layout>
                <c:manualLayout>
                  <c:x val="-3.3488430529101727E-2"/>
                  <c:y val="5.6128346933039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Sheet1!$P$3:$AA$3</c:f>
              <c:numCache>
                <c:formatCode>#,##0</c:formatCode>
                <c:ptCount val="12"/>
                <c:pt idx="0">
                  <c:v>438441</c:v>
                </c:pt>
                <c:pt idx="1">
                  <c:v>475529</c:v>
                </c:pt>
                <c:pt idx="2">
                  <c:v>549531</c:v>
                </c:pt>
                <c:pt idx="3">
                  <c:v>584856</c:v>
                </c:pt>
                <c:pt idx="4">
                  <c:v>610867</c:v>
                </c:pt>
                <c:pt idx="5">
                  <c:v>610722</c:v>
                </c:pt>
                <c:pt idx="6">
                  <c:v>614483</c:v>
                </c:pt>
                <c:pt idx="7">
                  <c:v>622508</c:v>
                </c:pt>
                <c:pt idx="8">
                  <c:v>648916</c:v>
                </c:pt>
                <c:pt idx="9">
                  <c:v>671791</c:v>
                </c:pt>
                <c:pt idx="10" formatCode="_(* #,##0_);_(* \(#,##0\);_(* &quot;-&quot;??_);_(@_)">
                  <c:v>680900</c:v>
                </c:pt>
                <c:pt idx="11" formatCode="_(* #,##0_);_(* \(#,##0\);_(* &quot;-&quot;??_);_(@_)">
                  <c:v>685789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97-4912-8D94-6F37DBEB340C}"/>
            </c:ext>
          </c:extLst>
        </c:ser>
        <c:ser>
          <c:idx val="1"/>
          <c:order val="1"/>
          <c:tx>
            <c:strRef>
              <c:f>Sheet1!$O$4</c:f>
              <c:strCache>
                <c:ptCount val="1"/>
                <c:pt idx="0">
                  <c:v>NH White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68-4A1E-8F30-6C441549E36F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Sheet1!$P$4:$AA$4</c:f>
              <c:numCache>
                <c:formatCode>#,##0</c:formatCode>
                <c:ptCount val="12"/>
                <c:pt idx="0">
                  <c:v>759798</c:v>
                </c:pt>
                <c:pt idx="1">
                  <c:v>783197</c:v>
                </c:pt>
                <c:pt idx="2">
                  <c:v>790783</c:v>
                </c:pt>
                <c:pt idx="3">
                  <c:v>810331</c:v>
                </c:pt>
                <c:pt idx="4">
                  <c:v>780112</c:v>
                </c:pt>
                <c:pt idx="5">
                  <c:v>758223</c:v>
                </c:pt>
                <c:pt idx="6">
                  <c:v>752893</c:v>
                </c:pt>
                <c:pt idx="7">
                  <c:v>736929</c:v>
                </c:pt>
                <c:pt idx="8">
                  <c:v>729651</c:v>
                </c:pt>
                <c:pt idx="9">
                  <c:v>707117</c:v>
                </c:pt>
                <c:pt idx="10" formatCode="_(* #,##0_);_(* \(#,##0\);_(* &quot;-&quot;??_);_(@_)">
                  <c:v>702454</c:v>
                </c:pt>
                <c:pt idx="11" formatCode="_(* #,##0_);_(* \(#,##0\);_(* &quot;-&quot;??_);_(@_)">
                  <c:v>708644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97-4912-8D94-6F37DBEB340C}"/>
            </c:ext>
          </c:extLst>
        </c:ser>
        <c:ser>
          <c:idx val="2"/>
          <c:order val="2"/>
          <c:tx>
            <c:strRef>
              <c:f>Sheet1!$O$5</c:f>
              <c:strCache>
                <c:ptCount val="1"/>
                <c:pt idx="0">
                  <c:v>Black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68-4A1E-8F30-6C441549E36F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Sheet1!$P$5:$AA$5</c:f>
              <c:numCache>
                <c:formatCode>#,##0</c:formatCode>
                <c:ptCount val="12"/>
                <c:pt idx="0">
                  <c:v>224917</c:v>
                </c:pt>
                <c:pt idx="1">
                  <c:v>233939</c:v>
                </c:pt>
                <c:pt idx="2">
                  <c:v>272391</c:v>
                </c:pt>
                <c:pt idx="3">
                  <c:v>273737</c:v>
                </c:pt>
                <c:pt idx="4">
                  <c:v>293158</c:v>
                </c:pt>
                <c:pt idx="5">
                  <c:v>286624</c:v>
                </c:pt>
                <c:pt idx="6">
                  <c:v>296972</c:v>
                </c:pt>
                <c:pt idx="7">
                  <c:v>275673</c:v>
                </c:pt>
                <c:pt idx="8">
                  <c:v>285606</c:v>
                </c:pt>
                <c:pt idx="9">
                  <c:v>280719</c:v>
                </c:pt>
                <c:pt idx="10" formatCode="_(* #,##0_);_(* \(#,##0\);_(* &quot;-&quot;??_);_(@_)">
                  <c:v>286156</c:v>
                </c:pt>
                <c:pt idx="11" formatCode="_(* #,##0_);_(* \(#,##0\);_(* &quot;-&quot;??_);_(@_)">
                  <c:v>285459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97-4912-8D94-6F37DBEB340C}"/>
            </c:ext>
          </c:extLst>
        </c:ser>
        <c:ser>
          <c:idx val="3"/>
          <c:order val="3"/>
          <c:tx>
            <c:strRef>
              <c:f>Sheet1!$O$6</c:f>
              <c:strCache>
                <c:ptCount val="1"/>
                <c:pt idx="0">
                  <c:v>Asian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43-4A84-B0AE-83A381F6CB27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0-40AD-A711-FC52DE29B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Sheet1!$P$2:$AA$2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Sheet1!$P$6:$AA$6</c:f>
              <c:numCache>
                <c:formatCode>#,##0</c:formatCode>
                <c:ptCount val="12"/>
                <c:pt idx="0">
                  <c:v>91473</c:v>
                </c:pt>
                <c:pt idx="1">
                  <c:v>94278</c:v>
                </c:pt>
                <c:pt idx="2">
                  <c:v>115095</c:v>
                </c:pt>
                <c:pt idx="3">
                  <c:v>121878</c:v>
                </c:pt>
                <c:pt idx="4">
                  <c:v>122319</c:v>
                </c:pt>
                <c:pt idx="5">
                  <c:v>123644</c:v>
                </c:pt>
                <c:pt idx="6">
                  <c:v>128321</c:v>
                </c:pt>
                <c:pt idx="7">
                  <c:v>135340</c:v>
                </c:pt>
                <c:pt idx="8">
                  <c:v>140679</c:v>
                </c:pt>
                <c:pt idx="9">
                  <c:v>145699</c:v>
                </c:pt>
                <c:pt idx="10" formatCode="_(* #,##0_);_(* \(#,##0\);_(* &quot;-&quot;??_);_(@_)">
                  <c:v>157033</c:v>
                </c:pt>
                <c:pt idx="11" formatCode="_(* #,##0_);_(* \(#,##0\);_(* &quot;-&quot;??_);_(@_)">
                  <c:v>142856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97-4912-8D94-6F37DBEB3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520488"/>
        <c:axId val="579519504"/>
      </c:lineChart>
      <c:catAx>
        <c:axId val="579520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519504"/>
        <c:crosses val="autoZero"/>
        <c:auto val="1"/>
        <c:lblAlgn val="ctr"/>
        <c:lblOffset val="100"/>
        <c:noMultiLvlLbl val="0"/>
      </c:catAx>
      <c:valAx>
        <c:axId val="57951950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52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972038870157141"/>
          <c:y val="0.23399174014318991"/>
          <c:w val="0.13269198614751768"/>
          <c:h val="0.5804131833793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Change in undergraduate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E9-42B0-AA6C-17158DAE0F8B}"/>
                </c:ext>
              </c:extLst>
            </c:dLbl>
            <c:dLbl>
              <c:idx val="5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A1-49B1-8A3A-B18CDB36A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Sheet1!$A$2:$A$53</c:f>
              <c:strCache>
                <c:ptCount val="52"/>
                <c:pt idx="0">
                  <c:v>Michigan</c:v>
                </c:pt>
                <c:pt idx="1">
                  <c:v>Pennsylvania</c:v>
                </c:pt>
                <c:pt idx="2">
                  <c:v>Illinois</c:v>
                </c:pt>
                <c:pt idx="3">
                  <c:v>Ohio</c:v>
                </c:pt>
                <c:pt idx="4">
                  <c:v>New York</c:v>
                </c:pt>
                <c:pt idx="5">
                  <c:v>Missouri</c:v>
                </c:pt>
                <c:pt idx="6">
                  <c:v>Indiana</c:v>
                </c:pt>
                <c:pt idx="7">
                  <c:v>Minnesota</c:v>
                </c:pt>
                <c:pt idx="8">
                  <c:v>California</c:v>
                </c:pt>
                <c:pt idx="9">
                  <c:v>Wisconsin</c:v>
                </c:pt>
                <c:pt idx="10">
                  <c:v>Florida</c:v>
                </c:pt>
                <c:pt idx="11">
                  <c:v>Maryland</c:v>
                </c:pt>
                <c:pt idx="12">
                  <c:v>Tennessee</c:v>
                </c:pt>
                <c:pt idx="13">
                  <c:v>Georgia</c:v>
                </c:pt>
                <c:pt idx="14">
                  <c:v>Alabama</c:v>
                </c:pt>
                <c:pt idx="15">
                  <c:v>South Carolina</c:v>
                </c:pt>
                <c:pt idx="16">
                  <c:v>North Carolina</c:v>
                </c:pt>
                <c:pt idx="17">
                  <c:v>Oregon</c:v>
                </c:pt>
                <c:pt idx="18">
                  <c:v>Virginia</c:v>
                </c:pt>
                <c:pt idx="19">
                  <c:v>Oklahoma</c:v>
                </c:pt>
                <c:pt idx="20">
                  <c:v>Washington</c:v>
                </c:pt>
                <c:pt idx="21">
                  <c:v>Kentucky</c:v>
                </c:pt>
                <c:pt idx="22">
                  <c:v>Kansas</c:v>
                </c:pt>
                <c:pt idx="23">
                  <c:v>West Virginia</c:v>
                </c:pt>
                <c:pt idx="24">
                  <c:v>New Jersey</c:v>
                </c:pt>
                <c:pt idx="25">
                  <c:v>Iowa</c:v>
                </c:pt>
                <c:pt idx="26">
                  <c:v>Mississippi</c:v>
                </c:pt>
                <c:pt idx="27">
                  <c:v>New Mexico</c:v>
                </c:pt>
                <c:pt idx="28">
                  <c:v>Arizona</c:v>
                </c:pt>
                <c:pt idx="29">
                  <c:v>Arkansas</c:v>
                </c:pt>
                <c:pt idx="30">
                  <c:v>Puerto Rico</c:v>
                </c:pt>
                <c:pt idx="31">
                  <c:v>Louisiana</c:v>
                </c:pt>
                <c:pt idx="32">
                  <c:v>Nebraska</c:v>
                </c:pt>
                <c:pt idx="33">
                  <c:v>Hawaii</c:v>
                </c:pt>
                <c:pt idx="34">
                  <c:v>Massachusetts</c:v>
                </c:pt>
                <c:pt idx="35">
                  <c:v>Maine</c:v>
                </c:pt>
                <c:pt idx="36">
                  <c:v>Rhode Island</c:v>
                </c:pt>
                <c:pt idx="37">
                  <c:v>Montana</c:v>
                </c:pt>
                <c:pt idx="38">
                  <c:v>Idaho</c:v>
                </c:pt>
                <c:pt idx="39">
                  <c:v>Delaware</c:v>
                </c:pt>
                <c:pt idx="40">
                  <c:v>Alaska</c:v>
                </c:pt>
                <c:pt idx="41">
                  <c:v>South Dakota</c:v>
                </c:pt>
                <c:pt idx="42">
                  <c:v>Colorado</c:v>
                </c:pt>
                <c:pt idx="43">
                  <c:v>New Hampshire</c:v>
                </c:pt>
                <c:pt idx="44">
                  <c:v>North Dakota</c:v>
                </c:pt>
                <c:pt idx="45">
                  <c:v>Wyoming</c:v>
                </c:pt>
                <c:pt idx="46">
                  <c:v>Nevada</c:v>
                </c:pt>
                <c:pt idx="47">
                  <c:v>District of Columbia</c:v>
                </c:pt>
                <c:pt idx="48">
                  <c:v>Vermont</c:v>
                </c:pt>
                <c:pt idx="49">
                  <c:v>Utah</c:v>
                </c:pt>
                <c:pt idx="50">
                  <c:v>Connecticut</c:v>
                </c:pt>
                <c:pt idx="51">
                  <c:v>Texas</c:v>
                </c:pt>
              </c:strCache>
            </c:strRef>
          </c:cat>
          <c:val>
            <c:numRef>
              <c:f>Sheet1!$B$2:$B$53</c:f>
              <c:numCache>
                <c:formatCode>_(* #,##0_);_(* \(#,##0\);_(* "-"??_);_(@_)</c:formatCode>
                <c:ptCount val="52"/>
                <c:pt idx="0">
                  <c:v>-158669</c:v>
                </c:pt>
                <c:pt idx="1">
                  <c:v>-148341</c:v>
                </c:pt>
                <c:pt idx="2">
                  <c:v>-144688</c:v>
                </c:pt>
                <c:pt idx="3">
                  <c:v>-139584</c:v>
                </c:pt>
                <c:pt idx="4">
                  <c:v>-136700</c:v>
                </c:pt>
                <c:pt idx="5">
                  <c:v>-80359</c:v>
                </c:pt>
                <c:pt idx="6">
                  <c:v>-72352</c:v>
                </c:pt>
                <c:pt idx="7">
                  <c:v>-63898</c:v>
                </c:pt>
                <c:pt idx="8">
                  <c:v>-58865</c:v>
                </c:pt>
                <c:pt idx="9">
                  <c:v>-58341</c:v>
                </c:pt>
                <c:pt idx="10">
                  <c:v>-58186</c:v>
                </c:pt>
                <c:pt idx="11">
                  <c:v>-55631</c:v>
                </c:pt>
                <c:pt idx="12">
                  <c:v>-41985</c:v>
                </c:pt>
                <c:pt idx="13">
                  <c:v>-40846</c:v>
                </c:pt>
                <c:pt idx="14">
                  <c:v>-40001</c:v>
                </c:pt>
                <c:pt idx="15">
                  <c:v>-39846</c:v>
                </c:pt>
                <c:pt idx="16">
                  <c:v>-39470</c:v>
                </c:pt>
                <c:pt idx="17">
                  <c:v>-32197</c:v>
                </c:pt>
                <c:pt idx="18">
                  <c:v>-31666</c:v>
                </c:pt>
                <c:pt idx="19">
                  <c:v>-30966</c:v>
                </c:pt>
                <c:pt idx="20">
                  <c:v>-29483</c:v>
                </c:pt>
                <c:pt idx="21">
                  <c:v>-27358</c:v>
                </c:pt>
                <c:pt idx="22">
                  <c:v>-26217</c:v>
                </c:pt>
                <c:pt idx="23">
                  <c:v>-25807</c:v>
                </c:pt>
                <c:pt idx="24">
                  <c:v>-25658</c:v>
                </c:pt>
                <c:pt idx="25">
                  <c:v>-25616</c:v>
                </c:pt>
                <c:pt idx="26">
                  <c:v>-25223</c:v>
                </c:pt>
                <c:pt idx="27">
                  <c:v>-24777</c:v>
                </c:pt>
                <c:pt idx="28">
                  <c:v>-22903</c:v>
                </c:pt>
                <c:pt idx="29">
                  <c:v>-21648</c:v>
                </c:pt>
                <c:pt idx="30">
                  <c:v>-20970</c:v>
                </c:pt>
                <c:pt idx="31">
                  <c:v>-19963</c:v>
                </c:pt>
                <c:pt idx="32">
                  <c:v>-18534</c:v>
                </c:pt>
                <c:pt idx="33">
                  <c:v>-17294</c:v>
                </c:pt>
                <c:pt idx="34">
                  <c:v>-13616</c:v>
                </c:pt>
                <c:pt idx="35">
                  <c:v>-10666</c:v>
                </c:pt>
                <c:pt idx="36">
                  <c:v>-9920</c:v>
                </c:pt>
                <c:pt idx="37">
                  <c:v>-8532</c:v>
                </c:pt>
                <c:pt idx="38">
                  <c:v>-7702</c:v>
                </c:pt>
                <c:pt idx="39">
                  <c:v>-7298</c:v>
                </c:pt>
                <c:pt idx="40">
                  <c:v>-6906</c:v>
                </c:pt>
                <c:pt idx="41">
                  <c:v>-6252</c:v>
                </c:pt>
                <c:pt idx="42">
                  <c:v>-5921</c:v>
                </c:pt>
                <c:pt idx="43">
                  <c:v>-4078</c:v>
                </c:pt>
                <c:pt idx="44">
                  <c:v>-4075</c:v>
                </c:pt>
                <c:pt idx="45">
                  <c:v>-3716</c:v>
                </c:pt>
                <c:pt idx="46">
                  <c:v>-3425</c:v>
                </c:pt>
                <c:pt idx="47">
                  <c:v>-1960</c:v>
                </c:pt>
                <c:pt idx="48">
                  <c:v>1855</c:v>
                </c:pt>
                <c:pt idx="49">
                  <c:v>5401</c:v>
                </c:pt>
                <c:pt idx="50">
                  <c:v>5684</c:v>
                </c:pt>
                <c:pt idx="51">
                  <c:v>45803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1-49B1-8A3A-B18CDB36A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447336"/>
        <c:axId val="11804447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 Change in graduate and professional 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Michigan</c:v>
                      </c:pt>
                      <c:pt idx="1">
                        <c:v>Pennsylvania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New York</c:v>
                      </c:pt>
                      <c:pt idx="5">
                        <c:v>Missouri</c:v>
                      </c:pt>
                      <c:pt idx="6">
                        <c:v>Indiana</c:v>
                      </c:pt>
                      <c:pt idx="7">
                        <c:v>Minnesota</c:v>
                      </c:pt>
                      <c:pt idx="8">
                        <c:v>California</c:v>
                      </c:pt>
                      <c:pt idx="9">
                        <c:v>Wisconsin</c:v>
                      </c:pt>
                      <c:pt idx="10">
                        <c:v>Florida</c:v>
                      </c:pt>
                      <c:pt idx="11">
                        <c:v>Maryland</c:v>
                      </c:pt>
                      <c:pt idx="12">
                        <c:v>Tennessee</c:v>
                      </c:pt>
                      <c:pt idx="13">
                        <c:v>Georgia</c:v>
                      </c:pt>
                      <c:pt idx="14">
                        <c:v>Alabama</c:v>
                      </c:pt>
                      <c:pt idx="15">
                        <c:v>South Carolina</c:v>
                      </c:pt>
                      <c:pt idx="16">
                        <c:v>North Carolina</c:v>
                      </c:pt>
                      <c:pt idx="17">
                        <c:v>Oregon</c:v>
                      </c:pt>
                      <c:pt idx="18">
                        <c:v>Virginia</c:v>
                      </c:pt>
                      <c:pt idx="19">
                        <c:v>Oklahoma</c:v>
                      </c:pt>
                      <c:pt idx="20">
                        <c:v>Washington</c:v>
                      </c:pt>
                      <c:pt idx="21">
                        <c:v>Kentucky</c:v>
                      </c:pt>
                      <c:pt idx="22">
                        <c:v>Kansas</c:v>
                      </c:pt>
                      <c:pt idx="23">
                        <c:v>West Virginia</c:v>
                      </c:pt>
                      <c:pt idx="24">
                        <c:v>New Jersey</c:v>
                      </c:pt>
                      <c:pt idx="25">
                        <c:v>Iowa</c:v>
                      </c:pt>
                      <c:pt idx="26">
                        <c:v>Mississippi</c:v>
                      </c:pt>
                      <c:pt idx="27">
                        <c:v>New Mexico</c:v>
                      </c:pt>
                      <c:pt idx="28">
                        <c:v>Arizona</c:v>
                      </c:pt>
                      <c:pt idx="29">
                        <c:v>Arkansas</c:v>
                      </c:pt>
                      <c:pt idx="30">
                        <c:v>Puerto Rico</c:v>
                      </c:pt>
                      <c:pt idx="31">
                        <c:v>Louisiana</c:v>
                      </c:pt>
                      <c:pt idx="32">
                        <c:v>Nebraska</c:v>
                      </c:pt>
                      <c:pt idx="33">
                        <c:v>Hawaii</c:v>
                      </c:pt>
                      <c:pt idx="34">
                        <c:v>Massachusetts</c:v>
                      </c:pt>
                      <c:pt idx="35">
                        <c:v>Maine</c:v>
                      </c:pt>
                      <c:pt idx="36">
                        <c:v>Rhode Island</c:v>
                      </c:pt>
                      <c:pt idx="37">
                        <c:v>Montana</c:v>
                      </c:pt>
                      <c:pt idx="38">
                        <c:v>Idaho</c:v>
                      </c:pt>
                      <c:pt idx="39">
                        <c:v>Delaware</c:v>
                      </c:pt>
                      <c:pt idx="40">
                        <c:v>Alaska</c:v>
                      </c:pt>
                      <c:pt idx="41">
                        <c:v>South Dakota</c:v>
                      </c:pt>
                      <c:pt idx="42">
                        <c:v>Colorado</c:v>
                      </c:pt>
                      <c:pt idx="43">
                        <c:v>New Hampshire</c:v>
                      </c:pt>
                      <c:pt idx="44">
                        <c:v>North Dakota</c:v>
                      </c:pt>
                      <c:pt idx="45">
                        <c:v>Wyoming</c:v>
                      </c:pt>
                      <c:pt idx="46">
                        <c:v>Nevada</c:v>
                      </c:pt>
                      <c:pt idx="47">
                        <c:v>District of Columbia</c:v>
                      </c:pt>
                      <c:pt idx="48">
                        <c:v>Vermont</c:v>
                      </c:pt>
                      <c:pt idx="49">
                        <c:v>Utah</c:v>
                      </c:pt>
                      <c:pt idx="50">
                        <c:v>Connecticut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2"/>
                      <c:pt idx="0">
                        <c:v>-3641</c:v>
                      </c:pt>
                      <c:pt idx="1">
                        <c:v>-16789</c:v>
                      </c:pt>
                      <c:pt idx="2">
                        <c:v>-13636</c:v>
                      </c:pt>
                      <c:pt idx="3">
                        <c:v>-10238</c:v>
                      </c:pt>
                      <c:pt idx="4">
                        <c:v>-15065</c:v>
                      </c:pt>
                      <c:pt idx="5">
                        <c:v>-8531</c:v>
                      </c:pt>
                      <c:pt idx="6">
                        <c:v>2644</c:v>
                      </c:pt>
                      <c:pt idx="7">
                        <c:v>-4281</c:v>
                      </c:pt>
                      <c:pt idx="8">
                        <c:v>47609</c:v>
                      </c:pt>
                      <c:pt idx="9">
                        <c:v>-2469</c:v>
                      </c:pt>
                      <c:pt idx="10">
                        <c:v>44550</c:v>
                      </c:pt>
                      <c:pt idx="11">
                        <c:v>-1659</c:v>
                      </c:pt>
                      <c:pt idx="12">
                        <c:v>2183</c:v>
                      </c:pt>
                      <c:pt idx="13">
                        <c:v>24069</c:v>
                      </c:pt>
                      <c:pt idx="14">
                        <c:v>2593</c:v>
                      </c:pt>
                      <c:pt idx="15">
                        <c:v>5328</c:v>
                      </c:pt>
                      <c:pt idx="16">
                        <c:v>17107</c:v>
                      </c:pt>
                      <c:pt idx="17">
                        <c:v>7285</c:v>
                      </c:pt>
                      <c:pt idx="18">
                        <c:v>9429</c:v>
                      </c:pt>
                      <c:pt idx="19">
                        <c:v>4778</c:v>
                      </c:pt>
                      <c:pt idx="20">
                        <c:v>6507</c:v>
                      </c:pt>
                      <c:pt idx="21">
                        <c:v>-1076</c:v>
                      </c:pt>
                      <c:pt idx="22">
                        <c:v>-1876</c:v>
                      </c:pt>
                      <c:pt idx="23">
                        <c:v>-3005</c:v>
                      </c:pt>
                      <c:pt idx="24">
                        <c:v>5863</c:v>
                      </c:pt>
                      <c:pt idx="25">
                        <c:v>33</c:v>
                      </c:pt>
                      <c:pt idx="26">
                        <c:v>-2179</c:v>
                      </c:pt>
                      <c:pt idx="27">
                        <c:v>1101</c:v>
                      </c:pt>
                      <c:pt idx="28">
                        <c:v>11351</c:v>
                      </c:pt>
                      <c:pt idx="29">
                        <c:v>4782</c:v>
                      </c:pt>
                      <c:pt idx="30">
                        <c:v>7191</c:v>
                      </c:pt>
                      <c:pt idx="31">
                        <c:v>395</c:v>
                      </c:pt>
                      <c:pt idx="32">
                        <c:v>6072</c:v>
                      </c:pt>
                      <c:pt idx="33">
                        <c:v>-503</c:v>
                      </c:pt>
                      <c:pt idx="34">
                        <c:v>-1776</c:v>
                      </c:pt>
                      <c:pt idx="35">
                        <c:v>-986</c:v>
                      </c:pt>
                      <c:pt idx="36">
                        <c:v>-1741</c:v>
                      </c:pt>
                      <c:pt idx="37">
                        <c:v>2642</c:v>
                      </c:pt>
                      <c:pt idx="38">
                        <c:v>2261</c:v>
                      </c:pt>
                      <c:pt idx="39">
                        <c:v>1262</c:v>
                      </c:pt>
                      <c:pt idx="40">
                        <c:v>-739</c:v>
                      </c:pt>
                      <c:pt idx="41">
                        <c:v>-2710</c:v>
                      </c:pt>
                      <c:pt idx="42">
                        <c:v>5785</c:v>
                      </c:pt>
                      <c:pt idx="43">
                        <c:v>-248</c:v>
                      </c:pt>
                      <c:pt idx="44">
                        <c:v>2383</c:v>
                      </c:pt>
                      <c:pt idx="45">
                        <c:v>3075</c:v>
                      </c:pt>
                      <c:pt idx="46">
                        <c:v>5729</c:v>
                      </c:pt>
                      <c:pt idx="47">
                        <c:v>-3554</c:v>
                      </c:pt>
                      <c:pt idx="48">
                        <c:v>405</c:v>
                      </c:pt>
                      <c:pt idx="49">
                        <c:v>7854</c:v>
                      </c:pt>
                      <c:pt idx="50">
                        <c:v>-4713</c:v>
                      </c:pt>
                      <c:pt idx="51">
                        <c:v>62835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A21E-4D6D-A025-0E4C1CA2F90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Percent change undergraduate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Michigan</c:v>
                      </c:pt>
                      <c:pt idx="1">
                        <c:v>Pennsylvania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New York</c:v>
                      </c:pt>
                      <c:pt idx="5">
                        <c:v>Missouri</c:v>
                      </c:pt>
                      <c:pt idx="6">
                        <c:v>Indiana</c:v>
                      </c:pt>
                      <c:pt idx="7">
                        <c:v>Minnesota</c:v>
                      </c:pt>
                      <c:pt idx="8">
                        <c:v>California</c:v>
                      </c:pt>
                      <c:pt idx="9">
                        <c:v>Wisconsin</c:v>
                      </c:pt>
                      <c:pt idx="10">
                        <c:v>Florida</c:v>
                      </c:pt>
                      <c:pt idx="11">
                        <c:v>Maryland</c:v>
                      </c:pt>
                      <c:pt idx="12">
                        <c:v>Tennessee</c:v>
                      </c:pt>
                      <c:pt idx="13">
                        <c:v>Georgia</c:v>
                      </c:pt>
                      <c:pt idx="14">
                        <c:v>Alabama</c:v>
                      </c:pt>
                      <c:pt idx="15">
                        <c:v>South Carolina</c:v>
                      </c:pt>
                      <c:pt idx="16">
                        <c:v>North Carolina</c:v>
                      </c:pt>
                      <c:pt idx="17">
                        <c:v>Oregon</c:v>
                      </c:pt>
                      <c:pt idx="18">
                        <c:v>Virginia</c:v>
                      </c:pt>
                      <c:pt idx="19">
                        <c:v>Oklahoma</c:v>
                      </c:pt>
                      <c:pt idx="20">
                        <c:v>Washington</c:v>
                      </c:pt>
                      <c:pt idx="21">
                        <c:v>Kentucky</c:v>
                      </c:pt>
                      <c:pt idx="22">
                        <c:v>Kansas</c:v>
                      </c:pt>
                      <c:pt idx="23">
                        <c:v>West Virginia</c:v>
                      </c:pt>
                      <c:pt idx="24">
                        <c:v>New Jersey</c:v>
                      </c:pt>
                      <c:pt idx="25">
                        <c:v>Iowa</c:v>
                      </c:pt>
                      <c:pt idx="26">
                        <c:v>Mississippi</c:v>
                      </c:pt>
                      <c:pt idx="27">
                        <c:v>New Mexico</c:v>
                      </c:pt>
                      <c:pt idx="28">
                        <c:v>Arizona</c:v>
                      </c:pt>
                      <c:pt idx="29">
                        <c:v>Arkansas</c:v>
                      </c:pt>
                      <c:pt idx="30">
                        <c:v>Puerto Rico</c:v>
                      </c:pt>
                      <c:pt idx="31">
                        <c:v>Louisiana</c:v>
                      </c:pt>
                      <c:pt idx="32">
                        <c:v>Nebraska</c:v>
                      </c:pt>
                      <c:pt idx="33">
                        <c:v>Hawaii</c:v>
                      </c:pt>
                      <c:pt idx="34">
                        <c:v>Massachusetts</c:v>
                      </c:pt>
                      <c:pt idx="35">
                        <c:v>Maine</c:v>
                      </c:pt>
                      <c:pt idx="36">
                        <c:v>Rhode Island</c:v>
                      </c:pt>
                      <c:pt idx="37">
                        <c:v>Montana</c:v>
                      </c:pt>
                      <c:pt idx="38">
                        <c:v>Idaho</c:v>
                      </c:pt>
                      <c:pt idx="39">
                        <c:v>Delaware</c:v>
                      </c:pt>
                      <c:pt idx="40">
                        <c:v>Alaska</c:v>
                      </c:pt>
                      <c:pt idx="41">
                        <c:v>South Dakota</c:v>
                      </c:pt>
                      <c:pt idx="42">
                        <c:v>Colorado</c:v>
                      </c:pt>
                      <c:pt idx="43">
                        <c:v>New Hampshire</c:v>
                      </c:pt>
                      <c:pt idx="44">
                        <c:v>North Dakota</c:v>
                      </c:pt>
                      <c:pt idx="45">
                        <c:v>Wyoming</c:v>
                      </c:pt>
                      <c:pt idx="46">
                        <c:v>Nevada</c:v>
                      </c:pt>
                      <c:pt idx="47">
                        <c:v>District of Columbia</c:v>
                      </c:pt>
                      <c:pt idx="48">
                        <c:v>Vermont</c:v>
                      </c:pt>
                      <c:pt idx="49">
                        <c:v>Utah</c:v>
                      </c:pt>
                      <c:pt idx="50">
                        <c:v>Connecticut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Sheet1!$D$2:$D$53</c15:sqref>
                        </c15:formulaRef>
                      </c:ext>
                    </c:extLst>
                    <c:numCache>
                      <c:formatCode>0.0%</c:formatCode>
                      <c:ptCount val="52"/>
                      <c:pt idx="0">
                        <c:v>-0.22870877536900369</c:v>
                      </c:pt>
                      <c:pt idx="1">
                        <c:v>-0.192699449860679</c:v>
                      </c:pt>
                      <c:pt idx="2">
                        <c:v>-0.18437299699142537</c:v>
                      </c:pt>
                      <c:pt idx="3">
                        <c:v>-0.19356261206355016</c:v>
                      </c:pt>
                      <c:pt idx="4">
                        <c:v>-0.11315063685515725</c:v>
                      </c:pt>
                      <c:pt idx="5">
                        <c:v>-0.2268208555847851</c:v>
                      </c:pt>
                      <c:pt idx="6">
                        <c:v>-0.17676361726298817</c:v>
                      </c:pt>
                      <c:pt idx="7">
                        <c:v>-0.19341754373219761</c:v>
                      </c:pt>
                      <c:pt idx="8">
                        <c:v>-2.2120185905009273E-2</c:v>
                      </c:pt>
                      <c:pt idx="9">
                        <c:v>-0.16238490742493236</c:v>
                      </c:pt>
                      <c:pt idx="10">
                        <c:v>-5.0568511181197894E-2</c:v>
                      </c:pt>
                      <c:pt idx="11">
                        <c:v>-0.14742507638776631</c:v>
                      </c:pt>
                      <c:pt idx="12">
                        <c:v>-0.12164452621362036</c:v>
                      </c:pt>
                      <c:pt idx="13">
                        <c:v>-6.682470580343923E-2</c:v>
                      </c:pt>
                      <c:pt idx="14">
                        <c:v>-0.13988320044761504</c:v>
                      </c:pt>
                      <c:pt idx="15">
                        <c:v>-0.14416533099847678</c:v>
                      </c:pt>
                      <c:pt idx="16">
                        <c:v>-6.3902263697621031E-2</c:v>
                      </c:pt>
                      <c:pt idx="17">
                        <c:v>-0.13334851936218678</c:v>
                      </c:pt>
                      <c:pt idx="18">
                        <c:v>-6.228266171541863E-2</c:v>
                      </c:pt>
                      <c:pt idx="19">
                        <c:v>-0.13852182548558239</c:v>
                      </c:pt>
                      <c:pt idx="20">
                        <c:v>-7.484685626956343E-2</c:v>
                      </c:pt>
                      <c:pt idx="21">
                        <c:v>-0.11799107239126215</c:v>
                      </c:pt>
                      <c:pt idx="22">
                        <c:v>-0.14477411659460265</c:v>
                      </c:pt>
                      <c:pt idx="23">
                        <c:v>-0.25823527057316681</c:v>
                      </c:pt>
                      <c:pt idx="24">
                        <c:v>-5.380062024411366E-2</c:v>
                      </c:pt>
                      <c:pt idx="25">
                        <c:v>-0.13235028184368655</c:v>
                      </c:pt>
                      <c:pt idx="26">
                        <c:v>-0.14035468451774813</c:v>
                      </c:pt>
                      <c:pt idx="27">
                        <c:v>-0.18987370873310241</c:v>
                      </c:pt>
                      <c:pt idx="28">
                        <c:v>-5.6925057663246639E-2</c:v>
                      </c:pt>
                      <c:pt idx="29">
                        <c:v>-0.13009302660993727</c:v>
                      </c:pt>
                      <c:pt idx="30">
                        <c:v>-9.0907514500984068E-2</c:v>
                      </c:pt>
                      <c:pt idx="31">
                        <c:v>-8.2355270811589068E-2</c:v>
                      </c:pt>
                      <c:pt idx="32">
                        <c:v>-0.15062169849654611</c:v>
                      </c:pt>
                      <c:pt idx="33">
                        <c:v>-0.202226431862298</c:v>
                      </c:pt>
                      <c:pt idx="34">
                        <c:v>-3.0641615075962671E-2</c:v>
                      </c:pt>
                      <c:pt idx="35">
                        <c:v>-0.14611359215320968</c:v>
                      </c:pt>
                      <c:pt idx="36">
                        <c:v>-0.1172909572455543</c:v>
                      </c:pt>
                      <c:pt idx="37">
                        <c:v>-0.14543842901950088</c:v>
                      </c:pt>
                      <c:pt idx="38">
                        <c:v>-7.8157187071896089E-2</c:v>
                      </c:pt>
                      <c:pt idx="39">
                        <c:v>-0.12946832478844755</c:v>
                      </c:pt>
                      <c:pt idx="40">
                        <c:v>-0.17487528804031299</c:v>
                      </c:pt>
                      <c:pt idx="41">
                        <c:v>-0.13518422418266735</c:v>
                      </c:pt>
                      <c:pt idx="42">
                        <c:v>-1.9317351359816257E-2</c:v>
                      </c:pt>
                      <c:pt idx="43">
                        <c:v>-5.5601003490401396E-2</c:v>
                      </c:pt>
                      <c:pt idx="44">
                        <c:v>-8.087885042870753E-2</c:v>
                      </c:pt>
                      <c:pt idx="45">
                        <c:v>-0.110250704643228</c:v>
                      </c:pt>
                      <c:pt idx="46">
                        <c:v>-2.4902027788481811E-2</c:v>
                      </c:pt>
                      <c:pt idx="47">
                        <c:v>-4.0549486924859317E-2</c:v>
                      </c:pt>
                      <c:pt idx="48">
                        <c:v>4.6797346048083957E-2</c:v>
                      </c:pt>
                      <c:pt idx="49">
                        <c:v>2.4743902215543623E-2</c:v>
                      </c:pt>
                      <c:pt idx="50">
                        <c:v>2.8030654212981683E-2</c:v>
                      </c:pt>
                      <c:pt idx="51">
                        <c:v>3.1008250497758141E-2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A21E-4D6D-A025-0E4C1CA2F90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Percent change graduate and professional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Sheet1!$A$2:$A$53</c15:sqref>
                        </c15:formulaRef>
                      </c:ext>
                    </c:extLst>
                    <c:strCache>
                      <c:ptCount val="52"/>
                      <c:pt idx="0">
                        <c:v>Michigan</c:v>
                      </c:pt>
                      <c:pt idx="1">
                        <c:v>Pennsylvania</c:v>
                      </c:pt>
                      <c:pt idx="2">
                        <c:v>Illinois</c:v>
                      </c:pt>
                      <c:pt idx="3">
                        <c:v>Ohio</c:v>
                      </c:pt>
                      <c:pt idx="4">
                        <c:v>New York</c:v>
                      </c:pt>
                      <c:pt idx="5">
                        <c:v>Missouri</c:v>
                      </c:pt>
                      <c:pt idx="6">
                        <c:v>Indiana</c:v>
                      </c:pt>
                      <c:pt idx="7">
                        <c:v>Minnesota</c:v>
                      </c:pt>
                      <c:pt idx="8">
                        <c:v>California</c:v>
                      </c:pt>
                      <c:pt idx="9">
                        <c:v>Wisconsin</c:v>
                      </c:pt>
                      <c:pt idx="10">
                        <c:v>Florida</c:v>
                      </c:pt>
                      <c:pt idx="11">
                        <c:v>Maryland</c:v>
                      </c:pt>
                      <c:pt idx="12">
                        <c:v>Tennessee</c:v>
                      </c:pt>
                      <c:pt idx="13">
                        <c:v>Georgia</c:v>
                      </c:pt>
                      <c:pt idx="14">
                        <c:v>Alabama</c:v>
                      </c:pt>
                      <c:pt idx="15">
                        <c:v>South Carolina</c:v>
                      </c:pt>
                      <c:pt idx="16">
                        <c:v>North Carolina</c:v>
                      </c:pt>
                      <c:pt idx="17">
                        <c:v>Oregon</c:v>
                      </c:pt>
                      <c:pt idx="18">
                        <c:v>Virginia</c:v>
                      </c:pt>
                      <c:pt idx="19">
                        <c:v>Oklahoma</c:v>
                      </c:pt>
                      <c:pt idx="20">
                        <c:v>Washington</c:v>
                      </c:pt>
                      <c:pt idx="21">
                        <c:v>Kentucky</c:v>
                      </c:pt>
                      <c:pt idx="22">
                        <c:v>Kansas</c:v>
                      </c:pt>
                      <c:pt idx="23">
                        <c:v>West Virginia</c:v>
                      </c:pt>
                      <c:pt idx="24">
                        <c:v>New Jersey</c:v>
                      </c:pt>
                      <c:pt idx="25">
                        <c:v>Iowa</c:v>
                      </c:pt>
                      <c:pt idx="26">
                        <c:v>Mississippi</c:v>
                      </c:pt>
                      <c:pt idx="27">
                        <c:v>New Mexico</c:v>
                      </c:pt>
                      <c:pt idx="28">
                        <c:v>Arizona</c:v>
                      </c:pt>
                      <c:pt idx="29">
                        <c:v>Arkansas</c:v>
                      </c:pt>
                      <c:pt idx="30">
                        <c:v>Puerto Rico</c:v>
                      </c:pt>
                      <c:pt idx="31">
                        <c:v>Louisiana</c:v>
                      </c:pt>
                      <c:pt idx="32">
                        <c:v>Nebraska</c:v>
                      </c:pt>
                      <c:pt idx="33">
                        <c:v>Hawaii</c:v>
                      </c:pt>
                      <c:pt idx="34">
                        <c:v>Massachusetts</c:v>
                      </c:pt>
                      <c:pt idx="35">
                        <c:v>Maine</c:v>
                      </c:pt>
                      <c:pt idx="36">
                        <c:v>Rhode Island</c:v>
                      </c:pt>
                      <c:pt idx="37">
                        <c:v>Montana</c:v>
                      </c:pt>
                      <c:pt idx="38">
                        <c:v>Idaho</c:v>
                      </c:pt>
                      <c:pt idx="39">
                        <c:v>Delaware</c:v>
                      </c:pt>
                      <c:pt idx="40">
                        <c:v>Alaska</c:v>
                      </c:pt>
                      <c:pt idx="41">
                        <c:v>South Dakota</c:v>
                      </c:pt>
                      <c:pt idx="42">
                        <c:v>Colorado</c:v>
                      </c:pt>
                      <c:pt idx="43">
                        <c:v>New Hampshire</c:v>
                      </c:pt>
                      <c:pt idx="44">
                        <c:v>North Dakota</c:v>
                      </c:pt>
                      <c:pt idx="45">
                        <c:v>Wyoming</c:v>
                      </c:pt>
                      <c:pt idx="46">
                        <c:v>Nevada</c:v>
                      </c:pt>
                      <c:pt idx="47">
                        <c:v>District of Columbia</c:v>
                      </c:pt>
                      <c:pt idx="48">
                        <c:v>Vermont</c:v>
                      </c:pt>
                      <c:pt idx="49">
                        <c:v>Utah</c:v>
                      </c:pt>
                      <c:pt idx="50">
                        <c:v>Connecticut</c:v>
                      </c:pt>
                      <c:pt idx="51">
                        <c:v>Texas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Sheet1!$E$2:$E$53</c15:sqref>
                        </c15:formulaRef>
                      </c:ext>
                    </c:extLst>
                    <c:numCache>
                      <c:formatCode>0.0%</c:formatCode>
                      <c:ptCount val="52"/>
                      <c:pt idx="0">
                        <c:v>-2.830445361754394E-2</c:v>
                      </c:pt>
                      <c:pt idx="1">
                        <c:v>-8.9466420117554901E-2</c:v>
                      </c:pt>
                      <c:pt idx="2">
                        <c:v>-6.6186142458439512E-2</c:v>
                      </c:pt>
                      <c:pt idx="3">
                        <c:v>-6.890749515399526E-2</c:v>
                      </c:pt>
                      <c:pt idx="4">
                        <c:v>-4.7533705862122279E-2</c:v>
                      </c:pt>
                      <c:pt idx="5">
                        <c:v>-9.6561325666681755E-2</c:v>
                      </c:pt>
                      <c:pt idx="6">
                        <c:v>3.8040428746133371E-2</c:v>
                      </c:pt>
                      <c:pt idx="7">
                        <c:v>-5.6072195735317229E-2</c:v>
                      </c:pt>
                      <c:pt idx="8">
                        <c:v>9.6463341741887768E-2</c:v>
                      </c:pt>
                      <c:pt idx="9">
                        <c:v>-3.6715938494482944E-2</c:v>
                      </c:pt>
                      <c:pt idx="10">
                        <c:v>0.21185433171965798</c:v>
                      </c:pt>
                      <c:pt idx="11">
                        <c:v>-1.4236799423319516E-2</c:v>
                      </c:pt>
                      <c:pt idx="12">
                        <c:v>2.8795673394011345E-2</c:v>
                      </c:pt>
                      <c:pt idx="13">
                        <c:v>0.19312519558048288</c:v>
                      </c:pt>
                      <c:pt idx="14">
                        <c:v>4.9405533114854051E-2</c:v>
                      </c:pt>
                      <c:pt idx="15">
                        <c:v>0.10751039186407846</c:v>
                      </c:pt>
                      <c:pt idx="16">
                        <c:v>0.15459902036980136</c:v>
                      </c:pt>
                      <c:pt idx="17">
                        <c:v>0.16927688446881681</c:v>
                      </c:pt>
                      <c:pt idx="18">
                        <c:v>6.986773368900745E-2</c:v>
                      </c:pt>
                      <c:pt idx="19">
                        <c:v>0.13644411445542293</c:v>
                      </c:pt>
                      <c:pt idx="20">
                        <c:v>8.5402666946661071E-2</c:v>
                      </c:pt>
                      <c:pt idx="21">
                        <c:v>-2.1431274523472821E-2</c:v>
                      </c:pt>
                      <c:pt idx="22">
                        <c:v>-5.0215476859658985E-2</c:v>
                      </c:pt>
                      <c:pt idx="23">
                        <c:v>-0.13754119370194068</c:v>
                      </c:pt>
                      <c:pt idx="24">
                        <c:v>4.6504433903897711E-2</c:v>
                      </c:pt>
                      <c:pt idx="25">
                        <c:v>8.6430423509075197E-4</c:v>
                      </c:pt>
                      <c:pt idx="26">
                        <c:v>-6.8191775677536454E-2</c:v>
                      </c:pt>
                      <c:pt idx="27">
                        <c:v>4.1489241436484907E-2</c:v>
                      </c:pt>
                      <c:pt idx="28">
                        <c:v>0.15268212633164749</c:v>
                      </c:pt>
                      <c:pt idx="29">
                        <c:v>0.17665312153675655</c:v>
                      </c:pt>
                      <c:pt idx="30">
                        <c:v>0.19652373534475689</c:v>
                      </c:pt>
                      <c:pt idx="31">
                        <c:v>8.1817805211483498E-3</c:v>
                      </c:pt>
                      <c:pt idx="32">
                        <c:v>0.24356197352587244</c:v>
                      </c:pt>
                      <c:pt idx="33">
                        <c:v>-2.8821911528764611E-2</c:v>
                      </c:pt>
                      <c:pt idx="34">
                        <c:v>-1.2116085194635084E-2</c:v>
                      </c:pt>
                      <c:pt idx="35">
                        <c:v>-6.910569105691057E-2</c:v>
                      </c:pt>
                      <c:pt idx="36">
                        <c:v>-9.9582451524337923E-2</c:v>
                      </c:pt>
                      <c:pt idx="37">
                        <c:v>0.23818968626036782</c:v>
                      </c:pt>
                      <c:pt idx="38">
                        <c:v>0.14956671297215057</c:v>
                      </c:pt>
                      <c:pt idx="39">
                        <c:v>0.10406530881504082</c:v>
                      </c:pt>
                      <c:pt idx="40">
                        <c:v>-7.2351674172704133E-2</c:v>
                      </c:pt>
                      <c:pt idx="41">
                        <c:v>-0.27197912484945808</c:v>
                      </c:pt>
                      <c:pt idx="42">
                        <c:v>7.3656735421441299E-2</c:v>
                      </c:pt>
                      <c:pt idx="43">
                        <c:v>-1.4695425456269258E-2</c:v>
                      </c:pt>
                      <c:pt idx="44">
                        <c:v>0.31187017406098677</c:v>
                      </c:pt>
                      <c:pt idx="45">
                        <c:v>0.68121400088613204</c:v>
                      </c:pt>
                      <c:pt idx="46">
                        <c:v>0.21018453975125656</c:v>
                      </c:pt>
                      <c:pt idx="47">
                        <c:v>-0.12845628365923303</c:v>
                      </c:pt>
                      <c:pt idx="48">
                        <c:v>4.9547345241008074E-2</c:v>
                      </c:pt>
                      <c:pt idx="49">
                        <c:v>0.23512154233025984</c:v>
                      </c:pt>
                      <c:pt idx="50">
                        <c:v>-7.6094678377680192E-2</c:v>
                      </c:pt>
                      <c:pt idx="51">
                        <c:v>0.21945341831834453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21E-4D6D-A025-0E4C1CA2F901}"/>
                  </c:ext>
                </c:extLst>
              </c15:ser>
            </c15:filteredBarSeries>
          </c:ext>
        </c:extLst>
      </c:barChart>
      <c:catAx>
        <c:axId val="118044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444712"/>
        <c:crosses val="autoZero"/>
        <c:auto val="1"/>
        <c:lblAlgn val="ctr"/>
        <c:lblOffset val="80"/>
        <c:noMultiLvlLbl val="0"/>
      </c:catAx>
      <c:valAx>
        <c:axId val="1180444712"/>
        <c:scaling>
          <c:orientation val="minMax"/>
          <c:min val="-1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44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3-4 year old children enrolled in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42.6</c:v>
                </c:pt>
                <c:pt idx="1">
                  <c:v>41.6</c:v>
                </c:pt>
                <c:pt idx="2">
                  <c:v>43</c:v>
                </c:pt>
                <c:pt idx="3">
                  <c:v>40.799999999999997</c:v>
                </c:pt>
                <c:pt idx="4">
                  <c:v>41.5</c:v>
                </c:pt>
                <c:pt idx="5">
                  <c:v>43.4</c:v>
                </c:pt>
                <c:pt idx="6">
                  <c:v>42.6</c:v>
                </c:pt>
                <c:pt idx="7">
                  <c:v>43</c:v>
                </c:pt>
                <c:pt idx="8">
                  <c:v>42.3</c:v>
                </c:pt>
                <c:pt idx="9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5-4D9E-9FAF-80196D806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6192543"/>
        <c:axId val="185960703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 3-4 year old children enrolled in public school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61.5</c:v>
                      </c:pt>
                      <c:pt idx="1">
                        <c:v>60.6</c:v>
                      </c:pt>
                      <c:pt idx="2">
                        <c:v>62</c:v>
                      </c:pt>
                      <c:pt idx="3">
                        <c:v>63.9</c:v>
                      </c:pt>
                      <c:pt idx="4">
                        <c:v>62.8</c:v>
                      </c:pt>
                      <c:pt idx="5">
                        <c:v>62.2</c:v>
                      </c:pt>
                      <c:pt idx="6">
                        <c:v>63.9</c:v>
                      </c:pt>
                      <c:pt idx="7">
                        <c:v>64</c:v>
                      </c:pt>
                      <c:pt idx="8">
                        <c:v>63.6</c:v>
                      </c:pt>
                      <c:pt idx="9">
                        <c:v>64.599999999999994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D45-4D9E-9FAF-80196D806E4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Texas!!Percent in private school!!Estimate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38.5</c:v>
                      </c:pt>
                      <c:pt idx="1">
                        <c:v>39.4</c:v>
                      </c:pt>
                      <c:pt idx="2">
                        <c:v>38</c:v>
                      </c:pt>
                      <c:pt idx="3">
                        <c:v>36.1</c:v>
                      </c:pt>
                      <c:pt idx="4">
                        <c:v>37.200000000000003</c:v>
                      </c:pt>
                      <c:pt idx="5">
                        <c:v>37.799999999999997</c:v>
                      </c:pt>
                      <c:pt idx="6">
                        <c:v>36.1</c:v>
                      </c:pt>
                      <c:pt idx="7">
                        <c:v>36</c:v>
                      </c:pt>
                      <c:pt idx="8">
                        <c:v>36.4</c:v>
                      </c:pt>
                      <c:pt idx="9">
                        <c:v>35.4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D45-4D9E-9FAF-80196D806E48}"/>
                  </c:ext>
                </c:extLst>
              </c15:ser>
            </c15:filteredBarSeries>
          </c:ext>
        </c:extLst>
      </c:barChart>
      <c:catAx>
        <c:axId val="176619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960703"/>
        <c:crosses val="autoZero"/>
        <c:auto val="1"/>
        <c:lblAlgn val="ctr"/>
        <c:lblOffset val="100"/>
        <c:noMultiLvlLbl val="0"/>
      </c:catAx>
      <c:valAx>
        <c:axId val="185960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192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 of  3-4 year old children enrolled in public school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61.5</c:v>
                </c:pt>
                <c:pt idx="1">
                  <c:v>60.6</c:v>
                </c:pt>
                <c:pt idx="2">
                  <c:v>62</c:v>
                </c:pt>
                <c:pt idx="3">
                  <c:v>63.9</c:v>
                </c:pt>
                <c:pt idx="4">
                  <c:v>62.8</c:v>
                </c:pt>
                <c:pt idx="5">
                  <c:v>62.2</c:v>
                </c:pt>
                <c:pt idx="6">
                  <c:v>63.9</c:v>
                </c:pt>
                <c:pt idx="7">
                  <c:v>64</c:v>
                </c:pt>
                <c:pt idx="8">
                  <c:v>63.6</c:v>
                </c:pt>
                <c:pt idx="9">
                  <c:v>64.599999999999994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45-4D9E-9FAF-80196D806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66192543"/>
        <c:axId val="18596070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Percent 3-4 year old children enrolled in school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trendline>
                  <c:spPr>
                    <a:ln w="19050" cap="rnd">
                      <a:solidFill>
                        <a:schemeClr val="accent1"/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cat>
                  <c:numRef>
                    <c:extLst>
                      <c:ext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42.6</c:v>
                      </c:pt>
                      <c:pt idx="1">
                        <c:v>41.6</c:v>
                      </c:pt>
                      <c:pt idx="2">
                        <c:v>43</c:v>
                      </c:pt>
                      <c:pt idx="3">
                        <c:v>40.799999999999997</c:v>
                      </c:pt>
                      <c:pt idx="4">
                        <c:v>41.5</c:v>
                      </c:pt>
                      <c:pt idx="5">
                        <c:v>43.4</c:v>
                      </c:pt>
                      <c:pt idx="6">
                        <c:v>42.6</c:v>
                      </c:pt>
                      <c:pt idx="7">
                        <c:v>43</c:v>
                      </c:pt>
                      <c:pt idx="8">
                        <c:v>42.3</c:v>
                      </c:pt>
                      <c:pt idx="9">
                        <c:v>44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1D45-4D9E-9FAF-80196D806E48}"/>
                  </c:ext>
                </c:extLst>
              </c15:ser>
            </c15:filteredBarSeries>
          </c:ext>
        </c:extLst>
      </c:barChart>
      <c:catAx>
        <c:axId val="176619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960703"/>
        <c:crosses val="autoZero"/>
        <c:auto val="1"/>
        <c:lblAlgn val="ctr"/>
        <c:lblOffset val="100"/>
        <c:noMultiLvlLbl val="0"/>
      </c:catAx>
      <c:valAx>
        <c:axId val="185960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192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Sheet1!$B$2:$H$2</c:f>
              <c:numCache>
                <c:formatCode>_(* #,##0_);_(* \(#,##0\);_(* "-"??_);_(@_)</c:formatCode>
                <c:ptCount val="7"/>
                <c:pt idx="0">
                  <c:v>16820</c:v>
                </c:pt>
                <c:pt idx="1">
                  <c:v>17122</c:v>
                </c:pt>
                <c:pt idx="2">
                  <c:v>51904</c:v>
                </c:pt>
                <c:pt idx="3">
                  <c:v>49630</c:v>
                </c:pt>
                <c:pt idx="4">
                  <c:v>45932</c:v>
                </c:pt>
                <c:pt idx="5">
                  <c:v>39381</c:v>
                </c:pt>
                <c:pt idx="6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A-4ED7-83A1-B08D6942DB7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Sheet1!$B$3:$H$3</c:f>
              <c:numCache>
                <c:formatCode>_(* #,##0_);_(* \(#,##0\);_(* "-"??_);_(@_)</c:formatCode>
                <c:ptCount val="7"/>
                <c:pt idx="0">
                  <c:v>16528</c:v>
                </c:pt>
                <c:pt idx="1">
                  <c:v>14091</c:v>
                </c:pt>
                <c:pt idx="2">
                  <c:v>55751</c:v>
                </c:pt>
                <c:pt idx="3">
                  <c:v>51554</c:v>
                </c:pt>
                <c:pt idx="4">
                  <c:v>47291</c:v>
                </c:pt>
                <c:pt idx="5">
                  <c:v>47017</c:v>
                </c:pt>
                <c:pt idx="6">
                  <c:v>7712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1A-4ED7-83A1-B08D6942DB7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Sheet1!$B$4:$H$4</c:f>
              <c:numCache>
                <c:formatCode>_(* #,##0_);_(* \(#,##0\);_(* "-"??_);_(@_)</c:formatCode>
                <c:ptCount val="7"/>
                <c:pt idx="0">
                  <c:v>17304</c:v>
                </c:pt>
                <c:pt idx="1">
                  <c:v>13138</c:v>
                </c:pt>
                <c:pt idx="2">
                  <c:v>50936</c:v>
                </c:pt>
                <c:pt idx="3">
                  <c:v>56152</c:v>
                </c:pt>
                <c:pt idx="4">
                  <c:v>50866</c:v>
                </c:pt>
                <c:pt idx="5">
                  <c:v>43606</c:v>
                </c:pt>
                <c:pt idx="6">
                  <c:v>10446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1A-4ED7-83A1-B08D6942DB7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Sheet1!$B$5:$H$5</c:f>
              <c:numCache>
                <c:formatCode>_(* #,##0_);_(* \(#,##0\);_(* "-"??_);_(@_)</c:formatCode>
                <c:ptCount val="7"/>
                <c:pt idx="0">
                  <c:v>14882</c:v>
                </c:pt>
                <c:pt idx="1">
                  <c:v>13981</c:v>
                </c:pt>
                <c:pt idx="2">
                  <c:v>58177</c:v>
                </c:pt>
                <c:pt idx="3">
                  <c:v>53268</c:v>
                </c:pt>
                <c:pt idx="4">
                  <c:v>52430</c:v>
                </c:pt>
                <c:pt idx="5">
                  <c:v>40527</c:v>
                </c:pt>
                <c:pt idx="6">
                  <c:v>13082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1A-4ED7-83A1-B08D6942DB7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Sheet1!$B$6:$H$6</c:f>
              <c:numCache>
                <c:formatCode>_(* #,##0_);_(* \(#,##0\);_(* "-"??_);_(@_)</c:formatCode>
                <c:ptCount val="7"/>
                <c:pt idx="0">
                  <c:v>20599</c:v>
                </c:pt>
                <c:pt idx="1">
                  <c:v>12259</c:v>
                </c:pt>
                <c:pt idx="2">
                  <c:v>53727</c:v>
                </c:pt>
                <c:pt idx="3">
                  <c:v>59059</c:v>
                </c:pt>
                <c:pt idx="4">
                  <c:v>56302</c:v>
                </c:pt>
                <c:pt idx="5">
                  <c:v>41289</c:v>
                </c:pt>
                <c:pt idx="6">
                  <c:v>11596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1A-4ED7-83A1-B08D6942DB7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Sheet1!$B$7:$H$7</c:f>
              <c:numCache>
                <c:formatCode>_(* #,##0_);_(* \(#,##0\);_(* "-"??_);_(@_)</c:formatCode>
                <c:ptCount val="7"/>
                <c:pt idx="0">
                  <c:v>17848</c:v>
                </c:pt>
                <c:pt idx="1">
                  <c:v>16045</c:v>
                </c:pt>
                <c:pt idx="2">
                  <c:v>56092</c:v>
                </c:pt>
                <c:pt idx="3">
                  <c:v>58093</c:v>
                </c:pt>
                <c:pt idx="4">
                  <c:v>56734</c:v>
                </c:pt>
                <c:pt idx="5">
                  <c:v>41317</c:v>
                </c:pt>
                <c:pt idx="6">
                  <c:v>12568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1A-4ED7-83A1-B08D6942DB7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Sheet1!$B$8:$H$8</c:f>
              <c:numCache>
                <c:formatCode>_(* #,##0_);_(* \(#,##0\);_(* "-"??_);_(@_)</c:formatCode>
                <c:ptCount val="7"/>
                <c:pt idx="0">
                  <c:v>18443</c:v>
                </c:pt>
                <c:pt idx="1">
                  <c:v>14092</c:v>
                </c:pt>
                <c:pt idx="2">
                  <c:v>57782</c:v>
                </c:pt>
                <c:pt idx="3">
                  <c:v>60114</c:v>
                </c:pt>
                <c:pt idx="4">
                  <c:v>60047</c:v>
                </c:pt>
                <c:pt idx="5">
                  <c:v>42953</c:v>
                </c:pt>
                <c:pt idx="6">
                  <c:v>16320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1A-4ED7-83A1-B08D6942DB7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Sheet1!$B$9:$H$9</c:f>
              <c:numCache>
                <c:formatCode>_(* #,##0_);_(* \(#,##0\);_(* "-"??_);_(@_)</c:formatCode>
                <c:ptCount val="7"/>
                <c:pt idx="0">
                  <c:v>17307</c:v>
                </c:pt>
                <c:pt idx="1">
                  <c:v>12559</c:v>
                </c:pt>
                <c:pt idx="2">
                  <c:v>59157</c:v>
                </c:pt>
                <c:pt idx="3">
                  <c:v>60798</c:v>
                </c:pt>
                <c:pt idx="4">
                  <c:v>62812</c:v>
                </c:pt>
                <c:pt idx="5">
                  <c:v>48616</c:v>
                </c:pt>
                <c:pt idx="6">
                  <c:v>13613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1A-4ED7-83A1-B08D6942DB7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Sheet1!$B$10:$H$10</c:f>
              <c:numCache>
                <c:formatCode>_(* #,##0_);_(* \(#,##0\);_(* "-"??_);_(@_)</c:formatCode>
                <c:ptCount val="7"/>
                <c:pt idx="0">
                  <c:v>19554</c:v>
                </c:pt>
                <c:pt idx="1">
                  <c:v>14195</c:v>
                </c:pt>
                <c:pt idx="2">
                  <c:v>51902</c:v>
                </c:pt>
                <c:pt idx="3">
                  <c:v>66100</c:v>
                </c:pt>
                <c:pt idx="4">
                  <c:v>65675</c:v>
                </c:pt>
                <c:pt idx="5">
                  <c:v>51015</c:v>
                </c:pt>
                <c:pt idx="6">
                  <c:v>16374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1A-4ED7-83A1-B08D6942DB75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Sheet1!$B$11:$H$11</c:f>
              <c:numCache>
                <c:formatCode>_(* #,##0_);_(* \(#,##0\);_(* "-"??_);_(@_)</c:formatCode>
                <c:ptCount val="7"/>
                <c:pt idx="0">
                  <c:v>17717</c:v>
                </c:pt>
                <c:pt idx="1">
                  <c:v>15939</c:v>
                </c:pt>
                <c:pt idx="2">
                  <c:v>56773</c:v>
                </c:pt>
                <c:pt idx="3">
                  <c:v>64494</c:v>
                </c:pt>
                <c:pt idx="4">
                  <c:v>65143</c:v>
                </c:pt>
                <c:pt idx="5">
                  <c:v>48685</c:v>
                </c:pt>
                <c:pt idx="6">
                  <c:v>14898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51A-4ED7-83A1-B08D6942D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77039"/>
        <c:axId val="200043455"/>
      </c:barChart>
      <c:catAx>
        <c:axId val="2487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43455"/>
        <c:crosses val="autoZero"/>
        <c:auto val="1"/>
        <c:lblAlgn val="ctr"/>
        <c:lblOffset val="100"/>
        <c:noMultiLvlLbl val="0"/>
      </c:catAx>
      <c:valAx>
        <c:axId val="20004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7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2010</a:t>
            </a:r>
          </a:p>
        </c:rich>
      </c:tx>
      <c:layout>
        <c:manualLayout>
          <c:xMode val="edge"/>
          <c:yMode val="edge"/>
          <c:x val="0.79904740898375093"/>
          <c:y val="0.29182590780763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Sheet1!$B$2:$H$2</c:f>
              <c:numCache>
                <c:formatCode>_(* #,##0_);_(* \(#,##0\);_(* "-"??_);_(@_)</c:formatCode>
                <c:ptCount val="7"/>
                <c:pt idx="0">
                  <c:v>39631</c:v>
                </c:pt>
                <c:pt idx="1">
                  <c:v>37983</c:v>
                </c:pt>
                <c:pt idx="2">
                  <c:v>150574</c:v>
                </c:pt>
                <c:pt idx="3">
                  <c:v>140535</c:v>
                </c:pt>
                <c:pt idx="4">
                  <c:v>136906</c:v>
                </c:pt>
                <c:pt idx="5">
                  <c:v>117537</c:v>
                </c:pt>
                <c:pt idx="6">
                  <c:v>29188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A-4ED7-83A1-B08D6942DB7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Sheet1!$B$3:$H$3</c:f>
              <c:numCache>
                <c:formatCode>_(* #,##0_);_(* \(#,##0\);_(* "-"??_);_(@_)</c:formatCode>
                <c:ptCount val="7"/>
                <c:pt idx="0">
                  <c:v>40008</c:v>
                </c:pt>
                <c:pt idx="1">
                  <c:v>40372</c:v>
                </c:pt>
                <c:pt idx="2">
                  <c:v>151786</c:v>
                </c:pt>
                <c:pt idx="3">
                  <c:v>137438</c:v>
                </c:pt>
                <c:pt idx="4">
                  <c:v>137761</c:v>
                </c:pt>
                <c:pt idx="5">
                  <c:v>122562</c:v>
                </c:pt>
                <c:pt idx="6">
                  <c:v>31710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1A-4ED7-83A1-B08D6942DB7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Sheet1!$B$4:$H$4</c:f>
              <c:numCache>
                <c:formatCode>_(* #,##0_);_(* \(#,##0\);_(* "-"??_);_(@_)</c:formatCode>
                <c:ptCount val="7"/>
                <c:pt idx="0">
                  <c:v>37486</c:v>
                </c:pt>
                <c:pt idx="1">
                  <c:v>42384</c:v>
                </c:pt>
                <c:pt idx="2">
                  <c:v>152560</c:v>
                </c:pt>
                <c:pt idx="3">
                  <c:v>146667</c:v>
                </c:pt>
                <c:pt idx="4">
                  <c:v>140761</c:v>
                </c:pt>
                <c:pt idx="5">
                  <c:v>119102</c:v>
                </c:pt>
                <c:pt idx="6">
                  <c:v>28046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1A-4ED7-83A1-B08D6942DB7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Sheet1!$B$5:$H$5</c:f>
              <c:numCache>
                <c:formatCode>_(* #,##0_);_(* \(#,##0\);_(* "-"??_);_(@_)</c:formatCode>
                <c:ptCount val="7"/>
                <c:pt idx="0">
                  <c:v>42322</c:v>
                </c:pt>
                <c:pt idx="1">
                  <c:v>42147</c:v>
                </c:pt>
                <c:pt idx="2">
                  <c:v>156468</c:v>
                </c:pt>
                <c:pt idx="3">
                  <c:v>145139</c:v>
                </c:pt>
                <c:pt idx="4">
                  <c:v>136965</c:v>
                </c:pt>
                <c:pt idx="5">
                  <c:v>121702</c:v>
                </c:pt>
                <c:pt idx="6">
                  <c:v>31951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1A-4ED7-83A1-B08D6942DB7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Sheet1!$B$6:$H$6</c:f>
              <c:numCache>
                <c:formatCode>_(* #,##0_);_(* \(#,##0\);_(* "-"??_);_(@_)</c:formatCode>
                <c:ptCount val="7"/>
                <c:pt idx="0">
                  <c:v>41328</c:v>
                </c:pt>
                <c:pt idx="1">
                  <c:v>43858</c:v>
                </c:pt>
                <c:pt idx="2">
                  <c:v>155804</c:v>
                </c:pt>
                <c:pt idx="3">
                  <c:v>147138</c:v>
                </c:pt>
                <c:pt idx="4">
                  <c:v>141411</c:v>
                </c:pt>
                <c:pt idx="5">
                  <c:v>119149</c:v>
                </c:pt>
                <c:pt idx="6">
                  <c:v>29917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1A-4ED7-83A1-B08D6942DB7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Sheet1!$B$7:$H$7</c:f>
              <c:numCache>
                <c:formatCode>_(* #,##0_);_(* \(#,##0\);_(* "-"??_);_(@_)</c:formatCode>
                <c:ptCount val="7"/>
                <c:pt idx="0">
                  <c:v>41246</c:v>
                </c:pt>
                <c:pt idx="1">
                  <c:v>41468</c:v>
                </c:pt>
                <c:pt idx="2">
                  <c:v>163846</c:v>
                </c:pt>
                <c:pt idx="3">
                  <c:v>142793</c:v>
                </c:pt>
                <c:pt idx="4">
                  <c:v>142276</c:v>
                </c:pt>
                <c:pt idx="5">
                  <c:v>119056</c:v>
                </c:pt>
                <c:pt idx="6">
                  <c:v>28954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1A-4ED7-83A1-B08D6942DB7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Sheet1!$B$8:$H$8</c:f>
              <c:numCache>
                <c:formatCode>_(* #,##0_);_(* \(#,##0\);_(* "-"??_);_(@_)</c:formatCode>
                <c:ptCount val="7"/>
                <c:pt idx="0">
                  <c:v>46084</c:v>
                </c:pt>
                <c:pt idx="1">
                  <c:v>40401</c:v>
                </c:pt>
                <c:pt idx="2">
                  <c:v>162830</c:v>
                </c:pt>
                <c:pt idx="3">
                  <c:v>147267</c:v>
                </c:pt>
                <c:pt idx="4">
                  <c:v>140487</c:v>
                </c:pt>
                <c:pt idx="5">
                  <c:v>118528</c:v>
                </c:pt>
                <c:pt idx="6">
                  <c:v>25763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1A-4ED7-83A1-B08D6942DB7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Sheet1!$B$9:$H$9</c:f>
              <c:numCache>
                <c:formatCode>_(* #,##0_);_(* \(#,##0\);_(* "-"??_);_(@_)</c:formatCode>
                <c:ptCount val="7"/>
                <c:pt idx="0">
                  <c:v>41772</c:v>
                </c:pt>
                <c:pt idx="1">
                  <c:v>36011</c:v>
                </c:pt>
                <c:pt idx="2">
                  <c:v>153231</c:v>
                </c:pt>
                <c:pt idx="3">
                  <c:v>159776</c:v>
                </c:pt>
                <c:pt idx="4">
                  <c:v>150739</c:v>
                </c:pt>
                <c:pt idx="5">
                  <c:v>123524</c:v>
                </c:pt>
                <c:pt idx="6">
                  <c:v>31859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1A-4ED7-83A1-B08D6942DB7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Sheet1!$B$10:$H$10</c:f>
              <c:numCache>
                <c:formatCode>_(* #,##0_);_(* \(#,##0\);_(* "-"??_);_(@_)</c:formatCode>
                <c:ptCount val="7"/>
                <c:pt idx="0">
                  <c:v>42108</c:v>
                </c:pt>
                <c:pt idx="1">
                  <c:v>37626</c:v>
                </c:pt>
                <c:pt idx="2">
                  <c:v>152900</c:v>
                </c:pt>
                <c:pt idx="3">
                  <c:v>156199</c:v>
                </c:pt>
                <c:pt idx="4">
                  <c:v>148604</c:v>
                </c:pt>
                <c:pt idx="5">
                  <c:v>116018</c:v>
                </c:pt>
                <c:pt idx="6">
                  <c:v>30497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1A-4ED7-83A1-B08D6942DB75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Sheet1!$B$11:$H$11</c:f>
              <c:numCache>
                <c:formatCode>_(* #,##0_);_(* \(#,##0\);_(* "-"??_);_(@_)</c:formatCode>
                <c:ptCount val="7"/>
                <c:pt idx="0">
                  <c:v>41545</c:v>
                </c:pt>
                <c:pt idx="1">
                  <c:v>36699</c:v>
                </c:pt>
                <c:pt idx="2">
                  <c:v>140895</c:v>
                </c:pt>
                <c:pt idx="3">
                  <c:v>164990</c:v>
                </c:pt>
                <c:pt idx="4">
                  <c:v>150270</c:v>
                </c:pt>
                <c:pt idx="5">
                  <c:v>117275</c:v>
                </c:pt>
                <c:pt idx="6">
                  <c:v>32197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51A-4ED7-83A1-B08D6942D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77039"/>
        <c:axId val="200043455"/>
      </c:barChart>
      <c:catAx>
        <c:axId val="2487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43455"/>
        <c:crosses val="autoZero"/>
        <c:auto val="1"/>
        <c:lblAlgn val="ctr"/>
        <c:lblOffset val="100"/>
        <c:noMultiLvlLbl val="0"/>
      </c:catAx>
      <c:valAx>
        <c:axId val="20004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7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Sheet1!$B$2:$H$2</c:f>
              <c:numCache>
                <c:formatCode>_(* #,##0_);_(* \(#,##0\);_(* "-"??_);_(@_)</c:formatCode>
                <c:ptCount val="7"/>
                <c:pt idx="0">
                  <c:v>12991</c:v>
                </c:pt>
                <c:pt idx="1">
                  <c:v>11935</c:v>
                </c:pt>
                <c:pt idx="2">
                  <c:v>40176</c:v>
                </c:pt>
                <c:pt idx="3">
                  <c:v>44250</c:v>
                </c:pt>
                <c:pt idx="4">
                  <c:v>37484</c:v>
                </c:pt>
                <c:pt idx="5">
                  <c:v>53942</c:v>
                </c:pt>
                <c:pt idx="6">
                  <c:v>11519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A-4ED7-83A1-B08D6942DB7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Sheet1!$B$3:$H$3</c:f>
              <c:numCache>
                <c:formatCode>_(* #,##0_);_(* \(#,##0\);_(* "-"??_);_(@_)</c:formatCode>
                <c:ptCount val="7"/>
                <c:pt idx="0">
                  <c:v>16671</c:v>
                </c:pt>
                <c:pt idx="1">
                  <c:v>9465</c:v>
                </c:pt>
                <c:pt idx="2">
                  <c:v>42360</c:v>
                </c:pt>
                <c:pt idx="3">
                  <c:v>45186</c:v>
                </c:pt>
                <c:pt idx="4">
                  <c:v>37141</c:v>
                </c:pt>
                <c:pt idx="5">
                  <c:v>60262</c:v>
                </c:pt>
                <c:pt idx="6">
                  <c:v>13457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1A-4ED7-83A1-B08D6942DB7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Sheet1!$B$4:$H$4</c:f>
              <c:numCache>
                <c:formatCode>_(* #,##0_);_(* \(#,##0\);_(* "-"??_);_(@_)</c:formatCode>
                <c:ptCount val="7"/>
                <c:pt idx="0">
                  <c:v>12843</c:v>
                </c:pt>
                <c:pt idx="1">
                  <c:v>13580</c:v>
                </c:pt>
                <c:pt idx="2">
                  <c:v>42414</c:v>
                </c:pt>
                <c:pt idx="3">
                  <c:v>44482</c:v>
                </c:pt>
                <c:pt idx="4">
                  <c:v>40559</c:v>
                </c:pt>
                <c:pt idx="5">
                  <c:v>52224</c:v>
                </c:pt>
                <c:pt idx="6">
                  <c:v>11365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1A-4ED7-83A1-B08D6942DB7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Sheet1!$B$5:$H$5</c:f>
              <c:numCache>
                <c:formatCode>_(* #,##0_);_(* \(#,##0\);_(* "-"??_);_(@_)</c:formatCode>
                <c:ptCount val="7"/>
                <c:pt idx="0">
                  <c:v>13122</c:v>
                </c:pt>
                <c:pt idx="1">
                  <c:v>10245</c:v>
                </c:pt>
                <c:pt idx="2">
                  <c:v>43272</c:v>
                </c:pt>
                <c:pt idx="3">
                  <c:v>48078</c:v>
                </c:pt>
                <c:pt idx="4">
                  <c:v>41165</c:v>
                </c:pt>
                <c:pt idx="5">
                  <c:v>54607</c:v>
                </c:pt>
                <c:pt idx="6">
                  <c:v>10410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1A-4ED7-83A1-B08D6942DB7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Sheet1!$B$6:$H$6</c:f>
              <c:numCache>
                <c:formatCode>_(* #,##0_);_(* \(#,##0\);_(* "-"??_);_(@_)</c:formatCode>
                <c:ptCount val="7"/>
                <c:pt idx="0">
                  <c:v>12453</c:v>
                </c:pt>
                <c:pt idx="1">
                  <c:v>11303</c:v>
                </c:pt>
                <c:pt idx="2">
                  <c:v>44946</c:v>
                </c:pt>
                <c:pt idx="3">
                  <c:v>47649</c:v>
                </c:pt>
                <c:pt idx="4">
                  <c:v>42393</c:v>
                </c:pt>
                <c:pt idx="5">
                  <c:v>51205</c:v>
                </c:pt>
                <c:pt idx="6">
                  <c:v>11758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1A-4ED7-83A1-B08D6942DB7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Sheet1!$B$7:$H$7</c:f>
              <c:numCache>
                <c:formatCode>_(* #,##0_);_(* \(#,##0\);_(* "-"??_);_(@_)</c:formatCode>
                <c:ptCount val="7"/>
                <c:pt idx="0">
                  <c:v>14172</c:v>
                </c:pt>
                <c:pt idx="1">
                  <c:v>14866</c:v>
                </c:pt>
                <c:pt idx="2">
                  <c:v>45487</c:v>
                </c:pt>
                <c:pt idx="3">
                  <c:v>45977</c:v>
                </c:pt>
                <c:pt idx="4">
                  <c:v>43428</c:v>
                </c:pt>
                <c:pt idx="5">
                  <c:v>52662</c:v>
                </c:pt>
                <c:pt idx="6">
                  <c:v>12576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1A-4ED7-83A1-B08D6942DB7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Sheet1!$B$8:$H$8</c:f>
              <c:numCache>
                <c:formatCode>_(* #,##0_);_(* \(#,##0\);_(* "-"??_);_(@_)</c:formatCode>
                <c:ptCount val="7"/>
                <c:pt idx="0">
                  <c:v>15506</c:v>
                </c:pt>
                <c:pt idx="1">
                  <c:v>11389</c:v>
                </c:pt>
                <c:pt idx="2">
                  <c:v>46087</c:v>
                </c:pt>
                <c:pt idx="3">
                  <c:v>47564</c:v>
                </c:pt>
                <c:pt idx="4">
                  <c:v>44940</c:v>
                </c:pt>
                <c:pt idx="5">
                  <c:v>53984</c:v>
                </c:pt>
                <c:pt idx="6">
                  <c:v>12204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1A-4ED7-83A1-B08D6942DB7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Sheet1!$B$9:$H$9</c:f>
              <c:numCache>
                <c:formatCode>_(* #,##0_);_(* \(#,##0\);_(* "-"??_);_(@_)</c:formatCode>
                <c:ptCount val="7"/>
                <c:pt idx="0">
                  <c:v>13891</c:v>
                </c:pt>
                <c:pt idx="1">
                  <c:v>11200</c:v>
                </c:pt>
                <c:pt idx="2">
                  <c:v>47868</c:v>
                </c:pt>
                <c:pt idx="3">
                  <c:v>49609</c:v>
                </c:pt>
                <c:pt idx="4">
                  <c:v>47703</c:v>
                </c:pt>
                <c:pt idx="5">
                  <c:v>54072</c:v>
                </c:pt>
                <c:pt idx="6">
                  <c:v>12849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1A-4ED7-83A1-B08D6942DB7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Sheet1!$B$10:$H$10</c:f>
              <c:numCache>
                <c:formatCode>_(* #,##0_);_(* \(#,##0\);_(* "-"??_);_(@_)</c:formatCode>
                <c:ptCount val="7"/>
                <c:pt idx="0">
                  <c:v>15163</c:v>
                </c:pt>
                <c:pt idx="1">
                  <c:v>13262</c:v>
                </c:pt>
                <c:pt idx="2">
                  <c:v>45985</c:v>
                </c:pt>
                <c:pt idx="3">
                  <c:v>48745</c:v>
                </c:pt>
                <c:pt idx="4">
                  <c:v>50161</c:v>
                </c:pt>
                <c:pt idx="5">
                  <c:v>57704</c:v>
                </c:pt>
                <c:pt idx="6">
                  <c:v>11840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1A-4ED7-83A1-B08D6942DB75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Sheet1!$B$11:$H$11</c:f>
              <c:numCache>
                <c:formatCode>_(* #,##0_);_(* \(#,##0\);_(* "-"??_);_(@_)</c:formatCode>
                <c:ptCount val="7"/>
                <c:pt idx="0">
                  <c:v>15783</c:v>
                </c:pt>
                <c:pt idx="1">
                  <c:v>13215</c:v>
                </c:pt>
                <c:pt idx="2">
                  <c:v>42300</c:v>
                </c:pt>
                <c:pt idx="3">
                  <c:v>52973</c:v>
                </c:pt>
                <c:pt idx="4">
                  <c:v>49790</c:v>
                </c:pt>
                <c:pt idx="5">
                  <c:v>58100</c:v>
                </c:pt>
                <c:pt idx="6">
                  <c:v>16925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51A-4ED7-83A1-B08D6942D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77039"/>
        <c:axId val="200043455"/>
      </c:barChart>
      <c:catAx>
        <c:axId val="2487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43455"/>
        <c:crosses val="autoZero"/>
        <c:auto val="1"/>
        <c:lblAlgn val="ctr"/>
        <c:lblOffset val="100"/>
        <c:noMultiLvlLbl val="0"/>
      </c:catAx>
      <c:valAx>
        <c:axId val="20004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7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Sheet1!$B$2:$H$2</c:f>
              <c:numCache>
                <c:formatCode>_(* #,##0_);_(* \(#,##0\);_(* "-"??_);_(@_)</c:formatCode>
                <c:ptCount val="7"/>
                <c:pt idx="0">
                  <c:v>29034</c:v>
                </c:pt>
                <c:pt idx="1">
                  <c:v>31361</c:v>
                </c:pt>
                <c:pt idx="2">
                  <c:v>114822</c:v>
                </c:pt>
                <c:pt idx="3">
                  <c:v>112625</c:v>
                </c:pt>
                <c:pt idx="4">
                  <c:v>107278</c:v>
                </c:pt>
                <c:pt idx="5">
                  <c:v>105028</c:v>
                </c:pt>
                <c:pt idx="6">
                  <c:v>24459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A-4ED7-83A1-B08D6942DB7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Sheet1!$B$3:$H$3</c:f>
              <c:numCache>
                <c:formatCode>_(* #,##0_);_(* \(#,##0\);_(* "-"??_);_(@_)</c:formatCode>
                <c:ptCount val="7"/>
                <c:pt idx="0">
                  <c:v>33232</c:v>
                </c:pt>
                <c:pt idx="1">
                  <c:v>27221</c:v>
                </c:pt>
                <c:pt idx="2">
                  <c:v>111657</c:v>
                </c:pt>
                <c:pt idx="3">
                  <c:v>121784</c:v>
                </c:pt>
                <c:pt idx="4">
                  <c:v>106199</c:v>
                </c:pt>
                <c:pt idx="5">
                  <c:v>104866</c:v>
                </c:pt>
                <c:pt idx="6">
                  <c:v>20624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1A-4ED7-83A1-B08D6942DB7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Sheet1!$B$4:$H$4</c:f>
              <c:numCache>
                <c:formatCode>_(* #,##0_);_(* \(#,##0\);_(* "-"??_);_(@_)</c:formatCode>
                <c:ptCount val="7"/>
                <c:pt idx="0">
                  <c:v>33953</c:v>
                </c:pt>
                <c:pt idx="1">
                  <c:v>28918</c:v>
                </c:pt>
                <c:pt idx="2">
                  <c:v>114463</c:v>
                </c:pt>
                <c:pt idx="3">
                  <c:v>121853</c:v>
                </c:pt>
                <c:pt idx="4">
                  <c:v>111467</c:v>
                </c:pt>
                <c:pt idx="5">
                  <c:v>111730</c:v>
                </c:pt>
                <c:pt idx="6">
                  <c:v>20733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1A-4ED7-83A1-B08D6942DB7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Sheet1!$B$5:$H$5</c:f>
              <c:numCache>
                <c:formatCode>_(* #,##0_);_(* \(#,##0\);_(* "-"??_);_(@_)</c:formatCode>
                <c:ptCount val="7"/>
                <c:pt idx="0">
                  <c:v>31222</c:v>
                </c:pt>
                <c:pt idx="1">
                  <c:v>30352</c:v>
                </c:pt>
                <c:pt idx="2">
                  <c:v>122953</c:v>
                </c:pt>
                <c:pt idx="3">
                  <c:v>115241</c:v>
                </c:pt>
                <c:pt idx="4">
                  <c:v>110361</c:v>
                </c:pt>
                <c:pt idx="5">
                  <c:v>110221</c:v>
                </c:pt>
                <c:pt idx="6">
                  <c:v>22725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1A-4ED7-83A1-B08D6942DB7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Sheet1!$B$6:$H$6</c:f>
              <c:numCache>
                <c:formatCode>_(* #,##0_);_(* \(#,##0\);_(* "-"??_);_(@_)</c:formatCode>
                <c:ptCount val="7"/>
                <c:pt idx="0">
                  <c:v>31117</c:v>
                </c:pt>
                <c:pt idx="1">
                  <c:v>30442</c:v>
                </c:pt>
                <c:pt idx="2">
                  <c:v>122000</c:v>
                </c:pt>
                <c:pt idx="3">
                  <c:v>120621</c:v>
                </c:pt>
                <c:pt idx="4">
                  <c:v>110947</c:v>
                </c:pt>
                <c:pt idx="5">
                  <c:v>103812</c:v>
                </c:pt>
                <c:pt idx="6">
                  <c:v>23338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1A-4ED7-83A1-B08D6942DB7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Sheet1!$B$7:$H$7</c:f>
              <c:numCache>
                <c:formatCode>_(* #,##0_);_(* \(#,##0\);_(* "-"??_);_(@_)</c:formatCode>
                <c:ptCount val="7"/>
                <c:pt idx="0">
                  <c:v>34415</c:v>
                </c:pt>
                <c:pt idx="1">
                  <c:v>29775</c:v>
                </c:pt>
                <c:pt idx="2">
                  <c:v>124467</c:v>
                </c:pt>
                <c:pt idx="3">
                  <c:v>116951</c:v>
                </c:pt>
                <c:pt idx="4">
                  <c:v>116957</c:v>
                </c:pt>
                <c:pt idx="5">
                  <c:v>108148</c:v>
                </c:pt>
                <c:pt idx="6">
                  <c:v>25760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51A-4ED7-83A1-B08D6942DB7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Sheet1!$B$8:$H$8</c:f>
              <c:numCache>
                <c:formatCode>_(* #,##0_);_(* \(#,##0\);_(* "-"??_);_(@_)</c:formatCode>
                <c:ptCount val="7"/>
                <c:pt idx="0">
                  <c:v>31619</c:v>
                </c:pt>
                <c:pt idx="1">
                  <c:v>29690</c:v>
                </c:pt>
                <c:pt idx="2">
                  <c:v>118490</c:v>
                </c:pt>
                <c:pt idx="3">
                  <c:v>121290</c:v>
                </c:pt>
                <c:pt idx="4">
                  <c:v>115869</c:v>
                </c:pt>
                <c:pt idx="5">
                  <c:v>107751</c:v>
                </c:pt>
                <c:pt idx="6">
                  <c:v>30467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1A-4ED7-83A1-B08D6942DB7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Sheet1!$B$9:$H$9</c:f>
              <c:numCache>
                <c:formatCode>_(* #,##0_);_(* \(#,##0\);_(* "-"??_);_(@_)</c:formatCode>
                <c:ptCount val="7"/>
                <c:pt idx="0">
                  <c:v>37882</c:v>
                </c:pt>
                <c:pt idx="1">
                  <c:v>26850</c:v>
                </c:pt>
                <c:pt idx="2">
                  <c:v>122585</c:v>
                </c:pt>
                <c:pt idx="3">
                  <c:v>122526</c:v>
                </c:pt>
                <c:pt idx="4">
                  <c:v>125149</c:v>
                </c:pt>
                <c:pt idx="5">
                  <c:v>108105</c:v>
                </c:pt>
                <c:pt idx="6">
                  <c:v>24885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1A-4ED7-83A1-B08D6942DB7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Sheet1!$B$10:$H$10</c:f>
              <c:numCache>
                <c:formatCode>_(* #,##0_);_(* \(#,##0\);_(* "-"??_);_(@_)</c:formatCode>
                <c:ptCount val="7"/>
                <c:pt idx="0">
                  <c:v>30314</c:v>
                </c:pt>
                <c:pt idx="1">
                  <c:v>31501</c:v>
                </c:pt>
                <c:pt idx="2">
                  <c:v>118883</c:v>
                </c:pt>
                <c:pt idx="3">
                  <c:v>126060</c:v>
                </c:pt>
                <c:pt idx="4">
                  <c:v>126018</c:v>
                </c:pt>
                <c:pt idx="5">
                  <c:v>102836</c:v>
                </c:pt>
                <c:pt idx="6">
                  <c:v>27010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1A-4ED7-83A1-B08D6942DB75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Enrollment Pre-School</c:v>
                </c:pt>
                <c:pt idx="1">
                  <c:v>Enrollment Kindergarten</c:v>
                </c:pt>
                <c:pt idx="2">
                  <c:v>Enrollment Grades 1 - 4</c:v>
                </c:pt>
                <c:pt idx="3">
                  <c:v>Enrollment Grades 5 -8</c:v>
                </c:pt>
                <c:pt idx="4">
                  <c:v>Enrollment Grades 9-12</c:v>
                </c:pt>
                <c:pt idx="5">
                  <c:v>Enrollment College</c:v>
                </c:pt>
                <c:pt idx="6">
                  <c:v>Enrollment Graduate/Professional</c:v>
                </c:pt>
              </c:strCache>
            </c:strRef>
          </c:cat>
          <c:val>
            <c:numRef>
              <c:f>Sheet1!$B$11:$H$11</c:f>
              <c:numCache>
                <c:formatCode>_(* #,##0_);_(* \(#,##0\);_(* "-"??_);_(@_)</c:formatCode>
                <c:ptCount val="7"/>
                <c:pt idx="0">
                  <c:v>33815</c:v>
                </c:pt>
                <c:pt idx="1">
                  <c:v>30232</c:v>
                </c:pt>
                <c:pt idx="2">
                  <c:v>115702</c:v>
                </c:pt>
                <c:pt idx="3">
                  <c:v>131302</c:v>
                </c:pt>
                <c:pt idx="4">
                  <c:v>126629</c:v>
                </c:pt>
                <c:pt idx="5">
                  <c:v>108635</c:v>
                </c:pt>
                <c:pt idx="6">
                  <c:v>32488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51A-4ED7-83A1-B08D6942D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77039"/>
        <c:axId val="200043455"/>
      </c:barChart>
      <c:catAx>
        <c:axId val="2487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43455"/>
        <c:crosses val="autoZero"/>
        <c:auto val="1"/>
        <c:lblAlgn val="ctr"/>
        <c:lblOffset val="100"/>
        <c:noMultiLvlLbl val="0"/>
      </c:catAx>
      <c:valAx>
        <c:axId val="200043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7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3499566900208"/>
          <c:y val="3.1451369365682942E-2"/>
          <c:w val="0.77674249052201805"/>
          <c:h val="0.78936150388584614"/>
        </c:manualLayout>
      </c:layout>
      <c:lineChart>
        <c:grouping val="standard"/>
        <c:varyColors val="0"/>
        <c:ser>
          <c:idx val="1"/>
          <c:order val="0"/>
          <c:tx>
            <c:strRef>
              <c:f>Sheet!$B$1</c:f>
              <c:strCache>
                <c:ptCount val="1"/>
                <c:pt idx="0">
                  <c:v>Zero Net Migration</c:v>
                </c:pt>
              </c:strCache>
            </c:strRef>
          </c:tx>
          <c:spPr>
            <a:ln w="50800" cmpd="sng"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Sheet!$B$2:$B$42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25.36814</c:v>
                </c:pt>
                <c:pt idx="2">
                  <c:v>25.587758000000001</c:v>
                </c:pt>
                <c:pt idx="3">
                  <c:v>25.804803</c:v>
                </c:pt>
                <c:pt idx="4">
                  <c:v>26.018996000000001</c:v>
                </c:pt>
                <c:pt idx="5">
                  <c:v>26.230098000000002</c:v>
                </c:pt>
                <c:pt idx="6">
                  <c:v>26.438030999999999</c:v>
                </c:pt>
                <c:pt idx="7">
                  <c:v>26.642845999999999</c:v>
                </c:pt>
                <c:pt idx="8">
                  <c:v>26.844587000000001</c:v>
                </c:pt>
                <c:pt idx="9">
                  <c:v>27.043215</c:v>
                </c:pt>
                <c:pt idx="10">
                  <c:v>27.238610000000001</c:v>
                </c:pt>
                <c:pt idx="11">
                  <c:v>27.430845999999999</c:v>
                </c:pt>
                <c:pt idx="12">
                  <c:v>27.619758000000001</c:v>
                </c:pt>
                <c:pt idx="13">
                  <c:v>27.805264000000001</c:v>
                </c:pt>
                <c:pt idx="14">
                  <c:v>27.987306</c:v>
                </c:pt>
                <c:pt idx="15">
                  <c:v>28.165689</c:v>
                </c:pt>
                <c:pt idx="16">
                  <c:v>28.340191999999998</c:v>
                </c:pt>
                <c:pt idx="17">
                  <c:v>28.510652</c:v>
                </c:pt>
                <c:pt idx="18">
                  <c:v>28.676462999999998</c:v>
                </c:pt>
                <c:pt idx="19">
                  <c:v>28.837655000000002</c:v>
                </c:pt>
                <c:pt idx="20">
                  <c:v>28.994209999999999</c:v>
                </c:pt>
                <c:pt idx="21">
                  <c:v>29.146457000000002</c:v>
                </c:pt>
                <c:pt idx="22">
                  <c:v>29.293369999999999</c:v>
                </c:pt>
                <c:pt idx="23">
                  <c:v>29.435223000000001</c:v>
                </c:pt>
                <c:pt idx="24">
                  <c:v>29.572471</c:v>
                </c:pt>
                <c:pt idx="25">
                  <c:v>29.705207000000001</c:v>
                </c:pt>
                <c:pt idx="26">
                  <c:v>29.833584999999999</c:v>
                </c:pt>
                <c:pt idx="27">
                  <c:v>29.957694</c:v>
                </c:pt>
                <c:pt idx="28">
                  <c:v>30.0776</c:v>
                </c:pt>
                <c:pt idx="29">
                  <c:v>30.193458</c:v>
                </c:pt>
                <c:pt idx="30">
                  <c:v>30.305304</c:v>
                </c:pt>
                <c:pt idx="31">
                  <c:v>30.413550000000001</c:v>
                </c:pt>
                <c:pt idx="32">
                  <c:v>30.517688</c:v>
                </c:pt>
                <c:pt idx="33">
                  <c:v>30.617889999999999</c:v>
                </c:pt>
                <c:pt idx="34">
                  <c:v>30.714751</c:v>
                </c:pt>
                <c:pt idx="35">
                  <c:v>30.808219000000001</c:v>
                </c:pt>
                <c:pt idx="36">
                  <c:v>30.89922</c:v>
                </c:pt>
                <c:pt idx="37">
                  <c:v>30.988289999999999</c:v>
                </c:pt>
                <c:pt idx="38">
                  <c:v>31.075662000000001</c:v>
                </c:pt>
                <c:pt idx="39">
                  <c:v>31.161595999999999</c:v>
                </c:pt>
                <c:pt idx="40">
                  <c:v>31.246355000000001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B-422F-B026-8CAAF71A4AC7}"/>
            </c:ext>
          </c:extLst>
        </c:ser>
        <c:ser>
          <c:idx val="2"/>
          <c:order val="1"/>
          <c:tx>
            <c:strRef>
              <c:f>Sheet!$C$1</c:f>
              <c:strCache>
                <c:ptCount val="1"/>
                <c:pt idx="0">
                  <c:v>Half 2000 -2010</c:v>
                </c:pt>
              </c:strCache>
            </c:strRef>
          </c:tx>
          <c:spPr>
            <a:ln w="50800" cmpd="sng">
              <a:solidFill>
                <a:srgbClr val="99660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Sheet!$C$2:$C$42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25.499699</c:v>
                </c:pt>
                <c:pt idx="2">
                  <c:v>25.857199999999999</c:v>
                </c:pt>
                <c:pt idx="3">
                  <c:v>26.217849999999999</c:v>
                </c:pt>
                <c:pt idx="4">
                  <c:v>26.581256</c:v>
                </c:pt>
                <c:pt idx="5">
                  <c:v>26.947116000000001</c:v>
                </c:pt>
                <c:pt idx="6">
                  <c:v>27.315362</c:v>
                </c:pt>
                <c:pt idx="7">
                  <c:v>27.686233999999999</c:v>
                </c:pt>
                <c:pt idx="8">
                  <c:v>28.059417</c:v>
                </c:pt>
                <c:pt idx="9">
                  <c:v>28.435222</c:v>
                </c:pt>
                <c:pt idx="10">
                  <c:v>28.813282000000001</c:v>
                </c:pt>
                <c:pt idx="11">
                  <c:v>29.193542999999998</c:v>
                </c:pt>
                <c:pt idx="12">
                  <c:v>29.576077999999999</c:v>
                </c:pt>
                <c:pt idx="13">
                  <c:v>29.960483</c:v>
                </c:pt>
                <c:pt idx="14">
                  <c:v>30.346675000000001</c:v>
                </c:pt>
                <c:pt idx="15">
                  <c:v>30.734321000000001</c:v>
                </c:pt>
                <c:pt idx="16">
                  <c:v>31.12311</c:v>
                </c:pt>
                <c:pt idx="17">
                  <c:v>31.512597</c:v>
                </c:pt>
                <c:pt idx="18">
                  <c:v>31.902068</c:v>
                </c:pt>
                <c:pt idx="19">
                  <c:v>32.291314</c:v>
                </c:pt>
                <c:pt idx="20">
                  <c:v>32.680216999999999</c:v>
                </c:pt>
                <c:pt idx="21">
                  <c:v>33.069124000000002</c:v>
                </c:pt>
                <c:pt idx="22">
                  <c:v>33.456995999999997</c:v>
                </c:pt>
                <c:pt idx="23">
                  <c:v>33.844034000000001</c:v>
                </c:pt>
                <c:pt idx="24">
                  <c:v>34.230595999999998</c:v>
                </c:pt>
                <c:pt idx="25">
                  <c:v>34.616889999999998</c:v>
                </c:pt>
                <c:pt idx="26">
                  <c:v>35.003182000000002</c:v>
                </c:pt>
                <c:pt idx="27">
                  <c:v>35.389580000000002</c:v>
                </c:pt>
                <c:pt idx="28">
                  <c:v>35.776102000000002</c:v>
                </c:pt>
                <c:pt idx="29">
                  <c:v>36.163116000000002</c:v>
                </c:pt>
                <c:pt idx="30">
                  <c:v>36.550595000000001</c:v>
                </c:pt>
                <c:pt idx="31">
                  <c:v>36.938879</c:v>
                </c:pt>
                <c:pt idx="32">
                  <c:v>37.327562</c:v>
                </c:pt>
                <c:pt idx="33">
                  <c:v>37.716926000000001</c:v>
                </c:pt>
                <c:pt idx="34">
                  <c:v>38.107567000000003</c:v>
                </c:pt>
                <c:pt idx="35">
                  <c:v>38.499538000000001</c:v>
                </c:pt>
                <c:pt idx="36">
                  <c:v>38.893625</c:v>
                </c:pt>
                <c:pt idx="37">
                  <c:v>39.290774999999996</c:v>
                </c:pt>
                <c:pt idx="38">
                  <c:v>39.691096999999999</c:v>
                </c:pt>
                <c:pt idx="39">
                  <c:v>40.095109000000001</c:v>
                </c:pt>
                <c:pt idx="40">
                  <c:v>40.502749000000001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7B-422F-B026-8CAAF71A4AC7}"/>
            </c:ext>
          </c:extLst>
        </c:ser>
        <c:ser>
          <c:idx val="3"/>
          <c:order val="2"/>
          <c:tx>
            <c:strRef>
              <c:f>Sheet!$D$1</c:f>
              <c:strCache>
                <c:ptCount val="1"/>
                <c:pt idx="0">
                  <c:v>2000 -2010</c:v>
                </c:pt>
              </c:strCache>
            </c:strRef>
          </c:tx>
          <c:spPr>
            <a:ln w="44450" cmpd="sng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Sheet!$D$2:$D$42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25.631695000000001</c:v>
                </c:pt>
                <c:pt idx="2">
                  <c:v>26.130047000000001</c:v>
                </c:pt>
                <c:pt idx="3">
                  <c:v>26.640165</c:v>
                </c:pt>
                <c:pt idx="4">
                  <c:v>27.161942</c:v>
                </c:pt>
                <c:pt idx="5">
                  <c:v>27.695284000000001</c:v>
                </c:pt>
                <c:pt idx="6">
                  <c:v>28.240245000000002</c:v>
                </c:pt>
                <c:pt idx="7">
                  <c:v>28.79729</c:v>
                </c:pt>
                <c:pt idx="8">
                  <c:v>29.366479000000002</c:v>
                </c:pt>
                <c:pt idx="9">
                  <c:v>29.948091000000002</c:v>
                </c:pt>
                <c:pt idx="10">
                  <c:v>30.541978</c:v>
                </c:pt>
                <c:pt idx="11">
                  <c:v>31.148299000000002</c:v>
                </c:pt>
                <c:pt idx="12">
                  <c:v>31.767295000000001</c:v>
                </c:pt>
                <c:pt idx="13">
                  <c:v>32.398820000000001</c:v>
                </c:pt>
                <c:pt idx="14">
                  <c:v>33.042844000000002</c:v>
                </c:pt>
                <c:pt idx="15">
                  <c:v>33.699306999999997</c:v>
                </c:pt>
                <c:pt idx="16">
                  <c:v>34.367812000000001</c:v>
                </c:pt>
                <c:pt idx="17">
                  <c:v>35.048138999999999</c:v>
                </c:pt>
                <c:pt idx="18">
                  <c:v>35.739576</c:v>
                </c:pt>
                <c:pt idx="19">
                  <c:v>36.441844000000003</c:v>
                </c:pt>
                <c:pt idx="20">
                  <c:v>37.155084000000002</c:v>
                </c:pt>
                <c:pt idx="21">
                  <c:v>37.879807999999997</c:v>
                </c:pt>
                <c:pt idx="22">
                  <c:v>38.615544999999997</c:v>
                </c:pt>
                <c:pt idx="23">
                  <c:v>39.362271</c:v>
                </c:pt>
                <c:pt idx="24">
                  <c:v>40.120967999999998</c:v>
                </c:pt>
                <c:pt idx="25">
                  <c:v>40.892254999999999</c:v>
                </c:pt>
                <c:pt idx="26">
                  <c:v>41.676431999999998</c:v>
                </c:pt>
                <c:pt idx="27">
                  <c:v>42.474367999999998</c:v>
                </c:pt>
                <c:pt idx="28">
                  <c:v>43.286563999999998</c:v>
                </c:pt>
                <c:pt idx="29">
                  <c:v>44.113563999999997</c:v>
                </c:pt>
                <c:pt idx="30">
                  <c:v>44.955896000000003</c:v>
                </c:pt>
                <c:pt idx="31">
                  <c:v>45.814205999999999</c:v>
                </c:pt>
                <c:pt idx="32">
                  <c:v>46.688597999999999</c:v>
                </c:pt>
                <c:pt idx="33">
                  <c:v>47.579642999999997</c:v>
                </c:pt>
                <c:pt idx="34">
                  <c:v>48.488715999999997</c:v>
                </c:pt>
                <c:pt idx="35">
                  <c:v>49.416164999999999</c:v>
                </c:pt>
                <c:pt idx="36">
                  <c:v>50.363232000000004</c:v>
                </c:pt>
                <c:pt idx="37">
                  <c:v>51.331195999999998</c:v>
                </c:pt>
                <c:pt idx="38">
                  <c:v>52.321083999999999</c:v>
                </c:pt>
                <c:pt idx="39">
                  <c:v>53.333517000000001</c:v>
                </c:pt>
                <c:pt idx="40">
                  <c:v>54.369297000000003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7B-422F-B026-8CAAF71A4AC7}"/>
            </c:ext>
          </c:extLst>
        </c:ser>
        <c:ser>
          <c:idx val="0"/>
          <c:order val="3"/>
          <c:tx>
            <c:strRef>
              <c:f>Sheet!$E$1</c:f>
              <c:strCache>
                <c:ptCount val="1"/>
                <c:pt idx="0">
                  <c:v>2010 -2015</c:v>
                </c:pt>
              </c:strCache>
            </c:strRef>
          </c:tx>
          <c:spPr>
            <a:ln w="44450"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Sheet!$E$2:$E$42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25.560866999999998</c:v>
                </c:pt>
                <c:pt idx="2">
                  <c:v>25.982796</c:v>
                </c:pt>
                <c:pt idx="3">
                  <c:v>26.411553999999999</c:v>
                </c:pt>
                <c:pt idx="4">
                  <c:v>26.847197999999999</c:v>
                </c:pt>
                <c:pt idx="5">
                  <c:v>27.289849</c:v>
                </c:pt>
                <c:pt idx="6">
                  <c:v>27.739236999999999</c:v>
                </c:pt>
                <c:pt idx="7">
                  <c:v>28.195917999999999</c:v>
                </c:pt>
                <c:pt idx="8">
                  <c:v>28.659986</c:v>
                </c:pt>
                <c:pt idx="9">
                  <c:v>29.131564000000001</c:v>
                </c:pt>
                <c:pt idx="10">
                  <c:v>29.610797999999999</c:v>
                </c:pt>
                <c:pt idx="11">
                  <c:v>30.097591999999999</c:v>
                </c:pt>
                <c:pt idx="12">
                  <c:v>30.592002000000001</c:v>
                </c:pt>
                <c:pt idx="13">
                  <c:v>31.094014000000001</c:v>
                </c:pt>
                <c:pt idx="14">
                  <c:v>31.603586</c:v>
                </c:pt>
                <c:pt idx="15">
                  <c:v>32.120618999999998</c:v>
                </c:pt>
                <c:pt idx="16">
                  <c:v>32.644846000000001</c:v>
                </c:pt>
                <c:pt idx="17">
                  <c:v>33.176082999999998</c:v>
                </c:pt>
                <c:pt idx="18">
                  <c:v>33.714047000000001</c:v>
                </c:pt>
                <c:pt idx="19">
                  <c:v>34.258343000000004</c:v>
                </c:pt>
                <c:pt idx="20">
                  <c:v>34.808596000000001</c:v>
                </c:pt>
                <c:pt idx="21">
                  <c:v>35.364516000000002</c:v>
                </c:pt>
                <c:pt idx="22">
                  <c:v>35.926034000000001</c:v>
                </c:pt>
                <c:pt idx="23">
                  <c:v>36.493169000000002</c:v>
                </c:pt>
                <c:pt idx="24">
                  <c:v>37.065918000000003</c:v>
                </c:pt>
                <c:pt idx="25">
                  <c:v>37.644506999999997</c:v>
                </c:pt>
                <c:pt idx="26">
                  <c:v>38.229151000000002</c:v>
                </c:pt>
                <c:pt idx="27">
                  <c:v>38.820807000000002</c:v>
                </c:pt>
                <c:pt idx="28">
                  <c:v>39.419739</c:v>
                </c:pt>
                <c:pt idx="29">
                  <c:v>40.026367999999998</c:v>
                </c:pt>
                <c:pt idx="30">
                  <c:v>40.641319000000003</c:v>
                </c:pt>
                <c:pt idx="31">
                  <c:v>41.265099999999997</c:v>
                </c:pt>
                <c:pt idx="32">
                  <c:v>41.898122000000001</c:v>
                </c:pt>
                <c:pt idx="33">
                  <c:v>42.541187999999998</c:v>
                </c:pt>
                <c:pt idx="34">
                  <c:v>43.195070000000001</c:v>
                </c:pt>
                <c:pt idx="35">
                  <c:v>43.860542000000002</c:v>
                </c:pt>
                <c:pt idx="36">
                  <c:v>44.538311999999998</c:v>
                </c:pt>
                <c:pt idx="37">
                  <c:v>45.229095999999998</c:v>
                </c:pt>
                <c:pt idx="38">
                  <c:v>45.933566999999996</c:v>
                </c:pt>
                <c:pt idx="39">
                  <c:v>46.652445999999998</c:v>
                </c:pt>
                <c:pt idx="40">
                  <c:v>47.386428000000002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7B-422F-B026-8CAAF71A4AC7}"/>
            </c:ext>
          </c:extLst>
        </c:ser>
        <c:ser>
          <c:idx val="4"/>
          <c:order val="4"/>
          <c:tx>
            <c:strRef>
              <c:f>Sheet!$F$1</c:f>
              <c:strCache>
                <c:ptCount val="1"/>
                <c:pt idx="0">
                  <c:v>Census</c:v>
                </c:pt>
              </c:strCache>
            </c:strRef>
          </c:tx>
          <c:spPr>
            <a:ln w="47625" cmpd="dbl"/>
          </c:spPr>
          <c:marker>
            <c:symbol val="square"/>
            <c:size val="5"/>
          </c:marker>
          <c:dLbls>
            <c:dLbl>
              <c:idx val="0"/>
              <c:layout>
                <c:manualLayout>
                  <c:x val="2.0227250543280288E-2"/>
                  <c:y val="-0.119695060340369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E8-4D71-8052-169684243A18}"/>
                </c:ext>
              </c:extLst>
            </c:dLbl>
            <c:dLbl>
              <c:idx val="9"/>
              <c:layout>
                <c:manualLayout>
                  <c:x val="-3.7564893866091964E-2"/>
                  <c:y val="-8.9771295255276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Sheet!$F$2:$F$11</c:f>
              <c:numCache>
                <c:formatCode>General</c:formatCode>
                <c:ptCount val="10"/>
                <c:pt idx="0" formatCode="0.0">
                  <c:v>25.145561000000001</c:v>
                </c:pt>
                <c:pt idx="9" formatCode="0.0">
                  <c:v>29.145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7B-422F-B026-8CAAF71A4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575688"/>
        <c:axId val="275575296"/>
      </c:lineChart>
      <c:catAx>
        <c:axId val="27557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400"/>
            </a:pPr>
            <a:endParaRPr lang="en-US"/>
          </a:p>
        </c:txPr>
        <c:crossAx val="275575296"/>
        <c:crosses val="autoZero"/>
        <c:auto val="1"/>
        <c:lblAlgn val="ctr"/>
        <c:lblOffset val="0"/>
        <c:tickLblSkip val="5"/>
        <c:noMultiLvlLbl val="0"/>
      </c:catAx>
      <c:valAx>
        <c:axId val="275575296"/>
        <c:scaling>
          <c:orientation val="minMax"/>
          <c:min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Millions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27557568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2023840769903761"/>
          <c:y val="1.8299263255108836E-2"/>
          <c:w val="0.24976876154369596"/>
          <c:h val="0.33835917202064625"/>
        </c:manualLayout>
      </c:layout>
      <c:overlay val="1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Sheet1!$B$42</c:f>
              <c:strCache>
                <c:ptCount val="1"/>
                <c:pt idx="0">
                  <c:v>Dallas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Sheet1!$B$43:$B$73</c:f>
              <c:numCache>
                <c:formatCode>#,##0</c:formatCode>
                <c:ptCount val="31"/>
                <c:pt idx="0">
                  <c:v>2734111</c:v>
                </c:pt>
                <c:pt idx="1">
                  <c:v>2771223</c:v>
                </c:pt>
                <c:pt idx="2">
                  <c:v>2808441</c:v>
                </c:pt>
                <c:pt idx="3">
                  <c:v>2845619</c:v>
                </c:pt>
                <c:pt idx="4">
                  <c:v>2882853</c:v>
                </c:pt>
                <c:pt idx="5">
                  <c:v>2920069</c:v>
                </c:pt>
                <c:pt idx="6">
                  <c:v>2957275</c:v>
                </c:pt>
                <c:pt idx="7">
                  <c:v>2994576</c:v>
                </c:pt>
                <c:pt idx="8">
                  <c:v>3031975</c:v>
                </c:pt>
                <c:pt idx="9">
                  <c:v>3069250</c:v>
                </c:pt>
                <c:pt idx="10">
                  <c:v>3106298</c:v>
                </c:pt>
                <c:pt idx="11">
                  <c:v>3143315</c:v>
                </c:pt>
                <c:pt idx="12">
                  <c:v>3180295</c:v>
                </c:pt>
                <c:pt idx="13">
                  <c:v>3217341</c:v>
                </c:pt>
                <c:pt idx="14">
                  <c:v>3254525</c:v>
                </c:pt>
                <c:pt idx="15">
                  <c:v>3291862</c:v>
                </c:pt>
                <c:pt idx="16">
                  <c:v>3329444</c:v>
                </c:pt>
                <c:pt idx="17">
                  <c:v>3367145</c:v>
                </c:pt>
                <c:pt idx="18">
                  <c:v>3404939</c:v>
                </c:pt>
                <c:pt idx="19">
                  <c:v>3442910</c:v>
                </c:pt>
                <c:pt idx="20">
                  <c:v>3481006</c:v>
                </c:pt>
                <c:pt idx="21">
                  <c:v>3519294</c:v>
                </c:pt>
                <c:pt idx="22">
                  <c:v>3557757</c:v>
                </c:pt>
                <c:pt idx="23">
                  <c:v>3596380</c:v>
                </c:pt>
                <c:pt idx="24">
                  <c:v>3635140</c:v>
                </c:pt>
                <c:pt idx="25">
                  <c:v>3674038</c:v>
                </c:pt>
                <c:pt idx="26">
                  <c:v>3713087</c:v>
                </c:pt>
                <c:pt idx="27">
                  <c:v>3752170</c:v>
                </c:pt>
                <c:pt idx="28">
                  <c:v>3791312</c:v>
                </c:pt>
                <c:pt idx="29">
                  <c:v>3830461</c:v>
                </c:pt>
                <c:pt idx="30">
                  <c:v>3869605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9-4BC9-A1CC-87E5A232DE2C}"/>
            </c:ext>
          </c:extLst>
        </c:ser>
        <c:ser>
          <c:idx val="1"/>
          <c:order val="1"/>
          <c:tx>
            <c:strRef>
              <c:f>Sheet1!$C$42</c:f>
              <c:strCache>
                <c:ptCount val="1"/>
                <c:pt idx="0">
                  <c:v>Tarrant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Sheet1!$C$43:$C$73</c:f>
              <c:numCache>
                <c:formatCode>#,##0</c:formatCode>
                <c:ptCount val="31"/>
                <c:pt idx="0">
                  <c:v>2143755</c:v>
                </c:pt>
                <c:pt idx="1">
                  <c:v>2178720</c:v>
                </c:pt>
                <c:pt idx="2">
                  <c:v>2214148</c:v>
                </c:pt>
                <c:pt idx="3">
                  <c:v>2249878</c:v>
                </c:pt>
                <c:pt idx="4">
                  <c:v>2285993</c:v>
                </c:pt>
                <c:pt idx="5">
                  <c:v>2322418</c:v>
                </c:pt>
                <c:pt idx="6">
                  <c:v>2359130</c:v>
                </c:pt>
                <c:pt idx="7">
                  <c:v>2395966</c:v>
                </c:pt>
                <c:pt idx="8">
                  <c:v>2432966</c:v>
                </c:pt>
                <c:pt idx="9">
                  <c:v>2470069</c:v>
                </c:pt>
                <c:pt idx="10">
                  <c:v>2507170</c:v>
                </c:pt>
                <c:pt idx="11">
                  <c:v>2544100</c:v>
                </c:pt>
                <c:pt idx="12">
                  <c:v>2580771</c:v>
                </c:pt>
                <c:pt idx="13">
                  <c:v>2617173</c:v>
                </c:pt>
                <c:pt idx="14">
                  <c:v>2653251</c:v>
                </c:pt>
                <c:pt idx="15">
                  <c:v>2689000</c:v>
                </c:pt>
                <c:pt idx="16">
                  <c:v>2724374</c:v>
                </c:pt>
                <c:pt idx="17">
                  <c:v>2759425</c:v>
                </c:pt>
                <c:pt idx="18">
                  <c:v>2794154</c:v>
                </c:pt>
                <c:pt idx="19">
                  <c:v>2828562</c:v>
                </c:pt>
                <c:pt idx="20">
                  <c:v>2862672</c:v>
                </c:pt>
                <c:pt idx="21">
                  <c:v>2896550</c:v>
                </c:pt>
                <c:pt idx="22">
                  <c:v>2930238</c:v>
                </c:pt>
                <c:pt idx="23">
                  <c:v>2963735</c:v>
                </c:pt>
                <c:pt idx="24">
                  <c:v>2997049</c:v>
                </c:pt>
                <c:pt idx="25">
                  <c:v>3030318</c:v>
                </c:pt>
                <c:pt idx="26">
                  <c:v>3063567</c:v>
                </c:pt>
                <c:pt idx="27">
                  <c:v>3096766</c:v>
                </c:pt>
                <c:pt idx="28">
                  <c:v>3129988</c:v>
                </c:pt>
                <c:pt idx="29">
                  <c:v>3163273</c:v>
                </c:pt>
                <c:pt idx="30">
                  <c:v>3196603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19-4BC9-A1CC-87E5A232DE2C}"/>
            </c:ext>
          </c:extLst>
        </c:ser>
        <c:ser>
          <c:idx val="2"/>
          <c:order val="2"/>
          <c:tx>
            <c:strRef>
              <c:f>Sheet1!$D$42</c:f>
              <c:strCache>
                <c:ptCount val="1"/>
                <c:pt idx="0">
                  <c:v>Collin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Sheet1!$D$43:$D$73</c:f>
              <c:numCache>
                <c:formatCode>#,##0</c:formatCode>
                <c:ptCount val="31"/>
                <c:pt idx="0">
                  <c:v>1039369</c:v>
                </c:pt>
                <c:pt idx="1">
                  <c:v>1069017</c:v>
                </c:pt>
                <c:pt idx="2">
                  <c:v>1099759</c:v>
                </c:pt>
                <c:pt idx="3">
                  <c:v>1131673</c:v>
                </c:pt>
                <c:pt idx="4">
                  <c:v>1164788</c:v>
                </c:pt>
                <c:pt idx="5">
                  <c:v>1199276</c:v>
                </c:pt>
                <c:pt idx="6">
                  <c:v>1235095</c:v>
                </c:pt>
                <c:pt idx="7">
                  <c:v>1272231</c:v>
                </c:pt>
                <c:pt idx="8">
                  <c:v>1310701</c:v>
                </c:pt>
                <c:pt idx="9">
                  <c:v>1350426</c:v>
                </c:pt>
                <c:pt idx="10">
                  <c:v>1391461</c:v>
                </c:pt>
                <c:pt idx="11">
                  <c:v>1433774</c:v>
                </c:pt>
                <c:pt idx="12">
                  <c:v>1477338</c:v>
                </c:pt>
                <c:pt idx="13">
                  <c:v>1522144</c:v>
                </c:pt>
                <c:pt idx="14">
                  <c:v>1568070</c:v>
                </c:pt>
                <c:pt idx="15">
                  <c:v>1615166</c:v>
                </c:pt>
                <c:pt idx="16">
                  <c:v>1663363</c:v>
                </c:pt>
                <c:pt idx="17">
                  <c:v>1712597</c:v>
                </c:pt>
                <c:pt idx="18">
                  <c:v>1762918</c:v>
                </c:pt>
                <c:pt idx="19">
                  <c:v>1814243</c:v>
                </c:pt>
                <c:pt idx="20">
                  <c:v>1866586</c:v>
                </c:pt>
                <c:pt idx="21">
                  <c:v>1919998</c:v>
                </c:pt>
                <c:pt idx="22">
                  <c:v>1974419</c:v>
                </c:pt>
                <c:pt idx="23">
                  <c:v>2029951</c:v>
                </c:pt>
                <c:pt idx="24">
                  <c:v>2086624</c:v>
                </c:pt>
                <c:pt idx="25">
                  <c:v>2144545</c:v>
                </c:pt>
                <c:pt idx="26">
                  <c:v>2203826</c:v>
                </c:pt>
                <c:pt idx="27">
                  <c:v>2264578</c:v>
                </c:pt>
                <c:pt idx="28">
                  <c:v>2326944</c:v>
                </c:pt>
                <c:pt idx="29">
                  <c:v>2391003</c:v>
                </c:pt>
                <c:pt idx="30">
                  <c:v>2456914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19-4BC9-A1CC-87E5A232DE2C}"/>
            </c:ext>
          </c:extLst>
        </c:ser>
        <c:ser>
          <c:idx val="3"/>
          <c:order val="3"/>
          <c:tx>
            <c:strRef>
              <c:f>Sheet1!$E$42</c:f>
              <c:strCache>
                <c:ptCount val="1"/>
                <c:pt idx="0">
                  <c:v>Denton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Sheet1!$E$43:$E$73</c:f>
              <c:numCache>
                <c:formatCode>#,##0</c:formatCode>
                <c:ptCount val="31"/>
                <c:pt idx="0">
                  <c:v>897953</c:v>
                </c:pt>
                <c:pt idx="1">
                  <c:v>925643</c:v>
                </c:pt>
                <c:pt idx="2">
                  <c:v>954471</c:v>
                </c:pt>
                <c:pt idx="3">
                  <c:v>984554</c:v>
                </c:pt>
                <c:pt idx="4">
                  <c:v>1015995</c:v>
                </c:pt>
                <c:pt idx="5">
                  <c:v>1048765</c:v>
                </c:pt>
                <c:pt idx="6">
                  <c:v>1082959</c:v>
                </c:pt>
                <c:pt idx="7">
                  <c:v>1118580</c:v>
                </c:pt>
                <c:pt idx="8">
                  <c:v>1155603</c:v>
                </c:pt>
                <c:pt idx="9">
                  <c:v>1194094</c:v>
                </c:pt>
                <c:pt idx="10">
                  <c:v>1234110</c:v>
                </c:pt>
                <c:pt idx="11">
                  <c:v>1275488</c:v>
                </c:pt>
                <c:pt idx="12">
                  <c:v>1318329</c:v>
                </c:pt>
                <c:pt idx="13">
                  <c:v>1362549</c:v>
                </c:pt>
                <c:pt idx="14">
                  <c:v>1408077</c:v>
                </c:pt>
                <c:pt idx="15">
                  <c:v>1454915</c:v>
                </c:pt>
                <c:pt idx="16">
                  <c:v>1503022</c:v>
                </c:pt>
                <c:pt idx="17">
                  <c:v>1552415</c:v>
                </c:pt>
                <c:pt idx="18">
                  <c:v>1603106</c:v>
                </c:pt>
                <c:pt idx="19">
                  <c:v>1655073</c:v>
                </c:pt>
                <c:pt idx="20">
                  <c:v>1708302</c:v>
                </c:pt>
                <c:pt idx="21">
                  <c:v>1762886</c:v>
                </c:pt>
                <c:pt idx="22">
                  <c:v>1818856</c:v>
                </c:pt>
                <c:pt idx="23">
                  <c:v>1876353</c:v>
                </c:pt>
                <c:pt idx="24">
                  <c:v>1935482</c:v>
                </c:pt>
                <c:pt idx="25">
                  <c:v>1996378</c:v>
                </c:pt>
                <c:pt idx="26">
                  <c:v>2059124</c:v>
                </c:pt>
                <c:pt idx="27">
                  <c:v>2124032</c:v>
                </c:pt>
                <c:pt idx="28">
                  <c:v>2191126</c:v>
                </c:pt>
                <c:pt idx="29">
                  <c:v>2260594</c:v>
                </c:pt>
                <c:pt idx="30">
                  <c:v>2332629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19-4BC9-A1CC-87E5A232D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482543"/>
        <c:axId val="1996273647"/>
      </c:lineChart>
      <c:catAx>
        <c:axId val="1983482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273647"/>
        <c:crosses val="autoZero"/>
        <c:auto val="1"/>
        <c:lblAlgn val="ctr"/>
        <c:lblOffset val="100"/>
        <c:noMultiLvlLbl val="0"/>
      </c:catAx>
      <c:valAx>
        <c:axId val="1996273647"/>
        <c:scaling>
          <c:orientation val="minMax"/>
          <c:max val="4000000"/>
          <c:min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48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63141486783063"/>
          <c:y val="9.0623668349317982E-2"/>
          <c:w val="6.833678376965896E-2"/>
          <c:h val="0.77794856656054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Sheet1!$H$1</c:f>
              <c:strCache>
                <c:ptCount val="1"/>
                <c:pt idx="0">
                  <c:v>NH White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16-4324-BCBA-E3BDAD4A8E0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Sheet1!$H$2:$H$10</c:f>
              <c:numCache>
                <c:formatCode>#,##0</c:formatCode>
                <c:ptCount val="9"/>
                <c:pt idx="0">
                  <c:v>11397345</c:v>
                </c:pt>
                <c:pt idx="1">
                  <c:v>11773981</c:v>
                </c:pt>
                <c:pt idx="2">
                  <c:v>12138523</c:v>
                </c:pt>
                <c:pt idx="3">
                  <c:v>12478060</c:v>
                </c:pt>
                <c:pt idx="4">
                  <c:v>12774056</c:v>
                </c:pt>
                <c:pt idx="5">
                  <c:v>13013921</c:v>
                </c:pt>
                <c:pt idx="6">
                  <c:v>13203514</c:v>
                </c:pt>
                <c:pt idx="7">
                  <c:v>13364537</c:v>
                </c:pt>
                <c:pt idx="8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16-4324-BCBA-E3BDAD4A8E02}"/>
            </c:ext>
          </c:extLst>
        </c:ser>
        <c:ser>
          <c:idx val="2"/>
          <c:order val="1"/>
          <c:tx>
            <c:strRef>
              <c:f>Sheet1!$I$1</c:f>
              <c:strCache>
                <c:ptCount val="1"/>
                <c:pt idx="0">
                  <c:v>NH Black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8.2463385615541927E-3"/>
                  <c:y val="-2.5740527417635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16-4324-BCBA-E3BDAD4A8E0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Sheet1!$I$2:$I$10</c:f>
              <c:numCache>
                <c:formatCode>#,##0</c:formatCode>
                <c:ptCount val="9"/>
                <c:pt idx="0">
                  <c:v>2886825</c:v>
                </c:pt>
                <c:pt idx="1">
                  <c:v>3207833</c:v>
                </c:pt>
                <c:pt idx="2">
                  <c:v>3557892</c:v>
                </c:pt>
                <c:pt idx="3">
                  <c:v>3931512</c:v>
                </c:pt>
                <c:pt idx="4">
                  <c:v>4322983</c:v>
                </c:pt>
                <c:pt idx="5">
                  <c:v>4725913</c:v>
                </c:pt>
                <c:pt idx="6">
                  <c:v>5141963</c:v>
                </c:pt>
                <c:pt idx="7">
                  <c:v>5575549</c:v>
                </c:pt>
                <c:pt idx="8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16-4324-BCBA-E3BDAD4A8E02}"/>
            </c:ext>
          </c:extLst>
        </c:ser>
        <c:ser>
          <c:idx val="3"/>
          <c:order val="2"/>
          <c:tx>
            <c:strRef>
              <c:f>Sheet1!$J$1</c:f>
              <c:strCache>
                <c:ptCount val="1"/>
                <c:pt idx="0">
                  <c:v>Hispanic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16-4324-BCBA-E3BDAD4A8E0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Sheet1!$J$2:$J$10</c:f>
              <c:numCache>
                <c:formatCode>#,##0</c:formatCode>
                <c:ptCount val="9"/>
                <c:pt idx="0">
                  <c:v>9460921</c:v>
                </c:pt>
                <c:pt idx="1">
                  <c:v>10594952</c:v>
                </c:pt>
                <c:pt idx="2">
                  <c:v>11804659</c:v>
                </c:pt>
                <c:pt idx="3">
                  <c:v>13094633</c:v>
                </c:pt>
                <c:pt idx="4">
                  <c:v>14452949</c:v>
                </c:pt>
                <c:pt idx="5">
                  <c:v>15845750</c:v>
                </c:pt>
                <c:pt idx="6">
                  <c:v>17260820</c:v>
                </c:pt>
                <c:pt idx="7">
                  <c:v>18706844</c:v>
                </c:pt>
                <c:pt idx="8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A16-4324-BCBA-E3BDAD4A8E02}"/>
            </c:ext>
          </c:extLst>
        </c:ser>
        <c:ser>
          <c:idx val="4"/>
          <c:order val="3"/>
          <c:tx>
            <c:strRef>
              <c:f>Sheet1!$K$1</c:f>
              <c:strCache>
                <c:ptCount val="1"/>
                <c:pt idx="0">
                  <c:v>NH Asian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9.7110523380291823E-3"/>
                  <c:y val="2.977368373836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16-4324-BCBA-E3BDAD4A8E0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Sheet1!$K$2:$K$10</c:f>
              <c:numCache>
                <c:formatCode>#,##0</c:formatCode>
                <c:ptCount val="9"/>
                <c:pt idx="0">
                  <c:v>948426</c:v>
                </c:pt>
                <c:pt idx="1">
                  <c:v>1206812</c:v>
                </c:pt>
                <c:pt idx="2">
                  <c:v>1525629</c:v>
                </c:pt>
                <c:pt idx="3">
                  <c:v>1921363</c:v>
                </c:pt>
                <c:pt idx="4">
                  <c:v>2414732</c:v>
                </c:pt>
                <c:pt idx="5">
                  <c:v>3025663</c:v>
                </c:pt>
                <c:pt idx="6">
                  <c:v>3772125</c:v>
                </c:pt>
                <c:pt idx="7">
                  <c:v>4678035</c:v>
                </c:pt>
                <c:pt idx="8">
                  <c:v>5782908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A16-4324-BCBA-E3BDAD4A8E02}"/>
            </c:ext>
          </c:extLst>
        </c:ser>
        <c:ser>
          <c:idx val="5"/>
          <c:order val="4"/>
          <c:tx>
            <c:strRef>
              <c:f>Sheet1!$L$1</c:f>
              <c:strCache>
                <c:ptCount val="1"/>
                <c:pt idx="0">
                  <c:v>NH Other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16-4324-BCBA-E3BDAD4A8E0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Sheet1!$G$2:$G$10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Sheet1!$L$2:$L$10</c:f>
              <c:numCache>
                <c:formatCode>#,##0</c:formatCode>
                <c:ptCount val="9"/>
                <c:pt idx="0">
                  <c:v>452044</c:v>
                </c:pt>
                <c:pt idx="1">
                  <c:v>542674</c:v>
                </c:pt>
                <c:pt idx="2">
                  <c:v>651069</c:v>
                </c:pt>
                <c:pt idx="3">
                  <c:v>779336</c:v>
                </c:pt>
                <c:pt idx="4">
                  <c:v>929709</c:v>
                </c:pt>
                <c:pt idx="5">
                  <c:v>1105260</c:v>
                </c:pt>
                <c:pt idx="6">
                  <c:v>1308068</c:v>
                </c:pt>
                <c:pt idx="7">
                  <c:v>1542075</c:v>
                </c:pt>
                <c:pt idx="8">
                  <c:v>1813125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A16-4324-BCBA-E3BDAD4A8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035280"/>
        <c:axId val="565035608"/>
      </c:lineChart>
      <c:catAx>
        <c:axId val="56503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035608"/>
        <c:crosses val="autoZero"/>
        <c:auto val="1"/>
        <c:lblAlgn val="ctr"/>
        <c:lblOffset val="100"/>
        <c:noMultiLvlLbl val="0"/>
      </c:catAx>
      <c:valAx>
        <c:axId val="565035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035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11740713154098981"/>
          <c:y val="5.4418721825871159E-2"/>
          <c:w val="0.19707008805351764"/>
          <c:h val="0.25543640923492927"/>
        </c:manualLayout>
      </c:layout>
      <c:overlay val="1"/>
      <c:spPr>
        <a:solidFill>
          <a:schemeClr val="bg1"/>
        </a:solidFill>
        <a:ln>
          <a:solidFill>
            <a:schemeClr val="bg2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Sheet1!$AB$3:$AB$33</c:f>
              <c:numCache>
                <c:formatCode>#,##0</c:formatCode>
                <c:ptCount val="31"/>
                <c:pt idx="0">
                  <c:v>2847987</c:v>
                </c:pt>
                <c:pt idx="1">
                  <c:v>2865621</c:v>
                </c:pt>
                <c:pt idx="2">
                  <c:v>2882950</c:v>
                </c:pt>
                <c:pt idx="3">
                  <c:v>2899984</c:v>
                </c:pt>
                <c:pt idx="4">
                  <c:v>2916695</c:v>
                </c:pt>
                <c:pt idx="5">
                  <c:v>2933162</c:v>
                </c:pt>
                <c:pt idx="6">
                  <c:v>2949305</c:v>
                </c:pt>
                <c:pt idx="7">
                  <c:v>2965062</c:v>
                </c:pt>
                <c:pt idx="8">
                  <c:v>2980473</c:v>
                </c:pt>
                <c:pt idx="9">
                  <c:v>2995289</c:v>
                </c:pt>
                <c:pt idx="10">
                  <c:v>3009476</c:v>
                </c:pt>
                <c:pt idx="11">
                  <c:v>3023116</c:v>
                </c:pt>
                <c:pt idx="12">
                  <c:v>3036192</c:v>
                </c:pt>
                <c:pt idx="13">
                  <c:v>3048709</c:v>
                </c:pt>
                <c:pt idx="14">
                  <c:v>3060697</c:v>
                </c:pt>
                <c:pt idx="15">
                  <c:v>3072057</c:v>
                </c:pt>
                <c:pt idx="16">
                  <c:v>3082808</c:v>
                </c:pt>
                <c:pt idx="17">
                  <c:v>3092789</c:v>
                </c:pt>
                <c:pt idx="18">
                  <c:v>3101938</c:v>
                </c:pt>
                <c:pt idx="19">
                  <c:v>3110296</c:v>
                </c:pt>
                <c:pt idx="20">
                  <c:v>3117874</c:v>
                </c:pt>
                <c:pt idx="21">
                  <c:v>3124689</c:v>
                </c:pt>
                <c:pt idx="22">
                  <c:v>3130740</c:v>
                </c:pt>
                <c:pt idx="23">
                  <c:v>3136045</c:v>
                </c:pt>
                <c:pt idx="24">
                  <c:v>3140656</c:v>
                </c:pt>
                <c:pt idx="25">
                  <c:v>3144662</c:v>
                </c:pt>
                <c:pt idx="26">
                  <c:v>3148155</c:v>
                </c:pt>
                <c:pt idx="27">
                  <c:v>3151198</c:v>
                </c:pt>
                <c:pt idx="28">
                  <c:v>3153833</c:v>
                </c:pt>
                <c:pt idx="29">
                  <c:v>3156135</c:v>
                </c:pt>
                <c:pt idx="30">
                  <c:v>3158140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3B-411B-A94F-AB95838C886E}"/>
            </c:ext>
          </c:extLst>
        </c:ser>
        <c:ser>
          <c:idx val="1"/>
          <c:order val="1"/>
          <c:tx>
            <c:strRef>
              <c:f>Sheet1!$AC$2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Sheet1!$AC$3:$AC$33</c:f>
              <c:numCache>
                <c:formatCode>#,##0</c:formatCode>
                <c:ptCount val="31"/>
                <c:pt idx="0">
                  <c:v>2058322</c:v>
                </c:pt>
                <c:pt idx="1">
                  <c:v>2104281</c:v>
                </c:pt>
                <c:pt idx="2">
                  <c:v>2150969</c:v>
                </c:pt>
                <c:pt idx="3">
                  <c:v>2198296</c:v>
                </c:pt>
                <c:pt idx="4">
                  <c:v>2246327</c:v>
                </c:pt>
                <c:pt idx="5">
                  <c:v>2295007</c:v>
                </c:pt>
                <c:pt idx="6">
                  <c:v>2344317</c:v>
                </c:pt>
                <c:pt idx="7">
                  <c:v>2394212</c:v>
                </c:pt>
                <c:pt idx="8">
                  <c:v>2444584</c:v>
                </c:pt>
                <c:pt idx="9">
                  <c:v>2495372</c:v>
                </c:pt>
                <c:pt idx="10">
                  <c:v>2546433</c:v>
                </c:pt>
                <c:pt idx="11">
                  <c:v>2597573</c:v>
                </c:pt>
                <c:pt idx="12">
                  <c:v>2648771</c:v>
                </c:pt>
                <c:pt idx="13">
                  <c:v>2699869</c:v>
                </c:pt>
                <c:pt idx="14">
                  <c:v>2750801</c:v>
                </c:pt>
                <c:pt idx="15">
                  <c:v>2801524</c:v>
                </c:pt>
                <c:pt idx="16">
                  <c:v>2852023</c:v>
                </c:pt>
                <c:pt idx="17">
                  <c:v>2902306</c:v>
                </c:pt>
                <c:pt idx="18">
                  <c:v>2952388</c:v>
                </c:pt>
                <c:pt idx="19">
                  <c:v>3002232</c:v>
                </c:pt>
                <c:pt idx="20">
                  <c:v>3051778</c:v>
                </c:pt>
                <c:pt idx="21">
                  <c:v>3101080</c:v>
                </c:pt>
                <c:pt idx="22">
                  <c:v>3150141</c:v>
                </c:pt>
                <c:pt idx="23">
                  <c:v>3198963</c:v>
                </c:pt>
                <c:pt idx="24">
                  <c:v>3247516</c:v>
                </c:pt>
                <c:pt idx="25">
                  <c:v>3295830</c:v>
                </c:pt>
                <c:pt idx="26">
                  <c:v>3343897</c:v>
                </c:pt>
                <c:pt idx="27">
                  <c:v>3391766</c:v>
                </c:pt>
                <c:pt idx="28">
                  <c:v>3439418</c:v>
                </c:pt>
                <c:pt idx="29">
                  <c:v>3486850</c:v>
                </c:pt>
                <c:pt idx="30">
                  <c:v>3534071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3B-411B-A94F-AB95838C886E}"/>
            </c:ext>
          </c:extLst>
        </c:ser>
        <c:ser>
          <c:idx val="2"/>
          <c:order val="2"/>
          <c:tx>
            <c:strRef>
              <c:f>Sheet1!$AD$2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Sheet1!$AD$3:$AD$33</c:f>
              <c:numCache>
                <c:formatCode>#,##0</c:formatCode>
                <c:ptCount val="31"/>
                <c:pt idx="0">
                  <c:v>1178027</c:v>
                </c:pt>
                <c:pt idx="1">
                  <c:v>1209042</c:v>
                </c:pt>
                <c:pt idx="2">
                  <c:v>1240669</c:v>
                </c:pt>
                <c:pt idx="3">
                  <c:v>1272855</c:v>
                </c:pt>
                <c:pt idx="4">
                  <c:v>1305636</c:v>
                </c:pt>
                <c:pt idx="5">
                  <c:v>1338991</c:v>
                </c:pt>
                <c:pt idx="6">
                  <c:v>1372901</c:v>
                </c:pt>
                <c:pt idx="7">
                  <c:v>1407349</c:v>
                </c:pt>
                <c:pt idx="8">
                  <c:v>1442363</c:v>
                </c:pt>
                <c:pt idx="9">
                  <c:v>1477919</c:v>
                </c:pt>
                <c:pt idx="10">
                  <c:v>1514026</c:v>
                </c:pt>
                <c:pt idx="11">
                  <c:v>1550633</c:v>
                </c:pt>
                <c:pt idx="12">
                  <c:v>1587703</c:v>
                </c:pt>
                <c:pt idx="13">
                  <c:v>1625270</c:v>
                </c:pt>
                <c:pt idx="14">
                  <c:v>1663321</c:v>
                </c:pt>
                <c:pt idx="15">
                  <c:v>1701861</c:v>
                </c:pt>
                <c:pt idx="16">
                  <c:v>1740947</c:v>
                </c:pt>
                <c:pt idx="17">
                  <c:v>1780546</c:v>
                </c:pt>
                <c:pt idx="18">
                  <c:v>1820731</c:v>
                </c:pt>
                <c:pt idx="19">
                  <c:v>1861468</c:v>
                </c:pt>
                <c:pt idx="20">
                  <c:v>1902764</c:v>
                </c:pt>
                <c:pt idx="21">
                  <c:v>1944673</c:v>
                </c:pt>
                <c:pt idx="22">
                  <c:v>1987145</c:v>
                </c:pt>
                <c:pt idx="23">
                  <c:v>2030283</c:v>
                </c:pt>
                <c:pt idx="24">
                  <c:v>2074035</c:v>
                </c:pt>
                <c:pt idx="25">
                  <c:v>2118431</c:v>
                </c:pt>
                <c:pt idx="26">
                  <c:v>2163554</c:v>
                </c:pt>
                <c:pt idx="27">
                  <c:v>2209341</c:v>
                </c:pt>
                <c:pt idx="28">
                  <c:v>2255871</c:v>
                </c:pt>
                <c:pt idx="29">
                  <c:v>2303163</c:v>
                </c:pt>
                <c:pt idx="30">
                  <c:v>2351203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3B-411B-A94F-AB95838C886E}"/>
            </c:ext>
          </c:extLst>
        </c:ser>
        <c:ser>
          <c:idx val="3"/>
          <c:order val="3"/>
          <c:tx>
            <c:strRef>
              <c:f>Sheet1!$AE$2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Sheet1!$AE$3:$AE$33</c:f>
              <c:numCache>
                <c:formatCode>#,##0</c:formatCode>
                <c:ptCount val="31"/>
                <c:pt idx="0">
                  <c:v>553658</c:v>
                </c:pt>
                <c:pt idx="1">
                  <c:v>582001</c:v>
                </c:pt>
                <c:pt idx="2">
                  <c:v>611832</c:v>
                </c:pt>
                <c:pt idx="3">
                  <c:v>643234</c:v>
                </c:pt>
                <c:pt idx="4">
                  <c:v>676385</c:v>
                </c:pt>
                <c:pt idx="5">
                  <c:v>711248</c:v>
                </c:pt>
                <c:pt idx="6">
                  <c:v>747968</c:v>
                </c:pt>
                <c:pt idx="7">
                  <c:v>786607</c:v>
                </c:pt>
                <c:pt idx="8">
                  <c:v>827221</c:v>
                </c:pt>
                <c:pt idx="9">
                  <c:v>869842</c:v>
                </c:pt>
                <c:pt idx="10">
                  <c:v>914569</c:v>
                </c:pt>
                <c:pt idx="11">
                  <c:v>961385</c:v>
                </c:pt>
                <c:pt idx="12">
                  <c:v>1010350</c:v>
                </c:pt>
                <c:pt idx="13">
                  <c:v>1061579</c:v>
                </c:pt>
                <c:pt idx="14">
                  <c:v>1114970</c:v>
                </c:pt>
                <c:pt idx="15">
                  <c:v>1170690</c:v>
                </c:pt>
                <c:pt idx="16">
                  <c:v>1228634</c:v>
                </c:pt>
                <c:pt idx="17">
                  <c:v>1288892</c:v>
                </c:pt>
                <c:pt idx="18">
                  <c:v>1351429</c:v>
                </c:pt>
                <c:pt idx="19">
                  <c:v>1416278</c:v>
                </c:pt>
                <c:pt idx="20">
                  <c:v>1483470</c:v>
                </c:pt>
                <c:pt idx="21">
                  <c:v>1553092</c:v>
                </c:pt>
                <c:pt idx="22">
                  <c:v>1625254</c:v>
                </c:pt>
                <c:pt idx="23">
                  <c:v>1700054</c:v>
                </c:pt>
                <c:pt idx="24">
                  <c:v>1777624</c:v>
                </c:pt>
                <c:pt idx="25">
                  <c:v>1858147</c:v>
                </c:pt>
                <c:pt idx="26">
                  <c:v>1941722</c:v>
                </c:pt>
                <c:pt idx="27">
                  <c:v>2028525</c:v>
                </c:pt>
                <c:pt idx="28">
                  <c:v>2118735</c:v>
                </c:pt>
                <c:pt idx="29">
                  <c:v>2212452</c:v>
                </c:pt>
                <c:pt idx="30">
                  <c:v>2309957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43B-411B-A94F-AB95838C886E}"/>
            </c:ext>
          </c:extLst>
        </c:ser>
        <c:ser>
          <c:idx val="4"/>
          <c:order val="4"/>
          <c:tx>
            <c:strRef>
              <c:f>Sheet1!$AF$2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Sheet1!$AF$3:$AF$33</c:f>
              <c:numCache>
                <c:formatCode>#,##0</c:formatCode>
                <c:ptCount val="31"/>
                <c:pt idx="0">
                  <c:v>177194</c:v>
                </c:pt>
                <c:pt idx="1">
                  <c:v>183658</c:v>
                </c:pt>
                <c:pt idx="2">
                  <c:v>190399</c:v>
                </c:pt>
                <c:pt idx="3">
                  <c:v>197355</c:v>
                </c:pt>
                <c:pt idx="4">
                  <c:v>204586</c:v>
                </c:pt>
                <c:pt idx="5">
                  <c:v>212120</c:v>
                </c:pt>
                <c:pt idx="6">
                  <c:v>219968</c:v>
                </c:pt>
                <c:pt idx="7">
                  <c:v>228123</c:v>
                </c:pt>
                <c:pt idx="8">
                  <c:v>236604</c:v>
                </c:pt>
                <c:pt idx="9">
                  <c:v>245417</c:v>
                </c:pt>
                <c:pt idx="10">
                  <c:v>254535</c:v>
                </c:pt>
                <c:pt idx="11">
                  <c:v>263970</c:v>
                </c:pt>
                <c:pt idx="12">
                  <c:v>273717</c:v>
                </c:pt>
                <c:pt idx="13">
                  <c:v>283780</c:v>
                </c:pt>
                <c:pt idx="14">
                  <c:v>294134</c:v>
                </c:pt>
                <c:pt idx="15">
                  <c:v>304811</c:v>
                </c:pt>
                <c:pt idx="16">
                  <c:v>315791</c:v>
                </c:pt>
                <c:pt idx="17">
                  <c:v>327049</c:v>
                </c:pt>
                <c:pt idx="18">
                  <c:v>338631</c:v>
                </c:pt>
                <c:pt idx="19">
                  <c:v>350514</c:v>
                </c:pt>
                <c:pt idx="20">
                  <c:v>362680</c:v>
                </c:pt>
                <c:pt idx="21">
                  <c:v>375194</c:v>
                </c:pt>
                <c:pt idx="22">
                  <c:v>387990</c:v>
                </c:pt>
                <c:pt idx="23">
                  <c:v>401074</c:v>
                </c:pt>
                <c:pt idx="24">
                  <c:v>414464</c:v>
                </c:pt>
                <c:pt idx="25">
                  <c:v>428209</c:v>
                </c:pt>
                <c:pt idx="26">
                  <c:v>442276</c:v>
                </c:pt>
                <c:pt idx="27">
                  <c:v>456716</c:v>
                </c:pt>
                <c:pt idx="28">
                  <c:v>471513</c:v>
                </c:pt>
                <c:pt idx="29">
                  <c:v>486731</c:v>
                </c:pt>
                <c:pt idx="30">
                  <c:v>502380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3B-411B-A94F-AB95838C8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3508543"/>
        <c:axId val="1024499151"/>
      </c:lineChart>
      <c:catAx>
        <c:axId val="1983508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499151"/>
        <c:crosses val="autoZero"/>
        <c:auto val="1"/>
        <c:lblAlgn val="ctr"/>
        <c:lblOffset val="100"/>
        <c:noMultiLvlLbl val="0"/>
      </c:catAx>
      <c:valAx>
        <c:axId val="102449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50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835331031332185"/>
          <c:y val="0.18156634394210655"/>
          <c:w val="0.13012761382494692"/>
          <c:h val="0.56328356306455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110599</c:v>
                </c:pt>
                <c:pt idx="1">
                  <c:v>104018</c:v>
                </c:pt>
                <c:pt idx="2">
                  <c:v>105985</c:v>
                </c:pt>
                <c:pt idx="3">
                  <c:v>114740</c:v>
                </c:pt>
                <c:pt idx="4">
                  <c:v>123488</c:v>
                </c:pt>
                <c:pt idx="5">
                  <c:v>127199</c:v>
                </c:pt>
                <c:pt idx="6">
                  <c:v>125536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E-464B-9BFC-8B649D1DD7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Black 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Sheet1!$C$2:$C$8</c:f>
              <c:numCache>
                <c:formatCode>#,##0</c:formatCode>
                <c:ptCount val="7"/>
                <c:pt idx="0">
                  <c:v>25312</c:v>
                </c:pt>
                <c:pt idx="1">
                  <c:v>29664</c:v>
                </c:pt>
                <c:pt idx="2">
                  <c:v>36028</c:v>
                </c:pt>
                <c:pt idx="3">
                  <c:v>43537</c:v>
                </c:pt>
                <c:pt idx="4">
                  <c:v>51827</c:v>
                </c:pt>
                <c:pt idx="5">
                  <c:v>60205</c:v>
                </c:pt>
                <c:pt idx="6">
                  <c:v>68913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E-464B-9BFC-8B649D1DD7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 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Sheet1!$D$2:$D$8</c:f>
              <c:numCache>
                <c:formatCode>#,##0</c:formatCode>
                <c:ptCount val="7"/>
                <c:pt idx="0">
                  <c:v>51691</c:v>
                </c:pt>
                <c:pt idx="1">
                  <c:v>59092</c:v>
                </c:pt>
                <c:pt idx="2">
                  <c:v>68138</c:v>
                </c:pt>
                <c:pt idx="3">
                  <c:v>78361</c:v>
                </c:pt>
                <c:pt idx="4">
                  <c:v>90060</c:v>
                </c:pt>
                <c:pt idx="5">
                  <c:v>101412</c:v>
                </c:pt>
                <c:pt idx="6">
                  <c:v>111971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6E-464B-9BFC-8B649D1DD7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NH Asian 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Sheet1!$E$2:$E$8</c:f>
              <c:numCache>
                <c:formatCode>#,##0</c:formatCode>
                <c:ptCount val="7"/>
                <c:pt idx="0">
                  <c:v>35402</c:v>
                </c:pt>
                <c:pt idx="1">
                  <c:v>40696</c:v>
                </c:pt>
                <c:pt idx="2">
                  <c:v>50246</c:v>
                </c:pt>
                <c:pt idx="3">
                  <c:v>67898</c:v>
                </c:pt>
                <c:pt idx="4">
                  <c:v>93771</c:v>
                </c:pt>
                <c:pt idx="5">
                  <c:v>123259</c:v>
                </c:pt>
                <c:pt idx="6">
                  <c:v>150671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E-464B-9BFC-8B649D1DD7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NH Other 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Sheet1!$F$2:$F$8</c:f>
              <c:numCache>
                <c:formatCode>#,##0</c:formatCode>
                <c:ptCount val="7"/>
                <c:pt idx="0">
                  <c:v>11986</c:v>
                </c:pt>
                <c:pt idx="1">
                  <c:v>13952</c:v>
                </c:pt>
                <c:pt idx="2">
                  <c:v>17110</c:v>
                </c:pt>
                <c:pt idx="3">
                  <c:v>22380</c:v>
                </c:pt>
                <c:pt idx="4">
                  <c:v>28977</c:v>
                </c:pt>
                <c:pt idx="5">
                  <c:v>35793</c:v>
                </c:pt>
                <c:pt idx="6">
                  <c:v>42042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E-464B-9BFC-8B649D1DD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876639"/>
        <c:axId val="200037631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2020</c:v>
                      </c:pt>
                      <c:pt idx="1">
                        <c:v>2025</c:v>
                      </c:pt>
                      <c:pt idx="2">
                        <c:v>2030</c:v>
                      </c:pt>
                      <c:pt idx="3">
                        <c:v>2035</c:v>
                      </c:pt>
                      <c:pt idx="4">
                        <c:v>2040</c:v>
                      </c:pt>
                      <c:pt idx="5">
                        <c:v>2045</c:v>
                      </c:pt>
                      <c:pt idx="6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Sheet1!$G$2:$G$8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0B6E-464B-9BFC-8B649D1DD747}"/>
                  </c:ext>
                </c:extLst>
              </c15:ser>
            </c15:filteredBarSeries>
          </c:ext>
        </c:extLst>
      </c:barChart>
      <c:catAx>
        <c:axId val="2487663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37631"/>
        <c:crosses val="autoZero"/>
        <c:auto val="1"/>
        <c:lblAlgn val="ctr"/>
        <c:lblOffset val="100"/>
        <c:noMultiLvlLbl val="0"/>
      </c:catAx>
      <c:valAx>
        <c:axId val="20003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901660925196853"/>
          <c:y val="9.6500301642451908E-2"/>
          <c:w val="0.1469208907480315"/>
          <c:h val="0.80699921216786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121694</c:v>
                </c:pt>
                <c:pt idx="1">
                  <c:v>130647</c:v>
                </c:pt>
                <c:pt idx="2">
                  <c:v>134372</c:v>
                </c:pt>
                <c:pt idx="3">
                  <c:v>127718</c:v>
                </c:pt>
                <c:pt idx="4">
                  <c:v>122329</c:v>
                </c:pt>
                <c:pt idx="5">
                  <c:v>121665</c:v>
                </c:pt>
                <c:pt idx="6">
                  <c:v>125530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E-464B-9BFC-8B649D1DD7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Black 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Sheet1!$C$2:$C$8</c:f>
              <c:numCache>
                <c:formatCode>#,##0</c:formatCode>
                <c:ptCount val="7"/>
                <c:pt idx="0">
                  <c:v>138031</c:v>
                </c:pt>
                <c:pt idx="1">
                  <c:v>144604</c:v>
                </c:pt>
                <c:pt idx="2">
                  <c:v>150830</c:v>
                </c:pt>
                <c:pt idx="3">
                  <c:v>155503</c:v>
                </c:pt>
                <c:pt idx="4">
                  <c:v>157134</c:v>
                </c:pt>
                <c:pt idx="5">
                  <c:v>157593</c:v>
                </c:pt>
                <c:pt idx="6">
                  <c:v>158060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E-464B-9BFC-8B649D1DD7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 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Sheet1!$D$2:$D$8</c:f>
              <c:numCache>
                <c:formatCode>#,##0</c:formatCode>
                <c:ptCount val="7"/>
                <c:pt idx="0">
                  <c:v>321557</c:v>
                </c:pt>
                <c:pt idx="1">
                  <c:v>324278</c:v>
                </c:pt>
                <c:pt idx="2">
                  <c:v>330265</c:v>
                </c:pt>
                <c:pt idx="3">
                  <c:v>348214</c:v>
                </c:pt>
                <c:pt idx="4">
                  <c:v>363190</c:v>
                </c:pt>
                <c:pt idx="5">
                  <c:v>371262</c:v>
                </c:pt>
                <c:pt idx="6">
                  <c:v>373348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6E-464B-9BFC-8B649D1DD7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NH Asian 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Sheet1!$E$2:$E$8</c:f>
              <c:numCache>
                <c:formatCode>#,##0</c:formatCode>
                <c:ptCount val="7"/>
                <c:pt idx="0">
                  <c:v>38740</c:v>
                </c:pt>
                <c:pt idx="1">
                  <c:v>47147</c:v>
                </c:pt>
                <c:pt idx="2">
                  <c:v>55991</c:v>
                </c:pt>
                <c:pt idx="3">
                  <c:v>65562</c:v>
                </c:pt>
                <c:pt idx="4">
                  <c:v>78409</c:v>
                </c:pt>
                <c:pt idx="5">
                  <c:v>95727</c:v>
                </c:pt>
                <c:pt idx="6">
                  <c:v>117567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E-464B-9BFC-8B649D1DD7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NH Other 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Sheet1!$F$2:$F$8</c:f>
              <c:numCache>
                <c:formatCode>#,##0</c:formatCode>
                <c:ptCount val="7"/>
                <c:pt idx="0">
                  <c:v>19050</c:v>
                </c:pt>
                <c:pt idx="1">
                  <c:v>23040</c:v>
                </c:pt>
                <c:pt idx="2">
                  <c:v>26540</c:v>
                </c:pt>
                <c:pt idx="3">
                  <c:v>29966</c:v>
                </c:pt>
                <c:pt idx="4">
                  <c:v>33987</c:v>
                </c:pt>
                <c:pt idx="5">
                  <c:v>39160</c:v>
                </c:pt>
                <c:pt idx="6">
                  <c:v>45494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E-464B-9BFC-8B649D1DD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876639"/>
        <c:axId val="200037631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2020</c:v>
                      </c:pt>
                      <c:pt idx="1">
                        <c:v>2025</c:v>
                      </c:pt>
                      <c:pt idx="2">
                        <c:v>2030</c:v>
                      </c:pt>
                      <c:pt idx="3">
                        <c:v>2035</c:v>
                      </c:pt>
                      <c:pt idx="4">
                        <c:v>2040</c:v>
                      </c:pt>
                      <c:pt idx="5">
                        <c:v>2045</c:v>
                      </c:pt>
                      <c:pt idx="6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Sheet1!$G$2:$G$8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0B6E-464B-9BFC-8B649D1DD747}"/>
                  </c:ext>
                </c:extLst>
              </c15:ser>
            </c15:filteredBarSeries>
          </c:ext>
        </c:extLst>
      </c:barChart>
      <c:catAx>
        <c:axId val="2487663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37631"/>
        <c:crosses val="autoZero"/>
        <c:auto val="1"/>
        <c:lblAlgn val="ctr"/>
        <c:lblOffset val="100"/>
        <c:noMultiLvlLbl val="0"/>
      </c:catAx>
      <c:valAx>
        <c:axId val="20003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901660925196853"/>
          <c:y val="9.6500301642451908E-2"/>
          <c:w val="0.1469208907480315"/>
          <c:h val="0.80699921216786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94082</c:v>
                </c:pt>
                <c:pt idx="1">
                  <c:v>87766</c:v>
                </c:pt>
                <c:pt idx="2">
                  <c:v>88323</c:v>
                </c:pt>
                <c:pt idx="3">
                  <c:v>98625</c:v>
                </c:pt>
                <c:pt idx="4">
                  <c:v>109459</c:v>
                </c:pt>
                <c:pt idx="5">
                  <c:v>115182</c:v>
                </c:pt>
                <c:pt idx="6">
                  <c:v>114740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E-464B-9BFC-8B649D1DD7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Black 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Sheet1!$C$2:$C$8</c:f>
              <c:numCache>
                <c:formatCode>#,##0</c:formatCode>
                <c:ptCount val="7"/>
                <c:pt idx="0">
                  <c:v>23734</c:v>
                </c:pt>
                <c:pt idx="1">
                  <c:v>30865</c:v>
                </c:pt>
                <c:pt idx="2">
                  <c:v>39522</c:v>
                </c:pt>
                <c:pt idx="3">
                  <c:v>48338</c:v>
                </c:pt>
                <c:pt idx="4">
                  <c:v>60248</c:v>
                </c:pt>
                <c:pt idx="5">
                  <c:v>75961</c:v>
                </c:pt>
                <c:pt idx="6">
                  <c:v>95679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E-464B-9BFC-8B649D1DD7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 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Sheet1!$D$2:$D$8</c:f>
              <c:numCache>
                <c:formatCode>#,##0</c:formatCode>
                <c:ptCount val="7"/>
                <c:pt idx="0">
                  <c:v>50143</c:v>
                </c:pt>
                <c:pt idx="1">
                  <c:v>55810</c:v>
                </c:pt>
                <c:pt idx="2">
                  <c:v>64713</c:v>
                </c:pt>
                <c:pt idx="3">
                  <c:v>77133</c:v>
                </c:pt>
                <c:pt idx="4">
                  <c:v>89664</c:v>
                </c:pt>
                <c:pt idx="5">
                  <c:v>100499</c:v>
                </c:pt>
                <c:pt idx="6">
                  <c:v>110032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6E-464B-9BFC-8B649D1DD7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NH Asian 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Sheet1!$E$2:$E$8</c:f>
              <c:numCache>
                <c:formatCode>#,##0</c:formatCode>
                <c:ptCount val="7"/>
                <c:pt idx="0">
                  <c:v>16809</c:v>
                </c:pt>
                <c:pt idx="1">
                  <c:v>19921</c:v>
                </c:pt>
                <c:pt idx="2">
                  <c:v>26098</c:v>
                </c:pt>
                <c:pt idx="3">
                  <c:v>37966</c:v>
                </c:pt>
                <c:pt idx="4">
                  <c:v>55259</c:v>
                </c:pt>
                <c:pt idx="5">
                  <c:v>74965</c:v>
                </c:pt>
                <c:pt idx="6">
                  <c:v>93779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E-464B-9BFC-8B649D1DD7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NH Other 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Sheet1!$F$2:$F$8</c:f>
              <c:numCache>
                <c:formatCode>#,##0</c:formatCode>
                <c:ptCount val="7"/>
                <c:pt idx="0">
                  <c:v>8839</c:v>
                </c:pt>
                <c:pt idx="1">
                  <c:v>10066</c:v>
                </c:pt>
                <c:pt idx="2">
                  <c:v>12081</c:v>
                </c:pt>
                <c:pt idx="3">
                  <c:v>15788</c:v>
                </c:pt>
                <c:pt idx="4">
                  <c:v>20347</c:v>
                </c:pt>
                <c:pt idx="5">
                  <c:v>25100</c:v>
                </c:pt>
                <c:pt idx="6">
                  <c:v>29604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E-464B-9BFC-8B649D1DD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876639"/>
        <c:axId val="200037631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2020</c:v>
                      </c:pt>
                      <c:pt idx="1">
                        <c:v>2025</c:v>
                      </c:pt>
                      <c:pt idx="2">
                        <c:v>2030</c:v>
                      </c:pt>
                      <c:pt idx="3">
                        <c:v>2035</c:v>
                      </c:pt>
                      <c:pt idx="4">
                        <c:v>2040</c:v>
                      </c:pt>
                      <c:pt idx="5">
                        <c:v>2045</c:v>
                      </c:pt>
                      <c:pt idx="6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Sheet1!$G$2:$G$8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0B6E-464B-9BFC-8B649D1DD747}"/>
                  </c:ext>
                </c:extLst>
              </c15:ser>
            </c15:filteredBarSeries>
          </c:ext>
        </c:extLst>
      </c:barChart>
      <c:catAx>
        <c:axId val="2487663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37631"/>
        <c:crosses val="autoZero"/>
        <c:auto val="1"/>
        <c:lblAlgn val="ctr"/>
        <c:lblOffset val="100"/>
        <c:noMultiLvlLbl val="0"/>
      </c:catAx>
      <c:valAx>
        <c:axId val="20003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901660925196853"/>
          <c:y val="9.6500301642451908E-2"/>
          <c:w val="0.1469208907480315"/>
          <c:h val="0.80699921216786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4006868643566832E-2"/>
          <c:y val="0.29216154599382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 White 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167852</c:v>
                </c:pt>
                <c:pt idx="1">
                  <c:v>165460</c:v>
                </c:pt>
                <c:pt idx="2">
                  <c:v>163615</c:v>
                </c:pt>
                <c:pt idx="3">
                  <c:v>159574</c:v>
                </c:pt>
                <c:pt idx="4">
                  <c:v>153137</c:v>
                </c:pt>
                <c:pt idx="5">
                  <c:v>146450</c:v>
                </c:pt>
                <c:pt idx="6">
                  <c:v>141124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E-464B-9BFC-8B649D1DD7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 Black 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Sheet1!$C$2:$C$8</c:f>
              <c:numCache>
                <c:formatCode>#,##0</c:formatCode>
                <c:ptCount val="7"/>
                <c:pt idx="0">
                  <c:v>81109</c:v>
                </c:pt>
                <c:pt idx="1">
                  <c:v>84188</c:v>
                </c:pt>
                <c:pt idx="2">
                  <c:v>89587</c:v>
                </c:pt>
                <c:pt idx="3">
                  <c:v>98312</c:v>
                </c:pt>
                <c:pt idx="4">
                  <c:v>105164</c:v>
                </c:pt>
                <c:pt idx="5">
                  <c:v>109683</c:v>
                </c:pt>
                <c:pt idx="6">
                  <c:v>112459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E-464B-9BFC-8B649D1DD7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 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Sheet1!$D$2:$D$8</c:f>
              <c:numCache>
                <c:formatCode>#,##0</c:formatCode>
                <c:ptCount val="7"/>
                <c:pt idx="0">
                  <c:v>187090</c:v>
                </c:pt>
                <c:pt idx="1">
                  <c:v>195192</c:v>
                </c:pt>
                <c:pt idx="2">
                  <c:v>208026</c:v>
                </c:pt>
                <c:pt idx="3">
                  <c:v>229083</c:v>
                </c:pt>
                <c:pt idx="4">
                  <c:v>247101</c:v>
                </c:pt>
                <c:pt idx="5">
                  <c:v>259634</c:v>
                </c:pt>
                <c:pt idx="6">
                  <c:v>267971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6E-464B-9BFC-8B649D1DD7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NH Asian 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Sheet1!$E$2:$E$8</c:f>
              <c:numCache>
                <c:formatCode>#,##0</c:formatCode>
                <c:ptCount val="7"/>
                <c:pt idx="0">
                  <c:v>24618</c:v>
                </c:pt>
                <c:pt idx="1">
                  <c:v>28148</c:v>
                </c:pt>
                <c:pt idx="2">
                  <c:v>34060</c:v>
                </c:pt>
                <c:pt idx="3">
                  <c:v>41848</c:v>
                </c:pt>
                <c:pt idx="4">
                  <c:v>49640</c:v>
                </c:pt>
                <c:pt idx="5">
                  <c:v>56283</c:v>
                </c:pt>
                <c:pt idx="6">
                  <c:v>62423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6E-464B-9BFC-8B649D1DD7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NH Other 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0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Sheet1!$F$2:$F$8</c:f>
              <c:numCache>
                <c:formatCode>#,##0</c:formatCode>
                <c:ptCount val="7"/>
                <c:pt idx="0">
                  <c:v>21201</c:v>
                </c:pt>
                <c:pt idx="1">
                  <c:v>22878</c:v>
                </c:pt>
                <c:pt idx="2">
                  <c:v>25135</c:v>
                </c:pt>
                <c:pt idx="3">
                  <c:v>29314</c:v>
                </c:pt>
                <c:pt idx="4">
                  <c:v>33370</c:v>
                </c:pt>
                <c:pt idx="5">
                  <c:v>36921</c:v>
                </c:pt>
                <c:pt idx="6">
                  <c:v>39979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E-464B-9BFC-8B649D1DD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876639"/>
        <c:axId val="200037631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2020</c:v>
                      </c:pt>
                      <c:pt idx="1">
                        <c:v>2025</c:v>
                      </c:pt>
                      <c:pt idx="2">
                        <c:v>2030</c:v>
                      </c:pt>
                      <c:pt idx="3">
                        <c:v>2035</c:v>
                      </c:pt>
                      <c:pt idx="4">
                        <c:v>2040</c:v>
                      </c:pt>
                      <c:pt idx="5">
                        <c:v>2045</c:v>
                      </c:pt>
                      <c:pt idx="6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Sheet1!$G$2:$G$8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0B6E-464B-9BFC-8B649D1DD747}"/>
                  </c:ext>
                </c:extLst>
              </c15:ser>
            </c15:filteredBarSeries>
          </c:ext>
        </c:extLst>
      </c:barChart>
      <c:catAx>
        <c:axId val="2487663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37631"/>
        <c:crosses val="autoZero"/>
        <c:auto val="1"/>
        <c:lblAlgn val="ctr"/>
        <c:lblOffset val="100"/>
        <c:noMultiLvlLbl val="0"/>
      </c:catAx>
      <c:valAx>
        <c:axId val="20003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7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901660925196853"/>
          <c:y val="9.6500301642451908E-2"/>
          <c:w val="0.1469208907480315"/>
          <c:h val="0.80699921216786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Sheet2!$F$18</c:f>
              <c:strCache>
                <c:ptCount val="1"/>
                <c:pt idx="0">
                  <c:v>White, not Hispanic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Sheet2!$F$19:$F$22</c:f>
              <c:numCache>
                <c:formatCode>0.0%</c:formatCode>
                <c:ptCount val="4"/>
                <c:pt idx="0">
                  <c:v>0.45300000000000001</c:v>
                </c:pt>
                <c:pt idx="1">
                  <c:v>0.57599999999999996</c:v>
                </c:pt>
                <c:pt idx="2">
                  <c:v>0.28299999999999997</c:v>
                </c:pt>
                <c:pt idx="3">
                  <c:v>0.55100000000000005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B-479E-A046-68300AED24C2}"/>
            </c:ext>
          </c:extLst>
        </c:ser>
        <c:ser>
          <c:idx val="1"/>
          <c:order val="1"/>
          <c:tx>
            <c:strRef>
              <c:f>Sheet2!$G$18</c:f>
              <c:strCache>
                <c:ptCount val="1"/>
                <c:pt idx="0">
                  <c:v>Hispanic or Latino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Sheet2!$G$19:$G$22</c:f>
              <c:numCache>
                <c:formatCode>0.0%</c:formatCode>
                <c:ptCount val="4"/>
                <c:pt idx="0">
                  <c:v>0.29499999999999998</c:v>
                </c:pt>
                <c:pt idx="1">
                  <c:v>0.19600000000000001</c:v>
                </c:pt>
                <c:pt idx="2">
                  <c:v>0.40799999999999997</c:v>
                </c:pt>
                <c:pt idx="3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B-479E-A046-68300AED24C2}"/>
            </c:ext>
          </c:extLst>
        </c:ser>
        <c:ser>
          <c:idx val="2"/>
          <c:order val="2"/>
          <c:tx>
            <c:strRef>
              <c:f>Sheet2!$H$18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Sheet2!$H$19:$H$22</c:f>
              <c:numCache>
                <c:formatCode>0.0%</c:formatCode>
                <c:ptCount val="4"/>
                <c:pt idx="0">
                  <c:v>0.17899999999999999</c:v>
                </c:pt>
                <c:pt idx="1">
                  <c:v>0.11</c:v>
                </c:pt>
                <c:pt idx="2">
                  <c:v>0.23599999999999999</c:v>
                </c:pt>
                <c:pt idx="3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6B-479E-A046-68300AED24C2}"/>
            </c:ext>
          </c:extLst>
        </c:ser>
        <c:ser>
          <c:idx val="3"/>
          <c:order val="3"/>
          <c:tx>
            <c:strRef>
              <c:f>Sheet2!$I$18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Sheet2!$I$19:$I$22</c:f>
              <c:numCache>
                <c:formatCode>0.0%</c:formatCode>
                <c:ptCount val="4"/>
                <c:pt idx="0">
                  <c:v>5.8000000000000003E-2</c:v>
                </c:pt>
                <c:pt idx="1">
                  <c:v>9.7000000000000003E-2</c:v>
                </c:pt>
                <c:pt idx="2">
                  <c:v>6.7000000000000004E-2</c:v>
                </c:pt>
                <c:pt idx="3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6B-479E-A046-68300AED24C2}"/>
            </c:ext>
          </c:extLst>
        </c:ser>
        <c:ser>
          <c:idx val="4"/>
          <c:order val="4"/>
          <c:tx>
            <c:strRef>
              <c:f>Sheet2!$J$18</c:f>
              <c:strCache>
                <c:ptCount val="1"/>
                <c:pt idx="0">
                  <c:v>Other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Sheet2!$J$19:$J$22</c:f>
              <c:numCache>
                <c:formatCode>0.0%</c:formatCode>
                <c:ptCount val="4"/>
                <c:pt idx="0">
                  <c:v>3.7999999999999999E-2</c:v>
                </c:pt>
                <c:pt idx="1">
                  <c:v>3.6000000000000004E-2</c:v>
                </c:pt>
                <c:pt idx="2">
                  <c:v>3.2000000000000001E-2</c:v>
                </c:pt>
                <c:pt idx="3">
                  <c:v>3.6000000000000004E-2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6B-479E-A046-68300AED2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54284543"/>
        <c:axId val="1992176399"/>
      </c:barChart>
      <c:catAx>
        <c:axId val="185428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76399"/>
        <c:crosses val="autoZero"/>
        <c:auto val="1"/>
        <c:lblAlgn val="ctr"/>
        <c:lblOffset val="100"/>
        <c:noMultiLvlLbl val="0"/>
      </c:catAx>
      <c:valAx>
        <c:axId val="199217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28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98645726863878"/>
          <c:y val="1.7293343642604358E-2"/>
          <c:w val="0.23605558497725559"/>
          <c:h val="0.65785922730450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_(* #,##0_);_(* \(#,##0\);_(* "-"??_);_(@_)</c:formatCode>
                <c:ptCount val="11"/>
                <c:pt idx="0">
                  <c:v>120571</c:v>
                </c:pt>
                <c:pt idx="1">
                  <c:v>141603</c:v>
                </c:pt>
                <c:pt idx="2">
                  <c:v>107618</c:v>
                </c:pt>
                <c:pt idx="3">
                  <c:v>159828</c:v>
                </c:pt>
                <c:pt idx="4">
                  <c:v>172183</c:v>
                </c:pt>
                <c:pt idx="5">
                  <c:v>120979</c:v>
                </c:pt>
                <c:pt idx="6">
                  <c:v>84806</c:v>
                </c:pt>
                <c:pt idx="7">
                  <c:v>84638</c:v>
                </c:pt>
                <c:pt idx="8">
                  <c:v>121411</c:v>
                </c:pt>
                <c:pt idx="9">
                  <c:v>162299</c:v>
                </c:pt>
                <c:pt idx="10">
                  <c:v>170307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3-41D3-B28C-389A490522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_(* #,##0_);_(* \(#,##0\);_(* "-"??_);_(@_)</c:formatCode>
                <c:ptCount val="11"/>
                <c:pt idx="0">
                  <c:v>69106</c:v>
                </c:pt>
                <c:pt idx="1">
                  <c:v>84838</c:v>
                </c:pt>
                <c:pt idx="2">
                  <c:v>79571</c:v>
                </c:pt>
                <c:pt idx="3">
                  <c:v>106776</c:v>
                </c:pt>
                <c:pt idx="4">
                  <c:v>117265</c:v>
                </c:pt>
                <c:pt idx="5">
                  <c:v>110382</c:v>
                </c:pt>
                <c:pt idx="6">
                  <c:v>96215</c:v>
                </c:pt>
                <c:pt idx="7">
                  <c:v>69138</c:v>
                </c:pt>
                <c:pt idx="8">
                  <c:v>66791</c:v>
                </c:pt>
                <c:pt idx="9">
                  <c:v>54650</c:v>
                </c:pt>
                <c:pt idx="10">
                  <c:v>27185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73-41D3-B28C-389A490522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Natural Increase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Sheet1!$D$2:$D$12</c:f>
              <c:numCache>
                <c:formatCode>_(* #,##0_);_(* \(#,##0\);_(* "-"??_);_(@_)</c:formatCode>
                <c:ptCount val="11"/>
                <c:pt idx="0">
                  <c:v>213569</c:v>
                </c:pt>
                <c:pt idx="1">
                  <c:v>208917</c:v>
                </c:pt>
                <c:pt idx="2">
                  <c:v>205785</c:v>
                </c:pt>
                <c:pt idx="3">
                  <c:v>213575</c:v>
                </c:pt>
                <c:pt idx="4">
                  <c:v>214435</c:v>
                </c:pt>
                <c:pt idx="5">
                  <c:v>213780</c:v>
                </c:pt>
                <c:pt idx="6">
                  <c:v>195226</c:v>
                </c:pt>
                <c:pt idx="7">
                  <c:v>179170</c:v>
                </c:pt>
                <c:pt idx="8">
                  <c:v>173851</c:v>
                </c:pt>
                <c:pt idx="9">
                  <c:v>157330</c:v>
                </c:pt>
                <c:pt idx="10">
                  <c:v>113845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A73-41D3-B28C-389A49052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982751"/>
        <c:axId val="578238335"/>
        <c:extLst/>
      </c:barChart>
      <c:catAx>
        <c:axId val="27698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238335"/>
        <c:crosses val="autoZero"/>
        <c:auto val="1"/>
        <c:lblAlgn val="ctr"/>
        <c:lblOffset val="100"/>
        <c:noMultiLvlLbl val="0"/>
      </c:catAx>
      <c:valAx>
        <c:axId val="57823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982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78-4651-B4D4-D77B58F3E9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878-4651-B4D4-D77B58F3E9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78-4651-B4D4-D77B58F3E926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78-4651-B4D4-D77B58F3E926}"/>
                </c:ext>
              </c:extLst>
            </c:dLbl>
            <c:dLbl>
              <c:idx val="1"/>
              <c:layout>
                <c:manualLayout>
                  <c:x val="2.6651213277363822E-4"/>
                  <c:y val="-1.46999175648246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878-4651-B4D4-D77B58F3E926}"/>
                </c:ext>
              </c:extLst>
            </c:dLbl>
            <c:dLbl>
              <c:idx val="2"/>
              <c:layout>
                <c:manualLayout>
                  <c:x val="0.19798900024611682"/>
                  <c:y val="-5.96430758394852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78-4651-B4D4-D77B58F3E9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0.36566485833678619</c:v>
                </c:pt>
                <c:pt idx="1">
                  <c:v>8.7316958793847183E-2</c:v>
                </c:pt>
                <c:pt idx="2">
                  <c:v>0.54701818286936665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8-4651-B4D4-D77B58F3E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91-4EFC-8BF8-D1F2AD388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91-4EFC-8BF8-D1F2AD388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91-4EFC-8BF8-D1F2AD3889C7}"/>
              </c:ext>
            </c:extLst>
          </c:dPt>
          <c:dLbls>
            <c:dLbl>
              <c:idx val="0"/>
              <c:layout>
                <c:manualLayout>
                  <c:x val="-0.22187499999999999"/>
                  <c:y val="3.22103203610777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5937499999999"/>
                      <c:h val="0.20566404984842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91-4EFC-8BF8-D1F2AD3889C7}"/>
                </c:ext>
              </c:extLst>
            </c:dLbl>
            <c:dLbl>
              <c:idx val="1"/>
              <c:layout>
                <c:manualLayout>
                  <c:x val="0.1618879805773645"/>
                  <c:y val="-0.14888528545260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5461694519047"/>
                      <c:h val="0.230162557610448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791-4EFC-8BF8-D1F2AD3889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791-4EFC-8BF8-D1F2AD388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International Migration</c:v>
                </c:pt>
                <c:pt idx="2">
                  <c:v>Domestic Migration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0.48112293628385222</c:v>
                </c:pt>
                <c:pt idx="1">
                  <c:v>0.20815107300819763</c:v>
                </c:pt>
                <c:pt idx="2">
                  <c:v>0.31072599070795015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91-4EFC-8BF8-D1F2AD388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84746358822645E-2"/>
          <c:y val="3.6760211220368842E-2"/>
          <c:w val="0.67145662799272221"/>
          <c:h val="0.89461036794406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 or Latino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64-40C9-BAA6-2219D242EFEC}"/>
                </c:ext>
              </c:extLst>
            </c:dLbl>
            <c:dLbl>
              <c:idx val="12"/>
              <c:layout>
                <c:manualLayout>
                  <c:x val="-1.7647843535423615E-2"/>
                  <c:y val="-5.139477112836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Sheet1!$B$2:$B$14</c:f>
              <c:numCache>
                <c:formatCode>0.0</c:formatCode>
                <c:ptCount val="13"/>
                <c:pt idx="0">
                  <c:v>102.87655925287331</c:v>
                </c:pt>
                <c:pt idx="1">
                  <c:v>99.127051007800361</c:v>
                </c:pt>
                <c:pt idx="2">
                  <c:v>95.580796138821299</c:v>
                </c:pt>
                <c:pt idx="3">
                  <c:v>88.125864515213351</c:v>
                </c:pt>
                <c:pt idx="4">
                  <c:v>82.854254502854403</c:v>
                </c:pt>
                <c:pt idx="5">
                  <c:v>82.018479673935815</c:v>
                </c:pt>
                <c:pt idx="6">
                  <c:v>81.895309976060943</c:v>
                </c:pt>
                <c:pt idx="7">
                  <c:v>81.499630896791132</c:v>
                </c:pt>
                <c:pt idx="8">
                  <c:v>80.509260160695135</c:v>
                </c:pt>
                <c:pt idx="9">
                  <c:v>78.052385800329361</c:v>
                </c:pt>
                <c:pt idx="10">
                  <c:v>73.065451522602501</c:v>
                </c:pt>
                <c:pt idx="11">
                  <c:v>71.298910649405315</c:v>
                </c:pt>
                <c:pt idx="12">
                  <c:v>70.605764309679216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64-40C9-BAA6-2219D242EF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Asian or Pacific Islander, not Hispanic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237438996824311E-2"/>
                  <c:y val="-9.42226586004676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64-40C9-BAA6-2219D242EFEC}"/>
                </c:ext>
              </c:extLst>
            </c:dLbl>
            <c:dLbl>
              <c:idx val="12"/>
              <c:layout>
                <c:manualLayout>
                  <c:x val="8.2356603165308941E-3"/>
                  <c:y val="4.3685555459106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Sheet1!$C$2:$C$14</c:f>
              <c:numCache>
                <c:formatCode>0.0</c:formatCode>
                <c:ptCount val="13"/>
                <c:pt idx="0">
                  <c:v>66.856038293211853</c:v>
                </c:pt>
                <c:pt idx="1">
                  <c:v>66.528518190477783</c:v>
                </c:pt>
                <c:pt idx="2">
                  <c:v>64.676935387077421</c:v>
                </c:pt>
                <c:pt idx="3">
                  <c:v>62.798249878463793</c:v>
                </c:pt>
                <c:pt idx="4">
                  <c:v>62.849838128952229</c:v>
                </c:pt>
                <c:pt idx="5">
                  <c:v>65.79819735875428</c:v>
                </c:pt>
                <c:pt idx="6">
                  <c:v>62.683832393075853</c:v>
                </c:pt>
                <c:pt idx="7">
                  <c:v>65.356736551275802</c:v>
                </c:pt>
                <c:pt idx="8">
                  <c:v>63.998263458957403</c:v>
                </c:pt>
                <c:pt idx="9">
                  <c:v>65.383771734813052</c:v>
                </c:pt>
                <c:pt idx="10">
                  <c:v>60.888634197267493</c:v>
                </c:pt>
                <c:pt idx="11">
                  <c:v>56.516097072427407</c:v>
                </c:pt>
                <c:pt idx="12">
                  <c:v>56.352319486463323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64-40C9-BAA6-2219D242EF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or African American, not Hispanic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824366437785098E-2"/>
                  <c:y val="-6.167372535403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64-40C9-BAA6-2219D242EFEC}"/>
                </c:ext>
              </c:extLst>
            </c:dLbl>
            <c:dLbl>
              <c:idx val="12"/>
              <c:layout>
                <c:manualLayout>
                  <c:x val="-3.529568707084792E-3"/>
                  <c:y val="-4.8825032571942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Sheet1!$D$2:$D$14</c:f>
              <c:numCache>
                <c:formatCode>0.0</c:formatCode>
                <c:ptCount val="13"/>
                <c:pt idx="0">
                  <c:v>68.941500014946342</c:v>
                </c:pt>
                <c:pt idx="1">
                  <c:v>67.694992457629624</c:v>
                </c:pt>
                <c:pt idx="2">
                  <c:v>66.248536299765803</c:v>
                </c:pt>
                <c:pt idx="3">
                  <c:v>64.513408301353408</c:v>
                </c:pt>
                <c:pt idx="4">
                  <c:v>61.769496243892291</c:v>
                </c:pt>
                <c:pt idx="5">
                  <c:v>62.154071156101033</c:v>
                </c:pt>
                <c:pt idx="6">
                  <c:v>62.733568912364333</c:v>
                </c:pt>
                <c:pt idx="7">
                  <c:v>64.039587036692225</c:v>
                </c:pt>
                <c:pt idx="8">
                  <c:v>64.906031683557998</c:v>
                </c:pt>
                <c:pt idx="9">
                  <c:v>63.965678401561668</c:v>
                </c:pt>
                <c:pt idx="10">
                  <c:v>62.324889207227407</c:v>
                </c:pt>
                <c:pt idx="11">
                  <c:v>60.856559288505757</c:v>
                </c:pt>
                <c:pt idx="12">
                  <c:v>58.796401364597877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64-40C9-BAA6-2219D242EFE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White, not Hispanic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590484801547465E-2"/>
                  <c:y val="-5.1394771128360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64-40C9-BAA6-2219D242EFEC}"/>
                </c:ext>
              </c:extLst>
            </c:dLbl>
            <c:dLbl>
              <c:idx val="12"/>
              <c:layout>
                <c:manualLayout>
                  <c:x val="2.8236549656677563E-2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Sheet1!$E$2:$E$14</c:f>
              <c:numCache>
                <c:formatCode>0.0</c:formatCode>
                <c:ptCount val="13"/>
                <c:pt idx="0">
                  <c:v>63.156236330173193</c:v>
                </c:pt>
                <c:pt idx="1">
                  <c:v>63.191799334909263</c:v>
                </c:pt>
                <c:pt idx="2">
                  <c:v>62.662499024492433</c:v>
                </c:pt>
                <c:pt idx="3">
                  <c:v>61.63989591509808</c:v>
                </c:pt>
                <c:pt idx="4">
                  <c:v>61.057906285785307</c:v>
                </c:pt>
                <c:pt idx="5">
                  <c:v>61.523194108647282</c:v>
                </c:pt>
                <c:pt idx="6">
                  <c:v>61.783352283752137</c:v>
                </c:pt>
                <c:pt idx="7">
                  <c:v>63.42592884791032</c:v>
                </c:pt>
                <c:pt idx="8">
                  <c:v>62.986234980716759</c:v>
                </c:pt>
                <c:pt idx="9">
                  <c:v>61.355769594228519</c:v>
                </c:pt>
                <c:pt idx="10">
                  <c:v>58.445453031575532</c:v>
                </c:pt>
                <c:pt idx="11">
                  <c:v>57.381791027319309</c:v>
                </c:pt>
                <c:pt idx="12">
                  <c:v>56.737267788544237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64-40C9-BAA6-2219D242E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426960"/>
        <c:axId val="792979712"/>
      </c:lineChart>
      <c:catAx>
        <c:axId val="8094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979712"/>
        <c:crosses val="autoZero"/>
        <c:auto val="1"/>
        <c:lblAlgn val="ctr"/>
        <c:lblOffset val="100"/>
        <c:noMultiLvlLbl val="0"/>
      </c:catAx>
      <c:valAx>
        <c:axId val="792979712"/>
        <c:scaling>
          <c:orientation val="minMax"/>
          <c:max val="11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Births</a:t>
                </a:r>
                <a:r>
                  <a:rPr lang="en-US" baseline="0" dirty="0"/>
                  <a:t> per 1,000 women aged 15-44 years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4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94797161096221"/>
          <c:y val="0.54130106065453065"/>
          <c:w val="0.18712521220192305"/>
          <c:h val="0.40821774062515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3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94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79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52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7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1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19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0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1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3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E0FB-C72B-4697-8B58-9D2D9ECD59A2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01BA-47C9-47B3-836B-EB677901F097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A65-5EB8-42FA-9460-46EBAB878B98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427F2-8FE5-4AD9-B364-54E2FA52A77B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F9E48D95-2DC3-4B63-A144-05AD59D4C9BD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C4A6-0541-4A5C-8C2E-72A30D94F2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4377-112D-4282-BA64-C507620AF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A326-5978-4D54-B54F-A0CD81077A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3A6D-7539-45CC-99DF-833473827B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9917-156A-4001-A7A4-0504A814A6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494FD0C4-BD6F-4BEB-8023-22F1B3D9F69A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948-2E54-45CE-85EF-AE44DB6AFF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BB55-2F52-4DC0-8AA2-36FC9E82FB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EC3F3-000E-4CF4-AA04-2CD66F99E2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FAC4-0453-44B0-B5E8-FD492B82B9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1BAF-0F55-4F85-B8FE-3FA2A83F0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7F07D-4EB5-4D46-BF20-A37F3591B3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1B8BADA7-8DB9-4A14-9057-9A6684012556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12BDA3D1-FD12-4ACA-8762-87A8405FDBC3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8809B1D1-DC1C-4DCE-88BE-73C90A26925D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1090-97A3-4E8F-889E-B4558B1B5FDA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A5F5D-2EDC-4809-AF29-7EFC1747B7DA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2743-409A-4380-AA7E-BFD24FB5ED53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2D37-AC24-403F-9ED6-EE686FEDBBCD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0D38-3743-43C3-8016-C20801A936DE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96DC-27B1-4CF1-8B50-98A1C8EF5F3E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860-7D21-4057-9414-F49D729922A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7266F-211E-422F-AC20-33418B64628D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26E-9494-4A95-9AAD-726914434750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7AFD-2221-4A6D-9FDD-66CA24F6D55C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90152-3AD7-46CB-9AAA-A2DA56650A93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1324C-C333-4AF6-B0C2-826AA05D0F08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C8D3-EB3F-4DD4-9013-B60681DD110A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0775-7E6C-454A-B2D5-A437B5914E0D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C99C0-8409-481A-8F39-7E5A17B6392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0A61-46B5-4637-805A-1D9B2C86B946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76AA-4B1E-4261-AB0E-8083CD9FBC49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8C644-A33B-4CBE-8E48-10B56D11A59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A473-B045-47E4-BCE4-B94303FBA24A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1B52-B150-4924-87D1-C0353FEBD22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D80D-930B-495A-BD49-A45A5E51C7DF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A1CD-CD2D-48EC-A805-D7E124618B77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A2D4-3C8F-4165-88B1-82C274E18CD7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DEDA-BD30-4757-85DD-2EC8A106E3BD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1A3A-A8D1-4553-835E-9DF57FEA6B7F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33F0-B070-41D2-9837-79DB73478CBB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5E9E7-B641-4830-B005-0C9F1139C5BB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744CE252-86AE-4EC7-B148-D67D7922B8C9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40987D-288E-49E4-9691-883CEC592BBE}" type="datetime1">
              <a:rPr lang="en-US" smtClean="0">
                <a:latin typeface="Arial" charset="0"/>
                <a:ea typeface="ＭＳ Ｐゴシック" pitchFamily="-16" charset="-128"/>
              </a:rPr>
              <a:t>2/15/2022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95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8443ADA-5401-4597-8DCF-18BFABB912C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t>2/15/2022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D4636682-002B-493B-AF5E-4038F636B9D3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3AC90-6856-43BA-B420-ADF81F624DA0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6377" y="1311092"/>
            <a:ext cx="8841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Texas Demographic and Education Challenges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4373721" y="2707052"/>
            <a:ext cx="336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North Texas Regional P-16 Council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February 15, 2022</a:t>
            </a:r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Harris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4,738,253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645,144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68.6%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44.1%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-12.7%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Tarrant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2,123,347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312,002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Collin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1,072,069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291,175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23.8%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59.4%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Travis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1,300,503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276,189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19.6%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42.0%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Dallas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2,635,888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267,732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44.2%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-32.6%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Denton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919,324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257,709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66.3%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Fort Bend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839,706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255,074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56.8%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Williamson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617,855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195,084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74.0%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Montgomery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      626,351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170,611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71.9%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7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/>
        </p:nvGraphicFramePr>
        <p:xfrm>
          <a:off x="1388327" y="1312009"/>
          <a:ext cx="8530639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54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Hays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241,365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84,387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53.7%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79.7%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164,812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56,287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51.9%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92.3%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617,855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195,084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46.2%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74.0%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Fort Bend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839,706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255,074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24.1%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Rockwall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109,888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31,490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14.9%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81.7%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Denton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919,324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257,709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38.9%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24.8%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66.3%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Kaufman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143,198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39,846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38.6%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17.3%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81.2%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Montgomery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626,351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170,611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37.4%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71.9%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Collin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1,072,069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291,175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37.2%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23.8%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16.8%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59.4%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Waller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57,452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14,133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Midland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177,863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40,976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42.6%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48.3%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Guadalupe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170,608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39,086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78.0%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Ellis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191,760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42,111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28.1%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21.8%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76.1%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8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2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</a:t>
            </a:r>
            <a:r>
              <a:rPr lang="en-US" sz="2700" dirty="0">
                <a:solidFill>
                  <a:schemeClr val="accent1"/>
                </a:solidFill>
                <a:latin typeface="+mn-lt"/>
              </a:rPr>
              <a:t>Rate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 (TFR)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18371" y="1622502"/>
          <a:ext cx="8143724" cy="473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C46558-4A38-4D8A-86AC-E8E080067459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6481BD-3FA0-4FCD-9C27-FBE060136801}"/>
              </a:ext>
            </a:extLst>
          </p:cNvPr>
          <p:cNvSpPr txBox="1"/>
          <p:nvPr/>
        </p:nvSpPr>
        <p:spPr>
          <a:xfrm>
            <a:off x="1957953" y="1299501"/>
            <a:ext cx="54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TFR</a:t>
            </a:r>
            <a:endParaRPr lang="en-US" sz="16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6F0E26-114D-4C80-A8C8-90BC1B59D905}"/>
              </a:ext>
            </a:extLst>
          </p:cNvPr>
          <p:cNvSpPr/>
          <p:nvPr/>
        </p:nvSpPr>
        <p:spPr>
          <a:xfrm>
            <a:off x="9125147" y="2027340"/>
            <a:ext cx="2743200" cy="1038868"/>
          </a:xfrm>
          <a:prstGeom prst="wedgeRoundRect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Replacement Rate</a:t>
            </a:r>
            <a:r>
              <a:rPr lang="en-US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TFR of 2.1 (approx.) to sustain population growth</a:t>
            </a:r>
          </a:p>
          <a:p>
            <a:pPr algn="ctr"/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FEAABF-EB16-46CE-AFAB-BFC81C0ABE27}"/>
              </a:ext>
            </a:extLst>
          </p:cNvPr>
          <p:cNvSpPr/>
          <p:nvPr/>
        </p:nvSpPr>
        <p:spPr>
          <a:xfrm>
            <a:off x="2648930" y="882224"/>
            <a:ext cx="2809591" cy="675927"/>
          </a:xfrm>
          <a:prstGeom prst="wedgeRoundRectCallout">
            <a:avLst>
              <a:gd name="adj1" fmla="val -58146"/>
              <a:gd name="adj2" fmla="val 51343"/>
              <a:gd name="adj3" fmla="val 166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prstClr val="black"/>
                </a:solidFill>
              </a:rPr>
              <a:t>Average number of children born to women over child-bearing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5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C3CFAB-FA67-4B04-ABA7-E7E1AC24B60C}"/>
              </a:ext>
            </a:extLst>
          </p:cNvPr>
          <p:cNvGraphicFramePr/>
          <p:nvPr>
            <p:extLst/>
          </p:nvPr>
        </p:nvGraphicFramePr>
        <p:xfrm>
          <a:off x="492159" y="1426584"/>
          <a:ext cx="11000725" cy="494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536166" y="305284"/>
            <a:ext cx="6096000" cy="3602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accent1"/>
                </a:solidFill>
                <a:cs typeface="Arial" panose="020B0604020202020204" pitchFamily="34" charset="0"/>
              </a:rPr>
              <a:t>Texas Birth Rates, 2007-2019</a:t>
            </a:r>
          </a:p>
        </p:txBody>
      </p:sp>
    </p:spTree>
    <p:extLst>
      <p:ext uri="{BB962C8B-B14F-4D97-AF65-F5344CB8AC3E}">
        <p14:creationId xmlns:p14="http://schemas.microsoft.com/office/powerpoint/2010/main" val="173667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" y="1344431"/>
            <a:ext cx="6535779" cy="5299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336"/>
          <a:stretch/>
        </p:blipFill>
        <p:spPr>
          <a:xfrm>
            <a:off x="6399086" y="1300321"/>
            <a:ext cx="4961479" cy="52855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763820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78339" y="1296615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3697857"/>
            <a:ext cx="1435464" cy="2932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>
            <a:cxnSpLocks/>
          </p:cNvCxnSpPr>
          <p:nvPr/>
        </p:nvCxnSpPr>
        <p:spPr>
          <a:xfrm flipV="1">
            <a:off x="4353464" y="5782755"/>
            <a:ext cx="2839806" cy="60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45DE46-7966-49C1-9F15-1D4A5E43C00F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E5AB8-D102-40C9-94C2-E398E061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296" y="2026603"/>
            <a:ext cx="2213995" cy="1719379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4F68FC31-B44D-417A-8185-DBDD4C5297CF}"/>
              </a:ext>
            </a:extLst>
          </p:cNvPr>
          <p:cNvSpPr/>
          <p:nvPr/>
        </p:nvSpPr>
        <p:spPr>
          <a:xfrm rot="10800000">
            <a:off x="11145328" y="5719245"/>
            <a:ext cx="165696" cy="60012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B2EDEF-4088-4B2A-A0EA-9F27F278F516}"/>
              </a:ext>
            </a:extLst>
          </p:cNvPr>
          <p:cNvSpPr/>
          <p:nvPr/>
        </p:nvSpPr>
        <p:spPr>
          <a:xfrm>
            <a:off x="258793" y="6634416"/>
            <a:ext cx="846538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SOURCE: U.S. Census Bureau. 2010 and 2020 Vintage Population Estimates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9CC0B-3EC3-4C2A-8DFC-A7C3E7451FC0}"/>
              </a:ext>
            </a:extLst>
          </p:cNvPr>
          <p:cNvSpPr/>
          <p:nvPr/>
        </p:nvSpPr>
        <p:spPr>
          <a:xfrm>
            <a:off x="0" y="1344431"/>
            <a:ext cx="3087092" cy="16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11F43C-321B-4B4E-BC98-3EBC7566CEA8}"/>
              </a:ext>
            </a:extLst>
          </p:cNvPr>
          <p:cNvSpPr/>
          <p:nvPr/>
        </p:nvSpPr>
        <p:spPr>
          <a:xfrm>
            <a:off x="10774799" y="5719245"/>
            <a:ext cx="1152657" cy="66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FD2745-D1B2-44ED-B84D-201D9AEA3A81}"/>
              </a:ext>
            </a:extLst>
          </p:cNvPr>
          <p:cNvSpPr/>
          <p:nvPr/>
        </p:nvSpPr>
        <p:spPr>
          <a:xfrm>
            <a:off x="2459129" y="1276971"/>
            <a:ext cx="704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2010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670B04-1CD1-49D7-AEB2-E59DD1AD22D7}"/>
              </a:ext>
            </a:extLst>
          </p:cNvPr>
          <p:cNvSpPr/>
          <p:nvPr/>
        </p:nvSpPr>
        <p:spPr>
          <a:xfrm>
            <a:off x="8741820" y="1334259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2020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35EEF-461A-4242-A55A-5C631B392FA2}"/>
              </a:ext>
            </a:extLst>
          </p:cNvPr>
          <p:cNvSpPr/>
          <p:nvPr/>
        </p:nvSpPr>
        <p:spPr>
          <a:xfrm>
            <a:off x="11327273" y="5903891"/>
            <a:ext cx="8213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" panose="020F0502020204030204" pitchFamily="34" charset="0"/>
              </a:rPr>
              <a:t>Year of birth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0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8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520176" y="869428"/>
            <a:ext cx="7370955" cy="59105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07" y="496939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09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>
            <p:extLst/>
          </p:nvPr>
        </p:nvGraphicFramePr>
        <p:xfrm>
          <a:off x="1515649" y="903249"/>
          <a:ext cx="8661079" cy="568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0133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28B896-9011-447D-9ACF-0E1B1C973DC4}"/>
              </a:ext>
            </a:extLst>
          </p:cNvPr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E9E231D-3A2E-4D63-ACFE-62E2DA798DF4}"/>
              </a:ext>
            </a:extLst>
          </p:cNvPr>
          <p:cNvSpPr txBox="1">
            <a:spLocks/>
          </p:cNvSpPr>
          <p:nvPr/>
        </p:nvSpPr>
        <p:spPr>
          <a:xfrm>
            <a:off x="1519381" y="-350189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accent1"/>
                </a:solidFill>
                <a:latin typeface="+mn-lt"/>
              </a:rPr>
              <a:t>Percent Distribution by Race/Ethnicity of Texas Residents (Non-Migrants), Immigrants (international) and Net-Migrants (domestic) Aged 25 Years and Over, Texas, 2015-2019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F695F-80A3-484B-AE8A-D3243D3D5BAF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PUMS, 5-Year Samples,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A0F3AB-AB10-4873-B005-D6D20F589E18}"/>
              </a:ext>
            </a:extLst>
          </p:cNvPr>
          <p:cNvCxnSpPr>
            <a:cxnSpLocks/>
          </p:cNvCxnSpPr>
          <p:nvPr/>
        </p:nvCxnSpPr>
        <p:spPr>
          <a:xfrm flipH="1">
            <a:off x="3713357" y="3847171"/>
            <a:ext cx="301082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2E647C-1C7E-41FA-A858-5B876EB3E918}"/>
              </a:ext>
            </a:extLst>
          </p:cNvPr>
          <p:cNvCxnSpPr>
            <a:cxnSpLocks/>
          </p:cNvCxnSpPr>
          <p:nvPr/>
        </p:nvCxnSpPr>
        <p:spPr>
          <a:xfrm flipH="1">
            <a:off x="4902820" y="2800814"/>
            <a:ext cx="301082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0033BE-1C56-4C00-8CB6-9788CE46BD38}"/>
              </a:ext>
            </a:extLst>
          </p:cNvPr>
          <p:cNvCxnSpPr>
            <a:cxnSpLocks/>
          </p:cNvCxnSpPr>
          <p:nvPr/>
        </p:nvCxnSpPr>
        <p:spPr>
          <a:xfrm flipH="1">
            <a:off x="6146181" y="2388220"/>
            <a:ext cx="301082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118407-7515-424B-A9C8-1E96AD2B339D}"/>
              </a:ext>
            </a:extLst>
          </p:cNvPr>
          <p:cNvCxnSpPr>
            <a:cxnSpLocks/>
          </p:cNvCxnSpPr>
          <p:nvPr/>
        </p:nvCxnSpPr>
        <p:spPr>
          <a:xfrm>
            <a:off x="6224239" y="4085064"/>
            <a:ext cx="276922" cy="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56EBB1-F7FB-40F7-966F-AFA8D1476306}"/>
              </a:ext>
            </a:extLst>
          </p:cNvPr>
          <p:cNvCxnSpPr>
            <a:cxnSpLocks/>
          </p:cNvCxnSpPr>
          <p:nvPr/>
        </p:nvCxnSpPr>
        <p:spPr>
          <a:xfrm>
            <a:off x="7458308" y="2442117"/>
            <a:ext cx="276922" cy="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D29A79-5A88-4507-902D-8B50A3B4850E}"/>
              </a:ext>
            </a:extLst>
          </p:cNvPr>
          <p:cNvCxnSpPr>
            <a:cxnSpLocks/>
          </p:cNvCxnSpPr>
          <p:nvPr/>
        </p:nvCxnSpPr>
        <p:spPr>
          <a:xfrm>
            <a:off x="8686801" y="3704063"/>
            <a:ext cx="276922" cy="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States with Most Population Growth, 2010 to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48907" y="1437736"/>
          <a:ext cx="10469148" cy="52893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562">
                  <a:extLst>
                    <a:ext uri="{9D8B030D-6E8A-4147-A177-3AD203B41FA5}">
                      <a16:colId xmlns:a16="http://schemas.microsoft.com/office/drawing/2014/main" val="3974479193"/>
                    </a:ext>
                  </a:extLst>
                </a:gridCol>
              </a:tblGrid>
              <a:tr h="827606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Population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Numeric Change      2020-21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United States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308,745,538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331,449,281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22,703,743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392,665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310,288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21,538,187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2,736,877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211,196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39,538,223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2,284,267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-261,902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10,711,908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1,024,255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73,766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205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7,705,281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10,439,388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903,905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93,985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York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19,378,102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20,201,249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823,147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-319,020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7,151,502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759,485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5,773,714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744,518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6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Virginia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8,001,024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8,631,393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630,369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6,346,105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6,910,840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564,735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55,099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91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2,763,885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3,271,616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507,731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56,291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3774" y="6591173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1FB04-6BB3-424E-B3EF-8219957C2E7B}"/>
              </a:ext>
            </a:extLst>
          </p:cNvPr>
          <p:cNvSpPr txBox="1"/>
          <p:nvPr/>
        </p:nvSpPr>
        <p:spPr>
          <a:xfrm>
            <a:off x="11501887" y="2484408"/>
            <a:ext cx="77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79% of U.S. Total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92CBA5-849B-4650-8E03-2C7E767B138A}"/>
              </a:ext>
            </a:extLst>
          </p:cNvPr>
          <p:cNvCxnSpPr>
            <a:cxnSpLocks/>
          </p:cNvCxnSpPr>
          <p:nvPr/>
        </p:nvCxnSpPr>
        <p:spPr>
          <a:xfrm flipH="1">
            <a:off x="11414737" y="2720195"/>
            <a:ext cx="207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5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8078" y="-204415"/>
            <a:ext cx="8972239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Civilian Labor Force by Occupation, Texas, 2007, 2017 and 2017-2017 Change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39633" y="1196556"/>
          <a:ext cx="11777473" cy="555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4290" y="6555378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32CCE-07F9-4441-9A6D-355B8C7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E519C9-74E3-46D9-96B4-7ED27677E623}"/>
              </a:ext>
            </a:extLst>
          </p:cNvPr>
          <p:cNvCxnSpPr>
            <a:cxnSpLocks/>
          </p:cNvCxnSpPr>
          <p:nvPr/>
        </p:nvCxnSpPr>
        <p:spPr>
          <a:xfrm>
            <a:off x="6222380" y="1321420"/>
            <a:ext cx="0" cy="357396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172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8443951" cy="151093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18.3%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5511" y="331933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42.8%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6115" y="364593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50.4%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14.7%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4100" y="1558062"/>
            <a:ext cx="27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Change 2007-2019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9D8D61-8AE5-425E-A719-6571515108D1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housing stock by year built, Metroplex area, census tracts, 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1341B-0616-41E9-85C9-2FCD653079D2}"/>
              </a:ext>
            </a:extLst>
          </p:cNvPr>
          <p:cNvSpPr txBox="1"/>
          <p:nvPr/>
        </p:nvSpPr>
        <p:spPr>
          <a:xfrm>
            <a:off x="669073" y="2258020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9CD6-530C-40B1-A4EE-928337A2019C}"/>
              </a:ext>
            </a:extLst>
          </p:cNvPr>
          <p:cNvSpPr txBox="1"/>
          <p:nvPr/>
        </p:nvSpPr>
        <p:spPr>
          <a:xfrm>
            <a:off x="10506307" y="23150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D1AC-F8A3-4726-9A93-9D578A273811}"/>
              </a:ext>
            </a:extLst>
          </p:cNvPr>
          <p:cNvSpPr txBox="1"/>
          <p:nvPr/>
        </p:nvSpPr>
        <p:spPr>
          <a:xfrm>
            <a:off x="10575073" y="5154909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2010 and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04F6-E14F-4327-A4E1-864AB37A90AF}"/>
              </a:ext>
            </a:extLst>
          </p:cNvPr>
          <p:cNvSpPr txBox="1"/>
          <p:nvPr/>
        </p:nvSpPr>
        <p:spPr>
          <a:xfrm>
            <a:off x="735437" y="505522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57655E-78B6-4B0B-8D3F-CB480193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92601-D882-48F1-9B24-F85A3A04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3" y="865937"/>
            <a:ext cx="3676512" cy="2818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B5613-9C4F-49BA-BDCB-D7687444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09" y="865937"/>
            <a:ext cx="3649436" cy="2823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FFC85-4F0E-406F-A8A5-6921B619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32" y="3916550"/>
            <a:ext cx="3676511" cy="284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81EEC-B79C-4561-9EB5-2E76913C2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33" y="3865301"/>
            <a:ext cx="3676512" cy="28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1ABC2E-59A4-48FA-9F92-4EB5CBEED50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Asian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ED8-D80A-4428-9C3D-D688320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FCF8E-9634-440B-946B-B35D4B82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34" y="832808"/>
            <a:ext cx="7819931" cy="60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6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B1423-8DB8-4A19-8DD2-3C4B06F5B33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Black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A813D-C501-420D-8D3F-94A5C36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B3435-7CA5-42B8-A772-475A45D7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7" y="860491"/>
            <a:ext cx="7710686" cy="5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4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DFC43B-AA1B-4DD5-AE4E-4E29D586D2D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Hispanic,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39A-3C0E-4C48-9385-8FF9BD4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BD9B4-F8F0-4FD3-8730-207E493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67" y="823902"/>
            <a:ext cx="7741465" cy="59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95387-DC48-4011-ADAC-FE9128B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4D27C-226C-4F51-8F28-2DD7214232D6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non-Hispanic white, Metroplex area, census tracts, 2015-2019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3081A-8C88-40AD-96C2-E6801574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73" y="824908"/>
            <a:ext cx="7743654" cy="59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5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311E2-F78D-4FCC-84E2-577B214D9618}"/>
              </a:ext>
            </a:extLst>
          </p:cNvPr>
          <p:cNvSpPr txBox="1">
            <a:spLocks/>
          </p:cNvSpPr>
          <p:nvPr/>
        </p:nvSpPr>
        <p:spPr>
          <a:xfrm>
            <a:off x="1642328" y="-305584"/>
            <a:ext cx="10378688" cy="153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aged 25 years and older with bachelor’s degree or higher,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E5C4-15E0-4B85-A5AA-27B982D5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92051A-E194-4749-8D3E-3A01CCAB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79" y="836341"/>
            <a:ext cx="7694241" cy="59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4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FCFE8-BC34-46F4-808F-45189F0C9B7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natural resources, construction, maintenance, occupations, Metroplex area, census tracts, 2015-2019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22D2-34A2-4B26-9887-A97562A7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913B1-AB0B-4504-9A80-EDE203D8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098" y="823244"/>
            <a:ext cx="7753803" cy="59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51525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3914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CD2BA7-78A4-4608-9A4A-4F5BDCF8D7F2}"/>
              </a:ext>
            </a:extLst>
          </p:cNvPr>
          <p:cNvCxnSpPr/>
          <p:nvPr/>
        </p:nvCxnSpPr>
        <p:spPr>
          <a:xfrm>
            <a:off x="7287322" y="4031166"/>
            <a:ext cx="2780415" cy="0"/>
          </a:xfrm>
          <a:prstGeom prst="straightConnector1">
            <a:avLst/>
          </a:prstGeom>
          <a:ln w="60325">
            <a:solidFill>
              <a:schemeClr val="accent2">
                <a:lumMod val="75000"/>
                <a:alpha val="9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72505A-6153-4389-A831-EF14F81854D7}"/>
              </a:ext>
            </a:extLst>
          </p:cNvPr>
          <p:cNvSpPr txBox="1"/>
          <p:nvPr/>
        </p:nvSpPr>
        <p:spPr>
          <a:xfrm>
            <a:off x="10067737" y="377862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479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1223E0-AA5C-4017-9D25-C918399B397F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management, business, science, art occupations, Metroplex area, census tracts, 2015-2019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3C5A8-B8CB-45D2-BFE8-808F8E6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8B2ED0-2002-48F1-BFC1-858A1267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87" y="815112"/>
            <a:ext cx="7759026" cy="59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88EBEC-4A27-4215-9E4E-7A1AFCD8773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foreign born,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09EA-0B90-4F05-9122-C50EB521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58AEF-FC98-4BDD-80EB-B3179688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837" y="820708"/>
            <a:ext cx="7752325" cy="59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8B3863-1E53-4AAD-9843-BE24C388C0D3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speak language other than English and English less than very well,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96BA-D91E-47D4-93E9-02EE39B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27E66-66F9-4D4D-B858-8E04B22E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26" y="835176"/>
            <a:ext cx="7708748" cy="59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2389459" y="-311160"/>
            <a:ext cx="8109414" cy="1526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20BC5-7426-402A-B87E-EB728833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76" y="818114"/>
            <a:ext cx="7780624" cy="59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3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B24C1-C98A-4233-89C5-31F306D40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50" y="856581"/>
            <a:ext cx="7720299" cy="59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523868"/>
              </p:ext>
            </p:extLst>
          </p:nvPr>
        </p:nvGraphicFramePr>
        <p:xfrm>
          <a:off x="1364323" y="1228726"/>
          <a:ext cx="10633762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91622" y="-177728"/>
            <a:ext cx="8779164" cy="124734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College and Graduate Enrollment by Race/Ethnicity, Texas, 2008-2019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3611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 1-Year Estimates, 2008-2019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57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474" y="6596390"/>
            <a:ext cx="4800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SOURCE: Texas Higher Education Coordinating Board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F3944-CA5E-4380-BB08-D6A6B5BDA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8"/>
          <a:stretch/>
        </p:blipFill>
        <p:spPr>
          <a:xfrm>
            <a:off x="1477481" y="1085055"/>
            <a:ext cx="9902337" cy="53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94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54787" y="-51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Change in Undergraduate College Enrollment by State, 2010 to 2019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32067013"/>
              </p:ext>
            </p:extLst>
          </p:nvPr>
        </p:nvGraphicFramePr>
        <p:xfrm>
          <a:off x="156117" y="1387712"/>
          <a:ext cx="11797989" cy="529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1676400" y="647700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2010-2019 Table B14007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48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61145-7732-4075-8AF9-C0CE7662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594C0-BB25-4302-916E-B11D203E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991" y="930275"/>
            <a:ext cx="7452018" cy="5791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6631E1-9AF9-4CD4-B624-405A0583A389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25 years and older with a bachelor’s degree or higher, Texas Counties,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88EC5-2613-4AAC-9BB8-5874B6E6E004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5-Year Estimate,  2015-2019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15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D7EB058-7092-40AC-980E-55E4707E3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231217"/>
              </p:ext>
            </p:extLst>
          </p:nvPr>
        </p:nvGraphicFramePr>
        <p:xfrm>
          <a:off x="2005670" y="909238"/>
          <a:ext cx="8180659" cy="481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16DA742B-37C3-48C6-8878-C76703ABF795}"/>
              </a:ext>
            </a:extLst>
          </p:cNvPr>
          <p:cNvSpPr txBox="1">
            <a:spLocks/>
          </p:cNvSpPr>
          <p:nvPr/>
        </p:nvSpPr>
        <p:spPr>
          <a:xfrm>
            <a:off x="1134947" y="-188496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Children Aged 3-4 Years Enrolled in School, Texas, 2010-2019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3E09C9-53A0-420A-990B-D970E6A7375B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Samples, 2010-2019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4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578094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72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D7EB058-7092-40AC-980E-55E4707E3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937199"/>
              </p:ext>
            </p:extLst>
          </p:nvPr>
        </p:nvGraphicFramePr>
        <p:xfrm>
          <a:off x="2005670" y="909238"/>
          <a:ext cx="8180659" cy="481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16DA742B-37C3-48C6-8878-C76703ABF795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Children Aged 3-4 Years Enrolled Who Were Enrolled in Public School, Texas, 2010-2019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3E09C9-53A0-420A-990B-D970E6A7375B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Samples, 2010-2019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78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D480C81-43D9-4991-883D-1F5AF4596BD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3306DE-FBD8-47BA-AC4E-BD77AA7C672A}"/>
              </a:ext>
            </a:extLst>
          </p:cNvPr>
          <p:cNvSpPr txBox="1">
            <a:spLocks/>
          </p:cNvSpPr>
          <p:nvPr/>
        </p:nvSpPr>
        <p:spPr>
          <a:xfrm>
            <a:off x="2291622" y="-177728"/>
            <a:ext cx="8779164" cy="124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School Enrollment by Grade Level, Collin County, Texas, 2010-2019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14DC3-7781-4CC8-9FFB-62A175FA433D}"/>
              </a:ext>
            </a:extLst>
          </p:cNvPr>
          <p:cNvSpPr/>
          <p:nvPr/>
        </p:nvSpPr>
        <p:spPr>
          <a:xfrm>
            <a:off x="1676400" y="647700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2010-2019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43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D480C81-43D9-4991-883D-1F5AF4596BD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3306DE-FBD8-47BA-AC4E-BD77AA7C672A}"/>
              </a:ext>
            </a:extLst>
          </p:cNvPr>
          <p:cNvSpPr txBox="1">
            <a:spLocks/>
          </p:cNvSpPr>
          <p:nvPr/>
        </p:nvSpPr>
        <p:spPr>
          <a:xfrm>
            <a:off x="2291622" y="-177728"/>
            <a:ext cx="8779164" cy="124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School Enrollment by Grade Level, Dallas County, Texas, 2010-2019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90A35-4063-4719-BEB6-65F055DDF6DA}"/>
              </a:ext>
            </a:extLst>
          </p:cNvPr>
          <p:cNvSpPr/>
          <p:nvPr/>
        </p:nvSpPr>
        <p:spPr>
          <a:xfrm>
            <a:off x="1676400" y="647700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2010-2019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88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D480C81-43D9-4991-883D-1F5AF4596BD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3306DE-FBD8-47BA-AC4E-BD77AA7C672A}"/>
              </a:ext>
            </a:extLst>
          </p:cNvPr>
          <p:cNvSpPr txBox="1">
            <a:spLocks/>
          </p:cNvSpPr>
          <p:nvPr/>
        </p:nvSpPr>
        <p:spPr>
          <a:xfrm>
            <a:off x="2291622" y="-177728"/>
            <a:ext cx="8779164" cy="124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School Enrollment by Grade Level, Denton County, Texas, 2010-2019</a:t>
            </a:r>
          </a:p>
        </p:txBody>
      </p:sp>
    </p:spTree>
    <p:extLst>
      <p:ext uri="{BB962C8B-B14F-4D97-AF65-F5344CB8AC3E}">
        <p14:creationId xmlns:p14="http://schemas.microsoft.com/office/powerpoint/2010/main" val="1689295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D480C81-43D9-4991-883D-1F5AF4596BD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3306DE-FBD8-47BA-AC4E-BD77AA7C672A}"/>
              </a:ext>
            </a:extLst>
          </p:cNvPr>
          <p:cNvSpPr txBox="1">
            <a:spLocks/>
          </p:cNvSpPr>
          <p:nvPr/>
        </p:nvSpPr>
        <p:spPr>
          <a:xfrm>
            <a:off x="2291622" y="-177728"/>
            <a:ext cx="8779164" cy="124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School Enrollment by Grade Level, Tarrant County, Texas, 2010-2019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AB763-D8A1-4F47-AC4F-0DA135725E30}"/>
              </a:ext>
            </a:extLst>
          </p:cNvPr>
          <p:cNvSpPr/>
          <p:nvPr/>
        </p:nvSpPr>
        <p:spPr>
          <a:xfrm>
            <a:off x="1676400" y="647700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2010-2019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74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9976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Texas Demographic Center, Vintage 2014 and 2018 Population Projections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071216" y="269337"/>
            <a:ext cx="8221360" cy="360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kern="0" dirty="0">
                <a:solidFill>
                  <a:schemeClr val="accent1"/>
                </a:solidFill>
              </a:rPr>
              <a:t>Projected Population Growth in Texas, 2010-2050</a:t>
            </a:r>
            <a:endParaRPr lang="en-US" sz="24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6E2E3C33-0B72-4E24-948A-3965F020E1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7986" y="1261363"/>
          <a:ext cx="8790122" cy="50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6159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10A1-D2DD-44FD-B421-0F75CA1C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7186856-AB06-49BC-9E29-15F36CBFF980}"/>
              </a:ext>
            </a:extLst>
          </p:cNvPr>
          <p:cNvSpPr txBox="1">
            <a:spLocks/>
          </p:cNvSpPr>
          <p:nvPr/>
        </p:nvSpPr>
        <p:spPr>
          <a:xfrm>
            <a:off x="2073832" y="237171"/>
            <a:ext cx="8999328" cy="52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Projections, DFW Metro Largest Counties, 2020-2050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273D-5053-493F-A3DB-D5B12F12B6CA}"/>
              </a:ext>
            </a:extLst>
          </p:cNvPr>
          <p:cNvSpPr txBox="1"/>
          <p:nvPr/>
        </p:nvSpPr>
        <p:spPr>
          <a:xfrm>
            <a:off x="376238" y="659067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Projections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8A7F9DD-2D9B-41EC-8ACF-61E1EF03F91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78943" y="1316966"/>
          <a:ext cx="10636819" cy="533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1268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9976132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Center, 2018 Vintage Population Projections, 2010-2015 Migration Scenario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en-US" sz="900" kern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071216" y="269337"/>
            <a:ext cx="8002682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kern="0" dirty="0">
                <a:solidFill>
                  <a:schemeClr val="accent1"/>
                </a:solidFill>
              </a:rPr>
              <a:t>Population Projections by Race/Ethnicity, Texas, 2010-2050 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FCA1789A-BF9A-4363-834C-B69908437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2344"/>
              </p:ext>
            </p:extLst>
          </p:nvPr>
        </p:nvGraphicFramePr>
        <p:xfrm>
          <a:off x="1507506" y="1309311"/>
          <a:ext cx="9085586" cy="479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2114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48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6041" y="0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 for Dallas, Tarrant, Collin and Denton Counties Combined, Texas 2020-2050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4FC664-9EC6-443F-91C3-F44D204B4F9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1396" y="1271587"/>
          <a:ext cx="10414959" cy="492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4400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D1AF41-E92D-4342-92AE-BF8E7FE35328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F022025B-964D-4AE5-B3F8-CD2ACF77985C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3-18 Years of Age by Race/Ethnicity, Collin County, 2020-2015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194238-C6ED-4979-9FDE-5445F2FA7994}"/>
              </a:ext>
            </a:extLst>
          </p:cNvPr>
          <p:cNvSpPr/>
          <p:nvPr/>
        </p:nvSpPr>
        <p:spPr>
          <a:xfrm>
            <a:off x="97766" y="6611779"/>
            <a:ext cx="9976132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Center, 2018 Vintage Population Projections, 2010-2015 Migration Scenario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en-US" sz="900" kern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9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DF7BE-DA65-404D-BD41-24588CEB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59E284-749C-4E31-B994-A38355259642}"/>
              </a:ext>
            </a:extLst>
          </p:cNvPr>
          <p:cNvGraphicFramePr/>
          <p:nvPr>
            <p:extLst/>
          </p:nvPr>
        </p:nvGraphicFramePr>
        <p:xfrm>
          <a:off x="1382750" y="2012795"/>
          <a:ext cx="10387361" cy="454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41DA03B-1781-449A-A383-A95E7C2C7993}"/>
              </a:ext>
            </a:extLst>
          </p:cNvPr>
          <p:cNvSpPr/>
          <p:nvPr/>
        </p:nvSpPr>
        <p:spPr>
          <a:xfrm>
            <a:off x="3795130" y="1070730"/>
            <a:ext cx="745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3,999,944 new Texans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95.3% attributable to growth of minority populations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EBB76-07CC-4C5C-8E0B-7FFA06B994A6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87A9A69-CEA7-4BB8-83FC-A6310DD8159A}"/>
              </a:ext>
            </a:extLst>
          </p:cNvPr>
          <p:cNvSpPr/>
          <p:nvPr/>
        </p:nvSpPr>
        <p:spPr>
          <a:xfrm rot="5400000">
            <a:off x="7414367" y="-1702685"/>
            <a:ext cx="216117" cy="7214843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38A7E-6752-45D6-8295-096BF6058909}"/>
              </a:ext>
            </a:extLst>
          </p:cNvPr>
          <p:cNvSpPr/>
          <p:nvPr/>
        </p:nvSpPr>
        <p:spPr>
          <a:xfrm>
            <a:off x="1928111" y="353291"/>
            <a:ext cx="856593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Racial/Ethnic Contributions to Texas Population Growth, 2010-2020</a:t>
            </a:r>
          </a:p>
        </p:txBody>
      </p:sp>
    </p:spTree>
    <p:extLst>
      <p:ext uri="{BB962C8B-B14F-4D97-AF65-F5344CB8AC3E}">
        <p14:creationId xmlns:p14="http://schemas.microsoft.com/office/powerpoint/2010/main" val="1591677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D1AF41-E92D-4342-92AE-BF8E7FE35328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5">
            <a:extLst>
              <a:ext uri="{FF2B5EF4-FFF2-40B4-BE49-F238E27FC236}">
                <a16:creationId xmlns:a16="http://schemas.microsoft.com/office/drawing/2014/main" id="{5D82FB52-C182-4C4B-A627-7BB99A829956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3-18 Years of Age by Race/Ethnicity, Dallas County, 2020-2015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6CCFC-0E73-498D-8680-B8183A4DE093}"/>
              </a:ext>
            </a:extLst>
          </p:cNvPr>
          <p:cNvSpPr/>
          <p:nvPr/>
        </p:nvSpPr>
        <p:spPr>
          <a:xfrm>
            <a:off x="97766" y="6611779"/>
            <a:ext cx="9976132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Center, 2018 Vintage Population Projections, 2010-2015 Migration Scenario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en-US" sz="900" kern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09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D1AF41-E92D-4342-92AE-BF8E7FE35328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F022025B-964D-4AE5-B3F8-CD2ACF77985C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3-18 Years of Age by Race/Ethnicity, Denton County, 2020-2015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FAD9D-F6C5-4910-8EAE-9884D9B17D34}"/>
              </a:ext>
            </a:extLst>
          </p:cNvPr>
          <p:cNvSpPr/>
          <p:nvPr/>
        </p:nvSpPr>
        <p:spPr>
          <a:xfrm>
            <a:off x="97766" y="6611779"/>
            <a:ext cx="9976132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Center, 2018 Vintage Population Projections, 2010-2015 Migration Scenario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en-US" sz="900" kern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2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D1AF41-E92D-4342-92AE-BF8E7FE35328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F022025B-964D-4AE5-B3F8-CD2ACF77985C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3-18 Years of Age by Race/Ethnicity, Tarrant County, 2020-2015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E26094-8D20-4AEE-B72F-EB4BB80D53D5}"/>
              </a:ext>
            </a:extLst>
          </p:cNvPr>
          <p:cNvSpPr/>
          <p:nvPr/>
        </p:nvSpPr>
        <p:spPr>
          <a:xfrm>
            <a:off x="97766" y="6611779"/>
            <a:ext cx="9976132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Center, 2018 Vintage Population Projections, 2010-2015 Migration Scenario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en-US" sz="900" kern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86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3171975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206589"/>
              </p:ext>
            </p:extLst>
          </p:nvPr>
        </p:nvGraphicFramePr>
        <p:xfrm>
          <a:off x="220237" y="1492743"/>
          <a:ext cx="5875764" cy="469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102444"/>
              </p:ext>
            </p:extLst>
          </p:nvPr>
        </p:nvGraphicFramePr>
        <p:xfrm>
          <a:off x="6324000" y="1492743"/>
          <a:ext cx="5607803" cy="469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2375209" y="323386"/>
            <a:ext cx="921276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8368C1-99E0-409E-9E08-431143B9C575}"/>
              </a:ext>
            </a:extLst>
          </p:cNvPr>
          <p:cNvSpPr/>
          <p:nvPr/>
        </p:nvSpPr>
        <p:spPr>
          <a:xfrm>
            <a:off x="5855635" y="2988527"/>
            <a:ext cx="708731" cy="156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B857E-38DD-49EB-A497-CE5A9CE5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A5C666-8DEC-4992-91E7-EF46E022F138}"/>
              </a:ext>
            </a:extLst>
          </p:cNvPr>
          <p:cNvGraphicFramePr>
            <a:graphicFrameLocks/>
          </p:cNvGraphicFramePr>
          <p:nvPr/>
        </p:nvGraphicFramePr>
        <p:xfrm>
          <a:off x="1098430" y="1331117"/>
          <a:ext cx="9575321" cy="5161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CE45CD8-892C-419F-8241-7EEA156E35F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race/ethnic composition Tarrant, Denton, Dallas and Collin Counties, and Texas,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F0F72-3F64-4548-98FA-9376698F00C7}"/>
              </a:ext>
            </a:extLst>
          </p:cNvPr>
          <p:cNvSpPr/>
          <p:nvPr/>
        </p:nvSpPr>
        <p:spPr>
          <a:xfrm>
            <a:off x="1524000" y="647254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 2019 Population Estimates					</a:t>
            </a:r>
          </a:p>
        </p:txBody>
      </p:sp>
    </p:spTree>
    <p:extLst>
      <p:ext uri="{BB962C8B-B14F-4D97-AF65-F5344CB8AC3E}">
        <p14:creationId xmlns:p14="http://schemas.microsoft.com/office/powerpoint/2010/main" val="389372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478EC2-FC5E-43D9-A885-0693220B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9535FF4-034A-4350-80F0-BF7DF7C02864}"/>
              </a:ext>
            </a:extLst>
          </p:cNvPr>
          <p:cNvGraphicFramePr/>
          <p:nvPr>
            <p:extLst/>
          </p:nvPr>
        </p:nvGraphicFramePr>
        <p:xfrm>
          <a:off x="1951487" y="101855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462B8A-0866-468F-9C30-CAC2366D0190}"/>
              </a:ext>
            </a:extLst>
          </p:cNvPr>
          <p:cNvSpPr txBox="1">
            <a:spLocks/>
          </p:cNvSpPr>
          <p:nvPr/>
        </p:nvSpPr>
        <p:spPr>
          <a:xfrm>
            <a:off x="1644980" y="277261"/>
            <a:ext cx="9460092" cy="66679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Domestic and International Migration </a:t>
            </a:r>
            <a:r>
              <a:rPr lang="en-US" sz="2400" dirty="0">
                <a:solidFill>
                  <a:schemeClr val="accent1"/>
                </a:solidFill>
              </a:rPr>
              <a:t>for Texas, 2011-2021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B547D-ABDC-43F6-A62D-682C0C9A9E21}"/>
              </a:ext>
            </a:extLst>
          </p:cNvPr>
          <p:cNvSpPr/>
          <p:nvPr/>
        </p:nvSpPr>
        <p:spPr>
          <a:xfrm>
            <a:off x="120770" y="6511715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D0A0EA-B616-40EE-BD02-ADD4E10989A4}"/>
              </a:ext>
            </a:extLst>
          </p:cNvPr>
          <p:cNvCxnSpPr/>
          <p:nvPr/>
        </p:nvCxnSpPr>
        <p:spPr>
          <a:xfrm>
            <a:off x="6633713" y="1655301"/>
            <a:ext cx="3272287" cy="1800045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C9F814-09BF-4DED-99E4-D4392B5042A7}"/>
              </a:ext>
            </a:extLst>
          </p:cNvPr>
          <p:cNvCxnSpPr>
            <a:cxnSpLocks/>
          </p:cNvCxnSpPr>
          <p:nvPr/>
        </p:nvCxnSpPr>
        <p:spPr>
          <a:xfrm flipV="1">
            <a:off x="6742861" y="2555323"/>
            <a:ext cx="2780701" cy="1688874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EF0F76-34D8-4E2E-946E-C18EC07C1762}"/>
              </a:ext>
            </a:extLst>
          </p:cNvPr>
          <p:cNvCxnSpPr/>
          <p:nvPr/>
        </p:nvCxnSpPr>
        <p:spPr>
          <a:xfrm>
            <a:off x="6216769" y="3591931"/>
            <a:ext cx="3416061" cy="1598763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2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93364" y="65810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2020 Evaluation Population Estimates and 2021 Vintage Population Estimates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62FB67-9034-4CAE-ADC5-42B6140C8E6E}"/>
              </a:ext>
            </a:extLst>
          </p:cNvPr>
          <p:cNvGraphicFramePr/>
          <p:nvPr>
            <p:extLst/>
          </p:nvPr>
        </p:nvGraphicFramePr>
        <p:xfrm>
          <a:off x="6096000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F99F38-2FF1-49D9-857E-BBD4B485AC41}"/>
              </a:ext>
            </a:extLst>
          </p:cNvPr>
          <p:cNvGraphicFramePr/>
          <p:nvPr>
            <p:extLst/>
          </p:nvPr>
        </p:nvGraphicFramePr>
        <p:xfrm>
          <a:off x="567472" y="1529989"/>
          <a:ext cx="5099205" cy="456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065995-EBFC-4331-BF44-6E8C60BDE249}"/>
              </a:ext>
            </a:extLst>
          </p:cNvPr>
          <p:cNvSpPr txBox="1"/>
          <p:nvPr/>
        </p:nvSpPr>
        <p:spPr>
          <a:xfrm>
            <a:off x="2670717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to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C550-8357-4624-951A-227619AE11D0}"/>
              </a:ext>
            </a:extLst>
          </p:cNvPr>
          <p:cNvSpPr txBox="1"/>
          <p:nvPr/>
        </p:nvSpPr>
        <p:spPr>
          <a:xfrm>
            <a:off x="8058614" y="1260088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2020 to 2021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E368A9-D2E4-4AD2-A2B7-6FA5431F8811}"/>
              </a:ext>
            </a:extLst>
          </p:cNvPr>
          <p:cNvSpPr txBox="1">
            <a:spLocks/>
          </p:cNvSpPr>
          <p:nvPr/>
        </p:nvSpPr>
        <p:spPr>
          <a:xfrm>
            <a:off x="1639229" y="11818"/>
            <a:ext cx="9043639" cy="64881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Components of Population Change for Texas, 2010-2020 and 2020-2021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EB743F-E7DB-4C96-A352-64ACF91421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4633FF-BDF8-4593-86DE-F1D3BC7DB2F3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122656c6-b205-4b62-909d-389f9e348b2b"/>
    <ds:schemaRef ds:uri="8865c3b5-672f-488d-b474-fd2e6972fa6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FACAE7-BF9A-4B4B-A3C8-EAA756802C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1941</Words>
  <Application>Microsoft Office PowerPoint</Application>
  <PresentationFormat>Widescreen</PresentationFormat>
  <Paragraphs>463</Paragraphs>
  <Slides>53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States with Most Population Growth, 2010 to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(TFR) for Select States, 2008-2018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 of Civilian Labor Force by Occupation, Texas, 2007, 2017 and 2017-2017 Change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College and Graduate Enrollment by Race/Ethnicity, Texas, 2008-2019</vt:lpstr>
      <vt:lpstr>PowerPoint Presentation</vt:lpstr>
      <vt:lpstr>Change in Undergraduate College Enrollment by State, 2010 to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by Race and Ethnicity for Dallas, Tarrant, Collin and Denton Counties Combined, Texas 2020-2050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2021-11-09T20:43:48Z</dcterms:created>
  <dcterms:modified xsi:type="dcterms:W3CDTF">2022-02-15T17:04:32Z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