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48"/>
  </p:notesMasterIdLst>
  <p:sldIdLst>
    <p:sldId id="549" r:id="rId10"/>
    <p:sldId id="878" r:id="rId11"/>
    <p:sldId id="906" r:id="rId12"/>
    <p:sldId id="902" r:id="rId13"/>
    <p:sldId id="678" r:id="rId14"/>
    <p:sldId id="767" r:id="rId15"/>
    <p:sldId id="880" r:id="rId16"/>
    <p:sldId id="877" r:id="rId17"/>
    <p:sldId id="860" r:id="rId18"/>
    <p:sldId id="901" r:id="rId19"/>
    <p:sldId id="694" r:id="rId20"/>
    <p:sldId id="887" r:id="rId21"/>
    <p:sldId id="888" r:id="rId22"/>
    <p:sldId id="905" r:id="rId23"/>
    <p:sldId id="883" r:id="rId24"/>
    <p:sldId id="817" r:id="rId25"/>
    <p:sldId id="775" r:id="rId26"/>
    <p:sldId id="818" r:id="rId27"/>
    <p:sldId id="907" r:id="rId28"/>
    <p:sldId id="908" r:id="rId29"/>
    <p:sldId id="885" r:id="rId30"/>
    <p:sldId id="896" r:id="rId31"/>
    <p:sldId id="720" r:id="rId32"/>
    <p:sldId id="814" r:id="rId33"/>
    <p:sldId id="893" r:id="rId34"/>
    <p:sldId id="916" r:id="rId35"/>
    <p:sldId id="909" r:id="rId36"/>
    <p:sldId id="910" r:id="rId37"/>
    <p:sldId id="911" r:id="rId38"/>
    <p:sldId id="912" r:id="rId39"/>
    <p:sldId id="913" r:id="rId40"/>
    <p:sldId id="914" r:id="rId41"/>
    <p:sldId id="915" r:id="rId42"/>
    <p:sldId id="899" r:id="rId43"/>
    <p:sldId id="871" r:id="rId44"/>
    <p:sldId id="825" r:id="rId45"/>
    <p:sldId id="826" r:id="rId46"/>
    <p:sldId id="544" r:id="rId47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930"/>
    <a:srgbClr val="8A4FFF"/>
    <a:srgbClr val="FFD5D6"/>
    <a:srgbClr val="F5573D"/>
    <a:srgbClr val="F0573E"/>
    <a:srgbClr val="9966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0183" autoAdjust="0"/>
  </p:normalViewPr>
  <p:slideViewPr>
    <p:cSldViewPr snapToGrid="0">
      <p:cViewPr varScale="1">
        <p:scale>
          <a:sx n="171" d="100"/>
          <a:sy n="171" d="100"/>
        </p:scale>
        <p:origin x="32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redistrict/StateTab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955\AppData\Local\Temp\Population%20Projections%20for%20Texas%20--%20Report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redistrict/StateTab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71034413287178E-2"/>
          <c:y val="1.6893330781628378E-2"/>
          <c:w val="0.90879133858267713"/>
          <c:h val="0.903878573826367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CF-49CB-B2ED-9FB74A0003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CF-49CB-B2ED-9FB74A0003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CF-49CB-B2ED-9FB74A0003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CF-49CB-B2ED-9FB74A0003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CF-49CB-B2ED-9FB74A0003A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CF-49CB-B2ED-9FB74A0003A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CF-49CB-B2ED-9FB74A0003A8}"/>
                </c:ext>
              </c:extLst>
            </c:dLbl>
            <c:dLbl>
              <c:idx val="2"/>
              <c:layout>
                <c:manualLayout>
                  <c:x val="-3.7598425196850395E-4"/>
                  <c:y val="-3.2334520648713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CF-49CB-B2ED-9FB74A0003A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CF-49CB-B2ED-9FB74A0003A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CF-49CB-B2ED-9FB74A000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  <c:extLst/>
            </c:strRef>
          </c:cat>
          <c:val>
            <c:numRef>
              <c:f>Sheet1!$B$1:$B$6</c:f>
              <c:numCache>
                <c:formatCode>0.0%</c:formatCode>
                <c:ptCount val="5"/>
                <c:pt idx="0">
                  <c:v>4.7E-2</c:v>
                </c:pt>
                <c:pt idx="1">
                  <c:v>0.13900000000000001</c:v>
                </c:pt>
                <c:pt idx="2">
                  <c:v>0.495</c:v>
                </c:pt>
                <c:pt idx="3">
                  <c:v>0.153</c:v>
                </c:pt>
                <c:pt idx="4">
                  <c:v>0.16500000000000001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6CF-49CB-B2ED-9FB74A000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9148832"/>
        <c:axId val="671407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1-C6CF-49CB-B2ED-9FB74A0003A8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2-C6CF-49CB-B2ED-9FB74A0003A8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3-C6CF-49CB-B2ED-9FB74A0003A8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4-C6CF-49CB-B2ED-9FB74A0003A8}"/>
                  </c:ext>
                </c:extLst>
              </c15:ser>
            </c15:filteredBarSeries>
          </c:ext>
        </c:extLst>
      </c:barChart>
      <c:catAx>
        <c:axId val="79914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07984"/>
        <c:crosses val="autoZero"/>
        <c:auto val="1"/>
        <c:lblAlgn val="ctr"/>
        <c:lblOffset val="100"/>
        <c:noMultiLvlLbl val="0"/>
      </c:catAx>
      <c:valAx>
        <c:axId val="67140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1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0.16520102674691214</c:v>
                </c:pt>
                <c:pt idx="1">
                  <c:v>0.25307840980667479</c:v>
                </c:pt>
                <c:pt idx="2">
                  <c:v>0.21662677767854974</c:v>
                </c:pt>
                <c:pt idx="3">
                  <c:v>7.2094146124266983E-2</c:v>
                </c:pt>
                <c:pt idx="4">
                  <c:v>0.19163308688698308</c:v>
                </c:pt>
                <c:pt idx="5">
                  <c:v>0.1013665527566133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6-4EB4-B67C-E9A6173D06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Net-Migrants (Domestic)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8749999999999999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96-4EB4-B67C-E9A6173D0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9.0269456906400647E-2</c:v>
                </c:pt>
                <c:pt idx="1">
                  <c:v>0.16499010783849305</c:v>
                </c:pt>
                <c:pt idx="2">
                  <c:v>0.19362164572129184</c:v>
                </c:pt>
                <c:pt idx="3">
                  <c:v>9.6218686432412853E-2</c:v>
                </c:pt>
                <c:pt idx="4">
                  <c:v>0.28529829743361107</c:v>
                </c:pt>
                <c:pt idx="5">
                  <c:v>0.16960180566779057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96-4EB4-B67C-E9A6173D0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010495"/>
        <c:axId val="181575196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Immigrants (International)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0.21283349469106608</c:v>
                      </c:pt>
                      <c:pt idx="1">
                        <c:v>0.18916152173568015</c:v>
                      </c:pt>
                      <c:pt idx="2">
                        <c:v>0.10784516006158046</c:v>
                      </c:pt>
                      <c:pt idx="3">
                        <c:v>4.3574523465646671E-2</c:v>
                      </c:pt>
                      <c:pt idx="4">
                        <c:v>0.27448537464091294</c:v>
                      </c:pt>
                      <c:pt idx="5">
                        <c:v>0.17209992540511371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696-4EB4-B67C-E9A6173D06E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In-migrants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7.5624417714533251E-2</c:v>
                      </c:pt>
                      <c:pt idx="1">
                        <c:v>0.18620673285187844</c:v>
                      </c:pt>
                      <c:pt idx="2">
                        <c:v>0.20641240943050257</c:v>
                      </c:pt>
                      <c:pt idx="3">
                        <c:v>8.5463187690262704E-2</c:v>
                      </c:pt>
                      <c:pt idx="4">
                        <c:v>0.26755460873383696</c:v>
                      </c:pt>
                      <c:pt idx="5">
                        <c:v>0.17873864357898608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696-4EB4-B67C-E9A6173D06E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Out-migrants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7.1661765814672401E-2</c:v>
                      </c:pt>
                      <c:pt idx="1">
                        <c:v>0.19194752318479982</c:v>
                      </c:pt>
                      <c:pt idx="2">
                        <c:v>0.20987333182537887</c:v>
                      </c:pt>
                      <c:pt idx="3">
                        <c:v>8.2552966900399607E-2</c:v>
                      </c:pt>
                      <c:pt idx="4">
                        <c:v>0.26275352484354975</c:v>
                      </c:pt>
                      <c:pt idx="5">
                        <c:v>0.18121088743119959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696-4EB4-B67C-E9A6173D06E0}"/>
                  </c:ext>
                </c:extLst>
              </c15:ser>
            </c15:filteredBarSeries>
          </c:ext>
        </c:extLst>
      </c:barChart>
      <c:catAx>
        <c:axId val="200501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751967"/>
        <c:crosses val="autoZero"/>
        <c:auto val="1"/>
        <c:lblAlgn val="ctr"/>
        <c:lblOffset val="100"/>
        <c:noMultiLvlLbl val="0"/>
      </c:catAx>
      <c:valAx>
        <c:axId val="181575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010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Sheet1!$B$12:$B$17</c:f>
              <c:numCache>
                <c:formatCode>0.0%</c:formatCode>
                <c:ptCount val="6"/>
                <c:pt idx="0">
                  <c:v>9.3418662503556391E-2</c:v>
                </c:pt>
                <c:pt idx="1">
                  <c:v>4.3333856153840541E-2</c:v>
                </c:pt>
                <c:pt idx="2">
                  <c:v>4.26995411338153E-2</c:v>
                </c:pt>
                <c:pt idx="3">
                  <c:v>7.8068713204986984E-2</c:v>
                </c:pt>
                <c:pt idx="4">
                  <c:v>3.7641252726569735E-2</c:v>
                </c:pt>
                <c:pt idx="5">
                  <c:v>0.12647763665676956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C-4282-AFC6-061DFEB3D68B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0030030030028928E-3"/>
                  <c:y val="1.6337644656228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6C-4282-AFC6-061DFEB3D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Sheet1!$C$12:$C$17</c:f>
              <c:numCache>
                <c:formatCode>0.0%</c:formatCode>
                <c:ptCount val="6"/>
                <c:pt idx="0">
                  <c:v>0.10357046577645582</c:v>
                </c:pt>
                <c:pt idx="1">
                  <c:v>4.8799978730319771E-2</c:v>
                </c:pt>
                <c:pt idx="2">
                  <c:v>5.4779576653071899E-2</c:v>
                </c:pt>
                <c:pt idx="3">
                  <c:v>6.9850675179790531E-2</c:v>
                </c:pt>
                <c:pt idx="4">
                  <c:v>3.3816443417083203E-2</c:v>
                </c:pt>
                <c:pt idx="5">
                  <c:v>0.11808823448095428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C-4282-AFC6-061DFEB3D68B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Sheet1!$D$12:$D$17</c:f>
              <c:numCache>
                <c:formatCode>0.0%</c:formatCode>
                <c:ptCount val="6"/>
                <c:pt idx="0">
                  <c:v>1.0151803272899426E-2</c:v>
                </c:pt>
                <c:pt idx="1">
                  <c:v>5.4661225764792293E-3</c:v>
                </c:pt>
                <c:pt idx="2">
                  <c:v>1.2080035519256599E-2</c:v>
                </c:pt>
                <c:pt idx="3">
                  <c:v>-8.218038025196453E-3</c:v>
                </c:pt>
                <c:pt idx="4">
                  <c:v>-3.8248093094865321E-3</c:v>
                </c:pt>
                <c:pt idx="5">
                  <c:v>-8.3894021758152831E-3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C-4282-AFC6-061DFEB3D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138832"/>
        <c:axId val="519133584"/>
      </c:barChart>
      <c:catAx>
        <c:axId val="51913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33584"/>
        <c:crosses val="autoZero"/>
        <c:auto val="1"/>
        <c:lblAlgn val="ctr"/>
        <c:lblOffset val="100"/>
        <c:noMultiLvlLbl val="0"/>
      </c:catAx>
      <c:valAx>
        <c:axId val="519133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191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47326526252083E-2"/>
          <c:y val="5.1371275334138183E-2"/>
          <c:w val="0.69892221164662105"/>
          <c:h val="0.650563938334950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High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8.8062497515832061E-2</c:v>
                </c:pt>
                <c:pt idx="1">
                  <c:v>0.10600127745841317</c:v>
                </c:pt>
                <c:pt idx="2">
                  <c:v>5.5910582745044214E-2</c:v>
                </c:pt>
                <c:pt idx="3">
                  <c:v>0.31714620064053411</c:v>
                </c:pt>
                <c:pt idx="4">
                  <c:v>0.30016003300472777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D-4133-AACB-DF644BB208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or Equivelant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0.29601760035710867</c:v>
                </c:pt>
                <c:pt idx="1">
                  <c:v>0.13160697920757905</c:v>
                </c:pt>
                <c:pt idx="2">
                  <c:v>0.23287010310943071</c:v>
                </c:pt>
                <c:pt idx="3">
                  <c:v>0.28384573716936046</c:v>
                </c:pt>
                <c:pt idx="4">
                  <c:v>0.26851608481416539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D-4133-AACB-DF644BB208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College or Associate Degree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0.35903750121751526</c:v>
                </c:pt>
                <c:pt idx="1">
                  <c:v>0.15668701872151009</c:v>
                </c:pt>
                <c:pt idx="2">
                  <c:v>0.31687115732968546</c:v>
                </c:pt>
                <c:pt idx="3">
                  <c:v>0.23765307960736012</c:v>
                </c:pt>
                <c:pt idx="4">
                  <c:v>0.24686338637823019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D-4133-AACB-DF644BB208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Bachelor, Graduate, Professional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0.25688240090954395</c:v>
                </c:pt>
                <c:pt idx="1">
                  <c:v>0.60570472461249769</c:v>
                </c:pt>
                <c:pt idx="2">
                  <c:v>0.39434815681583962</c:v>
                </c:pt>
                <c:pt idx="3">
                  <c:v>0.16135498258274533</c:v>
                </c:pt>
                <c:pt idx="4">
                  <c:v>0.1844604958028766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8D-4133-AACB-DF644BB20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6059472"/>
        <c:axId val="226068096"/>
      </c:barChart>
      <c:catAx>
        <c:axId val="2260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68096"/>
        <c:crosses val="autoZero"/>
        <c:auto val="1"/>
        <c:lblAlgn val="ctr"/>
        <c:lblOffset val="100"/>
        <c:noMultiLvlLbl val="0"/>
      </c:catAx>
      <c:valAx>
        <c:axId val="2260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319395569744864"/>
          <c:y val="4.7941743420705424E-2"/>
          <c:w val="0.15619243072425079"/>
          <c:h val="0.71374735170160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3250476043436"/>
          <c:y val="8.9022762516504206E-2"/>
          <c:w val="0.82127991354021923"/>
          <c:h val="0.73472082728862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Sheet1!$J$4:$J$7</c:f>
              <c:numCache>
                <c:formatCode>0.0%</c:formatCode>
                <c:ptCount val="4"/>
                <c:pt idx="0">
                  <c:v>0.33300000000000002</c:v>
                </c:pt>
                <c:pt idx="1">
                  <c:v>0.18</c:v>
                </c:pt>
                <c:pt idx="2">
                  <c:v>0.107</c:v>
                </c:pt>
                <c:pt idx="3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4-47DA-8844-2ECE1290C270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Sheet1!$K$4:$K$7</c:f>
              <c:numCache>
                <c:formatCode>0.0%</c:formatCode>
                <c:ptCount val="4"/>
                <c:pt idx="0">
                  <c:v>0.39434815681583962</c:v>
                </c:pt>
                <c:pt idx="1">
                  <c:v>0.25688240090954395</c:v>
                </c:pt>
                <c:pt idx="2">
                  <c:v>0.16135498258274533</c:v>
                </c:pt>
                <c:pt idx="3">
                  <c:v>0.60570472461249769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4-47DA-8844-2ECE1290C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017160"/>
        <c:axId val="519012240"/>
      </c:barChart>
      <c:catAx>
        <c:axId val="51901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2240"/>
        <c:crosses val="autoZero"/>
        <c:auto val="1"/>
        <c:lblAlgn val="ctr"/>
        <c:lblOffset val="100"/>
        <c:noMultiLvlLbl val="0"/>
      </c:catAx>
      <c:valAx>
        <c:axId val="5190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Metro 1 million plus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Percent HH with Person Aged 65 and Over</c:v>
                </c:pt>
                <c:pt idx="1">
                  <c:v>Average HH Size</c:v>
                </c:pt>
                <c:pt idx="2">
                  <c:v>Percent with Bachelor's Degree or Higher</c:v>
                </c:pt>
                <c:pt idx="3">
                  <c:v>Percent Living in Different County Last Year</c:v>
                </c:pt>
                <c:pt idx="4">
                  <c:v>Percent Born in Texas</c:v>
                </c:pt>
                <c:pt idx="5">
                  <c:v>Percent Foreign Born</c:v>
                </c:pt>
                <c:pt idx="6">
                  <c:v>Percent Language Other than English and ELTVW</c:v>
                </c:pt>
              </c:strCache>
            </c:strRef>
          </c:cat>
          <c:val>
            <c:numRef>
              <c:f>Sheet1!$B$2:$H$2</c:f>
              <c:numCache>
                <c:formatCode>_(* #,##0.0_);_(* \(#,##0.0\);_(* "-"??_);_(@_)</c:formatCode>
                <c:ptCount val="7"/>
                <c:pt idx="0">
                  <c:v>27.797142857142852</c:v>
                </c:pt>
                <c:pt idx="1">
                  <c:v>2.8937142857142857</c:v>
                </c:pt>
                <c:pt idx="2">
                  <c:v>28.882857142857141</c:v>
                </c:pt>
                <c:pt idx="3">
                  <c:v>7.5199999999999978</c:v>
                </c:pt>
                <c:pt idx="4">
                  <c:v>63.345714285714294</c:v>
                </c:pt>
                <c:pt idx="5">
                  <c:v>10.871428571428575</c:v>
                </c:pt>
                <c:pt idx="6">
                  <c:v>8.2971428571428589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1-4A55-AE35-174EB50E71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Metro 250,000-1 million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Percent HH with Person Aged 65 and Over</c:v>
                </c:pt>
                <c:pt idx="1">
                  <c:v>Average HH Size</c:v>
                </c:pt>
                <c:pt idx="2">
                  <c:v>Percent with Bachelor's Degree or Higher</c:v>
                </c:pt>
                <c:pt idx="3">
                  <c:v>Percent Living in Different County Last Year</c:v>
                </c:pt>
                <c:pt idx="4">
                  <c:v>Percent Born in Texas</c:v>
                </c:pt>
                <c:pt idx="5">
                  <c:v>Percent Foreign Born</c:v>
                </c:pt>
                <c:pt idx="6">
                  <c:v>Percent Language Other than English and ELTVW</c:v>
                </c:pt>
              </c:strCache>
            </c:strRef>
          </c:cat>
          <c:val>
            <c:numRef>
              <c:f>Sheet1!$B$3:$H$3</c:f>
              <c:numCache>
                <c:formatCode>_(* #,##0.0_);_(* \(#,##0.0\);_(* "-"??_);_(@_)</c:formatCode>
                <c:ptCount val="7"/>
                <c:pt idx="0">
                  <c:v>30.86</c:v>
                </c:pt>
                <c:pt idx="1">
                  <c:v>2.8431999999999999</c:v>
                </c:pt>
                <c:pt idx="2">
                  <c:v>19.552</c:v>
                </c:pt>
                <c:pt idx="3">
                  <c:v>7.0839999999999996</c:v>
                </c:pt>
                <c:pt idx="4">
                  <c:v>67.876000000000005</c:v>
                </c:pt>
                <c:pt idx="5">
                  <c:v>10.352</c:v>
                </c:pt>
                <c:pt idx="6">
                  <c:v>11.312000000000003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C1-4A55-AE35-174EB50E71A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Metro &lt;250,000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Percent HH with Person Aged 65 and Over</c:v>
                </c:pt>
                <c:pt idx="1">
                  <c:v>Average HH Size</c:v>
                </c:pt>
                <c:pt idx="2">
                  <c:v>Percent with Bachelor's Degree or Higher</c:v>
                </c:pt>
                <c:pt idx="3">
                  <c:v>Percent Living in Different County Last Year</c:v>
                </c:pt>
                <c:pt idx="4">
                  <c:v>Percent Born in Texas</c:v>
                </c:pt>
                <c:pt idx="5">
                  <c:v>Percent Foreign Born</c:v>
                </c:pt>
                <c:pt idx="6">
                  <c:v>Percent Language Other than English and ELTVW</c:v>
                </c:pt>
              </c:strCache>
            </c:strRef>
          </c:cat>
          <c:val>
            <c:numRef>
              <c:f>Sheet1!$B$4:$H$4</c:f>
              <c:numCache>
                <c:formatCode>_(* #,##0.0_);_(* \(#,##0.0\);_(* "-"??_);_(@_)</c:formatCode>
                <c:ptCount val="7"/>
                <c:pt idx="0">
                  <c:v>31.184210526315784</c:v>
                </c:pt>
                <c:pt idx="1">
                  <c:v>2.6868421052631577</c:v>
                </c:pt>
                <c:pt idx="2">
                  <c:v>19.705263157894738</c:v>
                </c:pt>
                <c:pt idx="3">
                  <c:v>8.5052631578947366</c:v>
                </c:pt>
                <c:pt idx="4">
                  <c:v>73.326315789473696</c:v>
                </c:pt>
                <c:pt idx="5">
                  <c:v>6.4526315789473676</c:v>
                </c:pt>
                <c:pt idx="6">
                  <c:v>5.3578947368421055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C1-4A55-AE35-174EB50E71A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Nonmetero Urban Pop &gt; 19,000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Percent HH with Person Aged 65 and Over</c:v>
                </c:pt>
                <c:pt idx="1">
                  <c:v>Average HH Size</c:v>
                </c:pt>
                <c:pt idx="2">
                  <c:v>Percent with Bachelor's Degree or Higher</c:v>
                </c:pt>
                <c:pt idx="3">
                  <c:v>Percent Living in Different County Last Year</c:v>
                </c:pt>
                <c:pt idx="4">
                  <c:v>Percent Born in Texas</c:v>
                </c:pt>
                <c:pt idx="5">
                  <c:v>Percent Foreign Born</c:v>
                </c:pt>
                <c:pt idx="6">
                  <c:v>Percent Language Other than English and ELTVW</c:v>
                </c:pt>
              </c:strCache>
            </c:strRef>
          </c:cat>
          <c:val>
            <c:numRef>
              <c:f>Sheet1!$B$5:$H$5</c:f>
              <c:numCache>
                <c:formatCode>_(* #,##0.0_);_(* \(#,##0.0\);_(* "-"??_);_(@_)</c:formatCode>
                <c:ptCount val="7"/>
                <c:pt idx="0">
                  <c:v>31.373684210526317</c:v>
                </c:pt>
                <c:pt idx="1">
                  <c:v>2.8121052631578949</c:v>
                </c:pt>
                <c:pt idx="2">
                  <c:v>18.636842105263156</c:v>
                </c:pt>
                <c:pt idx="3">
                  <c:v>6.3315789473684205</c:v>
                </c:pt>
                <c:pt idx="4">
                  <c:v>72.778947368421044</c:v>
                </c:pt>
                <c:pt idx="5">
                  <c:v>10.984210526315788</c:v>
                </c:pt>
                <c:pt idx="6">
                  <c:v>11.057894736842105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C1-4A55-AE35-174EB50E71A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Nonmetero - Urban Pop. 2,500-19,99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Percent HH with Person Aged 65 and Over</c:v>
                </c:pt>
                <c:pt idx="1">
                  <c:v>Average HH Size</c:v>
                </c:pt>
                <c:pt idx="2">
                  <c:v>Percent with Bachelor's Degree or Higher</c:v>
                </c:pt>
                <c:pt idx="3">
                  <c:v>Percent Living in Different County Last Year</c:v>
                </c:pt>
                <c:pt idx="4">
                  <c:v>Percent Born in Texas</c:v>
                </c:pt>
                <c:pt idx="5">
                  <c:v>Percent Foreign Born</c:v>
                </c:pt>
                <c:pt idx="6">
                  <c:v>Percent Language Other than English and ELTVW</c:v>
                </c:pt>
              </c:strCache>
            </c:strRef>
          </c:cat>
          <c:val>
            <c:numRef>
              <c:f>Sheet1!$B$6:$H$6</c:f>
              <c:numCache>
                <c:formatCode>_(* #,##0.0_);_(* \(#,##0.0\);_(* "-"??_);_(@_)</c:formatCode>
                <c:ptCount val="7"/>
                <c:pt idx="0">
                  <c:v>35.03653846153847</c:v>
                </c:pt>
                <c:pt idx="1">
                  <c:v>2.7707692307692309</c:v>
                </c:pt>
                <c:pt idx="2">
                  <c:v>15.769230769230763</c:v>
                </c:pt>
                <c:pt idx="3">
                  <c:v>6.8250000000000011</c:v>
                </c:pt>
                <c:pt idx="4">
                  <c:v>73.168269230769226</c:v>
                </c:pt>
                <c:pt idx="5">
                  <c:v>10.135576923076922</c:v>
                </c:pt>
                <c:pt idx="6">
                  <c:v>10.156730769230769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C1-4A55-AE35-174EB50E71A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Nonmetero &lt;2,500 Completely Rural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Percent HH with Person Aged 65 and Over</c:v>
                </c:pt>
                <c:pt idx="1">
                  <c:v>Average HH Size</c:v>
                </c:pt>
                <c:pt idx="2">
                  <c:v>Percent with Bachelor's Degree or Higher</c:v>
                </c:pt>
                <c:pt idx="3">
                  <c:v>Percent Living in Different County Last Year</c:v>
                </c:pt>
                <c:pt idx="4">
                  <c:v>Percent Born in Texas</c:v>
                </c:pt>
                <c:pt idx="5">
                  <c:v>Percent Foreign Born</c:v>
                </c:pt>
                <c:pt idx="6">
                  <c:v>Percent Language Other than English and ELTVW</c:v>
                </c:pt>
              </c:strCache>
            </c:strRef>
          </c:cat>
          <c:val>
            <c:numRef>
              <c:f>Sheet1!$B$7:$H$7</c:f>
              <c:numCache>
                <c:formatCode>_(* #,##0.0_);_(* \(#,##0.0\);_(* "-"??_);_(@_)</c:formatCode>
                <c:ptCount val="7"/>
                <c:pt idx="0">
                  <c:v>40.302040816326546</c:v>
                </c:pt>
                <c:pt idx="1">
                  <c:v>2.5846938775510204</c:v>
                </c:pt>
                <c:pt idx="2">
                  <c:v>18.075510204081628</c:v>
                </c:pt>
                <c:pt idx="3">
                  <c:v>6.5040816326530635</c:v>
                </c:pt>
                <c:pt idx="4">
                  <c:v>73.12040816326531</c:v>
                </c:pt>
                <c:pt idx="5">
                  <c:v>7.5612244897959204</c:v>
                </c:pt>
                <c:pt idx="6">
                  <c:v>8.6367346938775515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C1-4A55-AE35-174EB50E7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33119"/>
        <c:axId val="230582959"/>
      </c:barChart>
      <c:catAx>
        <c:axId val="12943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582959"/>
        <c:crosses val="autoZero"/>
        <c:auto val="1"/>
        <c:lblAlgn val="ctr"/>
        <c:lblOffset val="100"/>
        <c:noMultiLvlLbl val="0"/>
      </c:catAx>
      <c:valAx>
        <c:axId val="230582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3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Metro 1 million plus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Management, Business, Science, Art</c:v>
                </c:pt>
                <c:pt idx="1">
                  <c:v>Service</c:v>
                </c:pt>
                <c:pt idx="2">
                  <c:v>Sales/Office</c:v>
                </c:pt>
                <c:pt idx="3">
                  <c:v>Natural Resources, Construction, Maintenance</c:v>
                </c:pt>
                <c:pt idx="4">
                  <c:v>Production, Transportation, Material Moving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36.911428571428573</c:v>
                </c:pt>
                <c:pt idx="1">
                  <c:v>15.731428571428571</c:v>
                </c:pt>
                <c:pt idx="2">
                  <c:v>21.819999999999997</c:v>
                </c:pt>
                <c:pt idx="3">
                  <c:v>12.002857142857144</c:v>
                </c:pt>
                <c:pt idx="4">
                  <c:v>13.537142857142854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5-43CD-9309-CD97E07C880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Metro 250,000-1 million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Management, Business, Science, Art</c:v>
                </c:pt>
                <c:pt idx="1">
                  <c:v>Service</c:v>
                </c:pt>
                <c:pt idx="2">
                  <c:v>Sales/Office</c:v>
                </c:pt>
                <c:pt idx="3">
                  <c:v>Natural Resources, Construction, Maintenance</c:v>
                </c:pt>
                <c:pt idx="4">
                  <c:v>Production, Transportation, Material Moving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30.031999999999996</c:v>
                </c:pt>
                <c:pt idx="1">
                  <c:v>19.995999999999995</c:v>
                </c:pt>
                <c:pt idx="2">
                  <c:v>21.556000000000004</c:v>
                </c:pt>
                <c:pt idx="3">
                  <c:v>13.607999999999999</c:v>
                </c:pt>
                <c:pt idx="4">
                  <c:v>14.788000000000004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C5-43CD-9309-CD97E07C880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Metro &lt;250,000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Management, Business, Science, Art</c:v>
                </c:pt>
                <c:pt idx="1">
                  <c:v>Service</c:v>
                </c:pt>
                <c:pt idx="2">
                  <c:v>Sales/Office</c:v>
                </c:pt>
                <c:pt idx="3">
                  <c:v>Natural Resources, Construction, Maintenance</c:v>
                </c:pt>
                <c:pt idx="4">
                  <c:v>Production, Transportation, Material Moving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31.945454545454542</c:v>
                </c:pt>
                <c:pt idx="1">
                  <c:v>16.772727272727273</c:v>
                </c:pt>
                <c:pt idx="2">
                  <c:v>21.677272727272729</c:v>
                </c:pt>
                <c:pt idx="3">
                  <c:v>13.481818181818181</c:v>
                </c:pt>
                <c:pt idx="4">
                  <c:v>16.127272727272729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C5-43CD-9309-CD97E07C880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Nonmetero Urban Pop &gt; 19,000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Management, Business, Science, Art</c:v>
                </c:pt>
                <c:pt idx="1">
                  <c:v>Service</c:v>
                </c:pt>
                <c:pt idx="2">
                  <c:v>Sales/Office</c:v>
                </c:pt>
                <c:pt idx="3">
                  <c:v>Natural Resources, Construction, Maintenance</c:v>
                </c:pt>
                <c:pt idx="4">
                  <c:v>Production, Transportation, Material Moving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27.926315789473687</c:v>
                </c:pt>
                <c:pt idx="1">
                  <c:v>21.05263157894737</c:v>
                </c:pt>
                <c:pt idx="2">
                  <c:v>20.926315789473687</c:v>
                </c:pt>
                <c:pt idx="3">
                  <c:v>13.731578947368419</c:v>
                </c:pt>
                <c:pt idx="4">
                  <c:v>16.342105263157894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C5-43CD-9309-CD97E07C880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Nonmetero Urban Pop 2,500-19,99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Management, Business, Science, Art</c:v>
                </c:pt>
                <c:pt idx="1">
                  <c:v>Service</c:v>
                </c:pt>
                <c:pt idx="2">
                  <c:v>Sales/Office</c:v>
                </c:pt>
                <c:pt idx="3">
                  <c:v>Natural Resources, Construction, Maintenance</c:v>
                </c:pt>
                <c:pt idx="4">
                  <c:v>Production, Transportation, Material Moving</c:v>
                </c:pt>
              </c:strCache>
            </c:strRef>
          </c:cat>
          <c:val>
            <c:numRef>
              <c:f>Sheet1!$B$6:$F$6</c:f>
              <c:numCache>
                <c:formatCode>0.0</c:formatCode>
                <c:ptCount val="5"/>
                <c:pt idx="0">
                  <c:v>27.136538461538464</c:v>
                </c:pt>
                <c:pt idx="1">
                  <c:v>19.095192307692301</c:v>
                </c:pt>
                <c:pt idx="2">
                  <c:v>19.615384615384613</c:v>
                </c:pt>
                <c:pt idx="3">
                  <c:v>17.20961538461539</c:v>
                </c:pt>
                <c:pt idx="4">
                  <c:v>16.935576923076926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C5-43CD-9309-CD97E07C880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Nonmetero Urban Pop &lt;2,500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Management, Business, Science, Art</c:v>
                </c:pt>
                <c:pt idx="1">
                  <c:v>Service</c:v>
                </c:pt>
                <c:pt idx="2">
                  <c:v>Sales/Office</c:v>
                </c:pt>
                <c:pt idx="3">
                  <c:v>Natural Resources, Construction, Maintenance</c:v>
                </c:pt>
                <c:pt idx="4">
                  <c:v>Production, Transportation, Material Moving</c:v>
                </c:pt>
              </c:strCache>
            </c:strRef>
          </c:cat>
          <c:val>
            <c:numRef>
              <c:f>Sheet1!$B$7:$F$7</c:f>
              <c:numCache>
                <c:formatCode>0.0</c:formatCode>
                <c:ptCount val="5"/>
                <c:pt idx="0">
                  <c:v>29.428571428571416</c:v>
                </c:pt>
                <c:pt idx="1">
                  <c:v>18.267346938775511</c:v>
                </c:pt>
                <c:pt idx="2">
                  <c:v>19.481632653061226</c:v>
                </c:pt>
                <c:pt idx="3">
                  <c:v>18.361224489795916</c:v>
                </c:pt>
                <c:pt idx="4">
                  <c:v>14.459183673469385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C5-43CD-9309-CD97E07C8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584607"/>
        <c:axId val="2112169407"/>
      </c:barChart>
      <c:catAx>
        <c:axId val="209584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169407"/>
        <c:crosses val="autoZero"/>
        <c:auto val="1"/>
        <c:lblAlgn val="ctr"/>
        <c:lblOffset val="100"/>
        <c:noMultiLvlLbl val="0"/>
      </c:catAx>
      <c:valAx>
        <c:axId val="211216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84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Metro 1 million plus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Agriculture, Forestry, Hunting, Fishing, Mining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Transportation, Warehouse, Utilities</c:v>
                </c:pt>
                <c:pt idx="6">
                  <c:v>Information</c:v>
                </c:pt>
                <c:pt idx="7">
                  <c:v>Finance, Insurance, Real Estate</c:v>
                </c:pt>
                <c:pt idx="8">
                  <c:v>Science, Management, Administration, Waste</c:v>
                </c:pt>
                <c:pt idx="9">
                  <c:v>Education, Health Care, Social Assistance</c:v>
                </c:pt>
                <c:pt idx="10">
                  <c:v>Art, Entertainment, Recreation, Accomodation, Food</c:v>
                </c:pt>
                <c:pt idx="11">
                  <c:v>Other Services</c:v>
                </c:pt>
                <c:pt idx="12">
                  <c:v>Public Administration</c:v>
                </c:pt>
              </c:strCache>
            </c:strRef>
          </c:cat>
          <c:val>
            <c:numRef>
              <c:f>Sheet1!$B$2:$N$2</c:f>
              <c:numCache>
                <c:formatCode>0.0</c:formatCode>
                <c:ptCount val="13"/>
                <c:pt idx="0">
                  <c:v>3.4342857142857142</c:v>
                </c:pt>
                <c:pt idx="1">
                  <c:v>9.6914285714285722</c:v>
                </c:pt>
                <c:pt idx="2">
                  <c:v>9.3342857142857127</c:v>
                </c:pt>
                <c:pt idx="3">
                  <c:v>2.871428571428571</c:v>
                </c:pt>
                <c:pt idx="4">
                  <c:v>11.648571428571429</c:v>
                </c:pt>
                <c:pt idx="5">
                  <c:v>6.0257142857142849</c:v>
                </c:pt>
                <c:pt idx="6">
                  <c:v>1.5657142857142858</c:v>
                </c:pt>
                <c:pt idx="7">
                  <c:v>6.26</c:v>
                </c:pt>
                <c:pt idx="8">
                  <c:v>10.442857142857147</c:v>
                </c:pt>
                <c:pt idx="9">
                  <c:v>21.042857142857137</c:v>
                </c:pt>
                <c:pt idx="10">
                  <c:v>7.9942857142857147</c:v>
                </c:pt>
                <c:pt idx="11">
                  <c:v>5.1142857142857139</c:v>
                </c:pt>
                <c:pt idx="12">
                  <c:v>4.5657142857142849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9-4566-BFA7-397C450BA0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Metro 250,000-1 million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Agriculture, Forestry, Hunting, Fishing, Mining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Transportation, Warehouse, Utilities</c:v>
                </c:pt>
                <c:pt idx="6">
                  <c:v>Information</c:v>
                </c:pt>
                <c:pt idx="7">
                  <c:v>Finance, Insurance, Real Estate</c:v>
                </c:pt>
                <c:pt idx="8">
                  <c:v>Science, Management, Administration, Waste</c:v>
                </c:pt>
                <c:pt idx="9">
                  <c:v>Education, Health Care, Social Assistance</c:v>
                </c:pt>
                <c:pt idx="10">
                  <c:v>Art, Entertainment, Recreation, Accomodation, Food</c:v>
                </c:pt>
                <c:pt idx="11">
                  <c:v>Other Services</c:v>
                </c:pt>
                <c:pt idx="12">
                  <c:v>Public Administration</c:v>
                </c:pt>
              </c:strCache>
            </c:strRef>
          </c:cat>
          <c:val>
            <c:numRef>
              <c:f>Sheet1!$B$3:$N$3</c:f>
              <c:numCache>
                <c:formatCode>0.0</c:formatCode>
                <c:ptCount val="13"/>
                <c:pt idx="0">
                  <c:v>5.4799999999999986</c:v>
                </c:pt>
                <c:pt idx="1">
                  <c:v>8.8720000000000017</c:v>
                </c:pt>
                <c:pt idx="2">
                  <c:v>8.7200000000000006</c:v>
                </c:pt>
                <c:pt idx="3">
                  <c:v>2.5839999999999996</c:v>
                </c:pt>
                <c:pt idx="4">
                  <c:v>11.311999999999998</c:v>
                </c:pt>
                <c:pt idx="5">
                  <c:v>5.9480000000000004</c:v>
                </c:pt>
                <c:pt idx="6">
                  <c:v>1.024</c:v>
                </c:pt>
                <c:pt idx="7">
                  <c:v>4.4359999999999999</c:v>
                </c:pt>
                <c:pt idx="8">
                  <c:v>7.5680000000000005</c:v>
                </c:pt>
                <c:pt idx="9">
                  <c:v>23.824000000000002</c:v>
                </c:pt>
                <c:pt idx="10">
                  <c:v>8.7880000000000003</c:v>
                </c:pt>
                <c:pt idx="11">
                  <c:v>4.9080000000000004</c:v>
                </c:pt>
                <c:pt idx="12">
                  <c:v>6.532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E9-4566-BFA7-397C450BA08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Metro &lt;250,000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Agriculture, Forestry, Hunting, Fishing, Mining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Transportation, Warehouse, Utilities</c:v>
                </c:pt>
                <c:pt idx="6">
                  <c:v>Information</c:v>
                </c:pt>
                <c:pt idx="7">
                  <c:v>Finance, Insurance, Real Estate</c:v>
                </c:pt>
                <c:pt idx="8">
                  <c:v>Science, Management, Administration, Waste</c:v>
                </c:pt>
                <c:pt idx="9">
                  <c:v>Education, Health Care, Social Assistance</c:v>
                </c:pt>
                <c:pt idx="10">
                  <c:v>Art, Entertainment, Recreation, Accomodation, Food</c:v>
                </c:pt>
                <c:pt idx="11">
                  <c:v>Other Services</c:v>
                </c:pt>
                <c:pt idx="12">
                  <c:v>Public Administration</c:v>
                </c:pt>
              </c:strCache>
            </c:strRef>
          </c:cat>
          <c:val>
            <c:numRef>
              <c:f>Sheet1!$B$4:$N$4</c:f>
              <c:numCache>
                <c:formatCode>0.0</c:formatCode>
                <c:ptCount val="13"/>
                <c:pt idx="0">
                  <c:v>9.163636363636364</c:v>
                </c:pt>
                <c:pt idx="1">
                  <c:v>7.8136363636363617</c:v>
                </c:pt>
                <c:pt idx="2">
                  <c:v>8.2636363636363637</c:v>
                </c:pt>
                <c:pt idx="3">
                  <c:v>2.6999999999999997</c:v>
                </c:pt>
                <c:pt idx="4">
                  <c:v>11.354545454545455</c:v>
                </c:pt>
                <c:pt idx="5">
                  <c:v>5.6090909090909085</c:v>
                </c:pt>
                <c:pt idx="6">
                  <c:v>1.1454545454545453</c:v>
                </c:pt>
                <c:pt idx="7">
                  <c:v>4.7545454545454549</c:v>
                </c:pt>
                <c:pt idx="8">
                  <c:v>7.0818181818181811</c:v>
                </c:pt>
                <c:pt idx="9">
                  <c:v>23.831818181818186</c:v>
                </c:pt>
                <c:pt idx="10">
                  <c:v>8.1454545454545464</c:v>
                </c:pt>
                <c:pt idx="11">
                  <c:v>5.2454545454545443</c:v>
                </c:pt>
                <c:pt idx="12">
                  <c:v>4.8545454545454554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E9-4566-BFA7-397C450BA08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Nonmetero Urban Pop &gt; 19,000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Agriculture, Forestry, Hunting, Fishing, Mining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Transportation, Warehouse, Utilities</c:v>
                </c:pt>
                <c:pt idx="6">
                  <c:v>Information</c:v>
                </c:pt>
                <c:pt idx="7">
                  <c:v>Finance, Insurance, Real Estate</c:v>
                </c:pt>
                <c:pt idx="8">
                  <c:v>Science, Management, Administration, Waste</c:v>
                </c:pt>
                <c:pt idx="9">
                  <c:v>Education, Health Care, Social Assistance</c:v>
                </c:pt>
                <c:pt idx="10">
                  <c:v>Art, Entertainment, Recreation, Accomodation, Food</c:v>
                </c:pt>
                <c:pt idx="11">
                  <c:v>Other Services</c:v>
                </c:pt>
                <c:pt idx="12">
                  <c:v>Public Administration</c:v>
                </c:pt>
              </c:strCache>
            </c:strRef>
          </c:cat>
          <c:val>
            <c:numRef>
              <c:f>Sheet1!$B$5:$N$5</c:f>
              <c:numCache>
                <c:formatCode>0.0</c:formatCode>
                <c:ptCount val="13"/>
                <c:pt idx="0">
                  <c:v>6.6684210526315795</c:v>
                </c:pt>
                <c:pt idx="1">
                  <c:v>8.310526315789474</c:v>
                </c:pt>
                <c:pt idx="2">
                  <c:v>9.2315789473684209</c:v>
                </c:pt>
                <c:pt idx="3">
                  <c:v>2.0105263157894733</c:v>
                </c:pt>
                <c:pt idx="4">
                  <c:v>12.252631578947369</c:v>
                </c:pt>
                <c:pt idx="5">
                  <c:v>5.5052631578947366</c:v>
                </c:pt>
                <c:pt idx="6">
                  <c:v>0.95789473684210502</c:v>
                </c:pt>
                <c:pt idx="7">
                  <c:v>4.0368421052631582</c:v>
                </c:pt>
                <c:pt idx="8">
                  <c:v>6.2368421052631566</c:v>
                </c:pt>
                <c:pt idx="9">
                  <c:v>25.094736842105263</c:v>
                </c:pt>
                <c:pt idx="10">
                  <c:v>8.621052631578948</c:v>
                </c:pt>
                <c:pt idx="11">
                  <c:v>5.2421052631578942</c:v>
                </c:pt>
                <c:pt idx="12">
                  <c:v>5.8157894736842097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E9-4566-BFA7-397C450BA08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Nonmetero Urban Pop 2,500-19,99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Agriculture, Forestry, Hunting, Fishing, Mining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Transportation, Warehouse, Utilities</c:v>
                </c:pt>
                <c:pt idx="6">
                  <c:v>Information</c:v>
                </c:pt>
                <c:pt idx="7">
                  <c:v>Finance, Insurance, Real Estate</c:v>
                </c:pt>
                <c:pt idx="8">
                  <c:v>Science, Management, Administration, Waste</c:v>
                </c:pt>
                <c:pt idx="9">
                  <c:v>Education, Health Care, Social Assistance</c:v>
                </c:pt>
                <c:pt idx="10">
                  <c:v>Art, Entertainment, Recreation, Accomodation, Food</c:v>
                </c:pt>
                <c:pt idx="11">
                  <c:v>Other Services</c:v>
                </c:pt>
                <c:pt idx="12">
                  <c:v>Public Administration</c:v>
                </c:pt>
              </c:strCache>
            </c:strRef>
          </c:cat>
          <c:val>
            <c:numRef>
              <c:f>Sheet1!$B$6:$N$6</c:f>
              <c:numCache>
                <c:formatCode>0.0</c:formatCode>
                <c:ptCount val="13"/>
                <c:pt idx="0">
                  <c:v>13.448076923076927</c:v>
                </c:pt>
                <c:pt idx="1">
                  <c:v>8.7817307692307729</c:v>
                </c:pt>
                <c:pt idx="2">
                  <c:v>8.3932692307692314</c:v>
                </c:pt>
                <c:pt idx="3">
                  <c:v>2.1461538461538452</c:v>
                </c:pt>
                <c:pt idx="4">
                  <c:v>10.945192307692309</c:v>
                </c:pt>
                <c:pt idx="5">
                  <c:v>6.0067307692307654</c:v>
                </c:pt>
                <c:pt idx="6">
                  <c:v>0.85480769230769227</c:v>
                </c:pt>
                <c:pt idx="7">
                  <c:v>3.9951923076923097</c:v>
                </c:pt>
                <c:pt idx="8">
                  <c:v>5.2192307692307729</c:v>
                </c:pt>
                <c:pt idx="9">
                  <c:v>21.409615384615392</c:v>
                </c:pt>
                <c:pt idx="10">
                  <c:v>7.914423076923077</c:v>
                </c:pt>
                <c:pt idx="11">
                  <c:v>5.0461538461538469</c:v>
                </c:pt>
                <c:pt idx="12">
                  <c:v>5.8500000000000005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E9-4566-BFA7-397C450BA08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Nonmetero Urban Pop &lt;2,500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Agriculture, Forestry, Hunting, Fishing, Mining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Transportation, Warehouse, Utilities</c:v>
                </c:pt>
                <c:pt idx="6">
                  <c:v>Information</c:v>
                </c:pt>
                <c:pt idx="7">
                  <c:v>Finance, Insurance, Real Estate</c:v>
                </c:pt>
                <c:pt idx="8">
                  <c:v>Science, Management, Administration, Waste</c:v>
                </c:pt>
                <c:pt idx="9">
                  <c:v>Education, Health Care, Social Assistance</c:v>
                </c:pt>
                <c:pt idx="10">
                  <c:v>Art, Entertainment, Recreation, Accomodation, Food</c:v>
                </c:pt>
                <c:pt idx="11">
                  <c:v>Other Services</c:v>
                </c:pt>
                <c:pt idx="12">
                  <c:v>Public Administration</c:v>
                </c:pt>
              </c:strCache>
            </c:strRef>
          </c:cat>
          <c:val>
            <c:numRef>
              <c:f>Sheet1!$B$7:$N$7</c:f>
              <c:numCache>
                <c:formatCode>0.0</c:formatCode>
                <c:ptCount val="13"/>
                <c:pt idx="0">
                  <c:v>18.838775510204083</c:v>
                </c:pt>
                <c:pt idx="1">
                  <c:v>9.1571428571428566</c:v>
                </c:pt>
                <c:pt idx="2">
                  <c:v>4.8795918367346935</c:v>
                </c:pt>
                <c:pt idx="3">
                  <c:v>2.6489795918367345</c:v>
                </c:pt>
                <c:pt idx="4">
                  <c:v>9.5877551020408163</c:v>
                </c:pt>
                <c:pt idx="5">
                  <c:v>6.2387755102040803</c:v>
                </c:pt>
                <c:pt idx="6">
                  <c:v>0.92448979591836744</c:v>
                </c:pt>
                <c:pt idx="7">
                  <c:v>4.1142857142857139</c:v>
                </c:pt>
                <c:pt idx="8">
                  <c:v>5.540816326530611</c:v>
                </c:pt>
                <c:pt idx="9">
                  <c:v>21.275510204081634</c:v>
                </c:pt>
                <c:pt idx="10">
                  <c:v>6.3081632653061233</c:v>
                </c:pt>
                <c:pt idx="11">
                  <c:v>4.812244897959185</c:v>
                </c:pt>
                <c:pt idx="12">
                  <c:v>5.6877551020408177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E9-4566-BFA7-397C450BA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467199"/>
        <c:axId val="230610831"/>
      </c:barChart>
      <c:catAx>
        <c:axId val="233467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610831"/>
        <c:crosses val="autoZero"/>
        <c:auto val="1"/>
        <c:lblAlgn val="ctr"/>
        <c:lblOffset val="100"/>
        <c:noMultiLvlLbl val="0"/>
      </c:catAx>
      <c:valAx>
        <c:axId val="23061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467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Metro 1 million plus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Median HH Income</c:v>
                </c:pt>
                <c:pt idx="1">
                  <c:v>Per Capita Income</c:v>
                </c:pt>
              </c:strCache>
            </c:strRef>
          </c:cat>
          <c:val>
            <c:numRef>
              <c:f>Sheet1!$B$2:$C$2</c:f>
              <c:numCache>
                <c:formatCode>_("$"* #,##0_);_("$"* \(#,##0\);_("$"* "-"??_);_(@_)</c:formatCode>
                <c:ptCount val="2"/>
                <c:pt idx="0">
                  <c:v>71686.142857142855</c:v>
                </c:pt>
                <c:pt idx="1">
                  <c:v>33237.485714285714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1-4AFA-A8E1-B548E22F45C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Metro 250,000-1 million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Median HH Income</c:v>
                </c:pt>
                <c:pt idx="1">
                  <c:v>Per Capita Income</c:v>
                </c:pt>
              </c:strCache>
            </c:strRef>
          </c:cat>
          <c:val>
            <c:numRef>
              <c:f>Sheet1!$B$3:$C$3</c:f>
              <c:numCache>
                <c:formatCode>_("$"* #,##0_);_("$"* \(#,##0\);_("$"* "-"??_);_(@_)</c:formatCode>
                <c:ptCount val="2"/>
                <c:pt idx="0">
                  <c:v>51583.76</c:v>
                </c:pt>
                <c:pt idx="1">
                  <c:v>25114.44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A1-4AFA-A8E1-B548E22F45C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Metro &lt;250,000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Median HH Income</c:v>
                </c:pt>
                <c:pt idx="1">
                  <c:v>Per Capita Income</c:v>
                </c:pt>
              </c:strCache>
            </c:strRef>
          </c:cat>
          <c:val>
            <c:numRef>
              <c:f>Sheet1!$B$4:$C$4</c:f>
              <c:numCache>
                <c:formatCode>_("$"* #,##0_);_("$"* \(#,##0\);_("$"* "-"??_);_(@_)</c:formatCode>
                <c:ptCount val="2"/>
                <c:pt idx="0">
                  <c:v>55806.727272727272</c:v>
                </c:pt>
                <c:pt idx="1">
                  <c:v>28252.545454545456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A1-4AFA-A8E1-B548E22F45C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Nonmetero Urban Pop &gt; 19,000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Median HH Income</c:v>
                </c:pt>
                <c:pt idx="1">
                  <c:v>Per Capita Income</c:v>
                </c:pt>
              </c:strCache>
            </c:strRef>
          </c:cat>
          <c:val>
            <c:numRef>
              <c:f>Sheet1!$B$5:$C$5</c:f>
              <c:numCache>
                <c:formatCode>_("$"* #,##0_);_("$"* \(#,##0\);_("$"* "-"??_);_(@_)</c:formatCode>
                <c:ptCount val="2"/>
                <c:pt idx="0">
                  <c:v>46872.052631578947</c:v>
                </c:pt>
                <c:pt idx="1">
                  <c:v>23574.526315789473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A1-4AFA-A8E1-B548E22F45C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Nonmetero Urban Pop 2,500-19,99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Median HH Income</c:v>
                </c:pt>
                <c:pt idx="1">
                  <c:v>Per Capita Income</c:v>
                </c:pt>
              </c:strCache>
            </c:strRef>
          </c:cat>
          <c:val>
            <c:numRef>
              <c:f>Sheet1!$B$6:$C$6</c:f>
              <c:numCache>
                <c:formatCode>_("$"* #,##0_);_("$"* \(#,##0\);_("$"* "-"??_);_(@_)</c:formatCode>
                <c:ptCount val="2"/>
                <c:pt idx="0">
                  <c:v>49548.125</c:v>
                </c:pt>
                <c:pt idx="1">
                  <c:v>24282.807692307691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A1-4AFA-A8E1-B548E22F45C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Nonmetero Urban Pop &lt;2,500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Median HH Income</c:v>
                </c:pt>
                <c:pt idx="1">
                  <c:v>Per Capita Income</c:v>
                </c:pt>
              </c:strCache>
            </c:strRef>
          </c:cat>
          <c:val>
            <c:numRef>
              <c:f>Sheet1!$B$7:$C$7</c:f>
              <c:numCache>
                <c:formatCode>_("$"* #,##0_);_("$"* \(#,##0\);_("$"* "-"??_);_(@_)</c:formatCode>
                <c:ptCount val="2"/>
                <c:pt idx="0">
                  <c:v>48027.693877551021</c:v>
                </c:pt>
                <c:pt idx="1">
                  <c:v>26310.020408163266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A1-4AFA-A8E1-B548E22F4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7626383"/>
        <c:axId val="230612079"/>
      </c:barChart>
      <c:catAx>
        <c:axId val="2037626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612079"/>
        <c:crosses val="autoZero"/>
        <c:auto val="1"/>
        <c:lblAlgn val="ctr"/>
        <c:lblOffset val="100"/>
        <c:noMultiLvlLbl val="0"/>
      </c:catAx>
      <c:valAx>
        <c:axId val="23061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62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Metro 1 million plus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Percent with No Health Insurance</c:v>
                </c:pt>
                <c:pt idx="1">
                  <c:v>Percent Below Poverty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14.771428571428572</c:v>
                </c:pt>
                <c:pt idx="1">
                  <c:v>8.6342857142857117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B-4092-BF4C-1A2921E7C33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Metro 250,000-1 million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Percent with No Health Insurance</c:v>
                </c:pt>
                <c:pt idx="1">
                  <c:v>Percent Below Poverty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17.488</c:v>
                </c:pt>
                <c:pt idx="1">
                  <c:v>13.916000000000002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DB-4092-BF4C-1A2921E7C33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Metro &lt;250,000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Percent with No Health Insurance</c:v>
                </c:pt>
                <c:pt idx="1">
                  <c:v>Percent Below Poverty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15.104545454545455</c:v>
                </c:pt>
                <c:pt idx="1">
                  <c:v>9.8363636363636378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DB-4092-BF4C-1A2921E7C33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Nonmetero Urban Pop &gt; 19,000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Percent with No Health Insurance</c:v>
                </c:pt>
                <c:pt idx="1">
                  <c:v>Percent Below Poverty</c:v>
                </c:pt>
              </c:strCache>
            </c:strRef>
          </c:cat>
          <c:val>
            <c:numRef>
              <c:f>Sheet1!$B$5:$C$5</c:f>
              <c:numCache>
                <c:formatCode>0.0</c:formatCode>
                <c:ptCount val="2"/>
                <c:pt idx="0">
                  <c:v>18.747368421052638</c:v>
                </c:pt>
                <c:pt idx="1">
                  <c:v>15.131578947368421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DB-4092-BF4C-1A2921E7C33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Nonmetero Urban Pop 2,500-19,99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Percent with No Health Insurance</c:v>
                </c:pt>
                <c:pt idx="1">
                  <c:v>Percent Below Poverty</c:v>
                </c:pt>
              </c:strCache>
            </c:strRef>
          </c:cat>
          <c:val>
            <c:numRef>
              <c:f>Sheet1!$B$6:$C$6</c:f>
              <c:numCache>
                <c:formatCode>0.0</c:formatCode>
                <c:ptCount val="2"/>
                <c:pt idx="0">
                  <c:v>18.431730769230761</c:v>
                </c:pt>
                <c:pt idx="1">
                  <c:v>12.688461538461533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DB-4092-BF4C-1A2921E7C33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Nonmetero Urban Pop &lt;2,500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Percent with No Health Insurance</c:v>
                </c:pt>
                <c:pt idx="1">
                  <c:v>Percent Below Poverty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16.844897959183669</c:v>
                </c:pt>
                <c:pt idx="1">
                  <c:v>10.287755102040817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DB-4092-BF4C-1A2921E7C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456799"/>
        <c:axId val="230620399"/>
      </c:barChart>
      <c:catAx>
        <c:axId val="233456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620399"/>
        <c:crosses val="autoZero"/>
        <c:auto val="1"/>
        <c:lblAlgn val="ctr"/>
        <c:lblOffset val="100"/>
        <c:noMultiLvlLbl val="0"/>
      </c:catAx>
      <c:valAx>
        <c:axId val="230620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456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Metro 1 million plus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Sheet1!$B$1:$J$1</c15:sqref>
                  </c15:fullRef>
                </c:ext>
              </c:extLst>
              <c:f>Sheet1!$B$1:$E$1</c:f>
              <c:strCache>
                <c:ptCount val="4"/>
                <c:pt idx="0">
                  <c:v>Sex Ratio</c:v>
                </c:pt>
                <c:pt idx="1">
                  <c:v>Median Age</c:v>
                </c:pt>
                <c:pt idx="2">
                  <c:v>Percent Less 18</c:v>
                </c:pt>
                <c:pt idx="3">
                  <c:v>Percent 65 and Older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Sheet1!$B$2:$J$2</c15:sqref>
                  </c15:fullRef>
                </c:ext>
              </c:extLst>
              <c:f>Sheet1!$B$2:$E$2</c:f>
              <c:numCache>
                <c:formatCode>0.0</c:formatCode>
                <c:ptCount val="4"/>
                <c:pt idx="0">
                  <c:v>98.90000000000002</c:v>
                </c:pt>
                <c:pt idx="1">
                  <c:v>37.391428571428577</c:v>
                </c:pt>
                <c:pt idx="2">
                  <c:v>24.968571428571433</c:v>
                </c:pt>
                <c:pt idx="3">
                  <c:v>13.994285714285715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1-4E28-9EEB-CBC19F1F4F7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Metro 250,000-1 million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Sheet1!$B$1:$J$1</c15:sqref>
                  </c15:fullRef>
                </c:ext>
              </c:extLst>
              <c:f>Sheet1!$B$1:$E$1</c:f>
              <c:strCache>
                <c:ptCount val="4"/>
                <c:pt idx="0">
                  <c:v>Sex Ratio</c:v>
                </c:pt>
                <c:pt idx="1">
                  <c:v>Median Age</c:v>
                </c:pt>
                <c:pt idx="2">
                  <c:v>Percent Less 18</c:v>
                </c:pt>
                <c:pt idx="3">
                  <c:v>Percent 65 and Older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Sheet1!$B$3:$J$3</c15:sqref>
                  </c15:fullRef>
                </c:ext>
              </c:extLst>
              <c:f>Sheet1!$B$3:$E$3</c:f>
              <c:numCache>
                <c:formatCode>0.0</c:formatCode>
                <c:ptCount val="4"/>
                <c:pt idx="0">
                  <c:v>98.915999999999983</c:v>
                </c:pt>
                <c:pt idx="1">
                  <c:v>36.603999999999985</c:v>
                </c:pt>
                <c:pt idx="2">
                  <c:v>25.732000000000003</c:v>
                </c:pt>
                <c:pt idx="3">
                  <c:v>15.316000000000004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41-4E28-9EEB-CBC19F1F4F7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Metro &lt;250,000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Sheet1!$B$1:$J$1</c15:sqref>
                  </c15:fullRef>
                </c:ext>
              </c:extLst>
              <c:f>Sheet1!$B$1:$E$1</c:f>
              <c:strCache>
                <c:ptCount val="4"/>
                <c:pt idx="0">
                  <c:v>Sex Ratio</c:v>
                </c:pt>
                <c:pt idx="1">
                  <c:v>Median Age</c:v>
                </c:pt>
                <c:pt idx="2">
                  <c:v>Percent Less 18</c:v>
                </c:pt>
                <c:pt idx="3">
                  <c:v>Percent 65 and Older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Sheet1!$B$4:$J$4</c15:sqref>
                  </c15:fullRef>
                </c:ext>
              </c:extLst>
              <c:f>Sheet1!$B$4:$E$4</c:f>
              <c:numCache>
                <c:formatCode>0.0</c:formatCode>
                <c:ptCount val="4"/>
                <c:pt idx="0">
                  <c:v>103.52727272727272</c:v>
                </c:pt>
                <c:pt idx="1">
                  <c:v>37.959090909090911</c:v>
                </c:pt>
                <c:pt idx="2">
                  <c:v>23.959090909090911</c:v>
                </c:pt>
                <c:pt idx="3">
                  <c:v>16.195454545454542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41-4E28-9EEB-CBC19F1F4F7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Nonmetero Urban &gt; 19,000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Sheet1!$B$1:$J$1</c15:sqref>
                  </c15:fullRef>
                </c:ext>
              </c:extLst>
              <c:f>Sheet1!$B$1:$E$1</c:f>
              <c:strCache>
                <c:ptCount val="4"/>
                <c:pt idx="0">
                  <c:v>Sex Ratio</c:v>
                </c:pt>
                <c:pt idx="1">
                  <c:v>Median Age</c:v>
                </c:pt>
                <c:pt idx="2">
                  <c:v>Percent Less 18</c:v>
                </c:pt>
                <c:pt idx="3">
                  <c:v>Percent 65 and Older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Sheet1!$B$5:$J$5</c15:sqref>
                  </c15:fullRef>
                </c:ext>
              </c:extLst>
              <c:f>Sheet1!$B$5:$E$5</c:f>
              <c:numCache>
                <c:formatCode>0.0</c:formatCode>
                <c:ptCount val="4"/>
                <c:pt idx="0">
                  <c:v>100.93157894736842</c:v>
                </c:pt>
                <c:pt idx="1">
                  <c:v>35.942105263157899</c:v>
                </c:pt>
                <c:pt idx="2">
                  <c:v>24.710526315789473</c:v>
                </c:pt>
                <c:pt idx="3">
                  <c:v>15.863157894736844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41-4E28-9EEB-CBC19F1F4F7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Nonmetero - Urban Pop. 2,500-19,99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Sheet1!$B$1:$J$1</c15:sqref>
                  </c15:fullRef>
                </c:ext>
              </c:extLst>
              <c:f>Sheet1!$B$1:$E$1</c:f>
              <c:strCache>
                <c:ptCount val="4"/>
                <c:pt idx="0">
                  <c:v>Sex Ratio</c:v>
                </c:pt>
                <c:pt idx="1">
                  <c:v>Median Age</c:v>
                </c:pt>
                <c:pt idx="2">
                  <c:v>Percent Less 18</c:v>
                </c:pt>
                <c:pt idx="3">
                  <c:v>Percent 65 and Older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Sheet1!$B$6:$J$6</c15:sqref>
                  </c15:fullRef>
                </c:ext>
              </c:extLst>
              <c:f>Sheet1!$B$6:$E$6</c:f>
              <c:numCache>
                <c:formatCode>0.0</c:formatCode>
                <c:ptCount val="4"/>
                <c:pt idx="0">
                  <c:v>108.27692307692308</c:v>
                </c:pt>
                <c:pt idx="1">
                  <c:v>38.862500000000018</c:v>
                </c:pt>
                <c:pt idx="2">
                  <c:v>24.383653846153848</c:v>
                </c:pt>
                <c:pt idx="3">
                  <c:v>18.000961538461539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41-4E28-9EEB-CBC19F1F4F7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Nonmetero &lt;2,500 Completely Rural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Sheet1!$B$1:$J$1</c15:sqref>
                  </c15:fullRef>
                </c:ext>
              </c:extLst>
              <c:f>Sheet1!$B$1:$E$1</c:f>
              <c:strCache>
                <c:ptCount val="4"/>
                <c:pt idx="0">
                  <c:v>Sex Ratio</c:v>
                </c:pt>
                <c:pt idx="1">
                  <c:v>Median Age</c:v>
                </c:pt>
                <c:pt idx="2">
                  <c:v>Percent Less 18</c:v>
                </c:pt>
                <c:pt idx="3">
                  <c:v>Percent 65 and Older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Sheet1!$B$7:$J$7</c15:sqref>
                  </c15:fullRef>
                </c:ext>
              </c:extLst>
              <c:f>Sheet1!$B$7:$E$7</c:f>
              <c:numCache>
                <c:formatCode>0.0</c:formatCode>
                <c:ptCount val="4"/>
                <c:pt idx="0">
                  <c:v>103.65102040816323</c:v>
                </c:pt>
                <c:pt idx="1">
                  <c:v>44.536734693877548</c:v>
                </c:pt>
                <c:pt idx="2">
                  <c:v>22.791836734693874</c:v>
                </c:pt>
                <c:pt idx="3">
                  <c:v>22.944897959183667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41-4E28-9EEB-CBC19F1F4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7221423"/>
        <c:axId val="1654734639"/>
      </c:barChart>
      <c:catAx>
        <c:axId val="14672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734639"/>
        <c:crosses val="autoZero"/>
        <c:auto val="1"/>
        <c:lblAlgn val="ctr"/>
        <c:lblOffset val="100"/>
        <c:noMultiLvlLbl val="0"/>
      </c:catAx>
      <c:valAx>
        <c:axId val="165473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221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2010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F0-479E-97BB-0AE74AA54F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F0-479E-97BB-0AE74AA54F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F0-479E-97BB-0AE74AA54F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F0-479E-97BB-0AE74AA54F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F0-479E-97BB-0AE74AA54F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State!$B$14:$F$14</c:f>
              <c:strCache>
                <c:ptCount val="5"/>
                <c:pt idx="0">
                  <c:v>NH White 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 </c:v>
                </c:pt>
              </c:strCache>
            </c:strRef>
          </c:cat>
          <c:val>
            <c:numRef>
              <c:f>State!$B$15:$F$15</c:f>
              <c:numCache>
                <c:formatCode>0.0%</c:formatCode>
                <c:ptCount val="5"/>
                <c:pt idx="0">
                  <c:v>0.45325475140522814</c:v>
                </c:pt>
                <c:pt idx="1">
                  <c:v>0.1148045573530851</c:v>
                </c:pt>
                <c:pt idx="2">
                  <c:v>0.37624616925428706</c:v>
                </c:pt>
                <c:pt idx="3">
                  <c:v>3.7717432512243416E-2</c:v>
                </c:pt>
                <c:pt idx="4">
                  <c:v>1.797708947515627E-2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F0-479E-97BB-0AE74AA54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90371712154359"/>
          <c:y val="0.16329917030526875"/>
          <c:w val="0.21950809006339403"/>
          <c:h val="0.61430921894408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Metro 1 million plus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Sheet1!$B$1:$J$1</c15:sqref>
                  </c15:fullRef>
                </c:ext>
              </c:extLst>
              <c:f>Sheet1!$F$1:$J$1</c:f>
              <c:strCache>
                <c:ptCount val="5"/>
                <c:pt idx="0">
                  <c:v>Percent Hispanic</c:v>
                </c:pt>
                <c:pt idx="1">
                  <c:v>Percent NH White</c:v>
                </c:pt>
                <c:pt idx="2">
                  <c:v>Percent NH Black</c:v>
                </c:pt>
                <c:pt idx="3">
                  <c:v>Percent NH Asian</c:v>
                </c:pt>
                <c:pt idx="4">
                  <c:v>Percent Other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Sheet1!$B$2:$J$2</c15:sqref>
                  </c15:fullRef>
                </c:ext>
              </c:extLst>
              <c:f>Sheet1!$F$2:$J$2</c:f>
              <c:numCache>
                <c:formatCode>0.0</c:formatCode>
                <c:ptCount val="5"/>
                <c:pt idx="0">
                  <c:v>29.462857142857139</c:v>
                </c:pt>
                <c:pt idx="1">
                  <c:v>57.342857142857142</c:v>
                </c:pt>
                <c:pt idx="2">
                  <c:v>7.8142857142857141</c:v>
                </c:pt>
                <c:pt idx="3">
                  <c:v>3.1800000000000006</c:v>
                </c:pt>
                <c:pt idx="4">
                  <c:v>2.2028571428571424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B-4F0A-93DC-73DF0F1392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Metro 250,000-1 million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Sheet1!$B$1:$J$1</c15:sqref>
                  </c15:fullRef>
                </c:ext>
              </c:extLst>
              <c:f>Sheet1!$F$1:$J$1</c:f>
              <c:strCache>
                <c:ptCount val="5"/>
                <c:pt idx="0">
                  <c:v>Percent Hispanic</c:v>
                </c:pt>
                <c:pt idx="1">
                  <c:v>Percent NH White</c:v>
                </c:pt>
                <c:pt idx="2">
                  <c:v>Percent NH Black</c:v>
                </c:pt>
                <c:pt idx="3">
                  <c:v>Percent NH Asian</c:v>
                </c:pt>
                <c:pt idx="4">
                  <c:v>Percent Other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Sheet1!$B$3:$J$3</c15:sqref>
                  </c15:fullRef>
                </c:ext>
              </c:extLst>
              <c:f>Sheet1!$F$3:$J$3</c:f>
              <c:numCache>
                <c:formatCode>0.0</c:formatCode>
                <c:ptCount val="5"/>
                <c:pt idx="0">
                  <c:v>38.707999999999998</c:v>
                </c:pt>
                <c:pt idx="1">
                  <c:v>50.355999999999995</c:v>
                </c:pt>
                <c:pt idx="2">
                  <c:v>7.3680000000000003</c:v>
                </c:pt>
                <c:pt idx="3">
                  <c:v>1.4440000000000004</c:v>
                </c:pt>
                <c:pt idx="4">
                  <c:v>2.1319999999999997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1B-4F0A-93DC-73DF0F1392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Metro &lt;250,000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Sheet1!$B$1:$J$1</c15:sqref>
                  </c15:fullRef>
                </c:ext>
              </c:extLst>
              <c:f>Sheet1!$F$1:$J$1</c:f>
              <c:strCache>
                <c:ptCount val="5"/>
                <c:pt idx="0">
                  <c:v>Percent Hispanic</c:v>
                </c:pt>
                <c:pt idx="1">
                  <c:v>Percent NH White</c:v>
                </c:pt>
                <c:pt idx="2">
                  <c:v>Percent NH Black</c:v>
                </c:pt>
                <c:pt idx="3">
                  <c:v>Percent NH Asian</c:v>
                </c:pt>
                <c:pt idx="4">
                  <c:v>Percent Other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Sheet1!$B$4:$J$4</c15:sqref>
                  </c15:fullRef>
                </c:ext>
              </c:extLst>
              <c:f>Sheet1!$F$4:$J$4</c:f>
              <c:numCache>
                <c:formatCode>0.0</c:formatCode>
                <c:ptCount val="5"/>
                <c:pt idx="0">
                  <c:v>24.809090909090912</c:v>
                </c:pt>
                <c:pt idx="1">
                  <c:v>62.859090909090916</c:v>
                </c:pt>
                <c:pt idx="2">
                  <c:v>9.0499999999999989</c:v>
                </c:pt>
                <c:pt idx="3">
                  <c:v>1.1500000000000001</c:v>
                </c:pt>
                <c:pt idx="4">
                  <c:v>2.1227272727272726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1B-4F0A-93DC-73DF0F1392E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Nonmetero Urban &gt; 19,000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Sheet1!$B$1:$J$1</c15:sqref>
                  </c15:fullRef>
                </c:ext>
              </c:extLst>
              <c:f>Sheet1!$F$1:$J$1</c:f>
              <c:strCache>
                <c:ptCount val="5"/>
                <c:pt idx="0">
                  <c:v>Percent Hispanic</c:v>
                </c:pt>
                <c:pt idx="1">
                  <c:v>Percent NH White</c:v>
                </c:pt>
                <c:pt idx="2">
                  <c:v>Percent NH Black</c:v>
                </c:pt>
                <c:pt idx="3">
                  <c:v>Percent NH Asian</c:v>
                </c:pt>
                <c:pt idx="4">
                  <c:v>Percent Other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Sheet1!$B$5:$J$5</c15:sqref>
                  </c15:fullRef>
                </c:ext>
              </c:extLst>
              <c:f>Sheet1!$F$5:$J$5</c:f>
              <c:numCache>
                <c:formatCode>0.0</c:formatCode>
                <c:ptCount val="5"/>
                <c:pt idx="0">
                  <c:v>42.426315789473684</c:v>
                </c:pt>
                <c:pt idx="1">
                  <c:v>46.88421052631579</c:v>
                </c:pt>
                <c:pt idx="2">
                  <c:v>8.0157894736842135</c:v>
                </c:pt>
                <c:pt idx="3">
                  <c:v>0.85263157894736841</c:v>
                </c:pt>
                <c:pt idx="4">
                  <c:v>1.7842105263157895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1B-4F0A-93DC-73DF0F1392E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Nonmetero - Urban Pop. 2,500-19,99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Sheet1!$B$1:$J$1</c15:sqref>
                  </c15:fullRef>
                </c:ext>
              </c:extLst>
              <c:f>Sheet1!$F$1:$J$1</c:f>
              <c:strCache>
                <c:ptCount val="5"/>
                <c:pt idx="0">
                  <c:v>Percent Hispanic</c:v>
                </c:pt>
                <c:pt idx="1">
                  <c:v>Percent NH White</c:v>
                </c:pt>
                <c:pt idx="2">
                  <c:v>Percent NH Black</c:v>
                </c:pt>
                <c:pt idx="3">
                  <c:v>Percent NH Asian</c:v>
                </c:pt>
                <c:pt idx="4">
                  <c:v>Percent Other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Sheet1!$B$6:$J$6</c15:sqref>
                  </c15:fullRef>
                </c:ext>
              </c:extLst>
              <c:f>Sheet1!$F$6:$J$6</c:f>
              <c:numCache>
                <c:formatCode>0.0</c:formatCode>
                <c:ptCount val="5"/>
                <c:pt idx="0">
                  <c:v>39.635576923076925</c:v>
                </c:pt>
                <c:pt idx="1">
                  <c:v>52.503846153846162</c:v>
                </c:pt>
                <c:pt idx="2">
                  <c:v>5.5673076923076934</c:v>
                </c:pt>
                <c:pt idx="3">
                  <c:v>0.6336538461538459</c:v>
                </c:pt>
                <c:pt idx="4">
                  <c:v>1.663461538461539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1B-4F0A-93DC-73DF0F1392E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Nonmetero &lt;2,500 Completely Rural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Sheet1!$B$1:$J$1</c15:sqref>
                  </c15:fullRef>
                </c:ext>
              </c:extLst>
              <c:f>Sheet1!$F$1:$J$1</c:f>
              <c:strCache>
                <c:ptCount val="5"/>
                <c:pt idx="0">
                  <c:v>Percent Hispanic</c:v>
                </c:pt>
                <c:pt idx="1">
                  <c:v>Percent NH White</c:v>
                </c:pt>
                <c:pt idx="2">
                  <c:v>Percent NH Black</c:v>
                </c:pt>
                <c:pt idx="3">
                  <c:v>Percent NH Asian</c:v>
                </c:pt>
                <c:pt idx="4">
                  <c:v>Percent Other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Sheet1!$B$7:$J$7</c15:sqref>
                  </c15:fullRef>
                </c:ext>
              </c:extLst>
              <c:f>Sheet1!$F$7:$J$7</c:f>
              <c:numCache>
                <c:formatCode>0.0</c:formatCode>
                <c:ptCount val="5"/>
                <c:pt idx="0">
                  <c:v>29.834693877551022</c:v>
                </c:pt>
                <c:pt idx="1">
                  <c:v>64.530612244897952</c:v>
                </c:pt>
                <c:pt idx="2">
                  <c:v>3.3122448979591841</c:v>
                </c:pt>
                <c:pt idx="3">
                  <c:v>0.26122448979591834</c:v>
                </c:pt>
                <c:pt idx="4">
                  <c:v>2.0632653061224495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1B-4F0A-93DC-73DF0F139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7217023"/>
        <c:axId val="1570561567"/>
      </c:barChart>
      <c:catAx>
        <c:axId val="146721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561567"/>
        <c:crosses val="autoZero"/>
        <c:auto val="1"/>
        <c:lblAlgn val="ctr"/>
        <c:lblOffset val="100"/>
        <c:noMultiLvlLbl val="0"/>
      </c:catAx>
      <c:valAx>
        <c:axId val="1570561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217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3499566900208"/>
          <c:y val="3.1451369365682942E-2"/>
          <c:w val="0.77674249052201805"/>
          <c:h val="0.78936150388584614"/>
        </c:manualLayout>
      </c:layout>
      <c:lineChart>
        <c:grouping val="standard"/>
        <c:varyColors val="0"/>
        <c:ser>
          <c:idx val="1"/>
          <c:order val="0"/>
          <c:tx>
            <c:strRef>
              <c:f>Sheet!$B$1</c:f>
              <c:strCache>
                <c:ptCount val="1"/>
                <c:pt idx="0">
                  <c:v>Zero Net Migration</c:v>
                </c:pt>
              </c:strCache>
            </c:strRef>
          </c:tx>
          <c:spPr>
            <a:ln w="50800" cmpd="sng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Sheet!$B$2:$B$42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25.36814</c:v>
                </c:pt>
                <c:pt idx="2">
                  <c:v>25.587758000000001</c:v>
                </c:pt>
                <c:pt idx="3">
                  <c:v>25.804803</c:v>
                </c:pt>
                <c:pt idx="4">
                  <c:v>26.018996000000001</c:v>
                </c:pt>
                <c:pt idx="5">
                  <c:v>26.230098000000002</c:v>
                </c:pt>
                <c:pt idx="6">
                  <c:v>26.438030999999999</c:v>
                </c:pt>
                <c:pt idx="7">
                  <c:v>26.642845999999999</c:v>
                </c:pt>
                <c:pt idx="8">
                  <c:v>26.844587000000001</c:v>
                </c:pt>
                <c:pt idx="9">
                  <c:v>27.043215</c:v>
                </c:pt>
                <c:pt idx="10">
                  <c:v>27.238610000000001</c:v>
                </c:pt>
                <c:pt idx="11">
                  <c:v>27.430845999999999</c:v>
                </c:pt>
                <c:pt idx="12">
                  <c:v>27.619758000000001</c:v>
                </c:pt>
                <c:pt idx="13">
                  <c:v>27.805264000000001</c:v>
                </c:pt>
                <c:pt idx="14">
                  <c:v>27.987306</c:v>
                </c:pt>
                <c:pt idx="15">
                  <c:v>28.165689</c:v>
                </c:pt>
                <c:pt idx="16">
                  <c:v>28.340191999999998</c:v>
                </c:pt>
                <c:pt idx="17">
                  <c:v>28.510652</c:v>
                </c:pt>
                <c:pt idx="18">
                  <c:v>28.676462999999998</c:v>
                </c:pt>
                <c:pt idx="19">
                  <c:v>28.837655000000002</c:v>
                </c:pt>
                <c:pt idx="20">
                  <c:v>28.994209999999999</c:v>
                </c:pt>
                <c:pt idx="21">
                  <c:v>29.146457000000002</c:v>
                </c:pt>
                <c:pt idx="22">
                  <c:v>29.293369999999999</c:v>
                </c:pt>
                <c:pt idx="23">
                  <c:v>29.435223000000001</c:v>
                </c:pt>
                <c:pt idx="24">
                  <c:v>29.572471</c:v>
                </c:pt>
                <c:pt idx="25">
                  <c:v>29.705207000000001</c:v>
                </c:pt>
                <c:pt idx="26">
                  <c:v>29.833584999999999</c:v>
                </c:pt>
                <c:pt idx="27">
                  <c:v>29.957694</c:v>
                </c:pt>
                <c:pt idx="28">
                  <c:v>30.0776</c:v>
                </c:pt>
                <c:pt idx="29">
                  <c:v>30.193458</c:v>
                </c:pt>
                <c:pt idx="30">
                  <c:v>30.305304</c:v>
                </c:pt>
                <c:pt idx="31">
                  <c:v>30.413550000000001</c:v>
                </c:pt>
                <c:pt idx="32">
                  <c:v>30.517688</c:v>
                </c:pt>
                <c:pt idx="33">
                  <c:v>30.617889999999999</c:v>
                </c:pt>
                <c:pt idx="34">
                  <c:v>30.714751</c:v>
                </c:pt>
                <c:pt idx="35">
                  <c:v>30.808219000000001</c:v>
                </c:pt>
                <c:pt idx="36">
                  <c:v>30.89922</c:v>
                </c:pt>
                <c:pt idx="37">
                  <c:v>30.988289999999999</c:v>
                </c:pt>
                <c:pt idx="38">
                  <c:v>31.075662000000001</c:v>
                </c:pt>
                <c:pt idx="39">
                  <c:v>31.161595999999999</c:v>
                </c:pt>
                <c:pt idx="40">
                  <c:v>31.246355000000001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B-422F-B026-8CAAF71A4AC7}"/>
            </c:ext>
          </c:extLst>
        </c:ser>
        <c:ser>
          <c:idx val="2"/>
          <c:order val="1"/>
          <c:tx>
            <c:strRef>
              <c:f>Sheet!$C$1</c:f>
              <c:strCache>
                <c:ptCount val="1"/>
                <c:pt idx="0">
                  <c:v>Half 2000 -2010</c:v>
                </c:pt>
              </c:strCache>
            </c:strRef>
          </c:tx>
          <c:spPr>
            <a:ln w="50800" cmpd="sng">
              <a:solidFill>
                <a:srgbClr val="99660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Sheet!$C$2:$C$42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25.499699</c:v>
                </c:pt>
                <c:pt idx="2">
                  <c:v>25.857199999999999</c:v>
                </c:pt>
                <c:pt idx="3">
                  <c:v>26.217849999999999</c:v>
                </c:pt>
                <c:pt idx="4">
                  <c:v>26.581256</c:v>
                </c:pt>
                <c:pt idx="5">
                  <c:v>26.947116000000001</c:v>
                </c:pt>
                <c:pt idx="6">
                  <c:v>27.315362</c:v>
                </c:pt>
                <c:pt idx="7">
                  <c:v>27.686233999999999</c:v>
                </c:pt>
                <c:pt idx="8">
                  <c:v>28.059417</c:v>
                </c:pt>
                <c:pt idx="9">
                  <c:v>28.435222</c:v>
                </c:pt>
                <c:pt idx="10">
                  <c:v>28.813282000000001</c:v>
                </c:pt>
                <c:pt idx="11">
                  <c:v>29.193542999999998</c:v>
                </c:pt>
                <c:pt idx="12">
                  <c:v>29.576077999999999</c:v>
                </c:pt>
                <c:pt idx="13">
                  <c:v>29.960483</c:v>
                </c:pt>
                <c:pt idx="14">
                  <c:v>30.346675000000001</c:v>
                </c:pt>
                <c:pt idx="15">
                  <c:v>30.734321000000001</c:v>
                </c:pt>
                <c:pt idx="16">
                  <c:v>31.12311</c:v>
                </c:pt>
                <c:pt idx="17">
                  <c:v>31.512597</c:v>
                </c:pt>
                <c:pt idx="18">
                  <c:v>31.902068</c:v>
                </c:pt>
                <c:pt idx="19">
                  <c:v>32.291314</c:v>
                </c:pt>
                <c:pt idx="20">
                  <c:v>32.680216999999999</c:v>
                </c:pt>
                <c:pt idx="21">
                  <c:v>33.069124000000002</c:v>
                </c:pt>
                <c:pt idx="22">
                  <c:v>33.456995999999997</c:v>
                </c:pt>
                <c:pt idx="23">
                  <c:v>33.844034000000001</c:v>
                </c:pt>
                <c:pt idx="24">
                  <c:v>34.230595999999998</c:v>
                </c:pt>
                <c:pt idx="25">
                  <c:v>34.616889999999998</c:v>
                </c:pt>
                <c:pt idx="26">
                  <c:v>35.003182000000002</c:v>
                </c:pt>
                <c:pt idx="27">
                  <c:v>35.389580000000002</c:v>
                </c:pt>
                <c:pt idx="28">
                  <c:v>35.776102000000002</c:v>
                </c:pt>
                <c:pt idx="29">
                  <c:v>36.163116000000002</c:v>
                </c:pt>
                <c:pt idx="30">
                  <c:v>36.550595000000001</c:v>
                </c:pt>
                <c:pt idx="31">
                  <c:v>36.938879</c:v>
                </c:pt>
                <c:pt idx="32">
                  <c:v>37.327562</c:v>
                </c:pt>
                <c:pt idx="33">
                  <c:v>37.716926000000001</c:v>
                </c:pt>
                <c:pt idx="34">
                  <c:v>38.107567000000003</c:v>
                </c:pt>
                <c:pt idx="35">
                  <c:v>38.499538000000001</c:v>
                </c:pt>
                <c:pt idx="36">
                  <c:v>38.893625</c:v>
                </c:pt>
                <c:pt idx="37">
                  <c:v>39.290774999999996</c:v>
                </c:pt>
                <c:pt idx="38">
                  <c:v>39.691096999999999</c:v>
                </c:pt>
                <c:pt idx="39">
                  <c:v>40.095109000000001</c:v>
                </c:pt>
                <c:pt idx="40">
                  <c:v>40.502749000000001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B-422F-B026-8CAAF71A4AC7}"/>
            </c:ext>
          </c:extLst>
        </c:ser>
        <c:ser>
          <c:idx val="3"/>
          <c:order val="2"/>
          <c:tx>
            <c:strRef>
              <c:f>Sheet!$D$1</c:f>
              <c:strCache>
                <c:ptCount val="1"/>
                <c:pt idx="0">
                  <c:v>2000 -2010</c:v>
                </c:pt>
              </c:strCache>
            </c:strRef>
          </c:tx>
          <c:spPr>
            <a:ln w="44450" cmpd="sng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Sheet!$D$2:$D$42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25.631695000000001</c:v>
                </c:pt>
                <c:pt idx="2">
                  <c:v>26.130047000000001</c:v>
                </c:pt>
                <c:pt idx="3">
                  <c:v>26.640165</c:v>
                </c:pt>
                <c:pt idx="4">
                  <c:v>27.161942</c:v>
                </c:pt>
                <c:pt idx="5">
                  <c:v>27.695284000000001</c:v>
                </c:pt>
                <c:pt idx="6">
                  <c:v>28.240245000000002</c:v>
                </c:pt>
                <c:pt idx="7">
                  <c:v>28.79729</c:v>
                </c:pt>
                <c:pt idx="8">
                  <c:v>29.366479000000002</c:v>
                </c:pt>
                <c:pt idx="9">
                  <c:v>29.948091000000002</c:v>
                </c:pt>
                <c:pt idx="10">
                  <c:v>30.541978</c:v>
                </c:pt>
                <c:pt idx="11">
                  <c:v>31.148299000000002</c:v>
                </c:pt>
                <c:pt idx="12">
                  <c:v>31.767295000000001</c:v>
                </c:pt>
                <c:pt idx="13">
                  <c:v>32.398820000000001</c:v>
                </c:pt>
                <c:pt idx="14">
                  <c:v>33.042844000000002</c:v>
                </c:pt>
                <c:pt idx="15">
                  <c:v>33.699306999999997</c:v>
                </c:pt>
                <c:pt idx="16">
                  <c:v>34.367812000000001</c:v>
                </c:pt>
                <c:pt idx="17">
                  <c:v>35.048138999999999</c:v>
                </c:pt>
                <c:pt idx="18">
                  <c:v>35.739576</c:v>
                </c:pt>
                <c:pt idx="19">
                  <c:v>36.441844000000003</c:v>
                </c:pt>
                <c:pt idx="20">
                  <c:v>37.155084000000002</c:v>
                </c:pt>
                <c:pt idx="21">
                  <c:v>37.879807999999997</c:v>
                </c:pt>
                <c:pt idx="22">
                  <c:v>38.615544999999997</c:v>
                </c:pt>
                <c:pt idx="23">
                  <c:v>39.362271</c:v>
                </c:pt>
                <c:pt idx="24">
                  <c:v>40.120967999999998</c:v>
                </c:pt>
                <c:pt idx="25">
                  <c:v>40.892254999999999</c:v>
                </c:pt>
                <c:pt idx="26">
                  <c:v>41.676431999999998</c:v>
                </c:pt>
                <c:pt idx="27">
                  <c:v>42.474367999999998</c:v>
                </c:pt>
                <c:pt idx="28">
                  <c:v>43.286563999999998</c:v>
                </c:pt>
                <c:pt idx="29">
                  <c:v>44.113563999999997</c:v>
                </c:pt>
                <c:pt idx="30">
                  <c:v>44.955896000000003</c:v>
                </c:pt>
                <c:pt idx="31">
                  <c:v>45.814205999999999</c:v>
                </c:pt>
                <c:pt idx="32">
                  <c:v>46.688597999999999</c:v>
                </c:pt>
                <c:pt idx="33">
                  <c:v>47.579642999999997</c:v>
                </c:pt>
                <c:pt idx="34">
                  <c:v>48.488715999999997</c:v>
                </c:pt>
                <c:pt idx="35">
                  <c:v>49.416164999999999</c:v>
                </c:pt>
                <c:pt idx="36">
                  <c:v>50.363232000000004</c:v>
                </c:pt>
                <c:pt idx="37">
                  <c:v>51.331195999999998</c:v>
                </c:pt>
                <c:pt idx="38">
                  <c:v>52.321083999999999</c:v>
                </c:pt>
                <c:pt idx="39">
                  <c:v>53.333517000000001</c:v>
                </c:pt>
                <c:pt idx="40">
                  <c:v>54.369297000000003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7B-422F-B026-8CAAF71A4AC7}"/>
            </c:ext>
          </c:extLst>
        </c:ser>
        <c:ser>
          <c:idx val="0"/>
          <c:order val="3"/>
          <c:tx>
            <c:strRef>
              <c:f>Sheet!$E$1</c:f>
              <c:strCache>
                <c:ptCount val="1"/>
                <c:pt idx="0">
                  <c:v>2010 -2015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E8-4D71-8052-169684243A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Sheet!$E$2:$E$42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25.560866999999998</c:v>
                </c:pt>
                <c:pt idx="2">
                  <c:v>25.982796</c:v>
                </c:pt>
                <c:pt idx="3">
                  <c:v>26.411553999999999</c:v>
                </c:pt>
                <c:pt idx="4">
                  <c:v>26.847197999999999</c:v>
                </c:pt>
                <c:pt idx="5">
                  <c:v>27.289849</c:v>
                </c:pt>
                <c:pt idx="6">
                  <c:v>27.739236999999999</c:v>
                </c:pt>
                <c:pt idx="7">
                  <c:v>28.195917999999999</c:v>
                </c:pt>
                <c:pt idx="8">
                  <c:v>28.659986</c:v>
                </c:pt>
                <c:pt idx="9">
                  <c:v>29.131564000000001</c:v>
                </c:pt>
                <c:pt idx="10">
                  <c:v>29.610797999999999</c:v>
                </c:pt>
                <c:pt idx="11">
                  <c:v>30.097591999999999</c:v>
                </c:pt>
                <c:pt idx="12">
                  <c:v>30.592002000000001</c:v>
                </c:pt>
                <c:pt idx="13">
                  <c:v>31.094014000000001</c:v>
                </c:pt>
                <c:pt idx="14">
                  <c:v>31.603586</c:v>
                </c:pt>
                <c:pt idx="15">
                  <c:v>32.120618999999998</c:v>
                </c:pt>
                <c:pt idx="16">
                  <c:v>32.644846000000001</c:v>
                </c:pt>
                <c:pt idx="17">
                  <c:v>33.176082999999998</c:v>
                </c:pt>
                <c:pt idx="18">
                  <c:v>33.714047000000001</c:v>
                </c:pt>
                <c:pt idx="19">
                  <c:v>34.258343000000004</c:v>
                </c:pt>
                <c:pt idx="20">
                  <c:v>34.808596000000001</c:v>
                </c:pt>
                <c:pt idx="21">
                  <c:v>35.364516000000002</c:v>
                </c:pt>
                <c:pt idx="22">
                  <c:v>35.926034000000001</c:v>
                </c:pt>
                <c:pt idx="23">
                  <c:v>36.493169000000002</c:v>
                </c:pt>
                <c:pt idx="24">
                  <c:v>37.065918000000003</c:v>
                </c:pt>
                <c:pt idx="25">
                  <c:v>37.644506999999997</c:v>
                </c:pt>
                <c:pt idx="26">
                  <c:v>38.229151000000002</c:v>
                </c:pt>
                <c:pt idx="27">
                  <c:v>38.820807000000002</c:v>
                </c:pt>
                <c:pt idx="28">
                  <c:v>39.419739</c:v>
                </c:pt>
                <c:pt idx="29">
                  <c:v>40.026367999999998</c:v>
                </c:pt>
                <c:pt idx="30">
                  <c:v>40.641319000000003</c:v>
                </c:pt>
                <c:pt idx="31">
                  <c:v>41.265099999999997</c:v>
                </c:pt>
                <c:pt idx="32">
                  <c:v>41.898122000000001</c:v>
                </c:pt>
                <c:pt idx="33">
                  <c:v>42.541187999999998</c:v>
                </c:pt>
                <c:pt idx="34">
                  <c:v>43.195070000000001</c:v>
                </c:pt>
                <c:pt idx="35">
                  <c:v>43.860542000000002</c:v>
                </c:pt>
                <c:pt idx="36">
                  <c:v>44.538311999999998</c:v>
                </c:pt>
                <c:pt idx="37">
                  <c:v>45.229095999999998</c:v>
                </c:pt>
                <c:pt idx="38">
                  <c:v>45.933566999999996</c:v>
                </c:pt>
                <c:pt idx="39">
                  <c:v>46.652445999999998</c:v>
                </c:pt>
                <c:pt idx="40">
                  <c:v>47.386428000000002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7B-422F-B026-8CAAF71A4AC7}"/>
            </c:ext>
          </c:extLst>
        </c:ser>
        <c:ser>
          <c:idx val="4"/>
          <c:order val="4"/>
          <c:tx>
            <c:strRef>
              <c:f>Sheet!$F$1</c:f>
              <c:strCache>
                <c:ptCount val="1"/>
                <c:pt idx="0">
                  <c:v>Census</c:v>
                </c:pt>
              </c:strCache>
            </c:strRef>
          </c:tx>
          <c:spPr>
            <a:ln w="47625" cmpd="dbl"/>
          </c:spPr>
          <c:marker>
            <c:symbol val="square"/>
            <c:size val="5"/>
          </c:marker>
          <c:dLbls>
            <c:dLbl>
              <c:idx val="0"/>
              <c:layout>
                <c:manualLayout>
                  <c:x val="2.0227250543280288E-2"/>
                  <c:y val="-0.1196950603403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E8-4D71-8052-169684243A18}"/>
                </c:ext>
              </c:extLst>
            </c:dLbl>
            <c:dLbl>
              <c:idx val="9"/>
              <c:layout>
                <c:manualLayout>
                  <c:x val="-3.7564893866091964E-2"/>
                  <c:y val="-8.9771295255276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E8-4D71-8052-169684243A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Sheet!$F$2:$F$11</c:f>
              <c:numCache>
                <c:formatCode>General</c:formatCode>
                <c:ptCount val="10"/>
                <c:pt idx="0" formatCode="0.0">
                  <c:v>25.145561000000001</c:v>
                </c:pt>
                <c:pt idx="9" formatCode="0.0">
                  <c:v>29.145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7B-422F-B026-8CAAF71A4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575688"/>
        <c:axId val="275575296"/>
      </c:lineChart>
      <c:catAx>
        <c:axId val="275575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sz="1400"/>
            </a:pPr>
            <a:endParaRPr lang="en-US"/>
          </a:p>
        </c:txPr>
        <c:crossAx val="275575296"/>
        <c:crosses val="autoZero"/>
        <c:auto val="1"/>
        <c:lblAlgn val="ctr"/>
        <c:lblOffset val="0"/>
        <c:tickLblSkip val="5"/>
        <c:noMultiLvlLbl val="0"/>
      </c:catAx>
      <c:valAx>
        <c:axId val="275575296"/>
        <c:scaling>
          <c:orientation val="minMax"/>
          <c:min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7557568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2023840769903761"/>
          <c:y val="1.8299263255108836E-2"/>
          <c:w val="0.24976876154369596"/>
          <c:h val="0.33835917202064625"/>
        </c:manualLayout>
      </c:layout>
      <c:overlay val="1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54071301463508E-2"/>
          <c:y val="2.6691617055350999E-2"/>
          <c:w val="0.79305985837710768"/>
          <c:h val="0.917017539468533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NH White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Sheet1!$B$3:$B$33</c:f>
              <c:numCache>
                <c:formatCode>#,##0</c:formatCode>
                <c:ptCount val="31"/>
                <c:pt idx="0">
                  <c:v>12138523</c:v>
                </c:pt>
                <c:pt idx="1">
                  <c:v>12209069</c:v>
                </c:pt>
                <c:pt idx="2">
                  <c:v>12278379</c:v>
                </c:pt>
                <c:pt idx="3">
                  <c:v>12346409</c:v>
                </c:pt>
                <c:pt idx="4">
                  <c:v>12412906</c:v>
                </c:pt>
                <c:pt idx="5">
                  <c:v>12478060</c:v>
                </c:pt>
                <c:pt idx="6">
                  <c:v>12541296</c:v>
                </c:pt>
                <c:pt idx="7">
                  <c:v>12602511</c:v>
                </c:pt>
                <c:pt idx="8">
                  <c:v>12661794</c:v>
                </c:pt>
                <c:pt idx="9">
                  <c:v>12719053</c:v>
                </c:pt>
                <c:pt idx="10">
                  <c:v>12774056</c:v>
                </c:pt>
                <c:pt idx="11">
                  <c:v>12826560</c:v>
                </c:pt>
                <c:pt idx="12">
                  <c:v>12876949</c:v>
                </c:pt>
                <c:pt idx="13">
                  <c:v>12924835</c:v>
                </c:pt>
                <c:pt idx="14">
                  <c:v>12970508</c:v>
                </c:pt>
                <c:pt idx="15">
                  <c:v>13013921</c:v>
                </c:pt>
                <c:pt idx="16">
                  <c:v>13055466</c:v>
                </c:pt>
                <c:pt idx="17">
                  <c:v>13095118</c:v>
                </c:pt>
                <c:pt idx="18">
                  <c:v>13132728</c:v>
                </c:pt>
                <c:pt idx="19">
                  <c:v>13168859</c:v>
                </c:pt>
                <c:pt idx="20">
                  <c:v>13203514</c:v>
                </c:pt>
                <c:pt idx="21">
                  <c:v>13237039</c:v>
                </c:pt>
                <c:pt idx="22">
                  <c:v>13269834</c:v>
                </c:pt>
                <c:pt idx="23">
                  <c:v>13301825</c:v>
                </c:pt>
                <c:pt idx="24">
                  <c:v>13333298</c:v>
                </c:pt>
                <c:pt idx="25">
                  <c:v>13364537</c:v>
                </c:pt>
                <c:pt idx="26">
                  <c:v>13395867</c:v>
                </c:pt>
                <c:pt idx="27">
                  <c:v>13427201</c:v>
                </c:pt>
                <c:pt idx="28">
                  <c:v>13458955</c:v>
                </c:pt>
                <c:pt idx="29">
                  <c:v>13491166</c:v>
                </c:pt>
                <c:pt idx="30">
                  <c:v>13523839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3F-4F75-B6AD-DDBC24783B68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Hispanic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Sheet1!$C$3:$C$33</c:f>
              <c:numCache>
                <c:formatCode>#,##0</c:formatCode>
                <c:ptCount val="31"/>
                <c:pt idx="0">
                  <c:v>11804659</c:v>
                </c:pt>
                <c:pt idx="1">
                  <c:v>12056086</c:v>
                </c:pt>
                <c:pt idx="2">
                  <c:v>12310931</c:v>
                </c:pt>
                <c:pt idx="3">
                  <c:v>12568988</c:v>
                </c:pt>
                <c:pt idx="4">
                  <c:v>12830248</c:v>
                </c:pt>
                <c:pt idx="5">
                  <c:v>13094633</c:v>
                </c:pt>
                <c:pt idx="6">
                  <c:v>13361810</c:v>
                </c:pt>
                <c:pt idx="7">
                  <c:v>13631520</c:v>
                </c:pt>
                <c:pt idx="8">
                  <c:v>13903534</c:v>
                </c:pt>
                <c:pt idx="9">
                  <c:v>14177454</c:v>
                </c:pt>
                <c:pt idx="10">
                  <c:v>14452949</c:v>
                </c:pt>
                <c:pt idx="11">
                  <c:v>14730001</c:v>
                </c:pt>
                <c:pt idx="12">
                  <c:v>15007697</c:v>
                </c:pt>
                <c:pt idx="13">
                  <c:v>15286323</c:v>
                </c:pt>
                <c:pt idx="14">
                  <c:v>15565745</c:v>
                </c:pt>
                <c:pt idx="15">
                  <c:v>15845750</c:v>
                </c:pt>
                <c:pt idx="16">
                  <c:v>16126336</c:v>
                </c:pt>
                <c:pt idx="17">
                  <c:v>16408278</c:v>
                </c:pt>
                <c:pt idx="18">
                  <c:v>16691287</c:v>
                </c:pt>
                <c:pt idx="19">
                  <c:v>16975514</c:v>
                </c:pt>
                <c:pt idx="20">
                  <c:v>17260820</c:v>
                </c:pt>
                <c:pt idx="21">
                  <c:v>17547269</c:v>
                </c:pt>
                <c:pt idx="22">
                  <c:v>17834947</c:v>
                </c:pt>
                <c:pt idx="23">
                  <c:v>18124098</c:v>
                </c:pt>
                <c:pt idx="24">
                  <c:v>18414727</c:v>
                </c:pt>
                <c:pt idx="25">
                  <c:v>18706844</c:v>
                </c:pt>
                <c:pt idx="26">
                  <c:v>19000182</c:v>
                </c:pt>
                <c:pt idx="27">
                  <c:v>19295573</c:v>
                </c:pt>
                <c:pt idx="28">
                  <c:v>19592630</c:v>
                </c:pt>
                <c:pt idx="29">
                  <c:v>19891483</c:v>
                </c:pt>
                <c:pt idx="30">
                  <c:v>20191750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3F-4F75-B6AD-DDBC24783B68}"/>
            </c:ext>
          </c:extLst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NH Black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Sheet1!$D$3:$D$33</c:f>
              <c:numCache>
                <c:formatCode>#,##0</c:formatCode>
                <c:ptCount val="31"/>
                <c:pt idx="0">
                  <c:v>3557892</c:v>
                </c:pt>
                <c:pt idx="1">
                  <c:v>3630915</c:v>
                </c:pt>
                <c:pt idx="2">
                  <c:v>3704755</c:v>
                </c:pt>
                <c:pt idx="3">
                  <c:v>3779551</c:v>
                </c:pt>
                <c:pt idx="4">
                  <c:v>3855122</c:v>
                </c:pt>
                <c:pt idx="5">
                  <c:v>3931512</c:v>
                </c:pt>
                <c:pt idx="6">
                  <c:v>4008568</c:v>
                </c:pt>
                <c:pt idx="7">
                  <c:v>4086385</c:v>
                </c:pt>
                <c:pt idx="8">
                  <c:v>4164659</c:v>
                </c:pt>
                <c:pt idx="9">
                  <c:v>4243566</c:v>
                </c:pt>
                <c:pt idx="10">
                  <c:v>4322983</c:v>
                </c:pt>
                <c:pt idx="11">
                  <c:v>4402798</c:v>
                </c:pt>
                <c:pt idx="12">
                  <c:v>4483073</c:v>
                </c:pt>
                <c:pt idx="13">
                  <c:v>4563526</c:v>
                </c:pt>
                <c:pt idx="14">
                  <c:v>4644454</c:v>
                </c:pt>
                <c:pt idx="15">
                  <c:v>4725913</c:v>
                </c:pt>
                <c:pt idx="16">
                  <c:v>4807882</c:v>
                </c:pt>
                <c:pt idx="17">
                  <c:v>4890449</c:v>
                </c:pt>
                <c:pt idx="18">
                  <c:v>4973549</c:v>
                </c:pt>
                <c:pt idx="19">
                  <c:v>5057471</c:v>
                </c:pt>
                <c:pt idx="20">
                  <c:v>5141963</c:v>
                </c:pt>
                <c:pt idx="21">
                  <c:v>5227090</c:v>
                </c:pt>
                <c:pt idx="22">
                  <c:v>5313003</c:v>
                </c:pt>
                <c:pt idx="23">
                  <c:v>5399795</c:v>
                </c:pt>
                <c:pt idx="24">
                  <c:v>5487288</c:v>
                </c:pt>
                <c:pt idx="25">
                  <c:v>5575549</c:v>
                </c:pt>
                <c:pt idx="26">
                  <c:v>5664673</c:v>
                </c:pt>
                <c:pt idx="27">
                  <c:v>5754727</c:v>
                </c:pt>
                <c:pt idx="28">
                  <c:v>5845821</c:v>
                </c:pt>
                <c:pt idx="29">
                  <c:v>5937830</c:v>
                </c:pt>
                <c:pt idx="30">
                  <c:v>6030795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3F-4F75-B6AD-DDBC24783B68}"/>
            </c:ext>
          </c:extLst>
        </c:ser>
        <c:ser>
          <c:idx val="4"/>
          <c:order val="3"/>
          <c:tx>
            <c:strRef>
              <c:f>Sheet1!$E$2</c:f>
              <c:strCache>
                <c:ptCount val="1"/>
                <c:pt idx="0">
                  <c:v>NH Asian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Sheet1!$E$3:$E$33</c:f>
              <c:numCache>
                <c:formatCode>#,##0</c:formatCode>
                <c:ptCount val="31"/>
                <c:pt idx="0">
                  <c:v>1525540</c:v>
                </c:pt>
                <c:pt idx="1">
                  <c:v>1597919</c:v>
                </c:pt>
                <c:pt idx="2">
                  <c:v>1673482</c:v>
                </c:pt>
                <c:pt idx="3">
                  <c:v>1752407</c:v>
                </c:pt>
                <c:pt idx="4">
                  <c:v>1835119</c:v>
                </c:pt>
                <c:pt idx="5">
                  <c:v>1921387</c:v>
                </c:pt>
                <c:pt idx="6">
                  <c:v>2011587</c:v>
                </c:pt>
                <c:pt idx="7">
                  <c:v>2105829</c:v>
                </c:pt>
                <c:pt idx="8">
                  <c:v>2204361</c:v>
                </c:pt>
                <c:pt idx="9">
                  <c:v>2307326</c:v>
                </c:pt>
                <c:pt idx="10">
                  <c:v>2414778</c:v>
                </c:pt>
                <c:pt idx="11">
                  <c:v>2526812</c:v>
                </c:pt>
                <c:pt idx="12">
                  <c:v>2643808</c:v>
                </c:pt>
                <c:pt idx="13">
                  <c:v>2765883</c:v>
                </c:pt>
                <c:pt idx="14">
                  <c:v>2893106</c:v>
                </c:pt>
                <c:pt idx="15">
                  <c:v>3025641</c:v>
                </c:pt>
                <c:pt idx="16">
                  <c:v>3163631</c:v>
                </c:pt>
                <c:pt idx="17">
                  <c:v>3307037</c:v>
                </c:pt>
                <c:pt idx="18">
                  <c:v>3456129</c:v>
                </c:pt>
                <c:pt idx="19">
                  <c:v>3611079</c:v>
                </c:pt>
                <c:pt idx="20">
                  <c:v>3772186</c:v>
                </c:pt>
                <c:pt idx="21">
                  <c:v>3939506</c:v>
                </c:pt>
                <c:pt idx="22">
                  <c:v>4113391</c:v>
                </c:pt>
                <c:pt idx="23">
                  <c:v>4294213</c:v>
                </c:pt>
                <c:pt idx="24">
                  <c:v>4482285</c:v>
                </c:pt>
                <c:pt idx="25">
                  <c:v>4678041</c:v>
                </c:pt>
                <c:pt idx="26">
                  <c:v>4881630</c:v>
                </c:pt>
                <c:pt idx="27">
                  <c:v>5093584</c:v>
                </c:pt>
                <c:pt idx="28">
                  <c:v>5314206</c:v>
                </c:pt>
                <c:pt idx="29">
                  <c:v>5543768</c:v>
                </c:pt>
                <c:pt idx="30">
                  <c:v>5782879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3F-4F75-B6AD-DDBC24783B68}"/>
            </c:ext>
          </c:extLst>
        </c:ser>
        <c:ser>
          <c:idx val="5"/>
          <c:order val="4"/>
          <c:tx>
            <c:strRef>
              <c:f>Sheet1!$F$2</c:f>
              <c:strCache>
                <c:ptCount val="1"/>
                <c:pt idx="0">
                  <c:v>NH Other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Sheet1!$F$3:$F$33</c:f>
              <c:numCache>
                <c:formatCode>#,##0</c:formatCode>
                <c:ptCount val="31"/>
                <c:pt idx="0">
                  <c:v>651054</c:v>
                </c:pt>
                <c:pt idx="1">
                  <c:v>674937</c:v>
                </c:pt>
                <c:pt idx="2">
                  <c:v>699843</c:v>
                </c:pt>
                <c:pt idx="3">
                  <c:v>725477</c:v>
                </c:pt>
                <c:pt idx="4">
                  <c:v>751839</c:v>
                </c:pt>
                <c:pt idx="5">
                  <c:v>779328</c:v>
                </c:pt>
                <c:pt idx="6">
                  <c:v>807487</c:v>
                </c:pt>
                <c:pt idx="7">
                  <c:v>836782</c:v>
                </c:pt>
                <c:pt idx="8">
                  <c:v>866756</c:v>
                </c:pt>
                <c:pt idx="9">
                  <c:v>897758</c:v>
                </c:pt>
                <c:pt idx="10">
                  <c:v>929686</c:v>
                </c:pt>
                <c:pt idx="11">
                  <c:v>962888</c:v>
                </c:pt>
                <c:pt idx="12">
                  <c:v>996943</c:v>
                </c:pt>
                <c:pt idx="13">
                  <c:v>1031997</c:v>
                </c:pt>
                <c:pt idx="14">
                  <c:v>1068225</c:v>
                </c:pt>
                <c:pt idx="15">
                  <c:v>1105270</c:v>
                </c:pt>
                <c:pt idx="16">
                  <c:v>1143550</c:v>
                </c:pt>
                <c:pt idx="17">
                  <c:v>1183012</c:v>
                </c:pt>
                <c:pt idx="18">
                  <c:v>1223471</c:v>
                </c:pt>
                <c:pt idx="19">
                  <c:v>1265133</c:v>
                </c:pt>
                <c:pt idx="20">
                  <c:v>1308013</c:v>
                </c:pt>
                <c:pt idx="21">
                  <c:v>1352101</c:v>
                </c:pt>
                <c:pt idx="22">
                  <c:v>1397558</c:v>
                </c:pt>
                <c:pt idx="23">
                  <c:v>1444253</c:v>
                </c:pt>
                <c:pt idx="24">
                  <c:v>1492313</c:v>
                </c:pt>
                <c:pt idx="25">
                  <c:v>1541994</c:v>
                </c:pt>
                <c:pt idx="26">
                  <c:v>1593080</c:v>
                </c:pt>
                <c:pt idx="27">
                  <c:v>1645748</c:v>
                </c:pt>
                <c:pt idx="28">
                  <c:v>1699692</c:v>
                </c:pt>
                <c:pt idx="29">
                  <c:v>1755511</c:v>
                </c:pt>
                <c:pt idx="30">
                  <c:v>1812842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3F-4F75-B6AD-DDBC24783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917599"/>
        <c:axId val="99863135"/>
      </c:lineChart>
      <c:catAx>
        <c:axId val="103917599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63135"/>
        <c:crosses val="autoZero"/>
        <c:auto val="1"/>
        <c:lblAlgn val="ctr"/>
        <c:lblOffset val="100"/>
        <c:noMultiLvlLbl val="0"/>
      </c:catAx>
      <c:valAx>
        <c:axId val="99863135"/>
        <c:scaling>
          <c:orientation val="minMax"/>
          <c:max val="22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59762439971645"/>
          <c:y val="0.13999132188083999"/>
          <c:w val="0.11314747112169207"/>
          <c:h val="0.71228481197312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State!$A$17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9-487A-B43F-E9990295F7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19-487A-B43F-E9990295F7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19-487A-B43F-E9990295F7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19-487A-B43F-E9990295F7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19-487A-B43F-E9990295F7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State!$B$16:$F$16</c:f>
              <c:strCache>
                <c:ptCount val="5"/>
                <c:pt idx="0">
                  <c:v>NH White 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 </c:v>
                </c:pt>
              </c:strCache>
            </c:strRef>
          </c:cat>
          <c:val>
            <c:numRef>
              <c:f>State!$B$17:$F$17</c:f>
              <c:numCache>
                <c:formatCode>0.0%</c:formatCode>
                <c:ptCount val="5"/>
                <c:pt idx="0">
                  <c:v>0.39747456769062672</c:v>
                </c:pt>
                <c:pt idx="1">
                  <c:v>0.11819016345745254</c:v>
                </c:pt>
                <c:pt idx="2">
                  <c:v>0.39257226800496337</c:v>
                </c:pt>
                <c:pt idx="3">
                  <c:v>5.3576632142760948E-2</c:v>
                </c:pt>
                <c:pt idx="4">
                  <c:v>3.8186368704196408E-2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19-487A-B43F-E9990295F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2.59</c:v>
                </c:pt>
                <c:pt idx="1">
                  <c:v>2.36</c:v>
                </c:pt>
                <c:pt idx="2">
                  <c:v>2.08</c:v>
                </c:pt>
                <c:pt idx="3">
                  <c:v>1.88</c:v>
                </c:pt>
                <c:pt idx="4">
                  <c:v>2.15</c:v>
                </c:pt>
                <c:pt idx="5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D-40CC-B0A9-4B3E3C414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2.4700000000000002</c:v>
                </c:pt>
                <c:pt idx="1">
                  <c:v>2.29</c:v>
                </c:pt>
                <c:pt idx="2">
                  <c:v>2</c:v>
                </c:pt>
                <c:pt idx="3">
                  <c:v>1.87</c:v>
                </c:pt>
                <c:pt idx="4">
                  <c:v>2.0499999999999998</c:v>
                </c:pt>
                <c:pt idx="5">
                  <c:v>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D-40CC-B0A9-4B3E3C4148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2.4500000000000002</c:v>
                </c:pt>
                <c:pt idx="1">
                  <c:v>2.16</c:v>
                </c:pt>
                <c:pt idx="2">
                  <c:v>1.93</c:v>
                </c:pt>
                <c:pt idx="3">
                  <c:v>1.81</c:v>
                </c:pt>
                <c:pt idx="4">
                  <c:v>1.95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D-40CC-B0A9-4B3E3C4148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2.38</c:v>
                </c:pt>
                <c:pt idx="1">
                  <c:v>2.0699999999999998</c:v>
                </c:pt>
                <c:pt idx="2">
                  <c:v>1.89</c:v>
                </c:pt>
                <c:pt idx="3">
                  <c:v>1.79</c:v>
                </c:pt>
                <c:pt idx="4">
                  <c:v>1.9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7D-40CC-B0A9-4B3E3C4148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2.37</c:v>
                </c:pt>
                <c:pt idx="1">
                  <c:v>2.08</c:v>
                </c:pt>
                <c:pt idx="2">
                  <c:v>1.88</c:v>
                </c:pt>
                <c:pt idx="3">
                  <c:v>1.77</c:v>
                </c:pt>
                <c:pt idx="4">
                  <c:v>1.89</c:v>
                </c:pt>
                <c:pt idx="5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7D-40CC-B0A9-4B3E3C4148C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2.34</c:v>
                </c:pt>
                <c:pt idx="1">
                  <c:v>2.0699999999999998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07D-40CC-B0A9-4B3E3C4148C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2.33</c:v>
                </c:pt>
                <c:pt idx="1">
                  <c:v>2.09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07D-40CC-B0A9-4B3E3C4148C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2.29</c:v>
                </c:pt>
                <c:pt idx="1">
                  <c:v>2.0699999999999998</c:v>
                </c:pt>
                <c:pt idx="2">
                  <c:v>1.84</c:v>
                </c:pt>
                <c:pt idx="3">
                  <c:v>1.71</c:v>
                </c:pt>
                <c:pt idx="4">
                  <c:v>1.79</c:v>
                </c:pt>
                <c:pt idx="5">
                  <c:v>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07D-40CC-B0A9-4B3E3C4148C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2.2400000000000002</c:v>
                </c:pt>
                <c:pt idx="1">
                  <c:v>2.02</c:v>
                </c:pt>
                <c:pt idx="2">
                  <c:v>1.82</c:v>
                </c:pt>
                <c:pt idx="3">
                  <c:v>1.69</c:v>
                </c:pt>
                <c:pt idx="4">
                  <c:v>1.77</c:v>
                </c:pt>
                <c:pt idx="5">
                  <c:v>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D-40CC-B0A9-4B3E3C4148C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2.12</c:v>
                </c:pt>
                <c:pt idx="1">
                  <c:v>1.92</c:v>
                </c:pt>
                <c:pt idx="2">
                  <c:v>1.77</c:v>
                </c:pt>
                <c:pt idx="3">
                  <c:v>1.65</c:v>
                </c:pt>
                <c:pt idx="4">
                  <c:v>1.69</c:v>
                </c:pt>
                <c:pt idx="5">
                  <c:v>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07D-40CC-B0A9-4B3E3C4148C4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492731677771048E-2"/>
                  <c:y val="1.1538495188101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0D-4282-818D-7DA5F36D685C}"/>
                </c:ext>
              </c:extLst>
            </c:dLbl>
            <c:dLbl>
              <c:idx val="1"/>
              <c:layout>
                <c:manualLayout>
                  <c:x val="6.4412238325281803E-3"/>
                  <c:y val="-3.076923076923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0D-4282-818D-7DA5F36D685C}"/>
                </c:ext>
              </c:extLst>
            </c:dLbl>
            <c:dLbl>
              <c:idx val="2"/>
              <c:layout>
                <c:manualLayout>
                  <c:x val="-1.6103059581321041E-3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0D-4282-818D-7DA5F36D685C}"/>
                </c:ext>
              </c:extLst>
            </c:dLbl>
            <c:dLbl>
              <c:idx val="4"/>
              <c:layout>
                <c:manualLayout>
                  <c:x val="0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0D-4282-818D-7DA5F36D685C}"/>
                </c:ext>
              </c:extLst>
            </c:dLbl>
            <c:dLbl>
              <c:idx val="5"/>
              <c:layout>
                <c:manualLayout>
                  <c:x val="1.1272141706924315E-2"/>
                  <c:y val="-1.79487179487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0D-4282-818D-7DA5F36D6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Sheet1!$L$2:$L$7</c:f>
              <c:numCache>
                <c:formatCode>General</c:formatCode>
                <c:ptCount val="6"/>
                <c:pt idx="0">
                  <c:v>2.0299999999999998</c:v>
                </c:pt>
                <c:pt idx="1">
                  <c:v>1.87</c:v>
                </c:pt>
                <c:pt idx="2">
                  <c:v>1.73</c:v>
                </c:pt>
                <c:pt idx="3">
                  <c:v>1.67</c:v>
                </c:pt>
                <c:pt idx="4">
                  <c:v>1.63</c:v>
                </c:pt>
                <c:pt idx="5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07D-40CC-B0A9-4B3E3C414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3326520"/>
        <c:axId val="553331112"/>
      </c:barChart>
      <c:catAx>
        <c:axId val="55332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31112"/>
        <c:crosses val="autoZero"/>
        <c:auto val="1"/>
        <c:lblAlgn val="ctr"/>
        <c:lblOffset val="100"/>
        <c:noMultiLvlLbl val="0"/>
      </c:catAx>
      <c:valAx>
        <c:axId val="553331112"/>
        <c:scaling>
          <c:orientation val="minMax"/>
          <c:min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265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4746358822645E-2"/>
          <c:y val="3.6760211220368842E-2"/>
          <c:w val="0.67145662799272221"/>
          <c:h val="0.89461036794406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64-40C9-BAA6-2219D242EFEC}"/>
                </c:ext>
              </c:extLst>
            </c:dLbl>
            <c:dLbl>
              <c:idx val="12"/>
              <c:layout>
                <c:manualLayout>
                  <c:x val="-1.7647843535423615E-2"/>
                  <c:y val="-5.139477112836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102.87655925287331</c:v>
                </c:pt>
                <c:pt idx="1">
                  <c:v>99.127051007800361</c:v>
                </c:pt>
                <c:pt idx="2">
                  <c:v>95.580796138821299</c:v>
                </c:pt>
                <c:pt idx="3">
                  <c:v>88.125864515213351</c:v>
                </c:pt>
                <c:pt idx="4">
                  <c:v>82.854254502854403</c:v>
                </c:pt>
                <c:pt idx="5">
                  <c:v>82.018479673935815</c:v>
                </c:pt>
                <c:pt idx="6">
                  <c:v>81.895309976060943</c:v>
                </c:pt>
                <c:pt idx="7">
                  <c:v>81.499630896791132</c:v>
                </c:pt>
                <c:pt idx="8">
                  <c:v>80.509260160695135</c:v>
                </c:pt>
                <c:pt idx="9">
                  <c:v>78.052385800329361</c:v>
                </c:pt>
                <c:pt idx="10">
                  <c:v>73.065451522602501</c:v>
                </c:pt>
                <c:pt idx="11">
                  <c:v>71.298910649405315</c:v>
                </c:pt>
                <c:pt idx="12">
                  <c:v>70.605764309679216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4-40C9-BAA6-2219D242E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or Pacific Islander, not 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237438996824311E-2"/>
                  <c:y val="-9.4222658600467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64-40C9-BAA6-2219D242EFEC}"/>
                </c:ext>
              </c:extLst>
            </c:dLbl>
            <c:dLbl>
              <c:idx val="12"/>
              <c:layout>
                <c:manualLayout>
                  <c:x val="8.2356603165308941E-3"/>
                  <c:y val="4.368555545910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66.856038293211853</c:v>
                </c:pt>
                <c:pt idx="1">
                  <c:v>66.528518190477783</c:v>
                </c:pt>
                <c:pt idx="2">
                  <c:v>64.676935387077421</c:v>
                </c:pt>
                <c:pt idx="3">
                  <c:v>62.798249878463793</c:v>
                </c:pt>
                <c:pt idx="4">
                  <c:v>62.849838128952229</c:v>
                </c:pt>
                <c:pt idx="5">
                  <c:v>65.79819735875428</c:v>
                </c:pt>
                <c:pt idx="6">
                  <c:v>62.683832393075853</c:v>
                </c:pt>
                <c:pt idx="7">
                  <c:v>65.356736551275802</c:v>
                </c:pt>
                <c:pt idx="8">
                  <c:v>63.998263458957403</c:v>
                </c:pt>
                <c:pt idx="9">
                  <c:v>65.383771734813052</c:v>
                </c:pt>
                <c:pt idx="10">
                  <c:v>60.888634197267493</c:v>
                </c:pt>
                <c:pt idx="11">
                  <c:v>56.516097072427407</c:v>
                </c:pt>
                <c:pt idx="12">
                  <c:v>56.352319486463323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4-40C9-BAA6-2219D242E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American, not 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24366437785098E-2"/>
                  <c:y val="-6.167372535403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64-40C9-BAA6-2219D242EFEC}"/>
                </c:ext>
              </c:extLst>
            </c:dLbl>
            <c:dLbl>
              <c:idx val="12"/>
              <c:layout>
                <c:manualLayout>
                  <c:x val="-3.529568707084792E-3"/>
                  <c:y val="-4.882503257194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68.941500014946342</c:v>
                </c:pt>
                <c:pt idx="1">
                  <c:v>67.694992457629624</c:v>
                </c:pt>
                <c:pt idx="2">
                  <c:v>66.248536299765803</c:v>
                </c:pt>
                <c:pt idx="3">
                  <c:v>64.513408301353408</c:v>
                </c:pt>
                <c:pt idx="4">
                  <c:v>61.769496243892291</c:v>
                </c:pt>
                <c:pt idx="5">
                  <c:v>62.154071156101033</c:v>
                </c:pt>
                <c:pt idx="6">
                  <c:v>62.733568912364333</c:v>
                </c:pt>
                <c:pt idx="7">
                  <c:v>64.039587036692225</c:v>
                </c:pt>
                <c:pt idx="8">
                  <c:v>64.906031683557998</c:v>
                </c:pt>
                <c:pt idx="9">
                  <c:v>63.965678401561668</c:v>
                </c:pt>
                <c:pt idx="10">
                  <c:v>62.324889207227407</c:v>
                </c:pt>
                <c:pt idx="11">
                  <c:v>60.856559288505757</c:v>
                </c:pt>
                <c:pt idx="12">
                  <c:v>58.796401364597877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4-40C9-BAA6-2219D242E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White, not 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90484801547465E-2"/>
                  <c:y val="-5.139477112836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64-40C9-BAA6-2219D242EFEC}"/>
                </c:ext>
              </c:extLst>
            </c:dLbl>
            <c:dLbl>
              <c:idx val="12"/>
              <c:layout>
                <c:manualLayout>
                  <c:x val="2.8236549656677563E-2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Sheet1!$E$2:$E$14</c:f>
              <c:numCache>
                <c:formatCode>0.0</c:formatCode>
                <c:ptCount val="13"/>
                <c:pt idx="0">
                  <c:v>63.156236330173193</c:v>
                </c:pt>
                <c:pt idx="1">
                  <c:v>63.191799334909263</c:v>
                </c:pt>
                <c:pt idx="2">
                  <c:v>62.662499024492433</c:v>
                </c:pt>
                <c:pt idx="3">
                  <c:v>61.63989591509808</c:v>
                </c:pt>
                <c:pt idx="4">
                  <c:v>61.057906285785307</c:v>
                </c:pt>
                <c:pt idx="5">
                  <c:v>61.523194108647282</c:v>
                </c:pt>
                <c:pt idx="6">
                  <c:v>61.783352283752137</c:v>
                </c:pt>
                <c:pt idx="7">
                  <c:v>63.42592884791032</c:v>
                </c:pt>
                <c:pt idx="8">
                  <c:v>62.986234980716759</c:v>
                </c:pt>
                <c:pt idx="9">
                  <c:v>61.355769594228519</c:v>
                </c:pt>
                <c:pt idx="10">
                  <c:v>58.445453031575532</c:v>
                </c:pt>
                <c:pt idx="11">
                  <c:v>57.381791027319309</c:v>
                </c:pt>
                <c:pt idx="12">
                  <c:v>56.737267788544237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4-40C9-BAA6-2219D242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26960"/>
        <c:axId val="792979712"/>
      </c:lineChart>
      <c:catAx>
        <c:axId val="8094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79712"/>
        <c:crosses val="autoZero"/>
        <c:auto val="1"/>
        <c:lblAlgn val="ctr"/>
        <c:lblOffset val="100"/>
        <c:noMultiLvlLbl val="0"/>
      </c:catAx>
      <c:valAx>
        <c:axId val="79297971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Births</a:t>
                </a:r>
                <a:r>
                  <a:rPr lang="en-US" baseline="0" dirty="0"/>
                  <a:t> per 1,000 women aged 15-44 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94797161096221"/>
          <c:y val="0.54130106065453065"/>
          <c:w val="0.18712521220192305"/>
          <c:h val="0.40821774062515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120571</c:v>
                </c:pt>
                <c:pt idx="1">
                  <c:v>141603</c:v>
                </c:pt>
                <c:pt idx="2">
                  <c:v>107618</c:v>
                </c:pt>
                <c:pt idx="3">
                  <c:v>159828</c:v>
                </c:pt>
                <c:pt idx="4">
                  <c:v>172183</c:v>
                </c:pt>
                <c:pt idx="5">
                  <c:v>120979</c:v>
                </c:pt>
                <c:pt idx="6">
                  <c:v>84806</c:v>
                </c:pt>
                <c:pt idx="7">
                  <c:v>84638</c:v>
                </c:pt>
                <c:pt idx="8">
                  <c:v>121411</c:v>
                </c:pt>
                <c:pt idx="9">
                  <c:v>162299</c:v>
                </c:pt>
                <c:pt idx="10">
                  <c:v>170307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3-41D3-B28C-389A490522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_(* #,##0_);_(* \(#,##0\);_(* "-"??_);_(@_)</c:formatCode>
                <c:ptCount val="11"/>
                <c:pt idx="0">
                  <c:v>69106</c:v>
                </c:pt>
                <c:pt idx="1">
                  <c:v>84838</c:v>
                </c:pt>
                <c:pt idx="2">
                  <c:v>79571</c:v>
                </c:pt>
                <c:pt idx="3">
                  <c:v>106776</c:v>
                </c:pt>
                <c:pt idx="4">
                  <c:v>117265</c:v>
                </c:pt>
                <c:pt idx="5">
                  <c:v>110382</c:v>
                </c:pt>
                <c:pt idx="6">
                  <c:v>96215</c:v>
                </c:pt>
                <c:pt idx="7">
                  <c:v>69138</c:v>
                </c:pt>
                <c:pt idx="8">
                  <c:v>66791</c:v>
                </c:pt>
                <c:pt idx="9">
                  <c:v>54650</c:v>
                </c:pt>
                <c:pt idx="10">
                  <c:v>27185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3-41D3-B28C-389A490522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Sheet1!$D$2:$D$12</c:f>
              <c:numCache>
                <c:formatCode>_(* #,##0_);_(* \(#,##0\);_(* "-"??_);_(@_)</c:formatCode>
                <c:ptCount val="11"/>
                <c:pt idx="0">
                  <c:v>213569</c:v>
                </c:pt>
                <c:pt idx="1">
                  <c:v>208917</c:v>
                </c:pt>
                <c:pt idx="2">
                  <c:v>205785</c:v>
                </c:pt>
                <c:pt idx="3">
                  <c:v>213575</c:v>
                </c:pt>
                <c:pt idx="4">
                  <c:v>214435</c:v>
                </c:pt>
                <c:pt idx="5">
                  <c:v>213780</c:v>
                </c:pt>
                <c:pt idx="6">
                  <c:v>195226</c:v>
                </c:pt>
                <c:pt idx="7">
                  <c:v>179170</c:v>
                </c:pt>
                <c:pt idx="8">
                  <c:v>173851</c:v>
                </c:pt>
                <c:pt idx="9">
                  <c:v>157330</c:v>
                </c:pt>
                <c:pt idx="10">
                  <c:v>113845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A73-41D3-B28C-389A49052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82751"/>
        <c:axId val="578238335"/>
        <c:extLst/>
      </c:barChart>
      <c:catAx>
        <c:axId val="27698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38335"/>
        <c:crosses val="autoZero"/>
        <c:auto val="1"/>
        <c:lblAlgn val="ctr"/>
        <c:lblOffset val="100"/>
        <c:noMultiLvlLbl val="0"/>
      </c:catAx>
      <c:valAx>
        <c:axId val="57823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8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78-4651-B4D4-D77B58F3E9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78-4651-B4D4-D77B58F3E9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78-4651-B4D4-D77B58F3E926}"/>
              </c:ext>
            </c:extLst>
          </c:dPt>
          <c:dLbls>
            <c:dLbl>
              <c:idx val="0"/>
              <c:layout>
                <c:manualLayout>
                  <c:x val="-0.22187499999999999"/>
                  <c:y val="3.2210320361077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78-4651-B4D4-D77B58F3E926}"/>
                </c:ext>
              </c:extLst>
            </c:dLbl>
            <c:dLbl>
              <c:idx val="1"/>
              <c:layout>
                <c:manualLayout>
                  <c:x val="2.6651213277363822E-4"/>
                  <c:y val="-1.46999175648246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5461694519047"/>
                      <c:h val="0.23016255761044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78-4651-B4D4-D77B58F3E926}"/>
                </c:ext>
              </c:extLst>
            </c:dLbl>
            <c:dLbl>
              <c:idx val="2"/>
              <c:layout>
                <c:manualLayout>
                  <c:x val="0.19798900024611682"/>
                  <c:y val="-5.9643075839485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78-4651-B4D4-D77B58F3E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0.36566485833678619</c:v>
                </c:pt>
                <c:pt idx="1">
                  <c:v>8.7316958793847183E-2</c:v>
                </c:pt>
                <c:pt idx="2">
                  <c:v>0.54701818286936665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8-4651-B4D4-D77B58F3E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91-4EFC-8BF8-D1F2AD388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91-4EFC-8BF8-D1F2AD3889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91-4EFC-8BF8-D1F2AD3889C7}"/>
              </c:ext>
            </c:extLst>
          </c:dPt>
          <c:dLbls>
            <c:dLbl>
              <c:idx val="0"/>
              <c:layout>
                <c:manualLayout>
                  <c:x val="-0.22187499999999999"/>
                  <c:y val="3.2210320361077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91-4EFC-8BF8-D1F2AD3889C7}"/>
                </c:ext>
              </c:extLst>
            </c:dLbl>
            <c:dLbl>
              <c:idx val="1"/>
              <c:layout>
                <c:manualLayout>
                  <c:x val="0.1618879805773645"/>
                  <c:y val="-0.148885285452600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5461694519047"/>
                      <c:h val="0.23016255761044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91-4EFC-8BF8-D1F2AD3889C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791-4EFC-8BF8-D1F2AD388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0.48112293628385222</c:v>
                </c:pt>
                <c:pt idx="1">
                  <c:v>0.20815107300819763</c:v>
                </c:pt>
                <c:pt idx="2">
                  <c:v>0.31072599070795015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91-4EFC-8BF8-D1F2AD388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0.04547</cdr:x>
      <cdr:y>0.35821</cdr:y>
    </cdr:from>
    <cdr:to>
      <cdr:x>1</cdr:x>
      <cdr:y>0.35821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1A48554-4768-4F91-8193-1278585F15CC}"/>
            </a:ext>
          </a:extLst>
        </cdr:cNvPr>
        <cdr:cNvCxnSpPr/>
      </cdr:nvCxnSpPr>
      <cdr:spPr>
        <a:xfrm xmlns:a="http://schemas.openxmlformats.org/drawingml/2006/main">
          <a:off x="363835" y="1828800"/>
          <a:ext cx="76371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0.45653</cdr:x>
      <cdr:y>0.07039</cdr:y>
    </cdr:from>
    <cdr:to>
      <cdr:x>0.46532</cdr:x>
      <cdr:y>0.50565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5376300" y="329416"/>
          <a:ext cx="103514" cy="2036995"/>
        </a:xfrm>
        <a:prstGeom xmlns:a="http://schemas.openxmlformats.org/drawingml/2006/main" prst="rightBrac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0.19838</cdr:x>
      <cdr:y>0.25306</cdr:y>
    </cdr:from>
    <cdr:to>
      <cdr:x>0.31838</cdr:x>
      <cdr:y>0.44286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1619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41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44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7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7338" y="1177925"/>
            <a:ext cx="10175876" cy="5724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6902246"/>
            <a:ext cx="7680960" cy="1327355"/>
          </a:xfrm>
        </p:spPr>
        <p:txBody>
          <a:bodyPr/>
          <a:lstStyle/>
          <a:p>
            <a:r>
              <a:rPr lang="en-US" sz="1400" dirty="0"/>
              <a:t>Population projections </a:t>
            </a:r>
            <a:r>
              <a:rPr lang="en-US" sz="1400" baseline="0" dirty="0"/>
              <a:t>by race and ethnicity suggest that Latino’s are and will increasingly be the largest race/ethnic group. The number and percent who are non-Hispanic white are likely to decline. Non-Hispanic other are largely of Asian descent and they appear to be increasing rapidly, although the base number is small.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92831-88FD-46AC-A3A6-55A2B3E79D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3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1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1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62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5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8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7496" y="994034"/>
            <a:ext cx="931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Shifting Demographics in Texas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4326754" y="2912971"/>
            <a:ext cx="4272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VG Young Institute for County Government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College Station, Texas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February 22,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C0C0-3F94-49C6-B659-A2240C9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28679-B34C-46B2-9EFB-FAFCA35B1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" r="1276" b="1"/>
          <a:stretch/>
        </p:blipFill>
        <p:spPr>
          <a:xfrm>
            <a:off x="2276470" y="930205"/>
            <a:ext cx="7448955" cy="58046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98337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Difference in Population Density per Square Mile (2020-2010), Texas Counties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214267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018371" y="206297"/>
            <a:ext cx="6194502" cy="67592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Total Fertility Rate for Select States, 2008-2018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018371" y="1622502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0036F8-031C-468E-9868-C1A82407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4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C3CFAB-FA67-4B04-ABA7-E7E1AC24B60C}"/>
              </a:ext>
            </a:extLst>
          </p:cNvPr>
          <p:cNvGraphicFramePr/>
          <p:nvPr/>
        </p:nvGraphicFramePr>
        <p:xfrm>
          <a:off x="492159" y="1426584"/>
          <a:ext cx="11000725" cy="494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536166" y="305284"/>
            <a:ext cx="6096000" cy="360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Texas Birth Rates, 2007-2019</a:t>
            </a:r>
          </a:p>
        </p:txBody>
      </p:sp>
    </p:spTree>
    <p:extLst>
      <p:ext uri="{BB962C8B-B14F-4D97-AF65-F5344CB8AC3E}">
        <p14:creationId xmlns:p14="http://schemas.microsoft.com/office/powerpoint/2010/main" val="318831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785C3-6CFE-4A9A-A0E4-8F5908CC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" y="1344431"/>
            <a:ext cx="6535779" cy="5299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5C9B0-DE42-4F79-A70C-E02D9546C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36"/>
          <a:stretch/>
        </p:blipFill>
        <p:spPr>
          <a:xfrm>
            <a:off x="6399086" y="1300321"/>
            <a:ext cx="4961479" cy="5285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FD430-7B81-4638-A5DB-8A7E3875226D}"/>
              </a:ext>
            </a:extLst>
          </p:cNvPr>
          <p:cNvSpPr/>
          <p:nvPr/>
        </p:nvSpPr>
        <p:spPr>
          <a:xfrm>
            <a:off x="5011344" y="1763820"/>
            <a:ext cx="1378305" cy="98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8CCAB-1B10-435E-AF3B-D774628FA898}"/>
              </a:ext>
            </a:extLst>
          </p:cNvPr>
          <p:cNvSpPr/>
          <p:nvPr/>
        </p:nvSpPr>
        <p:spPr>
          <a:xfrm>
            <a:off x="6278339" y="1296615"/>
            <a:ext cx="2134729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BFE9-E9AC-48AA-89D8-CCDDA9D50B7D}"/>
              </a:ext>
            </a:extLst>
          </p:cNvPr>
          <p:cNvSpPr/>
          <p:nvPr/>
        </p:nvSpPr>
        <p:spPr>
          <a:xfrm>
            <a:off x="49051" y="1490545"/>
            <a:ext cx="1874534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906A-77C6-4F34-BE0E-D5BCDD4B7D4F}"/>
              </a:ext>
            </a:extLst>
          </p:cNvPr>
          <p:cNvSpPr/>
          <p:nvPr/>
        </p:nvSpPr>
        <p:spPr>
          <a:xfrm>
            <a:off x="5011344" y="3697857"/>
            <a:ext cx="1435464" cy="293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327447-6C25-423D-BF39-D4DCE8150A09}"/>
              </a:ext>
            </a:extLst>
          </p:cNvPr>
          <p:cNvCxnSpPr>
            <a:cxnSpLocks/>
          </p:cNvCxnSpPr>
          <p:nvPr/>
        </p:nvCxnSpPr>
        <p:spPr>
          <a:xfrm flipV="1">
            <a:off x="4353464" y="5782755"/>
            <a:ext cx="2839806" cy="601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5DE46-7966-49C1-9F15-1D4A5E43C00F}"/>
              </a:ext>
            </a:extLst>
          </p:cNvPr>
          <p:cNvSpPr txBox="1">
            <a:spLocks/>
          </p:cNvSpPr>
          <p:nvPr/>
        </p:nvSpPr>
        <p:spPr>
          <a:xfrm>
            <a:off x="1249362" y="0"/>
            <a:ext cx="9693275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Generational Population Pyramids, Texas, 2010 and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5AB8-D102-40C9-94C2-E398E061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296" y="2026603"/>
            <a:ext cx="2213995" cy="1719379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4F68FC31-B44D-417A-8185-DBDD4C5297CF}"/>
              </a:ext>
            </a:extLst>
          </p:cNvPr>
          <p:cNvSpPr/>
          <p:nvPr/>
        </p:nvSpPr>
        <p:spPr>
          <a:xfrm rot="10800000">
            <a:off x="11145328" y="5719245"/>
            <a:ext cx="165696" cy="60012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2EDEF-4088-4B2A-A0EA-9F27F278F516}"/>
              </a:ext>
            </a:extLst>
          </p:cNvPr>
          <p:cNvSpPr/>
          <p:nvPr/>
        </p:nvSpPr>
        <p:spPr>
          <a:xfrm>
            <a:off x="258793" y="6634416"/>
            <a:ext cx="846538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SOURCE: U.S. Census Bureau. 2010 and 2020 Vintage Population Estimates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9CC0B-3EC3-4C2A-8DFC-A7C3E7451FC0}"/>
              </a:ext>
            </a:extLst>
          </p:cNvPr>
          <p:cNvSpPr/>
          <p:nvPr/>
        </p:nvSpPr>
        <p:spPr>
          <a:xfrm>
            <a:off x="0" y="1344431"/>
            <a:ext cx="3087092" cy="16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1F43C-321B-4B4E-BC98-3EBC7566CEA8}"/>
              </a:ext>
            </a:extLst>
          </p:cNvPr>
          <p:cNvSpPr/>
          <p:nvPr/>
        </p:nvSpPr>
        <p:spPr>
          <a:xfrm>
            <a:off x="10774799" y="5719245"/>
            <a:ext cx="1152657" cy="66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D2745-D1B2-44ED-B84D-201D9AEA3A81}"/>
              </a:ext>
            </a:extLst>
          </p:cNvPr>
          <p:cNvSpPr/>
          <p:nvPr/>
        </p:nvSpPr>
        <p:spPr>
          <a:xfrm>
            <a:off x="2459129" y="1276971"/>
            <a:ext cx="704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2010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70B04-1CD1-49D7-AEB2-E59DD1AD22D7}"/>
              </a:ext>
            </a:extLst>
          </p:cNvPr>
          <p:cNvSpPr/>
          <p:nvPr/>
        </p:nvSpPr>
        <p:spPr>
          <a:xfrm>
            <a:off x="8741820" y="1334259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2020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35EEF-461A-4242-A55A-5C631B392FA2}"/>
              </a:ext>
            </a:extLst>
          </p:cNvPr>
          <p:cNvSpPr/>
          <p:nvPr/>
        </p:nvSpPr>
        <p:spPr>
          <a:xfrm>
            <a:off x="11327273" y="5903891"/>
            <a:ext cx="821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</a:rPr>
              <a:t>Year of birth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4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78EC2-FC5E-43D9-A885-0693220B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535FF4-034A-4350-80F0-BF7DF7C02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575789"/>
              </p:ext>
            </p:extLst>
          </p:nvPr>
        </p:nvGraphicFramePr>
        <p:xfrm>
          <a:off x="1951487" y="101855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462B8A-0866-468F-9C30-CAC2366D0190}"/>
              </a:ext>
            </a:extLst>
          </p:cNvPr>
          <p:cNvSpPr txBox="1">
            <a:spLocks/>
          </p:cNvSpPr>
          <p:nvPr/>
        </p:nvSpPr>
        <p:spPr>
          <a:xfrm>
            <a:off x="1644980" y="277261"/>
            <a:ext cx="9460092" cy="66679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Domestic and International Migration </a:t>
            </a:r>
            <a:r>
              <a:rPr lang="en-US" sz="2400" dirty="0">
                <a:solidFill>
                  <a:schemeClr val="accent1"/>
                </a:solidFill>
              </a:rPr>
              <a:t>for Texas, 2011-2021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B547D-ABDC-43F6-A62D-682C0C9A9E21}"/>
              </a:ext>
            </a:extLst>
          </p:cNvPr>
          <p:cNvSpPr/>
          <p:nvPr/>
        </p:nvSpPr>
        <p:spPr>
          <a:xfrm>
            <a:off x="120770" y="6511715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D0A0EA-B616-40EE-BD02-ADD4E10989A4}"/>
              </a:ext>
            </a:extLst>
          </p:cNvPr>
          <p:cNvCxnSpPr/>
          <p:nvPr/>
        </p:nvCxnSpPr>
        <p:spPr>
          <a:xfrm>
            <a:off x="6633713" y="1655301"/>
            <a:ext cx="3272287" cy="180004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C9F814-09BF-4DED-99E4-D4392B5042A7}"/>
              </a:ext>
            </a:extLst>
          </p:cNvPr>
          <p:cNvCxnSpPr>
            <a:cxnSpLocks/>
          </p:cNvCxnSpPr>
          <p:nvPr/>
        </p:nvCxnSpPr>
        <p:spPr>
          <a:xfrm flipV="1">
            <a:off x="6742861" y="2555323"/>
            <a:ext cx="2780701" cy="1688874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EF0F76-34D8-4E2E-946E-C18EC07C1762}"/>
              </a:ext>
            </a:extLst>
          </p:cNvPr>
          <p:cNvCxnSpPr/>
          <p:nvPr/>
        </p:nvCxnSpPr>
        <p:spPr>
          <a:xfrm>
            <a:off x="6216769" y="3591931"/>
            <a:ext cx="3416061" cy="1598763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2B580-08D7-4777-B716-83A12E7A22D9}"/>
              </a:ext>
            </a:extLst>
          </p:cNvPr>
          <p:cNvSpPr/>
          <p:nvPr/>
        </p:nvSpPr>
        <p:spPr>
          <a:xfrm>
            <a:off x="93364" y="6581001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62FB67-9034-4CAE-ADC5-42B6140C8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448077"/>
              </p:ext>
            </p:extLst>
          </p:nvPr>
        </p:nvGraphicFramePr>
        <p:xfrm>
          <a:off x="6096000" y="1529989"/>
          <a:ext cx="5099205" cy="456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F99F38-2FF1-49D9-857E-BBD4B485A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318054"/>
              </p:ext>
            </p:extLst>
          </p:nvPr>
        </p:nvGraphicFramePr>
        <p:xfrm>
          <a:off x="567472" y="1529989"/>
          <a:ext cx="5099205" cy="456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65995-EBFC-4331-BF44-6E8C60BDE249}"/>
              </a:ext>
            </a:extLst>
          </p:cNvPr>
          <p:cNvSpPr txBox="1"/>
          <p:nvPr/>
        </p:nvSpPr>
        <p:spPr>
          <a:xfrm>
            <a:off x="2670717" y="126008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2010 to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7C550-8357-4624-951A-227619AE11D0}"/>
              </a:ext>
            </a:extLst>
          </p:cNvPr>
          <p:cNvSpPr txBox="1"/>
          <p:nvPr/>
        </p:nvSpPr>
        <p:spPr>
          <a:xfrm>
            <a:off x="8058614" y="126008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2020 to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E368A9-D2E4-4AD2-A2B7-6FA5431F8811}"/>
              </a:ext>
            </a:extLst>
          </p:cNvPr>
          <p:cNvSpPr txBox="1">
            <a:spLocks/>
          </p:cNvSpPr>
          <p:nvPr/>
        </p:nvSpPr>
        <p:spPr>
          <a:xfrm>
            <a:off x="1639229" y="11818"/>
            <a:ext cx="9043639" cy="64881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Components of Population Change for Texas, 2010-2020 and 2020-2021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50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2E7B5-E756-4443-97C8-87ABC180D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" t="3301" r="3563" b="9903"/>
          <a:stretch/>
        </p:blipFill>
        <p:spPr>
          <a:xfrm>
            <a:off x="2465928" y="919975"/>
            <a:ext cx="7260144" cy="58685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E346-320A-4ED5-A4BF-0135FBBFF822}"/>
              </a:ext>
            </a:extLst>
          </p:cNvPr>
          <p:cNvSpPr txBox="1">
            <a:spLocks/>
          </p:cNvSpPr>
          <p:nvPr/>
        </p:nvSpPr>
        <p:spPr>
          <a:xfrm>
            <a:off x="2300869" y="30123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Natural Increase (Decrease),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841C-3E04-43BF-82C5-F895339DA84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BA22-CC80-4767-B6C6-03B6132B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52" y="5172772"/>
            <a:ext cx="9715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35812-D9AC-4229-854C-DFD912BC9E2D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86 counties had natural decrease over the decade (1/3 of Texas’ counties)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8336-BF90-488E-9AEE-50F9959C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2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101D5-E861-4F8E-A628-956226BB6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5" t="6906" b="5470"/>
          <a:stretch/>
        </p:blipFill>
        <p:spPr>
          <a:xfrm>
            <a:off x="2475299" y="805151"/>
            <a:ext cx="7241401" cy="580662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4E5B38-3F7D-4A67-B54D-D1CCD75D5D6F}"/>
              </a:ext>
            </a:extLst>
          </p:cNvPr>
          <p:cNvSpPr txBox="1">
            <a:spLocks/>
          </p:cNvSpPr>
          <p:nvPr/>
        </p:nvSpPr>
        <p:spPr>
          <a:xfrm>
            <a:off x="1737733" y="39044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International Migrants,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B38EF-A8CE-4260-A795-0CBCA0F21CC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861D1-706F-42BB-ADE0-2653E45A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184" y="5206127"/>
            <a:ext cx="866775" cy="10191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321C2-8A1E-4EF9-902C-F08F7870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2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7D739-1E86-4AB2-A7D4-25E9D4F4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21" y="890518"/>
            <a:ext cx="7354230" cy="6034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430C8-9B8B-4E6B-AF76-4109F2E80F87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2AB38-0136-456D-AFEF-A3E0F284FA26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Population Change from Domestic Migration,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ED587-6729-4D28-8A36-C44EC08D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716" y="5002541"/>
            <a:ext cx="1336016" cy="1520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1A696-35AB-40A0-A093-8739638B2DB1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than half (134) of counties had net out domestic migration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D8E5C-3FFC-4FFD-A426-56A647CA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8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E16FFD-437C-4D0B-8BD7-33664F43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1036B-BCD6-4AE4-87A3-63E6B06B2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4"/>
          <a:stretch/>
        </p:blipFill>
        <p:spPr>
          <a:xfrm>
            <a:off x="1969816" y="1042987"/>
            <a:ext cx="8032828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9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States with Most Population Growth, 2010 to 2020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75881"/>
              </p:ext>
            </p:extLst>
          </p:nvPr>
        </p:nvGraphicFramePr>
        <p:xfrm>
          <a:off x="1088297" y="1301785"/>
          <a:ext cx="10469148" cy="52893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7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9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0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0562">
                  <a:extLst>
                    <a:ext uri="{9D8B030D-6E8A-4147-A177-3AD203B41FA5}">
                      <a16:colId xmlns:a16="http://schemas.microsoft.com/office/drawing/2014/main" val="3974479193"/>
                    </a:ext>
                  </a:extLst>
                </a:gridCol>
              </a:tblGrid>
              <a:tr h="827606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Percent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Numeric Change  2020-21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308,745,538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331,449,281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22,703,743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392,665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1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25,145,561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3,999,944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310,288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18,801,310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21,538,187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2,736,877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211,196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37,253,956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39,538,223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2,284,267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-261,902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9,687,653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10,711,908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1,024,255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73,766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20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6,724,540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7,705,281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9,535,483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10,439,388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903,905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19,378,102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20,201,249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823,147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-319,020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6,392,017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7,151,502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759,485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98,330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5,029,196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5,773,714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744,518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27,761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8,001,024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8,631,393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630,369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6,346,105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6,910,840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564,735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2,763,885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3,271,616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56,291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 and 2021 Population Estimates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1FB04-6BB3-424E-B3EF-8219957C2E7B}"/>
              </a:ext>
            </a:extLst>
          </p:cNvPr>
          <p:cNvSpPr txBox="1"/>
          <p:nvPr/>
        </p:nvSpPr>
        <p:spPr>
          <a:xfrm>
            <a:off x="11501887" y="2484408"/>
            <a:ext cx="77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79% of U.S. Total</a:t>
            </a:r>
          </a:p>
        </p:txBody>
      </p:sp>
    </p:spTree>
    <p:extLst>
      <p:ext uri="{BB962C8B-B14F-4D97-AF65-F5344CB8AC3E}">
        <p14:creationId xmlns:p14="http://schemas.microsoft.com/office/powerpoint/2010/main" val="215852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33529-BE2E-4DC2-92DB-8A7F7A42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B25B4-32C1-4E49-A832-4F77FC9C3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80" y="1136611"/>
            <a:ext cx="80486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9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/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17FD3-5F29-4739-8563-AF68DDC5223C}"/>
              </a:ext>
            </a:extLst>
          </p:cNvPr>
          <p:cNvCxnSpPr/>
          <p:nvPr/>
        </p:nvCxnSpPr>
        <p:spPr>
          <a:xfrm flipV="1">
            <a:off x="1639230" y="4622181"/>
            <a:ext cx="5330283" cy="3902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35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28B896-9011-447D-9ACF-0E1B1C973DC4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E9E231D-3A2E-4D63-ACFE-62E2DA798DF4}"/>
              </a:ext>
            </a:extLst>
          </p:cNvPr>
          <p:cNvSpPr txBox="1">
            <a:spLocks/>
          </p:cNvSpPr>
          <p:nvPr/>
        </p:nvSpPr>
        <p:spPr>
          <a:xfrm>
            <a:off x="1532912" y="-277987"/>
            <a:ext cx="1096388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Distribution by Race/Ethnicity of Texas Residents (Non-Migrants), and Net-Migrants (domestic) Aged 25 Years and Over, Texas, 2015-2019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F695F-80A3-484B-AE8A-D3243D3D5BAF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PUMS, 5-Year Sample, 2015-2019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A0F3AB-AB10-4873-B005-D6D20F589E18}"/>
              </a:ext>
            </a:extLst>
          </p:cNvPr>
          <p:cNvCxnSpPr>
            <a:cxnSpLocks/>
          </p:cNvCxnSpPr>
          <p:nvPr/>
        </p:nvCxnSpPr>
        <p:spPr>
          <a:xfrm>
            <a:off x="3673101" y="3843735"/>
            <a:ext cx="0" cy="241329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2E647C-1C7E-41FA-A858-5B876EB3E918}"/>
              </a:ext>
            </a:extLst>
          </p:cNvPr>
          <p:cNvCxnSpPr>
            <a:cxnSpLocks/>
          </p:cNvCxnSpPr>
          <p:nvPr/>
        </p:nvCxnSpPr>
        <p:spPr>
          <a:xfrm>
            <a:off x="4879817" y="2789208"/>
            <a:ext cx="0" cy="212889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0033BE-1C56-4C00-8CB6-9788CE46BD38}"/>
              </a:ext>
            </a:extLst>
          </p:cNvPr>
          <p:cNvCxnSpPr>
            <a:cxnSpLocks/>
          </p:cNvCxnSpPr>
          <p:nvPr/>
        </p:nvCxnSpPr>
        <p:spPr>
          <a:xfrm>
            <a:off x="6096000" y="2398143"/>
            <a:ext cx="0" cy="312129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118407-7515-424B-A9C8-1E96AD2B339D}"/>
              </a:ext>
            </a:extLst>
          </p:cNvPr>
          <p:cNvCxnSpPr>
            <a:cxnSpLocks/>
          </p:cNvCxnSpPr>
          <p:nvPr/>
        </p:nvCxnSpPr>
        <p:spPr>
          <a:xfrm flipV="1">
            <a:off x="7348163" y="3704063"/>
            <a:ext cx="0" cy="312444"/>
          </a:xfrm>
          <a:prstGeom prst="straightConnector1">
            <a:avLst/>
          </a:prstGeom>
          <a:ln w="15875">
            <a:solidFill>
              <a:srgbClr val="8A4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56EBB1-F7FB-40F7-966F-AFA8D1476306}"/>
              </a:ext>
            </a:extLst>
          </p:cNvPr>
          <p:cNvCxnSpPr>
            <a:cxnSpLocks/>
          </p:cNvCxnSpPr>
          <p:nvPr/>
        </p:nvCxnSpPr>
        <p:spPr>
          <a:xfrm flipV="1">
            <a:off x="8562490" y="1103558"/>
            <a:ext cx="0" cy="210750"/>
          </a:xfrm>
          <a:prstGeom prst="straightConnector1">
            <a:avLst/>
          </a:prstGeom>
          <a:ln w="15875">
            <a:solidFill>
              <a:srgbClr val="8A4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D29A79-5A88-4507-902D-8B50A3B4850E}"/>
              </a:ext>
            </a:extLst>
          </p:cNvPr>
          <p:cNvCxnSpPr>
            <a:cxnSpLocks/>
          </p:cNvCxnSpPr>
          <p:nvPr/>
        </p:nvCxnSpPr>
        <p:spPr>
          <a:xfrm flipV="1">
            <a:off x="9785232" y="2658513"/>
            <a:ext cx="0" cy="293754"/>
          </a:xfrm>
          <a:prstGeom prst="straightConnector1">
            <a:avLst/>
          </a:prstGeom>
          <a:ln w="15875">
            <a:solidFill>
              <a:srgbClr val="8A4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9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28078" y="-204415"/>
            <a:ext cx="8972239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Civilian Labor Force by Occupation, Texas, 2007, 2017 and 2017-2017 Change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39633" y="1196556"/>
          <a:ext cx="11777473" cy="555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4290" y="6555378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2007, 2017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32CCE-07F9-4441-9A6D-355B8C7A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72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5313265"/>
              </p:ext>
            </p:extLst>
          </p:nvPr>
        </p:nvGraphicFramePr>
        <p:xfrm>
          <a:off x="501513" y="1205346"/>
          <a:ext cx="11707091" cy="633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642327" y="-305584"/>
            <a:ext cx="10672619" cy="148692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Educational Attainment of Persons Age 25 Years and Older by Race/Ethnicity, Texas,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471063" y="1547091"/>
            <a:ext cx="121228" cy="15920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7757392" y="2413702"/>
            <a:ext cx="61537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39.9</a:t>
            </a:r>
            <a:r>
              <a:rPr lang="en-US" sz="1050" dirty="0">
                <a:solidFill>
                  <a:schemeClr val="bg1"/>
                </a:solidFill>
              </a:rPr>
              <a:t>%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3953" y="2939464"/>
            <a:ext cx="697829" cy="31173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70.1 %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353DA-0359-4F93-86C2-852147B2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63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89488" y="-1523"/>
            <a:ext cx="9328727" cy="82247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the Population Aged-25 Years and Older with a Bachelor’s Degree or Higher by Race/Ethnicity, Texas, 2007 and 2019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4294967295"/>
          </p:nvPr>
        </p:nvGraphicFramePr>
        <p:xfrm>
          <a:off x="969818" y="1311564"/>
          <a:ext cx="10409381" cy="495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6627168"/>
            <a:ext cx="594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US Census Bureau, ACS 1-Year Estimates, 2007, 2019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695" y="24014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18.3%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5511" y="331933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42.8%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6115" y="36459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50.4%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2958" y="16906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14.7%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4100" y="1558062"/>
            <a:ext cx="271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Percent Change 2007-2019</a:t>
            </a:r>
          </a:p>
        </p:txBody>
      </p:sp>
      <p:cxnSp>
        <p:nvCxnSpPr>
          <p:cNvPr id="11" name="Straight Arrow Connector 10"/>
          <p:cNvCxnSpPr>
            <a:cxnSpLocks/>
            <a:endCxn id="10" idx="1"/>
          </p:cNvCxnSpPr>
          <p:nvPr/>
        </p:nvCxnSpPr>
        <p:spPr>
          <a:xfrm flipV="1">
            <a:off x="6218331" y="1875354"/>
            <a:ext cx="2224627" cy="15024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74304" y="2041109"/>
            <a:ext cx="549922" cy="130845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24226" y="2025604"/>
            <a:ext cx="862374" cy="162032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3925455" y="2025603"/>
            <a:ext cx="2298773" cy="49936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45A8F-64FA-44EB-A178-FDCC567B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01FA22-317C-4848-8E60-4F8993D0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5DE34-7BE4-4D38-9D7F-81A97BCD2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4"/>
          <a:stretch/>
        </p:blipFill>
        <p:spPr>
          <a:xfrm>
            <a:off x="2960648" y="830765"/>
            <a:ext cx="8006267" cy="60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87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7E0B9-C6B2-4564-B500-A05F0EE3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46419E-193B-4CF1-AF48-A12CCE3FB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53613"/>
              </p:ext>
            </p:extLst>
          </p:nvPr>
        </p:nvGraphicFramePr>
        <p:xfrm>
          <a:off x="1564257" y="937683"/>
          <a:ext cx="989162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A53A727-42B2-4137-BE5F-126825353CB7}"/>
              </a:ext>
            </a:extLst>
          </p:cNvPr>
          <p:cNvSpPr/>
          <p:nvPr/>
        </p:nvSpPr>
        <p:spPr>
          <a:xfrm>
            <a:off x="2105721" y="330346"/>
            <a:ext cx="893609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Average Characteristics of Counties by Rural/Urban Status, 2015-2019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F196B7-B842-40E9-A3D3-61A058CB1BBB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5-Year Sample, 2015-2019, DP02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25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0A7A8-4792-47AC-ACE5-D3978D3A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18EA6D2-ED75-46F7-855D-8D724416A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05794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9F013C-C138-46D6-9AE5-38BA74B522BF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5-Year Sample, 2015-2019, DP03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7B551-E220-4688-AE77-A99DC193E419}"/>
              </a:ext>
            </a:extLst>
          </p:cNvPr>
          <p:cNvSpPr/>
          <p:nvPr/>
        </p:nvSpPr>
        <p:spPr>
          <a:xfrm>
            <a:off x="2047861" y="136525"/>
            <a:ext cx="8936090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Average Percent of Labor Force in Occupations for Counties by Rural/Urban Status, 2015-2019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70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5EABC-6714-46BD-9E5F-012A634A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D8EF88-00A9-452C-8649-D7FBA13F6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156625"/>
              </p:ext>
            </p:extLst>
          </p:nvPr>
        </p:nvGraphicFramePr>
        <p:xfrm>
          <a:off x="1332571" y="1173991"/>
          <a:ext cx="9651380" cy="518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07C400E-10FA-419D-8EA9-2694E0F40DD3}"/>
              </a:ext>
            </a:extLst>
          </p:cNvPr>
          <p:cNvSpPr/>
          <p:nvPr/>
        </p:nvSpPr>
        <p:spPr>
          <a:xfrm>
            <a:off x="2047861" y="136525"/>
            <a:ext cx="8936090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Average Percent of Labor Force in Industries for Counties by Rural/Urban Status, 2015-2019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C4220-5615-4F5C-87AE-76BC58A5ED0D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5-Year Sample, 2015-2019, DP03</a:t>
            </a:r>
          </a:p>
        </p:txBody>
      </p:sp>
    </p:spTree>
    <p:extLst>
      <p:ext uri="{BB962C8B-B14F-4D97-AF65-F5344CB8AC3E}">
        <p14:creationId xmlns:p14="http://schemas.microsoft.com/office/powerpoint/2010/main" val="378138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01FA22-317C-4848-8E60-4F8993D0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5DE34-7BE4-4D38-9D7F-81A97BCD2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4"/>
          <a:stretch/>
        </p:blipFill>
        <p:spPr>
          <a:xfrm>
            <a:off x="2960648" y="830765"/>
            <a:ext cx="8006267" cy="60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43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19619-F1A5-40B9-80C5-09EE2D88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DBEA5A1-019B-4F13-A40C-1795CE3DE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8406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5710A46-35CD-42E1-ABEA-FAFC98A4DBE5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5-Year Sample, 2015-2019, DP03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AC712-2F07-453A-B3FD-60926D496769}"/>
              </a:ext>
            </a:extLst>
          </p:cNvPr>
          <p:cNvSpPr/>
          <p:nvPr/>
        </p:nvSpPr>
        <p:spPr>
          <a:xfrm>
            <a:off x="2047861" y="136525"/>
            <a:ext cx="8936090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Average Median HH Income and Per Capita Income for Counties by Rural/Urban Status, 2015-2019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2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D33D8-E8AD-4092-9AAD-3A4835A8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9F48AD-2035-458A-AE09-26BBC5F96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55728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AA1D582-07D2-45CF-809B-256868302B6D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5-Year Sample, 2015-2019, DP03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EAC71-002D-4250-A961-E209419FE6F9}"/>
              </a:ext>
            </a:extLst>
          </p:cNvPr>
          <p:cNvSpPr/>
          <p:nvPr/>
        </p:nvSpPr>
        <p:spPr>
          <a:xfrm>
            <a:off x="2047861" y="136525"/>
            <a:ext cx="8936090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Average Percent with No Health Insurance and Percent Below Poverty for Counties by Rural/Urban Status, 2015-2019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60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DDD112-F047-4EB1-9CB3-D70F77CC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187E75E-BF9B-4905-B931-B3D3C0A05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166750"/>
              </p:ext>
            </p:extLst>
          </p:nvPr>
        </p:nvGraphicFramePr>
        <p:xfrm>
          <a:off x="1399478" y="1043051"/>
          <a:ext cx="9266663" cy="554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5BA6BF0-8680-4254-8FC5-E92DC5FDF213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5-Year Sample, 2015-2019, DP05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3D5275-BC4A-42ED-8CB9-5CC096523B02}"/>
              </a:ext>
            </a:extLst>
          </p:cNvPr>
          <p:cNvSpPr/>
          <p:nvPr/>
        </p:nvSpPr>
        <p:spPr>
          <a:xfrm>
            <a:off x="2047861" y="136525"/>
            <a:ext cx="8936090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Average Sex Ratio, Median Age, Percent Less than 18, and Percent 65 and Older for Counties by Rural/Urban Status, 2015-2019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80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1ABEE-3337-4928-9AEC-C632627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8D28FA-B415-4C50-AEAC-39F9FBCD2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002888"/>
              </p:ext>
            </p:extLst>
          </p:nvPr>
        </p:nvGraphicFramePr>
        <p:xfrm>
          <a:off x="1717288" y="719666"/>
          <a:ext cx="9573322" cy="563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0B7DA1-2E11-4282-8D11-62E376B75AAF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5-Year Sample, 2015-2019, DP05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15D5F-3ED8-4D46-815F-E764DB36A02A}"/>
              </a:ext>
            </a:extLst>
          </p:cNvPr>
          <p:cNvSpPr/>
          <p:nvPr/>
        </p:nvSpPr>
        <p:spPr>
          <a:xfrm>
            <a:off x="2047861" y="136525"/>
            <a:ext cx="8936090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Average Percent of Race/Ethnic Population for Counties by Rural/Urban Status, 2015-2019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81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9976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Demographic Center, Vintage 2014 and 2018 Population Projections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105721" y="330346"/>
            <a:ext cx="6631081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Projected Population Growth in Texas, 2010-2050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6E2E3C33-0B72-4E24-948A-3965F020E1C4}"/>
              </a:ext>
            </a:extLst>
          </p:cNvPr>
          <p:cNvGraphicFramePr>
            <a:graphicFrameLocks noGrp="1"/>
          </p:cNvGraphicFramePr>
          <p:nvPr/>
        </p:nvGraphicFramePr>
        <p:xfrm>
          <a:off x="1647986" y="1261363"/>
          <a:ext cx="8790122" cy="509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3068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BC1FA3B-F0C1-4F58-90BE-DCC7501F4B28}" type="slidenum">
              <a:rPr lang="en-US" sz="1200">
                <a:solidFill>
                  <a:srgbClr val="8FA5D1"/>
                </a:solidFill>
                <a:latin typeface="Calibri" panose="020F0502020204030204"/>
              </a:rPr>
              <a:pPr algn="r">
                <a:defRPr/>
              </a:pPr>
              <a:t>35</a:t>
            </a:fld>
            <a:endParaRPr lang="en-US" sz="1200" dirty="0">
              <a:solidFill>
                <a:srgbClr val="8FA5D1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0034" y="70023"/>
            <a:ext cx="9344524" cy="9383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Projected Population by Race and Ethnicity, Texas 2010-2050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647832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rial" pitchFamily="34" charset="0"/>
              </a:rPr>
              <a:t>Source: Texas Demographic Center 2018 Population Projections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66EF56-C471-4B8C-859E-48FFADFEABA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0200" y="1004442"/>
          <a:ext cx="10162905" cy="523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6016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C4EDB-9907-4019-A917-F05A4D555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66" y="1038020"/>
            <a:ext cx="7457129" cy="5818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B7D94-6AA8-47CF-8CFF-7C05A0107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551" y="1906859"/>
            <a:ext cx="1961549" cy="1034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3D8F8-18D3-495D-8CCF-B72249AE6437}"/>
              </a:ext>
            </a:extLst>
          </p:cNvPr>
          <p:cNvSpPr txBox="1"/>
          <p:nvPr/>
        </p:nvSpPr>
        <p:spPr>
          <a:xfrm>
            <a:off x="0" y="6642556"/>
            <a:ext cx="28632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1DE3A8-C4CB-48B9-A8C4-BD4A15D222E6}"/>
              </a:ext>
            </a:extLst>
          </p:cNvPr>
          <p:cNvSpPr txBox="1">
            <a:spLocks/>
          </p:cNvSpPr>
          <p:nvPr/>
        </p:nvSpPr>
        <p:spPr>
          <a:xfrm>
            <a:off x="1840218" y="226725"/>
            <a:ext cx="9012522" cy="48891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362A-AECB-4AC0-94CC-39348E00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90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ECEFD-0EF3-4715-B36F-7084B22D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08" y="892604"/>
            <a:ext cx="7318214" cy="5749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3C8216-1342-4FD0-916A-6C5959641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09" y="1737484"/>
            <a:ext cx="2015738" cy="1290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AC5F3D-27ED-4DB2-89C3-8B51BC0BCE37}"/>
              </a:ext>
            </a:extLst>
          </p:cNvPr>
          <p:cNvSpPr txBox="1"/>
          <p:nvPr/>
        </p:nvSpPr>
        <p:spPr>
          <a:xfrm>
            <a:off x="0" y="6666428"/>
            <a:ext cx="3193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92A81-6CEF-459E-98D9-1D0D326DEC94}"/>
              </a:ext>
            </a:extLst>
          </p:cNvPr>
          <p:cNvSpPr txBox="1">
            <a:spLocks/>
          </p:cNvSpPr>
          <p:nvPr/>
        </p:nvSpPr>
        <p:spPr>
          <a:xfrm>
            <a:off x="1469184" y="328590"/>
            <a:ext cx="10161537" cy="4299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Percent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2FF2-B964-4865-A854-BCE1D154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64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3171975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Lloyd Potter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6BAEC-01AA-4AC1-8E68-68CC7A02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21" y="953507"/>
            <a:ext cx="7366353" cy="5854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1928111" y="353291"/>
            <a:ext cx="5152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Census 2020 Population, Texas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DA44-28B2-439D-938A-492A0D246967}"/>
              </a:ext>
            </a:extLst>
          </p:cNvPr>
          <p:cNvSpPr txBox="1"/>
          <p:nvPr/>
        </p:nvSpPr>
        <p:spPr>
          <a:xfrm>
            <a:off x="60960" y="6611779"/>
            <a:ext cx="3914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0D6A8-9E29-4B69-B6F4-59859664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24" y="5324707"/>
            <a:ext cx="1529113" cy="1410182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68" y="2033639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366823">
            <a:off x="6570061" y="2928897"/>
            <a:ext cx="1520662" cy="1699462"/>
          </a:xfrm>
          <a:prstGeom prst="triangle">
            <a:avLst>
              <a:gd name="adj" fmla="val 61756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CD2BA7-78A4-4608-9A4A-4F5BDCF8D7F2}"/>
              </a:ext>
            </a:extLst>
          </p:cNvPr>
          <p:cNvCxnSpPr/>
          <p:nvPr/>
        </p:nvCxnSpPr>
        <p:spPr>
          <a:xfrm>
            <a:off x="7287322" y="4031166"/>
            <a:ext cx="2780415" cy="0"/>
          </a:xfrm>
          <a:prstGeom prst="straightConnector1">
            <a:avLst/>
          </a:prstGeom>
          <a:ln w="60325">
            <a:solidFill>
              <a:schemeClr val="accent2">
                <a:lumMod val="75000"/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72505A-6153-4389-A831-EF14F81854D7}"/>
              </a:ext>
            </a:extLst>
          </p:cNvPr>
          <p:cNvSpPr txBox="1"/>
          <p:nvPr/>
        </p:nvSpPr>
        <p:spPr>
          <a:xfrm>
            <a:off x="10067737" y="377862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2491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10268" y="1499769"/>
          <a:ext cx="9471945" cy="4550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822">
                  <a:extLst>
                    <a:ext uri="{9D8B030D-6E8A-4147-A177-3AD203B41FA5}">
                      <a16:colId xmlns:a16="http://schemas.microsoft.com/office/drawing/2014/main" val="525756818"/>
                    </a:ext>
                  </a:extLst>
                </a:gridCol>
                <a:gridCol w="684460">
                  <a:extLst>
                    <a:ext uri="{9D8B030D-6E8A-4147-A177-3AD203B41FA5}">
                      <a16:colId xmlns:a16="http://schemas.microsoft.com/office/drawing/2014/main" val="3956983059"/>
                    </a:ext>
                  </a:extLst>
                </a:gridCol>
                <a:gridCol w="1756297">
                  <a:extLst>
                    <a:ext uri="{9D8B030D-6E8A-4147-A177-3AD203B41FA5}">
                      <a16:colId xmlns:a16="http://schemas.microsoft.com/office/drawing/2014/main" val="2723616987"/>
                    </a:ext>
                  </a:extLst>
                </a:gridCol>
                <a:gridCol w="1614305">
                  <a:extLst>
                    <a:ext uri="{9D8B030D-6E8A-4147-A177-3AD203B41FA5}">
                      <a16:colId xmlns:a16="http://schemas.microsoft.com/office/drawing/2014/main" val="598238824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3412997383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2026699358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2595499657"/>
                    </a:ext>
                  </a:extLst>
                </a:gridCol>
              </a:tblGrid>
              <a:tr h="1270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 Rank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2020 Population Estimate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Population</a:t>
                      </a:r>
                      <a:r>
                        <a:rPr lang="en-US" sz="18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2010-2020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Natural Increase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International  </a:t>
                      </a:r>
                      <a:r>
                        <a:rPr lang="en-US" sz="1800" u="none" strike="noStrike" dirty="0">
                          <a:effectLst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Domestic 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848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Harris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4,738,253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   645,144 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68.6%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44.1%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-12.7%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72438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Bexar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2,026,823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312,042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46.1%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14.1%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39.9%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9762210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Tarrant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2,123,347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312,002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50.1%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19.7%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30.1%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926044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Collin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1,072,069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291,175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23.8%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16.8%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59.4%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83867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Travis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1,300,503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276,189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38.4%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19.6%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42.0%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59372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Dallas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2,635,888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267,732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88.4%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44.2%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-32.6%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69718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Denton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919,324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257,709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24.8%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66.3%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814583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Fort Bend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14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839,706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255,074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24.1%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19.1%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56.8%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018286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Williamson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617,855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195,084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5.6%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74.0%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543038"/>
                  </a:ext>
                </a:extLst>
              </a:tr>
              <a:tr h="30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Montgomery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23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         626,351 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170,611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7.7%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71.9%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36272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89963" y="29158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Numeric Growth in Texas, 2010-2020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6455484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2020 Evaluation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E658E-3681-4F56-B818-CFD5B7B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14D65F-6887-48BF-8598-8B8E2AD80F63}"/>
              </a:ext>
            </a:extLst>
          </p:cNvPr>
          <p:cNvSpPr/>
          <p:nvPr/>
        </p:nvSpPr>
        <p:spPr>
          <a:xfrm>
            <a:off x="9433932" y="2776654"/>
            <a:ext cx="1348281" cy="33453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B6ED6-A9CC-4AEA-AF41-7D217027AFFE}"/>
              </a:ext>
            </a:extLst>
          </p:cNvPr>
          <p:cNvSpPr/>
          <p:nvPr/>
        </p:nvSpPr>
        <p:spPr>
          <a:xfrm>
            <a:off x="9433931" y="4420676"/>
            <a:ext cx="1348281" cy="33453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5719" y="26983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Percent Growth in Texas, 2010-2020*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FE6A20C-36E4-4003-9A85-43A1F2A1B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539192"/>
              </p:ext>
            </p:extLst>
          </p:nvPr>
        </p:nvGraphicFramePr>
        <p:xfrm>
          <a:off x="1633654" y="1087159"/>
          <a:ext cx="9617924" cy="519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327">
                  <a:extLst>
                    <a:ext uri="{9D8B030D-6E8A-4147-A177-3AD203B41FA5}">
                      <a16:colId xmlns:a16="http://schemas.microsoft.com/office/drawing/2014/main" val="3618365980"/>
                    </a:ext>
                  </a:extLst>
                </a:gridCol>
                <a:gridCol w="964455">
                  <a:extLst>
                    <a:ext uri="{9D8B030D-6E8A-4147-A177-3AD203B41FA5}">
                      <a16:colId xmlns:a16="http://schemas.microsoft.com/office/drawing/2014/main" val="272417622"/>
                    </a:ext>
                  </a:extLst>
                </a:gridCol>
                <a:gridCol w="1432287">
                  <a:extLst>
                    <a:ext uri="{9D8B030D-6E8A-4147-A177-3AD203B41FA5}">
                      <a16:colId xmlns:a16="http://schemas.microsoft.com/office/drawing/2014/main" val="1015821435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2286551118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610831424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733748141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73708240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2155483443"/>
                    </a:ext>
                  </a:extLst>
                </a:gridCol>
              </a:tblGrid>
              <a:tr h="1327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US Rank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 Population 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Population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2010-2020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2010-2020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from Natural Increase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International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Domestic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485120"/>
                  </a:ext>
                </a:extLst>
              </a:tr>
              <a:tr h="372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Hays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241,365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  84,387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53.7%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16.7%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3.6%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79.7%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818557"/>
                  </a:ext>
                </a:extLst>
              </a:tr>
              <a:tr h="327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Comal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164,812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  56,287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51.9%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1.8%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92.3%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4744766"/>
                  </a:ext>
                </a:extLst>
              </a:tr>
              <a:tr h="327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Williamson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617,855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195,084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46.2%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20.4%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5.6%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74.0%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407770"/>
                  </a:ext>
                </a:extLst>
              </a:tr>
              <a:tr h="284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Fort Bend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839,706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255,074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43.6%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24.1%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19.1%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56.8%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998668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Rockwall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109,888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  31,490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40.2%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14.9%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81.7%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111107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Denton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919,324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257,709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38.9%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24.8%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66.3%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96933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Kaufman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143,198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39,846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38.6%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17.3%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1.4%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81.2%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7029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Montgomery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626,351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170,611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37.4%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20.4%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71.9%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6570209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Collin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1,072,069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291,175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37.2%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23.8%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16.8%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59.4%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439868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Waller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57,452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14,133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32.7%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22.7%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74.4%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76763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Midland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177,863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40,976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29.9%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42.6%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9.0%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48.3%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9704231"/>
                  </a:ext>
                </a:extLst>
              </a:tr>
              <a:tr h="360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Guadalupe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170,608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39,086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29.7%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19.9%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78.0%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5485350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Ellis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191,760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42,111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28.1%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21.8%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76.1%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676448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CDF97D-D3A2-44B0-9D14-CF3E19837EB6}"/>
              </a:ext>
            </a:extLst>
          </p:cNvPr>
          <p:cNvSpPr/>
          <p:nvPr/>
        </p:nvSpPr>
        <p:spPr>
          <a:xfrm>
            <a:off x="4561312" y="6473512"/>
            <a:ext cx="624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*Among counties with populations of 50,000 or more in 2020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31F9-521F-497B-B7DD-C59494AB84DF}"/>
              </a:ext>
            </a:extLst>
          </p:cNvPr>
          <p:cNvSpPr/>
          <p:nvPr/>
        </p:nvSpPr>
        <p:spPr>
          <a:xfrm>
            <a:off x="1095375" y="64735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2020 Evaluation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9B881-2BBA-47A0-9434-8F3E1AC8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5748D-159D-478C-81D7-83CAC8DD3F0E}"/>
              </a:ext>
            </a:extLst>
          </p:cNvPr>
          <p:cNvSpPr/>
          <p:nvPr/>
        </p:nvSpPr>
        <p:spPr>
          <a:xfrm>
            <a:off x="10063976" y="2414239"/>
            <a:ext cx="1226634" cy="387504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33DBD7-FA71-40F7-B575-DDD115092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96" y="836342"/>
            <a:ext cx="7393123" cy="59380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1928111" y="353291"/>
            <a:ext cx="57809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Numeric Change, Texas Counties, 2010-2020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83D56-B3E4-4FCA-BC66-C173BD14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069" y="4956485"/>
            <a:ext cx="2444927" cy="1263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81183E-102F-4FA8-8ADE-AAF5E58B25B5}"/>
              </a:ext>
            </a:extLst>
          </p:cNvPr>
          <p:cNvSpPr/>
          <p:nvPr/>
        </p:nvSpPr>
        <p:spPr>
          <a:xfrm>
            <a:off x="6796863" y="1437837"/>
            <a:ext cx="290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143 counties lost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0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DF7BE-DA65-404D-BD41-24588CE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59E284-749C-4E31-B994-A38355259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757305"/>
              </p:ext>
            </p:extLst>
          </p:nvPr>
        </p:nvGraphicFramePr>
        <p:xfrm>
          <a:off x="1382750" y="2012795"/>
          <a:ext cx="10387361" cy="454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1DA03B-1781-449A-A383-A95E7C2C7993}"/>
              </a:ext>
            </a:extLst>
          </p:cNvPr>
          <p:cNvSpPr/>
          <p:nvPr/>
        </p:nvSpPr>
        <p:spPr>
          <a:xfrm>
            <a:off x="3795130" y="1070730"/>
            <a:ext cx="74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3,999,944 new Texans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95.3% attributable to growth of minority populations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EBB76-07CC-4C5C-8E0B-7FFA06B994A6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187A9A69-CEA7-4BB8-83FC-A6310DD8159A}"/>
              </a:ext>
            </a:extLst>
          </p:cNvPr>
          <p:cNvSpPr/>
          <p:nvPr/>
        </p:nvSpPr>
        <p:spPr>
          <a:xfrm rot="5400000">
            <a:off x="7414367" y="-1702685"/>
            <a:ext cx="216117" cy="721484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38A7E-6752-45D6-8295-096BF6058909}"/>
              </a:ext>
            </a:extLst>
          </p:cNvPr>
          <p:cNvSpPr/>
          <p:nvPr/>
        </p:nvSpPr>
        <p:spPr>
          <a:xfrm>
            <a:off x="1928111" y="353291"/>
            <a:ext cx="856593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Racial/Ethnic Contributions to Texas Population Growth, 2010-2020</a:t>
            </a:r>
          </a:p>
        </p:txBody>
      </p:sp>
    </p:spTree>
    <p:extLst>
      <p:ext uri="{BB962C8B-B14F-4D97-AF65-F5344CB8AC3E}">
        <p14:creationId xmlns:p14="http://schemas.microsoft.com/office/powerpoint/2010/main" val="259519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00719-5F55-4DCA-A3F1-B6378C8A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71DEDE-A74D-4F5B-B18E-A0FABDD4E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435299"/>
              </p:ext>
            </p:extLst>
          </p:nvPr>
        </p:nvGraphicFramePr>
        <p:xfrm>
          <a:off x="830766" y="1460809"/>
          <a:ext cx="5703849" cy="449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45CF14-A7F2-4DB0-B754-585BCA0CBA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766141"/>
              </p:ext>
            </p:extLst>
          </p:nvPr>
        </p:nvGraphicFramePr>
        <p:xfrm>
          <a:off x="6170894" y="1360450"/>
          <a:ext cx="5303710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7FE5378-083F-4C4F-BE46-AD27997DE9C3}"/>
              </a:ext>
            </a:extLst>
          </p:cNvPr>
          <p:cNvSpPr/>
          <p:nvPr/>
        </p:nvSpPr>
        <p:spPr>
          <a:xfrm>
            <a:off x="1761893" y="340155"/>
            <a:ext cx="822030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Percent distribution of race/ethnic groups in Texas, 2010 and 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2A568-AAC1-47E4-91C2-786E02FF6C70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169982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4" ma:contentTypeDescription="Create a new document." ma:contentTypeScope="" ma:versionID="0903ae66bac47211f2d9c82e27be2545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18fe7c34d863334908439be1407aa87f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1484A1-434B-4BD9-91E0-487B0D646ADF}">
  <ds:schemaRefs>
    <ds:schemaRef ds:uri="122656c6-b205-4b62-909d-389f9e348b2b"/>
    <ds:schemaRef ds:uri="http://schemas.microsoft.com/office/2006/metadata/properties"/>
    <ds:schemaRef ds:uri="http://purl.org/dc/terms/"/>
    <ds:schemaRef ds:uri="8865c3b5-672f-488d-b474-fd2e6972fa66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18BE45-037B-4A98-A18A-09693EF2B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33570</TotalTime>
  <Words>1572</Words>
  <Application>Microsoft Office PowerPoint</Application>
  <PresentationFormat>Widescreen</PresentationFormat>
  <Paragraphs>436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Times New Roman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States with Most Population Growth, 2010 to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Fertility Rate for Select States, 2008-2018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 of Civilian Labor Force by Occupation, Texas, 2007, 2017 and 2017-2017 Change</vt:lpstr>
      <vt:lpstr>Educational Attainment of Persons Age 25 Years and Older by Race/Ethnicity, Texas, 2019</vt:lpstr>
      <vt:lpstr>Percent of the Population Aged-25 Years and Older with a Bachelor’s Degree or Higher by Race/Ethnicity, Texas, 2007 and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Projected Population by Race and Ethnicity, Texas 2010-2050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Lloyd Potter</cp:lastModifiedBy>
  <cp:revision>793</cp:revision>
  <cp:lastPrinted>2022-02-07T16:38:02Z</cp:lastPrinted>
  <dcterms:created xsi:type="dcterms:W3CDTF">2016-06-30T18:52:57Z</dcterms:created>
  <dcterms:modified xsi:type="dcterms:W3CDTF">2022-02-16T20:23:03Z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