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30"/>
  </p:notesMasterIdLst>
  <p:sldIdLst>
    <p:sldId id="549" r:id="rId10"/>
    <p:sldId id="878" r:id="rId11"/>
    <p:sldId id="902" r:id="rId12"/>
    <p:sldId id="906" r:id="rId13"/>
    <p:sldId id="880" r:id="rId14"/>
    <p:sldId id="901" r:id="rId15"/>
    <p:sldId id="905" r:id="rId16"/>
    <p:sldId id="883" r:id="rId17"/>
    <p:sldId id="678" r:id="rId18"/>
    <p:sldId id="767" r:id="rId19"/>
    <p:sldId id="818" r:id="rId20"/>
    <p:sldId id="775" r:id="rId21"/>
    <p:sldId id="885" r:id="rId22"/>
    <p:sldId id="877" r:id="rId23"/>
    <p:sldId id="860" r:id="rId24"/>
    <p:sldId id="899" r:id="rId25"/>
    <p:sldId id="871" r:id="rId26"/>
    <p:sldId id="825" r:id="rId27"/>
    <p:sldId id="826" r:id="rId28"/>
    <p:sldId id="544" r:id="rId29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930"/>
    <a:srgbClr val="8A4FFF"/>
    <a:srgbClr val="FFD5D6"/>
    <a:srgbClr val="F5573D"/>
    <a:srgbClr val="F0573E"/>
    <a:srgbClr val="9966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0183" autoAdjust="0"/>
  </p:normalViewPr>
  <p:slideViewPr>
    <p:cSldViewPr snapToGrid="0">
      <p:cViewPr varScale="1">
        <p:scale>
          <a:sx n="166" d="100"/>
          <a:sy n="166" d="100"/>
        </p:scale>
        <p:origin x="17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oyd Potter" userId="b8349ac3-7baa-4f39-ad63-c7da5d241fae" providerId="ADAL" clId="{90012219-FFCB-4585-9236-CB297906F734}"/>
    <pc:docChg chg="undo custSel addSld delSld modSld sldOrd">
      <pc:chgData name="Lloyd Potter" userId="b8349ac3-7baa-4f39-ad63-c7da5d241fae" providerId="ADAL" clId="{90012219-FFCB-4585-9236-CB297906F734}" dt="2022-02-23T21:36:42.407" v="24"/>
      <pc:docMkLst>
        <pc:docMk/>
      </pc:docMkLst>
      <pc:sldChg chg="modSp">
        <pc:chgData name="Lloyd Potter" userId="b8349ac3-7baa-4f39-ad63-c7da5d241fae" providerId="ADAL" clId="{90012219-FFCB-4585-9236-CB297906F734}" dt="2022-02-23T21:35:32.424" v="18" actId="1076"/>
        <pc:sldMkLst>
          <pc:docMk/>
          <pc:sldMk cId="3710229541" sldId="549"/>
        </pc:sldMkLst>
        <pc:spChg chg="mod">
          <ac:chgData name="Lloyd Potter" userId="b8349ac3-7baa-4f39-ad63-c7da5d241fae" providerId="ADAL" clId="{90012219-FFCB-4585-9236-CB297906F734}" dt="2022-02-23T21:35:32.424" v="18" actId="1076"/>
          <ac:spMkLst>
            <pc:docMk/>
            <pc:sldMk cId="3710229541" sldId="549"/>
            <ac:spMk id="4" creationId="{A915E761-26BF-4D36-A626-C3C24E9DD38C}"/>
          </ac:spMkLst>
        </pc:spChg>
      </pc:sldChg>
      <pc:sldChg chg="delSp delAnim">
        <pc:chgData name="Lloyd Potter" userId="b8349ac3-7baa-4f39-ad63-c7da5d241fae" providerId="ADAL" clId="{90012219-FFCB-4585-9236-CB297906F734}" dt="2022-02-23T21:35:56.716" v="20" actId="478"/>
        <pc:sldMkLst>
          <pc:docMk/>
          <pc:sldMk cId="961178938" sldId="678"/>
        </pc:sldMkLst>
        <pc:spChg chg="del">
          <ac:chgData name="Lloyd Potter" userId="b8349ac3-7baa-4f39-ad63-c7da5d241fae" providerId="ADAL" clId="{90012219-FFCB-4585-9236-CB297906F734}" dt="2022-02-23T21:35:53.651" v="19" actId="478"/>
          <ac:spMkLst>
            <pc:docMk/>
            <pc:sldMk cId="961178938" sldId="678"/>
            <ac:spMk id="6" creationId="{D814D65F-6887-48BF-8598-8B8E2AD80F63}"/>
          </ac:spMkLst>
        </pc:spChg>
        <pc:spChg chg="del">
          <ac:chgData name="Lloyd Potter" userId="b8349ac3-7baa-4f39-ad63-c7da5d241fae" providerId="ADAL" clId="{90012219-FFCB-4585-9236-CB297906F734}" dt="2022-02-23T21:35:56.716" v="20" actId="478"/>
          <ac:spMkLst>
            <pc:docMk/>
            <pc:sldMk cId="961178938" sldId="678"/>
            <ac:spMk id="8" creationId="{3F3B6ED6-A9CC-4AEA-AF41-7D217027AFFE}"/>
          </ac:spMkLst>
        </pc:spChg>
      </pc:sldChg>
      <pc:sldChg chg="ord">
        <pc:chgData name="Lloyd Potter" userId="b8349ac3-7baa-4f39-ad63-c7da5d241fae" providerId="ADAL" clId="{90012219-FFCB-4585-9236-CB297906F734}" dt="2022-02-23T21:36:42.407" v="24"/>
        <pc:sldMkLst>
          <pc:docMk/>
          <pc:sldMk cId="777980598" sldId="818"/>
        </pc:sldMkLst>
      </pc:sldChg>
      <pc:sldChg chg="add del">
        <pc:chgData name="Lloyd Potter" userId="b8349ac3-7baa-4f39-ad63-c7da5d241fae" providerId="ADAL" clId="{90012219-FFCB-4585-9236-CB297906F734}" dt="2022-02-23T21:34:24.531" v="3" actId="2696"/>
        <pc:sldMkLst>
          <pc:docMk/>
          <pc:sldMk cId="3608470307" sldId="894"/>
        </pc:sldMkLst>
      </pc:sldChg>
      <pc:sldChg chg="add">
        <pc:chgData name="Lloyd Potter" userId="b8349ac3-7baa-4f39-ad63-c7da5d241fae" providerId="ADAL" clId="{90012219-FFCB-4585-9236-CB297906F734}" dt="2022-02-23T21:34:20.295" v="2" actId="2696"/>
        <pc:sldMkLst>
          <pc:docMk/>
          <pc:sldMk cId="3673068755" sldId="899"/>
        </pc:sldMkLst>
      </pc:sldChg>
      <pc:sldChg chg="ord">
        <pc:chgData name="Lloyd Potter" userId="b8349ac3-7baa-4f39-ad63-c7da5d241fae" providerId="ADAL" clId="{90012219-FFCB-4585-9236-CB297906F734}" dt="2022-02-23T21:36:23.977" v="22"/>
        <pc:sldMkLst>
          <pc:docMk/>
          <pc:sldMk cId="2142670934" sldId="901"/>
        </pc:sldMkLst>
      </pc:sldChg>
    </pc:docChg>
  </pc:docChgLst>
  <pc:docChgLst>
    <pc:chgData name="Lloyd Potter" userId="b8349ac3-7baa-4f39-ad63-c7da5d241fae" providerId="ADAL" clId="{D5FD12D8-2E5D-47AF-A464-A3C2117CB513}"/>
    <pc:docChg chg="custSel addSld delSld modSld">
      <pc:chgData name="Lloyd Potter" userId="b8349ac3-7baa-4f39-ad63-c7da5d241fae" providerId="ADAL" clId="{D5FD12D8-2E5D-47AF-A464-A3C2117CB513}" dt="2022-02-24T18:37:46.180" v="54"/>
      <pc:docMkLst>
        <pc:docMk/>
      </pc:docMkLst>
      <pc:sldChg chg="del">
        <pc:chgData name="Lloyd Potter" userId="b8349ac3-7baa-4f39-ad63-c7da5d241fae" providerId="ADAL" clId="{D5FD12D8-2E5D-47AF-A464-A3C2117CB513}" dt="2022-02-24T18:36:54.476" v="49" actId="2696"/>
        <pc:sldMkLst>
          <pc:docMk/>
          <pc:sldMk cId="961178938" sldId="678"/>
        </pc:sldMkLst>
      </pc:sldChg>
      <pc:sldChg chg="add">
        <pc:chgData name="Lloyd Potter" userId="b8349ac3-7baa-4f39-ad63-c7da5d241fae" providerId="ADAL" clId="{D5FD12D8-2E5D-47AF-A464-A3C2117CB513}" dt="2022-02-24T18:37:12.891" v="51"/>
        <pc:sldMkLst>
          <pc:docMk/>
          <pc:sldMk cId="2515053567" sldId="678"/>
        </pc:sldMkLst>
      </pc:sldChg>
      <pc:sldChg chg="add">
        <pc:chgData name="Lloyd Potter" userId="b8349ac3-7baa-4f39-ad63-c7da5d241fae" providerId="ADAL" clId="{D5FD12D8-2E5D-47AF-A464-A3C2117CB513}" dt="2022-02-24T18:37:12.891" v="51"/>
        <pc:sldMkLst>
          <pc:docMk/>
          <pc:sldMk cId="2707495403" sldId="767"/>
        </pc:sldMkLst>
      </pc:sldChg>
      <pc:sldChg chg="del">
        <pc:chgData name="Lloyd Potter" userId="b8349ac3-7baa-4f39-ad63-c7da5d241fae" providerId="ADAL" clId="{D5FD12D8-2E5D-47AF-A464-A3C2117CB513}" dt="2022-02-24T18:36:54.489" v="50" actId="2696"/>
        <pc:sldMkLst>
          <pc:docMk/>
          <pc:sldMk cId="3030755248" sldId="767"/>
        </pc:sldMkLst>
      </pc:sldChg>
      <pc:sldChg chg="del">
        <pc:chgData name="Lloyd Potter" userId="b8349ac3-7baa-4f39-ad63-c7da5d241fae" providerId="ADAL" clId="{D5FD12D8-2E5D-47AF-A464-A3C2117CB513}" dt="2022-02-24T18:37:35.224" v="53" actId="2696"/>
        <pc:sldMkLst>
          <pc:docMk/>
          <pc:sldMk cId="1699825821" sldId="860"/>
        </pc:sldMkLst>
      </pc:sldChg>
      <pc:sldChg chg="add">
        <pc:chgData name="Lloyd Potter" userId="b8349ac3-7baa-4f39-ad63-c7da5d241fae" providerId="ADAL" clId="{D5FD12D8-2E5D-47AF-A464-A3C2117CB513}" dt="2022-02-24T18:37:46.180" v="54"/>
        <pc:sldMkLst>
          <pc:docMk/>
          <pc:sldMk cId="4041557829" sldId="860"/>
        </pc:sldMkLst>
      </pc:sldChg>
      <pc:sldChg chg="add">
        <pc:chgData name="Lloyd Potter" userId="b8349ac3-7baa-4f39-ad63-c7da5d241fae" providerId="ADAL" clId="{D5FD12D8-2E5D-47AF-A464-A3C2117CB513}" dt="2022-02-24T18:37:46.180" v="54"/>
        <pc:sldMkLst>
          <pc:docMk/>
          <pc:sldMk cId="14475723" sldId="877"/>
        </pc:sldMkLst>
      </pc:sldChg>
      <pc:sldChg chg="del">
        <pc:chgData name="Lloyd Potter" userId="b8349ac3-7baa-4f39-ad63-c7da5d241fae" providerId="ADAL" clId="{D5FD12D8-2E5D-47AF-A464-A3C2117CB513}" dt="2022-02-24T18:37:35.215" v="52" actId="2696"/>
        <pc:sldMkLst>
          <pc:docMk/>
          <pc:sldMk cId="2595194982" sldId="877"/>
        </pc:sldMkLst>
      </pc:sldChg>
      <pc:sldChg chg="addSp delSp modSp add modAnim">
        <pc:chgData name="Lloyd Potter" userId="b8349ac3-7baa-4f39-ad63-c7da5d241fae" providerId="ADAL" clId="{D5FD12D8-2E5D-47AF-A464-A3C2117CB513}" dt="2022-02-24T18:36:36.095" v="48"/>
        <pc:sldMkLst>
          <pc:docMk/>
          <pc:sldMk cId="4275190123" sldId="906"/>
        </pc:sldMkLst>
        <pc:spChg chg="add del mod">
          <ac:chgData name="Lloyd Potter" userId="b8349ac3-7baa-4f39-ad63-c7da5d241fae" providerId="ADAL" clId="{D5FD12D8-2E5D-47AF-A464-A3C2117CB513}" dt="2022-02-24T18:23:49.227" v="13" actId="478"/>
          <ac:spMkLst>
            <pc:docMk/>
            <pc:sldMk cId="4275190123" sldId="906"/>
            <ac:spMk id="9" creationId="{DC19E779-8367-4B79-8D7F-892DEA987704}"/>
          </ac:spMkLst>
        </pc:spChg>
        <pc:picChg chg="add">
          <ac:chgData name="Lloyd Potter" userId="b8349ac3-7baa-4f39-ad63-c7da5d241fae" providerId="ADAL" clId="{D5FD12D8-2E5D-47AF-A464-A3C2117CB513}" dt="2022-02-24T18:12:36.890" v="1"/>
          <ac:picMkLst>
            <pc:docMk/>
            <pc:sldMk cId="4275190123" sldId="906"/>
            <ac:picMk id="3" creationId="{A06205A3-0641-4918-A44C-D38FE3E3C07C}"/>
          </ac:picMkLst>
        </pc:picChg>
        <pc:picChg chg="add mod ord">
          <ac:chgData name="Lloyd Potter" userId="b8349ac3-7baa-4f39-ad63-c7da5d241fae" providerId="ADAL" clId="{D5FD12D8-2E5D-47AF-A464-A3C2117CB513}" dt="2022-02-24T18:25:04.083" v="24" actId="167"/>
          <ac:picMkLst>
            <pc:docMk/>
            <pc:sldMk cId="4275190123" sldId="906"/>
            <ac:picMk id="4" creationId="{FC94F43C-2E7A-4140-BF17-EADF77F451A2}"/>
          </ac:picMkLst>
        </pc:picChg>
        <pc:picChg chg="add mod ord">
          <ac:chgData name="Lloyd Potter" userId="b8349ac3-7baa-4f39-ad63-c7da5d241fae" providerId="ADAL" clId="{D5FD12D8-2E5D-47AF-A464-A3C2117CB513}" dt="2022-02-24T18:24:52.974" v="22" actId="167"/>
          <ac:picMkLst>
            <pc:docMk/>
            <pc:sldMk cId="4275190123" sldId="906"/>
            <ac:picMk id="5" creationId="{25F234C0-F0EC-4BF6-AB98-C57E073F9729}"/>
          </ac:picMkLst>
        </pc:picChg>
        <pc:picChg chg="add mod ord">
          <ac:chgData name="Lloyd Potter" userId="b8349ac3-7baa-4f39-ad63-c7da5d241fae" providerId="ADAL" clId="{D5FD12D8-2E5D-47AF-A464-A3C2117CB513}" dt="2022-02-24T18:24:36.958" v="19" actId="167"/>
          <ac:picMkLst>
            <pc:docMk/>
            <pc:sldMk cId="4275190123" sldId="906"/>
            <ac:picMk id="6" creationId="{82AA2848-799E-4F3E-AD34-0C1F801C1001}"/>
          </ac:picMkLst>
        </pc:picChg>
        <pc:picChg chg="add mod ord">
          <ac:chgData name="Lloyd Potter" userId="b8349ac3-7baa-4f39-ad63-c7da5d241fae" providerId="ADAL" clId="{D5FD12D8-2E5D-47AF-A464-A3C2117CB513}" dt="2022-02-24T18:24:19.760" v="17" actId="167"/>
          <ac:picMkLst>
            <pc:docMk/>
            <pc:sldMk cId="4275190123" sldId="906"/>
            <ac:picMk id="7" creationId="{1642A3D0-9BEA-4BB5-909D-9493C4B86A89}"/>
          </ac:picMkLst>
        </pc:picChg>
        <pc:picChg chg="add mod ord">
          <ac:chgData name="Lloyd Potter" userId="b8349ac3-7baa-4f39-ad63-c7da5d241fae" providerId="ADAL" clId="{D5FD12D8-2E5D-47AF-A464-A3C2117CB513}" dt="2022-02-24T18:24:09.628" v="15" actId="167"/>
          <ac:picMkLst>
            <pc:docMk/>
            <pc:sldMk cId="4275190123" sldId="906"/>
            <ac:picMk id="8" creationId="{CDA91157-FCCE-409B-83ED-46E2DF2C36A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redistrict/StateTabs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redistrict/StateTabs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955\AppData\Local\Temp\Population%20Projections%20for%20Texas%20--%20Repor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120571</c:v>
                </c:pt>
                <c:pt idx="1">
                  <c:v>141603</c:v>
                </c:pt>
                <c:pt idx="2">
                  <c:v>107618</c:v>
                </c:pt>
                <c:pt idx="3">
                  <c:v>159828</c:v>
                </c:pt>
                <c:pt idx="4">
                  <c:v>172183</c:v>
                </c:pt>
                <c:pt idx="5">
                  <c:v>120979</c:v>
                </c:pt>
                <c:pt idx="6">
                  <c:v>84806</c:v>
                </c:pt>
                <c:pt idx="7">
                  <c:v>84638</c:v>
                </c:pt>
                <c:pt idx="8">
                  <c:v>121411</c:v>
                </c:pt>
                <c:pt idx="9">
                  <c:v>162299</c:v>
                </c:pt>
                <c:pt idx="10">
                  <c:v>170307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3-41D3-B28C-389A490522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_(* #,##0_);_(* \(#,##0\);_(* "-"??_);_(@_)</c:formatCode>
                <c:ptCount val="11"/>
                <c:pt idx="0">
                  <c:v>69106</c:v>
                </c:pt>
                <c:pt idx="1">
                  <c:v>84838</c:v>
                </c:pt>
                <c:pt idx="2">
                  <c:v>79571</c:v>
                </c:pt>
                <c:pt idx="3">
                  <c:v>106776</c:v>
                </c:pt>
                <c:pt idx="4">
                  <c:v>117265</c:v>
                </c:pt>
                <c:pt idx="5">
                  <c:v>110382</c:v>
                </c:pt>
                <c:pt idx="6">
                  <c:v>96215</c:v>
                </c:pt>
                <c:pt idx="7">
                  <c:v>69138</c:v>
                </c:pt>
                <c:pt idx="8">
                  <c:v>66791</c:v>
                </c:pt>
                <c:pt idx="9">
                  <c:v>54650</c:v>
                </c:pt>
                <c:pt idx="10">
                  <c:v>27185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3-41D3-B28C-389A490522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Sheet1!$D$2:$D$12</c:f>
              <c:numCache>
                <c:formatCode>_(* #,##0_);_(* \(#,##0\);_(* "-"??_);_(@_)</c:formatCode>
                <c:ptCount val="11"/>
                <c:pt idx="0">
                  <c:v>213569</c:v>
                </c:pt>
                <c:pt idx="1">
                  <c:v>208917</c:v>
                </c:pt>
                <c:pt idx="2">
                  <c:v>205785</c:v>
                </c:pt>
                <c:pt idx="3">
                  <c:v>213575</c:v>
                </c:pt>
                <c:pt idx="4">
                  <c:v>214435</c:v>
                </c:pt>
                <c:pt idx="5">
                  <c:v>213780</c:v>
                </c:pt>
                <c:pt idx="6">
                  <c:v>195226</c:v>
                </c:pt>
                <c:pt idx="7">
                  <c:v>179170</c:v>
                </c:pt>
                <c:pt idx="8">
                  <c:v>173851</c:v>
                </c:pt>
                <c:pt idx="9">
                  <c:v>157330</c:v>
                </c:pt>
                <c:pt idx="10">
                  <c:v>113845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A73-41D3-B28C-389A49052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82751"/>
        <c:axId val="578238335"/>
        <c:extLst/>
      </c:barChart>
      <c:catAx>
        <c:axId val="27698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38335"/>
        <c:crosses val="autoZero"/>
        <c:auto val="1"/>
        <c:lblAlgn val="ctr"/>
        <c:lblOffset val="100"/>
        <c:noMultiLvlLbl val="0"/>
      </c:catAx>
      <c:valAx>
        <c:axId val="57823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8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78-4651-B4D4-D77B58F3E9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78-4651-B4D4-D77B58F3E9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78-4651-B4D4-D77B58F3E926}"/>
              </c:ext>
            </c:extLst>
          </c:dPt>
          <c:dLbls>
            <c:dLbl>
              <c:idx val="0"/>
              <c:layout>
                <c:manualLayout>
                  <c:x val="-0.22187499999999999"/>
                  <c:y val="3.2210320361077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78-4651-B4D4-D77B58F3E926}"/>
                </c:ext>
              </c:extLst>
            </c:dLbl>
            <c:dLbl>
              <c:idx val="1"/>
              <c:layout>
                <c:manualLayout>
                  <c:x val="2.6651213277363822E-4"/>
                  <c:y val="-1.46999175648246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5461694519047"/>
                      <c:h val="0.23016255761044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78-4651-B4D4-D77B58F3E926}"/>
                </c:ext>
              </c:extLst>
            </c:dLbl>
            <c:dLbl>
              <c:idx val="2"/>
              <c:layout>
                <c:manualLayout>
                  <c:x val="0.19798900024611682"/>
                  <c:y val="-5.9643075839485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78-4651-B4D4-D77B58F3E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0.36566485833678619</c:v>
                </c:pt>
                <c:pt idx="1">
                  <c:v>8.7316958793847183E-2</c:v>
                </c:pt>
                <c:pt idx="2">
                  <c:v>0.54701818286936665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8-4651-B4D4-D77B58F3E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91-4EFC-8BF8-D1F2AD388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91-4EFC-8BF8-D1F2AD3889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91-4EFC-8BF8-D1F2AD3889C7}"/>
              </c:ext>
            </c:extLst>
          </c:dPt>
          <c:dLbls>
            <c:dLbl>
              <c:idx val="0"/>
              <c:layout>
                <c:manualLayout>
                  <c:x val="-0.22187499999999999"/>
                  <c:y val="3.2210320361077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91-4EFC-8BF8-D1F2AD3889C7}"/>
                </c:ext>
              </c:extLst>
            </c:dLbl>
            <c:dLbl>
              <c:idx val="1"/>
              <c:layout>
                <c:manualLayout>
                  <c:x val="0.1618879805773645"/>
                  <c:y val="-0.148885285452600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5461694519047"/>
                      <c:h val="0.23016255761044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91-4EFC-8BF8-D1F2AD3889C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791-4EFC-8BF8-D1F2AD388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0.48112293628385222</c:v>
                </c:pt>
                <c:pt idx="1">
                  <c:v>0.20815107300819763</c:v>
                </c:pt>
                <c:pt idx="2">
                  <c:v>0.31072599070795015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91-4EFC-8BF8-D1F2AD388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71034413287178E-2"/>
          <c:y val="1.6893330781628378E-2"/>
          <c:w val="0.90879133858267713"/>
          <c:h val="0.903878573826367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CF-49CB-B2ED-9FB74A0003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CF-49CB-B2ED-9FB74A0003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CF-49CB-B2ED-9FB74A0003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CF-49CB-B2ED-9FB74A0003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CF-49CB-B2ED-9FB74A0003A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CF-49CB-B2ED-9FB74A0003A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CF-49CB-B2ED-9FB74A0003A8}"/>
                </c:ext>
              </c:extLst>
            </c:dLbl>
            <c:dLbl>
              <c:idx val="2"/>
              <c:layout>
                <c:manualLayout>
                  <c:x val="-3.7598425196850395E-4"/>
                  <c:y val="-3.2334520648713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CF-49CB-B2ED-9FB74A0003A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CF-49CB-B2ED-9FB74A0003A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CF-49CB-B2ED-9FB74A000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  <c:extLst/>
            </c:strRef>
          </c:cat>
          <c:val>
            <c:numRef>
              <c:f>Sheet1!$B$1:$B$6</c:f>
              <c:numCache>
                <c:formatCode>0.0%</c:formatCode>
                <c:ptCount val="5"/>
                <c:pt idx="0">
                  <c:v>4.7E-2</c:v>
                </c:pt>
                <c:pt idx="1">
                  <c:v>0.13900000000000001</c:v>
                </c:pt>
                <c:pt idx="2">
                  <c:v>0.495</c:v>
                </c:pt>
                <c:pt idx="3">
                  <c:v>0.153</c:v>
                </c:pt>
                <c:pt idx="4">
                  <c:v>0.16500000000000001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6CF-49CB-B2ED-9FB74A000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9148832"/>
        <c:axId val="671407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1-C6CF-49CB-B2ED-9FB74A0003A8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2-C6CF-49CB-B2ED-9FB74A0003A8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3-C6CF-49CB-B2ED-9FB74A0003A8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4-C6CF-49CB-B2ED-9FB74A0003A8}"/>
                  </c:ext>
                </c:extLst>
              </c15:ser>
            </c15:filteredBarSeries>
          </c:ext>
        </c:extLst>
      </c:barChart>
      <c:catAx>
        <c:axId val="79914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07984"/>
        <c:crosses val="autoZero"/>
        <c:auto val="1"/>
        <c:lblAlgn val="ctr"/>
        <c:lblOffset val="100"/>
        <c:noMultiLvlLbl val="0"/>
      </c:catAx>
      <c:valAx>
        <c:axId val="67140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1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2010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F0-479E-97BB-0AE74AA54F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F0-479E-97BB-0AE74AA54F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F0-479E-97BB-0AE74AA54F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F0-479E-97BB-0AE74AA54F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F0-479E-97BB-0AE74AA54F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State!$B$14:$F$14</c:f>
              <c:strCache>
                <c:ptCount val="5"/>
                <c:pt idx="0">
                  <c:v>NH White 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 </c:v>
                </c:pt>
              </c:strCache>
            </c:strRef>
          </c:cat>
          <c:val>
            <c:numRef>
              <c:f>State!$B$15:$F$15</c:f>
              <c:numCache>
                <c:formatCode>0.0%</c:formatCode>
                <c:ptCount val="5"/>
                <c:pt idx="0">
                  <c:v>0.45325475140522814</c:v>
                </c:pt>
                <c:pt idx="1">
                  <c:v>0.1148045573530851</c:v>
                </c:pt>
                <c:pt idx="2">
                  <c:v>0.37624616925428706</c:v>
                </c:pt>
                <c:pt idx="3">
                  <c:v>3.7717432512243416E-2</c:v>
                </c:pt>
                <c:pt idx="4">
                  <c:v>1.797708947515627E-2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F0-479E-97BB-0AE74AA54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90371712154359"/>
          <c:y val="0.16329917030526875"/>
          <c:w val="0.21950809006339403"/>
          <c:h val="0.61430921894408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State!$A$17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9-487A-B43F-E9990295F7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19-487A-B43F-E9990295F7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19-487A-B43F-E9990295F7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19-487A-B43F-E9990295F7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19-487A-B43F-E9990295F7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State!$B$16:$F$16</c:f>
              <c:strCache>
                <c:ptCount val="5"/>
                <c:pt idx="0">
                  <c:v>NH White 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 </c:v>
                </c:pt>
              </c:strCache>
            </c:strRef>
          </c:cat>
          <c:val>
            <c:numRef>
              <c:f>State!$B$17:$F$17</c:f>
              <c:numCache>
                <c:formatCode>0.0%</c:formatCode>
                <c:ptCount val="5"/>
                <c:pt idx="0">
                  <c:v>0.39747456769062672</c:v>
                </c:pt>
                <c:pt idx="1">
                  <c:v>0.11819016345745254</c:v>
                </c:pt>
                <c:pt idx="2">
                  <c:v>0.39257226800496337</c:v>
                </c:pt>
                <c:pt idx="3">
                  <c:v>5.3576632142760948E-2</c:v>
                </c:pt>
                <c:pt idx="4">
                  <c:v>3.8186368704196408E-2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19-487A-B43F-E9990295F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3499566900208"/>
          <c:y val="3.1451369365682942E-2"/>
          <c:w val="0.77674249052201805"/>
          <c:h val="0.78936150388584614"/>
        </c:manualLayout>
      </c:layout>
      <c:lineChart>
        <c:grouping val="standard"/>
        <c:varyColors val="0"/>
        <c:ser>
          <c:idx val="1"/>
          <c:order val="0"/>
          <c:tx>
            <c:strRef>
              <c:f>Sheet!$B$1</c:f>
              <c:strCache>
                <c:ptCount val="1"/>
                <c:pt idx="0">
                  <c:v>Zero Net Migration</c:v>
                </c:pt>
              </c:strCache>
            </c:strRef>
          </c:tx>
          <c:spPr>
            <a:ln w="50800" cmpd="sng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Sheet!$B$2:$B$42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25.36814</c:v>
                </c:pt>
                <c:pt idx="2">
                  <c:v>25.587758000000001</c:v>
                </c:pt>
                <c:pt idx="3">
                  <c:v>25.804803</c:v>
                </c:pt>
                <c:pt idx="4">
                  <c:v>26.018996000000001</c:v>
                </c:pt>
                <c:pt idx="5">
                  <c:v>26.230098000000002</c:v>
                </c:pt>
                <c:pt idx="6">
                  <c:v>26.438030999999999</c:v>
                </c:pt>
                <c:pt idx="7">
                  <c:v>26.642845999999999</c:v>
                </c:pt>
                <c:pt idx="8">
                  <c:v>26.844587000000001</c:v>
                </c:pt>
                <c:pt idx="9">
                  <c:v>27.043215</c:v>
                </c:pt>
                <c:pt idx="10">
                  <c:v>27.238610000000001</c:v>
                </c:pt>
                <c:pt idx="11">
                  <c:v>27.430845999999999</c:v>
                </c:pt>
                <c:pt idx="12">
                  <c:v>27.619758000000001</c:v>
                </c:pt>
                <c:pt idx="13">
                  <c:v>27.805264000000001</c:v>
                </c:pt>
                <c:pt idx="14">
                  <c:v>27.987306</c:v>
                </c:pt>
                <c:pt idx="15">
                  <c:v>28.165689</c:v>
                </c:pt>
                <c:pt idx="16">
                  <c:v>28.340191999999998</c:v>
                </c:pt>
                <c:pt idx="17">
                  <c:v>28.510652</c:v>
                </c:pt>
                <c:pt idx="18">
                  <c:v>28.676462999999998</c:v>
                </c:pt>
                <c:pt idx="19">
                  <c:v>28.837655000000002</c:v>
                </c:pt>
                <c:pt idx="20">
                  <c:v>28.994209999999999</c:v>
                </c:pt>
                <c:pt idx="21">
                  <c:v>29.146457000000002</c:v>
                </c:pt>
                <c:pt idx="22">
                  <c:v>29.293369999999999</c:v>
                </c:pt>
                <c:pt idx="23">
                  <c:v>29.435223000000001</c:v>
                </c:pt>
                <c:pt idx="24">
                  <c:v>29.572471</c:v>
                </c:pt>
                <c:pt idx="25">
                  <c:v>29.705207000000001</c:v>
                </c:pt>
                <c:pt idx="26">
                  <c:v>29.833584999999999</c:v>
                </c:pt>
                <c:pt idx="27">
                  <c:v>29.957694</c:v>
                </c:pt>
                <c:pt idx="28">
                  <c:v>30.0776</c:v>
                </c:pt>
                <c:pt idx="29">
                  <c:v>30.193458</c:v>
                </c:pt>
                <c:pt idx="30">
                  <c:v>30.305304</c:v>
                </c:pt>
                <c:pt idx="31">
                  <c:v>30.413550000000001</c:v>
                </c:pt>
                <c:pt idx="32">
                  <c:v>30.517688</c:v>
                </c:pt>
                <c:pt idx="33">
                  <c:v>30.617889999999999</c:v>
                </c:pt>
                <c:pt idx="34">
                  <c:v>30.714751</c:v>
                </c:pt>
                <c:pt idx="35">
                  <c:v>30.808219000000001</c:v>
                </c:pt>
                <c:pt idx="36">
                  <c:v>30.89922</c:v>
                </c:pt>
                <c:pt idx="37">
                  <c:v>30.988289999999999</c:v>
                </c:pt>
                <c:pt idx="38">
                  <c:v>31.075662000000001</c:v>
                </c:pt>
                <c:pt idx="39">
                  <c:v>31.161595999999999</c:v>
                </c:pt>
                <c:pt idx="40">
                  <c:v>31.246355000000001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B-422F-B026-8CAAF71A4AC7}"/>
            </c:ext>
          </c:extLst>
        </c:ser>
        <c:ser>
          <c:idx val="2"/>
          <c:order val="1"/>
          <c:tx>
            <c:strRef>
              <c:f>Sheet!$C$1</c:f>
              <c:strCache>
                <c:ptCount val="1"/>
                <c:pt idx="0">
                  <c:v>Half 2000 -2010</c:v>
                </c:pt>
              </c:strCache>
            </c:strRef>
          </c:tx>
          <c:spPr>
            <a:ln w="50800" cmpd="sng">
              <a:solidFill>
                <a:srgbClr val="99660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Sheet!$C$2:$C$42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25.499699</c:v>
                </c:pt>
                <c:pt idx="2">
                  <c:v>25.857199999999999</c:v>
                </c:pt>
                <c:pt idx="3">
                  <c:v>26.217849999999999</c:v>
                </c:pt>
                <c:pt idx="4">
                  <c:v>26.581256</c:v>
                </c:pt>
                <c:pt idx="5">
                  <c:v>26.947116000000001</c:v>
                </c:pt>
                <c:pt idx="6">
                  <c:v>27.315362</c:v>
                </c:pt>
                <c:pt idx="7">
                  <c:v>27.686233999999999</c:v>
                </c:pt>
                <c:pt idx="8">
                  <c:v>28.059417</c:v>
                </c:pt>
                <c:pt idx="9">
                  <c:v>28.435222</c:v>
                </c:pt>
                <c:pt idx="10">
                  <c:v>28.813282000000001</c:v>
                </c:pt>
                <c:pt idx="11">
                  <c:v>29.193542999999998</c:v>
                </c:pt>
                <c:pt idx="12">
                  <c:v>29.576077999999999</c:v>
                </c:pt>
                <c:pt idx="13">
                  <c:v>29.960483</c:v>
                </c:pt>
                <c:pt idx="14">
                  <c:v>30.346675000000001</c:v>
                </c:pt>
                <c:pt idx="15">
                  <c:v>30.734321000000001</c:v>
                </c:pt>
                <c:pt idx="16">
                  <c:v>31.12311</c:v>
                </c:pt>
                <c:pt idx="17">
                  <c:v>31.512597</c:v>
                </c:pt>
                <c:pt idx="18">
                  <c:v>31.902068</c:v>
                </c:pt>
                <c:pt idx="19">
                  <c:v>32.291314</c:v>
                </c:pt>
                <c:pt idx="20">
                  <c:v>32.680216999999999</c:v>
                </c:pt>
                <c:pt idx="21">
                  <c:v>33.069124000000002</c:v>
                </c:pt>
                <c:pt idx="22">
                  <c:v>33.456995999999997</c:v>
                </c:pt>
                <c:pt idx="23">
                  <c:v>33.844034000000001</c:v>
                </c:pt>
                <c:pt idx="24">
                  <c:v>34.230595999999998</c:v>
                </c:pt>
                <c:pt idx="25">
                  <c:v>34.616889999999998</c:v>
                </c:pt>
                <c:pt idx="26">
                  <c:v>35.003182000000002</c:v>
                </c:pt>
                <c:pt idx="27">
                  <c:v>35.389580000000002</c:v>
                </c:pt>
                <c:pt idx="28">
                  <c:v>35.776102000000002</c:v>
                </c:pt>
                <c:pt idx="29">
                  <c:v>36.163116000000002</c:v>
                </c:pt>
                <c:pt idx="30">
                  <c:v>36.550595000000001</c:v>
                </c:pt>
                <c:pt idx="31">
                  <c:v>36.938879</c:v>
                </c:pt>
                <c:pt idx="32">
                  <c:v>37.327562</c:v>
                </c:pt>
                <c:pt idx="33">
                  <c:v>37.716926000000001</c:v>
                </c:pt>
                <c:pt idx="34">
                  <c:v>38.107567000000003</c:v>
                </c:pt>
                <c:pt idx="35">
                  <c:v>38.499538000000001</c:v>
                </c:pt>
                <c:pt idx="36">
                  <c:v>38.893625</c:v>
                </c:pt>
                <c:pt idx="37">
                  <c:v>39.290774999999996</c:v>
                </c:pt>
                <c:pt idx="38">
                  <c:v>39.691096999999999</c:v>
                </c:pt>
                <c:pt idx="39">
                  <c:v>40.095109000000001</c:v>
                </c:pt>
                <c:pt idx="40">
                  <c:v>40.502749000000001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B-422F-B026-8CAAF71A4AC7}"/>
            </c:ext>
          </c:extLst>
        </c:ser>
        <c:ser>
          <c:idx val="3"/>
          <c:order val="2"/>
          <c:tx>
            <c:strRef>
              <c:f>Sheet!$D$1</c:f>
              <c:strCache>
                <c:ptCount val="1"/>
                <c:pt idx="0">
                  <c:v>2000 -2010</c:v>
                </c:pt>
              </c:strCache>
            </c:strRef>
          </c:tx>
          <c:spPr>
            <a:ln w="44450" cmpd="sng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Sheet!$D$2:$D$42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25.631695000000001</c:v>
                </c:pt>
                <c:pt idx="2">
                  <c:v>26.130047000000001</c:v>
                </c:pt>
                <c:pt idx="3">
                  <c:v>26.640165</c:v>
                </c:pt>
                <c:pt idx="4">
                  <c:v>27.161942</c:v>
                </c:pt>
                <c:pt idx="5">
                  <c:v>27.695284000000001</c:v>
                </c:pt>
                <c:pt idx="6">
                  <c:v>28.240245000000002</c:v>
                </c:pt>
                <c:pt idx="7">
                  <c:v>28.79729</c:v>
                </c:pt>
                <c:pt idx="8">
                  <c:v>29.366479000000002</c:v>
                </c:pt>
                <c:pt idx="9">
                  <c:v>29.948091000000002</c:v>
                </c:pt>
                <c:pt idx="10">
                  <c:v>30.541978</c:v>
                </c:pt>
                <c:pt idx="11">
                  <c:v>31.148299000000002</c:v>
                </c:pt>
                <c:pt idx="12">
                  <c:v>31.767295000000001</c:v>
                </c:pt>
                <c:pt idx="13">
                  <c:v>32.398820000000001</c:v>
                </c:pt>
                <c:pt idx="14">
                  <c:v>33.042844000000002</c:v>
                </c:pt>
                <c:pt idx="15">
                  <c:v>33.699306999999997</c:v>
                </c:pt>
                <c:pt idx="16">
                  <c:v>34.367812000000001</c:v>
                </c:pt>
                <c:pt idx="17">
                  <c:v>35.048138999999999</c:v>
                </c:pt>
                <c:pt idx="18">
                  <c:v>35.739576</c:v>
                </c:pt>
                <c:pt idx="19">
                  <c:v>36.441844000000003</c:v>
                </c:pt>
                <c:pt idx="20">
                  <c:v>37.155084000000002</c:v>
                </c:pt>
                <c:pt idx="21">
                  <c:v>37.879807999999997</c:v>
                </c:pt>
                <c:pt idx="22">
                  <c:v>38.615544999999997</c:v>
                </c:pt>
                <c:pt idx="23">
                  <c:v>39.362271</c:v>
                </c:pt>
                <c:pt idx="24">
                  <c:v>40.120967999999998</c:v>
                </c:pt>
                <c:pt idx="25">
                  <c:v>40.892254999999999</c:v>
                </c:pt>
                <c:pt idx="26">
                  <c:v>41.676431999999998</c:v>
                </c:pt>
                <c:pt idx="27">
                  <c:v>42.474367999999998</c:v>
                </c:pt>
                <c:pt idx="28">
                  <c:v>43.286563999999998</c:v>
                </c:pt>
                <c:pt idx="29">
                  <c:v>44.113563999999997</c:v>
                </c:pt>
                <c:pt idx="30">
                  <c:v>44.955896000000003</c:v>
                </c:pt>
                <c:pt idx="31">
                  <c:v>45.814205999999999</c:v>
                </c:pt>
                <c:pt idx="32">
                  <c:v>46.688597999999999</c:v>
                </c:pt>
                <c:pt idx="33">
                  <c:v>47.579642999999997</c:v>
                </c:pt>
                <c:pt idx="34">
                  <c:v>48.488715999999997</c:v>
                </c:pt>
                <c:pt idx="35">
                  <c:v>49.416164999999999</c:v>
                </c:pt>
                <c:pt idx="36">
                  <c:v>50.363232000000004</c:v>
                </c:pt>
                <c:pt idx="37">
                  <c:v>51.331195999999998</c:v>
                </c:pt>
                <c:pt idx="38">
                  <c:v>52.321083999999999</c:v>
                </c:pt>
                <c:pt idx="39">
                  <c:v>53.333517000000001</c:v>
                </c:pt>
                <c:pt idx="40">
                  <c:v>54.369297000000003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7B-422F-B026-8CAAF71A4AC7}"/>
            </c:ext>
          </c:extLst>
        </c:ser>
        <c:ser>
          <c:idx val="0"/>
          <c:order val="3"/>
          <c:tx>
            <c:strRef>
              <c:f>Sheet!$E$1</c:f>
              <c:strCache>
                <c:ptCount val="1"/>
                <c:pt idx="0">
                  <c:v>2010 -2015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E8-4D71-8052-169684243A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Sheet!$E$2:$E$42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25.560866999999998</c:v>
                </c:pt>
                <c:pt idx="2">
                  <c:v>25.982796</c:v>
                </c:pt>
                <c:pt idx="3">
                  <c:v>26.411553999999999</c:v>
                </c:pt>
                <c:pt idx="4">
                  <c:v>26.847197999999999</c:v>
                </c:pt>
                <c:pt idx="5">
                  <c:v>27.289849</c:v>
                </c:pt>
                <c:pt idx="6">
                  <c:v>27.739236999999999</c:v>
                </c:pt>
                <c:pt idx="7">
                  <c:v>28.195917999999999</c:v>
                </c:pt>
                <c:pt idx="8">
                  <c:v>28.659986</c:v>
                </c:pt>
                <c:pt idx="9">
                  <c:v>29.131564000000001</c:v>
                </c:pt>
                <c:pt idx="10">
                  <c:v>29.610797999999999</c:v>
                </c:pt>
                <c:pt idx="11">
                  <c:v>30.097591999999999</c:v>
                </c:pt>
                <c:pt idx="12">
                  <c:v>30.592002000000001</c:v>
                </c:pt>
                <c:pt idx="13">
                  <c:v>31.094014000000001</c:v>
                </c:pt>
                <c:pt idx="14">
                  <c:v>31.603586</c:v>
                </c:pt>
                <c:pt idx="15">
                  <c:v>32.120618999999998</c:v>
                </c:pt>
                <c:pt idx="16">
                  <c:v>32.644846000000001</c:v>
                </c:pt>
                <c:pt idx="17">
                  <c:v>33.176082999999998</c:v>
                </c:pt>
                <c:pt idx="18">
                  <c:v>33.714047000000001</c:v>
                </c:pt>
                <c:pt idx="19">
                  <c:v>34.258343000000004</c:v>
                </c:pt>
                <c:pt idx="20">
                  <c:v>34.808596000000001</c:v>
                </c:pt>
                <c:pt idx="21">
                  <c:v>35.364516000000002</c:v>
                </c:pt>
                <c:pt idx="22">
                  <c:v>35.926034000000001</c:v>
                </c:pt>
                <c:pt idx="23">
                  <c:v>36.493169000000002</c:v>
                </c:pt>
                <c:pt idx="24">
                  <c:v>37.065918000000003</c:v>
                </c:pt>
                <c:pt idx="25">
                  <c:v>37.644506999999997</c:v>
                </c:pt>
                <c:pt idx="26">
                  <c:v>38.229151000000002</c:v>
                </c:pt>
                <c:pt idx="27">
                  <c:v>38.820807000000002</c:v>
                </c:pt>
                <c:pt idx="28">
                  <c:v>39.419739</c:v>
                </c:pt>
                <c:pt idx="29">
                  <c:v>40.026367999999998</c:v>
                </c:pt>
                <c:pt idx="30">
                  <c:v>40.641319000000003</c:v>
                </c:pt>
                <c:pt idx="31">
                  <c:v>41.265099999999997</c:v>
                </c:pt>
                <c:pt idx="32">
                  <c:v>41.898122000000001</c:v>
                </c:pt>
                <c:pt idx="33">
                  <c:v>42.541187999999998</c:v>
                </c:pt>
                <c:pt idx="34">
                  <c:v>43.195070000000001</c:v>
                </c:pt>
                <c:pt idx="35">
                  <c:v>43.860542000000002</c:v>
                </c:pt>
                <c:pt idx="36">
                  <c:v>44.538311999999998</c:v>
                </c:pt>
                <c:pt idx="37">
                  <c:v>45.229095999999998</c:v>
                </c:pt>
                <c:pt idx="38">
                  <c:v>45.933566999999996</c:v>
                </c:pt>
                <c:pt idx="39">
                  <c:v>46.652445999999998</c:v>
                </c:pt>
                <c:pt idx="40">
                  <c:v>47.386428000000002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7B-422F-B026-8CAAF71A4AC7}"/>
            </c:ext>
          </c:extLst>
        </c:ser>
        <c:ser>
          <c:idx val="4"/>
          <c:order val="4"/>
          <c:tx>
            <c:strRef>
              <c:f>Sheet!$F$1</c:f>
              <c:strCache>
                <c:ptCount val="1"/>
                <c:pt idx="0">
                  <c:v>Census</c:v>
                </c:pt>
              </c:strCache>
            </c:strRef>
          </c:tx>
          <c:spPr>
            <a:ln w="47625" cmpd="dbl"/>
          </c:spPr>
          <c:marker>
            <c:symbol val="square"/>
            <c:size val="5"/>
          </c:marker>
          <c:dLbls>
            <c:dLbl>
              <c:idx val="0"/>
              <c:layout>
                <c:manualLayout>
                  <c:x val="2.0227250543280288E-2"/>
                  <c:y val="-0.1196950603403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E8-4D71-8052-169684243A18}"/>
                </c:ext>
              </c:extLst>
            </c:dLbl>
            <c:dLbl>
              <c:idx val="9"/>
              <c:layout>
                <c:manualLayout>
                  <c:x val="-3.7564893866091964E-2"/>
                  <c:y val="-8.9771295255276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E8-4D71-8052-169684243A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Sheet!$F$2:$F$11</c:f>
              <c:numCache>
                <c:formatCode>General</c:formatCode>
                <c:ptCount val="10"/>
                <c:pt idx="0" formatCode="0.0">
                  <c:v>25.145561000000001</c:v>
                </c:pt>
                <c:pt idx="9" formatCode="0.0">
                  <c:v>29.145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7B-422F-B026-8CAAF71A4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575688"/>
        <c:axId val="275575296"/>
      </c:lineChart>
      <c:catAx>
        <c:axId val="275575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sz="1400"/>
            </a:pPr>
            <a:endParaRPr lang="en-US"/>
          </a:p>
        </c:txPr>
        <c:crossAx val="275575296"/>
        <c:crosses val="autoZero"/>
        <c:auto val="1"/>
        <c:lblAlgn val="ctr"/>
        <c:lblOffset val="0"/>
        <c:tickLblSkip val="5"/>
        <c:noMultiLvlLbl val="0"/>
      </c:catAx>
      <c:valAx>
        <c:axId val="275575296"/>
        <c:scaling>
          <c:orientation val="minMax"/>
          <c:min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7557568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2023840769903761"/>
          <c:y val="1.8299263255108836E-2"/>
          <c:w val="0.24976876154369596"/>
          <c:h val="0.33835917202064625"/>
        </c:manualLayout>
      </c:layout>
      <c:overlay val="1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54071301463508E-2"/>
          <c:y val="2.6691617055350999E-2"/>
          <c:w val="0.79305985837710768"/>
          <c:h val="0.917017539468533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NH White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Sheet1!$B$3:$B$33</c:f>
              <c:numCache>
                <c:formatCode>#,##0</c:formatCode>
                <c:ptCount val="31"/>
                <c:pt idx="0">
                  <c:v>12138523</c:v>
                </c:pt>
                <c:pt idx="1">
                  <c:v>12209069</c:v>
                </c:pt>
                <c:pt idx="2">
                  <c:v>12278379</c:v>
                </c:pt>
                <c:pt idx="3">
                  <c:v>12346409</c:v>
                </c:pt>
                <c:pt idx="4">
                  <c:v>12412906</c:v>
                </c:pt>
                <c:pt idx="5">
                  <c:v>12478060</c:v>
                </c:pt>
                <c:pt idx="6">
                  <c:v>12541296</c:v>
                </c:pt>
                <c:pt idx="7">
                  <c:v>12602511</c:v>
                </c:pt>
                <c:pt idx="8">
                  <c:v>12661794</c:v>
                </c:pt>
                <c:pt idx="9">
                  <c:v>12719053</c:v>
                </c:pt>
                <c:pt idx="10">
                  <c:v>12774056</c:v>
                </c:pt>
                <c:pt idx="11">
                  <c:v>12826560</c:v>
                </c:pt>
                <c:pt idx="12">
                  <c:v>12876949</c:v>
                </c:pt>
                <c:pt idx="13">
                  <c:v>12924835</c:v>
                </c:pt>
                <c:pt idx="14">
                  <c:v>12970508</c:v>
                </c:pt>
                <c:pt idx="15">
                  <c:v>13013921</c:v>
                </c:pt>
                <c:pt idx="16">
                  <c:v>13055466</c:v>
                </c:pt>
                <c:pt idx="17">
                  <c:v>13095118</c:v>
                </c:pt>
                <c:pt idx="18">
                  <c:v>13132728</c:v>
                </c:pt>
                <c:pt idx="19">
                  <c:v>13168859</c:v>
                </c:pt>
                <c:pt idx="20">
                  <c:v>13203514</c:v>
                </c:pt>
                <c:pt idx="21">
                  <c:v>13237039</c:v>
                </c:pt>
                <c:pt idx="22">
                  <c:v>13269834</c:v>
                </c:pt>
                <c:pt idx="23">
                  <c:v>13301825</c:v>
                </c:pt>
                <c:pt idx="24">
                  <c:v>13333298</c:v>
                </c:pt>
                <c:pt idx="25">
                  <c:v>13364537</c:v>
                </c:pt>
                <c:pt idx="26">
                  <c:v>13395867</c:v>
                </c:pt>
                <c:pt idx="27">
                  <c:v>13427201</c:v>
                </c:pt>
                <c:pt idx="28">
                  <c:v>13458955</c:v>
                </c:pt>
                <c:pt idx="29">
                  <c:v>13491166</c:v>
                </c:pt>
                <c:pt idx="30">
                  <c:v>13523839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3F-4F75-B6AD-DDBC24783B68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Hispanic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Sheet1!$C$3:$C$33</c:f>
              <c:numCache>
                <c:formatCode>#,##0</c:formatCode>
                <c:ptCount val="31"/>
                <c:pt idx="0">
                  <c:v>11804659</c:v>
                </c:pt>
                <c:pt idx="1">
                  <c:v>12056086</c:v>
                </c:pt>
                <c:pt idx="2">
                  <c:v>12310931</c:v>
                </c:pt>
                <c:pt idx="3">
                  <c:v>12568988</c:v>
                </c:pt>
                <c:pt idx="4">
                  <c:v>12830248</c:v>
                </c:pt>
                <c:pt idx="5">
                  <c:v>13094633</c:v>
                </c:pt>
                <c:pt idx="6">
                  <c:v>13361810</c:v>
                </c:pt>
                <c:pt idx="7">
                  <c:v>13631520</c:v>
                </c:pt>
                <c:pt idx="8">
                  <c:v>13903534</c:v>
                </c:pt>
                <c:pt idx="9">
                  <c:v>14177454</c:v>
                </c:pt>
                <c:pt idx="10">
                  <c:v>14452949</c:v>
                </c:pt>
                <c:pt idx="11">
                  <c:v>14730001</c:v>
                </c:pt>
                <c:pt idx="12">
                  <c:v>15007697</c:v>
                </c:pt>
                <c:pt idx="13">
                  <c:v>15286323</c:v>
                </c:pt>
                <c:pt idx="14">
                  <c:v>15565745</c:v>
                </c:pt>
                <c:pt idx="15">
                  <c:v>15845750</c:v>
                </c:pt>
                <c:pt idx="16">
                  <c:v>16126336</c:v>
                </c:pt>
                <c:pt idx="17">
                  <c:v>16408278</c:v>
                </c:pt>
                <c:pt idx="18">
                  <c:v>16691287</c:v>
                </c:pt>
                <c:pt idx="19">
                  <c:v>16975514</c:v>
                </c:pt>
                <c:pt idx="20">
                  <c:v>17260820</c:v>
                </c:pt>
                <c:pt idx="21">
                  <c:v>17547269</c:v>
                </c:pt>
                <c:pt idx="22">
                  <c:v>17834947</c:v>
                </c:pt>
                <c:pt idx="23">
                  <c:v>18124098</c:v>
                </c:pt>
                <c:pt idx="24">
                  <c:v>18414727</c:v>
                </c:pt>
                <c:pt idx="25">
                  <c:v>18706844</c:v>
                </c:pt>
                <c:pt idx="26">
                  <c:v>19000182</c:v>
                </c:pt>
                <c:pt idx="27">
                  <c:v>19295573</c:v>
                </c:pt>
                <c:pt idx="28">
                  <c:v>19592630</c:v>
                </c:pt>
                <c:pt idx="29">
                  <c:v>19891483</c:v>
                </c:pt>
                <c:pt idx="30">
                  <c:v>20191750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3F-4F75-B6AD-DDBC24783B68}"/>
            </c:ext>
          </c:extLst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NH Black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Sheet1!$D$3:$D$33</c:f>
              <c:numCache>
                <c:formatCode>#,##0</c:formatCode>
                <c:ptCount val="31"/>
                <c:pt idx="0">
                  <c:v>3557892</c:v>
                </c:pt>
                <c:pt idx="1">
                  <c:v>3630915</c:v>
                </c:pt>
                <c:pt idx="2">
                  <c:v>3704755</c:v>
                </c:pt>
                <c:pt idx="3">
                  <c:v>3779551</c:v>
                </c:pt>
                <c:pt idx="4">
                  <c:v>3855122</c:v>
                </c:pt>
                <c:pt idx="5">
                  <c:v>3931512</c:v>
                </c:pt>
                <c:pt idx="6">
                  <c:v>4008568</c:v>
                </c:pt>
                <c:pt idx="7">
                  <c:v>4086385</c:v>
                </c:pt>
                <c:pt idx="8">
                  <c:v>4164659</c:v>
                </c:pt>
                <c:pt idx="9">
                  <c:v>4243566</c:v>
                </c:pt>
                <c:pt idx="10">
                  <c:v>4322983</c:v>
                </c:pt>
                <c:pt idx="11">
                  <c:v>4402798</c:v>
                </c:pt>
                <c:pt idx="12">
                  <c:v>4483073</c:v>
                </c:pt>
                <c:pt idx="13">
                  <c:v>4563526</c:v>
                </c:pt>
                <c:pt idx="14">
                  <c:v>4644454</c:v>
                </c:pt>
                <c:pt idx="15">
                  <c:v>4725913</c:v>
                </c:pt>
                <c:pt idx="16">
                  <c:v>4807882</c:v>
                </c:pt>
                <c:pt idx="17">
                  <c:v>4890449</c:v>
                </c:pt>
                <c:pt idx="18">
                  <c:v>4973549</c:v>
                </c:pt>
                <c:pt idx="19">
                  <c:v>5057471</c:v>
                </c:pt>
                <c:pt idx="20">
                  <c:v>5141963</c:v>
                </c:pt>
                <c:pt idx="21">
                  <c:v>5227090</c:v>
                </c:pt>
                <c:pt idx="22">
                  <c:v>5313003</c:v>
                </c:pt>
                <c:pt idx="23">
                  <c:v>5399795</c:v>
                </c:pt>
                <c:pt idx="24">
                  <c:v>5487288</c:v>
                </c:pt>
                <c:pt idx="25">
                  <c:v>5575549</c:v>
                </c:pt>
                <c:pt idx="26">
                  <c:v>5664673</c:v>
                </c:pt>
                <c:pt idx="27">
                  <c:v>5754727</c:v>
                </c:pt>
                <c:pt idx="28">
                  <c:v>5845821</c:v>
                </c:pt>
                <c:pt idx="29">
                  <c:v>5937830</c:v>
                </c:pt>
                <c:pt idx="30">
                  <c:v>6030795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3F-4F75-B6AD-DDBC24783B68}"/>
            </c:ext>
          </c:extLst>
        </c:ser>
        <c:ser>
          <c:idx val="4"/>
          <c:order val="3"/>
          <c:tx>
            <c:strRef>
              <c:f>Sheet1!$E$2</c:f>
              <c:strCache>
                <c:ptCount val="1"/>
                <c:pt idx="0">
                  <c:v>NH Asian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Sheet1!$E$3:$E$33</c:f>
              <c:numCache>
                <c:formatCode>#,##0</c:formatCode>
                <c:ptCount val="31"/>
                <c:pt idx="0">
                  <c:v>1525540</c:v>
                </c:pt>
                <c:pt idx="1">
                  <c:v>1597919</c:v>
                </c:pt>
                <c:pt idx="2">
                  <c:v>1673482</c:v>
                </c:pt>
                <c:pt idx="3">
                  <c:v>1752407</c:v>
                </c:pt>
                <c:pt idx="4">
                  <c:v>1835119</c:v>
                </c:pt>
                <c:pt idx="5">
                  <c:v>1921387</c:v>
                </c:pt>
                <c:pt idx="6">
                  <c:v>2011587</c:v>
                </c:pt>
                <c:pt idx="7">
                  <c:v>2105829</c:v>
                </c:pt>
                <c:pt idx="8">
                  <c:v>2204361</c:v>
                </c:pt>
                <c:pt idx="9">
                  <c:v>2307326</c:v>
                </c:pt>
                <c:pt idx="10">
                  <c:v>2414778</c:v>
                </c:pt>
                <c:pt idx="11">
                  <c:v>2526812</c:v>
                </c:pt>
                <c:pt idx="12">
                  <c:v>2643808</c:v>
                </c:pt>
                <c:pt idx="13">
                  <c:v>2765883</c:v>
                </c:pt>
                <c:pt idx="14">
                  <c:v>2893106</c:v>
                </c:pt>
                <c:pt idx="15">
                  <c:v>3025641</c:v>
                </c:pt>
                <c:pt idx="16">
                  <c:v>3163631</c:v>
                </c:pt>
                <c:pt idx="17">
                  <c:v>3307037</c:v>
                </c:pt>
                <c:pt idx="18">
                  <c:v>3456129</c:v>
                </c:pt>
                <c:pt idx="19">
                  <c:v>3611079</c:v>
                </c:pt>
                <c:pt idx="20">
                  <c:v>3772186</c:v>
                </c:pt>
                <c:pt idx="21">
                  <c:v>3939506</c:v>
                </c:pt>
                <c:pt idx="22">
                  <c:v>4113391</c:v>
                </c:pt>
                <c:pt idx="23">
                  <c:v>4294213</c:v>
                </c:pt>
                <c:pt idx="24">
                  <c:v>4482285</c:v>
                </c:pt>
                <c:pt idx="25">
                  <c:v>4678041</c:v>
                </c:pt>
                <c:pt idx="26">
                  <c:v>4881630</c:v>
                </c:pt>
                <c:pt idx="27">
                  <c:v>5093584</c:v>
                </c:pt>
                <c:pt idx="28">
                  <c:v>5314206</c:v>
                </c:pt>
                <c:pt idx="29">
                  <c:v>5543768</c:v>
                </c:pt>
                <c:pt idx="30">
                  <c:v>5782879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3F-4F75-B6AD-DDBC24783B68}"/>
            </c:ext>
          </c:extLst>
        </c:ser>
        <c:ser>
          <c:idx val="5"/>
          <c:order val="4"/>
          <c:tx>
            <c:strRef>
              <c:f>Sheet1!$F$2</c:f>
              <c:strCache>
                <c:ptCount val="1"/>
                <c:pt idx="0">
                  <c:v>NH Other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Sheet1!$F$3:$F$33</c:f>
              <c:numCache>
                <c:formatCode>#,##0</c:formatCode>
                <c:ptCount val="31"/>
                <c:pt idx="0">
                  <c:v>651054</c:v>
                </c:pt>
                <c:pt idx="1">
                  <c:v>674937</c:v>
                </c:pt>
                <c:pt idx="2">
                  <c:v>699843</c:v>
                </c:pt>
                <c:pt idx="3">
                  <c:v>725477</c:v>
                </c:pt>
                <c:pt idx="4">
                  <c:v>751839</c:v>
                </c:pt>
                <c:pt idx="5">
                  <c:v>779328</c:v>
                </c:pt>
                <c:pt idx="6">
                  <c:v>807487</c:v>
                </c:pt>
                <c:pt idx="7">
                  <c:v>836782</c:v>
                </c:pt>
                <c:pt idx="8">
                  <c:v>866756</c:v>
                </c:pt>
                <c:pt idx="9">
                  <c:v>897758</c:v>
                </c:pt>
                <c:pt idx="10">
                  <c:v>929686</c:v>
                </c:pt>
                <c:pt idx="11">
                  <c:v>962888</c:v>
                </c:pt>
                <c:pt idx="12">
                  <c:v>996943</c:v>
                </c:pt>
                <c:pt idx="13">
                  <c:v>1031997</c:v>
                </c:pt>
                <c:pt idx="14">
                  <c:v>1068225</c:v>
                </c:pt>
                <c:pt idx="15">
                  <c:v>1105270</c:v>
                </c:pt>
                <c:pt idx="16">
                  <c:v>1143550</c:v>
                </c:pt>
                <c:pt idx="17">
                  <c:v>1183012</c:v>
                </c:pt>
                <c:pt idx="18">
                  <c:v>1223471</c:v>
                </c:pt>
                <c:pt idx="19">
                  <c:v>1265133</c:v>
                </c:pt>
                <c:pt idx="20">
                  <c:v>1308013</c:v>
                </c:pt>
                <c:pt idx="21">
                  <c:v>1352101</c:v>
                </c:pt>
                <c:pt idx="22">
                  <c:v>1397558</c:v>
                </c:pt>
                <c:pt idx="23">
                  <c:v>1444253</c:v>
                </c:pt>
                <c:pt idx="24">
                  <c:v>1492313</c:v>
                </c:pt>
                <c:pt idx="25">
                  <c:v>1541994</c:v>
                </c:pt>
                <c:pt idx="26">
                  <c:v>1593080</c:v>
                </c:pt>
                <c:pt idx="27">
                  <c:v>1645748</c:v>
                </c:pt>
                <c:pt idx="28">
                  <c:v>1699692</c:v>
                </c:pt>
                <c:pt idx="29">
                  <c:v>1755511</c:v>
                </c:pt>
                <c:pt idx="30">
                  <c:v>1812842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3F-4F75-B6AD-DDBC24783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917599"/>
        <c:axId val="99863135"/>
      </c:lineChart>
      <c:catAx>
        <c:axId val="103917599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63135"/>
        <c:crosses val="autoZero"/>
        <c:auto val="1"/>
        <c:lblAlgn val="ctr"/>
        <c:lblOffset val="100"/>
        <c:noMultiLvlLbl val="0"/>
      </c:catAx>
      <c:valAx>
        <c:axId val="99863135"/>
        <c:scaling>
          <c:orientation val="minMax"/>
          <c:max val="22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59762439971645"/>
          <c:y val="0.13999132188083999"/>
          <c:w val="0.11314747112169207"/>
          <c:h val="0.71228481197312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1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6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7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7338" y="1177925"/>
            <a:ext cx="10175876" cy="5724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6902246"/>
            <a:ext cx="7680960" cy="1327355"/>
          </a:xfrm>
        </p:spPr>
        <p:txBody>
          <a:bodyPr/>
          <a:lstStyle/>
          <a:p>
            <a:r>
              <a:rPr lang="en-US" sz="1400" dirty="0"/>
              <a:t>Population projections </a:t>
            </a:r>
            <a:r>
              <a:rPr lang="en-US" sz="1400" baseline="0" dirty="0"/>
              <a:t>by race and ethnicity suggest that Latino’s are and will increasingly be the largest race/ethnic group. The number and percent who are non-Hispanic white are likely to decline. Non-Hispanic other are largely of Asian descent and they appear to be increasing rapidly, although the base number is small.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92831-88FD-46AC-A3A6-55A2B3E79D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3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7496" y="994034"/>
            <a:ext cx="931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Demographic Characteristics and Trends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5151991" y="2965170"/>
            <a:ext cx="1888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1836 Committee </a:t>
            </a:r>
          </a:p>
          <a:p>
            <a:r>
              <a:rPr lang="en-US" dirty="0">
                <a:solidFill>
                  <a:schemeClr val="tx2"/>
                </a:solidFill>
              </a:rPr>
              <a:t>March 2,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C0C0-3F94-49C6-B659-A2240C9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5719" y="26983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Percent Growth in Texas, 2010-2020*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FE6A20C-36E4-4003-9A85-43A1F2A1B3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3654" y="1087159"/>
          <a:ext cx="9617924" cy="519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327">
                  <a:extLst>
                    <a:ext uri="{9D8B030D-6E8A-4147-A177-3AD203B41FA5}">
                      <a16:colId xmlns:a16="http://schemas.microsoft.com/office/drawing/2014/main" val="3618365980"/>
                    </a:ext>
                  </a:extLst>
                </a:gridCol>
                <a:gridCol w="964455">
                  <a:extLst>
                    <a:ext uri="{9D8B030D-6E8A-4147-A177-3AD203B41FA5}">
                      <a16:colId xmlns:a16="http://schemas.microsoft.com/office/drawing/2014/main" val="272417622"/>
                    </a:ext>
                  </a:extLst>
                </a:gridCol>
                <a:gridCol w="1432287">
                  <a:extLst>
                    <a:ext uri="{9D8B030D-6E8A-4147-A177-3AD203B41FA5}">
                      <a16:colId xmlns:a16="http://schemas.microsoft.com/office/drawing/2014/main" val="1015821435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2286551118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610831424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733748141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73708240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2155483443"/>
                    </a:ext>
                  </a:extLst>
                </a:gridCol>
              </a:tblGrid>
              <a:tr h="1327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US Rank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 Population 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Population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2010-2020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2010-2020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from Natural Increase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International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Domestic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485120"/>
                  </a:ext>
                </a:extLst>
              </a:tr>
              <a:tr h="372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Hays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241,365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  84,387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53.7%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16.7%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3.6%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79.7%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818557"/>
                  </a:ext>
                </a:extLst>
              </a:tr>
              <a:tr h="327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Comal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164,812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  56,287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51.9%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1.8%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92.3%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4744766"/>
                  </a:ext>
                </a:extLst>
              </a:tr>
              <a:tr h="327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Williamson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617,855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195,084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46.2%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20.4%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5.6%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74.0%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407770"/>
                  </a:ext>
                </a:extLst>
              </a:tr>
              <a:tr h="284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Fort Bend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839,706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255,074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43.6%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24.1%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19.1%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56.8%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998668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Rockwall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109,888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  31,490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40.2%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14.9%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81.7%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111107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Denton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919,324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257,709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38.9%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24.8%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66.3%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96933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Kaufman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143,198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39,846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38.6%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17.3%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1.4%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81.2%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7029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Montgomery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626,351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170,611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37.4%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20.4%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71.9%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6570209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Collin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1,072,069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291,175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37.2%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23.8%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16.8%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59.4%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439868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Waller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57,452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14,133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32.7%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22.7%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74.4%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76763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Midland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177,863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40,976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29.9%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42.6%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9.0%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48.3%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9704231"/>
                  </a:ext>
                </a:extLst>
              </a:tr>
              <a:tr h="360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Guadalupe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170,608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39,086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29.7%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19.9%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78.0%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5485350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Ellis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191,760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42,111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28.1%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21.8%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76.1%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676448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CDF97D-D3A2-44B0-9D14-CF3E19837EB6}"/>
              </a:ext>
            </a:extLst>
          </p:cNvPr>
          <p:cNvSpPr/>
          <p:nvPr/>
        </p:nvSpPr>
        <p:spPr>
          <a:xfrm>
            <a:off x="4561312" y="6473512"/>
            <a:ext cx="624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*Among counties with populations of 50,000 or more in 2020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31F9-521F-497B-B7DD-C59494AB84DF}"/>
              </a:ext>
            </a:extLst>
          </p:cNvPr>
          <p:cNvSpPr/>
          <p:nvPr/>
        </p:nvSpPr>
        <p:spPr>
          <a:xfrm>
            <a:off x="1095375" y="64735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2020 Evaluation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9B881-2BBA-47A0-9434-8F3E1AC8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5748D-159D-478C-81D7-83CAC8DD3F0E}"/>
              </a:ext>
            </a:extLst>
          </p:cNvPr>
          <p:cNvSpPr/>
          <p:nvPr/>
        </p:nvSpPr>
        <p:spPr>
          <a:xfrm>
            <a:off x="10063976" y="2414239"/>
            <a:ext cx="1226634" cy="387504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7D739-1E86-4AB2-A7D4-25E9D4F4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21" y="890518"/>
            <a:ext cx="7354230" cy="6034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430C8-9B8B-4E6B-AF76-4109F2E80F87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2AB38-0136-456D-AFEF-A3E0F284FA26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Population Change from Domestic Migration,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ED587-6729-4D28-8A36-C44EC08D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716" y="5002541"/>
            <a:ext cx="1336016" cy="1520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1A696-35AB-40A0-A093-8739638B2DB1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than half (134) of counties had net out domestic migration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D8E5C-3FFC-4FFD-A426-56A647CA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8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101D5-E861-4F8E-A628-956226BB6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5" t="6906" b="5470"/>
          <a:stretch/>
        </p:blipFill>
        <p:spPr>
          <a:xfrm>
            <a:off x="2475299" y="805151"/>
            <a:ext cx="7241401" cy="580662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4E5B38-3F7D-4A67-B54D-D1CCD75D5D6F}"/>
              </a:ext>
            </a:extLst>
          </p:cNvPr>
          <p:cNvSpPr txBox="1">
            <a:spLocks/>
          </p:cNvSpPr>
          <p:nvPr/>
        </p:nvSpPr>
        <p:spPr>
          <a:xfrm>
            <a:off x="1737733" y="39044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International Migrants,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B38EF-A8CE-4260-A795-0CBCA0F21CC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861D1-706F-42BB-ADE0-2653E45A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184" y="5206127"/>
            <a:ext cx="866775" cy="10191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321C2-8A1E-4EF9-902C-F08F7870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2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/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01335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DF7BE-DA65-404D-BD41-24588CE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59E284-749C-4E31-B994-A38355259642}"/>
              </a:ext>
            </a:extLst>
          </p:cNvPr>
          <p:cNvGraphicFramePr/>
          <p:nvPr>
            <p:extLst/>
          </p:nvPr>
        </p:nvGraphicFramePr>
        <p:xfrm>
          <a:off x="1382750" y="2012795"/>
          <a:ext cx="10387361" cy="454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1DA03B-1781-449A-A383-A95E7C2C7993}"/>
              </a:ext>
            </a:extLst>
          </p:cNvPr>
          <p:cNvSpPr/>
          <p:nvPr/>
        </p:nvSpPr>
        <p:spPr>
          <a:xfrm>
            <a:off x="3795130" y="1070730"/>
            <a:ext cx="74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3,999,944 new Texans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95.3% attributable to growth of minority populations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EBB76-07CC-4C5C-8E0B-7FFA06B994A6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187A9A69-CEA7-4BB8-83FC-A6310DD8159A}"/>
              </a:ext>
            </a:extLst>
          </p:cNvPr>
          <p:cNvSpPr/>
          <p:nvPr/>
        </p:nvSpPr>
        <p:spPr>
          <a:xfrm rot="5400000">
            <a:off x="7414367" y="-1702685"/>
            <a:ext cx="216117" cy="721484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38A7E-6752-45D6-8295-096BF6058909}"/>
              </a:ext>
            </a:extLst>
          </p:cNvPr>
          <p:cNvSpPr/>
          <p:nvPr/>
        </p:nvSpPr>
        <p:spPr>
          <a:xfrm>
            <a:off x="1928111" y="353291"/>
            <a:ext cx="856593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Racial/Ethnic Contributions to Texas Population Growth, 2010-2020</a:t>
            </a:r>
          </a:p>
        </p:txBody>
      </p:sp>
    </p:spTree>
    <p:extLst>
      <p:ext uri="{BB962C8B-B14F-4D97-AF65-F5344CB8AC3E}">
        <p14:creationId xmlns:p14="http://schemas.microsoft.com/office/powerpoint/2010/main" val="1447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00719-5F55-4DCA-A3F1-B6378C8A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71DEDE-A74D-4F5B-B18E-A0FABDD4EF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0766" y="1460809"/>
          <a:ext cx="5703849" cy="449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45CF14-A7F2-4DB0-B754-585BCA0CBAC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70894" y="1360450"/>
          <a:ext cx="5303710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7FE5378-083F-4C4F-BE46-AD27997DE9C3}"/>
              </a:ext>
            </a:extLst>
          </p:cNvPr>
          <p:cNvSpPr/>
          <p:nvPr/>
        </p:nvSpPr>
        <p:spPr>
          <a:xfrm>
            <a:off x="1761893" y="340155"/>
            <a:ext cx="822030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Percent distribution of race/ethnic groups in Texas, 2010 and 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2A568-AAC1-47E4-91C2-786E02FF6C70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404155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9976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Demographic Center, Vintage 2014 and 2018 Population Projections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105721" y="330346"/>
            <a:ext cx="6631081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Projected Population Growth in Texas, 2010-2050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6E2E3C33-0B72-4E24-948A-3965F020E1C4}"/>
              </a:ext>
            </a:extLst>
          </p:cNvPr>
          <p:cNvGraphicFramePr>
            <a:graphicFrameLocks noGrp="1"/>
          </p:cNvGraphicFramePr>
          <p:nvPr/>
        </p:nvGraphicFramePr>
        <p:xfrm>
          <a:off x="1647986" y="1261363"/>
          <a:ext cx="8790122" cy="509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306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BC1FA3B-F0C1-4F58-90BE-DCC7501F4B28}" type="slidenum">
              <a:rPr lang="en-US" sz="1200">
                <a:solidFill>
                  <a:srgbClr val="8FA5D1"/>
                </a:solidFill>
                <a:latin typeface="Calibri" panose="020F0502020204030204"/>
              </a:rPr>
              <a:pPr algn="r">
                <a:defRPr/>
              </a:pPr>
              <a:t>17</a:t>
            </a:fld>
            <a:endParaRPr lang="en-US" sz="1200" dirty="0">
              <a:solidFill>
                <a:srgbClr val="8FA5D1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0034" y="70023"/>
            <a:ext cx="9344524" cy="9383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Projected Population by Race and Ethnicity, Texas 2010-2050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647832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rial" pitchFamily="34" charset="0"/>
              </a:rPr>
              <a:t>Source: Texas Demographic Center 2018 Population Projections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66EF56-C471-4B8C-859E-48FFADFEABA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0200" y="1004442"/>
          <a:ext cx="10162905" cy="523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601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C4EDB-9907-4019-A917-F05A4D555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66" y="1038020"/>
            <a:ext cx="7457129" cy="5818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B7D94-6AA8-47CF-8CFF-7C05A0107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551" y="1906859"/>
            <a:ext cx="1961549" cy="1034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3D8F8-18D3-495D-8CCF-B72249AE6437}"/>
              </a:ext>
            </a:extLst>
          </p:cNvPr>
          <p:cNvSpPr txBox="1"/>
          <p:nvPr/>
        </p:nvSpPr>
        <p:spPr>
          <a:xfrm>
            <a:off x="0" y="6642556"/>
            <a:ext cx="28632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1DE3A8-C4CB-48B9-A8C4-BD4A15D222E6}"/>
              </a:ext>
            </a:extLst>
          </p:cNvPr>
          <p:cNvSpPr txBox="1">
            <a:spLocks/>
          </p:cNvSpPr>
          <p:nvPr/>
        </p:nvSpPr>
        <p:spPr>
          <a:xfrm>
            <a:off x="1840218" y="226725"/>
            <a:ext cx="9012522" cy="48891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362A-AECB-4AC0-94CC-39348E00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9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ECEFD-0EF3-4715-B36F-7084B22D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08" y="892604"/>
            <a:ext cx="7318214" cy="5749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3C8216-1342-4FD0-916A-6C5959641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09" y="1737484"/>
            <a:ext cx="2015738" cy="1290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AC5F3D-27ED-4DB2-89C3-8B51BC0BCE37}"/>
              </a:ext>
            </a:extLst>
          </p:cNvPr>
          <p:cNvSpPr txBox="1"/>
          <p:nvPr/>
        </p:nvSpPr>
        <p:spPr>
          <a:xfrm>
            <a:off x="0" y="6666428"/>
            <a:ext cx="3193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92A81-6CEF-459E-98D9-1D0D326DEC94}"/>
              </a:ext>
            </a:extLst>
          </p:cNvPr>
          <p:cNvSpPr txBox="1">
            <a:spLocks/>
          </p:cNvSpPr>
          <p:nvPr/>
        </p:nvSpPr>
        <p:spPr>
          <a:xfrm>
            <a:off x="1469184" y="328590"/>
            <a:ext cx="10161537" cy="4299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Percent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2FF2-B964-4865-A854-BCE1D154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6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States with Most Population Growth, 2010 to 2020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75881"/>
              </p:ext>
            </p:extLst>
          </p:nvPr>
        </p:nvGraphicFramePr>
        <p:xfrm>
          <a:off x="1088297" y="1301785"/>
          <a:ext cx="10469148" cy="52893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7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9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0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0562">
                  <a:extLst>
                    <a:ext uri="{9D8B030D-6E8A-4147-A177-3AD203B41FA5}">
                      <a16:colId xmlns:a16="http://schemas.microsoft.com/office/drawing/2014/main" val="3974479193"/>
                    </a:ext>
                  </a:extLst>
                </a:gridCol>
              </a:tblGrid>
              <a:tr h="827606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Percent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Numeric Change  2020-21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308,745,538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331,449,281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22,703,743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392,665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1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25,145,561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3,999,944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310,288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18,801,310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21,538,187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2,736,877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211,196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37,253,956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39,538,223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2,284,267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-261,902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9,687,653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10,711,908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1,024,255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73,766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20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6,724,540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7,705,281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9,535,483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10,439,388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903,905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19,378,102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20,201,249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823,147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-319,020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6,392,017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7,151,502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759,485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98,330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5,029,196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5,773,714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744,518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27,761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8,001,024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8,631,393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630,369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6,346,105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6,910,840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564,735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2,763,885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3,271,616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56,291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 and 2021 Population Estimates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1FB04-6BB3-424E-B3EF-8219957C2E7B}"/>
              </a:ext>
            </a:extLst>
          </p:cNvPr>
          <p:cNvSpPr txBox="1"/>
          <p:nvPr/>
        </p:nvSpPr>
        <p:spPr>
          <a:xfrm>
            <a:off x="11501887" y="2484408"/>
            <a:ext cx="77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79% of U.S. Total</a:t>
            </a:r>
          </a:p>
        </p:txBody>
      </p:sp>
    </p:spTree>
    <p:extLst>
      <p:ext uri="{BB962C8B-B14F-4D97-AF65-F5344CB8AC3E}">
        <p14:creationId xmlns:p14="http://schemas.microsoft.com/office/powerpoint/2010/main" val="215852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3171975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Lloyd Potter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6BAEC-01AA-4AC1-8E68-68CC7A02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21" y="953507"/>
            <a:ext cx="7366353" cy="5854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1928111" y="353291"/>
            <a:ext cx="5152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Census 2020 Population, Texas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DA44-28B2-439D-938A-492A0D246967}"/>
              </a:ext>
            </a:extLst>
          </p:cNvPr>
          <p:cNvSpPr txBox="1"/>
          <p:nvPr/>
        </p:nvSpPr>
        <p:spPr>
          <a:xfrm>
            <a:off x="60960" y="6611779"/>
            <a:ext cx="3914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0D6A8-9E29-4B69-B6F4-59859664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24" y="5324707"/>
            <a:ext cx="1529113" cy="1410182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68" y="2033639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366823">
            <a:off x="6570061" y="2928897"/>
            <a:ext cx="1520662" cy="1699462"/>
          </a:xfrm>
          <a:prstGeom prst="triangle">
            <a:avLst>
              <a:gd name="adj" fmla="val 61756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CD2BA7-78A4-4608-9A4A-4F5BDCF8D7F2}"/>
              </a:ext>
            </a:extLst>
          </p:cNvPr>
          <p:cNvCxnSpPr/>
          <p:nvPr/>
        </p:nvCxnSpPr>
        <p:spPr>
          <a:xfrm>
            <a:off x="7287322" y="4031166"/>
            <a:ext cx="2780415" cy="0"/>
          </a:xfrm>
          <a:prstGeom prst="straightConnector1">
            <a:avLst/>
          </a:prstGeom>
          <a:ln w="60325">
            <a:solidFill>
              <a:schemeClr val="accent2">
                <a:lumMod val="75000"/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72505A-6153-4389-A831-EF14F81854D7}"/>
              </a:ext>
            </a:extLst>
          </p:cNvPr>
          <p:cNvSpPr txBox="1"/>
          <p:nvPr/>
        </p:nvSpPr>
        <p:spPr>
          <a:xfrm>
            <a:off x="10067737" y="377862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2491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4F43C-2E7A-4140-BF17-EADF77F45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43" y="0"/>
            <a:ext cx="889196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F234C0-F0EC-4BF6-AB98-C57E073F9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57" y="0"/>
            <a:ext cx="886577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AA2848-799E-4F3E-AD34-0C1F801C1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869" y="0"/>
            <a:ext cx="886044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2A3D0-9BEA-4BB5-909D-9493C4B86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477" y="0"/>
            <a:ext cx="888216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A91157-FCCE-409B-83ED-46E2DF2C3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355" y="0"/>
            <a:ext cx="890934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AB5A5E-A739-4D49-8601-7E22E495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205A3-0641-4918-A44C-D38FE3E3C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355" y="0"/>
            <a:ext cx="8873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33DBD7-FA71-40F7-B575-DDD115092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96" y="836342"/>
            <a:ext cx="7393123" cy="59380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1928111" y="353291"/>
            <a:ext cx="57809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Numeric Change, Texas Counties, 2010-2020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83D56-B3E4-4FCA-BC66-C173BD14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069" y="4956485"/>
            <a:ext cx="2444927" cy="1263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81183E-102F-4FA8-8ADE-AAF5E58B25B5}"/>
              </a:ext>
            </a:extLst>
          </p:cNvPr>
          <p:cNvSpPr/>
          <p:nvPr/>
        </p:nvSpPr>
        <p:spPr>
          <a:xfrm>
            <a:off x="6796863" y="1437837"/>
            <a:ext cx="290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143 counties lost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0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28679-B34C-46B2-9EFB-FAFCA35B1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" r="1276" b="1"/>
          <a:stretch/>
        </p:blipFill>
        <p:spPr>
          <a:xfrm>
            <a:off x="2276470" y="930205"/>
            <a:ext cx="7448955" cy="58046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98337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Difference in Population Density per Square Mile (2020-2010), Texas Counties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214267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78EC2-FC5E-43D9-A885-0693220B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535FF4-034A-4350-80F0-BF7DF7C02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575789"/>
              </p:ext>
            </p:extLst>
          </p:nvPr>
        </p:nvGraphicFramePr>
        <p:xfrm>
          <a:off x="1951487" y="101855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462B8A-0866-468F-9C30-CAC2366D0190}"/>
              </a:ext>
            </a:extLst>
          </p:cNvPr>
          <p:cNvSpPr txBox="1">
            <a:spLocks/>
          </p:cNvSpPr>
          <p:nvPr/>
        </p:nvSpPr>
        <p:spPr>
          <a:xfrm>
            <a:off x="1644980" y="277261"/>
            <a:ext cx="9460092" cy="66679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Domestic and International Migration </a:t>
            </a:r>
            <a:r>
              <a:rPr lang="en-US" sz="2400" dirty="0">
                <a:solidFill>
                  <a:schemeClr val="accent1"/>
                </a:solidFill>
              </a:rPr>
              <a:t>for Texas, 2011-2021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B547D-ABDC-43F6-A62D-682C0C9A9E21}"/>
              </a:ext>
            </a:extLst>
          </p:cNvPr>
          <p:cNvSpPr/>
          <p:nvPr/>
        </p:nvSpPr>
        <p:spPr>
          <a:xfrm>
            <a:off x="120770" y="6511715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D0A0EA-B616-40EE-BD02-ADD4E10989A4}"/>
              </a:ext>
            </a:extLst>
          </p:cNvPr>
          <p:cNvCxnSpPr/>
          <p:nvPr/>
        </p:nvCxnSpPr>
        <p:spPr>
          <a:xfrm>
            <a:off x="6633713" y="1655301"/>
            <a:ext cx="3272287" cy="180004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C9F814-09BF-4DED-99E4-D4392B5042A7}"/>
              </a:ext>
            </a:extLst>
          </p:cNvPr>
          <p:cNvCxnSpPr>
            <a:cxnSpLocks/>
          </p:cNvCxnSpPr>
          <p:nvPr/>
        </p:nvCxnSpPr>
        <p:spPr>
          <a:xfrm flipV="1">
            <a:off x="6742861" y="2555323"/>
            <a:ext cx="2780701" cy="1688874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EF0F76-34D8-4E2E-946E-C18EC07C1762}"/>
              </a:ext>
            </a:extLst>
          </p:cNvPr>
          <p:cNvCxnSpPr/>
          <p:nvPr/>
        </p:nvCxnSpPr>
        <p:spPr>
          <a:xfrm>
            <a:off x="6216769" y="3591931"/>
            <a:ext cx="3416061" cy="1598763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2B580-08D7-4777-B716-83A12E7A22D9}"/>
              </a:ext>
            </a:extLst>
          </p:cNvPr>
          <p:cNvSpPr/>
          <p:nvPr/>
        </p:nvSpPr>
        <p:spPr>
          <a:xfrm>
            <a:off x="93364" y="6581001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62FB67-9034-4CAE-ADC5-42B6140C8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448077"/>
              </p:ext>
            </p:extLst>
          </p:nvPr>
        </p:nvGraphicFramePr>
        <p:xfrm>
          <a:off x="6096000" y="1529989"/>
          <a:ext cx="5099205" cy="456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F99F38-2FF1-49D9-857E-BBD4B485A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318054"/>
              </p:ext>
            </p:extLst>
          </p:nvPr>
        </p:nvGraphicFramePr>
        <p:xfrm>
          <a:off x="567472" y="1529989"/>
          <a:ext cx="5099205" cy="456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65995-EBFC-4331-BF44-6E8C60BDE249}"/>
              </a:ext>
            </a:extLst>
          </p:cNvPr>
          <p:cNvSpPr txBox="1"/>
          <p:nvPr/>
        </p:nvSpPr>
        <p:spPr>
          <a:xfrm>
            <a:off x="2670717" y="126008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2010 to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7C550-8357-4624-951A-227619AE11D0}"/>
              </a:ext>
            </a:extLst>
          </p:cNvPr>
          <p:cNvSpPr txBox="1"/>
          <p:nvPr/>
        </p:nvSpPr>
        <p:spPr>
          <a:xfrm>
            <a:off x="8058614" y="126008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2020 to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E368A9-D2E4-4AD2-A2B7-6FA5431F8811}"/>
              </a:ext>
            </a:extLst>
          </p:cNvPr>
          <p:cNvSpPr txBox="1">
            <a:spLocks/>
          </p:cNvSpPr>
          <p:nvPr/>
        </p:nvSpPr>
        <p:spPr>
          <a:xfrm>
            <a:off x="1639229" y="11818"/>
            <a:ext cx="9043639" cy="64881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Components of Population Change for Texas, 2010-2020 and 2020-2021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50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10268" y="1499769"/>
          <a:ext cx="9471945" cy="4550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822">
                  <a:extLst>
                    <a:ext uri="{9D8B030D-6E8A-4147-A177-3AD203B41FA5}">
                      <a16:colId xmlns:a16="http://schemas.microsoft.com/office/drawing/2014/main" val="525756818"/>
                    </a:ext>
                  </a:extLst>
                </a:gridCol>
                <a:gridCol w="684460">
                  <a:extLst>
                    <a:ext uri="{9D8B030D-6E8A-4147-A177-3AD203B41FA5}">
                      <a16:colId xmlns:a16="http://schemas.microsoft.com/office/drawing/2014/main" val="3956983059"/>
                    </a:ext>
                  </a:extLst>
                </a:gridCol>
                <a:gridCol w="1756297">
                  <a:extLst>
                    <a:ext uri="{9D8B030D-6E8A-4147-A177-3AD203B41FA5}">
                      <a16:colId xmlns:a16="http://schemas.microsoft.com/office/drawing/2014/main" val="2723616987"/>
                    </a:ext>
                  </a:extLst>
                </a:gridCol>
                <a:gridCol w="1614305">
                  <a:extLst>
                    <a:ext uri="{9D8B030D-6E8A-4147-A177-3AD203B41FA5}">
                      <a16:colId xmlns:a16="http://schemas.microsoft.com/office/drawing/2014/main" val="598238824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3412997383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2026699358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2595499657"/>
                    </a:ext>
                  </a:extLst>
                </a:gridCol>
              </a:tblGrid>
              <a:tr h="1270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 Rank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2020 Population Estimate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Population</a:t>
                      </a:r>
                      <a:r>
                        <a:rPr lang="en-US" sz="18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2010-2020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Natural Increase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International  </a:t>
                      </a:r>
                      <a:r>
                        <a:rPr lang="en-US" sz="1800" u="none" strike="noStrike" dirty="0">
                          <a:effectLst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Domestic 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848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Harris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4,738,253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   645,144 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68.6%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44.1%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-12.7%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72438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Bexar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2,026,823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312,042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46.1%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14.1%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39.9%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9762210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Tarrant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2,123,347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312,002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50.1%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19.7%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30.1%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926044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Collin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1,072,069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291,175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23.8%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16.8%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59.4%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83867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Travis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1,300,503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276,189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38.4%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19.6%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42.0%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59372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Dallas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2,635,888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267,732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88.4%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44.2%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-32.6%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69718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Denton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919,324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257,709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24.8%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66.3%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814583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Fort Bend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14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839,706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255,074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24.1%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19.1%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56.8%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018286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Williamson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617,855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195,084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5.6%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74.0%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543038"/>
                  </a:ext>
                </a:extLst>
              </a:tr>
              <a:tr h="30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Montgomery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23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         626,351 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170,611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7.7%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71.9%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36272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89963" y="29158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Numeric Growth in Texas, 2010-2020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6455484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2020 Evaluation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E658E-3681-4F56-B818-CFD5B7B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5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4" ma:contentTypeDescription="Create a new document." ma:contentTypeScope="" ma:versionID="0903ae66bac47211f2d9c82e27be2545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18fe7c34d863334908439be1407aa87f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18BE45-037B-4A98-A18A-09693EF2B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1484A1-434B-4BD9-91E0-487B0D646ADF}">
  <ds:schemaRefs>
    <ds:schemaRef ds:uri="http://schemas.microsoft.com/office/2006/documentManagement/types"/>
    <ds:schemaRef ds:uri="http://purl.org/dc/dcmitype/"/>
    <ds:schemaRef ds:uri="http://www.w3.org/XML/1998/namespace"/>
    <ds:schemaRef ds:uri="122656c6-b205-4b62-909d-389f9e348b2b"/>
    <ds:schemaRef ds:uri="http://schemas.microsoft.com/office/infopath/2007/PartnerControls"/>
    <ds:schemaRef ds:uri="http://purl.org/dc/elements/1.1/"/>
    <ds:schemaRef ds:uri="8865c3b5-672f-488d-b474-fd2e6972fa66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33137</TotalTime>
  <Words>1066</Words>
  <Application>Microsoft Office PowerPoint</Application>
  <PresentationFormat>Widescreen</PresentationFormat>
  <Paragraphs>373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Times New Roman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States with Most Population Growth, 2010 to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Projected Population by Race and Ethnicity, Texas 2010-2050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Lloyd Potter</cp:lastModifiedBy>
  <cp:revision>789</cp:revision>
  <cp:lastPrinted>2022-02-07T16:38:02Z</cp:lastPrinted>
  <dcterms:created xsi:type="dcterms:W3CDTF">2016-06-30T18:52:57Z</dcterms:created>
  <dcterms:modified xsi:type="dcterms:W3CDTF">2022-02-24T18:37:54Z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