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notesSlides/notesSlide16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61"/>
  </p:notesMasterIdLst>
  <p:sldIdLst>
    <p:sldId id="549" r:id="rId10"/>
    <p:sldId id="878" r:id="rId11"/>
    <p:sldId id="902" r:id="rId12"/>
    <p:sldId id="880" r:id="rId13"/>
    <p:sldId id="678" r:id="rId14"/>
    <p:sldId id="767" r:id="rId15"/>
    <p:sldId id="877" r:id="rId16"/>
    <p:sldId id="860" r:id="rId17"/>
    <p:sldId id="768" r:id="rId18"/>
    <p:sldId id="901" r:id="rId19"/>
    <p:sldId id="898" r:id="rId20"/>
    <p:sldId id="905" r:id="rId21"/>
    <p:sldId id="883" r:id="rId22"/>
    <p:sldId id="918" r:id="rId23"/>
    <p:sldId id="920" r:id="rId24"/>
    <p:sldId id="937" r:id="rId25"/>
    <p:sldId id="887" r:id="rId26"/>
    <p:sldId id="888" r:id="rId27"/>
    <p:sldId id="817" r:id="rId28"/>
    <p:sldId id="906" r:id="rId29"/>
    <p:sldId id="907" r:id="rId30"/>
    <p:sldId id="885" r:id="rId31"/>
    <p:sldId id="896" r:id="rId32"/>
    <p:sldId id="894" r:id="rId33"/>
    <p:sldId id="938" r:id="rId34"/>
    <p:sldId id="769" r:id="rId35"/>
    <p:sldId id="816" r:id="rId36"/>
    <p:sldId id="718" r:id="rId37"/>
    <p:sldId id="774" r:id="rId38"/>
    <p:sldId id="814" r:id="rId39"/>
    <p:sldId id="893" r:id="rId40"/>
    <p:sldId id="939" r:id="rId41"/>
    <p:sldId id="940" r:id="rId42"/>
    <p:sldId id="851" r:id="rId43"/>
    <p:sldId id="852" r:id="rId44"/>
    <p:sldId id="844" r:id="rId45"/>
    <p:sldId id="875" r:id="rId46"/>
    <p:sldId id="848" r:id="rId47"/>
    <p:sldId id="854" r:id="rId48"/>
    <p:sldId id="847" r:id="rId49"/>
    <p:sldId id="843" r:id="rId50"/>
    <p:sldId id="845" r:id="rId51"/>
    <p:sldId id="853" r:id="rId52"/>
    <p:sldId id="846" r:id="rId53"/>
    <p:sldId id="876" r:id="rId54"/>
    <p:sldId id="899" r:id="rId55"/>
    <p:sldId id="871" r:id="rId56"/>
    <p:sldId id="825" r:id="rId57"/>
    <p:sldId id="826" r:id="rId58"/>
    <p:sldId id="862" r:id="rId59"/>
    <p:sldId id="544" r:id="rId60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6"/>
    <a:srgbClr val="F5573D"/>
    <a:srgbClr val="DC5930"/>
    <a:srgbClr val="F0573E"/>
    <a:srgbClr val="8A4FFF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 autoAdjust="0"/>
    <p:restoredTop sz="90183" autoAdjust="0"/>
  </p:normalViewPr>
  <p:slideViewPr>
    <p:cSldViewPr snapToGrid="0">
      <p:cViewPr varScale="1">
        <p:scale>
          <a:sx n="104" d="100"/>
          <a:sy n="104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Potter" userId="b8349ac3-7baa-4f39-ad63-c7da5d241fae" providerId="ADAL" clId="{FD579FB3-71BE-4DB2-8B2F-E74793977A12}"/>
    <pc:docChg chg="custSel addSld delSld modSld">
      <pc:chgData name="Lloyd Potter" userId="b8349ac3-7baa-4f39-ad63-c7da5d241fae" providerId="ADAL" clId="{FD579FB3-71BE-4DB2-8B2F-E74793977A12}" dt="2022-04-22T13:47:55.262" v="18" actId="6549"/>
      <pc:docMkLst>
        <pc:docMk/>
      </pc:docMkLst>
      <pc:sldChg chg="add del">
        <pc:chgData name="Lloyd Potter" userId="b8349ac3-7baa-4f39-ad63-c7da5d241fae" providerId="ADAL" clId="{FD579FB3-71BE-4DB2-8B2F-E74793977A12}" dt="2022-04-22T13:47:30.457" v="3" actId="2696"/>
        <pc:sldMkLst>
          <pc:docMk/>
          <pc:sldMk cId="3138347671" sldId="850"/>
        </pc:sldMkLst>
      </pc:sldChg>
      <pc:sldChg chg="del">
        <pc:chgData name="Lloyd Potter" userId="b8349ac3-7baa-4f39-ad63-c7da5d241fae" providerId="ADAL" clId="{FD579FB3-71BE-4DB2-8B2F-E74793977A12}" dt="2022-04-22T13:47:19.163" v="0" actId="2696"/>
        <pc:sldMkLst>
          <pc:docMk/>
          <pc:sldMk cId="3567788688" sldId="850"/>
        </pc:sldMkLst>
      </pc:sldChg>
      <pc:sldChg chg="modSp add">
        <pc:chgData name="Lloyd Potter" userId="b8349ac3-7baa-4f39-ad63-c7da5d241fae" providerId="ADAL" clId="{FD579FB3-71BE-4DB2-8B2F-E74793977A12}" dt="2022-04-22T13:47:55.262" v="18" actId="6549"/>
        <pc:sldMkLst>
          <pc:docMk/>
          <pc:sldMk cId="2972669038" sldId="940"/>
        </pc:sldMkLst>
        <pc:spChg chg="mod">
          <ac:chgData name="Lloyd Potter" userId="b8349ac3-7baa-4f39-ad63-c7da5d241fae" providerId="ADAL" clId="{FD579FB3-71BE-4DB2-8B2F-E74793977A12}" dt="2022-04-22T13:47:55.262" v="18" actId="6549"/>
          <ac:spMkLst>
            <pc:docMk/>
            <pc:sldMk cId="2972669038" sldId="940"/>
            <ac:spMk id="6" creationId="{619D8D61-8AE5-425E-A719-6571515108D1}"/>
          </ac:spMkLst>
        </pc:spChg>
      </pc:sldChg>
      <pc:sldChg chg="del">
        <pc:chgData name="Lloyd Potter" userId="b8349ac3-7baa-4f39-ad63-c7da5d241fae" providerId="ADAL" clId="{FD579FB3-71BE-4DB2-8B2F-E74793977A12}" dt="2022-04-22T13:47:19.172" v="1" actId="2696"/>
        <pc:sldMkLst>
          <pc:docMk/>
          <pc:sldMk cId="4107502901" sldId="940"/>
        </pc:sldMkLst>
      </pc:sldChg>
    </pc:docChg>
  </pc:docChgLst>
  <pc:docChgLst>
    <pc:chgData name="Lloyd Potter" userId="b8349ac3-7baa-4f39-ad63-c7da5d241fae" providerId="ADAL" clId="{F8A9BF47-AFDA-4E8C-A24D-FDBD47D05EFA}"/>
    <pc:docChg chg="undo custSel addSld delSld modSld sldOrd">
      <pc:chgData name="Lloyd Potter" userId="b8349ac3-7baa-4f39-ad63-c7da5d241fae" providerId="ADAL" clId="{F8A9BF47-AFDA-4E8C-A24D-FDBD47D05EFA}" dt="2022-04-14T12:32:09.333" v="50"/>
      <pc:docMkLst>
        <pc:docMk/>
      </pc:docMkLst>
      <pc:sldChg chg="add">
        <pc:chgData name="Lloyd Potter" userId="b8349ac3-7baa-4f39-ad63-c7da5d241fae" providerId="ADAL" clId="{F8A9BF47-AFDA-4E8C-A24D-FDBD47D05EFA}" dt="2022-04-14T12:05:52.259" v="0"/>
        <pc:sldMkLst>
          <pc:docMk/>
          <pc:sldMk cId="961178938" sldId="678"/>
        </pc:sldMkLst>
      </pc:sldChg>
      <pc:sldChg chg="add">
        <pc:chgData name="Lloyd Potter" userId="b8349ac3-7baa-4f39-ad63-c7da5d241fae" providerId="ADAL" clId="{F8A9BF47-AFDA-4E8C-A24D-FDBD47D05EFA}" dt="2022-04-14T12:05:52.259" v="0"/>
        <pc:sldMkLst>
          <pc:docMk/>
          <pc:sldMk cId="3030755248" sldId="767"/>
        </pc:sldMkLst>
      </pc:sldChg>
      <pc:sldChg chg="add">
        <pc:chgData name="Lloyd Potter" userId="b8349ac3-7baa-4f39-ad63-c7da5d241fae" providerId="ADAL" clId="{F8A9BF47-AFDA-4E8C-A24D-FDBD47D05EFA}" dt="2022-04-14T12:25:16.597" v="43"/>
        <pc:sldMkLst>
          <pc:docMk/>
          <pc:sldMk cId="626443537" sldId="768"/>
        </pc:sldMkLst>
      </pc:sldChg>
      <pc:sldChg chg="add del ord">
        <pc:chgData name="Lloyd Potter" userId="b8349ac3-7baa-4f39-ad63-c7da5d241fae" providerId="ADAL" clId="{F8A9BF47-AFDA-4E8C-A24D-FDBD47D05EFA}" dt="2022-04-14T12:16:39.657" v="32"/>
        <pc:sldMkLst>
          <pc:docMk/>
          <pc:sldMk cId="1000377728" sldId="817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2790385" sldId="843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3503913323" sldId="844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388792341" sldId="845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220894865" sldId="846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665821704" sldId="847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2898944557" sldId="848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2849706311" sldId="851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4266354639" sldId="852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3021803171" sldId="853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581776659" sldId="854"/>
        </pc:sldMkLst>
      </pc:sldChg>
      <pc:sldChg chg="add del">
        <pc:chgData name="Lloyd Potter" userId="b8349ac3-7baa-4f39-ad63-c7da5d241fae" providerId="ADAL" clId="{F8A9BF47-AFDA-4E8C-A24D-FDBD47D05EFA}" dt="2022-04-14T12:25:43.796" v="44"/>
        <pc:sldMkLst>
          <pc:docMk/>
          <pc:sldMk cId="1699825821" sldId="860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729335364" sldId="875"/>
        </pc:sldMkLst>
      </pc:sldChg>
      <pc:sldChg chg="add">
        <pc:chgData name="Lloyd Potter" userId="b8349ac3-7baa-4f39-ad63-c7da5d241fae" providerId="ADAL" clId="{F8A9BF47-AFDA-4E8C-A24D-FDBD47D05EFA}" dt="2022-04-14T12:32:09.333" v="50"/>
        <pc:sldMkLst>
          <pc:docMk/>
          <pc:sldMk cId="2441954201" sldId="876"/>
        </pc:sldMkLst>
      </pc:sldChg>
      <pc:sldChg chg="add">
        <pc:chgData name="Lloyd Potter" userId="b8349ac3-7baa-4f39-ad63-c7da5d241fae" providerId="ADAL" clId="{F8A9BF47-AFDA-4E8C-A24D-FDBD47D05EFA}" dt="2022-04-14T12:16:55.708" v="35"/>
        <pc:sldMkLst>
          <pc:docMk/>
          <pc:sldMk cId="2503713895" sldId="883"/>
        </pc:sldMkLst>
      </pc:sldChg>
      <pc:sldChg chg="add">
        <pc:chgData name="Lloyd Potter" userId="b8349ac3-7baa-4f39-ad63-c7da5d241fae" providerId="ADAL" clId="{F8A9BF47-AFDA-4E8C-A24D-FDBD47D05EFA}" dt="2022-04-14T12:11:11.315" v="18"/>
        <pc:sldMkLst>
          <pc:docMk/>
          <pc:sldMk cId="3265110240" sldId="893"/>
        </pc:sldMkLst>
      </pc:sldChg>
      <pc:sldChg chg="add ord">
        <pc:chgData name="Lloyd Potter" userId="b8349ac3-7baa-4f39-ad63-c7da5d241fae" providerId="ADAL" clId="{F8A9BF47-AFDA-4E8C-A24D-FDBD47D05EFA}" dt="2022-04-14T12:30:10.385" v="48"/>
        <pc:sldMkLst>
          <pc:docMk/>
          <pc:sldMk cId="2947592433" sldId="898"/>
        </pc:sldMkLst>
      </pc:sldChg>
      <pc:sldChg chg="add">
        <pc:chgData name="Lloyd Potter" userId="b8349ac3-7baa-4f39-ad63-c7da5d241fae" providerId="ADAL" clId="{F8A9BF47-AFDA-4E8C-A24D-FDBD47D05EFA}" dt="2022-04-14T12:16:55.708" v="35"/>
        <pc:sldMkLst>
          <pc:docMk/>
          <pc:sldMk cId="2367447547" sldId="905"/>
        </pc:sldMkLst>
      </pc:sldChg>
      <pc:sldChg chg="add">
        <pc:chgData name="Lloyd Potter" userId="b8349ac3-7baa-4f39-ad63-c7da5d241fae" providerId="ADAL" clId="{F8A9BF47-AFDA-4E8C-A24D-FDBD47D05EFA}" dt="2022-04-14T12:23:10.656" v="39"/>
        <pc:sldMkLst>
          <pc:docMk/>
          <pc:sldMk cId="840846308" sldId="918"/>
        </pc:sldMkLst>
      </pc:sldChg>
      <pc:sldChg chg="modSp add">
        <pc:chgData name="Lloyd Potter" userId="b8349ac3-7baa-4f39-ad63-c7da5d241fae" providerId="ADAL" clId="{F8A9BF47-AFDA-4E8C-A24D-FDBD47D05EFA}" dt="2022-04-14T12:27:54.357" v="46" actId="14100"/>
        <pc:sldMkLst>
          <pc:docMk/>
          <pc:sldMk cId="1926638927" sldId="920"/>
        </pc:sldMkLst>
        <pc:picChg chg="mod">
          <ac:chgData name="Lloyd Potter" userId="b8349ac3-7baa-4f39-ad63-c7da5d241fae" providerId="ADAL" clId="{F8A9BF47-AFDA-4E8C-A24D-FDBD47D05EFA}" dt="2022-04-14T12:27:54.357" v="46" actId="14100"/>
          <ac:picMkLst>
            <pc:docMk/>
            <pc:sldMk cId="1926638927" sldId="920"/>
            <ac:picMk id="6" creationId="{2A6E6890-E85A-4C41-9AAE-FCF2C9522374}"/>
          </ac:picMkLst>
        </pc:picChg>
      </pc:sldChg>
      <pc:sldChg chg="add">
        <pc:chgData name="Lloyd Potter" userId="b8349ac3-7baa-4f39-ad63-c7da5d241fae" providerId="ADAL" clId="{F8A9BF47-AFDA-4E8C-A24D-FDBD47D05EFA}" dt="2022-04-14T12:13:05.183" v="21"/>
        <pc:sldMkLst>
          <pc:docMk/>
          <pc:sldMk cId="2680452200" sldId="937"/>
        </pc:sldMkLst>
      </pc:sldChg>
      <pc:sldChg chg="add">
        <pc:chgData name="Lloyd Potter" userId="b8349ac3-7baa-4f39-ad63-c7da5d241fae" providerId="ADAL" clId="{F8A9BF47-AFDA-4E8C-A24D-FDBD47D05EFA}" dt="2022-04-14T12:13:43.396" v="23"/>
        <pc:sldMkLst>
          <pc:docMk/>
          <pc:sldMk cId="790318118" sldId="938"/>
        </pc:sldMkLst>
      </pc:sldChg>
      <pc:sldChg chg="add">
        <pc:chgData name="Lloyd Potter" userId="b8349ac3-7baa-4f39-ad63-c7da5d241fae" providerId="ADAL" clId="{F8A9BF47-AFDA-4E8C-A24D-FDBD47D05EFA}" dt="2022-04-14T12:24:35.098" v="40"/>
        <pc:sldMkLst>
          <pc:docMk/>
          <pc:sldMk cId="695615960" sldId="93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471034413287178E-2"/>
          <c:y val="1.6893330781628378E-2"/>
          <c:w val="0.90879133858267713"/>
          <c:h val="0.903878573826367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CF-49CB-B2ED-9FB74A0003A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6CF-49CB-B2ED-9FB74A0003A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CF-49CB-B2ED-9FB74A0003A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6CF-49CB-B2ED-9FB74A0003A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CF-49CB-B2ED-9FB74A0003A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CF-49CB-B2ED-9FB74A0003A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CF-49CB-B2ED-9FB74A0003A8}"/>
                </c:ext>
              </c:extLst>
            </c:dLbl>
            <c:dLbl>
              <c:idx val="2"/>
              <c:layout>
                <c:manualLayout>
                  <c:x val="-3.7598425196850395E-4"/>
                  <c:y val="-3.2334520648713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CF-49CB-B2ED-9FB74A0003A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CF-49CB-B2ED-9FB74A0003A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CF-49CB-B2ED-9FB74A0003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Sheet1!$A$1:$A$6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  <c:extLst/>
            </c:strRef>
          </c:cat>
          <c:val>
            <c:numRef>
              <c:f>Sheet1!$B$1:$B$6</c:f>
              <c:numCache>
                <c:formatCode>0.0%</c:formatCode>
                <c:ptCount val="5"/>
                <c:pt idx="0">
                  <c:v>4.7E-2</c:v>
                </c:pt>
                <c:pt idx="1">
                  <c:v>0.13900000000000001</c:v>
                </c:pt>
                <c:pt idx="2">
                  <c:v>0.495</c:v>
                </c:pt>
                <c:pt idx="3">
                  <c:v>0.153</c:v>
                </c:pt>
                <c:pt idx="4">
                  <c:v>0.16500000000000001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6CF-49CB-B2ED-9FB74A000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99148832"/>
        <c:axId val="67140798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>
                  <c:ext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1-C6CF-49CB-B2ED-9FB74A0003A8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2-C6CF-49CB-B2ED-9FB74A0003A8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3-C6CF-49CB-B2ED-9FB74A0003A8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4-C6CF-49CB-B2ED-9FB74A0003A8}"/>
                  </c:ext>
                </c:extLst>
              </c15:ser>
            </c15:filteredBarSeries>
          </c:ext>
        </c:extLst>
      </c:barChart>
      <c:catAx>
        <c:axId val="79914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407984"/>
        <c:crosses val="autoZero"/>
        <c:auto val="1"/>
        <c:lblAlgn val="ctr"/>
        <c:lblOffset val="100"/>
        <c:noMultiLvlLbl val="0"/>
      </c:catAx>
      <c:valAx>
        <c:axId val="67140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14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19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Nevada</c:v>
                </c:pt>
                <c:pt idx="7">
                  <c:v>Mississippi</c:v>
                </c:pt>
                <c:pt idx="8">
                  <c:v>Virginia</c:v>
                </c:pt>
                <c:pt idx="9">
                  <c:v>Alaska</c:v>
                </c:pt>
                <c:pt idx="10">
                  <c:v>Arizona</c:v>
                </c:pt>
                <c:pt idx="11">
                  <c:v>Maryland</c:v>
                </c:pt>
                <c:pt idx="12">
                  <c:v>New Jersey</c:v>
                </c:pt>
                <c:pt idx="13">
                  <c:v>Louisiana</c:v>
                </c:pt>
                <c:pt idx="14">
                  <c:v>Puerto Rico</c:v>
                </c:pt>
                <c:pt idx="15">
                  <c:v>Florida</c:v>
                </c:pt>
                <c:pt idx="16">
                  <c:v>New York</c:v>
                </c:pt>
                <c:pt idx="17">
                  <c:v>Illinois</c:v>
                </c:pt>
                <c:pt idx="18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19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26834</c:v>
                </c:pt>
                <c:pt idx="7">
                  <c:v>27616</c:v>
                </c:pt>
                <c:pt idx="8">
                  <c:v>28014</c:v>
                </c:pt>
                <c:pt idx="9">
                  <c:v>28332</c:v>
                </c:pt>
                <c:pt idx="10">
                  <c:v>29022</c:v>
                </c:pt>
                <c:pt idx="11">
                  <c:v>33296</c:v>
                </c:pt>
                <c:pt idx="12">
                  <c:v>35839</c:v>
                </c:pt>
                <c:pt idx="13">
                  <c:v>53318</c:v>
                </c:pt>
                <c:pt idx="14">
                  <c:v>57980</c:v>
                </c:pt>
                <c:pt idx="15">
                  <c:v>73917</c:v>
                </c:pt>
                <c:pt idx="16">
                  <c:v>91109</c:v>
                </c:pt>
                <c:pt idx="17">
                  <c:v>96790</c:v>
                </c:pt>
                <c:pt idx="18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19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Nevada</c:v>
                      </c:pt>
                      <c:pt idx="7">
                        <c:v>Mississippi</c:v>
                      </c:pt>
                      <c:pt idx="8">
                        <c:v>Virginia</c:v>
                      </c:pt>
                      <c:pt idx="9">
                        <c:v>Alaska</c:v>
                      </c:pt>
                      <c:pt idx="10">
                        <c:v>Arizona</c:v>
                      </c:pt>
                      <c:pt idx="11">
                        <c:v>Maryland</c:v>
                      </c:pt>
                      <c:pt idx="12">
                        <c:v>New Jersey</c:v>
                      </c:pt>
                      <c:pt idx="13">
                        <c:v>Louisiana</c:v>
                      </c:pt>
                      <c:pt idx="14">
                        <c:v>Puerto Rico</c:v>
                      </c:pt>
                      <c:pt idx="15">
                        <c:v>Florida</c:v>
                      </c:pt>
                      <c:pt idx="16">
                        <c:v>New York</c:v>
                      </c:pt>
                      <c:pt idx="17">
                        <c:v>Illinois</c:v>
                      </c:pt>
                      <c:pt idx="18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19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2.5535761866697117E-2</c:v>
                      </c:pt>
                      <c:pt idx="7">
                        <c:v>2.627992843820182E-2</c:v>
                      </c:pt>
                      <c:pt idx="8">
                        <c:v>2.6658673061550758E-2</c:v>
                      </c:pt>
                      <c:pt idx="9">
                        <c:v>2.6961288112367247E-2</c:v>
                      </c:pt>
                      <c:pt idx="10">
                        <c:v>2.7617905675459631E-2</c:v>
                      </c:pt>
                      <c:pt idx="11">
                        <c:v>3.1685128088005783E-2</c:v>
                      </c:pt>
                      <c:pt idx="12">
                        <c:v>3.4105096874881051E-2</c:v>
                      </c:pt>
                      <c:pt idx="13">
                        <c:v>5.0738456853564769E-2</c:v>
                      </c:pt>
                      <c:pt idx="14">
                        <c:v>5.5174907692893307E-2</c:v>
                      </c:pt>
                      <c:pt idx="15">
                        <c:v>7.0340870161014049E-2</c:v>
                      </c:pt>
                      <c:pt idx="16">
                        <c:v>8.6701115298237597E-2</c:v>
                      </c:pt>
                      <c:pt idx="17">
                        <c:v>9.2107266567698229E-2</c:v>
                      </c:pt>
                      <c:pt idx="18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0.16520102674691214</c:v>
                </c:pt>
                <c:pt idx="1">
                  <c:v>0.25307840980667479</c:v>
                </c:pt>
                <c:pt idx="2">
                  <c:v>0.21662677767854974</c:v>
                </c:pt>
                <c:pt idx="3">
                  <c:v>7.2094146124266983E-2</c:v>
                </c:pt>
                <c:pt idx="4">
                  <c:v>0.19163308688698308</c:v>
                </c:pt>
                <c:pt idx="5">
                  <c:v>0.1013665527566133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6-4EB4-B67C-E9A6173D06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Net-Migrants (Domestic)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8749999999999999E-2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96-4EB4-B67C-E9A6173D06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9.0269456906400647E-2</c:v>
                </c:pt>
                <c:pt idx="1">
                  <c:v>0.16499010783849305</c:v>
                </c:pt>
                <c:pt idx="2">
                  <c:v>0.19362164572129184</c:v>
                </c:pt>
                <c:pt idx="3">
                  <c:v>9.6218686432412853E-2</c:v>
                </c:pt>
                <c:pt idx="4">
                  <c:v>0.28529829743361107</c:v>
                </c:pt>
                <c:pt idx="5">
                  <c:v>0.16960180566779057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96-4EB4-B67C-E9A6173D0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5010495"/>
        <c:axId val="1815751967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Immigrants (International)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0.21283349469106608</c:v>
                      </c:pt>
                      <c:pt idx="1">
                        <c:v>0.18916152173568015</c:v>
                      </c:pt>
                      <c:pt idx="2">
                        <c:v>0.10784516006158046</c:v>
                      </c:pt>
                      <c:pt idx="3">
                        <c:v>4.3574523465646671E-2</c:v>
                      </c:pt>
                      <c:pt idx="4">
                        <c:v>0.27448537464091294</c:v>
                      </c:pt>
                      <c:pt idx="5">
                        <c:v>0.17209992540511371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696-4EB4-B67C-E9A6173D06E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In-migrants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7.5624417714533251E-2</c:v>
                      </c:pt>
                      <c:pt idx="1">
                        <c:v>0.18620673285187844</c:v>
                      </c:pt>
                      <c:pt idx="2">
                        <c:v>0.20641240943050257</c:v>
                      </c:pt>
                      <c:pt idx="3">
                        <c:v>8.5463187690262704E-2</c:v>
                      </c:pt>
                      <c:pt idx="4">
                        <c:v>0.26755460873383696</c:v>
                      </c:pt>
                      <c:pt idx="5">
                        <c:v>0.17873864357898608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696-4EB4-B67C-E9A6173D06E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Out-migrants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7.1661765814672401E-2</c:v>
                      </c:pt>
                      <c:pt idx="1">
                        <c:v>0.19194752318479982</c:v>
                      </c:pt>
                      <c:pt idx="2">
                        <c:v>0.20987333182537887</c:v>
                      </c:pt>
                      <c:pt idx="3">
                        <c:v>8.2552966900399607E-2</c:v>
                      </c:pt>
                      <c:pt idx="4">
                        <c:v>0.26275352484354975</c:v>
                      </c:pt>
                      <c:pt idx="5">
                        <c:v>0.18121088743119959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696-4EB4-B67C-E9A6173D06E0}"/>
                  </c:ext>
                </c:extLst>
              </c15:ser>
            </c15:filteredBarSeries>
          </c:ext>
        </c:extLst>
      </c:barChart>
      <c:catAx>
        <c:axId val="200501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751967"/>
        <c:crosses val="autoZero"/>
        <c:auto val="1"/>
        <c:lblAlgn val="ctr"/>
        <c:lblOffset val="100"/>
        <c:noMultiLvlLbl val="0"/>
      </c:catAx>
      <c:valAx>
        <c:axId val="181575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01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Non-migrants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Management, Business, and Financial Occupations</c:v>
                </c:pt>
                <c:pt idx="1">
                  <c:v>Business Operations Specialists</c:v>
                </c:pt>
                <c:pt idx="2">
                  <c:v>Financial Specialists</c:v>
                </c:pt>
                <c:pt idx="3">
                  <c:v>Computer, Engineering, and Science Occupations</c:v>
                </c:pt>
                <c:pt idx="4">
                  <c:v>Education, Legal, Community Service, Arts, and Media Occupations</c:v>
                </c:pt>
                <c:pt idx="5">
                  <c:v>Healthcare Practitioners and Technical Occupations</c:v>
                </c:pt>
                <c:pt idx="6">
                  <c:v>Service Occupations</c:v>
                </c:pt>
                <c:pt idx="7">
                  <c:v>Sales and Office Occupations</c:v>
                </c:pt>
                <c:pt idx="8">
                  <c:v>Natural Resources, Construction, and Maintenance Occupations</c:v>
                </c:pt>
                <c:pt idx="9">
                  <c:v>Production, Transportation, and Material Moving Occupations</c:v>
                </c:pt>
                <c:pt idx="10">
                  <c:v>Military Specific Occupations</c:v>
                </c:pt>
                <c:pt idx="11">
                  <c:v>Unemployed, with no work experience in the last 5 years or earlier or never worked</c:v>
                </c:pt>
              </c:strCache>
            </c:strRef>
          </c:cat>
          <c:val>
            <c:numRef>
              <c:f>Sheet1!$B$2:$B$13</c:f>
              <c:numCache>
                <c:formatCode>0.0%</c:formatCode>
                <c:ptCount val="12"/>
                <c:pt idx="0">
                  <c:v>8.0320309303944445E-2</c:v>
                </c:pt>
                <c:pt idx="1">
                  <c:v>1.9700087703910654E-2</c:v>
                </c:pt>
                <c:pt idx="2">
                  <c:v>1.8153086303561428E-2</c:v>
                </c:pt>
                <c:pt idx="3">
                  <c:v>3.4105758763275568E-2</c:v>
                </c:pt>
                <c:pt idx="4">
                  <c:v>8.0228311474862229E-2</c:v>
                </c:pt>
                <c:pt idx="5">
                  <c:v>3.9233378701500267E-2</c:v>
                </c:pt>
                <c:pt idx="6">
                  <c:v>0.11648006251572784</c:v>
                </c:pt>
                <c:pt idx="7">
                  <c:v>0.1818329862162264</c:v>
                </c:pt>
                <c:pt idx="8">
                  <c:v>8.8099249286791873E-2</c:v>
                </c:pt>
                <c:pt idx="9">
                  <c:v>9.607282571607334E-2</c:v>
                </c:pt>
                <c:pt idx="10">
                  <c:v>1.804479826475558E-3</c:v>
                </c:pt>
                <c:pt idx="11">
                  <c:v>0.24396946418765039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5F-4587-A272-E68A3420AF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Net-Migrants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Management, Business, and Financial Occupations</c:v>
                </c:pt>
                <c:pt idx="1">
                  <c:v>Business Operations Specialists</c:v>
                </c:pt>
                <c:pt idx="2">
                  <c:v>Financial Specialists</c:v>
                </c:pt>
                <c:pt idx="3">
                  <c:v>Computer, Engineering, and Science Occupations</c:v>
                </c:pt>
                <c:pt idx="4">
                  <c:v>Education, Legal, Community Service, Arts, and Media Occupations</c:v>
                </c:pt>
                <c:pt idx="5">
                  <c:v>Healthcare Practitioners and Technical Occupations</c:v>
                </c:pt>
                <c:pt idx="6">
                  <c:v>Service Occupations</c:v>
                </c:pt>
                <c:pt idx="7">
                  <c:v>Sales and Office Occupations</c:v>
                </c:pt>
                <c:pt idx="8">
                  <c:v>Natural Resources, Construction, and Maintenance Occupations</c:v>
                </c:pt>
                <c:pt idx="9">
                  <c:v>Production, Transportation, and Material Moving Occupations</c:v>
                </c:pt>
                <c:pt idx="10">
                  <c:v>Military Specific Occupations</c:v>
                </c:pt>
                <c:pt idx="11">
                  <c:v>Unemployed, with no work experience in the last 5 years or earlier or never worked</c:v>
                </c:pt>
              </c:strCache>
            </c:strRef>
          </c:cat>
          <c:val>
            <c:numRef>
              <c:f>Sheet1!$C$2:$C$13</c:f>
              <c:numCache>
                <c:formatCode>0.0%</c:formatCode>
                <c:ptCount val="12"/>
                <c:pt idx="0">
                  <c:v>8.9029173965835692E-2</c:v>
                </c:pt>
                <c:pt idx="1">
                  <c:v>3.4854018175047526E-2</c:v>
                </c:pt>
                <c:pt idx="2">
                  <c:v>2.207156716619893E-2</c:v>
                </c:pt>
                <c:pt idx="3">
                  <c:v>5.4955393016503512E-2</c:v>
                </c:pt>
                <c:pt idx="4">
                  <c:v>8.2030371387319653E-2</c:v>
                </c:pt>
                <c:pt idx="5">
                  <c:v>5.2148032280915267E-2</c:v>
                </c:pt>
                <c:pt idx="6">
                  <c:v>0.12913019415400726</c:v>
                </c:pt>
                <c:pt idx="7">
                  <c:v>0.21693114779802308</c:v>
                </c:pt>
                <c:pt idx="8">
                  <c:v>6.2217385663980947E-2</c:v>
                </c:pt>
                <c:pt idx="9">
                  <c:v>9.0213529276161983E-2</c:v>
                </c:pt>
                <c:pt idx="10">
                  <c:v>1.2692854389627698E-2</c:v>
                </c:pt>
                <c:pt idx="11">
                  <c:v>0.15372633272637845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5F-4587-A272-E68A3420A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8684816"/>
        <c:axId val="1123680928"/>
      </c:barChart>
      <c:catAx>
        <c:axId val="134868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680928"/>
        <c:crosses val="autoZero"/>
        <c:auto val="1"/>
        <c:lblAlgn val="ctr"/>
        <c:lblOffset val="100"/>
        <c:noMultiLvlLbl val="0"/>
      </c:catAx>
      <c:valAx>
        <c:axId val="112368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68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Sheet1!$B$12:$B$17</c:f>
              <c:numCache>
                <c:formatCode>0.0%</c:formatCode>
                <c:ptCount val="6"/>
                <c:pt idx="0">
                  <c:v>9.3418662503556391E-2</c:v>
                </c:pt>
                <c:pt idx="1">
                  <c:v>4.3333856153840541E-2</c:v>
                </c:pt>
                <c:pt idx="2">
                  <c:v>4.26995411338153E-2</c:v>
                </c:pt>
                <c:pt idx="3">
                  <c:v>7.8068713204986984E-2</c:v>
                </c:pt>
                <c:pt idx="4">
                  <c:v>3.7641252726569735E-2</c:v>
                </c:pt>
                <c:pt idx="5">
                  <c:v>0.12647763665676956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C-4282-AFC6-061DFEB3D68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0030030030028928E-3"/>
                  <c:y val="1.63376446562287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C-4282-AFC6-061DFEB3D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Sheet1!$C$12:$C$17</c:f>
              <c:numCache>
                <c:formatCode>0.0%</c:formatCode>
                <c:ptCount val="6"/>
                <c:pt idx="0">
                  <c:v>0.10357046577645582</c:v>
                </c:pt>
                <c:pt idx="1">
                  <c:v>4.8799978730319771E-2</c:v>
                </c:pt>
                <c:pt idx="2">
                  <c:v>5.4779576653071899E-2</c:v>
                </c:pt>
                <c:pt idx="3">
                  <c:v>6.9850675179790531E-2</c:v>
                </c:pt>
                <c:pt idx="4">
                  <c:v>3.3816443417083203E-2</c:v>
                </c:pt>
                <c:pt idx="5">
                  <c:v>0.11808823448095428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C-4282-AFC6-061DFEB3D68B}"/>
            </c:ext>
          </c:extLst>
        </c:ser>
        <c:ser>
          <c:idx val="2"/>
          <c:order val="2"/>
          <c:tx>
            <c:strRef>
              <c:f>Sheet1!$D$11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Sheet1!$D$12:$D$17</c:f>
              <c:numCache>
                <c:formatCode>0.0%</c:formatCode>
                <c:ptCount val="6"/>
                <c:pt idx="0">
                  <c:v>1.0151803272899426E-2</c:v>
                </c:pt>
                <c:pt idx="1">
                  <c:v>5.4661225764792293E-3</c:v>
                </c:pt>
                <c:pt idx="2">
                  <c:v>1.2080035519256599E-2</c:v>
                </c:pt>
                <c:pt idx="3">
                  <c:v>-8.218038025196453E-3</c:v>
                </c:pt>
                <c:pt idx="4">
                  <c:v>-3.8248093094865321E-3</c:v>
                </c:pt>
                <c:pt idx="5">
                  <c:v>-8.3894021758152831E-3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C-4282-AFC6-061DFEB3D6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138832"/>
        <c:axId val="519133584"/>
      </c:barChart>
      <c:catAx>
        <c:axId val="51913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33584"/>
        <c:crosses val="autoZero"/>
        <c:auto val="1"/>
        <c:lblAlgn val="ctr"/>
        <c:lblOffset val="100"/>
        <c:noMultiLvlLbl val="0"/>
      </c:catAx>
      <c:valAx>
        <c:axId val="51913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191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Change in undergraduate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E9-42B0-AA6C-17158DAE0F8B}"/>
                </c:ext>
              </c:extLst>
            </c:dLbl>
            <c:dLbl>
              <c:idx val="5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A1-49B1-8A3A-B18CDB36A3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Sheet1!$A$2:$A$53</c:f>
              <c:strCache>
                <c:ptCount val="52"/>
                <c:pt idx="0">
                  <c:v>Michigan</c:v>
                </c:pt>
                <c:pt idx="1">
                  <c:v>Pennsylvania</c:v>
                </c:pt>
                <c:pt idx="2">
                  <c:v>Illinois</c:v>
                </c:pt>
                <c:pt idx="3">
                  <c:v>Ohio</c:v>
                </c:pt>
                <c:pt idx="4">
                  <c:v>New York</c:v>
                </c:pt>
                <c:pt idx="5">
                  <c:v>Missouri</c:v>
                </c:pt>
                <c:pt idx="6">
                  <c:v>Indiana</c:v>
                </c:pt>
                <c:pt idx="7">
                  <c:v>Minnesota</c:v>
                </c:pt>
                <c:pt idx="8">
                  <c:v>California</c:v>
                </c:pt>
                <c:pt idx="9">
                  <c:v>Wisconsin</c:v>
                </c:pt>
                <c:pt idx="10">
                  <c:v>Florida</c:v>
                </c:pt>
                <c:pt idx="11">
                  <c:v>Maryland</c:v>
                </c:pt>
                <c:pt idx="12">
                  <c:v>Tennessee</c:v>
                </c:pt>
                <c:pt idx="13">
                  <c:v>Georgia</c:v>
                </c:pt>
                <c:pt idx="14">
                  <c:v>Alabama</c:v>
                </c:pt>
                <c:pt idx="15">
                  <c:v>South Carolina</c:v>
                </c:pt>
                <c:pt idx="16">
                  <c:v>North Carolina</c:v>
                </c:pt>
                <c:pt idx="17">
                  <c:v>Oregon</c:v>
                </c:pt>
                <c:pt idx="18">
                  <c:v>Virginia</c:v>
                </c:pt>
                <c:pt idx="19">
                  <c:v>Oklahoma</c:v>
                </c:pt>
                <c:pt idx="20">
                  <c:v>Washington</c:v>
                </c:pt>
                <c:pt idx="21">
                  <c:v>Kentucky</c:v>
                </c:pt>
                <c:pt idx="22">
                  <c:v>Kansas</c:v>
                </c:pt>
                <c:pt idx="23">
                  <c:v>West Virginia</c:v>
                </c:pt>
                <c:pt idx="24">
                  <c:v>New Jersey</c:v>
                </c:pt>
                <c:pt idx="25">
                  <c:v>Iowa</c:v>
                </c:pt>
                <c:pt idx="26">
                  <c:v>Mississippi</c:v>
                </c:pt>
                <c:pt idx="27">
                  <c:v>New Mexico</c:v>
                </c:pt>
                <c:pt idx="28">
                  <c:v>Arizona</c:v>
                </c:pt>
                <c:pt idx="29">
                  <c:v>Arkansas</c:v>
                </c:pt>
                <c:pt idx="30">
                  <c:v>Puerto Rico</c:v>
                </c:pt>
                <c:pt idx="31">
                  <c:v>Louisiana</c:v>
                </c:pt>
                <c:pt idx="32">
                  <c:v>Nebraska</c:v>
                </c:pt>
                <c:pt idx="33">
                  <c:v>Hawaii</c:v>
                </c:pt>
                <c:pt idx="34">
                  <c:v>Massachusetts</c:v>
                </c:pt>
                <c:pt idx="35">
                  <c:v>Maine</c:v>
                </c:pt>
                <c:pt idx="36">
                  <c:v>Rhode Island</c:v>
                </c:pt>
                <c:pt idx="37">
                  <c:v>Montana</c:v>
                </c:pt>
                <c:pt idx="38">
                  <c:v>Idaho</c:v>
                </c:pt>
                <c:pt idx="39">
                  <c:v>Delaware</c:v>
                </c:pt>
                <c:pt idx="40">
                  <c:v>Alaska</c:v>
                </c:pt>
                <c:pt idx="41">
                  <c:v>South Dakota</c:v>
                </c:pt>
                <c:pt idx="42">
                  <c:v>Colorado</c:v>
                </c:pt>
                <c:pt idx="43">
                  <c:v>New Hampshire</c:v>
                </c:pt>
                <c:pt idx="44">
                  <c:v>North Dakota</c:v>
                </c:pt>
                <c:pt idx="45">
                  <c:v>Wyoming</c:v>
                </c:pt>
                <c:pt idx="46">
                  <c:v>Nevada</c:v>
                </c:pt>
                <c:pt idx="47">
                  <c:v>District of Columbia</c:v>
                </c:pt>
                <c:pt idx="48">
                  <c:v>Vermont</c:v>
                </c:pt>
                <c:pt idx="49">
                  <c:v>Utah</c:v>
                </c:pt>
                <c:pt idx="50">
                  <c:v>Connecticut</c:v>
                </c:pt>
                <c:pt idx="51">
                  <c:v>Texas</c:v>
                </c:pt>
              </c:strCache>
            </c:strRef>
          </c:cat>
          <c:val>
            <c:numRef>
              <c:f>Sheet1!$B$2:$B$53</c:f>
              <c:numCache>
                <c:formatCode>_(* #,##0_);_(* \(#,##0\);_(* "-"??_);_(@_)</c:formatCode>
                <c:ptCount val="52"/>
                <c:pt idx="0">
                  <c:v>-158669</c:v>
                </c:pt>
                <c:pt idx="1">
                  <c:v>-148341</c:v>
                </c:pt>
                <c:pt idx="2">
                  <c:v>-144688</c:v>
                </c:pt>
                <c:pt idx="3">
                  <c:v>-139584</c:v>
                </c:pt>
                <c:pt idx="4">
                  <c:v>-136700</c:v>
                </c:pt>
                <c:pt idx="5">
                  <c:v>-80359</c:v>
                </c:pt>
                <c:pt idx="6">
                  <c:v>-72352</c:v>
                </c:pt>
                <c:pt idx="7">
                  <c:v>-63898</c:v>
                </c:pt>
                <c:pt idx="8">
                  <c:v>-58865</c:v>
                </c:pt>
                <c:pt idx="9">
                  <c:v>-58341</c:v>
                </c:pt>
                <c:pt idx="10">
                  <c:v>-58186</c:v>
                </c:pt>
                <c:pt idx="11">
                  <c:v>-55631</c:v>
                </c:pt>
                <c:pt idx="12">
                  <c:v>-41985</c:v>
                </c:pt>
                <c:pt idx="13">
                  <c:v>-40846</c:v>
                </c:pt>
                <c:pt idx="14">
                  <c:v>-40001</c:v>
                </c:pt>
                <c:pt idx="15">
                  <c:v>-39846</c:v>
                </c:pt>
                <c:pt idx="16">
                  <c:v>-39470</c:v>
                </c:pt>
                <c:pt idx="17">
                  <c:v>-32197</c:v>
                </c:pt>
                <c:pt idx="18">
                  <c:v>-31666</c:v>
                </c:pt>
                <c:pt idx="19">
                  <c:v>-30966</c:v>
                </c:pt>
                <c:pt idx="20">
                  <c:v>-29483</c:v>
                </c:pt>
                <c:pt idx="21">
                  <c:v>-27358</c:v>
                </c:pt>
                <c:pt idx="22">
                  <c:v>-26217</c:v>
                </c:pt>
                <c:pt idx="23">
                  <c:v>-25807</c:v>
                </c:pt>
                <c:pt idx="24">
                  <c:v>-25658</c:v>
                </c:pt>
                <c:pt idx="25">
                  <c:v>-25616</c:v>
                </c:pt>
                <c:pt idx="26">
                  <c:v>-25223</c:v>
                </c:pt>
                <c:pt idx="27">
                  <c:v>-24777</c:v>
                </c:pt>
                <c:pt idx="28">
                  <c:v>-22903</c:v>
                </c:pt>
                <c:pt idx="29">
                  <c:v>-21648</c:v>
                </c:pt>
                <c:pt idx="30">
                  <c:v>-20970</c:v>
                </c:pt>
                <c:pt idx="31">
                  <c:v>-19963</c:v>
                </c:pt>
                <c:pt idx="32">
                  <c:v>-18534</c:v>
                </c:pt>
                <c:pt idx="33">
                  <c:v>-17294</c:v>
                </c:pt>
                <c:pt idx="34">
                  <c:v>-13616</c:v>
                </c:pt>
                <c:pt idx="35">
                  <c:v>-10666</c:v>
                </c:pt>
                <c:pt idx="36">
                  <c:v>-9920</c:v>
                </c:pt>
                <c:pt idx="37">
                  <c:v>-8532</c:v>
                </c:pt>
                <c:pt idx="38">
                  <c:v>-7702</c:v>
                </c:pt>
                <c:pt idx="39">
                  <c:v>-7298</c:v>
                </c:pt>
                <c:pt idx="40">
                  <c:v>-6906</c:v>
                </c:pt>
                <c:pt idx="41">
                  <c:v>-6252</c:v>
                </c:pt>
                <c:pt idx="42">
                  <c:v>-5921</c:v>
                </c:pt>
                <c:pt idx="43">
                  <c:v>-4078</c:v>
                </c:pt>
                <c:pt idx="44">
                  <c:v>-4075</c:v>
                </c:pt>
                <c:pt idx="45">
                  <c:v>-3716</c:v>
                </c:pt>
                <c:pt idx="46">
                  <c:v>-3425</c:v>
                </c:pt>
                <c:pt idx="47">
                  <c:v>-1960</c:v>
                </c:pt>
                <c:pt idx="48">
                  <c:v>1855</c:v>
                </c:pt>
                <c:pt idx="49">
                  <c:v>5401</c:v>
                </c:pt>
                <c:pt idx="50">
                  <c:v>5684</c:v>
                </c:pt>
                <c:pt idx="51">
                  <c:v>45803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1-49B1-8A3A-B18CDB36A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0447336"/>
        <c:axId val="11804447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 Change in graduate and professional 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Michigan</c:v>
                      </c:pt>
                      <c:pt idx="1">
                        <c:v>Pennsylvania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New York</c:v>
                      </c:pt>
                      <c:pt idx="5">
                        <c:v>Missouri</c:v>
                      </c:pt>
                      <c:pt idx="6">
                        <c:v>Indiana</c:v>
                      </c:pt>
                      <c:pt idx="7">
                        <c:v>Minnesota</c:v>
                      </c:pt>
                      <c:pt idx="8">
                        <c:v>California</c:v>
                      </c:pt>
                      <c:pt idx="9">
                        <c:v>Wisconsin</c:v>
                      </c:pt>
                      <c:pt idx="10">
                        <c:v>Florida</c:v>
                      </c:pt>
                      <c:pt idx="11">
                        <c:v>Maryland</c:v>
                      </c:pt>
                      <c:pt idx="12">
                        <c:v>Tennessee</c:v>
                      </c:pt>
                      <c:pt idx="13">
                        <c:v>Georgia</c:v>
                      </c:pt>
                      <c:pt idx="14">
                        <c:v>Alabama</c:v>
                      </c:pt>
                      <c:pt idx="15">
                        <c:v>South Carolina</c:v>
                      </c:pt>
                      <c:pt idx="16">
                        <c:v>North Carolina</c:v>
                      </c:pt>
                      <c:pt idx="17">
                        <c:v>Oregon</c:v>
                      </c:pt>
                      <c:pt idx="18">
                        <c:v>Virginia</c:v>
                      </c:pt>
                      <c:pt idx="19">
                        <c:v>Oklahoma</c:v>
                      </c:pt>
                      <c:pt idx="20">
                        <c:v>Washington</c:v>
                      </c:pt>
                      <c:pt idx="21">
                        <c:v>Kentucky</c:v>
                      </c:pt>
                      <c:pt idx="22">
                        <c:v>Kansas</c:v>
                      </c:pt>
                      <c:pt idx="23">
                        <c:v>West Virginia</c:v>
                      </c:pt>
                      <c:pt idx="24">
                        <c:v>New Jersey</c:v>
                      </c:pt>
                      <c:pt idx="25">
                        <c:v>Iowa</c:v>
                      </c:pt>
                      <c:pt idx="26">
                        <c:v>Mississippi</c:v>
                      </c:pt>
                      <c:pt idx="27">
                        <c:v>New Mexico</c:v>
                      </c:pt>
                      <c:pt idx="28">
                        <c:v>Arizona</c:v>
                      </c:pt>
                      <c:pt idx="29">
                        <c:v>Arkansas</c:v>
                      </c:pt>
                      <c:pt idx="30">
                        <c:v>Puerto Rico</c:v>
                      </c:pt>
                      <c:pt idx="31">
                        <c:v>Louisiana</c:v>
                      </c:pt>
                      <c:pt idx="32">
                        <c:v>Nebraska</c:v>
                      </c:pt>
                      <c:pt idx="33">
                        <c:v>Hawaii</c:v>
                      </c:pt>
                      <c:pt idx="34">
                        <c:v>Massachusetts</c:v>
                      </c:pt>
                      <c:pt idx="35">
                        <c:v>Maine</c:v>
                      </c:pt>
                      <c:pt idx="36">
                        <c:v>Rhode Island</c:v>
                      </c:pt>
                      <c:pt idx="37">
                        <c:v>Montana</c:v>
                      </c:pt>
                      <c:pt idx="38">
                        <c:v>Idaho</c:v>
                      </c:pt>
                      <c:pt idx="39">
                        <c:v>Delaware</c:v>
                      </c:pt>
                      <c:pt idx="40">
                        <c:v>Alaska</c:v>
                      </c:pt>
                      <c:pt idx="41">
                        <c:v>South Dakota</c:v>
                      </c:pt>
                      <c:pt idx="42">
                        <c:v>Colorado</c:v>
                      </c:pt>
                      <c:pt idx="43">
                        <c:v>New Hampshire</c:v>
                      </c:pt>
                      <c:pt idx="44">
                        <c:v>North Dakota</c:v>
                      </c:pt>
                      <c:pt idx="45">
                        <c:v>Wyoming</c:v>
                      </c:pt>
                      <c:pt idx="46">
                        <c:v>Nevada</c:v>
                      </c:pt>
                      <c:pt idx="47">
                        <c:v>District of Columbia</c:v>
                      </c:pt>
                      <c:pt idx="48">
                        <c:v>Vermont</c:v>
                      </c:pt>
                      <c:pt idx="49">
                        <c:v>Utah</c:v>
                      </c:pt>
                      <c:pt idx="50">
                        <c:v>Connecticut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2"/>
                      <c:pt idx="0">
                        <c:v>-3641</c:v>
                      </c:pt>
                      <c:pt idx="1">
                        <c:v>-16789</c:v>
                      </c:pt>
                      <c:pt idx="2">
                        <c:v>-13636</c:v>
                      </c:pt>
                      <c:pt idx="3">
                        <c:v>-10238</c:v>
                      </c:pt>
                      <c:pt idx="4">
                        <c:v>-15065</c:v>
                      </c:pt>
                      <c:pt idx="5">
                        <c:v>-8531</c:v>
                      </c:pt>
                      <c:pt idx="6">
                        <c:v>2644</c:v>
                      </c:pt>
                      <c:pt idx="7">
                        <c:v>-4281</c:v>
                      </c:pt>
                      <c:pt idx="8">
                        <c:v>47609</c:v>
                      </c:pt>
                      <c:pt idx="9">
                        <c:v>-2469</c:v>
                      </c:pt>
                      <c:pt idx="10">
                        <c:v>44550</c:v>
                      </c:pt>
                      <c:pt idx="11">
                        <c:v>-1659</c:v>
                      </c:pt>
                      <c:pt idx="12">
                        <c:v>2183</c:v>
                      </c:pt>
                      <c:pt idx="13">
                        <c:v>24069</c:v>
                      </c:pt>
                      <c:pt idx="14">
                        <c:v>2593</c:v>
                      </c:pt>
                      <c:pt idx="15">
                        <c:v>5328</c:v>
                      </c:pt>
                      <c:pt idx="16">
                        <c:v>17107</c:v>
                      </c:pt>
                      <c:pt idx="17">
                        <c:v>7285</c:v>
                      </c:pt>
                      <c:pt idx="18">
                        <c:v>9429</c:v>
                      </c:pt>
                      <c:pt idx="19">
                        <c:v>4778</c:v>
                      </c:pt>
                      <c:pt idx="20">
                        <c:v>6507</c:v>
                      </c:pt>
                      <c:pt idx="21">
                        <c:v>-1076</c:v>
                      </c:pt>
                      <c:pt idx="22">
                        <c:v>-1876</c:v>
                      </c:pt>
                      <c:pt idx="23">
                        <c:v>-3005</c:v>
                      </c:pt>
                      <c:pt idx="24">
                        <c:v>5863</c:v>
                      </c:pt>
                      <c:pt idx="25">
                        <c:v>33</c:v>
                      </c:pt>
                      <c:pt idx="26">
                        <c:v>-2179</c:v>
                      </c:pt>
                      <c:pt idx="27">
                        <c:v>1101</c:v>
                      </c:pt>
                      <c:pt idx="28">
                        <c:v>11351</c:v>
                      </c:pt>
                      <c:pt idx="29">
                        <c:v>4782</c:v>
                      </c:pt>
                      <c:pt idx="30">
                        <c:v>7191</c:v>
                      </c:pt>
                      <c:pt idx="31">
                        <c:v>395</c:v>
                      </c:pt>
                      <c:pt idx="32">
                        <c:v>6072</c:v>
                      </c:pt>
                      <c:pt idx="33">
                        <c:v>-503</c:v>
                      </c:pt>
                      <c:pt idx="34">
                        <c:v>-1776</c:v>
                      </c:pt>
                      <c:pt idx="35">
                        <c:v>-986</c:v>
                      </c:pt>
                      <c:pt idx="36">
                        <c:v>-1741</c:v>
                      </c:pt>
                      <c:pt idx="37">
                        <c:v>2642</c:v>
                      </c:pt>
                      <c:pt idx="38">
                        <c:v>2261</c:v>
                      </c:pt>
                      <c:pt idx="39">
                        <c:v>1262</c:v>
                      </c:pt>
                      <c:pt idx="40">
                        <c:v>-739</c:v>
                      </c:pt>
                      <c:pt idx="41">
                        <c:v>-2710</c:v>
                      </c:pt>
                      <c:pt idx="42">
                        <c:v>5785</c:v>
                      </c:pt>
                      <c:pt idx="43">
                        <c:v>-248</c:v>
                      </c:pt>
                      <c:pt idx="44">
                        <c:v>2383</c:v>
                      </c:pt>
                      <c:pt idx="45">
                        <c:v>3075</c:v>
                      </c:pt>
                      <c:pt idx="46">
                        <c:v>5729</c:v>
                      </c:pt>
                      <c:pt idx="47">
                        <c:v>-3554</c:v>
                      </c:pt>
                      <c:pt idx="48">
                        <c:v>405</c:v>
                      </c:pt>
                      <c:pt idx="49">
                        <c:v>7854</c:v>
                      </c:pt>
                      <c:pt idx="50">
                        <c:v>-4713</c:v>
                      </c:pt>
                      <c:pt idx="51">
                        <c:v>62835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A21E-4D6D-A025-0E4C1CA2F90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Percent change undergraduate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Michigan</c:v>
                      </c:pt>
                      <c:pt idx="1">
                        <c:v>Pennsylvania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New York</c:v>
                      </c:pt>
                      <c:pt idx="5">
                        <c:v>Missouri</c:v>
                      </c:pt>
                      <c:pt idx="6">
                        <c:v>Indiana</c:v>
                      </c:pt>
                      <c:pt idx="7">
                        <c:v>Minnesota</c:v>
                      </c:pt>
                      <c:pt idx="8">
                        <c:v>California</c:v>
                      </c:pt>
                      <c:pt idx="9">
                        <c:v>Wisconsin</c:v>
                      </c:pt>
                      <c:pt idx="10">
                        <c:v>Florida</c:v>
                      </c:pt>
                      <c:pt idx="11">
                        <c:v>Maryland</c:v>
                      </c:pt>
                      <c:pt idx="12">
                        <c:v>Tennessee</c:v>
                      </c:pt>
                      <c:pt idx="13">
                        <c:v>Georgia</c:v>
                      </c:pt>
                      <c:pt idx="14">
                        <c:v>Alabama</c:v>
                      </c:pt>
                      <c:pt idx="15">
                        <c:v>South Carolina</c:v>
                      </c:pt>
                      <c:pt idx="16">
                        <c:v>North Carolina</c:v>
                      </c:pt>
                      <c:pt idx="17">
                        <c:v>Oregon</c:v>
                      </c:pt>
                      <c:pt idx="18">
                        <c:v>Virginia</c:v>
                      </c:pt>
                      <c:pt idx="19">
                        <c:v>Oklahoma</c:v>
                      </c:pt>
                      <c:pt idx="20">
                        <c:v>Washington</c:v>
                      </c:pt>
                      <c:pt idx="21">
                        <c:v>Kentucky</c:v>
                      </c:pt>
                      <c:pt idx="22">
                        <c:v>Kansas</c:v>
                      </c:pt>
                      <c:pt idx="23">
                        <c:v>West Virginia</c:v>
                      </c:pt>
                      <c:pt idx="24">
                        <c:v>New Jersey</c:v>
                      </c:pt>
                      <c:pt idx="25">
                        <c:v>Iowa</c:v>
                      </c:pt>
                      <c:pt idx="26">
                        <c:v>Mississippi</c:v>
                      </c:pt>
                      <c:pt idx="27">
                        <c:v>New Mexico</c:v>
                      </c:pt>
                      <c:pt idx="28">
                        <c:v>Arizona</c:v>
                      </c:pt>
                      <c:pt idx="29">
                        <c:v>Arkansas</c:v>
                      </c:pt>
                      <c:pt idx="30">
                        <c:v>Puerto Rico</c:v>
                      </c:pt>
                      <c:pt idx="31">
                        <c:v>Louisiana</c:v>
                      </c:pt>
                      <c:pt idx="32">
                        <c:v>Nebraska</c:v>
                      </c:pt>
                      <c:pt idx="33">
                        <c:v>Hawaii</c:v>
                      </c:pt>
                      <c:pt idx="34">
                        <c:v>Massachusetts</c:v>
                      </c:pt>
                      <c:pt idx="35">
                        <c:v>Maine</c:v>
                      </c:pt>
                      <c:pt idx="36">
                        <c:v>Rhode Island</c:v>
                      </c:pt>
                      <c:pt idx="37">
                        <c:v>Montana</c:v>
                      </c:pt>
                      <c:pt idx="38">
                        <c:v>Idaho</c:v>
                      </c:pt>
                      <c:pt idx="39">
                        <c:v>Delaware</c:v>
                      </c:pt>
                      <c:pt idx="40">
                        <c:v>Alaska</c:v>
                      </c:pt>
                      <c:pt idx="41">
                        <c:v>South Dakota</c:v>
                      </c:pt>
                      <c:pt idx="42">
                        <c:v>Colorado</c:v>
                      </c:pt>
                      <c:pt idx="43">
                        <c:v>New Hampshire</c:v>
                      </c:pt>
                      <c:pt idx="44">
                        <c:v>North Dakota</c:v>
                      </c:pt>
                      <c:pt idx="45">
                        <c:v>Wyoming</c:v>
                      </c:pt>
                      <c:pt idx="46">
                        <c:v>Nevada</c:v>
                      </c:pt>
                      <c:pt idx="47">
                        <c:v>District of Columbia</c:v>
                      </c:pt>
                      <c:pt idx="48">
                        <c:v>Vermont</c:v>
                      </c:pt>
                      <c:pt idx="49">
                        <c:v>Utah</c:v>
                      </c:pt>
                      <c:pt idx="50">
                        <c:v>Connecticut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Sheet1!$D$2:$D$53</c15:sqref>
                        </c15:formulaRef>
                      </c:ext>
                    </c:extLst>
                    <c:numCache>
                      <c:formatCode>0.0%</c:formatCode>
                      <c:ptCount val="52"/>
                      <c:pt idx="0">
                        <c:v>-0.22870877536900369</c:v>
                      </c:pt>
                      <c:pt idx="1">
                        <c:v>-0.192699449860679</c:v>
                      </c:pt>
                      <c:pt idx="2">
                        <c:v>-0.18437299699142537</c:v>
                      </c:pt>
                      <c:pt idx="3">
                        <c:v>-0.19356261206355016</c:v>
                      </c:pt>
                      <c:pt idx="4">
                        <c:v>-0.11315063685515725</c:v>
                      </c:pt>
                      <c:pt idx="5">
                        <c:v>-0.2268208555847851</c:v>
                      </c:pt>
                      <c:pt idx="6">
                        <c:v>-0.17676361726298817</c:v>
                      </c:pt>
                      <c:pt idx="7">
                        <c:v>-0.19341754373219761</c:v>
                      </c:pt>
                      <c:pt idx="8">
                        <c:v>-2.2120185905009273E-2</c:v>
                      </c:pt>
                      <c:pt idx="9">
                        <c:v>-0.16238490742493236</c:v>
                      </c:pt>
                      <c:pt idx="10">
                        <c:v>-5.0568511181197894E-2</c:v>
                      </c:pt>
                      <c:pt idx="11">
                        <c:v>-0.14742507638776631</c:v>
                      </c:pt>
                      <c:pt idx="12">
                        <c:v>-0.12164452621362036</c:v>
                      </c:pt>
                      <c:pt idx="13">
                        <c:v>-6.682470580343923E-2</c:v>
                      </c:pt>
                      <c:pt idx="14">
                        <c:v>-0.13988320044761504</c:v>
                      </c:pt>
                      <c:pt idx="15">
                        <c:v>-0.14416533099847678</c:v>
                      </c:pt>
                      <c:pt idx="16">
                        <c:v>-6.3902263697621031E-2</c:v>
                      </c:pt>
                      <c:pt idx="17">
                        <c:v>-0.13334851936218678</c:v>
                      </c:pt>
                      <c:pt idx="18">
                        <c:v>-6.228266171541863E-2</c:v>
                      </c:pt>
                      <c:pt idx="19">
                        <c:v>-0.13852182548558239</c:v>
                      </c:pt>
                      <c:pt idx="20">
                        <c:v>-7.484685626956343E-2</c:v>
                      </c:pt>
                      <c:pt idx="21">
                        <c:v>-0.11799107239126215</c:v>
                      </c:pt>
                      <c:pt idx="22">
                        <c:v>-0.14477411659460265</c:v>
                      </c:pt>
                      <c:pt idx="23">
                        <c:v>-0.25823527057316681</c:v>
                      </c:pt>
                      <c:pt idx="24">
                        <c:v>-5.380062024411366E-2</c:v>
                      </c:pt>
                      <c:pt idx="25">
                        <c:v>-0.13235028184368655</c:v>
                      </c:pt>
                      <c:pt idx="26">
                        <c:v>-0.14035468451774813</c:v>
                      </c:pt>
                      <c:pt idx="27">
                        <c:v>-0.18987370873310241</c:v>
                      </c:pt>
                      <c:pt idx="28">
                        <c:v>-5.6925057663246639E-2</c:v>
                      </c:pt>
                      <c:pt idx="29">
                        <c:v>-0.13009302660993727</c:v>
                      </c:pt>
                      <c:pt idx="30">
                        <c:v>-9.0907514500984068E-2</c:v>
                      </c:pt>
                      <c:pt idx="31">
                        <c:v>-8.2355270811589068E-2</c:v>
                      </c:pt>
                      <c:pt idx="32">
                        <c:v>-0.15062169849654611</c:v>
                      </c:pt>
                      <c:pt idx="33">
                        <c:v>-0.202226431862298</c:v>
                      </c:pt>
                      <c:pt idx="34">
                        <c:v>-3.0641615075962671E-2</c:v>
                      </c:pt>
                      <c:pt idx="35">
                        <c:v>-0.14611359215320968</c:v>
                      </c:pt>
                      <c:pt idx="36">
                        <c:v>-0.1172909572455543</c:v>
                      </c:pt>
                      <c:pt idx="37">
                        <c:v>-0.14543842901950088</c:v>
                      </c:pt>
                      <c:pt idx="38">
                        <c:v>-7.8157187071896089E-2</c:v>
                      </c:pt>
                      <c:pt idx="39">
                        <c:v>-0.12946832478844755</c:v>
                      </c:pt>
                      <c:pt idx="40">
                        <c:v>-0.17487528804031299</c:v>
                      </c:pt>
                      <c:pt idx="41">
                        <c:v>-0.13518422418266735</c:v>
                      </c:pt>
                      <c:pt idx="42">
                        <c:v>-1.9317351359816257E-2</c:v>
                      </c:pt>
                      <c:pt idx="43">
                        <c:v>-5.5601003490401396E-2</c:v>
                      </c:pt>
                      <c:pt idx="44">
                        <c:v>-8.087885042870753E-2</c:v>
                      </c:pt>
                      <c:pt idx="45">
                        <c:v>-0.110250704643228</c:v>
                      </c:pt>
                      <c:pt idx="46">
                        <c:v>-2.4902027788481811E-2</c:v>
                      </c:pt>
                      <c:pt idx="47">
                        <c:v>-4.0549486924859317E-2</c:v>
                      </c:pt>
                      <c:pt idx="48">
                        <c:v>4.6797346048083957E-2</c:v>
                      </c:pt>
                      <c:pt idx="49">
                        <c:v>2.4743902215543623E-2</c:v>
                      </c:pt>
                      <c:pt idx="50">
                        <c:v>2.8030654212981683E-2</c:v>
                      </c:pt>
                      <c:pt idx="51">
                        <c:v>3.1008250497758141E-2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A21E-4D6D-A025-0E4C1CA2F901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Percent change graduate and professional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Michigan</c:v>
                      </c:pt>
                      <c:pt idx="1">
                        <c:v>Pennsylvania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New York</c:v>
                      </c:pt>
                      <c:pt idx="5">
                        <c:v>Missouri</c:v>
                      </c:pt>
                      <c:pt idx="6">
                        <c:v>Indiana</c:v>
                      </c:pt>
                      <c:pt idx="7">
                        <c:v>Minnesota</c:v>
                      </c:pt>
                      <c:pt idx="8">
                        <c:v>California</c:v>
                      </c:pt>
                      <c:pt idx="9">
                        <c:v>Wisconsin</c:v>
                      </c:pt>
                      <c:pt idx="10">
                        <c:v>Florida</c:v>
                      </c:pt>
                      <c:pt idx="11">
                        <c:v>Maryland</c:v>
                      </c:pt>
                      <c:pt idx="12">
                        <c:v>Tennessee</c:v>
                      </c:pt>
                      <c:pt idx="13">
                        <c:v>Georgia</c:v>
                      </c:pt>
                      <c:pt idx="14">
                        <c:v>Alabama</c:v>
                      </c:pt>
                      <c:pt idx="15">
                        <c:v>South Carolina</c:v>
                      </c:pt>
                      <c:pt idx="16">
                        <c:v>North Carolina</c:v>
                      </c:pt>
                      <c:pt idx="17">
                        <c:v>Oregon</c:v>
                      </c:pt>
                      <c:pt idx="18">
                        <c:v>Virginia</c:v>
                      </c:pt>
                      <c:pt idx="19">
                        <c:v>Oklahoma</c:v>
                      </c:pt>
                      <c:pt idx="20">
                        <c:v>Washington</c:v>
                      </c:pt>
                      <c:pt idx="21">
                        <c:v>Kentucky</c:v>
                      </c:pt>
                      <c:pt idx="22">
                        <c:v>Kansas</c:v>
                      </c:pt>
                      <c:pt idx="23">
                        <c:v>West Virginia</c:v>
                      </c:pt>
                      <c:pt idx="24">
                        <c:v>New Jersey</c:v>
                      </c:pt>
                      <c:pt idx="25">
                        <c:v>Iowa</c:v>
                      </c:pt>
                      <c:pt idx="26">
                        <c:v>Mississippi</c:v>
                      </c:pt>
                      <c:pt idx="27">
                        <c:v>New Mexico</c:v>
                      </c:pt>
                      <c:pt idx="28">
                        <c:v>Arizona</c:v>
                      </c:pt>
                      <c:pt idx="29">
                        <c:v>Arkansas</c:v>
                      </c:pt>
                      <c:pt idx="30">
                        <c:v>Puerto Rico</c:v>
                      </c:pt>
                      <c:pt idx="31">
                        <c:v>Louisiana</c:v>
                      </c:pt>
                      <c:pt idx="32">
                        <c:v>Nebraska</c:v>
                      </c:pt>
                      <c:pt idx="33">
                        <c:v>Hawaii</c:v>
                      </c:pt>
                      <c:pt idx="34">
                        <c:v>Massachusetts</c:v>
                      </c:pt>
                      <c:pt idx="35">
                        <c:v>Maine</c:v>
                      </c:pt>
                      <c:pt idx="36">
                        <c:v>Rhode Island</c:v>
                      </c:pt>
                      <c:pt idx="37">
                        <c:v>Montana</c:v>
                      </c:pt>
                      <c:pt idx="38">
                        <c:v>Idaho</c:v>
                      </c:pt>
                      <c:pt idx="39">
                        <c:v>Delaware</c:v>
                      </c:pt>
                      <c:pt idx="40">
                        <c:v>Alaska</c:v>
                      </c:pt>
                      <c:pt idx="41">
                        <c:v>South Dakota</c:v>
                      </c:pt>
                      <c:pt idx="42">
                        <c:v>Colorado</c:v>
                      </c:pt>
                      <c:pt idx="43">
                        <c:v>New Hampshire</c:v>
                      </c:pt>
                      <c:pt idx="44">
                        <c:v>North Dakota</c:v>
                      </c:pt>
                      <c:pt idx="45">
                        <c:v>Wyoming</c:v>
                      </c:pt>
                      <c:pt idx="46">
                        <c:v>Nevada</c:v>
                      </c:pt>
                      <c:pt idx="47">
                        <c:v>District of Columbia</c:v>
                      </c:pt>
                      <c:pt idx="48">
                        <c:v>Vermont</c:v>
                      </c:pt>
                      <c:pt idx="49">
                        <c:v>Utah</c:v>
                      </c:pt>
                      <c:pt idx="50">
                        <c:v>Connecticut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Sheet1!$E$2:$E$53</c15:sqref>
                        </c15:formulaRef>
                      </c:ext>
                    </c:extLst>
                    <c:numCache>
                      <c:formatCode>0.0%</c:formatCode>
                      <c:ptCount val="52"/>
                      <c:pt idx="0">
                        <c:v>-2.830445361754394E-2</c:v>
                      </c:pt>
                      <c:pt idx="1">
                        <c:v>-8.9466420117554901E-2</c:v>
                      </c:pt>
                      <c:pt idx="2">
                        <c:v>-6.6186142458439512E-2</c:v>
                      </c:pt>
                      <c:pt idx="3">
                        <c:v>-6.890749515399526E-2</c:v>
                      </c:pt>
                      <c:pt idx="4">
                        <c:v>-4.7533705862122279E-2</c:v>
                      </c:pt>
                      <c:pt idx="5">
                        <c:v>-9.6561325666681755E-2</c:v>
                      </c:pt>
                      <c:pt idx="6">
                        <c:v>3.8040428746133371E-2</c:v>
                      </c:pt>
                      <c:pt idx="7">
                        <c:v>-5.6072195735317229E-2</c:v>
                      </c:pt>
                      <c:pt idx="8">
                        <c:v>9.6463341741887768E-2</c:v>
                      </c:pt>
                      <c:pt idx="9">
                        <c:v>-3.6715938494482944E-2</c:v>
                      </c:pt>
                      <c:pt idx="10">
                        <c:v>0.21185433171965798</c:v>
                      </c:pt>
                      <c:pt idx="11">
                        <c:v>-1.4236799423319516E-2</c:v>
                      </c:pt>
                      <c:pt idx="12">
                        <c:v>2.8795673394011345E-2</c:v>
                      </c:pt>
                      <c:pt idx="13">
                        <c:v>0.19312519558048288</c:v>
                      </c:pt>
                      <c:pt idx="14">
                        <c:v>4.9405533114854051E-2</c:v>
                      </c:pt>
                      <c:pt idx="15">
                        <c:v>0.10751039186407846</c:v>
                      </c:pt>
                      <c:pt idx="16">
                        <c:v>0.15459902036980136</c:v>
                      </c:pt>
                      <c:pt idx="17">
                        <c:v>0.16927688446881681</c:v>
                      </c:pt>
                      <c:pt idx="18">
                        <c:v>6.986773368900745E-2</c:v>
                      </c:pt>
                      <c:pt idx="19">
                        <c:v>0.13644411445542293</c:v>
                      </c:pt>
                      <c:pt idx="20">
                        <c:v>8.5402666946661071E-2</c:v>
                      </c:pt>
                      <c:pt idx="21">
                        <c:v>-2.1431274523472821E-2</c:v>
                      </c:pt>
                      <c:pt idx="22">
                        <c:v>-5.0215476859658985E-2</c:v>
                      </c:pt>
                      <c:pt idx="23">
                        <c:v>-0.13754119370194068</c:v>
                      </c:pt>
                      <c:pt idx="24">
                        <c:v>4.6504433903897711E-2</c:v>
                      </c:pt>
                      <c:pt idx="25">
                        <c:v>8.6430423509075197E-4</c:v>
                      </c:pt>
                      <c:pt idx="26">
                        <c:v>-6.8191775677536454E-2</c:v>
                      </c:pt>
                      <c:pt idx="27">
                        <c:v>4.1489241436484907E-2</c:v>
                      </c:pt>
                      <c:pt idx="28">
                        <c:v>0.15268212633164749</c:v>
                      </c:pt>
                      <c:pt idx="29">
                        <c:v>0.17665312153675655</c:v>
                      </c:pt>
                      <c:pt idx="30">
                        <c:v>0.19652373534475689</c:v>
                      </c:pt>
                      <c:pt idx="31">
                        <c:v>8.1817805211483498E-3</c:v>
                      </c:pt>
                      <c:pt idx="32">
                        <c:v>0.24356197352587244</c:v>
                      </c:pt>
                      <c:pt idx="33">
                        <c:v>-2.8821911528764611E-2</c:v>
                      </c:pt>
                      <c:pt idx="34">
                        <c:v>-1.2116085194635084E-2</c:v>
                      </c:pt>
                      <c:pt idx="35">
                        <c:v>-6.910569105691057E-2</c:v>
                      </c:pt>
                      <c:pt idx="36">
                        <c:v>-9.9582451524337923E-2</c:v>
                      </c:pt>
                      <c:pt idx="37">
                        <c:v>0.23818968626036782</c:v>
                      </c:pt>
                      <c:pt idx="38">
                        <c:v>0.14956671297215057</c:v>
                      </c:pt>
                      <c:pt idx="39">
                        <c:v>0.10406530881504082</c:v>
                      </c:pt>
                      <c:pt idx="40">
                        <c:v>-7.2351674172704133E-2</c:v>
                      </c:pt>
                      <c:pt idx="41">
                        <c:v>-0.27197912484945808</c:v>
                      </c:pt>
                      <c:pt idx="42">
                        <c:v>7.3656735421441299E-2</c:v>
                      </c:pt>
                      <c:pt idx="43">
                        <c:v>-1.4695425456269258E-2</c:v>
                      </c:pt>
                      <c:pt idx="44">
                        <c:v>0.31187017406098677</c:v>
                      </c:pt>
                      <c:pt idx="45">
                        <c:v>0.68121400088613204</c:v>
                      </c:pt>
                      <c:pt idx="46">
                        <c:v>0.21018453975125656</c:v>
                      </c:pt>
                      <c:pt idx="47">
                        <c:v>-0.12845628365923303</c:v>
                      </c:pt>
                      <c:pt idx="48">
                        <c:v>4.9547345241008074E-2</c:v>
                      </c:pt>
                      <c:pt idx="49">
                        <c:v>0.23512154233025984</c:v>
                      </c:pt>
                      <c:pt idx="50">
                        <c:v>-7.6094678377680192E-2</c:v>
                      </c:pt>
                      <c:pt idx="51">
                        <c:v>0.21945341831834453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21E-4D6D-A025-0E4C1CA2F901}"/>
                  </c:ext>
                </c:extLst>
              </c15:ser>
            </c15:filteredBarSeries>
          </c:ext>
        </c:extLst>
      </c:barChart>
      <c:catAx>
        <c:axId val="118044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444712"/>
        <c:crosses val="autoZero"/>
        <c:auto val="1"/>
        <c:lblAlgn val="ctr"/>
        <c:lblOffset val="80"/>
        <c:noMultiLvlLbl val="0"/>
      </c:catAx>
      <c:valAx>
        <c:axId val="1180444712"/>
        <c:scaling>
          <c:orientation val="minMax"/>
          <c:min val="-1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44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850635420823607E-2"/>
          <c:y val="2.5925510720977721E-2"/>
          <c:w val="0.91084871169077586"/>
          <c:h val="0.6532189259255765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 Change in graduate and professional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F1-49BA-8188-F15F650BF7AA}"/>
                </c:ext>
              </c:extLst>
            </c:dLbl>
            <c:dLbl>
              <c:idx val="5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F1-49BA-8188-F15F650BF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Sheet1!$A$2:$A$53</c:f>
              <c:strCache>
                <c:ptCount val="52"/>
                <c:pt idx="0">
                  <c:v>Pennsylvania</c:v>
                </c:pt>
                <c:pt idx="1">
                  <c:v>New York</c:v>
                </c:pt>
                <c:pt idx="2">
                  <c:v>Illinois</c:v>
                </c:pt>
                <c:pt idx="3">
                  <c:v>Ohio</c:v>
                </c:pt>
                <c:pt idx="4">
                  <c:v>Missouri</c:v>
                </c:pt>
                <c:pt idx="5">
                  <c:v>Connecticut</c:v>
                </c:pt>
                <c:pt idx="6">
                  <c:v>Minnesota</c:v>
                </c:pt>
                <c:pt idx="7">
                  <c:v>Michigan</c:v>
                </c:pt>
                <c:pt idx="8">
                  <c:v>District of Columbia</c:v>
                </c:pt>
                <c:pt idx="9">
                  <c:v>West Virginia</c:v>
                </c:pt>
                <c:pt idx="10">
                  <c:v>South Dakota</c:v>
                </c:pt>
                <c:pt idx="11">
                  <c:v>Wisconsin</c:v>
                </c:pt>
                <c:pt idx="12">
                  <c:v>Mississippi</c:v>
                </c:pt>
                <c:pt idx="13">
                  <c:v>Kansas</c:v>
                </c:pt>
                <c:pt idx="14">
                  <c:v>Massachusetts</c:v>
                </c:pt>
                <c:pt idx="15">
                  <c:v>Rhode Island</c:v>
                </c:pt>
                <c:pt idx="16">
                  <c:v>Maryland</c:v>
                </c:pt>
                <c:pt idx="17">
                  <c:v>Kentucky</c:v>
                </c:pt>
                <c:pt idx="18">
                  <c:v>Maine</c:v>
                </c:pt>
                <c:pt idx="19">
                  <c:v>Alaska</c:v>
                </c:pt>
                <c:pt idx="20">
                  <c:v>Hawaii</c:v>
                </c:pt>
                <c:pt idx="21">
                  <c:v>New Hampshire</c:v>
                </c:pt>
                <c:pt idx="22">
                  <c:v>Iowa</c:v>
                </c:pt>
                <c:pt idx="23">
                  <c:v>Louisiana</c:v>
                </c:pt>
                <c:pt idx="24">
                  <c:v>Vermont</c:v>
                </c:pt>
                <c:pt idx="25">
                  <c:v>New Mexico</c:v>
                </c:pt>
                <c:pt idx="26">
                  <c:v>Delaware</c:v>
                </c:pt>
                <c:pt idx="27">
                  <c:v>Tennessee</c:v>
                </c:pt>
                <c:pt idx="28">
                  <c:v>Idaho</c:v>
                </c:pt>
                <c:pt idx="29">
                  <c:v>North Dakota</c:v>
                </c:pt>
                <c:pt idx="30">
                  <c:v>Alabama</c:v>
                </c:pt>
                <c:pt idx="31">
                  <c:v>Montana</c:v>
                </c:pt>
                <c:pt idx="32">
                  <c:v>Indiana</c:v>
                </c:pt>
                <c:pt idx="33">
                  <c:v>Wyoming</c:v>
                </c:pt>
                <c:pt idx="34">
                  <c:v>Oklahoma</c:v>
                </c:pt>
                <c:pt idx="35">
                  <c:v>Arkansas</c:v>
                </c:pt>
                <c:pt idx="36">
                  <c:v>South Carolina</c:v>
                </c:pt>
                <c:pt idx="37">
                  <c:v>Nevada</c:v>
                </c:pt>
                <c:pt idx="38">
                  <c:v>Colorado</c:v>
                </c:pt>
                <c:pt idx="39">
                  <c:v>New Jersey</c:v>
                </c:pt>
                <c:pt idx="40">
                  <c:v>Nebraska</c:v>
                </c:pt>
                <c:pt idx="41">
                  <c:v>Washington</c:v>
                </c:pt>
                <c:pt idx="42">
                  <c:v>Puerto Rico</c:v>
                </c:pt>
                <c:pt idx="43">
                  <c:v>Oregon</c:v>
                </c:pt>
                <c:pt idx="44">
                  <c:v>Utah</c:v>
                </c:pt>
                <c:pt idx="45">
                  <c:v>Virginia</c:v>
                </c:pt>
                <c:pt idx="46">
                  <c:v>Arizona</c:v>
                </c:pt>
                <c:pt idx="47">
                  <c:v>North Carolina</c:v>
                </c:pt>
                <c:pt idx="48">
                  <c:v>Georgia</c:v>
                </c:pt>
                <c:pt idx="49">
                  <c:v>Florida</c:v>
                </c:pt>
                <c:pt idx="50">
                  <c:v>California</c:v>
                </c:pt>
                <c:pt idx="51">
                  <c:v>Texas</c:v>
                </c:pt>
              </c:strCache>
            </c:strRef>
          </c:cat>
          <c:val>
            <c:numRef>
              <c:f>Sheet1!$C$2:$C$53</c:f>
              <c:numCache>
                <c:formatCode>_(* #,##0_);_(* \(#,##0\);_(* "-"??_);_(@_)</c:formatCode>
                <c:ptCount val="52"/>
                <c:pt idx="0">
                  <c:v>-16789</c:v>
                </c:pt>
                <c:pt idx="1">
                  <c:v>-15065</c:v>
                </c:pt>
                <c:pt idx="2">
                  <c:v>-13636</c:v>
                </c:pt>
                <c:pt idx="3">
                  <c:v>-10238</c:v>
                </c:pt>
                <c:pt idx="4">
                  <c:v>-8531</c:v>
                </c:pt>
                <c:pt idx="5">
                  <c:v>-4713</c:v>
                </c:pt>
                <c:pt idx="6">
                  <c:v>-4281</c:v>
                </c:pt>
                <c:pt idx="7">
                  <c:v>-3641</c:v>
                </c:pt>
                <c:pt idx="8">
                  <c:v>-3554</c:v>
                </c:pt>
                <c:pt idx="9">
                  <c:v>-3005</c:v>
                </c:pt>
                <c:pt idx="10">
                  <c:v>-2710</c:v>
                </c:pt>
                <c:pt idx="11">
                  <c:v>-2469</c:v>
                </c:pt>
                <c:pt idx="12">
                  <c:v>-2179</c:v>
                </c:pt>
                <c:pt idx="13">
                  <c:v>-1876</c:v>
                </c:pt>
                <c:pt idx="14">
                  <c:v>-1776</c:v>
                </c:pt>
                <c:pt idx="15">
                  <c:v>-1741</c:v>
                </c:pt>
                <c:pt idx="16">
                  <c:v>-1659</c:v>
                </c:pt>
                <c:pt idx="17">
                  <c:v>-1076</c:v>
                </c:pt>
                <c:pt idx="18">
                  <c:v>-986</c:v>
                </c:pt>
                <c:pt idx="19">
                  <c:v>-739</c:v>
                </c:pt>
                <c:pt idx="20">
                  <c:v>-503</c:v>
                </c:pt>
                <c:pt idx="21">
                  <c:v>-248</c:v>
                </c:pt>
                <c:pt idx="22">
                  <c:v>33</c:v>
                </c:pt>
                <c:pt idx="23">
                  <c:v>395</c:v>
                </c:pt>
                <c:pt idx="24">
                  <c:v>405</c:v>
                </c:pt>
                <c:pt idx="25">
                  <c:v>1101</c:v>
                </c:pt>
                <c:pt idx="26">
                  <c:v>1262</c:v>
                </c:pt>
                <c:pt idx="27">
                  <c:v>2183</c:v>
                </c:pt>
                <c:pt idx="28">
                  <c:v>2261</c:v>
                </c:pt>
                <c:pt idx="29">
                  <c:v>2383</c:v>
                </c:pt>
                <c:pt idx="30">
                  <c:v>2593</c:v>
                </c:pt>
                <c:pt idx="31">
                  <c:v>2642</c:v>
                </c:pt>
                <c:pt idx="32">
                  <c:v>2644</c:v>
                </c:pt>
                <c:pt idx="33">
                  <c:v>3075</c:v>
                </c:pt>
                <c:pt idx="34">
                  <c:v>4778</c:v>
                </c:pt>
                <c:pt idx="35">
                  <c:v>4782</c:v>
                </c:pt>
                <c:pt idx="36">
                  <c:v>5328</c:v>
                </c:pt>
                <c:pt idx="37">
                  <c:v>5729</c:v>
                </c:pt>
                <c:pt idx="38">
                  <c:v>5785</c:v>
                </c:pt>
                <c:pt idx="39">
                  <c:v>5863</c:v>
                </c:pt>
                <c:pt idx="40">
                  <c:v>6072</c:v>
                </c:pt>
                <c:pt idx="41">
                  <c:v>6507</c:v>
                </c:pt>
                <c:pt idx="42">
                  <c:v>7191</c:v>
                </c:pt>
                <c:pt idx="43">
                  <c:v>7285</c:v>
                </c:pt>
                <c:pt idx="44">
                  <c:v>7854</c:v>
                </c:pt>
                <c:pt idx="45">
                  <c:v>9429</c:v>
                </c:pt>
                <c:pt idx="46">
                  <c:v>11351</c:v>
                </c:pt>
                <c:pt idx="47">
                  <c:v>17107</c:v>
                </c:pt>
                <c:pt idx="48">
                  <c:v>24069</c:v>
                </c:pt>
                <c:pt idx="49">
                  <c:v>44550</c:v>
                </c:pt>
                <c:pt idx="50">
                  <c:v>47609</c:v>
                </c:pt>
                <c:pt idx="51">
                  <c:v>62835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1E-4D6D-A025-0E4C1CA2F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0447336"/>
        <c:axId val="118044471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 Change in undergraduate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C4CF-4483-8A70-C1DA5B269719}"/>
                      </c:ext>
                    </c:extLst>
                  </c:dLbl>
                  <c:dLbl>
                    <c:idx val="51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ECA1-49B1-8A3A-B18CDB36A33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Pennsylvania</c:v>
                      </c:pt>
                      <c:pt idx="1">
                        <c:v>New York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Missouri</c:v>
                      </c:pt>
                      <c:pt idx="5">
                        <c:v>Connecticut</c:v>
                      </c:pt>
                      <c:pt idx="6">
                        <c:v>Minnesota</c:v>
                      </c:pt>
                      <c:pt idx="7">
                        <c:v>Michigan</c:v>
                      </c:pt>
                      <c:pt idx="8">
                        <c:v>District of Columbia</c:v>
                      </c:pt>
                      <c:pt idx="9">
                        <c:v>West Virginia</c:v>
                      </c:pt>
                      <c:pt idx="10">
                        <c:v>South Dakota</c:v>
                      </c:pt>
                      <c:pt idx="11">
                        <c:v>Wisconsin</c:v>
                      </c:pt>
                      <c:pt idx="12">
                        <c:v>Mississippi</c:v>
                      </c:pt>
                      <c:pt idx="13">
                        <c:v>Kansas</c:v>
                      </c:pt>
                      <c:pt idx="14">
                        <c:v>Massachusetts</c:v>
                      </c:pt>
                      <c:pt idx="15">
                        <c:v>Rhode Island</c:v>
                      </c:pt>
                      <c:pt idx="16">
                        <c:v>Maryland</c:v>
                      </c:pt>
                      <c:pt idx="17">
                        <c:v>Kentucky</c:v>
                      </c:pt>
                      <c:pt idx="18">
                        <c:v>Maine</c:v>
                      </c:pt>
                      <c:pt idx="19">
                        <c:v>Alaska</c:v>
                      </c:pt>
                      <c:pt idx="20">
                        <c:v>Hawaii</c:v>
                      </c:pt>
                      <c:pt idx="21">
                        <c:v>New Hampshire</c:v>
                      </c:pt>
                      <c:pt idx="22">
                        <c:v>Iowa</c:v>
                      </c:pt>
                      <c:pt idx="23">
                        <c:v>Louisiana</c:v>
                      </c:pt>
                      <c:pt idx="24">
                        <c:v>Vermont</c:v>
                      </c:pt>
                      <c:pt idx="25">
                        <c:v>New Mexico</c:v>
                      </c:pt>
                      <c:pt idx="26">
                        <c:v>Delaware</c:v>
                      </c:pt>
                      <c:pt idx="27">
                        <c:v>Tennessee</c:v>
                      </c:pt>
                      <c:pt idx="28">
                        <c:v>Idaho</c:v>
                      </c:pt>
                      <c:pt idx="29">
                        <c:v>North Dakota</c:v>
                      </c:pt>
                      <c:pt idx="30">
                        <c:v>Alabama</c:v>
                      </c:pt>
                      <c:pt idx="31">
                        <c:v>Montana</c:v>
                      </c:pt>
                      <c:pt idx="32">
                        <c:v>Indiana</c:v>
                      </c:pt>
                      <c:pt idx="33">
                        <c:v>Wyoming</c:v>
                      </c:pt>
                      <c:pt idx="34">
                        <c:v>Oklahoma</c:v>
                      </c:pt>
                      <c:pt idx="35">
                        <c:v>Arkansas</c:v>
                      </c:pt>
                      <c:pt idx="36">
                        <c:v>South Carolina</c:v>
                      </c:pt>
                      <c:pt idx="37">
                        <c:v>Nevada</c:v>
                      </c:pt>
                      <c:pt idx="38">
                        <c:v>Colorado</c:v>
                      </c:pt>
                      <c:pt idx="39">
                        <c:v>New Jersey</c:v>
                      </c:pt>
                      <c:pt idx="40">
                        <c:v>Nebraska</c:v>
                      </c:pt>
                      <c:pt idx="41">
                        <c:v>Washington</c:v>
                      </c:pt>
                      <c:pt idx="42">
                        <c:v>Puerto Rico</c:v>
                      </c:pt>
                      <c:pt idx="43">
                        <c:v>Oregon</c:v>
                      </c:pt>
                      <c:pt idx="44">
                        <c:v>Utah</c:v>
                      </c:pt>
                      <c:pt idx="45">
                        <c:v>Virginia</c:v>
                      </c:pt>
                      <c:pt idx="46">
                        <c:v>Arizona</c:v>
                      </c:pt>
                      <c:pt idx="47">
                        <c:v>North Carolina</c:v>
                      </c:pt>
                      <c:pt idx="48">
                        <c:v>Georgia</c:v>
                      </c:pt>
                      <c:pt idx="49">
                        <c:v>Florida</c:v>
                      </c:pt>
                      <c:pt idx="50">
                        <c:v>California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2"/>
                      <c:pt idx="0">
                        <c:v>-148341</c:v>
                      </c:pt>
                      <c:pt idx="1">
                        <c:v>-136700</c:v>
                      </c:pt>
                      <c:pt idx="2">
                        <c:v>-144688</c:v>
                      </c:pt>
                      <c:pt idx="3">
                        <c:v>-139584</c:v>
                      </c:pt>
                      <c:pt idx="4">
                        <c:v>-80359</c:v>
                      </c:pt>
                      <c:pt idx="5">
                        <c:v>5684</c:v>
                      </c:pt>
                      <c:pt idx="6">
                        <c:v>-63898</c:v>
                      </c:pt>
                      <c:pt idx="7">
                        <c:v>-158669</c:v>
                      </c:pt>
                      <c:pt idx="8">
                        <c:v>-1960</c:v>
                      </c:pt>
                      <c:pt idx="9">
                        <c:v>-25807</c:v>
                      </c:pt>
                      <c:pt idx="10">
                        <c:v>-6252</c:v>
                      </c:pt>
                      <c:pt idx="11">
                        <c:v>-58341</c:v>
                      </c:pt>
                      <c:pt idx="12">
                        <c:v>-25223</c:v>
                      </c:pt>
                      <c:pt idx="13">
                        <c:v>-26217</c:v>
                      </c:pt>
                      <c:pt idx="14">
                        <c:v>-13616</c:v>
                      </c:pt>
                      <c:pt idx="15">
                        <c:v>-9920</c:v>
                      </c:pt>
                      <c:pt idx="16">
                        <c:v>-55631</c:v>
                      </c:pt>
                      <c:pt idx="17">
                        <c:v>-27358</c:v>
                      </c:pt>
                      <c:pt idx="18">
                        <c:v>-10666</c:v>
                      </c:pt>
                      <c:pt idx="19">
                        <c:v>-6906</c:v>
                      </c:pt>
                      <c:pt idx="20">
                        <c:v>-17294</c:v>
                      </c:pt>
                      <c:pt idx="21">
                        <c:v>-4078</c:v>
                      </c:pt>
                      <c:pt idx="22">
                        <c:v>-25616</c:v>
                      </c:pt>
                      <c:pt idx="23">
                        <c:v>-19963</c:v>
                      </c:pt>
                      <c:pt idx="24">
                        <c:v>1855</c:v>
                      </c:pt>
                      <c:pt idx="25">
                        <c:v>-24777</c:v>
                      </c:pt>
                      <c:pt idx="26">
                        <c:v>-7298</c:v>
                      </c:pt>
                      <c:pt idx="27">
                        <c:v>-41985</c:v>
                      </c:pt>
                      <c:pt idx="28">
                        <c:v>-7702</c:v>
                      </c:pt>
                      <c:pt idx="29">
                        <c:v>-4075</c:v>
                      </c:pt>
                      <c:pt idx="30">
                        <c:v>-40001</c:v>
                      </c:pt>
                      <c:pt idx="31">
                        <c:v>-8532</c:v>
                      </c:pt>
                      <c:pt idx="32">
                        <c:v>-72352</c:v>
                      </c:pt>
                      <c:pt idx="33">
                        <c:v>-3716</c:v>
                      </c:pt>
                      <c:pt idx="34">
                        <c:v>-30966</c:v>
                      </c:pt>
                      <c:pt idx="35">
                        <c:v>-21648</c:v>
                      </c:pt>
                      <c:pt idx="36">
                        <c:v>-39846</c:v>
                      </c:pt>
                      <c:pt idx="37">
                        <c:v>-3425</c:v>
                      </c:pt>
                      <c:pt idx="38">
                        <c:v>-5921</c:v>
                      </c:pt>
                      <c:pt idx="39">
                        <c:v>-25658</c:v>
                      </c:pt>
                      <c:pt idx="40">
                        <c:v>-18534</c:v>
                      </c:pt>
                      <c:pt idx="41">
                        <c:v>-29483</c:v>
                      </c:pt>
                      <c:pt idx="42">
                        <c:v>-20970</c:v>
                      </c:pt>
                      <c:pt idx="43">
                        <c:v>-32197</c:v>
                      </c:pt>
                      <c:pt idx="44">
                        <c:v>5401</c:v>
                      </c:pt>
                      <c:pt idx="45">
                        <c:v>-31666</c:v>
                      </c:pt>
                      <c:pt idx="46">
                        <c:v>-22903</c:v>
                      </c:pt>
                      <c:pt idx="47">
                        <c:v>-39470</c:v>
                      </c:pt>
                      <c:pt idx="48">
                        <c:v>-40846</c:v>
                      </c:pt>
                      <c:pt idx="49">
                        <c:v>-58186</c:v>
                      </c:pt>
                      <c:pt idx="50">
                        <c:v>-58865</c:v>
                      </c:pt>
                      <c:pt idx="51">
                        <c:v>45803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ECA1-49B1-8A3A-B18CDB36A335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Percent change undergraduate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Pennsylvania</c:v>
                      </c:pt>
                      <c:pt idx="1">
                        <c:v>New York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Missouri</c:v>
                      </c:pt>
                      <c:pt idx="5">
                        <c:v>Connecticut</c:v>
                      </c:pt>
                      <c:pt idx="6">
                        <c:v>Minnesota</c:v>
                      </c:pt>
                      <c:pt idx="7">
                        <c:v>Michigan</c:v>
                      </c:pt>
                      <c:pt idx="8">
                        <c:v>District of Columbia</c:v>
                      </c:pt>
                      <c:pt idx="9">
                        <c:v>West Virginia</c:v>
                      </c:pt>
                      <c:pt idx="10">
                        <c:v>South Dakota</c:v>
                      </c:pt>
                      <c:pt idx="11">
                        <c:v>Wisconsin</c:v>
                      </c:pt>
                      <c:pt idx="12">
                        <c:v>Mississippi</c:v>
                      </c:pt>
                      <c:pt idx="13">
                        <c:v>Kansas</c:v>
                      </c:pt>
                      <c:pt idx="14">
                        <c:v>Massachusetts</c:v>
                      </c:pt>
                      <c:pt idx="15">
                        <c:v>Rhode Island</c:v>
                      </c:pt>
                      <c:pt idx="16">
                        <c:v>Maryland</c:v>
                      </c:pt>
                      <c:pt idx="17">
                        <c:v>Kentucky</c:v>
                      </c:pt>
                      <c:pt idx="18">
                        <c:v>Maine</c:v>
                      </c:pt>
                      <c:pt idx="19">
                        <c:v>Alaska</c:v>
                      </c:pt>
                      <c:pt idx="20">
                        <c:v>Hawaii</c:v>
                      </c:pt>
                      <c:pt idx="21">
                        <c:v>New Hampshire</c:v>
                      </c:pt>
                      <c:pt idx="22">
                        <c:v>Iowa</c:v>
                      </c:pt>
                      <c:pt idx="23">
                        <c:v>Louisiana</c:v>
                      </c:pt>
                      <c:pt idx="24">
                        <c:v>Vermont</c:v>
                      </c:pt>
                      <c:pt idx="25">
                        <c:v>New Mexico</c:v>
                      </c:pt>
                      <c:pt idx="26">
                        <c:v>Delaware</c:v>
                      </c:pt>
                      <c:pt idx="27">
                        <c:v>Tennessee</c:v>
                      </c:pt>
                      <c:pt idx="28">
                        <c:v>Idaho</c:v>
                      </c:pt>
                      <c:pt idx="29">
                        <c:v>North Dakota</c:v>
                      </c:pt>
                      <c:pt idx="30">
                        <c:v>Alabama</c:v>
                      </c:pt>
                      <c:pt idx="31">
                        <c:v>Montana</c:v>
                      </c:pt>
                      <c:pt idx="32">
                        <c:v>Indiana</c:v>
                      </c:pt>
                      <c:pt idx="33">
                        <c:v>Wyoming</c:v>
                      </c:pt>
                      <c:pt idx="34">
                        <c:v>Oklahoma</c:v>
                      </c:pt>
                      <c:pt idx="35">
                        <c:v>Arkansas</c:v>
                      </c:pt>
                      <c:pt idx="36">
                        <c:v>South Carolina</c:v>
                      </c:pt>
                      <c:pt idx="37">
                        <c:v>Nevada</c:v>
                      </c:pt>
                      <c:pt idx="38">
                        <c:v>Colorado</c:v>
                      </c:pt>
                      <c:pt idx="39">
                        <c:v>New Jersey</c:v>
                      </c:pt>
                      <c:pt idx="40">
                        <c:v>Nebraska</c:v>
                      </c:pt>
                      <c:pt idx="41">
                        <c:v>Washington</c:v>
                      </c:pt>
                      <c:pt idx="42">
                        <c:v>Puerto Rico</c:v>
                      </c:pt>
                      <c:pt idx="43">
                        <c:v>Oregon</c:v>
                      </c:pt>
                      <c:pt idx="44">
                        <c:v>Utah</c:v>
                      </c:pt>
                      <c:pt idx="45">
                        <c:v>Virginia</c:v>
                      </c:pt>
                      <c:pt idx="46">
                        <c:v>Arizona</c:v>
                      </c:pt>
                      <c:pt idx="47">
                        <c:v>North Carolina</c:v>
                      </c:pt>
                      <c:pt idx="48">
                        <c:v>Georgia</c:v>
                      </c:pt>
                      <c:pt idx="49">
                        <c:v>Florida</c:v>
                      </c:pt>
                      <c:pt idx="50">
                        <c:v>California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Sheet1!$D$2:$D$53</c15:sqref>
                        </c15:formulaRef>
                      </c:ext>
                    </c:extLst>
                    <c:numCache>
                      <c:formatCode>0.0%</c:formatCode>
                      <c:ptCount val="52"/>
                      <c:pt idx="0">
                        <c:v>-0.192699449860679</c:v>
                      </c:pt>
                      <c:pt idx="1">
                        <c:v>-0.11315063685515725</c:v>
                      </c:pt>
                      <c:pt idx="2">
                        <c:v>-0.18437299699142537</c:v>
                      </c:pt>
                      <c:pt idx="3">
                        <c:v>-0.19356261206355016</c:v>
                      </c:pt>
                      <c:pt idx="4">
                        <c:v>-0.2268208555847851</c:v>
                      </c:pt>
                      <c:pt idx="5">
                        <c:v>2.8030654212981683E-2</c:v>
                      </c:pt>
                      <c:pt idx="6">
                        <c:v>-0.19341754373219761</c:v>
                      </c:pt>
                      <c:pt idx="7">
                        <c:v>-0.22870877536900369</c:v>
                      </c:pt>
                      <c:pt idx="8">
                        <c:v>-4.0549486924859317E-2</c:v>
                      </c:pt>
                      <c:pt idx="9">
                        <c:v>-0.25823527057316681</c:v>
                      </c:pt>
                      <c:pt idx="10">
                        <c:v>-0.13518422418266735</c:v>
                      </c:pt>
                      <c:pt idx="11">
                        <c:v>-0.16238490742493236</c:v>
                      </c:pt>
                      <c:pt idx="12">
                        <c:v>-0.14035468451774813</c:v>
                      </c:pt>
                      <c:pt idx="13">
                        <c:v>-0.14477411659460265</c:v>
                      </c:pt>
                      <c:pt idx="14">
                        <c:v>-3.0641615075962671E-2</c:v>
                      </c:pt>
                      <c:pt idx="15">
                        <c:v>-0.1172909572455543</c:v>
                      </c:pt>
                      <c:pt idx="16">
                        <c:v>-0.14742507638776631</c:v>
                      </c:pt>
                      <c:pt idx="17">
                        <c:v>-0.11799107239126215</c:v>
                      </c:pt>
                      <c:pt idx="18">
                        <c:v>-0.14611359215320968</c:v>
                      </c:pt>
                      <c:pt idx="19">
                        <c:v>-0.17487528804031299</c:v>
                      </c:pt>
                      <c:pt idx="20">
                        <c:v>-0.202226431862298</c:v>
                      </c:pt>
                      <c:pt idx="21">
                        <c:v>-5.5601003490401396E-2</c:v>
                      </c:pt>
                      <c:pt idx="22">
                        <c:v>-0.13235028184368655</c:v>
                      </c:pt>
                      <c:pt idx="23">
                        <c:v>-8.2355270811589068E-2</c:v>
                      </c:pt>
                      <c:pt idx="24">
                        <c:v>4.6797346048083957E-2</c:v>
                      </c:pt>
                      <c:pt idx="25">
                        <c:v>-0.18987370873310241</c:v>
                      </c:pt>
                      <c:pt idx="26">
                        <c:v>-0.12946832478844755</c:v>
                      </c:pt>
                      <c:pt idx="27">
                        <c:v>-0.12164452621362036</c:v>
                      </c:pt>
                      <c:pt idx="28">
                        <c:v>-7.8157187071896089E-2</c:v>
                      </c:pt>
                      <c:pt idx="29">
                        <c:v>-8.087885042870753E-2</c:v>
                      </c:pt>
                      <c:pt idx="30">
                        <c:v>-0.13988320044761504</c:v>
                      </c:pt>
                      <c:pt idx="31">
                        <c:v>-0.14543842901950088</c:v>
                      </c:pt>
                      <c:pt idx="32">
                        <c:v>-0.17676361726298817</c:v>
                      </c:pt>
                      <c:pt idx="33">
                        <c:v>-0.110250704643228</c:v>
                      </c:pt>
                      <c:pt idx="34">
                        <c:v>-0.13852182548558239</c:v>
                      </c:pt>
                      <c:pt idx="35">
                        <c:v>-0.13009302660993727</c:v>
                      </c:pt>
                      <c:pt idx="36">
                        <c:v>-0.14416533099847678</c:v>
                      </c:pt>
                      <c:pt idx="37">
                        <c:v>-2.4902027788481811E-2</c:v>
                      </c:pt>
                      <c:pt idx="38">
                        <c:v>-1.9317351359816257E-2</c:v>
                      </c:pt>
                      <c:pt idx="39">
                        <c:v>-5.380062024411366E-2</c:v>
                      </c:pt>
                      <c:pt idx="40">
                        <c:v>-0.15062169849654611</c:v>
                      </c:pt>
                      <c:pt idx="41">
                        <c:v>-7.484685626956343E-2</c:v>
                      </c:pt>
                      <c:pt idx="42">
                        <c:v>-9.0907514500984068E-2</c:v>
                      </c:pt>
                      <c:pt idx="43">
                        <c:v>-0.13334851936218678</c:v>
                      </c:pt>
                      <c:pt idx="44">
                        <c:v>2.4743902215543623E-2</c:v>
                      </c:pt>
                      <c:pt idx="45">
                        <c:v>-6.228266171541863E-2</c:v>
                      </c:pt>
                      <c:pt idx="46">
                        <c:v>-5.6925057663246639E-2</c:v>
                      </c:pt>
                      <c:pt idx="47">
                        <c:v>-6.3902263697621031E-2</c:v>
                      </c:pt>
                      <c:pt idx="48">
                        <c:v>-6.682470580343923E-2</c:v>
                      </c:pt>
                      <c:pt idx="49">
                        <c:v>-5.0568511181197894E-2</c:v>
                      </c:pt>
                      <c:pt idx="50">
                        <c:v>-2.2120185905009273E-2</c:v>
                      </c:pt>
                      <c:pt idx="51">
                        <c:v>3.1008250497758141E-2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A21E-4D6D-A025-0E4C1CA2F901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Percent change graduate and professional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Pennsylvania</c:v>
                      </c:pt>
                      <c:pt idx="1">
                        <c:v>New York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Missouri</c:v>
                      </c:pt>
                      <c:pt idx="5">
                        <c:v>Connecticut</c:v>
                      </c:pt>
                      <c:pt idx="6">
                        <c:v>Minnesota</c:v>
                      </c:pt>
                      <c:pt idx="7">
                        <c:v>Michigan</c:v>
                      </c:pt>
                      <c:pt idx="8">
                        <c:v>District of Columbia</c:v>
                      </c:pt>
                      <c:pt idx="9">
                        <c:v>West Virginia</c:v>
                      </c:pt>
                      <c:pt idx="10">
                        <c:v>South Dakota</c:v>
                      </c:pt>
                      <c:pt idx="11">
                        <c:v>Wisconsin</c:v>
                      </c:pt>
                      <c:pt idx="12">
                        <c:v>Mississippi</c:v>
                      </c:pt>
                      <c:pt idx="13">
                        <c:v>Kansas</c:v>
                      </c:pt>
                      <c:pt idx="14">
                        <c:v>Massachusetts</c:v>
                      </c:pt>
                      <c:pt idx="15">
                        <c:v>Rhode Island</c:v>
                      </c:pt>
                      <c:pt idx="16">
                        <c:v>Maryland</c:v>
                      </c:pt>
                      <c:pt idx="17">
                        <c:v>Kentucky</c:v>
                      </c:pt>
                      <c:pt idx="18">
                        <c:v>Maine</c:v>
                      </c:pt>
                      <c:pt idx="19">
                        <c:v>Alaska</c:v>
                      </c:pt>
                      <c:pt idx="20">
                        <c:v>Hawaii</c:v>
                      </c:pt>
                      <c:pt idx="21">
                        <c:v>New Hampshire</c:v>
                      </c:pt>
                      <c:pt idx="22">
                        <c:v>Iowa</c:v>
                      </c:pt>
                      <c:pt idx="23">
                        <c:v>Louisiana</c:v>
                      </c:pt>
                      <c:pt idx="24">
                        <c:v>Vermont</c:v>
                      </c:pt>
                      <c:pt idx="25">
                        <c:v>New Mexico</c:v>
                      </c:pt>
                      <c:pt idx="26">
                        <c:v>Delaware</c:v>
                      </c:pt>
                      <c:pt idx="27">
                        <c:v>Tennessee</c:v>
                      </c:pt>
                      <c:pt idx="28">
                        <c:v>Idaho</c:v>
                      </c:pt>
                      <c:pt idx="29">
                        <c:v>North Dakota</c:v>
                      </c:pt>
                      <c:pt idx="30">
                        <c:v>Alabama</c:v>
                      </c:pt>
                      <c:pt idx="31">
                        <c:v>Montana</c:v>
                      </c:pt>
                      <c:pt idx="32">
                        <c:v>Indiana</c:v>
                      </c:pt>
                      <c:pt idx="33">
                        <c:v>Wyoming</c:v>
                      </c:pt>
                      <c:pt idx="34">
                        <c:v>Oklahoma</c:v>
                      </c:pt>
                      <c:pt idx="35">
                        <c:v>Arkansas</c:v>
                      </c:pt>
                      <c:pt idx="36">
                        <c:v>South Carolina</c:v>
                      </c:pt>
                      <c:pt idx="37">
                        <c:v>Nevada</c:v>
                      </c:pt>
                      <c:pt idx="38">
                        <c:v>Colorado</c:v>
                      </c:pt>
                      <c:pt idx="39">
                        <c:v>New Jersey</c:v>
                      </c:pt>
                      <c:pt idx="40">
                        <c:v>Nebraska</c:v>
                      </c:pt>
                      <c:pt idx="41">
                        <c:v>Washington</c:v>
                      </c:pt>
                      <c:pt idx="42">
                        <c:v>Puerto Rico</c:v>
                      </c:pt>
                      <c:pt idx="43">
                        <c:v>Oregon</c:v>
                      </c:pt>
                      <c:pt idx="44">
                        <c:v>Utah</c:v>
                      </c:pt>
                      <c:pt idx="45">
                        <c:v>Virginia</c:v>
                      </c:pt>
                      <c:pt idx="46">
                        <c:v>Arizona</c:v>
                      </c:pt>
                      <c:pt idx="47">
                        <c:v>North Carolina</c:v>
                      </c:pt>
                      <c:pt idx="48">
                        <c:v>Georgia</c:v>
                      </c:pt>
                      <c:pt idx="49">
                        <c:v>Florida</c:v>
                      </c:pt>
                      <c:pt idx="50">
                        <c:v>California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Sheet1!$E$2:$E$53</c15:sqref>
                        </c15:formulaRef>
                      </c:ext>
                    </c:extLst>
                    <c:numCache>
                      <c:formatCode>0.0%</c:formatCode>
                      <c:ptCount val="52"/>
                      <c:pt idx="0">
                        <c:v>-8.9466420117554901E-2</c:v>
                      </c:pt>
                      <c:pt idx="1">
                        <c:v>-4.7533705862122279E-2</c:v>
                      </c:pt>
                      <c:pt idx="2">
                        <c:v>-6.6186142458439512E-2</c:v>
                      </c:pt>
                      <c:pt idx="3">
                        <c:v>-6.890749515399526E-2</c:v>
                      </c:pt>
                      <c:pt idx="4">
                        <c:v>-9.6561325666681755E-2</c:v>
                      </c:pt>
                      <c:pt idx="5">
                        <c:v>-7.6094678377680192E-2</c:v>
                      </c:pt>
                      <c:pt idx="6">
                        <c:v>-5.6072195735317229E-2</c:v>
                      </c:pt>
                      <c:pt idx="7">
                        <c:v>-2.830445361754394E-2</c:v>
                      </c:pt>
                      <c:pt idx="8">
                        <c:v>-0.12845628365923303</c:v>
                      </c:pt>
                      <c:pt idx="9">
                        <c:v>-0.13754119370194068</c:v>
                      </c:pt>
                      <c:pt idx="10">
                        <c:v>-0.27197912484945808</c:v>
                      </c:pt>
                      <c:pt idx="11">
                        <c:v>-3.6715938494482944E-2</c:v>
                      </c:pt>
                      <c:pt idx="12">
                        <c:v>-6.8191775677536454E-2</c:v>
                      </c:pt>
                      <c:pt idx="13">
                        <c:v>-5.0215476859658985E-2</c:v>
                      </c:pt>
                      <c:pt idx="14">
                        <c:v>-1.2116085194635084E-2</c:v>
                      </c:pt>
                      <c:pt idx="15">
                        <c:v>-9.9582451524337923E-2</c:v>
                      </c:pt>
                      <c:pt idx="16">
                        <c:v>-1.4236799423319516E-2</c:v>
                      </c:pt>
                      <c:pt idx="17">
                        <c:v>-2.1431274523472821E-2</c:v>
                      </c:pt>
                      <c:pt idx="18">
                        <c:v>-6.910569105691057E-2</c:v>
                      </c:pt>
                      <c:pt idx="19">
                        <c:v>-7.2351674172704133E-2</c:v>
                      </c:pt>
                      <c:pt idx="20">
                        <c:v>-2.8821911528764611E-2</c:v>
                      </c:pt>
                      <c:pt idx="21">
                        <c:v>-1.4695425456269258E-2</c:v>
                      </c:pt>
                      <c:pt idx="22">
                        <c:v>8.6430423509075197E-4</c:v>
                      </c:pt>
                      <c:pt idx="23">
                        <c:v>8.1817805211483498E-3</c:v>
                      </c:pt>
                      <c:pt idx="24">
                        <c:v>4.9547345241008074E-2</c:v>
                      </c:pt>
                      <c:pt idx="25">
                        <c:v>4.1489241436484907E-2</c:v>
                      </c:pt>
                      <c:pt idx="26">
                        <c:v>0.10406530881504082</c:v>
                      </c:pt>
                      <c:pt idx="27">
                        <c:v>2.8795673394011345E-2</c:v>
                      </c:pt>
                      <c:pt idx="28">
                        <c:v>0.14956671297215057</c:v>
                      </c:pt>
                      <c:pt idx="29">
                        <c:v>0.31187017406098677</c:v>
                      </c:pt>
                      <c:pt idx="30">
                        <c:v>4.9405533114854051E-2</c:v>
                      </c:pt>
                      <c:pt idx="31">
                        <c:v>0.23818968626036782</c:v>
                      </c:pt>
                      <c:pt idx="32">
                        <c:v>3.8040428746133371E-2</c:v>
                      </c:pt>
                      <c:pt idx="33">
                        <c:v>0.68121400088613204</c:v>
                      </c:pt>
                      <c:pt idx="34">
                        <c:v>0.13644411445542293</c:v>
                      </c:pt>
                      <c:pt idx="35">
                        <c:v>0.17665312153675655</c:v>
                      </c:pt>
                      <c:pt idx="36">
                        <c:v>0.10751039186407846</c:v>
                      </c:pt>
                      <c:pt idx="37">
                        <c:v>0.21018453975125656</c:v>
                      </c:pt>
                      <c:pt idx="38">
                        <c:v>7.3656735421441299E-2</c:v>
                      </c:pt>
                      <c:pt idx="39">
                        <c:v>4.6504433903897711E-2</c:v>
                      </c:pt>
                      <c:pt idx="40">
                        <c:v>0.24356197352587244</c:v>
                      </c:pt>
                      <c:pt idx="41">
                        <c:v>8.5402666946661071E-2</c:v>
                      </c:pt>
                      <c:pt idx="42">
                        <c:v>0.19652373534475689</c:v>
                      </c:pt>
                      <c:pt idx="43">
                        <c:v>0.16927688446881681</c:v>
                      </c:pt>
                      <c:pt idx="44">
                        <c:v>0.23512154233025984</c:v>
                      </c:pt>
                      <c:pt idx="45">
                        <c:v>6.986773368900745E-2</c:v>
                      </c:pt>
                      <c:pt idx="46">
                        <c:v>0.15268212633164749</c:v>
                      </c:pt>
                      <c:pt idx="47">
                        <c:v>0.15459902036980136</c:v>
                      </c:pt>
                      <c:pt idx="48">
                        <c:v>0.19312519558048288</c:v>
                      </c:pt>
                      <c:pt idx="49">
                        <c:v>0.21185433171965798</c:v>
                      </c:pt>
                      <c:pt idx="50">
                        <c:v>9.6463341741887768E-2</c:v>
                      </c:pt>
                      <c:pt idx="51">
                        <c:v>0.21945341831834453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21E-4D6D-A025-0E4C1CA2F901}"/>
                  </c:ext>
                </c:extLst>
              </c15:ser>
            </c15:filteredBarSeries>
          </c:ext>
        </c:extLst>
      </c:barChart>
      <c:catAx>
        <c:axId val="118044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444712"/>
        <c:crosses val="autoZero"/>
        <c:auto val="1"/>
        <c:lblAlgn val="ctr"/>
        <c:lblOffset val="80"/>
        <c:noMultiLvlLbl val="0"/>
      </c:catAx>
      <c:valAx>
        <c:axId val="1180444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44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Enrolled in college, undergrad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70-4620-BF32-1BF6F83E178F}"/>
                </c:ext>
              </c:extLst>
            </c:dLbl>
            <c:dLbl>
              <c:idx val="3"/>
              <c:layout>
                <c:manualLayout>
                  <c:x val="-3.7252529363803112E-2"/>
                  <c:y val="-7.470255735676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9B-4753-87CF-47C902CAF00B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70-4620-BF32-1BF6F83E178F}"/>
                </c:ext>
              </c:extLst>
            </c:dLbl>
            <c:dLbl>
              <c:idx val="12"/>
              <c:layout>
                <c:manualLayout>
                  <c:x val="-2.0553119648994794E-2"/>
                  <c:y val="-5.229179014973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9B-4753-87CF-47C902CAF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Sheet1!$B$1:$N$1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Sheet1!$B$2:$N$2</c:f>
              <c:numCache>
                <c:formatCode>#,##0</c:formatCode>
                <c:ptCount val="13"/>
                <c:pt idx="0">
                  <c:v>1275882</c:v>
                </c:pt>
                <c:pt idx="1">
                  <c:v>1303492</c:v>
                </c:pt>
                <c:pt idx="2">
                  <c:v>1353185</c:v>
                </c:pt>
                <c:pt idx="3">
                  <c:v>1477123</c:v>
                </c:pt>
                <c:pt idx="4">
                  <c:v>1546122</c:v>
                </c:pt>
                <c:pt idx="5">
                  <c:v>1558096</c:v>
                </c:pt>
                <c:pt idx="6">
                  <c:v>1523860</c:v>
                </c:pt>
                <c:pt idx="7">
                  <c:v>1526401</c:v>
                </c:pt>
                <c:pt idx="8">
                  <c:v>1511378</c:v>
                </c:pt>
                <c:pt idx="9">
                  <c:v>1525151</c:v>
                </c:pt>
                <c:pt idx="10">
                  <c:v>1530060</c:v>
                </c:pt>
                <c:pt idx="11" formatCode="General">
                  <c:v>1532999</c:v>
                </c:pt>
                <c:pt idx="12" formatCode="_(* #,##0_);_(* \(#,##0\);_(* &quot;-&quot;??_);_(@_)">
                  <c:v>1522926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70-4620-BF32-1BF6F83E178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Enrolled in graduate school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70-4620-BF32-1BF6F83E178F}"/>
                </c:ext>
              </c:extLst>
            </c:dLbl>
            <c:dLbl>
              <c:idx val="3"/>
              <c:layout>
                <c:manualLayout>
                  <c:x val="-2.1837689627057014E-2"/>
                  <c:y val="-6.22521311306339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033420970675697E-2"/>
                      <c:h val="8.48870060097325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49B-4753-87CF-47C902CAF00B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70-4620-BF32-1BF6F83E178F}"/>
                </c:ext>
              </c:extLst>
            </c:dLbl>
            <c:dLbl>
              <c:idx val="12"/>
              <c:layout>
                <c:manualLayout>
                  <c:x val="-1.413026975868392E-2"/>
                  <c:y val="-4.9801704904507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9B-4753-87CF-47C902CAF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Sheet1!$B$1:$N$1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Sheet1!$B$3:$N$3</c:f>
              <c:numCache>
                <c:formatCode>#,##0</c:formatCode>
                <c:ptCount val="13"/>
                <c:pt idx="0">
                  <c:v>227929</c:v>
                </c:pt>
                <c:pt idx="1">
                  <c:v>242628</c:v>
                </c:pt>
                <c:pt idx="2">
                  <c:v>261930</c:v>
                </c:pt>
                <c:pt idx="3">
                  <c:v>286325</c:v>
                </c:pt>
                <c:pt idx="4">
                  <c:v>282528</c:v>
                </c:pt>
                <c:pt idx="5">
                  <c:v>286125</c:v>
                </c:pt>
                <c:pt idx="6">
                  <c:v>292064</c:v>
                </c:pt>
                <c:pt idx="7">
                  <c:v>306680</c:v>
                </c:pt>
                <c:pt idx="8">
                  <c:v>294710</c:v>
                </c:pt>
                <c:pt idx="9">
                  <c:v>322757</c:v>
                </c:pt>
                <c:pt idx="10">
                  <c:v>320584</c:v>
                </c:pt>
                <c:pt idx="11" formatCode="General">
                  <c:v>333138</c:v>
                </c:pt>
                <c:pt idx="12" formatCode="_(* #,##0_);_(* \(#,##0\);_(* &quot;-&quot;??_);_(@_)">
                  <c:v>349160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70-4620-BF32-1BF6F83E1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491304"/>
        <c:axId val="579498520"/>
      </c:lineChart>
      <c:catAx>
        <c:axId val="579491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498520"/>
        <c:crosses val="autoZero"/>
        <c:auto val="1"/>
        <c:lblAlgn val="ctr"/>
        <c:lblOffset val="100"/>
        <c:noMultiLvlLbl val="0"/>
      </c:catAx>
      <c:valAx>
        <c:axId val="57949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491304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8583045239228661E-2"/>
                <c:y val="0.35321174104867453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885527266408767E-2"/>
          <c:y val="4.187547336982151E-2"/>
          <c:w val="0.80552678628586061"/>
          <c:h val="0.89163544212145895"/>
        </c:manualLayout>
      </c:layout>
      <c:lineChart>
        <c:grouping val="standard"/>
        <c:varyColors val="0"/>
        <c:ser>
          <c:idx val="0"/>
          <c:order val="0"/>
          <c:tx>
            <c:strRef>
              <c:f>Sheet1!$O$3</c:f>
              <c:strCache>
                <c:ptCount val="1"/>
                <c:pt idx="0">
                  <c:v>Hispanic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1"/>
              <c:layout>
                <c:manualLayout>
                  <c:x val="-9.678668215253582E-3"/>
                  <c:y val="4.1137326073805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Sheet1!$P$3:$AA$3</c:f>
              <c:numCache>
                <c:formatCode>#,##0</c:formatCode>
                <c:ptCount val="12"/>
                <c:pt idx="0">
                  <c:v>438441</c:v>
                </c:pt>
                <c:pt idx="1">
                  <c:v>475529</c:v>
                </c:pt>
                <c:pt idx="2">
                  <c:v>549531</c:v>
                </c:pt>
                <c:pt idx="3">
                  <c:v>584856</c:v>
                </c:pt>
                <c:pt idx="4">
                  <c:v>610867</c:v>
                </c:pt>
                <c:pt idx="5">
                  <c:v>610722</c:v>
                </c:pt>
                <c:pt idx="6">
                  <c:v>614483</c:v>
                </c:pt>
                <c:pt idx="7">
                  <c:v>622508</c:v>
                </c:pt>
                <c:pt idx="8">
                  <c:v>648916</c:v>
                </c:pt>
                <c:pt idx="9">
                  <c:v>671791</c:v>
                </c:pt>
                <c:pt idx="10" formatCode="_(* #,##0_);_(* \(#,##0\);_(* &quot;-&quot;??_);_(@_)">
                  <c:v>680900</c:v>
                </c:pt>
                <c:pt idx="11" formatCode="_(* #,##0_);_(* \(#,##0\);_(* &quot;-&quot;??_);_(@_)">
                  <c:v>685789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97-4912-8D94-6F37DBEB340C}"/>
            </c:ext>
          </c:extLst>
        </c:ser>
        <c:ser>
          <c:idx val="1"/>
          <c:order val="1"/>
          <c:tx>
            <c:strRef>
              <c:f>Sheet1!$O$4</c:f>
              <c:strCache>
                <c:ptCount val="1"/>
                <c:pt idx="0">
                  <c:v>NH White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11"/>
              <c:layout>
                <c:manualLayout>
                  <c:x val="-1.572783584978707E-2"/>
                  <c:y val="-3.3877797943133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Sheet1!$P$4:$AA$4</c:f>
              <c:numCache>
                <c:formatCode>#,##0</c:formatCode>
                <c:ptCount val="12"/>
                <c:pt idx="0">
                  <c:v>759798</c:v>
                </c:pt>
                <c:pt idx="1">
                  <c:v>783197</c:v>
                </c:pt>
                <c:pt idx="2">
                  <c:v>790783</c:v>
                </c:pt>
                <c:pt idx="3">
                  <c:v>810331</c:v>
                </c:pt>
                <c:pt idx="4">
                  <c:v>780112</c:v>
                </c:pt>
                <c:pt idx="5">
                  <c:v>758223</c:v>
                </c:pt>
                <c:pt idx="6">
                  <c:v>752893</c:v>
                </c:pt>
                <c:pt idx="7">
                  <c:v>736929</c:v>
                </c:pt>
                <c:pt idx="8">
                  <c:v>729651</c:v>
                </c:pt>
                <c:pt idx="9">
                  <c:v>707117</c:v>
                </c:pt>
                <c:pt idx="10" formatCode="_(* #,##0_);_(* \(#,##0\);_(* &quot;-&quot;??_);_(@_)">
                  <c:v>702454</c:v>
                </c:pt>
                <c:pt idx="11" formatCode="_(* #,##0_);_(* \(#,##0\);_(* &quot;-&quot;??_);_(@_)">
                  <c:v>708644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97-4912-8D94-6F37DBEB340C}"/>
            </c:ext>
          </c:extLst>
        </c:ser>
        <c:ser>
          <c:idx val="2"/>
          <c:order val="2"/>
          <c:tx>
            <c:strRef>
              <c:f>Sheet1!$O$5</c:f>
              <c:strCache>
                <c:ptCount val="1"/>
                <c:pt idx="0">
                  <c:v>Black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dLbls>
            <c:dLbl>
              <c:idx val="11"/>
              <c:layout>
                <c:manualLayout>
                  <c:x val="-2.4196670538133954E-2"/>
                  <c:y val="-3.3877797943133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Sheet1!$P$5:$AA$5</c:f>
              <c:numCache>
                <c:formatCode>#,##0</c:formatCode>
                <c:ptCount val="12"/>
                <c:pt idx="0">
                  <c:v>224917</c:v>
                </c:pt>
                <c:pt idx="1">
                  <c:v>233939</c:v>
                </c:pt>
                <c:pt idx="2">
                  <c:v>272391</c:v>
                </c:pt>
                <c:pt idx="3">
                  <c:v>273737</c:v>
                </c:pt>
                <c:pt idx="4">
                  <c:v>293158</c:v>
                </c:pt>
                <c:pt idx="5">
                  <c:v>286624</c:v>
                </c:pt>
                <c:pt idx="6">
                  <c:v>296972</c:v>
                </c:pt>
                <c:pt idx="7">
                  <c:v>275673</c:v>
                </c:pt>
                <c:pt idx="8">
                  <c:v>285606</c:v>
                </c:pt>
                <c:pt idx="9">
                  <c:v>280719</c:v>
                </c:pt>
                <c:pt idx="10" formatCode="_(* #,##0_);_(* \(#,##0\);_(* &quot;-&quot;??_);_(@_)">
                  <c:v>286156</c:v>
                </c:pt>
                <c:pt idx="11" formatCode="_(* #,##0_);_(* \(#,##0\);_(* &quot;-&quot;??_);_(@_)">
                  <c:v>285459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97-4912-8D94-6F37DBEB340C}"/>
            </c:ext>
          </c:extLst>
        </c:ser>
        <c:ser>
          <c:idx val="3"/>
          <c:order val="3"/>
          <c:tx>
            <c:strRef>
              <c:f>Sheet1!$O$6</c:f>
              <c:strCache>
                <c:ptCount val="1"/>
                <c:pt idx="0">
                  <c:v>Asian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43-4A84-B0AE-83A381F6CB27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Sheet1!$P$6:$AA$6</c:f>
              <c:numCache>
                <c:formatCode>#,##0</c:formatCode>
                <c:ptCount val="12"/>
                <c:pt idx="0">
                  <c:v>91473</c:v>
                </c:pt>
                <c:pt idx="1">
                  <c:v>94278</c:v>
                </c:pt>
                <c:pt idx="2">
                  <c:v>115095</c:v>
                </c:pt>
                <c:pt idx="3">
                  <c:v>121878</c:v>
                </c:pt>
                <c:pt idx="4">
                  <c:v>122319</c:v>
                </c:pt>
                <c:pt idx="5">
                  <c:v>123644</c:v>
                </c:pt>
                <c:pt idx="6">
                  <c:v>128321</c:v>
                </c:pt>
                <c:pt idx="7">
                  <c:v>135340</c:v>
                </c:pt>
                <c:pt idx="8">
                  <c:v>140679</c:v>
                </c:pt>
                <c:pt idx="9">
                  <c:v>145699</c:v>
                </c:pt>
                <c:pt idx="10" formatCode="_(* #,##0_);_(* \(#,##0\);_(* &quot;-&quot;??_);_(@_)">
                  <c:v>157033</c:v>
                </c:pt>
                <c:pt idx="11" formatCode="_(* #,##0_);_(* \(#,##0\);_(* &quot;-&quot;??_);_(@_)">
                  <c:v>142856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97-4912-8D94-6F37DBEB3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520488"/>
        <c:axId val="579519504"/>
      </c:lineChart>
      <c:catAx>
        <c:axId val="579520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519504"/>
        <c:crosses val="autoZero"/>
        <c:auto val="1"/>
        <c:lblAlgn val="ctr"/>
        <c:lblOffset val="100"/>
        <c:noMultiLvlLbl val="0"/>
      </c:catAx>
      <c:valAx>
        <c:axId val="57951950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52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435535617627249"/>
          <c:y val="0.23399174014318991"/>
          <c:w val="9.8057061012530061E-2"/>
          <c:h val="0.5804131833793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2010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0-479E-97BB-0AE74AA54F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0-479E-97BB-0AE74AA54F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0-479E-97BB-0AE74AA54F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0-479E-97BB-0AE74AA54F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0-479E-97BB-0AE74AA54F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State!$B$14:$F$14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State!$B$15:$F$15</c:f>
              <c:numCache>
                <c:formatCode>0.0%</c:formatCode>
                <c:ptCount val="5"/>
                <c:pt idx="0">
                  <c:v>0.45325475140522814</c:v>
                </c:pt>
                <c:pt idx="1">
                  <c:v>0.1148045573530851</c:v>
                </c:pt>
                <c:pt idx="2">
                  <c:v>0.37624616925428706</c:v>
                </c:pt>
                <c:pt idx="3">
                  <c:v>3.7717432512243416E-2</c:v>
                </c:pt>
                <c:pt idx="4">
                  <c:v>1.797708947515627E-2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F0-479E-97BB-0AE74AA54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690371712154359"/>
          <c:y val="0.16329917030526875"/>
          <c:w val="0.21950809006339403"/>
          <c:h val="0.61430921894408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3499566900208"/>
          <c:y val="3.1451369365682942E-2"/>
          <c:w val="0.77674249052201805"/>
          <c:h val="0.78936150388584614"/>
        </c:manualLayout>
      </c:layout>
      <c:lineChart>
        <c:grouping val="standard"/>
        <c:varyColors val="0"/>
        <c:ser>
          <c:idx val="1"/>
          <c:order val="0"/>
          <c:tx>
            <c:strRef>
              <c:f>Sheet!$B$1</c:f>
              <c:strCache>
                <c:ptCount val="1"/>
                <c:pt idx="0">
                  <c:v>Zero Net Migration</c:v>
                </c:pt>
              </c:strCache>
            </c:strRef>
          </c:tx>
          <c:spPr>
            <a:ln w="50800" cmpd="sng"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Sheet!$B$2:$B$42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25.36814</c:v>
                </c:pt>
                <c:pt idx="2">
                  <c:v>25.587758000000001</c:v>
                </c:pt>
                <c:pt idx="3">
                  <c:v>25.804803</c:v>
                </c:pt>
                <c:pt idx="4">
                  <c:v>26.018996000000001</c:v>
                </c:pt>
                <c:pt idx="5">
                  <c:v>26.230098000000002</c:v>
                </c:pt>
                <c:pt idx="6">
                  <c:v>26.438030999999999</c:v>
                </c:pt>
                <c:pt idx="7">
                  <c:v>26.642845999999999</c:v>
                </c:pt>
                <c:pt idx="8">
                  <c:v>26.844587000000001</c:v>
                </c:pt>
                <c:pt idx="9">
                  <c:v>27.043215</c:v>
                </c:pt>
                <c:pt idx="10">
                  <c:v>27.238610000000001</c:v>
                </c:pt>
                <c:pt idx="11">
                  <c:v>27.430845999999999</c:v>
                </c:pt>
                <c:pt idx="12">
                  <c:v>27.619758000000001</c:v>
                </c:pt>
                <c:pt idx="13">
                  <c:v>27.805264000000001</c:v>
                </c:pt>
                <c:pt idx="14">
                  <c:v>27.987306</c:v>
                </c:pt>
                <c:pt idx="15">
                  <c:v>28.165689</c:v>
                </c:pt>
                <c:pt idx="16">
                  <c:v>28.340191999999998</c:v>
                </c:pt>
                <c:pt idx="17">
                  <c:v>28.510652</c:v>
                </c:pt>
                <c:pt idx="18">
                  <c:v>28.676462999999998</c:v>
                </c:pt>
                <c:pt idx="19">
                  <c:v>28.837655000000002</c:v>
                </c:pt>
                <c:pt idx="20">
                  <c:v>28.994209999999999</c:v>
                </c:pt>
                <c:pt idx="21">
                  <c:v>29.146457000000002</c:v>
                </c:pt>
                <c:pt idx="22">
                  <c:v>29.293369999999999</c:v>
                </c:pt>
                <c:pt idx="23">
                  <c:v>29.435223000000001</c:v>
                </c:pt>
                <c:pt idx="24">
                  <c:v>29.572471</c:v>
                </c:pt>
                <c:pt idx="25">
                  <c:v>29.705207000000001</c:v>
                </c:pt>
                <c:pt idx="26">
                  <c:v>29.833584999999999</c:v>
                </c:pt>
                <c:pt idx="27">
                  <c:v>29.957694</c:v>
                </c:pt>
                <c:pt idx="28">
                  <c:v>30.0776</c:v>
                </c:pt>
                <c:pt idx="29">
                  <c:v>30.193458</c:v>
                </c:pt>
                <c:pt idx="30">
                  <c:v>30.305304</c:v>
                </c:pt>
                <c:pt idx="31">
                  <c:v>30.413550000000001</c:v>
                </c:pt>
                <c:pt idx="32">
                  <c:v>30.517688</c:v>
                </c:pt>
                <c:pt idx="33">
                  <c:v>30.617889999999999</c:v>
                </c:pt>
                <c:pt idx="34">
                  <c:v>30.714751</c:v>
                </c:pt>
                <c:pt idx="35">
                  <c:v>30.808219000000001</c:v>
                </c:pt>
                <c:pt idx="36">
                  <c:v>30.89922</c:v>
                </c:pt>
                <c:pt idx="37">
                  <c:v>30.988289999999999</c:v>
                </c:pt>
                <c:pt idx="38">
                  <c:v>31.075662000000001</c:v>
                </c:pt>
                <c:pt idx="39">
                  <c:v>31.161595999999999</c:v>
                </c:pt>
                <c:pt idx="40">
                  <c:v>31.246355000000001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7B-422F-B026-8CAAF71A4AC7}"/>
            </c:ext>
          </c:extLst>
        </c:ser>
        <c:ser>
          <c:idx val="2"/>
          <c:order val="1"/>
          <c:tx>
            <c:strRef>
              <c:f>Sheet!$C$1</c:f>
              <c:strCache>
                <c:ptCount val="1"/>
                <c:pt idx="0">
                  <c:v>Half 2000 -2010</c:v>
                </c:pt>
              </c:strCache>
            </c:strRef>
          </c:tx>
          <c:spPr>
            <a:ln w="50800" cmpd="sng">
              <a:solidFill>
                <a:srgbClr val="99660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Sheet!$C$2:$C$42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25.499699</c:v>
                </c:pt>
                <c:pt idx="2">
                  <c:v>25.857199999999999</c:v>
                </c:pt>
                <c:pt idx="3">
                  <c:v>26.217849999999999</c:v>
                </c:pt>
                <c:pt idx="4">
                  <c:v>26.581256</c:v>
                </c:pt>
                <c:pt idx="5">
                  <c:v>26.947116000000001</c:v>
                </c:pt>
                <c:pt idx="6">
                  <c:v>27.315362</c:v>
                </c:pt>
                <c:pt idx="7">
                  <c:v>27.686233999999999</c:v>
                </c:pt>
                <c:pt idx="8">
                  <c:v>28.059417</c:v>
                </c:pt>
                <c:pt idx="9">
                  <c:v>28.435222</c:v>
                </c:pt>
                <c:pt idx="10">
                  <c:v>28.813282000000001</c:v>
                </c:pt>
                <c:pt idx="11">
                  <c:v>29.193542999999998</c:v>
                </c:pt>
                <c:pt idx="12">
                  <c:v>29.576077999999999</c:v>
                </c:pt>
                <c:pt idx="13">
                  <c:v>29.960483</c:v>
                </c:pt>
                <c:pt idx="14">
                  <c:v>30.346675000000001</c:v>
                </c:pt>
                <c:pt idx="15">
                  <c:v>30.734321000000001</c:v>
                </c:pt>
                <c:pt idx="16">
                  <c:v>31.12311</c:v>
                </c:pt>
                <c:pt idx="17">
                  <c:v>31.512597</c:v>
                </c:pt>
                <c:pt idx="18">
                  <c:v>31.902068</c:v>
                </c:pt>
                <c:pt idx="19">
                  <c:v>32.291314</c:v>
                </c:pt>
                <c:pt idx="20">
                  <c:v>32.680216999999999</c:v>
                </c:pt>
                <c:pt idx="21">
                  <c:v>33.069124000000002</c:v>
                </c:pt>
                <c:pt idx="22">
                  <c:v>33.456995999999997</c:v>
                </c:pt>
                <c:pt idx="23">
                  <c:v>33.844034000000001</c:v>
                </c:pt>
                <c:pt idx="24">
                  <c:v>34.230595999999998</c:v>
                </c:pt>
                <c:pt idx="25">
                  <c:v>34.616889999999998</c:v>
                </c:pt>
                <c:pt idx="26">
                  <c:v>35.003182000000002</c:v>
                </c:pt>
                <c:pt idx="27">
                  <c:v>35.389580000000002</c:v>
                </c:pt>
                <c:pt idx="28">
                  <c:v>35.776102000000002</c:v>
                </c:pt>
                <c:pt idx="29">
                  <c:v>36.163116000000002</c:v>
                </c:pt>
                <c:pt idx="30">
                  <c:v>36.550595000000001</c:v>
                </c:pt>
                <c:pt idx="31">
                  <c:v>36.938879</c:v>
                </c:pt>
                <c:pt idx="32">
                  <c:v>37.327562</c:v>
                </c:pt>
                <c:pt idx="33">
                  <c:v>37.716926000000001</c:v>
                </c:pt>
                <c:pt idx="34">
                  <c:v>38.107567000000003</c:v>
                </c:pt>
                <c:pt idx="35">
                  <c:v>38.499538000000001</c:v>
                </c:pt>
                <c:pt idx="36">
                  <c:v>38.893625</c:v>
                </c:pt>
                <c:pt idx="37">
                  <c:v>39.290774999999996</c:v>
                </c:pt>
                <c:pt idx="38">
                  <c:v>39.691096999999999</c:v>
                </c:pt>
                <c:pt idx="39">
                  <c:v>40.095109000000001</c:v>
                </c:pt>
                <c:pt idx="40">
                  <c:v>40.502749000000001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7B-422F-B026-8CAAF71A4AC7}"/>
            </c:ext>
          </c:extLst>
        </c:ser>
        <c:ser>
          <c:idx val="3"/>
          <c:order val="2"/>
          <c:tx>
            <c:strRef>
              <c:f>Sheet!$D$1</c:f>
              <c:strCache>
                <c:ptCount val="1"/>
                <c:pt idx="0">
                  <c:v>2000 -2010</c:v>
                </c:pt>
              </c:strCache>
            </c:strRef>
          </c:tx>
          <c:spPr>
            <a:ln w="44450" cmpd="sng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Sheet!$D$2:$D$42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25.631695000000001</c:v>
                </c:pt>
                <c:pt idx="2">
                  <c:v>26.130047000000001</c:v>
                </c:pt>
                <c:pt idx="3">
                  <c:v>26.640165</c:v>
                </c:pt>
                <c:pt idx="4">
                  <c:v>27.161942</c:v>
                </c:pt>
                <c:pt idx="5">
                  <c:v>27.695284000000001</c:v>
                </c:pt>
                <c:pt idx="6">
                  <c:v>28.240245000000002</c:v>
                </c:pt>
                <c:pt idx="7">
                  <c:v>28.79729</c:v>
                </c:pt>
                <c:pt idx="8">
                  <c:v>29.366479000000002</c:v>
                </c:pt>
                <c:pt idx="9">
                  <c:v>29.948091000000002</c:v>
                </c:pt>
                <c:pt idx="10">
                  <c:v>30.541978</c:v>
                </c:pt>
                <c:pt idx="11">
                  <c:v>31.148299000000002</c:v>
                </c:pt>
                <c:pt idx="12">
                  <c:v>31.767295000000001</c:v>
                </c:pt>
                <c:pt idx="13">
                  <c:v>32.398820000000001</c:v>
                </c:pt>
                <c:pt idx="14">
                  <c:v>33.042844000000002</c:v>
                </c:pt>
                <c:pt idx="15">
                  <c:v>33.699306999999997</c:v>
                </c:pt>
                <c:pt idx="16">
                  <c:v>34.367812000000001</c:v>
                </c:pt>
                <c:pt idx="17">
                  <c:v>35.048138999999999</c:v>
                </c:pt>
                <c:pt idx="18">
                  <c:v>35.739576</c:v>
                </c:pt>
                <c:pt idx="19">
                  <c:v>36.441844000000003</c:v>
                </c:pt>
                <c:pt idx="20">
                  <c:v>37.155084000000002</c:v>
                </c:pt>
                <c:pt idx="21">
                  <c:v>37.879807999999997</c:v>
                </c:pt>
                <c:pt idx="22">
                  <c:v>38.615544999999997</c:v>
                </c:pt>
                <c:pt idx="23">
                  <c:v>39.362271</c:v>
                </c:pt>
                <c:pt idx="24">
                  <c:v>40.120967999999998</c:v>
                </c:pt>
                <c:pt idx="25">
                  <c:v>40.892254999999999</c:v>
                </c:pt>
                <c:pt idx="26">
                  <c:v>41.676431999999998</c:v>
                </c:pt>
                <c:pt idx="27">
                  <c:v>42.474367999999998</c:v>
                </c:pt>
                <c:pt idx="28">
                  <c:v>43.286563999999998</c:v>
                </c:pt>
                <c:pt idx="29">
                  <c:v>44.113563999999997</c:v>
                </c:pt>
                <c:pt idx="30">
                  <c:v>44.955896000000003</c:v>
                </c:pt>
                <c:pt idx="31">
                  <c:v>45.814205999999999</c:v>
                </c:pt>
                <c:pt idx="32">
                  <c:v>46.688597999999999</c:v>
                </c:pt>
                <c:pt idx="33">
                  <c:v>47.579642999999997</c:v>
                </c:pt>
                <c:pt idx="34">
                  <c:v>48.488715999999997</c:v>
                </c:pt>
                <c:pt idx="35">
                  <c:v>49.416164999999999</c:v>
                </c:pt>
                <c:pt idx="36">
                  <c:v>50.363232000000004</c:v>
                </c:pt>
                <c:pt idx="37">
                  <c:v>51.331195999999998</c:v>
                </c:pt>
                <c:pt idx="38">
                  <c:v>52.321083999999999</c:v>
                </c:pt>
                <c:pt idx="39">
                  <c:v>53.333517000000001</c:v>
                </c:pt>
                <c:pt idx="40">
                  <c:v>54.369297000000003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7B-422F-B026-8CAAF71A4AC7}"/>
            </c:ext>
          </c:extLst>
        </c:ser>
        <c:ser>
          <c:idx val="0"/>
          <c:order val="3"/>
          <c:tx>
            <c:strRef>
              <c:f>Sheet!$E$1</c:f>
              <c:strCache>
                <c:ptCount val="1"/>
                <c:pt idx="0">
                  <c:v>2010 -2015</c:v>
                </c:pt>
              </c:strCache>
            </c:strRef>
          </c:tx>
          <c:spPr>
            <a:ln w="44450">
              <a:solidFill>
                <a:schemeClr val="accent2"/>
              </a:solidFill>
            </a:ln>
          </c:spPr>
          <c:marker>
            <c:symbol val="none"/>
          </c:marker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Sheet!$E$2:$E$42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25.560866999999998</c:v>
                </c:pt>
                <c:pt idx="2">
                  <c:v>25.982796</c:v>
                </c:pt>
                <c:pt idx="3">
                  <c:v>26.411553999999999</c:v>
                </c:pt>
                <c:pt idx="4">
                  <c:v>26.847197999999999</c:v>
                </c:pt>
                <c:pt idx="5">
                  <c:v>27.289849</c:v>
                </c:pt>
                <c:pt idx="6">
                  <c:v>27.739236999999999</c:v>
                </c:pt>
                <c:pt idx="7">
                  <c:v>28.195917999999999</c:v>
                </c:pt>
                <c:pt idx="8">
                  <c:v>28.659986</c:v>
                </c:pt>
                <c:pt idx="9">
                  <c:v>29.131564000000001</c:v>
                </c:pt>
                <c:pt idx="10">
                  <c:v>29.610797999999999</c:v>
                </c:pt>
                <c:pt idx="11">
                  <c:v>30.097591999999999</c:v>
                </c:pt>
                <c:pt idx="12">
                  <c:v>30.592002000000001</c:v>
                </c:pt>
                <c:pt idx="13">
                  <c:v>31.094014000000001</c:v>
                </c:pt>
                <c:pt idx="14">
                  <c:v>31.603586</c:v>
                </c:pt>
                <c:pt idx="15">
                  <c:v>32.120618999999998</c:v>
                </c:pt>
                <c:pt idx="16">
                  <c:v>32.644846000000001</c:v>
                </c:pt>
                <c:pt idx="17">
                  <c:v>33.176082999999998</c:v>
                </c:pt>
                <c:pt idx="18">
                  <c:v>33.714047000000001</c:v>
                </c:pt>
                <c:pt idx="19">
                  <c:v>34.258343000000004</c:v>
                </c:pt>
                <c:pt idx="20">
                  <c:v>34.808596000000001</c:v>
                </c:pt>
                <c:pt idx="21">
                  <c:v>35.364516000000002</c:v>
                </c:pt>
                <c:pt idx="22">
                  <c:v>35.926034000000001</c:v>
                </c:pt>
                <c:pt idx="23">
                  <c:v>36.493169000000002</c:v>
                </c:pt>
                <c:pt idx="24">
                  <c:v>37.065918000000003</c:v>
                </c:pt>
                <c:pt idx="25">
                  <c:v>37.644506999999997</c:v>
                </c:pt>
                <c:pt idx="26">
                  <c:v>38.229151000000002</c:v>
                </c:pt>
                <c:pt idx="27">
                  <c:v>38.820807000000002</c:v>
                </c:pt>
                <c:pt idx="28">
                  <c:v>39.419739</c:v>
                </c:pt>
                <c:pt idx="29">
                  <c:v>40.026367999999998</c:v>
                </c:pt>
                <c:pt idx="30">
                  <c:v>40.641319000000003</c:v>
                </c:pt>
                <c:pt idx="31">
                  <c:v>41.265099999999997</c:v>
                </c:pt>
                <c:pt idx="32">
                  <c:v>41.898122000000001</c:v>
                </c:pt>
                <c:pt idx="33">
                  <c:v>42.541187999999998</c:v>
                </c:pt>
                <c:pt idx="34">
                  <c:v>43.195070000000001</c:v>
                </c:pt>
                <c:pt idx="35">
                  <c:v>43.860542000000002</c:v>
                </c:pt>
                <c:pt idx="36">
                  <c:v>44.538311999999998</c:v>
                </c:pt>
                <c:pt idx="37">
                  <c:v>45.229095999999998</c:v>
                </c:pt>
                <c:pt idx="38">
                  <c:v>45.933566999999996</c:v>
                </c:pt>
                <c:pt idx="39">
                  <c:v>46.652445999999998</c:v>
                </c:pt>
                <c:pt idx="40">
                  <c:v>47.386428000000002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7B-422F-B026-8CAAF71A4AC7}"/>
            </c:ext>
          </c:extLst>
        </c:ser>
        <c:ser>
          <c:idx val="4"/>
          <c:order val="4"/>
          <c:tx>
            <c:strRef>
              <c:f>Sheet!$F$1</c:f>
              <c:strCache>
                <c:ptCount val="1"/>
                <c:pt idx="0">
                  <c:v>Census</c:v>
                </c:pt>
              </c:strCache>
            </c:strRef>
          </c:tx>
          <c:spPr>
            <a:ln w="47625" cmpd="dbl"/>
          </c:spPr>
          <c:marker>
            <c:symbol val="square"/>
            <c:size val="5"/>
          </c:marker>
          <c:dLbls>
            <c:dLbl>
              <c:idx val="0"/>
              <c:layout>
                <c:manualLayout>
                  <c:x val="2.0227250543280288E-2"/>
                  <c:y val="-0.119695060340369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E8-4D71-8052-169684243A18}"/>
                </c:ext>
              </c:extLst>
            </c:dLbl>
            <c:dLbl>
              <c:idx val="9"/>
              <c:layout>
                <c:manualLayout>
                  <c:x val="-3.7564893866091964E-2"/>
                  <c:y val="-8.9771295255276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Sheet!$F$2:$F$11</c:f>
              <c:numCache>
                <c:formatCode>General</c:formatCode>
                <c:ptCount val="10"/>
                <c:pt idx="0" formatCode="0.0">
                  <c:v>25.145561000000001</c:v>
                </c:pt>
                <c:pt idx="9" formatCode="0.0">
                  <c:v>29.145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57B-422F-B026-8CAAF71A4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5575688"/>
        <c:axId val="275575296"/>
      </c:lineChart>
      <c:catAx>
        <c:axId val="27557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 sz="1400"/>
            </a:pPr>
            <a:endParaRPr lang="en-US"/>
          </a:p>
        </c:txPr>
        <c:crossAx val="275575296"/>
        <c:crosses val="autoZero"/>
        <c:auto val="1"/>
        <c:lblAlgn val="ctr"/>
        <c:lblOffset val="0"/>
        <c:tickLblSkip val="5"/>
        <c:noMultiLvlLbl val="0"/>
      </c:catAx>
      <c:valAx>
        <c:axId val="275575296"/>
        <c:scaling>
          <c:orientation val="minMax"/>
          <c:min val="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Millions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27557568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2023840769903761"/>
          <c:y val="1.8299263255108836E-2"/>
          <c:w val="0.24976876154369596"/>
          <c:h val="0.33835917202064625"/>
        </c:manualLayout>
      </c:layout>
      <c:overlay val="1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54071301463508E-2"/>
          <c:y val="2.6691617055350999E-2"/>
          <c:w val="0.79305985837710768"/>
          <c:h val="0.917017539468533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Sheet1!$B$3:$B$33</c:f>
              <c:numCache>
                <c:formatCode>#,##0</c:formatCode>
                <c:ptCount val="31"/>
                <c:pt idx="0">
                  <c:v>12138523</c:v>
                </c:pt>
                <c:pt idx="1">
                  <c:v>12209069</c:v>
                </c:pt>
                <c:pt idx="2">
                  <c:v>12278379</c:v>
                </c:pt>
                <c:pt idx="3">
                  <c:v>12346409</c:v>
                </c:pt>
                <c:pt idx="4">
                  <c:v>12412906</c:v>
                </c:pt>
                <c:pt idx="5">
                  <c:v>12478060</c:v>
                </c:pt>
                <c:pt idx="6">
                  <c:v>12541296</c:v>
                </c:pt>
                <c:pt idx="7">
                  <c:v>12602511</c:v>
                </c:pt>
                <c:pt idx="8">
                  <c:v>12661794</c:v>
                </c:pt>
                <c:pt idx="9">
                  <c:v>12719053</c:v>
                </c:pt>
                <c:pt idx="10">
                  <c:v>12774056</c:v>
                </c:pt>
                <c:pt idx="11">
                  <c:v>12826560</c:v>
                </c:pt>
                <c:pt idx="12">
                  <c:v>12876949</c:v>
                </c:pt>
                <c:pt idx="13">
                  <c:v>12924835</c:v>
                </c:pt>
                <c:pt idx="14">
                  <c:v>12970508</c:v>
                </c:pt>
                <c:pt idx="15">
                  <c:v>13013921</c:v>
                </c:pt>
                <c:pt idx="16">
                  <c:v>13055466</c:v>
                </c:pt>
                <c:pt idx="17">
                  <c:v>13095118</c:v>
                </c:pt>
                <c:pt idx="18">
                  <c:v>13132728</c:v>
                </c:pt>
                <c:pt idx="19">
                  <c:v>13168859</c:v>
                </c:pt>
                <c:pt idx="20">
                  <c:v>13203514</c:v>
                </c:pt>
                <c:pt idx="21">
                  <c:v>13237039</c:v>
                </c:pt>
                <c:pt idx="22">
                  <c:v>13269834</c:v>
                </c:pt>
                <c:pt idx="23">
                  <c:v>13301825</c:v>
                </c:pt>
                <c:pt idx="24">
                  <c:v>13333298</c:v>
                </c:pt>
                <c:pt idx="25">
                  <c:v>13364537</c:v>
                </c:pt>
                <c:pt idx="26">
                  <c:v>13395867</c:v>
                </c:pt>
                <c:pt idx="27">
                  <c:v>13427201</c:v>
                </c:pt>
                <c:pt idx="28">
                  <c:v>13458955</c:v>
                </c:pt>
                <c:pt idx="29">
                  <c:v>13491166</c:v>
                </c:pt>
                <c:pt idx="30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F-4F75-B6AD-DDBC24783B68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Sheet1!$C$3:$C$33</c:f>
              <c:numCache>
                <c:formatCode>#,##0</c:formatCode>
                <c:ptCount val="31"/>
                <c:pt idx="0">
                  <c:v>11804659</c:v>
                </c:pt>
                <c:pt idx="1">
                  <c:v>12056086</c:v>
                </c:pt>
                <c:pt idx="2">
                  <c:v>12310931</c:v>
                </c:pt>
                <c:pt idx="3">
                  <c:v>12568988</c:v>
                </c:pt>
                <c:pt idx="4">
                  <c:v>12830248</c:v>
                </c:pt>
                <c:pt idx="5">
                  <c:v>13094633</c:v>
                </c:pt>
                <c:pt idx="6">
                  <c:v>13361810</c:v>
                </c:pt>
                <c:pt idx="7">
                  <c:v>13631520</c:v>
                </c:pt>
                <c:pt idx="8">
                  <c:v>13903534</c:v>
                </c:pt>
                <c:pt idx="9">
                  <c:v>14177454</c:v>
                </c:pt>
                <c:pt idx="10">
                  <c:v>14452949</c:v>
                </c:pt>
                <c:pt idx="11">
                  <c:v>14730001</c:v>
                </c:pt>
                <c:pt idx="12">
                  <c:v>15007697</c:v>
                </c:pt>
                <c:pt idx="13">
                  <c:v>15286323</c:v>
                </c:pt>
                <c:pt idx="14">
                  <c:v>15565745</c:v>
                </c:pt>
                <c:pt idx="15">
                  <c:v>15845750</c:v>
                </c:pt>
                <c:pt idx="16">
                  <c:v>16126336</c:v>
                </c:pt>
                <c:pt idx="17">
                  <c:v>16408278</c:v>
                </c:pt>
                <c:pt idx="18">
                  <c:v>16691287</c:v>
                </c:pt>
                <c:pt idx="19">
                  <c:v>16975514</c:v>
                </c:pt>
                <c:pt idx="20">
                  <c:v>17260820</c:v>
                </c:pt>
                <c:pt idx="21">
                  <c:v>17547269</c:v>
                </c:pt>
                <c:pt idx="22">
                  <c:v>17834947</c:v>
                </c:pt>
                <c:pt idx="23">
                  <c:v>18124098</c:v>
                </c:pt>
                <c:pt idx="24">
                  <c:v>18414727</c:v>
                </c:pt>
                <c:pt idx="25">
                  <c:v>18706844</c:v>
                </c:pt>
                <c:pt idx="26">
                  <c:v>19000182</c:v>
                </c:pt>
                <c:pt idx="27">
                  <c:v>19295573</c:v>
                </c:pt>
                <c:pt idx="28">
                  <c:v>19592630</c:v>
                </c:pt>
                <c:pt idx="29">
                  <c:v>19891483</c:v>
                </c:pt>
                <c:pt idx="30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3F-4F75-B6AD-DDBC24783B68}"/>
            </c:ext>
          </c:extLst>
        </c:ser>
        <c:ser>
          <c:idx val="3"/>
          <c:order val="2"/>
          <c:tx>
            <c:strRef>
              <c:f>Sheet1!$D$2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Sheet1!$D$3:$D$33</c:f>
              <c:numCache>
                <c:formatCode>#,##0</c:formatCode>
                <c:ptCount val="31"/>
                <c:pt idx="0">
                  <c:v>3557892</c:v>
                </c:pt>
                <c:pt idx="1">
                  <c:v>3630915</c:v>
                </c:pt>
                <c:pt idx="2">
                  <c:v>3704755</c:v>
                </c:pt>
                <c:pt idx="3">
                  <c:v>3779551</c:v>
                </c:pt>
                <c:pt idx="4">
                  <c:v>3855122</c:v>
                </c:pt>
                <c:pt idx="5">
                  <c:v>3931512</c:v>
                </c:pt>
                <c:pt idx="6">
                  <c:v>4008568</c:v>
                </c:pt>
                <c:pt idx="7">
                  <c:v>4086385</c:v>
                </c:pt>
                <c:pt idx="8">
                  <c:v>4164659</c:v>
                </c:pt>
                <c:pt idx="9">
                  <c:v>4243566</c:v>
                </c:pt>
                <c:pt idx="10">
                  <c:v>4322983</c:v>
                </c:pt>
                <c:pt idx="11">
                  <c:v>4402798</c:v>
                </c:pt>
                <c:pt idx="12">
                  <c:v>4483073</c:v>
                </c:pt>
                <c:pt idx="13">
                  <c:v>4563526</c:v>
                </c:pt>
                <c:pt idx="14">
                  <c:v>4644454</c:v>
                </c:pt>
                <c:pt idx="15">
                  <c:v>4725913</c:v>
                </c:pt>
                <c:pt idx="16">
                  <c:v>4807882</c:v>
                </c:pt>
                <c:pt idx="17">
                  <c:v>4890449</c:v>
                </c:pt>
                <c:pt idx="18">
                  <c:v>4973549</c:v>
                </c:pt>
                <c:pt idx="19">
                  <c:v>5057471</c:v>
                </c:pt>
                <c:pt idx="20">
                  <c:v>5141963</c:v>
                </c:pt>
                <c:pt idx="21">
                  <c:v>5227090</c:v>
                </c:pt>
                <c:pt idx="22">
                  <c:v>5313003</c:v>
                </c:pt>
                <c:pt idx="23">
                  <c:v>5399795</c:v>
                </c:pt>
                <c:pt idx="24">
                  <c:v>5487288</c:v>
                </c:pt>
                <c:pt idx="25">
                  <c:v>5575549</c:v>
                </c:pt>
                <c:pt idx="26">
                  <c:v>5664673</c:v>
                </c:pt>
                <c:pt idx="27">
                  <c:v>5754727</c:v>
                </c:pt>
                <c:pt idx="28">
                  <c:v>5845821</c:v>
                </c:pt>
                <c:pt idx="29">
                  <c:v>5937830</c:v>
                </c:pt>
                <c:pt idx="30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F-4F75-B6AD-DDBC24783B68}"/>
            </c:ext>
          </c:extLst>
        </c:ser>
        <c:ser>
          <c:idx val="4"/>
          <c:order val="3"/>
          <c:tx>
            <c:strRef>
              <c:f>Sheet1!$E$2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Sheet1!$E$3:$E$33</c:f>
              <c:numCache>
                <c:formatCode>#,##0</c:formatCode>
                <c:ptCount val="31"/>
                <c:pt idx="0">
                  <c:v>1525540</c:v>
                </c:pt>
                <c:pt idx="1">
                  <c:v>1597919</c:v>
                </c:pt>
                <c:pt idx="2">
                  <c:v>1673482</c:v>
                </c:pt>
                <c:pt idx="3">
                  <c:v>1752407</c:v>
                </c:pt>
                <c:pt idx="4">
                  <c:v>1835119</c:v>
                </c:pt>
                <c:pt idx="5">
                  <c:v>1921387</c:v>
                </c:pt>
                <c:pt idx="6">
                  <c:v>2011587</c:v>
                </c:pt>
                <c:pt idx="7">
                  <c:v>2105829</c:v>
                </c:pt>
                <c:pt idx="8">
                  <c:v>2204361</c:v>
                </c:pt>
                <c:pt idx="9">
                  <c:v>2307326</c:v>
                </c:pt>
                <c:pt idx="10">
                  <c:v>2414778</c:v>
                </c:pt>
                <c:pt idx="11">
                  <c:v>2526812</c:v>
                </c:pt>
                <c:pt idx="12">
                  <c:v>2643808</c:v>
                </c:pt>
                <c:pt idx="13">
                  <c:v>2765883</c:v>
                </c:pt>
                <c:pt idx="14">
                  <c:v>2893106</c:v>
                </c:pt>
                <c:pt idx="15">
                  <c:v>3025641</c:v>
                </c:pt>
                <c:pt idx="16">
                  <c:v>3163631</c:v>
                </c:pt>
                <c:pt idx="17">
                  <c:v>3307037</c:v>
                </c:pt>
                <c:pt idx="18">
                  <c:v>3456129</c:v>
                </c:pt>
                <c:pt idx="19">
                  <c:v>3611079</c:v>
                </c:pt>
                <c:pt idx="20">
                  <c:v>3772186</c:v>
                </c:pt>
                <c:pt idx="21">
                  <c:v>3939506</c:v>
                </c:pt>
                <c:pt idx="22">
                  <c:v>4113391</c:v>
                </c:pt>
                <c:pt idx="23">
                  <c:v>4294213</c:v>
                </c:pt>
                <c:pt idx="24">
                  <c:v>4482285</c:v>
                </c:pt>
                <c:pt idx="25">
                  <c:v>4678041</c:v>
                </c:pt>
                <c:pt idx="26">
                  <c:v>4881630</c:v>
                </c:pt>
                <c:pt idx="27">
                  <c:v>5093584</c:v>
                </c:pt>
                <c:pt idx="28">
                  <c:v>5314206</c:v>
                </c:pt>
                <c:pt idx="29">
                  <c:v>5543768</c:v>
                </c:pt>
                <c:pt idx="30">
                  <c:v>5782879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3F-4F75-B6AD-DDBC24783B68}"/>
            </c:ext>
          </c:extLst>
        </c:ser>
        <c:ser>
          <c:idx val="5"/>
          <c:order val="4"/>
          <c:tx>
            <c:strRef>
              <c:f>Sheet1!$F$2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Sheet1!$F$3:$F$33</c:f>
              <c:numCache>
                <c:formatCode>#,##0</c:formatCode>
                <c:ptCount val="31"/>
                <c:pt idx="0">
                  <c:v>651054</c:v>
                </c:pt>
                <c:pt idx="1">
                  <c:v>674937</c:v>
                </c:pt>
                <c:pt idx="2">
                  <c:v>699843</c:v>
                </c:pt>
                <c:pt idx="3">
                  <c:v>725477</c:v>
                </c:pt>
                <c:pt idx="4">
                  <c:v>751839</c:v>
                </c:pt>
                <c:pt idx="5">
                  <c:v>779328</c:v>
                </c:pt>
                <c:pt idx="6">
                  <c:v>807487</c:v>
                </c:pt>
                <c:pt idx="7">
                  <c:v>836782</c:v>
                </c:pt>
                <c:pt idx="8">
                  <c:v>866756</c:v>
                </c:pt>
                <c:pt idx="9">
                  <c:v>897758</c:v>
                </c:pt>
                <c:pt idx="10">
                  <c:v>929686</c:v>
                </c:pt>
                <c:pt idx="11">
                  <c:v>962888</c:v>
                </c:pt>
                <c:pt idx="12">
                  <c:v>996943</c:v>
                </c:pt>
                <c:pt idx="13">
                  <c:v>1031997</c:v>
                </c:pt>
                <c:pt idx="14">
                  <c:v>1068225</c:v>
                </c:pt>
                <c:pt idx="15">
                  <c:v>1105270</c:v>
                </c:pt>
                <c:pt idx="16">
                  <c:v>1143550</c:v>
                </c:pt>
                <c:pt idx="17">
                  <c:v>1183012</c:v>
                </c:pt>
                <c:pt idx="18">
                  <c:v>1223471</c:v>
                </c:pt>
                <c:pt idx="19">
                  <c:v>1265133</c:v>
                </c:pt>
                <c:pt idx="20">
                  <c:v>1308013</c:v>
                </c:pt>
                <c:pt idx="21">
                  <c:v>1352101</c:v>
                </c:pt>
                <c:pt idx="22">
                  <c:v>1397558</c:v>
                </c:pt>
                <c:pt idx="23">
                  <c:v>1444253</c:v>
                </c:pt>
                <c:pt idx="24">
                  <c:v>1492313</c:v>
                </c:pt>
                <c:pt idx="25">
                  <c:v>1541994</c:v>
                </c:pt>
                <c:pt idx="26">
                  <c:v>1593080</c:v>
                </c:pt>
                <c:pt idx="27">
                  <c:v>1645748</c:v>
                </c:pt>
                <c:pt idx="28">
                  <c:v>1699692</c:v>
                </c:pt>
                <c:pt idx="29">
                  <c:v>1755511</c:v>
                </c:pt>
                <c:pt idx="30">
                  <c:v>1812842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3F-4F75-B6AD-DDBC24783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17599"/>
        <c:axId val="99863135"/>
      </c:lineChart>
      <c:catAx>
        <c:axId val="10391759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63135"/>
        <c:crosses val="autoZero"/>
        <c:auto val="1"/>
        <c:lblAlgn val="ctr"/>
        <c:lblOffset val="100"/>
        <c:noMultiLvlLbl val="0"/>
      </c:catAx>
      <c:valAx>
        <c:axId val="99863135"/>
        <c:scaling>
          <c:orientation val="minMax"/>
          <c:max val="2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1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59762439971645"/>
          <c:y val="0.13999132188083999"/>
          <c:w val="0.11314747112169207"/>
          <c:h val="0.71228481197312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State!$A$17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9-487A-B43F-E9990295F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19-487A-B43F-E9990295F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19-487A-B43F-E9990295F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19-487A-B43F-E9990295F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19-487A-B43F-E9990295F7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State!$B$16:$F$16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State!$B$17:$F$17</c:f>
              <c:numCache>
                <c:formatCode>0.0%</c:formatCode>
                <c:ptCount val="5"/>
                <c:pt idx="0">
                  <c:v>0.39747456769062672</c:v>
                </c:pt>
                <c:pt idx="1">
                  <c:v>0.11819016345745254</c:v>
                </c:pt>
                <c:pt idx="2">
                  <c:v>0.39257226800496337</c:v>
                </c:pt>
                <c:pt idx="3">
                  <c:v>5.3576632142760948E-2</c:v>
                </c:pt>
                <c:pt idx="4">
                  <c:v>3.8186368704196408E-2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9-487A-B43F-E9990295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23199183435405"/>
          <c:y val="3.6443293946503759E-2"/>
          <c:w val="0.86169169825993985"/>
          <c:h val="0.65243242156420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(non-Hispanic)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Sheet1!$B$2:$B$97</c:f>
              <c:numCache>
                <c:formatCode>#,##0</c:formatCode>
                <c:ptCount val="96"/>
                <c:pt idx="0">
                  <c:v>113635</c:v>
                </c:pt>
                <c:pt idx="1">
                  <c:v>114868</c:v>
                </c:pt>
                <c:pt idx="2">
                  <c:v>118949</c:v>
                </c:pt>
                <c:pt idx="3">
                  <c:v>124659</c:v>
                </c:pt>
                <c:pt idx="4">
                  <c:v>129591</c:v>
                </c:pt>
                <c:pt idx="5">
                  <c:v>130967</c:v>
                </c:pt>
                <c:pt idx="6">
                  <c:v>130176</c:v>
                </c:pt>
                <c:pt idx="7">
                  <c:v>128867</c:v>
                </c:pt>
                <c:pt idx="8">
                  <c:v>129351</c:v>
                </c:pt>
                <c:pt idx="9">
                  <c:v>124243</c:v>
                </c:pt>
                <c:pt idx="10">
                  <c:v>127691</c:v>
                </c:pt>
                <c:pt idx="11">
                  <c:v>129710</c:v>
                </c:pt>
                <c:pt idx="12">
                  <c:v>130556</c:v>
                </c:pt>
                <c:pt idx="13">
                  <c:v>130185</c:v>
                </c:pt>
                <c:pt idx="14">
                  <c:v>130267</c:v>
                </c:pt>
                <c:pt idx="15">
                  <c:v>131265</c:v>
                </c:pt>
                <c:pt idx="16">
                  <c:v>132487</c:v>
                </c:pt>
                <c:pt idx="17">
                  <c:v>134003</c:v>
                </c:pt>
                <c:pt idx="18">
                  <c:v>140273</c:v>
                </c:pt>
                <c:pt idx="19">
                  <c:v>144676</c:v>
                </c:pt>
                <c:pt idx="20">
                  <c:v>141280</c:v>
                </c:pt>
                <c:pt idx="21">
                  <c:v>142450</c:v>
                </c:pt>
                <c:pt idx="22">
                  <c:v>145282</c:v>
                </c:pt>
                <c:pt idx="23">
                  <c:v>147066</c:v>
                </c:pt>
                <c:pt idx="24">
                  <c:v>151247</c:v>
                </c:pt>
                <c:pt idx="25">
                  <c:v>154633</c:v>
                </c:pt>
                <c:pt idx="26">
                  <c:v>157318</c:v>
                </c:pt>
                <c:pt idx="27">
                  <c:v>159663</c:v>
                </c:pt>
                <c:pt idx="28">
                  <c:v>159929</c:v>
                </c:pt>
                <c:pt idx="29">
                  <c:v>159956</c:v>
                </c:pt>
                <c:pt idx="30">
                  <c:v>156883</c:v>
                </c:pt>
                <c:pt idx="31">
                  <c:v>155596</c:v>
                </c:pt>
                <c:pt idx="32">
                  <c:v>157228</c:v>
                </c:pt>
                <c:pt idx="33">
                  <c:v>159606</c:v>
                </c:pt>
                <c:pt idx="34">
                  <c:v>160853</c:v>
                </c:pt>
                <c:pt idx="35">
                  <c:v>157553</c:v>
                </c:pt>
                <c:pt idx="36">
                  <c:v>159210</c:v>
                </c:pt>
                <c:pt idx="37">
                  <c:v>158481</c:v>
                </c:pt>
                <c:pt idx="38">
                  <c:v>158033</c:v>
                </c:pt>
                <c:pt idx="39">
                  <c:v>156963</c:v>
                </c:pt>
                <c:pt idx="40">
                  <c:v>148686</c:v>
                </c:pt>
                <c:pt idx="41">
                  <c:v>145608</c:v>
                </c:pt>
                <c:pt idx="42">
                  <c:v>142569</c:v>
                </c:pt>
                <c:pt idx="43">
                  <c:v>140199</c:v>
                </c:pt>
                <c:pt idx="44">
                  <c:v>142590</c:v>
                </c:pt>
                <c:pt idx="45">
                  <c:v>140061</c:v>
                </c:pt>
                <c:pt idx="46">
                  <c:v>142693</c:v>
                </c:pt>
                <c:pt idx="47">
                  <c:v>152223</c:v>
                </c:pt>
                <c:pt idx="48">
                  <c:v>163788</c:v>
                </c:pt>
                <c:pt idx="49">
                  <c:v>164937</c:v>
                </c:pt>
                <c:pt idx="50">
                  <c:v>156470</c:v>
                </c:pt>
                <c:pt idx="51">
                  <c:v>150094</c:v>
                </c:pt>
                <c:pt idx="52">
                  <c:v>149061</c:v>
                </c:pt>
                <c:pt idx="53">
                  <c:v>150944</c:v>
                </c:pt>
                <c:pt idx="54">
                  <c:v>162585</c:v>
                </c:pt>
                <c:pt idx="55">
                  <c:v>170486</c:v>
                </c:pt>
                <c:pt idx="56">
                  <c:v>175356</c:v>
                </c:pt>
                <c:pt idx="57">
                  <c:v>177270</c:v>
                </c:pt>
                <c:pt idx="58">
                  <c:v>179759</c:v>
                </c:pt>
                <c:pt idx="59">
                  <c:v>182152</c:v>
                </c:pt>
                <c:pt idx="60">
                  <c:v>177566</c:v>
                </c:pt>
                <c:pt idx="61">
                  <c:v>177813</c:v>
                </c:pt>
                <c:pt idx="62">
                  <c:v>174460</c:v>
                </c:pt>
                <c:pt idx="63">
                  <c:v>169493</c:v>
                </c:pt>
                <c:pt idx="64">
                  <c:v>167789</c:v>
                </c:pt>
                <c:pt idx="65">
                  <c:v>161481</c:v>
                </c:pt>
                <c:pt idx="66">
                  <c:v>156487</c:v>
                </c:pt>
                <c:pt idx="67">
                  <c:v>150153</c:v>
                </c:pt>
                <c:pt idx="68">
                  <c:v>141289</c:v>
                </c:pt>
                <c:pt idx="69">
                  <c:v>138740</c:v>
                </c:pt>
                <c:pt idx="70">
                  <c:v>135151</c:v>
                </c:pt>
                <c:pt idx="71">
                  <c:v>137423</c:v>
                </c:pt>
                <c:pt idx="72">
                  <c:v>137296</c:v>
                </c:pt>
                <c:pt idx="73">
                  <c:v>108912</c:v>
                </c:pt>
                <c:pt idx="74">
                  <c:v>101546</c:v>
                </c:pt>
                <c:pt idx="75">
                  <c:v>101357</c:v>
                </c:pt>
                <c:pt idx="76">
                  <c:v>96933</c:v>
                </c:pt>
                <c:pt idx="77">
                  <c:v>86570</c:v>
                </c:pt>
                <c:pt idx="78">
                  <c:v>78066</c:v>
                </c:pt>
                <c:pt idx="79">
                  <c:v>70761</c:v>
                </c:pt>
                <c:pt idx="80">
                  <c:v>65416</c:v>
                </c:pt>
                <c:pt idx="81">
                  <c:v>60630</c:v>
                </c:pt>
                <c:pt idx="82">
                  <c:v>54624</c:v>
                </c:pt>
                <c:pt idx="83">
                  <c:v>50682</c:v>
                </c:pt>
                <c:pt idx="84">
                  <c:v>47274</c:v>
                </c:pt>
                <c:pt idx="85">
                  <c:v>41568</c:v>
                </c:pt>
                <c:pt idx="86">
                  <c:v>37452</c:v>
                </c:pt>
                <c:pt idx="87">
                  <c:v>33866</c:v>
                </c:pt>
                <c:pt idx="88">
                  <c:v>30512</c:v>
                </c:pt>
                <c:pt idx="89">
                  <c:v>26882</c:v>
                </c:pt>
                <c:pt idx="90">
                  <c:v>22603</c:v>
                </c:pt>
                <c:pt idx="91">
                  <c:v>18725</c:v>
                </c:pt>
                <c:pt idx="92">
                  <c:v>15523</c:v>
                </c:pt>
                <c:pt idx="93">
                  <c:v>12628</c:v>
                </c:pt>
                <c:pt idx="94">
                  <c:v>9947</c:v>
                </c:pt>
                <c:pt idx="95">
                  <c:v>23314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0-4196-A476-54EC04991C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Sheet1!$C$2:$C$97</c:f>
              <c:numCache>
                <c:formatCode>#,##0</c:formatCode>
                <c:ptCount val="96"/>
                <c:pt idx="0">
                  <c:v>194300</c:v>
                </c:pt>
                <c:pt idx="1">
                  <c:v>194939</c:v>
                </c:pt>
                <c:pt idx="2">
                  <c:v>199256</c:v>
                </c:pt>
                <c:pt idx="3">
                  <c:v>204093</c:v>
                </c:pt>
                <c:pt idx="4">
                  <c:v>208032</c:v>
                </c:pt>
                <c:pt idx="5">
                  <c:v>207627</c:v>
                </c:pt>
                <c:pt idx="6">
                  <c:v>205689</c:v>
                </c:pt>
                <c:pt idx="7">
                  <c:v>204034</c:v>
                </c:pt>
                <c:pt idx="8">
                  <c:v>206213</c:v>
                </c:pt>
                <c:pt idx="9">
                  <c:v>199564</c:v>
                </c:pt>
                <c:pt idx="10">
                  <c:v>202120</c:v>
                </c:pt>
                <c:pt idx="11">
                  <c:v>205094</c:v>
                </c:pt>
                <c:pt idx="12">
                  <c:v>205376</c:v>
                </c:pt>
                <c:pt idx="13">
                  <c:v>202369</c:v>
                </c:pt>
                <c:pt idx="14">
                  <c:v>200886</c:v>
                </c:pt>
                <c:pt idx="15">
                  <c:v>198413</c:v>
                </c:pt>
                <c:pt idx="16">
                  <c:v>196202</c:v>
                </c:pt>
                <c:pt idx="17">
                  <c:v>195477</c:v>
                </c:pt>
                <c:pt idx="18">
                  <c:v>198352</c:v>
                </c:pt>
                <c:pt idx="19">
                  <c:v>198474</c:v>
                </c:pt>
                <c:pt idx="20">
                  <c:v>189743</c:v>
                </c:pt>
                <c:pt idx="21">
                  <c:v>186278</c:v>
                </c:pt>
                <c:pt idx="22">
                  <c:v>183916</c:v>
                </c:pt>
                <c:pt idx="23">
                  <c:v>183291</c:v>
                </c:pt>
                <c:pt idx="24">
                  <c:v>182897</c:v>
                </c:pt>
                <c:pt idx="25">
                  <c:v>183626</c:v>
                </c:pt>
                <c:pt idx="26">
                  <c:v>184173</c:v>
                </c:pt>
                <c:pt idx="27">
                  <c:v>184003</c:v>
                </c:pt>
                <c:pt idx="28">
                  <c:v>180096</c:v>
                </c:pt>
                <c:pt idx="29">
                  <c:v>175189</c:v>
                </c:pt>
                <c:pt idx="30">
                  <c:v>168325</c:v>
                </c:pt>
                <c:pt idx="31">
                  <c:v>165898</c:v>
                </c:pt>
                <c:pt idx="32">
                  <c:v>165369</c:v>
                </c:pt>
                <c:pt idx="33">
                  <c:v>165210</c:v>
                </c:pt>
                <c:pt idx="34">
                  <c:v>164603</c:v>
                </c:pt>
                <c:pt idx="35">
                  <c:v>162038</c:v>
                </c:pt>
                <c:pt idx="36">
                  <c:v>164636</c:v>
                </c:pt>
                <c:pt idx="37">
                  <c:v>164102</c:v>
                </c:pt>
                <c:pt idx="38">
                  <c:v>163867</c:v>
                </c:pt>
                <c:pt idx="39">
                  <c:v>163861</c:v>
                </c:pt>
                <c:pt idx="40">
                  <c:v>154148</c:v>
                </c:pt>
                <c:pt idx="41">
                  <c:v>152535</c:v>
                </c:pt>
                <c:pt idx="42">
                  <c:v>152024</c:v>
                </c:pt>
                <c:pt idx="43">
                  <c:v>151868</c:v>
                </c:pt>
                <c:pt idx="44">
                  <c:v>152202</c:v>
                </c:pt>
                <c:pt idx="45">
                  <c:v>147141</c:v>
                </c:pt>
                <c:pt idx="46">
                  <c:v>145284</c:v>
                </c:pt>
                <c:pt idx="47">
                  <c:v>143584</c:v>
                </c:pt>
                <c:pt idx="48">
                  <c:v>140379</c:v>
                </c:pt>
                <c:pt idx="49">
                  <c:v>138335</c:v>
                </c:pt>
                <c:pt idx="50">
                  <c:v>129658</c:v>
                </c:pt>
                <c:pt idx="51">
                  <c:v>124829</c:v>
                </c:pt>
                <c:pt idx="52">
                  <c:v>120616</c:v>
                </c:pt>
                <c:pt idx="53">
                  <c:v>118854</c:v>
                </c:pt>
                <c:pt idx="54">
                  <c:v>119021</c:v>
                </c:pt>
                <c:pt idx="55">
                  <c:v>114282</c:v>
                </c:pt>
                <c:pt idx="56">
                  <c:v>111013</c:v>
                </c:pt>
                <c:pt idx="57">
                  <c:v>106450</c:v>
                </c:pt>
                <c:pt idx="58">
                  <c:v>103442</c:v>
                </c:pt>
                <c:pt idx="59">
                  <c:v>101365</c:v>
                </c:pt>
                <c:pt idx="60">
                  <c:v>94050</c:v>
                </c:pt>
                <c:pt idx="61">
                  <c:v>90223</c:v>
                </c:pt>
                <c:pt idx="62">
                  <c:v>86175</c:v>
                </c:pt>
                <c:pt idx="63">
                  <c:v>82403</c:v>
                </c:pt>
                <c:pt idx="64">
                  <c:v>78415</c:v>
                </c:pt>
                <c:pt idx="65">
                  <c:v>72430</c:v>
                </c:pt>
                <c:pt idx="66">
                  <c:v>67934</c:v>
                </c:pt>
                <c:pt idx="67">
                  <c:v>62640</c:v>
                </c:pt>
                <c:pt idx="68">
                  <c:v>60179</c:v>
                </c:pt>
                <c:pt idx="69">
                  <c:v>57593</c:v>
                </c:pt>
                <c:pt idx="70">
                  <c:v>53468</c:v>
                </c:pt>
                <c:pt idx="71">
                  <c:v>50503</c:v>
                </c:pt>
                <c:pt idx="72">
                  <c:v>47190</c:v>
                </c:pt>
                <c:pt idx="73">
                  <c:v>41686</c:v>
                </c:pt>
                <c:pt idx="74">
                  <c:v>38471</c:v>
                </c:pt>
                <c:pt idx="75">
                  <c:v>35027</c:v>
                </c:pt>
                <c:pt idx="76">
                  <c:v>31794</c:v>
                </c:pt>
                <c:pt idx="77">
                  <c:v>28384</c:v>
                </c:pt>
                <c:pt idx="78">
                  <c:v>26131</c:v>
                </c:pt>
                <c:pt idx="79">
                  <c:v>24281</c:v>
                </c:pt>
                <c:pt idx="80">
                  <c:v>21936</c:v>
                </c:pt>
                <c:pt idx="81">
                  <c:v>20478</c:v>
                </c:pt>
                <c:pt idx="82">
                  <c:v>18731</c:v>
                </c:pt>
                <c:pt idx="83">
                  <c:v>17330</c:v>
                </c:pt>
                <c:pt idx="84">
                  <c:v>16025</c:v>
                </c:pt>
                <c:pt idx="85">
                  <c:v>13850</c:v>
                </c:pt>
                <c:pt idx="86">
                  <c:v>11983</c:v>
                </c:pt>
                <c:pt idx="87">
                  <c:v>10877</c:v>
                </c:pt>
                <c:pt idx="88">
                  <c:v>9741</c:v>
                </c:pt>
                <c:pt idx="89">
                  <c:v>8748</c:v>
                </c:pt>
                <c:pt idx="90">
                  <c:v>7237</c:v>
                </c:pt>
                <c:pt idx="91">
                  <c:v>6025</c:v>
                </c:pt>
                <c:pt idx="92">
                  <c:v>4987</c:v>
                </c:pt>
                <c:pt idx="93">
                  <c:v>3979</c:v>
                </c:pt>
                <c:pt idx="94">
                  <c:v>3206</c:v>
                </c:pt>
                <c:pt idx="95">
                  <c:v>8127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50-4196-A476-54EC0499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0208104"/>
        <c:axId val="220212416"/>
      </c:barChart>
      <c:catAx>
        <c:axId val="22020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1545126712102163"/>
              <c:y val="0.798042219704043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3900000"/>
          <a:lstStyle/>
          <a:p>
            <a:pPr>
              <a:defRPr sz="1200"/>
            </a:pPr>
            <a:endParaRPr lang="en-US"/>
          </a:p>
        </c:txPr>
        <c:crossAx val="220212416"/>
        <c:crosses val="autoZero"/>
        <c:auto val="1"/>
        <c:lblAlgn val="ctr"/>
        <c:lblOffset val="100"/>
        <c:tickLblSkip val="5"/>
        <c:noMultiLvlLbl val="0"/>
      </c:catAx>
      <c:valAx>
        <c:axId val="220212416"/>
        <c:scaling>
          <c:orientation val="minMax"/>
          <c:max val="2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</a:t>
                </a:r>
              </a:p>
            </c:rich>
          </c:tx>
          <c:layout>
            <c:manualLayout>
              <c:xMode val="edge"/>
              <c:yMode val="edge"/>
              <c:x val="8.771929824561403E-3"/>
              <c:y val="0.2487123138456438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0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634414342275007"/>
          <c:y val="8.2665768709552542E-2"/>
          <c:w val="0.26128219671693581"/>
          <c:h val="0.14147279549153821"/>
        </c:manualLayout>
      </c:layout>
      <c:overlay val="0"/>
      <c:txPr>
        <a:bodyPr/>
        <a:lstStyle/>
        <a:p>
          <a:pPr>
            <a:defRPr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_(* #,##0_);_(* \(#,##0\);_(* "-"??_);_(@_)</c:formatCode>
                <c:ptCount val="11"/>
                <c:pt idx="0">
                  <c:v>120571</c:v>
                </c:pt>
                <c:pt idx="1">
                  <c:v>141603</c:v>
                </c:pt>
                <c:pt idx="2">
                  <c:v>107618</c:v>
                </c:pt>
                <c:pt idx="3">
                  <c:v>159828</c:v>
                </c:pt>
                <c:pt idx="4">
                  <c:v>172183</c:v>
                </c:pt>
                <c:pt idx="5">
                  <c:v>120979</c:v>
                </c:pt>
                <c:pt idx="6">
                  <c:v>84806</c:v>
                </c:pt>
                <c:pt idx="7">
                  <c:v>84638</c:v>
                </c:pt>
                <c:pt idx="8">
                  <c:v>121411</c:v>
                </c:pt>
                <c:pt idx="9">
                  <c:v>162299</c:v>
                </c:pt>
                <c:pt idx="10">
                  <c:v>170307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73-41D3-B28C-389A490522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_(* #,##0_);_(* \(#,##0\);_(* "-"??_);_(@_)</c:formatCode>
                <c:ptCount val="11"/>
                <c:pt idx="0">
                  <c:v>69106</c:v>
                </c:pt>
                <c:pt idx="1">
                  <c:v>84838</c:v>
                </c:pt>
                <c:pt idx="2">
                  <c:v>79571</c:v>
                </c:pt>
                <c:pt idx="3">
                  <c:v>106776</c:v>
                </c:pt>
                <c:pt idx="4">
                  <c:v>117265</c:v>
                </c:pt>
                <c:pt idx="5">
                  <c:v>110382</c:v>
                </c:pt>
                <c:pt idx="6">
                  <c:v>96215</c:v>
                </c:pt>
                <c:pt idx="7">
                  <c:v>69138</c:v>
                </c:pt>
                <c:pt idx="8">
                  <c:v>66791</c:v>
                </c:pt>
                <c:pt idx="9">
                  <c:v>54650</c:v>
                </c:pt>
                <c:pt idx="10">
                  <c:v>27185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73-41D3-B28C-389A490522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Natural Increase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Sheet1!$D$2:$D$12</c:f>
              <c:numCache>
                <c:formatCode>_(* #,##0_);_(* \(#,##0\);_(* "-"??_);_(@_)</c:formatCode>
                <c:ptCount val="11"/>
                <c:pt idx="0">
                  <c:v>213569</c:v>
                </c:pt>
                <c:pt idx="1">
                  <c:v>208917</c:v>
                </c:pt>
                <c:pt idx="2">
                  <c:v>205785</c:v>
                </c:pt>
                <c:pt idx="3">
                  <c:v>213575</c:v>
                </c:pt>
                <c:pt idx="4">
                  <c:v>214435</c:v>
                </c:pt>
                <c:pt idx="5">
                  <c:v>213780</c:v>
                </c:pt>
                <c:pt idx="6">
                  <c:v>195226</c:v>
                </c:pt>
                <c:pt idx="7">
                  <c:v>179170</c:v>
                </c:pt>
                <c:pt idx="8">
                  <c:v>173851</c:v>
                </c:pt>
                <c:pt idx="9">
                  <c:v>157330</c:v>
                </c:pt>
                <c:pt idx="10">
                  <c:v>113845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CA73-41D3-B28C-389A49052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982751"/>
        <c:axId val="578238335"/>
        <c:extLst/>
      </c:barChart>
      <c:catAx>
        <c:axId val="27698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238335"/>
        <c:crosses val="autoZero"/>
        <c:auto val="1"/>
        <c:lblAlgn val="ctr"/>
        <c:lblOffset val="100"/>
        <c:noMultiLvlLbl val="0"/>
      </c:catAx>
      <c:valAx>
        <c:axId val="57823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982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78-4651-B4D4-D77B58F3E9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878-4651-B4D4-D77B58F3E9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78-4651-B4D4-D77B58F3E926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878-4651-B4D4-D77B58F3E926}"/>
                </c:ext>
              </c:extLst>
            </c:dLbl>
            <c:dLbl>
              <c:idx val="1"/>
              <c:layout>
                <c:manualLayout>
                  <c:x val="2.6651213277363822E-4"/>
                  <c:y val="-1.46999175648246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878-4651-B4D4-D77B58F3E926}"/>
                </c:ext>
              </c:extLst>
            </c:dLbl>
            <c:dLbl>
              <c:idx val="2"/>
              <c:layout>
                <c:manualLayout>
                  <c:x val="0.19798900024611682"/>
                  <c:y val="-5.96430758394852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78-4651-B4D4-D77B58F3E9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0.36566485833678619</c:v>
                </c:pt>
                <c:pt idx="1">
                  <c:v>8.7316958793847183E-2</c:v>
                </c:pt>
                <c:pt idx="2">
                  <c:v>0.54701818286936665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8-4651-B4D4-D77B58F3E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91-4EFC-8BF8-D1F2AD388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91-4EFC-8BF8-D1F2AD3889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91-4EFC-8BF8-D1F2AD3889C7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91-4EFC-8BF8-D1F2AD3889C7}"/>
                </c:ext>
              </c:extLst>
            </c:dLbl>
            <c:dLbl>
              <c:idx val="1"/>
              <c:layout>
                <c:manualLayout>
                  <c:x val="0.1618879805773645"/>
                  <c:y val="-0.148885285452600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791-4EFC-8BF8-D1F2AD3889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791-4EFC-8BF8-D1F2AD388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0.48112293628385222</c:v>
                </c:pt>
                <c:pt idx="1">
                  <c:v>0.20815107300819763</c:v>
                </c:pt>
                <c:pt idx="2">
                  <c:v>0.31072599070795015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91-4EFC-8BF8-D1F2AD388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84746358822645E-2"/>
          <c:y val="3.6760211220368842E-2"/>
          <c:w val="0.67145662799272221"/>
          <c:h val="0.894610367944069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 or Latino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64-40C9-BAA6-2219D242EFEC}"/>
                </c:ext>
              </c:extLst>
            </c:dLbl>
            <c:dLbl>
              <c:idx val="12"/>
              <c:layout>
                <c:manualLayout>
                  <c:x val="-1.7647843535423615E-2"/>
                  <c:y val="-5.139477112836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Sheet1!$B$2:$B$14</c:f>
              <c:numCache>
                <c:formatCode>0.0</c:formatCode>
                <c:ptCount val="13"/>
                <c:pt idx="0">
                  <c:v>102.87655925287331</c:v>
                </c:pt>
                <c:pt idx="1">
                  <c:v>99.127051007800361</c:v>
                </c:pt>
                <c:pt idx="2">
                  <c:v>95.580796138821299</c:v>
                </c:pt>
                <c:pt idx="3">
                  <c:v>88.125864515213351</c:v>
                </c:pt>
                <c:pt idx="4">
                  <c:v>82.854254502854403</c:v>
                </c:pt>
                <c:pt idx="5">
                  <c:v>82.018479673935815</c:v>
                </c:pt>
                <c:pt idx="6">
                  <c:v>81.895309976060943</c:v>
                </c:pt>
                <c:pt idx="7">
                  <c:v>81.499630896791132</c:v>
                </c:pt>
                <c:pt idx="8">
                  <c:v>80.509260160695135</c:v>
                </c:pt>
                <c:pt idx="9">
                  <c:v>78.052385800329361</c:v>
                </c:pt>
                <c:pt idx="10">
                  <c:v>73.065451522602501</c:v>
                </c:pt>
                <c:pt idx="11">
                  <c:v>71.298910649405315</c:v>
                </c:pt>
                <c:pt idx="12">
                  <c:v>70.605764309679216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64-40C9-BAA6-2219D242EF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Asian or Pacific Islander, not Hispanic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237438996824311E-2"/>
                  <c:y val="-9.42226586004676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64-40C9-BAA6-2219D242EFEC}"/>
                </c:ext>
              </c:extLst>
            </c:dLbl>
            <c:dLbl>
              <c:idx val="12"/>
              <c:layout>
                <c:manualLayout>
                  <c:x val="8.2356603165308941E-3"/>
                  <c:y val="4.3685555459106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Sheet1!$C$2:$C$14</c:f>
              <c:numCache>
                <c:formatCode>0.0</c:formatCode>
                <c:ptCount val="13"/>
                <c:pt idx="0">
                  <c:v>66.856038293211853</c:v>
                </c:pt>
                <c:pt idx="1">
                  <c:v>66.528518190477783</c:v>
                </c:pt>
                <c:pt idx="2">
                  <c:v>64.676935387077421</c:v>
                </c:pt>
                <c:pt idx="3">
                  <c:v>62.798249878463793</c:v>
                </c:pt>
                <c:pt idx="4">
                  <c:v>62.849838128952229</c:v>
                </c:pt>
                <c:pt idx="5">
                  <c:v>65.79819735875428</c:v>
                </c:pt>
                <c:pt idx="6">
                  <c:v>62.683832393075853</c:v>
                </c:pt>
                <c:pt idx="7">
                  <c:v>65.356736551275802</c:v>
                </c:pt>
                <c:pt idx="8">
                  <c:v>63.998263458957403</c:v>
                </c:pt>
                <c:pt idx="9">
                  <c:v>65.383771734813052</c:v>
                </c:pt>
                <c:pt idx="10">
                  <c:v>60.888634197267493</c:v>
                </c:pt>
                <c:pt idx="11">
                  <c:v>56.516097072427407</c:v>
                </c:pt>
                <c:pt idx="12">
                  <c:v>56.352319486463323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64-40C9-BAA6-2219D242EF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 or African American, not Hispanic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824366437785098E-2"/>
                  <c:y val="-6.167372535403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64-40C9-BAA6-2219D242EFEC}"/>
                </c:ext>
              </c:extLst>
            </c:dLbl>
            <c:dLbl>
              <c:idx val="12"/>
              <c:layout>
                <c:manualLayout>
                  <c:x val="-3.529568707084792E-3"/>
                  <c:y val="-4.8825032571942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Sheet1!$D$2:$D$14</c:f>
              <c:numCache>
                <c:formatCode>0.0</c:formatCode>
                <c:ptCount val="13"/>
                <c:pt idx="0">
                  <c:v>68.941500014946342</c:v>
                </c:pt>
                <c:pt idx="1">
                  <c:v>67.694992457629624</c:v>
                </c:pt>
                <c:pt idx="2">
                  <c:v>66.248536299765803</c:v>
                </c:pt>
                <c:pt idx="3">
                  <c:v>64.513408301353408</c:v>
                </c:pt>
                <c:pt idx="4">
                  <c:v>61.769496243892291</c:v>
                </c:pt>
                <c:pt idx="5">
                  <c:v>62.154071156101033</c:v>
                </c:pt>
                <c:pt idx="6">
                  <c:v>62.733568912364333</c:v>
                </c:pt>
                <c:pt idx="7">
                  <c:v>64.039587036692225</c:v>
                </c:pt>
                <c:pt idx="8">
                  <c:v>64.906031683557998</c:v>
                </c:pt>
                <c:pt idx="9">
                  <c:v>63.965678401561668</c:v>
                </c:pt>
                <c:pt idx="10">
                  <c:v>62.324889207227407</c:v>
                </c:pt>
                <c:pt idx="11">
                  <c:v>60.856559288505757</c:v>
                </c:pt>
                <c:pt idx="12">
                  <c:v>58.796401364597877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64-40C9-BAA6-2219D242EFE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White, not Hispanic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590484801547465E-2"/>
                  <c:y val="-5.1394771128360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64-40C9-BAA6-2219D242EFEC}"/>
                </c:ext>
              </c:extLst>
            </c:dLbl>
            <c:dLbl>
              <c:idx val="12"/>
              <c:layout>
                <c:manualLayout>
                  <c:x val="2.8236549656677563E-2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Sheet1!$E$2:$E$14</c:f>
              <c:numCache>
                <c:formatCode>0.0</c:formatCode>
                <c:ptCount val="13"/>
                <c:pt idx="0">
                  <c:v>63.156236330173193</c:v>
                </c:pt>
                <c:pt idx="1">
                  <c:v>63.191799334909263</c:v>
                </c:pt>
                <c:pt idx="2">
                  <c:v>62.662499024492433</c:v>
                </c:pt>
                <c:pt idx="3">
                  <c:v>61.63989591509808</c:v>
                </c:pt>
                <c:pt idx="4">
                  <c:v>61.057906285785307</c:v>
                </c:pt>
                <c:pt idx="5">
                  <c:v>61.523194108647282</c:v>
                </c:pt>
                <c:pt idx="6">
                  <c:v>61.783352283752137</c:v>
                </c:pt>
                <c:pt idx="7">
                  <c:v>63.42592884791032</c:v>
                </c:pt>
                <c:pt idx="8">
                  <c:v>62.986234980716759</c:v>
                </c:pt>
                <c:pt idx="9">
                  <c:v>61.355769594228519</c:v>
                </c:pt>
                <c:pt idx="10">
                  <c:v>58.445453031575532</c:v>
                </c:pt>
                <c:pt idx="11">
                  <c:v>57.381791027319309</c:v>
                </c:pt>
                <c:pt idx="12">
                  <c:v>56.737267788544237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64-40C9-BAA6-2219D242E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9426960"/>
        <c:axId val="792979712"/>
      </c:lineChart>
      <c:catAx>
        <c:axId val="80942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979712"/>
        <c:crosses val="autoZero"/>
        <c:auto val="1"/>
        <c:lblAlgn val="ctr"/>
        <c:lblOffset val="100"/>
        <c:noMultiLvlLbl val="0"/>
      </c:catAx>
      <c:valAx>
        <c:axId val="792979712"/>
        <c:scaling>
          <c:orientation val="minMax"/>
          <c:max val="11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Births</a:t>
                </a:r>
                <a:r>
                  <a:rPr lang="en-US" baseline="0" dirty="0"/>
                  <a:t> per 1,000 women aged 15-44 years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42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94797161096221"/>
          <c:y val="0.54130106065453065"/>
          <c:w val="0.18712521220192305"/>
          <c:h val="0.40821774062515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2"/>
            <a:ext cx="7680960" cy="1409111"/>
          </a:xfrm>
        </p:spPr>
        <p:txBody>
          <a:bodyPr>
            <a:normAutofit/>
          </a:bodyPr>
          <a:lstStyle/>
          <a:p>
            <a:pPr defTabSz="121863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38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02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33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79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6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1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6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8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2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93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1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5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2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8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3024" y="1744835"/>
            <a:ext cx="884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Demographic Trends and Characteristics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5288715" y="3013781"/>
            <a:ext cx="2213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Popp Hutcheson PLLC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Austin, Texas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April 21,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FAF239-8CE0-403B-828B-22DCE325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28679-B34C-46B2-9EFB-FAFCA35B1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" r="1276" b="1"/>
          <a:stretch/>
        </p:blipFill>
        <p:spPr>
          <a:xfrm>
            <a:off x="2276470" y="930205"/>
            <a:ext cx="7448955" cy="58046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32A1A-E0DF-4BD1-962E-5DEFC47AB8C3}"/>
              </a:ext>
            </a:extLst>
          </p:cNvPr>
          <p:cNvSpPr/>
          <p:nvPr/>
        </p:nvSpPr>
        <p:spPr>
          <a:xfrm>
            <a:off x="1928111" y="353291"/>
            <a:ext cx="983371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Difference in Population Density per Square Mile (2020-2010), Texas Counties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97B6E-7600-4B2C-A665-372E51FDA493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2142670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80756-64F7-4EF3-99D4-29203235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8D190-9264-4A3C-B073-9FF19CF00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4"/>
          <a:stretch/>
        </p:blipFill>
        <p:spPr>
          <a:xfrm>
            <a:off x="1811628" y="855367"/>
            <a:ext cx="8512935" cy="57358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7448C-783F-433F-9DF6-2F51A97E2A11}"/>
              </a:ext>
            </a:extLst>
          </p:cNvPr>
          <p:cNvSpPr/>
          <p:nvPr/>
        </p:nvSpPr>
        <p:spPr>
          <a:xfrm>
            <a:off x="1928111" y="353291"/>
            <a:ext cx="621631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Numeric Change, Austin area places, 2010-2020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61DBA-9851-48EA-92ED-5EFF3DCB47F3}"/>
              </a:ext>
            </a:extLst>
          </p:cNvPr>
          <p:cNvSpPr/>
          <p:nvPr/>
        </p:nvSpPr>
        <p:spPr>
          <a:xfrm>
            <a:off x="143774" y="6591173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</p:spTree>
    <p:extLst>
      <p:ext uri="{BB962C8B-B14F-4D97-AF65-F5344CB8AC3E}">
        <p14:creationId xmlns:p14="http://schemas.microsoft.com/office/powerpoint/2010/main" val="2947592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478EC2-FC5E-43D9-A885-0693220B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9535FF4-034A-4350-80F0-BF7DF7C02864}"/>
              </a:ext>
            </a:extLst>
          </p:cNvPr>
          <p:cNvGraphicFramePr/>
          <p:nvPr>
            <p:extLst/>
          </p:nvPr>
        </p:nvGraphicFramePr>
        <p:xfrm>
          <a:off x="1951487" y="101855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462B8A-0866-468F-9C30-CAC2366D0190}"/>
              </a:ext>
            </a:extLst>
          </p:cNvPr>
          <p:cNvSpPr txBox="1">
            <a:spLocks/>
          </p:cNvSpPr>
          <p:nvPr/>
        </p:nvSpPr>
        <p:spPr>
          <a:xfrm>
            <a:off x="1644980" y="277261"/>
            <a:ext cx="9460092" cy="66679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Domestic and International Migration </a:t>
            </a:r>
            <a:r>
              <a:rPr lang="en-US" sz="2400" dirty="0">
                <a:solidFill>
                  <a:schemeClr val="accent1"/>
                </a:solidFill>
              </a:rPr>
              <a:t>for Texas, 2011-2021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B547D-ABDC-43F6-A62D-682C0C9A9E21}"/>
              </a:ext>
            </a:extLst>
          </p:cNvPr>
          <p:cNvSpPr/>
          <p:nvPr/>
        </p:nvSpPr>
        <p:spPr>
          <a:xfrm>
            <a:off x="120770" y="6511715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2020 Evaluation Population Estimates and 2021 Vintage Population Estimates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D0A0EA-B616-40EE-BD02-ADD4E10989A4}"/>
              </a:ext>
            </a:extLst>
          </p:cNvPr>
          <p:cNvCxnSpPr/>
          <p:nvPr/>
        </p:nvCxnSpPr>
        <p:spPr>
          <a:xfrm>
            <a:off x="6633713" y="1655301"/>
            <a:ext cx="3272287" cy="1800045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C9F814-09BF-4DED-99E4-D4392B5042A7}"/>
              </a:ext>
            </a:extLst>
          </p:cNvPr>
          <p:cNvCxnSpPr>
            <a:cxnSpLocks/>
          </p:cNvCxnSpPr>
          <p:nvPr/>
        </p:nvCxnSpPr>
        <p:spPr>
          <a:xfrm flipV="1">
            <a:off x="6742861" y="2555323"/>
            <a:ext cx="2780701" cy="1688874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EF0F76-34D8-4E2E-946E-C18EC07C1762}"/>
              </a:ext>
            </a:extLst>
          </p:cNvPr>
          <p:cNvCxnSpPr/>
          <p:nvPr/>
        </p:nvCxnSpPr>
        <p:spPr>
          <a:xfrm>
            <a:off x="6216769" y="3591931"/>
            <a:ext cx="3416061" cy="1598763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44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2020 Evaluation Population Estimates and 2021 Vintage Population Estimates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62FB67-9034-4CAE-ADC5-42B6140C8E6E}"/>
              </a:ext>
            </a:extLst>
          </p:cNvPr>
          <p:cNvGraphicFramePr/>
          <p:nvPr>
            <p:extLst/>
          </p:nvPr>
        </p:nvGraphicFramePr>
        <p:xfrm>
          <a:off x="6096000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F99F38-2FF1-49D9-857E-BBD4B485AC41}"/>
              </a:ext>
            </a:extLst>
          </p:cNvPr>
          <p:cNvGraphicFramePr/>
          <p:nvPr>
            <p:extLst/>
          </p:nvPr>
        </p:nvGraphicFramePr>
        <p:xfrm>
          <a:off x="567472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065995-EBFC-4331-BF44-6E8C60BDE249}"/>
              </a:ext>
            </a:extLst>
          </p:cNvPr>
          <p:cNvSpPr txBox="1"/>
          <p:nvPr/>
        </p:nvSpPr>
        <p:spPr>
          <a:xfrm>
            <a:off x="2670717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to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7C550-8357-4624-951A-227619AE11D0}"/>
              </a:ext>
            </a:extLst>
          </p:cNvPr>
          <p:cNvSpPr txBox="1"/>
          <p:nvPr/>
        </p:nvSpPr>
        <p:spPr>
          <a:xfrm>
            <a:off x="8058614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2020 to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E368A9-D2E4-4AD2-A2B7-6FA5431F8811}"/>
              </a:ext>
            </a:extLst>
          </p:cNvPr>
          <p:cNvSpPr txBox="1">
            <a:spLocks/>
          </p:cNvSpPr>
          <p:nvPr/>
        </p:nvSpPr>
        <p:spPr>
          <a:xfrm>
            <a:off x="1639229" y="11818"/>
            <a:ext cx="9043639" cy="64881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Components of Population Change for Texas, 2010-2020 and 2020-2021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71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B51BB-1220-4640-BC25-6F6A9401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BEBB2-E517-42AA-BBCB-0785F708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783" y="0"/>
            <a:ext cx="5028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46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18483-7F1B-4D20-90B1-29CF364C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B4F75B-9CEF-4D8C-9F3D-18D3056921D9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Change from Domestic Migration Comparing 2010-20 and 2020-21, Texas Counties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23BC6-DE98-4C5D-A377-ACAC871B4D5B}"/>
              </a:ext>
            </a:extLst>
          </p:cNvPr>
          <p:cNvSpPr txBox="1"/>
          <p:nvPr/>
        </p:nvSpPr>
        <p:spPr>
          <a:xfrm>
            <a:off x="60960" y="6611779"/>
            <a:ext cx="3025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2021 Population Estimates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89AF8-E13D-41B1-9C23-A79A66497D32}"/>
              </a:ext>
            </a:extLst>
          </p:cNvPr>
          <p:cNvSpPr txBox="1"/>
          <p:nvPr/>
        </p:nvSpPr>
        <p:spPr>
          <a:xfrm>
            <a:off x="8989734" y="4902588"/>
            <a:ext cx="13442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Number of Counties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106</a:t>
            </a:r>
          </a:p>
          <a:p>
            <a:pPr algn="ctr"/>
            <a:r>
              <a:rPr lang="en-US" sz="1400" dirty="0"/>
              <a:t>15</a:t>
            </a:r>
          </a:p>
          <a:p>
            <a:pPr algn="ctr"/>
            <a:r>
              <a:rPr lang="en-US" sz="1400" dirty="0"/>
              <a:t>79</a:t>
            </a:r>
          </a:p>
          <a:p>
            <a:pPr algn="ctr"/>
            <a:r>
              <a:rPr lang="en-US" sz="1400" dirty="0"/>
              <a:t>54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E6890-E85A-4C41-9AAE-FCF2C952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69" y="854664"/>
            <a:ext cx="7494809" cy="58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</a:t>
            </a:r>
            <a:r>
              <a:rPr lang="en-US" sz="2700" dirty="0">
                <a:solidFill>
                  <a:schemeClr val="accent1"/>
                </a:solidFill>
                <a:latin typeface="+mn-lt"/>
              </a:rPr>
              <a:t>Rate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 (TFR)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018371" y="1622502"/>
          <a:ext cx="8143724" cy="473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C46558-4A38-4D8A-86AC-E8E080067459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6481BD-3FA0-4FCD-9C27-FBE060136801}"/>
              </a:ext>
            </a:extLst>
          </p:cNvPr>
          <p:cNvSpPr txBox="1"/>
          <p:nvPr/>
        </p:nvSpPr>
        <p:spPr>
          <a:xfrm>
            <a:off x="1957953" y="1299501"/>
            <a:ext cx="54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TFR</a:t>
            </a:r>
            <a:endParaRPr lang="en-US" sz="16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6F0E26-114D-4C80-A8C8-90BC1B59D905}"/>
              </a:ext>
            </a:extLst>
          </p:cNvPr>
          <p:cNvSpPr/>
          <p:nvPr/>
        </p:nvSpPr>
        <p:spPr>
          <a:xfrm>
            <a:off x="9125147" y="2027340"/>
            <a:ext cx="2743200" cy="1038868"/>
          </a:xfrm>
          <a:prstGeom prst="wedgeRoundRect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Replacement Rate</a:t>
            </a:r>
            <a:r>
              <a:rPr lang="en-US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TFR of 2.1 (approx.) to sustain population growth</a:t>
            </a:r>
          </a:p>
          <a:p>
            <a:pPr algn="ctr"/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2FEAABF-EB16-46CE-AFAB-BFC81C0ABE27}"/>
              </a:ext>
            </a:extLst>
          </p:cNvPr>
          <p:cNvSpPr/>
          <p:nvPr/>
        </p:nvSpPr>
        <p:spPr>
          <a:xfrm>
            <a:off x="2648930" y="882224"/>
            <a:ext cx="2809591" cy="675927"/>
          </a:xfrm>
          <a:prstGeom prst="wedgeRoundRectCallout">
            <a:avLst>
              <a:gd name="adj1" fmla="val -58146"/>
              <a:gd name="adj2" fmla="val 51343"/>
              <a:gd name="adj3" fmla="val 166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prstClr val="black"/>
                </a:solidFill>
              </a:rPr>
              <a:t>Average number of children born to women over child-bearing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5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C3CFAB-FA67-4B04-ABA7-E7E1AC24B60C}"/>
              </a:ext>
            </a:extLst>
          </p:cNvPr>
          <p:cNvGraphicFramePr/>
          <p:nvPr/>
        </p:nvGraphicFramePr>
        <p:xfrm>
          <a:off x="492159" y="1426584"/>
          <a:ext cx="11000725" cy="494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536166" y="305284"/>
            <a:ext cx="6096000" cy="3602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accent1"/>
                </a:solidFill>
                <a:cs typeface="Arial" panose="020B0604020202020204" pitchFamily="34" charset="0"/>
              </a:rPr>
              <a:t>Texas Birth Rates, 2007-2019</a:t>
            </a:r>
          </a:p>
        </p:txBody>
      </p:sp>
    </p:spTree>
    <p:extLst>
      <p:ext uri="{BB962C8B-B14F-4D97-AF65-F5344CB8AC3E}">
        <p14:creationId xmlns:p14="http://schemas.microsoft.com/office/powerpoint/2010/main" val="3188312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" y="1344431"/>
            <a:ext cx="6535779" cy="5299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336"/>
          <a:stretch/>
        </p:blipFill>
        <p:spPr>
          <a:xfrm>
            <a:off x="6399086" y="1300321"/>
            <a:ext cx="4961479" cy="52855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763820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78339" y="1296615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3697857"/>
            <a:ext cx="1435464" cy="2932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>
            <a:cxnSpLocks/>
          </p:cNvCxnSpPr>
          <p:nvPr/>
        </p:nvCxnSpPr>
        <p:spPr>
          <a:xfrm flipV="1">
            <a:off x="4353464" y="5782755"/>
            <a:ext cx="2839806" cy="60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45DE46-7966-49C1-9F15-1D4A5E43C00F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E5AB8-D102-40C9-94C2-E398E061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296" y="2026603"/>
            <a:ext cx="2213995" cy="1719379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4F68FC31-B44D-417A-8185-DBDD4C5297CF}"/>
              </a:ext>
            </a:extLst>
          </p:cNvPr>
          <p:cNvSpPr/>
          <p:nvPr/>
        </p:nvSpPr>
        <p:spPr>
          <a:xfrm rot="10800000">
            <a:off x="11145328" y="5719245"/>
            <a:ext cx="165696" cy="60012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B2EDEF-4088-4B2A-A0EA-9F27F278F516}"/>
              </a:ext>
            </a:extLst>
          </p:cNvPr>
          <p:cNvSpPr/>
          <p:nvPr/>
        </p:nvSpPr>
        <p:spPr>
          <a:xfrm>
            <a:off x="258793" y="6634416"/>
            <a:ext cx="846538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SOURCE: U.S. Census Bureau. 2010 and 2020 Vintage Population Estimates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9CC0B-3EC3-4C2A-8DFC-A7C3E7451FC0}"/>
              </a:ext>
            </a:extLst>
          </p:cNvPr>
          <p:cNvSpPr/>
          <p:nvPr/>
        </p:nvSpPr>
        <p:spPr>
          <a:xfrm>
            <a:off x="0" y="1344431"/>
            <a:ext cx="3087092" cy="16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11F43C-321B-4B4E-BC98-3EBC7566CEA8}"/>
              </a:ext>
            </a:extLst>
          </p:cNvPr>
          <p:cNvSpPr/>
          <p:nvPr/>
        </p:nvSpPr>
        <p:spPr>
          <a:xfrm>
            <a:off x="10774799" y="5719245"/>
            <a:ext cx="1152657" cy="66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FD2745-D1B2-44ED-B84D-201D9AEA3A81}"/>
              </a:ext>
            </a:extLst>
          </p:cNvPr>
          <p:cNvSpPr/>
          <p:nvPr/>
        </p:nvSpPr>
        <p:spPr>
          <a:xfrm>
            <a:off x="2459129" y="1276971"/>
            <a:ext cx="7048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2010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670B04-1CD1-49D7-AEB2-E59DD1AD22D7}"/>
              </a:ext>
            </a:extLst>
          </p:cNvPr>
          <p:cNvSpPr/>
          <p:nvPr/>
        </p:nvSpPr>
        <p:spPr>
          <a:xfrm>
            <a:off x="8741820" y="1334259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2020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35EEF-461A-4242-A55A-5C631B392FA2}"/>
              </a:ext>
            </a:extLst>
          </p:cNvPr>
          <p:cNvSpPr/>
          <p:nvPr/>
        </p:nvSpPr>
        <p:spPr>
          <a:xfrm>
            <a:off x="11327273" y="5903891"/>
            <a:ext cx="8213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" panose="020F0502020204030204" pitchFamily="34" charset="0"/>
              </a:rPr>
              <a:t>Year of birth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43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77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States with Most Population Growth, 2010 to 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88297" y="1301785"/>
          <a:ext cx="10469148" cy="52893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7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3974479193"/>
                    </a:ext>
                  </a:extLst>
                </a:gridCol>
              </a:tblGrid>
              <a:tr h="827606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Numeric Change  2020-21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United States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308,745,538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331,449,281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22,703,743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392,665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Texas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25,145,561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3,999,944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310,288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Florida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18,801,310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21,538,187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2,736,877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211,196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California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37,253,956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39,538,223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2,284,267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-261,902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9,687,653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10,711,908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1,024,255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73,766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Washington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6,724,540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7,705,281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980,741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19,907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North Carolina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9,535,483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10,439,388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903,905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93,985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York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19,378,102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20,201,249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823,147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-319,020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Arizona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6,392,017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7,151,502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759,485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98,330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5,029,196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5,773,714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744,518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Virginia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8,001,024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8,631,393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630,369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Tennessee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6,346,105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6,910,840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564,735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55,099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2,763,885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3,271,616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507,731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56,291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3774" y="6591173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 and 2021 Population Estimates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1FB04-6BB3-424E-B3EF-8219957C2E7B}"/>
              </a:ext>
            </a:extLst>
          </p:cNvPr>
          <p:cNvSpPr txBox="1"/>
          <p:nvPr/>
        </p:nvSpPr>
        <p:spPr>
          <a:xfrm>
            <a:off x="11501887" y="2484408"/>
            <a:ext cx="77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79% of U.S. Total</a:t>
            </a:r>
          </a:p>
        </p:txBody>
      </p:sp>
    </p:spTree>
    <p:extLst>
      <p:ext uri="{BB962C8B-B14F-4D97-AF65-F5344CB8AC3E}">
        <p14:creationId xmlns:p14="http://schemas.microsoft.com/office/powerpoint/2010/main" val="2158527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475299" y="805151"/>
            <a:ext cx="7241401" cy="580662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184" y="520612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2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716" y="5002541"/>
            <a:ext cx="1336016" cy="1520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8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/>
        </p:nvGraphicFramePr>
        <p:xfrm>
          <a:off x="1515649" y="903249"/>
          <a:ext cx="8661079" cy="568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01335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28B896-9011-447D-9ACF-0E1B1C973DC4}"/>
              </a:ext>
            </a:extLst>
          </p:cNvPr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E9E231D-3A2E-4D63-ACFE-62E2DA798DF4}"/>
              </a:ext>
            </a:extLst>
          </p:cNvPr>
          <p:cNvSpPr txBox="1">
            <a:spLocks/>
          </p:cNvSpPr>
          <p:nvPr/>
        </p:nvSpPr>
        <p:spPr>
          <a:xfrm>
            <a:off x="1532912" y="-277987"/>
            <a:ext cx="1096388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Distribution by Race/Ethnicity of Texas Residents (Non-Migrants), and Net-Migrants (domestic) Aged 25 Years and Over, Texas, 2015-2019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F695F-80A3-484B-AE8A-D3243D3D5BAF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PUMS, 5-Year Sample, 2015-2019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A0F3AB-AB10-4873-B005-D6D20F589E18}"/>
              </a:ext>
            </a:extLst>
          </p:cNvPr>
          <p:cNvCxnSpPr>
            <a:cxnSpLocks/>
          </p:cNvCxnSpPr>
          <p:nvPr/>
        </p:nvCxnSpPr>
        <p:spPr>
          <a:xfrm>
            <a:off x="3673101" y="3843735"/>
            <a:ext cx="0" cy="24132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2E647C-1C7E-41FA-A858-5B876EB3E918}"/>
              </a:ext>
            </a:extLst>
          </p:cNvPr>
          <p:cNvCxnSpPr>
            <a:cxnSpLocks/>
          </p:cNvCxnSpPr>
          <p:nvPr/>
        </p:nvCxnSpPr>
        <p:spPr>
          <a:xfrm>
            <a:off x="4879817" y="2789208"/>
            <a:ext cx="0" cy="21288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0033BE-1C56-4C00-8CB6-9788CE46BD38}"/>
              </a:ext>
            </a:extLst>
          </p:cNvPr>
          <p:cNvCxnSpPr>
            <a:cxnSpLocks/>
          </p:cNvCxnSpPr>
          <p:nvPr/>
        </p:nvCxnSpPr>
        <p:spPr>
          <a:xfrm>
            <a:off x="6096000" y="2398143"/>
            <a:ext cx="0" cy="31212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118407-7515-424B-A9C8-1E96AD2B339D}"/>
              </a:ext>
            </a:extLst>
          </p:cNvPr>
          <p:cNvCxnSpPr>
            <a:cxnSpLocks/>
          </p:cNvCxnSpPr>
          <p:nvPr/>
        </p:nvCxnSpPr>
        <p:spPr>
          <a:xfrm flipV="1">
            <a:off x="7348163" y="3704063"/>
            <a:ext cx="0" cy="312444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56EBB1-F7FB-40F7-966F-AFA8D1476306}"/>
              </a:ext>
            </a:extLst>
          </p:cNvPr>
          <p:cNvCxnSpPr>
            <a:cxnSpLocks/>
          </p:cNvCxnSpPr>
          <p:nvPr/>
        </p:nvCxnSpPr>
        <p:spPr>
          <a:xfrm flipV="1">
            <a:off x="8562490" y="1103558"/>
            <a:ext cx="0" cy="21075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D29A79-5A88-4507-902D-8B50A3B4850E}"/>
              </a:ext>
            </a:extLst>
          </p:cNvPr>
          <p:cNvCxnSpPr>
            <a:cxnSpLocks/>
          </p:cNvCxnSpPr>
          <p:nvPr/>
        </p:nvCxnSpPr>
        <p:spPr>
          <a:xfrm flipV="1">
            <a:off x="9785232" y="2658513"/>
            <a:ext cx="0" cy="293754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9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7FA33F-3845-4FB7-97EE-AA3211AB3D99}"/>
              </a:ext>
            </a:extLst>
          </p:cNvPr>
          <p:cNvGraphicFramePr/>
          <p:nvPr>
            <p:extLst/>
          </p:nvPr>
        </p:nvGraphicFramePr>
        <p:xfrm>
          <a:off x="809317" y="1256111"/>
          <a:ext cx="11425881" cy="6027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928BBA7-135E-4481-BA9C-88638AEFDF44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Distribution by Occupation of  Texas Residents (Non-Migrants) and Net-In Domestic Migrants Aged 25 Years and Over, Texas, 2006-2019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FDCC44-ED75-47FC-A60A-B0A1B14339FC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</a:t>
            </a:r>
            <a:r>
              <a:rPr lang="en-US" sz="7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iPUMS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1-Year Samples, 2006-2019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A2EB38-1BD8-4977-B641-6B9094D88BE7}"/>
              </a:ext>
            </a:extLst>
          </p:cNvPr>
          <p:cNvCxnSpPr>
            <a:cxnSpLocks/>
          </p:cNvCxnSpPr>
          <p:nvPr/>
        </p:nvCxnSpPr>
        <p:spPr>
          <a:xfrm flipV="1">
            <a:off x="2131509" y="4435962"/>
            <a:ext cx="0" cy="23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EC5341-5CB9-472C-92C6-C3CB166F8515}"/>
              </a:ext>
            </a:extLst>
          </p:cNvPr>
          <p:cNvCxnSpPr>
            <a:cxnSpLocks/>
          </p:cNvCxnSpPr>
          <p:nvPr/>
        </p:nvCxnSpPr>
        <p:spPr>
          <a:xfrm flipV="1">
            <a:off x="5679455" y="4543758"/>
            <a:ext cx="0" cy="256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0668E2-3C28-4DC1-91A9-26EE1EBEA302}"/>
              </a:ext>
            </a:extLst>
          </p:cNvPr>
          <p:cNvCxnSpPr>
            <a:cxnSpLocks/>
          </p:cNvCxnSpPr>
          <p:nvPr/>
        </p:nvCxnSpPr>
        <p:spPr>
          <a:xfrm flipV="1">
            <a:off x="3902694" y="5387533"/>
            <a:ext cx="0" cy="154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71CB5A-17C3-4A6D-9C89-95A5F4082E08}"/>
              </a:ext>
            </a:extLst>
          </p:cNvPr>
          <p:cNvCxnSpPr>
            <a:cxnSpLocks/>
          </p:cNvCxnSpPr>
          <p:nvPr/>
        </p:nvCxnSpPr>
        <p:spPr>
          <a:xfrm flipV="1">
            <a:off x="4805943" y="4919182"/>
            <a:ext cx="0" cy="165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AB4C0C-924F-445D-AB19-B3DA700FED65}"/>
              </a:ext>
            </a:extLst>
          </p:cNvPr>
          <p:cNvCxnSpPr>
            <a:cxnSpLocks/>
          </p:cNvCxnSpPr>
          <p:nvPr/>
        </p:nvCxnSpPr>
        <p:spPr>
          <a:xfrm flipV="1">
            <a:off x="7476660" y="3865392"/>
            <a:ext cx="0" cy="221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2B2D0F-2500-4760-A370-97E8B15A9AC4}"/>
              </a:ext>
            </a:extLst>
          </p:cNvPr>
          <p:cNvCxnSpPr>
            <a:cxnSpLocks/>
          </p:cNvCxnSpPr>
          <p:nvPr/>
        </p:nvCxnSpPr>
        <p:spPr>
          <a:xfrm flipV="1">
            <a:off x="6577128" y="4973080"/>
            <a:ext cx="0" cy="223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648A23-4F97-4AE5-8F64-CCCCDC198202}"/>
              </a:ext>
            </a:extLst>
          </p:cNvPr>
          <p:cNvCxnSpPr>
            <a:cxnSpLocks/>
          </p:cNvCxnSpPr>
          <p:nvPr/>
        </p:nvCxnSpPr>
        <p:spPr>
          <a:xfrm flipV="1">
            <a:off x="3008737" y="5196104"/>
            <a:ext cx="0" cy="1914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37EAA5-E6C5-4108-BA09-B86563090501}"/>
              </a:ext>
            </a:extLst>
          </p:cNvPr>
          <p:cNvCxnSpPr>
            <a:cxnSpLocks/>
          </p:cNvCxnSpPr>
          <p:nvPr/>
        </p:nvCxnSpPr>
        <p:spPr>
          <a:xfrm flipV="1">
            <a:off x="8357606" y="2638757"/>
            <a:ext cx="0" cy="204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6CDB7E-8BB9-435B-A4F7-B0122860E02A}"/>
              </a:ext>
            </a:extLst>
          </p:cNvPr>
          <p:cNvCxnSpPr>
            <a:cxnSpLocks/>
          </p:cNvCxnSpPr>
          <p:nvPr/>
        </p:nvCxnSpPr>
        <p:spPr>
          <a:xfrm>
            <a:off x="9296167" y="4823625"/>
            <a:ext cx="0" cy="1911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92F151-B605-48F6-81C9-2BD072A61B3D}"/>
              </a:ext>
            </a:extLst>
          </p:cNvPr>
          <p:cNvCxnSpPr>
            <a:cxnSpLocks/>
          </p:cNvCxnSpPr>
          <p:nvPr/>
        </p:nvCxnSpPr>
        <p:spPr>
          <a:xfrm>
            <a:off x="10151094" y="4445978"/>
            <a:ext cx="0" cy="1911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4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8078" y="-204415"/>
            <a:ext cx="8972239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Civilian Labor Force by Occupation, Texas, 2007, 2017 and 2017-2017 Change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39633" y="1196556"/>
          <a:ext cx="11777473" cy="555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54290" y="6555378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2007,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32CCE-07F9-4441-9A6D-355B8C7A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E519C9-74E3-46D9-96B4-7ED27677E623}"/>
              </a:ext>
            </a:extLst>
          </p:cNvPr>
          <p:cNvCxnSpPr>
            <a:cxnSpLocks/>
          </p:cNvCxnSpPr>
          <p:nvPr/>
        </p:nvCxnSpPr>
        <p:spPr>
          <a:xfrm>
            <a:off x="6222380" y="1321420"/>
            <a:ext cx="0" cy="357396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318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54787" y="-51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Change in Undergraduate College Enrollment by State, 2010 to 2019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29332" y="1387712"/>
          <a:ext cx="11333335" cy="5089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1676400" y="647700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2010-2019 Table B14007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4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6400" y="-56997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Change in Graduate and Professional School Enrollment by State, 2010 to 2019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49362" y="1544754"/>
          <a:ext cx="11103429" cy="455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17863" y="6546423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2010-2019 Table B14007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7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394200" y="19323"/>
            <a:ext cx="7756525" cy="9747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College and Graduate Enrollment, Texas, 2007-2019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919017" y="1190844"/>
          <a:ext cx="9886577" cy="510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215841" y="659245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 1-Year Estimates, 2007-2019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36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432548" y="1149170"/>
          <a:ext cx="10497312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91622" y="-177728"/>
            <a:ext cx="8779164" cy="124734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College and Graduate Enrollment by Race/Ethnicity, Texas, 2008-2019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6477001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 1-Year Estimates, 2008-2019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5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51525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3914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CD2BA7-78A4-4608-9A4A-4F5BDCF8D7F2}"/>
              </a:ext>
            </a:extLst>
          </p:cNvPr>
          <p:cNvCxnSpPr/>
          <p:nvPr/>
        </p:nvCxnSpPr>
        <p:spPr>
          <a:xfrm>
            <a:off x="7287322" y="4031166"/>
            <a:ext cx="2780415" cy="0"/>
          </a:xfrm>
          <a:prstGeom prst="straightConnector1">
            <a:avLst/>
          </a:prstGeom>
          <a:ln w="60325">
            <a:solidFill>
              <a:schemeClr val="accent2">
                <a:lumMod val="75000"/>
                <a:alpha val="9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72505A-6153-4389-A831-EF14F81854D7}"/>
              </a:ext>
            </a:extLst>
          </p:cNvPr>
          <p:cNvSpPr txBox="1"/>
          <p:nvPr/>
        </p:nvSpPr>
        <p:spPr>
          <a:xfrm>
            <a:off x="10067737" y="377862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2491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10672619" cy="14869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18.3%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5511" y="331933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42.8%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6115" y="364593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50.4%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14.7%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4100" y="1558062"/>
            <a:ext cx="271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Percent Change 2007-2019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61145-7732-4075-8AF9-C0CE7662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594C0-BB25-4302-916E-B11D203E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91" y="930275"/>
            <a:ext cx="7452018" cy="5791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6631E1-9AF9-4CD4-B624-405A0583A389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25 years and older with a bachelor’s degree or higher, Texas Counties, 2015-2019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F88EC5-2613-4AAC-9BB8-5874B6E6E004}"/>
              </a:ext>
            </a:extLst>
          </p:cNvPr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5-Year Estimate,  2015-2019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15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9D8D61-8AE5-425E-A719-6571515108D1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housing stock by year built, Austin area, Texas, census tracts, 2015-2019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1341B-0616-41E9-85C9-2FCD653079D2}"/>
              </a:ext>
            </a:extLst>
          </p:cNvPr>
          <p:cNvSpPr txBox="1"/>
          <p:nvPr/>
        </p:nvSpPr>
        <p:spPr>
          <a:xfrm>
            <a:off x="669073" y="2258020"/>
            <a:ext cx="13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Before 1970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9CD6-530C-40B1-A4EE-928337A2019C}"/>
              </a:ext>
            </a:extLst>
          </p:cNvPr>
          <p:cNvSpPr txBox="1"/>
          <p:nvPr/>
        </p:nvSpPr>
        <p:spPr>
          <a:xfrm>
            <a:off x="10506307" y="231506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1970-1989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9D1AC-F8A3-4726-9A93-9D578A273811}"/>
              </a:ext>
            </a:extLst>
          </p:cNvPr>
          <p:cNvSpPr txBox="1"/>
          <p:nvPr/>
        </p:nvSpPr>
        <p:spPr>
          <a:xfrm>
            <a:off x="10575073" y="5154909"/>
            <a:ext cx="154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2010 and later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04F6-E14F-4327-A4E1-864AB37A90AF}"/>
              </a:ext>
            </a:extLst>
          </p:cNvPr>
          <p:cNvSpPr txBox="1"/>
          <p:nvPr/>
        </p:nvSpPr>
        <p:spPr>
          <a:xfrm>
            <a:off x="735437" y="505522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1990-2009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57655E-78B6-4B0B-8D3F-CB480193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C5F21-64F8-4B07-89BB-AA3CC4F3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241" y="1033533"/>
            <a:ext cx="3800692" cy="2563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D61E5-0879-4524-85A1-AF4C9E08D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53" y="1033532"/>
            <a:ext cx="3873920" cy="2611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AA4B0E-9EAB-4A5D-A8FA-D579BB8EB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270" y="3873377"/>
            <a:ext cx="3822445" cy="256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3E2A4E-9B19-44B6-B570-0644A75F9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661" y="3855547"/>
            <a:ext cx="3975412" cy="25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9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1ABC2E-59A4-48FA-9F92-4EB5CBEED50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Asian population,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6ED8-D80A-4428-9C3D-D6883204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909EF-A698-4919-B3EA-261744E6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69" y="945565"/>
            <a:ext cx="8178051" cy="55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6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B1423-8DB8-4A19-8DD2-3C4B06F5B33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Black population,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A813D-C501-420D-8D3F-94A5C360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7B3CB-5C19-4EFE-9557-7A42821C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54" y="861519"/>
            <a:ext cx="8602997" cy="58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4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DFC43B-AA1B-4DD5-AE4E-4E29D586D2D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Hispanic,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39A-3C0E-4C48-9385-8FF9BD40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8F0DF-81F8-44EC-92D7-683A6C5B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52" y="809178"/>
            <a:ext cx="8511659" cy="578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3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95387-DC48-4011-ADAC-FE9128B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4D27C-226C-4F51-8F28-2DD7214232D6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non-Hispanic white, Austin area, census tracts, 2015-2019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EFC82-354D-4FB0-B522-2CC3CCD0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96" y="830237"/>
            <a:ext cx="8761577" cy="58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5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311E2-F78D-4FCC-84E2-577B214D9618}"/>
              </a:ext>
            </a:extLst>
          </p:cNvPr>
          <p:cNvSpPr txBox="1">
            <a:spLocks/>
          </p:cNvSpPr>
          <p:nvPr/>
        </p:nvSpPr>
        <p:spPr>
          <a:xfrm>
            <a:off x="1642328" y="-305584"/>
            <a:ext cx="10378688" cy="153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aged 25 years and older with bachelor’s degree or higher,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E5C4-15E0-4B85-A5AA-27B982D5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F2AAC-9435-46BF-9436-FE53A84A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05" y="1002386"/>
            <a:ext cx="8343381" cy="558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4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FCFE8-BC34-46F4-808F-45189F0C9B7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natural resources, construction, maintenance, occupations, Austin area, census tracts, 2015-2019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8B22D2-34A2-4B26-9887-A97562A7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3029E-0F6B-4EA8-BF16-F71B5F124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15" y="948092"/>
            <a:ext cx="8237902" cy="55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578094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03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1223E0-AA5C-4017-9D25-C918399B397F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management, business, science, art occupations, Austin area, census tracts, 2015-2019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3C5A8-B8CB-45D2-BFE8-808F8E6F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F9C73-1B22-4817-BBB7-9CC10E539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89" y="823793"/>
            <a:ext cx="8881674" cy="59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1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88EBEC-4A27-4215-9E4E-7A1AFCD87730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foreign born,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709EA-0B90-4F05-9122-C50EB521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B57B4-0BCC-44C7-94CF-AC5AC0EC1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831222"/>
            <a:ext cx="9083108" cy="60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8B3863-1E53-4AAD-9843-BE24C388C0D3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speak language other than English and English less than very well,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696BA-D91E-47D4-93E9-02EE39BA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16982-D511-4975-8357-0D025A05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56" y="946103"/>
            <a:ext cx="8432232" cy="57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596407-D890-48B0-99B9-759E769A88C7}"/>
              </a:ext>
            </a:extLst>
          </p:cNvPr>
          <p:cNvSpPr txBox="1">
            <a:spLocks/>
          </p:cNvSpPr>
          <p:nvPr/>
        </p:nvSpPr>
        <p:spPr>
          <a:xfrm>
            <a:off x="2389459" y="-311160"/>
            <a:ext cx="8109414" cy="1526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living below poverty,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928-5560-4384-A170-67D7D8F1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752AC-28A4-4C02-B3E0-9420F0B07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"/>
          <a:stretch/>
        </p:blipFill>
        <p:spPr>
          <a:xfrm>
            <a:off x="1693127" y="864679"/>
            <a:ext cx="8414640" cy="56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03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household income, Austin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229381-6A59-4F5A-A079-A3643FA1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25" y="846122"/>
            <a:ext cx="8712836" cy="58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Commuting by Public Transit, Austin 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E03B9-D557-4429-A786-12315969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78" y="868225"/>
            <a:ext cx="8475159" cy="57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4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99761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Texas Demographic Center, Vintage 2014 and 2018 Population Projections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105721" y="330346"/>
            <a:ext cx="6631081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kern="0" dirty="0">
                <a:solidFill>
                  <a:schemeClr val="accent1"/>
                </a:solidFill>
              </a:rPr>
              <a:t>Projected Population Growth in Texas, 2010-2050</a:t>
            </a:r>
            <a:endParaRPr lang="en-US" sz="24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6E2E3C33-0B72-4E24-948A-3965F020E1C4}"/>
              </a:ext>
            </a:extLst>
          </p:cNvPr>
          <p:cNvGraphicFramePr>
            <a:graphicFrameLocks noGrp="1"/>
          </p:cNvGraphicFramePr>
          <p:nvPr/>
        </p:nvGraphicFramePr>
        <p:xfrm>
          <a:off x="1647986" y="1261363"/>
          <a:ext cx="8790122" cy="50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0687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47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0034" y="70023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Ethnicity, Texas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F66EF56-C471-4B8C-859E-48FFADFEABA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00200" y="1004442"/>
          <a:ext cx="10162905" cy="523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6016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C4EDB-9907-4019-A917-F05A4D55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666" y="1038020"/>
            <a:ext cx="7457129" cy="581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B7D94-6AA8-47CF-8CFF-7C05A01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551" y="1906859"/>
            <a:ext cx="1961549" cy="1034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3D8F8-18D3-495D-8CCF-B72249AE6437}"/>
              </a:ext>
            </a:extLst>
          </p:cNvPr>
          <p:cNvSpPr txBox="1"/>
          <p:nvPr/>
        </p:nvSpPr>
        <p:spPr>
          <a:xfrm>
            <a:off x="0" y="6642556"/>
            <a:ext cx="28632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DE3A8-C4CB-48B9-A8C4-BD4A15D222E6}"/>
              </a:ext>
            </a:extLst>
          </p:cNvPr>
          <p:cNvSpPr txBox="1">
            <a:spLocks/>
          </p:cNvSpPr>
          <p:nvPr/>
        </p:nvSpPr>
        <p:spPr>
          <a:xfrm>
            <a:off x="1840218" y="226725"/>
            <a:ext cx="9012522" cy="48891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362A-AECB-4AC0-94CC-39348E00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0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ECEFD-0EF3-4715-B36F-7084B22D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8" y="892604"/>
            <a:ext cx="7318214" cy="5749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C8216-1342-4FD0-916A-6C595964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9" y="1737484"/>
            <a:ext cx="2015738" cy="1290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C5F3D-27ED-4DB2-89C3-8B51BC0BCE37}"/>
              </a:ext>
            </a:extLst>
          </p:cNvPr>
          <p:cNvSpPr txBox="1"/>
          <p:nvPr/>
        </p:nvSpPr>
        <p:spPr>
          <a:xfrm>
            <a:off x="0" y="6666428"/>
            <a:ext cx="3193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92A81-6CEF-459E-98D9-1D0D326DEC94}"/>
              </a:ext>
            </a:extLst>
          </p:cNvPr>
          <p:cNvSpPr txBox="1">
            <a:spLocks/>
          </p:cNvSpPr>
          <p:nvPr/>
        </p:nvSpPr>
        <p:spPr>
          <a:xfrm>
            <a:off x="1469184" y="328590"/>
            <a:ext cx="10161537" cy="4299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Percent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2FF2-B964-4865-A854-BCE1D154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Harris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4,738,253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   645,144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68.6%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-12.7%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Bexar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2,026,823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312,042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46.1%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39.9%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Tarrant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2,123,347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312,002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Collin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1,072,069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291,175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23.8%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16.8%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59.4%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Travis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1,300,503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276,189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42.0%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Dallas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2,635,888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267,732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44.2%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-32.6%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Denton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919,324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257,709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66.3%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Fort Bend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839,706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255,074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19.1%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56.8%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Williamson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617,855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195,084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74.0%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Montgomery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         626,351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170,611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71.9%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4D65F-6887-48BF-8598-8B8E2AD80F63}"/>
              </a:ext>
            </a:extLst>
          </p:cNvPr>
          <p:cNvSpPr/>
          <p:nvPr/>
        </p:nvSpPr>
        <p:spPr>
          <a:xfrm>
            <a:off x="9433932" y="2776654"/>
            <a:ext cx="1348281" cy="33453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3B6ED6-A9CC-4AEA-AF41-7D217027AFFE}"/>
              </a:ext>
            </a:extLst>
          </p:cNvPr>
          <p:cNvSpPr/>
          <p:nvPr/>
        </p:nvSpPr>
        <p:spPr>
          <a:xfrm>
            <a:off x="9433931" y="4420676"/>
            <a:ext cx="1348281" cy="33453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7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50177-5890-48DC-99AB-EFA7A293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4788-8457-4BDE-8256-969D2B2A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85" y="1652954"/>
            <a:ext cx="5611915" cy="486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87D01-2C35-4619-A8F7-1C9997D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0" y="1531502"/>
            <a:ext cx="5500750" cy="5189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2B61BB-3EED-41A4-BA3A-34E5DA0C35B1}"/>
              </a:ext>
            </a:extLst>
          </p:cNvPr>
          <p:cNvSpPr/>
          <p:nvPr/>
        </p:nvSpPr>
        <p:spPr>
          <a:xfrm>
            <a:off x="2673758" y="136525"/>
            <a:ext cx="6301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https://demographics.texas.gov/</a:t>
            </a:r>
          </a:p>
        </p:txBody>
      </p:sp>
    </p:spTree>
    <p:extLst>
      <p:ext uri="{BB962C8B-B14F-4D97-AF65-F5344CB8AC3E}">
        <p14:creationId xmlns:p14="http://schemas.microsoft.com/office/powerpoint/2010/main" val="3128979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579602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Ph.D.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0D858-2E32-49C2-9313-A82CC56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33654" y="1087159"/>
          <a:ext cx="9617924" cy="519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327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96445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432287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198371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198371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198371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198371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198371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327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722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Hays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241,365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84,387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53.7%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16.7%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3.6%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79.7%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2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Comal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164,812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56,287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51.9%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1.8%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92.3%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2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Williamson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617,855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195,084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46.2%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20.4%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5.6%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74.0%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84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Fort Bend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839,706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255,074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43.6%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24.1%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19.1%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56.8%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65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Rockwall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109,888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31,490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40.2%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14.9%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81.7%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749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Denton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919,324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257,709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38.9%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24.8%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66.3%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749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Kaufman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143,198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39,846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38.6%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17.3%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81.2%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749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Montgomery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626,351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170,611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37.4%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20.4%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71.9%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749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Collin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1,072,069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291,175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37.2%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23.8%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16.8%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59.4%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749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Waller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57,452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14,133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32.7%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22.7%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74.4%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749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Midland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29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177,863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40,976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29.9%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42.6%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9.0%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48.3%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60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Guadalupe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170,608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39,086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29.7%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19.9%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78.0%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749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Ellis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191,760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42,111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28.1%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21.8%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76.1%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05748D-159D-478C-81D7-83CAC8DD3F0E}"/>
              </a:ext>
            </a:extLst>
          </p:cNvPr>
          <p:cNvSpPr/>
          <p:nvPr/>
        </p:nvSpPr>
        <p:spPr>
          <a:xfrm>
            <a:off x="10063976" y="2414239"/>
            <a:ext cx="1226634" cy="387504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DF7BE-DA65-404D-BD41-24588CEB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59E284-749C-4E31-B994-A38355259642}"/>
              </a:ext>
            </a:extLst>
          </p:cNvPr>
          <p:cNvGraphicFramePr/>
          <p:nvPr>
            <p:extLst/>
          </p:nvPr>
        </p:nvGraphicFramePr>
        <p:xfrm>
          <a:off x="1382750" y="2012795"/>
          <a:ext cx="10387361" cy="454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41DA03B-1781-449A-A383-A95E7C2C7993}"/>
              </a:ext>
            </a:extLst>
          </p:cNvPr>
          <p:cNvSpPr/>
          <p:nvPr/>
        </p:nvSpPr>
        <p:spPr>
          <a:xfrm>
            <a:off x="3795130" y="1070730"/>
            <a:ext cx="745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3,999,944 new Texans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95.3% attributable to growth of minority populations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EBB76-07CC-4C5C-8E0B-7FFA06B994A6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87A9A69-CEA7-4BB8-83FC-A6310DD8159A}"/>
              </a:ext>
            </a:extLst>
          </p:cNvPr>
          <p:cNvSpPr/>
          <p:nvPr/>
        </p:nvSpPr>
        <p:spPr>
          <a:xfrm rot="5400000">
            <a:off x="7414367" y="-1702685"/>
            <a:ext cx="216117" cy="7214843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38A7E-6752-45D6-8295-096BF6058909}"/>
              </a:ext>
            </a:extLst>
          </p:cNvPr>
          <p:cNvSpPr/>
          <p:nvPr/>
        </p:nvSpPr>
        <p:spPr>
          <a:xfrm>
            <a:off x="1928111" y="353291"/>
            <a:ext cx="856593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Racial/Ethnic Contributions to Texas Population Growth, 2010-2020</a:t>
            </a:r>
          </a:p>
        </p:txBody>
      </p:sp>
    </p:spTree>
    <p:extLst>
      <p:ext uri="{BB962C8B-B14F-4D97-AF65-F5344CB8AC3E}">
        <p14:creationId xmlns:p14="http://schemas.microsoft.com/office/powerpoint/2010/main" val="2595194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0719-5F55-4DCA-A3F1-B6378C8A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71DEDE-A74D-4F5B-B18E-A0FABDD4EF1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0766" y="1460809"/>
          <a:ext cx="5703849" cy="449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45CF14-A7F2-4DB0-B754-585BCA0CBAC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70894" y="1360450"/>
          <a:ext cx="5303710" cy="459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FE5378-083F-4C4F-BE46-AD27997DE9C3}"/>
              </a:ext>
            </a:extLst>
          </p:cNvPr>
          <p:cNvSpPr/>
          <p:nvPr/>
        </p:nvSpPr>
        <p:spPr>
          <a:xfrm>
            <a:off x="1761893" y="340155"/>
            <a:ext cx="82203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Percent distribution of race/ethnic groups in Texas, 2010 and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2A568-AAC1-47E4-91C2-786E02FF6C7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169982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49362" y="0"/>
            <a:ext cx="9693275" cy="1228725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Texas White (non-Hispanic) and Hispanic Populations by Age, 2019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914400" y="1479395"/>
          <a:ext cx="9067800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6554085"/>
            <a:ext cx="2799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Estimates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583291-20CC-4196-8372-F5AB36B8C481}"/>
              </a:ext>
            </a:extLst>
          </p:cNvPr>
          <p:cNvCxnSpPr/>
          <p:nvPr/>
        </p:nvCxnSpPr>
        <p:spPr>
          <a:xfrm flipH="1">
            <a:off x="2152185" y="2040674"/>
            <a:ext cx="13492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17BF3-0992-4C37-91EE-B605880EEB53}"/>
              </a:ext>
            </a:extLst>
          </p:cNvPr>
          <p:cNvCxnSpPr>
            <a:cxnSpLocks/>
          </p:cNvCxnSpPr>
          <p:nvPr/>
        </p:nvCxnSpPr>
        <p:spPr>
          <a:xfrm flipV="1">
            <a:off x="3568390" y="1700561"/>
            <a:ext cx="0" cy="752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43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1484A1-434B-4BD9-91E0-487B0D646ADF}">
  <ds:schemaRefs>
    <ds:schemaRef ds:uri="http://purl.org/dc/terms/"/>
    <ds:schemaRef ds:uri="http://purl.org/dc/dcmitype/"/>
    <ds:schemaRef ds:uri="122656c6-b205-4b62-909d-389f9e348b2b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865c3b5-672f-488d-b474-fd2e6972fa66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29362</TotalTime>
  <Words>1852</Words>
  <Application>Microsoft Office PowerPoint</Application>
  <PresentationFormat>Widescreen</PresentationFormat>
  <Paragraphs>474</Paragraphs>
  <Slides>51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States with Most Population Growth, 2010 to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Texas White (non-Hispanic) and Hispanic Populations by Age,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(TFR) for Select States, 2008-2018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 of Civilian Labor Force by Occupation, Texas, 2007, 2017 and 2017-2017 Change</vt:lpstr>
      <vt:lpstr>Change in Undergraduate College Enrollment by State, 2010 to 2019</vt:lpstr>
      <vt:lpstr>Change in Graduate and Professional School Enrollment by State, 2010 to 2019</vt:lpstr>
      <vt:lpstr>College and Graduate Enrollment, Texas, 2007-2019</vt:lpstr>
      <vt:lpstr>College and Graduate Enrollment by Race/Ethnicity, Texas, 2008-2019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Population by Race and Ethnicity, Texas 2010-2050</vt:lpstr>
      <vt:lpstr>PowerPoint Presentation</vt:lpstr>
      <vt:lpstr>PowerPoint Presentation</vt:lpstr>
      <vt:lpstr>PowerPoint Presentation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762</cp:revision>
  <cp:lastPrinted>2021-08-19T16:34:52Z</cp:lastPrinted>
  <dcterms:created xsi:type="dcterms:W3CDTF">2016-06-30T18:52:57Z</dcterms:created>
  <dcterms:modified xsi:type="dcterms:W3CDTF">2022-04-22T13:48:03Z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