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11.xml" ContentType="application/vnd.openxmlformats-officedocument.presentationml.notesSlide+xml"/>
  <Override PartName="/ppt/charts/chart23.xml" ContentType="application/vnd.openxmlformats-officedocument.drawingml.chart+xml"/>
  <Override PartName="/ppt/notesSlides/notesSlide12.xml" ContentType="application/vnd.openxmlformats-officedocument.presentationml.notesSl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87" r:id="rId5"/>
    <p:sldMasterId id="2147483673" r:id="rId6"/>
    <p:sldMasterId id="2147483703" r:id="rId7"/>
    <p:sldMasterId id="2147483721" r:id="rId8"/>
    <p:sldMasterId id="2147483734" r:id="rId9"/>
  </p:sldMasterIdLst>
  <p:notesMasterIdLst>
    <p:notesMasterId r:id="rId43"/>
  </p:notesMasterIdLst>
  <p:sldIdLst>
    <p:sldId id="549" r:id="rId10"/>
    <p:sldId id="920" r:id="rId11"/>
    <p:sldId id="909" r:id="rId12"/>
    <p:sldId id="912" r:id="rId13"/>
    <p:sldId id="911" r:id="rId14"/>
    <p:sldId id="839" r:id="rId15"/>
    <p:sldId id="910" r:id="rId16"/>
    <p:sldId id="880" r:id="rId17"/>
    <p:sldId id="921" r:id="rId18"/>
    <p:sldId id="922" r:id="rId19"/>
    <p:sldId id="923" r:id="rId20"/>
    <p:sldId id="924" r:id="rId21"/>
    <p:sldId id="888" r:id="rId22"/>
    <p:sldId id="887" r:id="rId23"/>
    <p:sldId id="886" r:id="rId24"/>
    <p:sldId id="877" r:id="rId25"/>
    <p:sldId id="860" r:id="rId26"/>
    <p:sldId id="720" r:id="rId27"/>
    <p:sldId id="814" r:id="rId28"/>
    <p:sldId id="893" r:id="rId29"/>
    <p:sldId id="896" r:id="rId30"/>
    <p:sldId id="930" r:id="rId31"/>
    <p:sldId id="901" r:id="rId32"/>
    <p:sldId id="925" r:id="rId33"/>
    <p:sldId id="928" r:id="rId34"/>
    <p:sldId id="926" r:id="rId35"/>
    <p:sldId id="927" r:id="rId36"/>
    <p:sldId id="929" r:id="rId37"/>
    <p:sldId id="871" r:id="rId38"/>
    <p:sldId id="825" r:id="rId39"/>
    <p:sldId id="826" r:id="rId40"/>
    <p:sldId id="862" r:id="rId41"/>
    <p:sldId id="544" r:id="rId42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4FFF"/>
    <a:srgbClr val="FFD5D6"/>
    <a:srgbClr val="F5573D"/>
    <a:srgbClr val="DC5930"/>
    <a:srgbClr val="F0573E"/>
    <a:srgbClr val="9966FF"/>
    <a:srgbClr val="B00000"/>
    <a:srgbClr val="9900FF"/>
    <a:srgbClr val="990033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64" autoAdjust="0"/>
    <p:restoredTop sz="90183" autoAdjust="0"/>
  </p:normalViewPr>
  <p:slideViewPr>
    <p:cSldViewPr snapToGrid="0">
      <p:cViewPr varScale="1">
        <p:scale>
          <a:sx n="88" d="100"/>
          <a:sy n="88" d="100"/>
        </p:scale>
        <p:origin x="108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0" Type="http://schemas.openxmlformats.org/officeDocument/2006/relationships/slide" Target="slides/slide11.xml"/><Relationship Id="rId41" Type="http://schemas.openxmlformats.org/officeDocument/2006/relationships/slide" Target="slides/slide3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 You" userId="768698ed-a411-421a-9f65-a0e0ebef8424" providerId="ADAL" clId="{34158412-01AF-48CA-9954-E678143B63E7}"/>
    <pc:docChg chg="undo custSel addSld delSld modSld sldOrd">
      <pc:chgData name="Helen You" userId="768698ed-a411-421a-9f65-a0e0ebef8424" providerId="ADAL" clId="{34158412-01AF-48CA-9954-E678143B63E7}" dt="2022-06-15T14:50:15.449" v="204"/>
      <pc:docMkLst>
        <pc:docMk/>
      </pc:docMkLst>
      <pc:sldChg chg="del">
        <pc:chgData name="Helen You" userId="768698ed-a411-421a-9f65-a0e0ebef8424" providerId="ADAL" clId="{34158412-01AF-48CA-9954-E678143B63E7}" dt="2022-06-15T14:06:45.103" v="109" actId="2696"/>
        <pc:sldMkLst>
          <pc:docMk/>
          <pc:sldMk cId="2108370135" sldId="678"/>
        </pc:sldMkLst>
      </pc:sldChg>
      <pc:sldChg chg="ord">
        <pc:chgData name="Helen You" userId="768698ed-a411-421a-9f65-a0e0ebef8424" providerId="ADAL" clId="{34158412-01AF-48CA-9954-E678143B63E7}" dt="2022-06-15T14:29:18.324" v="149"/>
        <pc:sldMkLst>
          <pc:docMk/>
          <pc:sldMk cId="2297172228" sldId="720"/>
        </pc:sldMkLst>
      </pc:sldChg>
      <pc:sldChg chg="del">
        <pc:chgData name="Helen You" userId="768698ed-a411-421a-9f65-a0e0ebef8424" providerId="ADAL" clId="{34158412-01AF-48CA-9954-E678143B63E7}" dt="2022-06-15T14:06:46.781" v="110" actId="2696"/>
        <pc:sldMkLst>
          <pc:docMk/>
          <pc:sldMk cId="2508988595" sldId="767"/>
        </pc:sldMkLst>
      </pc:sldChg>
      <pc:sldChg chg="ord">
        <pc:chgData name="Helen You" userId="768698ed-a411-421a-9f65-a0e0ebef8424" providerId="ADAL" clId="{34158412-01AF-48CA-9954-E678143B63E7}" dt="2022-06-15T14:29:19.792" v="150"/>
        <pc:sldMkLst>
          <pc:docMk/>
          <pc:sldMk cId="1809963550" sldId="814"/>
        </pc:sldMkLst>
      </pc:sldChg>
      <pc:sldChg chg="ord">
        <pc:chgData name="Helen You" userId="768698ed-a411-421a-9f65-a0e0ebef8424" providerId="ADAL" clId="{34158412-01AF-48CA-9954-E678143B63E7}" dt="2022-06-15T14:08:16.956" v="112"/>
        <pc:sldMkLst>
          <pc:docMk/>
          <pc:sldMk cId="2986963813" sldId="839"/>
        </pc:sldMkLst>
      </pc:sldChg>
      <pc:sldChg chg="ord">
        <pc:chgData name="Helen You" userId="768698ed-a411-421a-9f65-a0e0ebef8424" providerId="ADAL" clId="{34158412-01AF-48CA-9954-E678143B63E7}" dt="2022-06-15T14:04:41.931" v="105"/>
        <pc:sldMkLst>
          <pc:docMk/>
          <pc:sldMk cId="2086016680" sldId="871"/>
        </pc:sldMkLst>
      </pc:sldChg>
      <pc:sldChg chg="ord">
        <pc:chgData name="Helen You" userId="768698ed-a411-421a-9f65-a0e0ebef8424" providerId="ADAL" clId="{34158412-01AF-48CA-9954-E678143B63E7}" dt="2022-06-15T14:23:24.342" v="114"/>
        <pc:sldMkLst>
          <pc:docMk/>
          <pc:sldMk cId="2951103155" sldId="880"/>
        </pc:sldMkLst>
      </pc:sldChg>
      <pc:sldChg chg="modAnim">
        <pc:chgData name="Helen You" userId="768698ed-a411-421a-9f65-a0e0ebef8424" providerId="ADAL" clId="{34158412-01AF-48CA-9954-E678143B63E7}" dt="2022-06-15T14:50:15.449" v="204"/>
        <pc:sldMkLst>
          <pc:docMk/>
          <pc:sldMk cId="195590279" sldId="886"/>
        </pc:sldMkLst>
      </pc:sldChg>
      <pc:sldChg chg="ord">
        <pc:chgData name="Helen You" userId="768698ed-a411-421a-9f65-a0e0ebef8424" providerId="ADAL" clId="{34158412-01AF-48CA-9954-E678143B63E7}" dt="2022-06-15T14:29:21.217" v="151"/>
        <pc:sldMkLst>
          <pc:docMk/>
          <pc:sldMk cId="3265110240" sldId="893"/>
        </pc:sldMkLst>
      </pc:sldChg>
      <pc:sldChg chg="del">
        <pc:chgData name="Helen You" userId="768698ed-a411-421a-9f65-a0e0ebef8424" providerId="ADAL" clId="{34158412-01AF-48CA-9954-E678143B63E7}" dt="2022-06-15T13:53:08.953" v="73" actId="2696"/>
        <pc:sldMkLst>
          <pc:docMk/>
          <pc:sldMk cId="3470418891" sldId="894"/>
        </pc:sldMkLst>
      </pc:sldChg>
      <pc:sldChg chg="addSp delSp modSp ord delAnim modAnim">
        <pc:chgData name="Helen You" userId="768698ed-a411-421a-9f65-a0e0ebef8424" providerId="ADAL" clId="{34158412-01AF-48CA-9954-E678143B63E7}" dt="2022-06-15T14:47:48.414" v="202"/>
        <pc:sldMkLst>
          <pc:docMk/>
          <pc:sldMk cId="263155008" sldId="896"/>
        </pc:sldMkLst>
        <pc:spChg chg="mod">
          <ac:chgData name="Helen You" userId="768698ed-a411-421a-9f65-a0e0ebef8424" providerId="ADAL" clId="{34158412-01AF-48CA-9954-E678143B63E7}" dt="2022-06-15T14:28:11.455" v="148" actId="313"/>
          <ac:spMkLst>
            <pc:docMk/>
            <pc:sldMk cId="263155008" sldId="896"/>
            <ac:spMk id="5" creationId="{3E9E231D-3A2E-4D63-ACFE-62E2DA798DF4}"/>
          </ac:spMkLst>
        </pc:spChg>
        <pc:graphicFrameChg chg="mod">
          <ac:chgData name="Helen You" userId="768698ed-a411-421a-9f65-a0e0ebef8424" providerId="ADAL" clId="{34158412-01AF-48CA-9954-E678143B63E7}" dt="2022-06-15T14:47:19.840" v="201"/>
          <ac:graphicFrameMkLst>
            <pc:docMk/>
            <pc:sldMk cId="263155008" sldId="896"/>
            <ac:graphicFrameMk id="4" creationId="{5428B896-9011-447D-9ACF-0E1B1C973DC4}"/>
          </ac:graphicFrameMkLst>
        </pc:graphicFrameChg>
        <pc:cxnChg chg="mod">
          <ac:chgData name="Helen You" userId="768698ed-a411-421a-9f65-a0e0ebef8424" providerId="ADAL" clId="{34158412-01AF-48CA-9954-E678143B63E7}" dt="2022-06-15T14:44:49.105" v="190" actId="208"/>
          <ac:cxnSpMkLst>
            <pc:docMk/>
            <pc:sldMk cId="263155008" sldId="896"/>
            <ac:cxnSpMk id="3" creationId="{A2A0F3AB-AB10-4873-B005-D6D20F589E18}"/>
          </ac:cxnSpMkLst>
        </pc:cxnChg>
        <pc:cxnChg chg="mod">
          <ac:chgData name="Helen You" userId="768698ed-a411-421a-9f65-a0e0ebef8424" providerId="ADAL" clId="{34158412-01AF-48CA-9954-E678143B63E7}" dt="2022-06-15T14:39:15.087" v="158" actId="208"/>
          <ac:cxnSpMkLst>
            <pc:docMk/>
            <pc:sldMk cId="263155008" sldId="896"/>
            <ac:cxnSpMk id="8" creationId="{1F2E647C-1C7E-41FA-A858-5B876EB3E918}"/>
          </ac:cxnSpMkLst>
        </pc:cxnChg>
        <pc:cxnChg chg="mod">
          <ac:chgData name="Helen You" userId="768698ed-a411-421a-9f65-a0e0ebef8424" providerId="ADAL" clId="{34158412-01AF-48CA-9954-E678143B63E7}" dt="2022-06-15T14:39:29.175" v="160" actId="208"/>
          <ac:cxnSpMkLst>
            <pc:docMk/>
            <pc:sldMk cId="263155008" sldId="896"/>
            <ac:cxnSpMk id="9" creationId="{D30033BE-1C56-4C00-8CB6-9788CE46BD38}"/>
          </ac:cxnSpMkLst>
        </pc:cxnChg>
        <pc:cxnChg chg="del">
          <ac:chgData name="Helen You" userId="768698ed-a411-421a-9f65-a0e0ebef8424" providerId="ADAL" clId="{34158412-01AF-48CA-9954-E678143B63E7}" dt="2022-06-15T14:39:58.248" v="162" actId="478"/>
          <ac:cxnSpMkLst>
            <pc:docMk/>
            <pc:sldMk cId="263155008" sldId="896"/>
            <ac:cxnSpMk id="10" creationId="{18118407-7515-424B-A9C8-1E96AD2B339D}"/>
          </ac:cxnSpMkLst>
        </pc:cxnChg>
        <pc:cxnChg chg="add mod">
          <ac:chgData name="Helen You" userId="768698ed-a411-421a-9f65-a0e0ebef8424" providerId="ADAL" clId="{34158412-01AF-48CA-9954-E678143B63E7}" dt="2022-06-15T14:41:47.576" v="174" actId="1076"/>
          <ac:cxnSpMkLst>
            <pc:docMk/>
            <pc:sldMk cId="263155008" sldId="896"/>
            <ac:cxnSpMk id="11" creationId="{A6CA636E-C98C-4194-8A6B-8CFDA71424C7}"/>
          </ac:cxnSpMkLst>
        </pc:cxnChg>
        <pc:cxnChg chg="del">
          <ac:chgData name="Helen You" userId="768698ed-a411-421a-9f65-a0e0ebef8424" providerId="ADAL" clId="{34158412-01AF-48CA-9954-E678143B63E7}" dt="2022-06-15T14:39:56.638" v="161" actId="478"/>
          <ac:cxnSpMkLst>
            <pc:docMk/>
            <pc:sldMk cId="263155008" sldId="896"/>
            <ac:cxnSpMk id="12" creationId="{5356EBB1-F7FB-40F7-966F-AFA8D1476306}"/>
          </ac:cxnSpMkLst>
        </pc:cxnChg>
        <pc:cxnChg chg="del">
          <ac:chgData name="Helen You" userId="768698ed-a411-421a-9f65-a0e0ebef8424" providerId="ADAL" clId="{34158412-01AF-48CA-9954-E678143B63E7}" dt="2022-06-15T14:39:59.783" v="163" actId="478"/>
          <ac:cxnSpMkLst>
            <pc:docMk/>
            <pc:sldMk cId="263155008" sldId="896"/>
            <ac:cxnSpMk id="13" creationId="{BAD29A79-5A88-4507-902D-8B50A3B4850E}"/>
          </ac:cxnSpMkLst>
        </pc:cxnChg>
        <pc:cxnChg chg="add mod">
          <ac:chgData name="Helen You" userId="768698ed-a411-421a-9f65-a0e0ebef8424" providerId="ADAL" clId="{34158412-01AF-48CA-9954-E678143B63E7}" dt="2022-06-15T14:45:50.477" v="195" actId="1076"/>
          <ac:cxnSpMkLst>
            <pc:docMk/>
            <pc:sldMk cId="263155008" sldId="896"/>
            <ac:cxnSpMk id="14" creationId="{B4ED1041-EB91-40A8-957A-12ED18A01F51}"/>
          </ac:cxnSpMkLst>
        </pc:cxnChg>
      </pc:sldChg>
      <pc:sldChg chg="addSp modSp modAnim">
        <pc:chgData name="Helen You" userId="768698ed-a411-421a-9f65-a0e0ebef8424" providerId="ADAL" clId="{34158412-01AF-48CA-9954-E678143B63E7}" dt="2022-06-15T12:58:21.512" v="53"/>
        <pc:sldMkLst>
          <pc:docMk/>
          <pc:sldMk cId="1095216438" sldId="909"/>
        </pc:sldMkLst>
        <pc:spChg chg="mod">
          <ac:chgData name="Helen You" userId="768698ed-a411-421a-9f65-a0e0ebef8424" providerId="ADAL" clId="{34158412-01AF-48CA-9954-E678143B63E7}" dt="2022-06-15T12:49:58.297" v="30" actId="255"/>
          <ac:spMkLst>
            <pc:docMk/>
            <pc:sldMk cId="1095216438" sldId="909"/>
            <ac:spMk id="2" creationId="{6A21FB04-6BB3-424E-B3EF-8219957C2E7B}"/>
          </ac:spMkLst>
        </pc:spChg>
        <pc:spChg chg="add mod">
          <ac:chgData name="Helen You" userId="768698ed-a411-421a-9f65-a0e0ebef8424" providerId="ADAL" clId="{34158412-01AF-48CA-9954-E678143B63E7}" dt="2022-06-15T12:50:52.143" v="33" actId="14100"/>
          <ac:spMkLst>
            <pc:docMk/>
            <pc:sldMk cId="1095216438" sldId="909"/>
            <ac:spMk id="3" creationId="{3B5CEF76-06F4-4026-95D1-E7BEB84DBC8C}"/>
          </ac:spMkLst>
        </pc:spChg>
        <pc:spChg chg="add mod">
          <ac:chgData name="Helen You" userId="768698ed-a411-421a-9f65-a0e0ebef8424" providerId="ADAL" clId="{34158412-01AF-48CA-9954-E678143B63E7}" dt="2022-06-15T12:54:50.452" v="41" actId="207"/>
          <ac:spMkLst>
            <pc:docMk/>
            <pc:sldMk cId="1095216438" sldId="909"/>
            <ac:spMk id="7" creationId="{261C3EB2-C231-4189-ABD5-A205E2B154A0}"/>
          </ac:spMkLst>
        </pc:spChg>
        <pc:spChg chg="add mod">
          <ac:chgData name="Helen You" userId="768698ed-a411-421a-9f65-a0e0ebef8424" providerId="ADAL" clId="{34158412-01AF-48CA-9954-E678143B63E7}" dt="2022-06-15T12:56:46.458" v="47" actId="207"/>
          <ac:spMkLst>
            <pc:docMk/>
            <pc:sldMk cId="1095216438" sldId="909"/>
            <ac:spMk id="8" creationId="{3747D289-E0FC-46DB-B8F5-F74DC256CBAF}"/>
          </ac:spMkLst>
        </pc:spChg>
      </pc:sldChg>
      <pc:sldChg chg="ord">
        <pc:chgData name="Helen You" userId="768698ed-a411-421a-9f65-a0e0ebef8424" providerId="ADAL" clId="{34158412-01AF-48CA-9954-E678143B63E7}" dt="2022-06-15T14:23:22.192" v="113"/>
        <pc:sldMkLst>
          <pc:docMk/>
          <pc:sldMk cId="47978571" sldId="910"/>
        </pc:sldMkLst>
      </pc:sldChg>
      <pc:sldChg chg="del">
        <pc:chgData name="Helen You" userId="768698ed-a411-421a-9f65-a0e0ebef8424" providerId="ADAL" clId="{34158412-01AF-48CA-9954-E678143B63E7}" dt="2022-06-15T13:11:01.391" v="55" actId="2696"/>
        <pc:sldMkLst>
          <pc:docMk/>
          <pc:sldMk cId="2747767425" sldId="919"/>
        </pc:sldMkLst>
      </pc:sldChg>
      <pc:sldChg chg="addSp modSp modAnim">
        <pc:chgData name="Helen You" userId="768698ed-a411-421a-9f65-a0e0ebef8424" providerId="ADAL" clId="{34158412-01AF-48CA-9954-E678143B63E7}" dt="2022-06-15T14:04:12.611" v="104"/>
        <pc:sldMkLst>
          <pc:docMk/>
          <pc:sldMk cId="2319138195" sldId="928"/>
        </pc:sldMkLst>
        <pc:spChg chg="add mod">
          <ac:chgData name="Helen You" userId="768698ed-a411-421a-9f65-a0e0ebef8424" providerId="ADAL" clId="{34158412-01AF-48CA-9954-E678143B63E7}" dt="2022-06-15T14:03:39.290" v="101" actId="207"/>
          <ac:spMkLst>
            <pc:docMk/>
            <pc:sldMk cId="2319138195" sldId="928"/>
            <ac:spMk id="3" creationId="{048DB60C-A4B6-450B-A686-DB4B17169918}"/>
          </ac:spMkLst>
        </pc:spChg>
      </pc:sldChg>
      <pc:sldChg chg="modAnim">
        <pc:chgData name="Helen You" userId="768698ed-a411-421a-9f65-a0e0ebef8424" providerId="ADAL" clId="{34158412-01AF-48CA-9954-E678143B63E7}" dt="2022-06-15T14:05:22.035" v="108"/>
        <pc:sldMkLst>
          <pc:docMk/>
          <pc:sldMk cId="3673068755" sldId="929"/>
        </pc:sldMkLst>
      </pc:sldChg>
      <pc:sldChg chg="addSp delSp modSp add mod">
        <pc:chgData name="Helen You" userId="768698ed-a411-421a-9f65-a0e0ebef8424" providerId="ADAL" clId="{34158412-01AF-48CA-9954-E678143B63E7}" dt="2022-06-15T14:01:16.240" v="99" actId="27918"/>
        <pc:sldMkLst>
          <pc:docMk/>
          <pc:sldMk cId="99918648" sldId="930"/>
        </pc:sldMkLst>
        <pc:spChg chg="mod">
          <ac:chgData name="Helen You" userId="768698ed-a411-421a-9f65-a0e0ebef8424" providerId="ADAL" clId="{34158412-01AF-48CA-9954-E678143B63E7}" dt="2022-06-15T13:58:08.212" v="98" actId="20577"/>
          <ac:spMkLst>
            <pc:docMk/>
            <pc:sldMk cId="99918648" sldId="930"/>
            <ac:spMk id="6" creationId="{BAFDCC44-ED75-47FC-A60A-B0A1B14339FC}"/>
          </ac:spMkLst>
        </pc:spChg>
        <pc:graphicFrameChg chg="del">
          <ac:chgData name="Helen You" userId="768698ed-a411-421a-9f65-a0e0ebef8424" providerId="ADAL" clId="{34158412-01AF-48CA-9954-E678143B63E7}" dt="2022-06-15T13:50:09.148" v="57" actId="478"/>
          <ac:graphicFrameMkLst>
            <pc:docMk/>
            <pc:sldMk cId="99918648" sldId="930"/>
            <ac:graphicFrameMk id="4" creationId="{2E7FA33F-3845-4FB7-97EE-AA3211AB3D99}"/>
          </ac:graphicFrameMkLst>
        </pc:graphicFrameChg>
        <pc:graphicFrameChg chg="add mod">
          <ac:chgData name="Helen You" userId="768698ed-a411-421a-9f65-a0e0ebef8424" providerId="ADAL" clId="{34158412-01AF-48CA-9954-E678143B63E7}" dt="2022-06-15T13:56:45.717" v="91"/>
          <ac:graphicFrameMkLst>
            <pc:docMk/>
            <pc:sldMk cId="99918648" sldId="930"/>
            <ac:graphicFrameMk id="7" creationId="{C4861B88-A957-47A9-801E-95BB7866B749}"/>
          </ac:graphicFrameMkLst>
        </pc:graphicFrameChg>
      </pc:sldChg>
      <pc:sldChg chg="addSp delSp modSp add del">
        <pc:chgData name="Helen You" userId="768698ed-a411-421a-9f65-a0e0ebef8424" providerId="ADAL" clId="{34158412-01AF-48CA-9954-E678143B63E7}" dt="2022-06-15T12:41:04.935" v="13"/>
        <pc:sldMkLst>
          <pc:docMk/>
          <pc:sldMk cId="299905513" sldId="930"/>
        </pc:sldMkLst>
        <pc:graphicFrameChg chg="add del">
          <ac:chgData name="Helen You" userId="768698ed-a411-421a-9f65-a0e0ebef8424" providerId="ADAL" clId="{34158412-01AF-48CA-9954-E678143B63E7}" dt="2022-06-15T12:37:30.202" v="12"/>
          <ac:graphicFrameMkLst>
            <pc:docMk/>
            <pc:sldMk cId="299905513" sldId="930"/>
            <ac:graphicFrameMk id="6" creationId="{00000000-0000-0000-0000-000000000000}"/>
          </ac:graphicFrameMkLst>
        </pc:graphicFrameChg>
        <pc:picChg chg="add del">
          <ac:chgData name="Helen You" userId="768698ed-a411-421a-9f65-a0e0ebef8424" providerId="ADAL" clId="{34158412-01AF-48CA-9954-E678143B63E7}" dt="2022-06-15T12:34:28.437" v="2"/>
          <ac:picMkLst>
            <pc:docMk/>
            <pc:sldMk cId="299905513" sldId="930"/>
            <ac:picMk id="3" creationId="{386EBE3B-25B2-4B80-A937-2CE5021EE9E2}"/>
          </ac:picMkLst>
        </pc:picChg>
        <pc:picChg chg="add del mod">
          <ac:chgData name="Helen You" userId="768698ed-a411-421a-9f65-a0e0ebef8424" providerId="ADAL" clId="{34158412-01AF-48CA-9954-E678143B63E7}" dt="2022-06-15T12:37:29.317" v="11"/>
          <ac:picMkLst>
            <pc:docMk/>
            <pc:sldMk cId="299905513" sldId="930"/>
            <ac:picMk id="7" creationId="{375379D1-5B91-413F-A667-ADF7CBE79F4B}"/>
          </ac:picMkLst>
        </pc:picChg>
      </pc:sldChg>
      <pc:sldChg chg="delSp modSp add del">
        <pc:chgData name="Helen You" userId="768698ed-a411-421a-9f65-a0e0ebef8424" providerId="ADAL" clId="{34158412-01AF-48CA-9954-E678143B63E7}" dt="2022-06-15T12:59:09.799" v="54" actId="2696"/>
        <pc:sldMkLst>
          <pc:docMk/>
          <pc:sldMk cId="3167570567" sldId="930"/>
        </pc:sldMkLst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8" creationId="{B394E2EF-578F-4E49-BDC9-D07A620247B7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1" creationId="{5241283B-4C5B-44A4-B326-A76DCCEEC85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2" creationId="{5E19C0A3-5DA4-41DD-8F1C-A5316824E38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3" creationId="{0E74A4C2-46C9-41F6-A72D-51C670D3C9E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4" creationId="{E8C0D729-9459-4E33-96F0-976C94750A82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5" creationId="{74358966-0ADD-4F84-9917-DC65CA537258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6" creationId="{A9C4346D-0805-487F-9A3F-3691566F28B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7" creationId="{6E6A4AC2-0EBC-4199-B7A2-52803949A682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8" creationId="{B1001FAD-C49A-45D1-9D91-06398F338FFF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19" creationId="{6E72A5C2-2000-4D65-B5CF-4B559AF05E78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0" creationId="{A05F5469-C8A5-4F23-AAC2-D4F76AF7DB3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1" creationId="{1EF862D6-D491-4913-BD48-AA39448B422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2" creationId="{80DE41BB-E468-4D88-A306-5D7091711B0D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3" creationId="{70CBAFA5-D555-4D87-8670-3FDD8080AFD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4" creationId="{684F62F0-C849-4D3B-9CBA-31E1F372E970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5" creationId="{B7FEDCE7-A33A-477A-9049-75E0CDB26AB3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6" creationId="{33D4D9AA-DE23-49D8-A60F-D36AEB216FE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7" creationId="{7CD42BF5-350B-4D02-BAE4-6C5D3F4C8FE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8" creationId="{005341FE-8098-4CF6-84EB-9FCB5838680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29" creationId="{DDCE0FA1-D2CD-4906-BB65-E755CEF3B250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0" creationId="{C2139F51-E62B-4E77-8726-A3336F949936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1" creationId="{D4CE067F-4D48-4945-97EB-3F64A656B60D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2" creationId="{BB5DEDBC-8F59-4006-B82A-D1ADB5B77C93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3" creationId="{21AF5A81-F14B-4062-811C-FB894BB087ED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4" creationId="{288EA01D-A73E-4752-9E10-E4B7D28ECDE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5" creationId="{CFAA9267-802E-4B55-9062-74D00B42E82D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6" creationId="{3973A79E-FB42-474B-8BDE-46F01E47A2D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7" creationId="{E96EF103-B392-42CD-AAE2-10AF3DBFBDDD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8" creationId="{106BA5CA-6052-4299-B132-4FA0C51D29F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39" creationId="{164D77D1-87E2-46E1-B884-87DF715B290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0" creationId="{C2824885-E496-4241-80C0-15198D594F82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1" creationId="{FC6D241A-E022-484D-AA0D-F05A7D008716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2" creationId="{F4BEDFCE-5597-44C9-92A9-0F6BC481FE5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3" creationId="{D63DA0B4-C54B-440A-B8AC-B234003CB7C3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4" creationId="{35F529A2-C1A5-4A69-AC89-C4B606A57ABF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5" creationId="{35707853-FF60-4F89-95B2-6DC39DA3F4C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6" creationId="{333D331D-0DFD-4AE7-A894-CA64196174F0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7" creationId="{E476E240-04E8-40F2-89F0-AF83B522560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8" creationId="{1A0D5988-448F-48B5-BBD5-2D8B5696867D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49" creationId="{3C014D39-C3EA-4F9D-A9CF-303A80C952C8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0" creationId="{1D3A4AAA-70D5-48C2-A7BF-0B38A380ED63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1" creationId="{B2DC4169-709F-470F-9BD0-6B064DE33126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2" creationId="{C8D5B00B-5438-4BD8-8F13-C927E3A7AE24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3" creationId="{FA36B53C-2046-4E3A-A71D-0B49682426F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4" creationId="{28DB2F72-C7DF-47BE-87F4-761214EF189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5" creationId="{81B10718-09E7-4B29-8912-35112DC354BA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6" creationId="{8CDCF03D-7BAF-45EB-9BAD-30190636071A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7" creationId="{A7931243-01B8-4522-970B-058B1E280CEB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8" creationId="{9D8154EA-D014-49CD-8738-78F12000EE20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59" creationId="{9FE082F0-40B8-46A7-A272-F1B17BE1AA45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0" creationId="{63A6080E-108F-4230-B93C-7859F4E7B2C8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1" creationId="{B2FC8A4E-55A7-43D1-818B-DF4192896D3B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2" creationId="{F3C32BD7-6CBE-447E-9842-873717612442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3" creationId="{42CA65FC-A93E-40F0-9C1F-23C9F7F3F778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4" creationId="{A58A6980-F921-4531-9709-379D15CD75F0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5" creationId="{7225B27E-642D-40CD-AD89-88D7C9980891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6" creationId="{B68C25EE-E372-4152-979D-00D6279C6063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7" creationId="{16E0B8E8-0CD3-4B75-BD30-317C233F21E6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8" creationId="{59D906CB-545C-42B4-8DEE-5B3403E410E9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69" creationId="{A92E6DBA-5784-4768-8E6E-E3BD2ACD2427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0" creationId="{7AE88CE9-B58B-450D-830D-6D9DA35A1E26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1" creationId="{75F7E1F4-5B9B-492C-9349-F9A9CAEE8261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2" creationId="{01106EB0-E7C3-4932-BC9E-5DFCB430A3E2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3" creationId="{23935FE6-E4E8-475C-B050-4A9DD3DB6A18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4" creationId="{A98F4BC1-2C54-47D1-98B1-7054EF1766E1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5" creationId="{86A1CBD5-1B9E-4919-B34C-0BFA2441CF15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6" creationId="{B160F229-0469-421B-9B6D-FDA59656D365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7" creationId="{7BEB28B7-CA2E-434D-A0BB-47436120999C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8" creationId="{AC0EF826-43FC-4324-AB63-79A8241F2FEE}"/>
          </ac:spMkLst>
        </pc:spChg>
        <pc:spChg chg="mod topLvl">
          <ac:chgData name="Helen You" userId="768698ed-a411-421a-9f65-a0e0ebef8424" providerId="ADAL" clId="{34158412-01AF-48CA-9954-E678143B63E7}" dt="2022-06-15T12:43:56.051" v="20" actId="165"/>
          <ac:spMkLst>
            <pc:docMk/>
            <pc:sldMk cId="3167570567" sldId="930"/>
            <ac:spMk id="79" creationId="{3998E47B-3167-4CE9-9A49-899ABB30893D}"/>
          </ac:spMkLst>
        </pc:spChg>
        <pc:grpChg chg="del mod">
          <ac:chgData name="Helen You" userId="768698ed-a411-421a-9f65-a0e0ebef8424" providerId="ADAL" clId="{34158412-01AF-48CA-9954-E678143B63E7}" dt="2022-06-15T12:43:56.051" v="20" actId="165"/>
          <ac:grpSpMkLst>
            <pc:docMk/>
            <pc:sldMk cId="3167570567" sldId="930"/>
            <ac:grpSpMk id="7" creationId="{CF2DB94B-4FBA-4342-A177-F83AB92A03C8}"/>
          </ac:grpSpMkLst>
        </pc:grpChg>
        <pc:grpChg chg="mod topLvl">
          <ac:chgData name="Helen You" userId="768698ed-a411-421a-9f65-a0e0ebef8424" providerId="ADAL" clId="{34158412-01AF-48CA-9954-E678143B63E7}" dt="2022-06-15T12:43:56.051" v="20" actId="165"/>
          <ac:grpSpMkLst>
            <pc:docMk/>
            <pc:sldMk cId="3167570567" sldId="930"/>
            <ac:grpSpMk id="10" creationId="{D4F65D67-F8EF-44BD-A35A-4D8762CD688D}"/>
          </ac:grpSpMkLst>
        </pc:grpChg>
        <pc:graphicFrameChg chg="del">
          <ac:chgData name="Helen You" userId="768698ed-a411-421a-9f65-a0e0ebef8424" providerId="ADAL" clId="{34158412-01AF-48CA-9954-E678143B63E7}" dt="2022-06-15T12:42:32.990" v="16" actId="478"/>
          <ac:graphicFrameMkLst>
            <pc:docMk/>
            <pc:sldMk cId="3167570567" sldId="930"/>
            <ac:graphicFrameMk id="6" creationId="{00000000-0000-0000-0000-000000000000}"/>
          </ac:graphicFrameMkLst>
        </pc:graphicFrameChg>
        <pc:picChg chg="del mod">
          <ac:chgData name="Helen You" userId="768698ed-a411-421a-9f65-a0e0ebef8424" providerId="ADAL" clId="{34158412-01AF-48CA-9954-E678143B63E7}" dt="2022-06-15T12:43:51.196" v="19" actId="338"/>
          <ac:picMkLst>
            <pc:docMk/>
            <pc:sldMk cId="3167570567" sldId="930"/>
            <ac:picMk id="3" creationId="{42D54F37-85D2-4F89-BC8A-10F9D7972F4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6_Texas%20Association%20of%20School%20Boards/AgeUnder17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6_Texas%20Association%20of%20School%20Boards/AgeUnder17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6_Texas%20Association%20of%20School%20Boards/AgeUnder17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6_Texas%20Association%20of%20School%20Boards/AgeUnder17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2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3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4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idser-fs01\idser\ProductDev\2022\CensusRelease\5yrPUMS2020\DataCharts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5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2022_6_12_Texas%20Chapter%20of%20American%20Public%20Works%20Association/Commute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te955\AppData\Local\Temp\Population%20Projections%20for%20Texas%20--%20Report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helen_you_utsa_edu/Documents/Desktop/Presentation/PlatinumTop50/San%20Antonio%20Profilexlsx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tsacloud-my.sharepoint.com/personal/lloyd_potter_utsa_edu/Documents/Documents/Presentations/redistrict/StateTabsb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878-4651-B4D4-D77B58F3E9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1878-4651-B4D4-D77B58F3E9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878-4651-B4D4-D77B58F3E926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78-4651-B4D4-D77B58F3E926}"/>
                </c:ext>
              </c:extLst>
            </c:dLbl>
            <c:dLbl>
              <c:idx val="1"/>
              <c:layout>
                <c:manualLayout>
                  <c:x val="2.6651213277363822E-4"/>
                  <c:y val="-1.46999175648246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878-4651-B4D4-D77B58F3E926}"/>
                </c:ext>
              </c:extLst>
            </c:dLbl>
            <c:dLbl>
              <c:idx val="2"/>
              <c:layout>
                <c:manualLayout>
                  <c:x val="0.19798900024611682"/>
                  <c:y val="-5.96430758394852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78-4651-B4D4-D77B58F3E9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0.36566485833678619</c:v>
                </c:pt>
                <c:pt idx="1">
                  <c:v>8.7316958793847183E-2</c:v>
                </c:pt>
                <c:pt idx="2">
                  <c:v>0.54701818286936665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878-4651-B4D4-D77B58F3E9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FBE-4C36-B37D-D3470E633E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FBE-4C36-B37D-D3470E633EE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FBE-4C36-B37D-D3470E633EE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FBE-4C36-B37D-D3470E633EE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FBE-4C36-B37D-D3470E633EEA}"/>
              </c:ext>
            </c:extLst>
          </c:dPt>
          <c:dLbls>
            <c:dLbl>
              <c:idx val="0"/>
              <c:layout>
                <c:manualLayout>
                  <c:x val="7.4129483814523184E-3"/>
                  <c:y val="0.162236803732866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BE-4C36-B37D-D3470E633EEA}"/>
                </c:ext>
              </c:extLst>
            </c:dLbl>
            <c:dLbl>
              <c:idx val="2"/>
              <c:layout>
                <c:manualLayout>
                  <c:x val="8.5709426946631667E-2"/>
                  <c:y val="-1.948272090988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FBE-4C36-B37D-D3470E633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Race!$B$7:$F$7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Race!$B$9:$F$9</c:f>
              <c:numCache>
                <c:formatCode>0.0%</c:formatCode>
                <c:ptCount val="5"/>
                <c:pt idx="0">
                  <c:v>0.45325475140522814</c:v>
                </c:pt>
                <c:pt idx="1">
                  <c:v>0.1148045573530851</c:v>
                </c:pt>
                <c:pt idx="2">
                  <c:v>0.37624616925428706</c:v>
                </c:pt>
                <c:pt idx="3">
                  <c:v>3.7717432512243416E-2</c:v>
                </c:pt>
                <c:pt idx="4">
                  <c:v>1.797708947515627E-2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FBE-4C36-B37D-D3470E633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85-4F54-AFF2-6216637C62D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85-4F54-AFF2-6216637C62D4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85-4F54-AFF2-6216637C62D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85-4F54-AFF2-6216637C62D4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B85-4F54-AFF2-6216637C62D4}"/>
              </c:ext>
            </c:extLst>
          </c:dPt>
          <c:dLbls>
            <c:dLbl>
              <c:idx val="0"/>
              <c:layout>
                <c:manualLayout>
                  <c:x val="7.4129483814523184E-3"/>
                  <c:y val="0.162236803732866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85-4F54-AFF2-6216637C62D4}"/>
                </c:ext>
              </c:extLst>
            </c:dLbl>
            <c:dLbl>
              <c:idx val="2"/>
              <c:layout>
                <c:manualLayout>
                  <c:x val="8.5709426946631667E-2"/>
                  <c:y val="-1.948272090988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85-4F54-AFF2-6216637C62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Race!$B$3:$F$3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Hisapnic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Race!$B$5:$F$5</c:f>
              <c:numCache>
                <c:formatCode>0.0%</c:formatCode>
                <c:ptCount val="5"/>
                <c:pt idx="0">
                  <c:v>0.33829311674753099</c:v>
                </c:pt>
                <c:pt idx="1">
                  <c:v>0.11805473021155218</c:v>
                </c:pt>
                <c:pt idx="2">
                  <c:v>0.48323070908896004</c:v>
                </c:pt>
                <c:pt idx="3">
                  <c:v>3.3711612764906293E-2</c:v>
                </c:pt>
                <c:pt idx="4">
                  <c:v>2.3987069869545154E-2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B85-4F54-AFF2-6216637C6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13F-4189-909A-A2052E98388C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13F-4189-909A-A2052E98388C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13F-4189-909A-A2052E98388C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13F-4189-909A-A2052E98388C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13F-4189-909A-A2052E98388C}"/>
              </c:ext>
            </c:extLst>
          </c:dPt>
          <c:dLbls>
            <c:dLbl>
              <c:idx val="0"/>
              <c:layout>
                <c:manualLayout>
                  <c:x val="2.4079615048119087E-2"/>
                  <c:y val="0.1946442111402741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3F-4189-909A-A2052E98388C}"/>
                </c:ext>
              </c:extLst>
            </c:dLbl>
            <c:dLbl>
              <c:idx val="2"/>
              <c:layout>
                <c:manualLayout>
                  <c:x val="8.5709426946631667E-2"/>
                  <c:y val="-1.948272090988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3F-4189-909A-A2052E983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Race!$I$3:$M$3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Hisapnic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Race!$I$5:$M$5</c:f>
              <c:numCache>
                <c:formatCode>0.0%</c:formatCode>
                <c:ptCount val="5"/>
                <c:pt idx="0">
                  <c:v>0.29491159606556294</c:v>
                </c:pt>
                <c:pt idx="1">
                  <c:v>0.11945023942803798</c:v>
                </c:pt>
                <c:pt idx="2">
                  <c:v>0.48557393693058132</c:v>
                </c:pt>
                <c:pt idx="3">
                  <c:v>4.8900884142383264E-2</c:v>
                </c:pt>
                <c:pt idx="4">
                  <c:v>4.8671038721328573E-2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13F-4189-909A-A2052E983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A7-4258-868A-8FEB1FC4C0F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A7-4258-868A-8FEB1FC4C0F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A7-4258-868A-8FEB1FC4C0F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6A7-4258-868A-8FEB1FC4C0F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6A7-4258-868A-8FEB1FC4C0F9}"/>
              </c:ext>
            </c:extLst>
          </c:dPt>
          <c:dLbls>
            <c:dLbl>
              <c:idx val="0"/>
              <c:layout>
                <c:manualLayout>
                  <c:x val="7.4129483814523184E-3"/>
                  <c:y val="0.1622368037328666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A7-4258-868A-8FEB1FC4C0F9}"/>
                </c:ext>
              </c:extLst>
            </c:dLbl>
            <c:dLbl>
              <c:idx val="2"/>
              <c:layout>
                <c:manualLayout>
                  <c:x val="8.5709426946631667E-2"/>
                  <c:y val="-1.948272090988626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A7-4258-868A-8FEB1FC4C0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Race!$I$7:$M$7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</c:strRef>
          </c:cat>
          <c:val>
            <c:numRef>
              <c:f>Race!$I$9:$M$9</c:f>
              <c:numCache>
                <c:formatCode>0.0%</c:formatCode>
                <c:ptCount val="5"/>
                <c:pt idx="0">
                  <c:v>0.39747456769062672</c:v>
                </c:pt>
                <c:pt idx="1">
                  <c:v>0.11819016345745254</c:v>
                </c:pt>
                <c:pt idx="2">
                  <c:v>0.39257226800496337</c:v>
                </c:pt>
                <c:pt idx="3">
                  <c:v>5.3576632142760948E-2</c:v>
                </c:pt>
                <c:pt idx="4">
                  <c:v>3.8186368704196408E-2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A7-4258-868A-8FEB1FC4C0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Sheet1!$B$12:$B$17</c:f>
              <c:numCache>
                <c:formatCode>0.0%</c:formatCode>
                <c:ptCount val="6"/>
                <c:pt idx="0">
                  <c:v>9.3418662503556391E-2</c:v>
                </c:pt>
                <c:pt idx="1">
                  <c:v>4.3333856153840541E-2</c:v>
                </c:pt>
                <c:pt idx="2">
                  <c:v>4.26995411338153E-2</c:v>
                </c:pt>
                <c:pt idx="3">
                  <c:v>7.8068713204986984E-2</c:v>
                </c:pt>
                <c:pt idx="4">
                  <c:v>3.7641252726569735E-2</c:v>
                </c:pt>
                <c:pt idx="5">
                  <c:v>0.12647763665676956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6C-4282-AFC6-061DFEB3D68B}"/>
            </c:ext>
          </c:extLst>
        </c:ser>
        <c:ser>
          <c:idx val="1"/>
          <c:order val="1"/>
          <c:tx>
            <c:strRef>
              <c:f>Sheet1!$C$11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3.0030030030028928E-3"/>
                  <c:y val="1.63376446562287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6C-4282-AFC6-061DFEB3D6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Sheet1!$C$12:$C$17</c:f>
              <c:numCache>
                <c:formatCode>0.0%</c:formatCode>
                <c:ptCount val="6"/>
                <c:pt idx="0">
                  <c:v>0.10357046577645582</c:v>
                </c:pt>
                <c:pt idx="1">
                  <c:v>4.8799978730319771E-2</c:v>
                </c:pt>
                <c:pt idx="2">
                  <c:v>5.4779576653071899E-2</c:v>
                </c:pt>
                <c:pt idx="3">
                  <c:v>6.9850675179790531E-2</c:v>
                </c:pt>
                <c:pt idx="4">
                  <c:v>3.3816443417083203E-2</c:v>
                </c:pt>
                <c:pt idx="5">
                  <c:v>0.11808823448095428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6C-4282-AFC6-061DFEB3D68B}"/>
            </c:ext>
          </c:extLst>
        </c:ser>
        <c:ser>
          <c:idx val="2"/>
          <c:order val="2"/>
          <c:tx>
            <c:strRef>
              <c:f>Sheet1!$D$11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Sheet1!$A$12:$A$17</c:f>
              <c:strCache>
                <c:ptCount val="6"/>
                <c:pt idx="0">
                  <c:v>Management occupations</c:v>
                </c:pt>
                <c:pt idx="1">
                  <c:v>Business and financial operations occupations</c:v>
                </c:pt>
                <c:pt idx="2">
                  <c:v>Healthcare practitioners and technical occupations</c:v>
                </c:pt>
                <c:pt idx="3">
                  <c:v>Construction and extraction occupations</c:v>
                </c:pt>
                <c:pt idx="4">
                  <c:v>Installation, maintenance, and repair occupations</c:v>
                </c:pt>
                <c:pt idx="5">
                  <c:v>Production, transportation, and material moving occupations</c:v>
                </c:pt>
              </c:strCache>
            </c:strRef>
          </c:cat>
          <c:val>
            <c:numRef>
              <c:f>Sheet1!$D$12:$D$17</c:f>
              <c:numCache>
                <c:formatCode>0.0%</c:formatCode>
                <c:ptCount val="6"/>
                <c:pt idx="0">
                  <c:v>1.0151803272899426E-2</c:v>
                </c:pt>
                <c:pt idx="1">
                  <c:v>5.4661225764792293E-3</c:v>
                </c:pt>
                <c:pt idx="2">
                  <c:v>1.2080035519256599E-2</c:v>
                </c:pt>
                <c:pt idx="3">
                  <c:v>-8.218038025196453E-3</c:v>
                </c:pt>
                <c:pt idx="4">
                  <c:v>-3.8248093094865321E-3</c:v>
                </c:pt>
                <c:pt idx="5">
                  <c:v>-8.3894021758152831E-3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16C-4282-AFC6-061DFEB3D68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19138832"/>
        <c:axId val="519133584"/>
      </c:barChart>
      <c:catAx>
        <c:axId val="51913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133584"/>
        <c:crosses val="autoZero"/>
        <c:auto val="1"/>
        <c:lblAlgn val="ctr"/>
        <c:lblOffset val="100"/>
        <c:noMultiLvlLbl val="0"/>
      </c:catAx>
      <c:valAx>
        <c:axId val="519133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51913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47326526252083E-2"/>
          <c:y val="5.1371275334138183E-2"/>
          <c:w val="0.69892221164662105"/>
          <c:h val="0.65056393833495019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 than High School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8.8062497515832061E-2</c:v>
                </c:pt>
                <c:pt idx="1">
                  <c:v>0.10600127745841317</c:v>
                </c:pt>
                <c:pt idx="2">
                  <c:v>5.5910582745044214E-2</c:v>
                </c:pt>
                <c:pt idx="3">
                  <c:v>0.31714620064053411</c:v>
                </c:pt>
                <c:pt idx="4">
                  <c:v>0.30016003300472777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D-4133-AACB-DF644BB208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High School or Equivelant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0.29601760035710867</c:v>
                </c:pt>
                <c:pt idx="1">
                  <c:v>0.13160697920757905</c:v>
                </c:pt>
                <c:pt idx="2">
                  <c:v>0.23287010310943071</c:v>
                </c:pt>
                <c:pt idx="3">
                  <c:v>0.28384573716936046</c:v>
                </c:pt>
                <c:pt idx="4">
                  <c:v>0.26851608481416539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D-4133-AACB-DF644BB208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 College or Associate Degree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0.35903750121751526</c:v>
                </c:pt>
                <c:pt idx="1">
                  <c:v>0.15668701872151009</c:v>
                </c:pt>
                <c:pt idx="2">
                  <c:v>0.31687115732968546</c:v>
                </c:pt>
                <c:pt idx="3">
                  <c:v>0.23765307960736012</c:v>
                </c:pt>
                <c:pt idx="4">
                  <c:v>0.24686338637823019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D-4133-AACB-DF644BB208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Bachelor, Graduate, Professional Degree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Black</c:v>
                </c:pt>
                <c:pt idx="1">
                  <c:v>Asian</c:v>
                </c:pt>
                <c:pt idx="2">
                  <c:v>Non-Hispanic White</c:v>
                </c:pt>
                <c:pt idx="3">
                  <c:v>Hispanic</c:v>
                </c:pt>
                <c:pt idx="4">
                  <c:v>All Other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0.25688240090954395</c:v>
                </c:pt>
                <c:pt idx="1">
                  <c:v>0.60570472461249769</c:v>
                </c:pt>
                <c:pt idx="2">
                  <c:v>0.39434815681583962</c:v>
                </c:pt>
                <c:pt idx="3">
                  <c:v>0.16135498258274533</c:v>
                </c:pt>
                <c:pt idx="4">
                  <c:v>0.1844604958028766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8D-4133-AACB-DF644BB208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226059472"/>
        <c:axId val="226068096"/>
      </c:barChart>
      <c:catAx>
        <c:axId val="22605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68096"/>
        <c:crosses val="autoZero"/>
        <c:auto val="1"/>
        <c:lblAlgn val="ctr"/>
        <c:lblOffset val="100"/>
        <c:noMultiLvlLbl val="0"/>
      </c:catAx>
      <c:valAx>
        <c:axId val="226068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05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7319395569744864"/>
          <c:y val="4.7941743420705424E-2"/>
          <c:w val="0.15619243072425079"/>
          <c:h val="0.713747351701602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43250476043436"/>
          <c:y val="8.9022762516504206E-2"/>
          <c:w val="0.82127991354021923"/>
          <c:h val="0.73472082728862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Sheet1!$J$4:$J$7</c:f>
              <c:numCache>
                <c:formatCode>0.0%</c:formatCode>
                <c:ptCount val="4"/>
                <c:pt idx="0">
                  <c:v>0.33300000000000002</c:v>
                </c:pt>
                <c:pt idx="1">
                  <c:v>0.18</c:v>
                </c:pt>
                <c:pt idx="2">
                  <c:v>0.107</c:v>
                </c:pt>
                <c:pt idx="3">
                  <c:v>0.52800000000000002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94-47DA-8844-2ECE1290C270}"/>
            </c:ext>
          </c:extLst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Sheet1!$I$4:$I$7</c:f>
              <c:strCache>
                <c:ptCount val="4"/>
                <c:pt idx="0">
                  <c:v>White, NH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</c:strCache>
            </c:strRef>
          </c:cat>
          <c:val>
            <c:numRef>
              <c:f>Sheet1!$K$4:$K$7</c:f>
              <c:numCache>
                <c:formatCode>0.0%</c:formatCode>
                <c:ptCount val="4"/>
                <c:pt idx="0">
                  <c:v>0.39434815681583962</c:v>
                </c:pt>
                <c:pt idx="1">
                  <c:v>0.25688240090954395</c:v>
                </c:pt>
                <c:pt idx="2">
                  <c:v>0.16135498258274533</c:v>
                </c:pt>
                <c:pt idx="3">
                  <c:v>0.60570472461249769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94-47DA-8844-2ECE1290C2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9017160"/>
        <c:axId val="519012240"/>
      </c:barChart>
      <c:catAx>
        <c:axId val="519017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2240"/>
        <c:crosses val="autoZero"/>
        <c:auto val="1"/>
        <c:lblAlgn val="ctr"/>
        <c:lblOffset val="100"/>
        <c:noMultiLvlLbl val="0"/>
      </c:catAx>
      <c:valAx>
        <c:axId val="51901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9017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21161417322831E-2"/>
          <c:y val="2.8839934249511919E-2"/>
          <c:w val="0.90879133858267713"/>
          <c:h val="0.7733689853980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Sheet1!$B$2:$B$7</c:f>
              <c:numCache>
                <c:formatCode>0.0%</c:formatCode>
                <c:ptCount val="6"/>
                <c:pt idx="0">
                  <c:v>0.16520102674691214</c:v>
                </c:pt>
                <c:pt idx="1">
                  <c:v>0.25307840980667479</c:v>
                </c:pt>
                <c:pt idx="2">
                  <c:v>0.21662677767854974</c:v>
                </c:pt>
                <c:pt idx="3">
                  <c:v>7.2094146124266983E-2</c:v>
                </c:pt>
                <c:pt idx="4">
                  <c:v>0.19163308688698308</c:v>
                </c:pt>
                <c:pt idx="5">
                  <c:v>0.1013665527566133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96-4EB4-B67C-E9A6173D06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Immigrants (International)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Sheet1!$C$2:$C$7</c:f>
              <c:numCache>
                <c:formatCode>0.0%</c:formatCode>
                <c:ptCount val="6"/>
                <c:pt idx="0">
                  <c:v>0.21283349469106608</c:v>
                </c:pt>
                <c:pt idx="1">
                  <c:v>0.18916152173568015</c:v>
                </c:pt>
                <c:pt idx="2">
                  <c:v>0.10784516006158046</c:v>
                </c:pt>
                <c:pt idx="3">
                  <c:v>4.3574523465646671E-2</c:v>
                </c:pt>
                <c:pt idx="4">
                  <c:v>0.27448537464091294</c:v>
                </c:pt>
                <c:pt idx="5">
                  <c:v>0.17209992540511371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696-4EB4-B67C-E9A6173D06E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Net-Migrants (Domestic)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/>
          </c:spPr>
          <c:invertIfNegative val="0"/>
          <c:dLbls>
            <c:dLbl>
              <c:idx val="5"/>
              <c:layout>
                <c:manualLayout>
                  <c:x val="1.8749999999999999E-2"/>
                  <c:y val="-2.3437498558224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96-4EB4-B67C-E9A6173D06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LT HS</c:v>
                </c:pt>
                <c:pt idx="1">
                  <c:v>HS or Equiv</c:v>
                </c:pt>
                <c:pt idx="2">
                  <c:v>Some College No Degree</c:v>
                </c:pt>
                <c:pt idx="3">
                  <c:v>Associate Degree</c:v>
                </c:pt>
                <c:pt idx="4">
                  <c:v>Bachelor's Degree</c:v>
                </c:pt>
                <c:pt idx="5">
                  <c:v>Graduate or Professional Degree</c:v>
                </c:pt>
              </c:strCache>
            </c:strRef>
          </c:cat>
          <c:val>
            <c:numRef>
              <c:f>Sheet1!$F$2:$F$7</c:f>
              <c:numCache>
                <c:formatCode>0.0%</c:formatCode>
                <c:ptCount val="6"/>
                <c:pt idx="0">
                  <c:v>9.0269456906400647E-2</c:v>
                </c:pt>
                <c:pt idx="1">
                  <c:v>0.16499010783849305</c:v>
                </c:pt>
                <c:pt idx="2">
                  <c:v>0.19362164572129184</c:v>
                </c:pt>
                <c:pt idx="3">
                  <c:v>9.6218686432412853E-2</c:v>
                </c:pt>
                <c:pt idx="4">
                  <c:v>0.28529829743361107</c:v>
                </c:pt>
                <c:pt idx="5">
                  <c:v>0.16960180566779057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696-4EB4-B67C-E9A6173D06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5010495"/>
        <c:axId val="1815751967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In-migrants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Sheet1!$D$2:$D$7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7.5624417714533251E-2</c:v>
                      </c:pt>
                      <c:pt idx="1">
                        <c:v>0.18620673285187844</c:v>
                      </c:pt>
                      <c:pt idx="2">
                        <c:v>0.20641240943050257</c:v>
                      </c:pt>
                      <c:pt idx="3">
                        <c:v>8.5463187690262704E-2</c:v>
                      </c:pt>
                      <c:pt idx="4">
                        <c:v>0.26755460873383696</c:v>
                      </c:pt>
                      <c:pt idx="5">
                        <c:v>0.17873864357898608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696-4EB4-B67C-E9A6173D06E0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Out-migrants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Sheet1!$A$2:$A$7</c15:sqref>
                        </c15:formulaRef>
                      </c:ext>
                    </c:extLst>
                    <c:strCache>
                      <c:ptCount val="6"/>
                      <c:pt idx="0">
                        <c:v>LT HS</c:v>
                      </c:pt>
                      <c:pt idx="1">
                        <c:v>HS or Equiv</c:v>
                      </c:pt>
                      <c:pt idx="2">
                        <c:v>Some College No Degree</c:v>
                      </c:pt>
                      <c:pt idx="3">
                        <c:v>Associate Degree</c:v>
                      </c:pt>
                      <c:pt idx="4">
                        <c:v>Bachelor's Degree</c:v>
                      </c:pt>
                      <c:pt idx="5">
                        <c:v>Graduate or Professional Degree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Sheet1!$E$2:$E$7</c15:sqref>
                        </c15:formulaRef>
                      </c:ext>
                    </c:extLst>
                    <c:numCache>
                      <c:formatCode>0.0%</c:formatCode>
                      <c:ptCount val="6"/>
                      <c:pt idx="0">
                        <c:v>7.1661765814672401E-2</c:v>
                      </c:pt>
                      <c:pt idx="1">
                        <c:v>0.19194752318479982</c:v>
                      </c:pt>
                      <c:pt idx="2">
                        <c:v>0.20987333182537887</c:v>
                      </c:pt>
                      <c:pt idx="3">
                        <c:v>8.2552966900399607E-2</c:v>
                      </c:pt>
                      <c:pt idx="4">
                        <c:v>0.26275352484354975</c:v>
                      </c:pt>
                      <c:pt idx="5">
                        <c:v>0.18121088743119959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C696-4EB4-B67C-E9A6173D06E0}"/>
                  </c:ext>
                </c:extLst>
              </c15:ser>
            </c15:filteredBarSeries>
          </c:ext>
        </c:extLst>
      </c:barChart>
      <c:catAx>
        <c:axId val="20050104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5751967"/>
        <c:crosses val="autoZero"/>
        <c:auto val="1"/>
        <c:lblAlgn val="ctr"/>
        <c:lblOffset val="100"/>
        <c:noMultiLvlLbl val="0"/>
      </c:catAx>
      <c:valAx>
        <c:axId val="18157519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50104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14951459391263E-2"/>
          <c:y val="2.7881371646350749E-2"/>
          <c:w val="0.93432718453614316"/>
          <c:h val="0.681382547531016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Net!$I$66</c:f>
              <c:strCache>
                <c:ptCount val="1"/>
                <c:pt idx="0">
                  <c:v>Residents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Net!$I$67:$I$75</c:f>
              <c:numCache>
                <c:formatCode>0.0%</c:formatCode>
                <c:ptCount val="9"/>
                <c:pt idx="0">
                  <c:v>0.14801105452706068</c:v>
                </c:pt>
                <c:pt idx="1">
                  <c:v>5.4235755892617685E-2</c:v>
                </c:pt>
                <c:pt idx="2">
                  <c:v>0.10313079873085458</c:v>
                </c:pt>
                <c:pt idx="3">
                  <c:v>5.0080710994421927E-2</c:v>
                </c:pt>
                <c:pt idx="4">
                  <c:v>0.18265424318278448</c:v>
                </c:pt>
                <c:pt idx="5">
                  <c:v>0.10982077228886143</c:v>
                </c:pt>
                <c:pt idx="6">
                  <c:v>0.11430544823989564</c:v>
                </c:pt>
                <c:pt idx="7">
                  <c:v>0.10440133668998736</c:v>
                </c:pt>
                <c:pt idx="8">
                  <c:v>0.13084458438448315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4-4B23-AD80-6D16EB2A13D7}"/>
            </c:ext>
          </c:extLst>
        </c:ser>
        <c:ser>
          <c:idx val="1"/>
          <c:order val="1"/>
          <c:tx>
            <c:strRef>
              <c:f>Net!$J$66</c:f>
              <c:strCache>
                <c:ptCount val="1"/>
                <c:pt idx="0">
                  <c:v>Immigrants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Net!$J$67:$J$75</c:f>
              <c:numCache>
                <c:formatCode>0.0%</c:formatCode>
                <c:ptCount val="9"/>
                <c:pt idx="0">
                  <c:v>0.15142700602679685</c:v>
                </c:pt>
                <c:pt idx="1">
                  <c:v>9.4356726602580071E-2</c:v>
                </c:pt>
                <c:pt idx="2">
                  <c:v>0.10136972655277182</c:v>
                </c:pt>
                <c:pt idx="3">
                  <c:v>3.5861931563480602E-2</c:v>
                </c:pt>
                <c:pt idx="4">
                  <c:v>0.18034566917368133</c:v>
                </c:pt>
                <c:pt idx="5">
                  <c:v>7.1325397220700304E-2</c:v>
                </c:pt>
                <c:pt idx="6">
                  <c:v>6.7211236738556557E-2</c:v>
                </c:pt>
                <c:pt idx="7">
                  <c:v>0.14358718932111372</c:v>
                </c:pt>
                <c:pt idx="8">
                  <c:v>0.12327538974946456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4-4B23-AD80-6D16EB2A13D7}"/>
            </c:ext>
          </c:extLst>
        </c:ser>
        <c:ser>
          <c:idx val="2"/>
          <c:order val="2"/>
          <c:tx>
            <c:strRef>
              <c:f>Net!$K$66</c:f>
              <c:strCache>
                <c:ptCount val="1"/>
                <c:pt idx="0">
                  <c:v>Net Domestic Migrants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Net!$K$67:$K$75</c:f>
              <c:numCache>
                <c:formatCode>0.0%</c:formatCode>
                <c:ptCount val="9"/>
                <c:pt idx="0">
                  <c:v>0.26052680867003797</c:v>
                </c:pt>
                <c:pt idx="1">
                  <c:v>0.11118489383800718</c:v>
                </c:pt>
                <c:pt idx="2">
                  <c:v>9.5877815804260108E-2</c:v>
                </c:pt>
                <c:pt idx="3">
                  <c:v>7.8834005891266962E-2</c:v>
                </c:pt>
                <c:pt idx="4">
                  <c:v>7.1086819567179174E-2</c:v>
                </c:pt>
                <c:pt idx="5">
                  <c:v>0.12220122252302873</c:v>
                </c:pt>
                <c:pt idx="6">
                  <c:v>0.10759224259760604</c:v>
                </c:pt>
                <c:pt idx="7">
                  <c:v>3.6692717644855356E-2</c:v>
                </c:pt>
                <c:pt idx="8">
                  <c:v>0.11991963358362705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4-4B23-AD80-6D16EB2A13D7}"/>
            </c:ext>
          </c:extLst>
        </c:ser>
        <c:ser>
          <c:idx val="3"/>
          <c:order val="3"/>
          <c:tx>
            <c:strRef>
              <c:f>Net!$L$66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Net!$H$67:$H$75</c:f>
              <c:strCache>
                <c:ptCount val="9"/>
                <c:pt idx="0">
                  <c:v>Management, Business, and Financial Occupations</c:v>
                </c:pt>
                <c:pt idx="1">
                  <c:v>Computer, Engineering, and Science Occupations</c:v>
                </c:pt>
                <c:pt idx="2">
                  <c:v>Education, Legal, Community Service, Arts, and Media Occupations</c:v>
                </c:pt>
                <c:pt idx="3">
                  <c:v>Healthcare Practitioners and Technical Occupations</c:v>
                </c:pt>
                <c:pt idx="4">
                  <c:v>Service Occupations</c:v>
                </c:pt>
                <c:pt idx="5">
                  <c:v>Sales and Office Occupations</c:v>
                </c:pt>
                <c:pt idx="6">
                  <c:v>Office and Administrative Support Occupations</c:v>
                </c:pt>
                <c:pt idx="7">
                  <c:v>Natural Resources, Construction, and Maintenance Occupations</c:v>
                </c:pt>
                <c:pt idx="8">
                  <c:v>Production, Transportation, and Material Moving Occupations</c:v>
                </c:pt>
              </c:strCache>
            </c:strRef>
          </c:cat>
          <c:val>
            <c:numRef>
              <c:f>Net!$L$67:$L$75</c:f>
              <c:numCache>
                <c:formatCode>0%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64B4-4B23-AD80-6D16EB2A13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06973312"/>
        <c:axId val="1706841120"/>
      </c:barChart>
      <c:catAx>
        <c:axId val="1706973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841120"/>
        <c:crosses val="autoZero"/>
        <c:auto val="1"/>
        <c:lblAlgn val="ctr"/>
        <c:lblOffset val="100"/>
        <c:noMultiLvlLbl val="0"/>
      </c:catAx>
      <c:valAx>
        <c:axId val="170684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697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n-US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859081073802674E-2"/>
          <c:y val="6.5025276322850253E-2"/>
          <c:w val="0.93156519036093111"/>
          <c:h val="0.74438470840887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Commuting_Time!$G$14</c:f>
              <c:strCache>
                <c:ptCount val="1"/>
                <c:pt idx="0">
                  <c:v>2006-2016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3367946721081476E-2"/>
                  <c:y val="-5.07042096072101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18-40A7-8D01-C7C74DCC8271}"/>
                </c:ext>
              </c:extLst>
            </c:dLbl>
            <c:dLbl>
              <c:idx val="3"/>
              <c:layout>
                <c:manualLayout>
                  <c:x val="-1.4280411885105346E-2"/>
                  <c:y val="-1.01408419214420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18-40A7-8D01-C7C74DCC8271}"/>
                </c:ext>
              </c:extLst>
            </c:dLbl>
            <c:dLbl>
              <c:idx val="5"/>
              <c:layout>
                <c:manualLayout>
                  <c:x val="-5.525242855088759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18-40A7-8D01-C7C74DCC8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Commuting_Time!$G$15:$G$23</c:f>
              <c:numCache>
                <c:formatCode>0%</c:formatCode>
                <c:ptCount val="9"/>
                <c:pt idx="0">
                  <c:v>0.13300000000000001</c:v>
                </c:pt>
                <c:pt idx="1">
                  <c:v>0.14599999999999999</c:v>
                </c:pt>
                <c:pt idx="2">
                  <c:v>0.16200000000000001</c:v>
                </c:pt>
                <c:pt idx="3">
                  <c:v>0.14599999999999999</c:v>
                </c:pt>
                <c:pt idx="4">
                  <c:v>5.9000000000000004E-2</c:v>
                </c:pt>
                <c:pt idx="5">
                  <c:v>0.14899999999999999</c:v>
                </c:pt>
                <c:pt idx="6">
                  <c:v>6.0999999999999999E-2</c:v>
                </c:pt>
                <c:pt idx="7">
                  <c:v>7.5999999999999998E-2</c:v>
                </c:pt>
                <c:pt idx="8">
                  <c:v>6.7000000000000004E-2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18-40A7-8D01-C7C74DCC8271}"/>
            </c:ext>
          </c:extLst>
        </c:ser>
        <c:ser>
          <c:idx val="1"/>
          <c:order val="1"/>
          <c:tx>
            <c:strRef>
              <c:f>Commuting_Time!$H$14</c:f>
              <c:strCache>
                <c:ptCount val="1"/>
                <c:pt idx="0">
                  <c:v>2016-2020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Commuting_Time!$H$15:$H$23</c:f>
              <c:numCache>
                <c:formatCode>0%</c:formatCode>
                <c:ptCount val="9"/>
                <c:pt idx="0">
                  <c:v>0.11657093213550146</c:v>
                </c:pt>
                <c:pt idx="1">
                  <c:v>0.1317282729028057</c:v>
                </c:pt>
                <c:pt idx="2">
                  <c:v>0.1562220652993678</c:v>
                </c:pt>
                <c:pt idx="3">
                  <c:v>0.14337037462002741</c:v>
                </c:pt>
                <c:pt idx="4">
                  <c:v>6.2636638715692902E-2</c:v>
                </c:pt>
                <c:pt idx="5">
                  <c:v>0.14878081696539286</c:v>
                </c:pt>
                <c:pt idx="6">
                  <c:v>6.9567335227566307E-2</c:v>
                </c:pt>
                <c:pt idx="7">
                  <c:v>8.7525271870462482E-2</c:v>
                </c:pt>
                <c:pt idx="8">
                  <c:v>8.3598292263183077E-2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B18-40A7-8D01-C7C74DCC8271}"/>
            </c:ext>
          </c:extLst>
        </c:ser>
        <c:ser>
          <c:idx val="2"/>
          <c:order val="2"/>
          <c:tx>
            <c:strRef>
              <c:f>Commuting_Time!$I$14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Commuting_Time!$F$15:$F$23</c:f>
              <c:strCache>
                <c:ptCount val="9"/>
                <c:pt idx="0">
                  <c:v>Less than 10 minutes</c:v>
                </c:pt>
                <c:pt idx="1">
                  <c:v>10 to 14 minutes</c:v>
                </c:pt>
                <c:pt idx="2">
                  <c:v>15 to 19 minutes</c:v>
                </c:pt>
                <c:pt idx="3">
                  <c:v>20 to 24 minutes</c:v>
                </c:pt>
                <c:pt idx="4">
                  <c:v>25 to 29 minutes</c:v>
                </c:pt>
                <c:pt idx="5">
                  <c:v>30 to 34 minutes</c:v>
                </c:pt>
                <c:pt idx="6">
                  <c:v>35 to 44 minutes</c:v>
                </c:pt>
                <c:pt idx="7">
                  <c:v>45 to 59 minutes</c:v>
                </c:pt>
                <c:pt idx="8">
                  <c:v>60 or more minutes</c:v>
                </c:pt>
              </c:strCache>
            </c:strRef>
          </c:cat>
          <c:val>
            <c:numRef>
              <c:f>Commuting_Time!$I$15:$I$23</c:f>
              <c:numCache>
                <c:formatCode>0.0%</c:formatCode>
                <c:ptCount val="9"/>
                <c:pt idx="0">
                  <c:v>-1.0473365747512037E-2</c:v>
                </c:pt>
                <c:pt idx="1">
                  <c:v>-7.6751168177671414E-3</c:v>
                </c:pt>
                <c:pt idx="2">
                  <c:v>-2.3673182699490702E-3</c:v>
                </c:pt>
                <c:pt idx="3">
                  <c:v>-3.766764875947598E-3</c:v>
                </c:pt>
                <c:pt idx="4">
                  <c:v>4.4996938929593236E-3</c:v>
                </c:pt>
                <c:pt idx="5">
                  <c:v>-1.2614261690189477E-3</c:v>
                </c:pt>
                <c:pt idx="6">
                  <c:v>7.3773859289174154E-3</c:v>
                </c:pt>
                <c:pt idx="7">
                  <c:v>6.3535045992277328E-3</c:v>
                </c:pt>
                <c:pt idx="8">
                  <c:v>7.3134074590903569E-3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18-40A7-8D01-C7C74DCC8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6550432"/>
        <c:axId val="1708724304"/>
      </c:barChart>
      <c:catAx>
        <c:axId val="14165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8724304"/>
        <c:crosses val="autoZero"/>
        <c:auto val="1"/>
        <c:lblAlgn val="ctr"/>
        <c:lblOffset val="100"/>
        <c:noMultiLvlLbl val="0"/>
      </c:catAx>
      <c:valAx>
        <c:axId val="170872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550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91-4EFC-8BF8-D1F2AD3889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791-4EFC-8BF8-D1F2AD3889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91-4EFC-8BF8-D1F2AD3889C7}"/>
              </c:ext>
            </c:extLst>
          </c:dPt>
          <c:dLbls>
            <c:dLbl>
              <c:idx val="0"/>
              <c:layout>
                <c:manualLayout>
                  <c:x val="-0.22187499999999999"/>
                  <c:y val="3.221032036107773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085937499999999"/>
                      <c:h val="0.2056640498484221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91-4EFC-8BF8-D1F2AD3889C7}"/>
                </c:ext>
              </c:extLst>
            </c:dLbl>
            <c:dLbl>
              <c:idx val="1"/>
              <c:layout>
                <c:manualLayout>
                  <c:x val="0.1618879805773645"/>
                  <c:y val="-0.148885285452600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5461694519047"/>
                      <c:h val="0.230162557610448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791-4EFC-8BF8-D1F2AD3889C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B791-4EFC-8BF8-D1F2AD388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Natural Increase</c:v>
                </c:pt>
                <c:pt idx="1">
                  <c:v>International Migration</c:v>
                </c:pt>
                <c:pt idx="2">
                  <c:v>Domestic Migration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0.48112293628385222</c:v>
                </c:pt>
                <c:pt idx="1">
                  <c:v>0.20815107300819763</c:v>
                </c:pt>
                <c:pt idx="2">
                  <c:v>0.31072599070795015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791-4EFC-8BF8-D1F2AD3889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Means!$B$26:$B$27</c:f>
              <c:strCache>
                <c:ptCount val="2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Means!$A$28:$A$34</c:f>
              <c:strCache>
                <c:ptCount val="7"/>
                <c:pt idx="0">
                  <c:v>            Drove alone</c:v>
                </c:pt>
                <c:pt idx="1">
                  <c:v>            Carpooled</c:v>
                </c:pt>
                <c:pt idx="2">
                  <c:v>        Public transportation (excluding taxicab)</c:v>
                </c:pt>
                <c:pt idx="3">
                  <c:v>        Walked</c:v>
                </c:pt>
                <c:pt idx="4">
                  <c:v>        Bicycle</c:v>
                </c:pt>
                <c:pt idx="5">
                  <c:v>        Taxicab, motorcycle, or other means</c:v>
                </c:pt>
                <c:pt idx="6">
                  <c:v>        Worked from home</c:v>
                </c:pt>
              </c:strCache>
            </c:strRef>
          </c:cat>
          <c:val>
            <c:numRef>
              <c:f>Means!$B$28:$B$34</c:f>
              <c:numCache>
                <c:formatCode>0.0%</c:formatCode>
                <c:ptCount val="7"/>
                <c:pt idx="0">
                  <c:v>0.79099999999999993</c:v>
                </c:pt>
                <c:pt idx="1">
                  <c:v>0.11900000000000001</c:v>
                </c:pt>
                <c:pt idx="2">
                  <c:v>1.6E-2</c:v>
                </c:pt>
                <c:pt idx="3">
                  <c:v>1.8000000000000002E-2</c:v>
                </c:pt>
                <c:pt idx="4">
                  <c:v>2E-3</c:v>
                </c:pt>
                <c:pt idx="5">
                  <c:v>1.6E-2</c:v>
                </c:pt>
                <c:pt idx="6">
                  <c:v>3.7999999999999999E-2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F1-4B45-9FA3-AD805066A785}"/>
            </c:ext>
          </c:extLst>
        </c:ser>
        <c:ser>
          <c:idx val="1"/>
          <c:order val="1"/>
          <c:tx>
            <c:strRef>
              <c:f>Means!$C$26:$C$27</c:f>
              <c:strCache>
                <c:ptCount val="2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Means!$A$28:$A$34</c:f>
              <c:strCache>
                <c:ptCount val="7"/>
                <c:pt idx="0">
                  <c:v>            Drove alone</c:v>
                </c:pt>
                <c:pt idx="1">
                  <c:v>            Carpooled</c:v>
                </c:pt>
                <c:pt idx="2">
                  <c:v>        Public transportation (excluding taxicab)</c:v>
                </c:pt>
                <c:pt idx="3">
                  <c:v>        Walked</c:v>
                </c:pt>
                <c:pt idx="4">
                  <c:v>        Bicycle</c:v>
                </c:pt>
                <c:pt idx="5">
                  <c:v>        Taxicab, motorcycle, or other means</c:v>
                </c:pt>
                <c:pt idx="6">
                  <c:v>        Worked from home</c:v>
                </c:pt>
              </c:strCache>
            </c:strRef>
          </c:cat>
          <c:val>
            <c:numRef>
              <c:f>Means!$C$28:$C$34</c:f>
              <c:numCache>
                <c:formatCode>0.0%</c:formatCode>
                <c:ptCount val="7"/>
                <c:pt idx="0">
                  <c:v>0.78700000000000003</c:v>
                </c:pt>
                <c:pt idx="1">
                  <c:v>9.9000000000000005E-2</c:v>
                </c:pt>
                <c:pt idx="2">
                  <c:v>1.3000000000000001E-2</c:v>
                </c:pt>
                <c:pt idx="3">
                  <c:v>1.4999999999999999E-2</c:v>
                </c:pt>
                <c:pt idx="4">
                  <c:v>2E-3</c:v>
                </c:pt>
                <c:pt idx="5">
                  <c:v>1.3000000000000001E-2</c:v>
                </c:pt>
                <c:pt idx="6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F1-4B45-9FA3-AD805066A7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09955264"/>
        <c:axId val="1683005200"/>
      </c:barChart>
      <c:catAx>
        <c:axId val="17099552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83005200"/>
        <c:crosses val="autoZero"/>
        <c:auto val="1"/>
        <c:lblAlgn val="ctr"/>
        <c:lblOffset val="100"/>
        <c:noMultiLvlLbl val="0"/>
      </c:catAx>
      <c:valAx>
        <c:axId val="168300520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crossAx val="170995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75358212469407"/>
          <c:y val="0.1358607666750983"/>
          <c:w val="0.7948889970117462"/>
          <c:h val="0.717350316590142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Age_2020!$B$23</c:f>
              <c:strCache>
                <c:ptCount val="1"/>
                <c:pt idx="0">
                  <c:v>Car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Age_2020!$A$24:$A$29</c:f>
              <c:strCache>
                <c:ptCount val="6"/>
                <c:pt idx="0">
                  <c:v>16 to 19 </c:v>
                </c:pt>
                <c:pt idx="1">
                  <c:v>20 to 24 </c:v>
                </c:pt>
                <c:pt idx="2">
                  <c:v>25 to 44 </c:v>
                </c:pt>
                <c:pt idx="3">
                  <c:v>45 to 54 </c:v>
                </c:pt>
                <c:pt idx="4">
                  <c:v>55 to 59 </c:v>
                </c:pt>
                <c:pt idx="5">
                  <c:v>60 and over</c:v>
                </c:pt>
              </c:strCache>
            </c:strRef>
          </c:cat>
          <c:val>
            <c:numRef>
              <c:f>Age_2020!$B$24:$B$29</c:f>
              <c:numCache>
                <c:formatCode>0.0%</c:formatCode>
                <c:ptCount val="6"/>
                <c:pt idx="0">
                  <c:v>2.9000000000000001E-2</c:v>
                </c:pt>
                <c:pt idx="1">
                  <c:v>9.6000000000000002E-2</c:v>
                </c:pt>
                <c:pt idx="2">
                  <c:v>0.46700000000000003</c:v>
                </c:pt>
                <c:pt idx="3">
                  <c:v>0.20399999999999999</c:v>
                </c:pt>
                <c:pt idx="4">
                  <c:v>8.8999999999999996E-2</c:v>
                </c:pt>
                <c:pt idx="5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7-4B63-BD02-5A4BE054E63E}"/>
            </c:ext>
          </c:extLst>
        </c:ser>
        <c:ser>
          <c:idx val="1"/>
          <c:order val="1"/>
          <c:tx>
            <c:strRef>
              <c:f>Age_2020!$C$23</c:f>
              <c:strCache>
                <c:ptCount val="1"/>
                <c:pt idx="0">
                  <c:v>Car Pooled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Age_2020!$A$24:$A$29</c:f>
              <c:strCache>
                <c:ptCount val="6"/>
                <c:pt idx="0">
                  <c:v>16 to 19 </c:v>
                </c:pt>
                <c:pt idx="1">
                  <c:v>20 to 24 </c:v>
                </c:pt>
                <c:pt idx="2">
                  <c:v>25 to 44 </c:v>
                </c:pt>
                <c:pt idx="3">
                  <c:v>45 to 54 </c:v>
                </c:pt>
                <c:pt idx="4">
                  <c:v>55 to 59 </c:v>
                </c:pt>
                <c:pt idx="5">
                  <c:v>60 and over</c:v>
                </c:pt>
              </c:strCache>
            </c:strRef>
          </c:cat>
          <c:val>
            <c:numRef>
              <c:f>Age_2020!$C$24:$C$29</c:f>
              <c:numCache>
                <c:formatCode>0.0%</c:formatCode>
                <c:ptCount val="6"/>
                <c:pt idx="0">
                  <c:v>6.8000000000000005E-2</c:v>
                </c:pt>
                <c:pt idx="1">
                  <c:v>0.124</c:v>
                </c:pt>
                <c:pt idx="2">
                  <c:v>0.47699999999999998</c:v>
                </c:pt>
                <c:pt idx="3">
                  <c:v>0.182</c:v>
                </c:pt>
                <c:pt idx="4">
                  <c:v>7.0000000000000007E-2</c:v>
                </c:pt>
                <c:pt idx="5">
                  <c:v>7.9000000000000001E-2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7-4B63-BD02-5A4BE054E63E}"/>
            </c:ext>
          </c:extLst>
        </c:ser>
        <c:ser>
          <c:idx val="2"/>
          <c:order val="2"/>
          <c:tx>
            <c:strRef>
              <c:f>Age_2020!$D$23</c:f>
              <c:strCache>
                <c:ptCount val="1"/>
                <c:pt idx="0">
                  <c:v>Public Transport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Age_2020!$A$24:$A$29</c:f>
              <c:strCache>
                <c:ptCount val="6"/>
                <c:pt idx="0">
                  <c:v>16 to 19 </c:v>
                </c:pt>
                <c:pt idx="1">
                  <c:v>20 to 24 </c:v>
                </c:pt>
                <c:pt idx="2">
                  <c:v>25 to 44 </c:v>
                </c:pt>
                <c:pt idx="3">
                  <c:v>45 to 54 </c:v>
                </c:pt>
                <c:pt idx="4">
                  <c:v>55 to 59 </c:v>
                </c:pt>
                <c:pt idx="5">
                  <c:v>60 and over</c:v>
                </c:pt>
              </c:strCache>
            </c:strRef>
          </c:cat>
          <c:val>
            <c:numRef>
              <c:f>Age_2020!$D$24:$D$29</c:f>
              <c:numCache>
                <c:formatCode>0.0%</c:formatCode>
                <c:ptCount val="6"/>
                <c:pt idx="0">
                  <c:v>4.1000000000000002E-2</c:v>
                </c:pt>
                <c:pt idx="1">
                  <c:v>0.126</c:v>
                </c:pt>
                <c:pt idx="2">
                  <c:v>0.441</c:v>
                </c:pt>
                <c:pt idx="3">
                  <c:v>0.18099999999999999</c:v>
                </c:pt>
                <c:pt idx="4">
                  <c:v>9.1999999999999998E-2</c:v>
                </c:pt>
                <c:pt idx="5">
                  <c:v>0.11899999999999999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7-4B63-BD02-5A4BE054E6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96448752"/>
        <c:axId val="1896081616"/>
      </c:barChart>
      <c:catAx>
        <c:axId val="1996448752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Age</a:t>
                </a:r>
              </a:p>
            </c:rich>
          </c:tx>
          <c:layout>
            <c:manualLayout>
              <c:xMode val="edge"/>
              <c:yMode val="edge"/>
              <c:x val="6.9681873482069764E-2"/>
              <c:y val="0.1013413990417614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081616"/>
        <c:crosses val="autoZero"/>
        <c:auto val="1"/>
        <c:lblAlgn val="ctr"/>
        <c:lblOffset val="100"/>
        <c:noMultiLvlLbl val="0"/>
      </c:catAx>
      <c:valAx>
        <c:axId val="18960816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99644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372710949902089"/>
          <c:y val="0.88326506038319419"/>
          <c:w val="0.33019069952556906"/>
          <c:h val="4.39142071259083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Income_2020!$G$22</c:f>
              <c:strCache>
                <c:ptCount val="1"/>
                <c:pt idx="0">
                  <c:v>&lt;25K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Income_2020!$H$21:$J$21</c:f>
              <c:strCache>
                <c:ptCount val="3"/>
                <c:pt idx="0">
                  <c:v>Car</c:v>
                </c:pt>
                <c:pt idx="1">
                  <c:v>Car Pooled</c:v>
                </c:pt>
                <c:pt idx="2">
                  <c:v>Public Transport</c:v>
                </c:pt>
              </c:strCache>
            </c:strRef>
          </c:cat>
          <c:val>
            <c:numRef>
              <c:f>Income_2020!$H$22:$J$22</c:f>
              <c:numCache>
                <c:formatCode>0%</c:formatCode>
                <c:ptCount val="3"/>
                <c:pt idx="0">
                  <c:v>0.30000000000000004</c:v>
                </c:pt>
                <c:pt idx="1">
                  <c:v>0.434</c:v>
                </c:pt>
                <c:pt idx="2">
                  <c:v>0.49299999999999999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D3-4281-A5EF-FB39CF15CE16}"/>
            </c:ext>
          </c:extLst>
        </c:ser>
        <c:ser>
          <c:idx val="1"/>
          <c:order val="1"/>
          <c:tx>
            <c:strRef>
              <c:f>Income_2020!$G$23</c:f>
              <c:strCache>
                <c:ptCount val="1"/>
                <c:pt idx="0">
                  <c:v>25K-49K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Income_2020!$H$21:$J$21</c:f>
              <c:strCache>
                <c:ptCount val="3"/>
                <c:pt idx="0">
                  <c:v>Car</c:v>
                </c:pt>
                <c:pt idx="1">
                  <c:v>Car Pooled</c:v>
                </c:pt>
                <c:pt idx="2">
                  <c:v>Public Transport</c:v>
                </c:pt>
              </c:strCache>
            </c:strRef>
          </c:cat>
          <c:val>
            <c:numRef>
              <c:f>Income_2020!$H$23:$J$23</c:f>
              <c:numCache>
                <c:formatCode>0%</c:formatCode>
                <c:ptCount val="3"/>
                <c:pt idx="0">
                  <c:v>0.30399999999999999</c:v>
                </c:pt>
                <c:pt idx="1">
                  <c:v>0.30499999999999999</c:v>
                </c:pt>
                <c:pt idx="2">
                  <c:v>0.246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D3-4281-A5EF-FB39CF15CE16}"/>
            </c:ext>
          </c:extLst>
        </c:ser>
        <c:ser>
          <c:idx val="2"/>
          <c:order val="2"/>
          <c:tx>
            <c:strRef>
              <c:f>Income_2020!$G$24</c:f>
              <c:strCache>
                <c:ptCount val="1"/>
                <c:pt idx="0">
                  <c:v>50K-64K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Income_2020!$H$21:$J$21</c:f>
              <c:strCache>
                <c:ptCount val="3"/>
                <c:pt idx="0">
                  <c:v>Car</c:v>
                </c:pt>
                <c:pt idx="1">
                  <c:v>Car Pooled</c:v>
                </c:pt>
                <c:pt idx="2">
                  <c:v>Public Transport</c:v>
                </c:pt>
              </c:strCache>
            </c:strRef>
          </c:cat>
          <c:val>
            <c:numRef>
              <c:f>Income_2020!$H$24:$J$24</c:f>
              <c:numCache>
                <c:formatCode>0%</c:formatCode>
                <c:ptCount val="3"/>
                <c:pt idx="0">
                  <c:v>0.13300000000000001</c:v>
                </c:pt>
                <c:pt idx="1">
                  <c:v>0.106</c:v>
                </c:pt>
                <c:pt idx="2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D3-4281-A5EF-FB39CF15CE16}"/>
            </c:ext>
          </c:extLst>
        </c:ser>
        <c:ser>
          <c:idx val="3"/>
          <c:order val="3"/>
          <c:tx>
            <c:strRef>
              <c:f>Income_2020!$G$25</c:f>
              <c:strCache>
                <c:ptCount val="1"/>
                <c:pt idx="0">
                  <c:v>&gt;=65K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Income_2020!$H$21:$J$21</c:f>
              <c:strCache>
                <c:ptCount val="3"/>
                <c:pt idx="0">
                  <c:v>Car</c:v>
                </c:pt>
                <c:pt idx="1">
                  <c:v>Car Pooled</c:v>
                </c:pt>
                <c:pt idx="2">
                  <c:v>Public Transport</c:v>
                </c:pt>
              </c:strCache>
            </c:strRef>
          </c:cat>
          <c:val>
            <c:numRef>
              <c:f>Income_2020!$H$25:$J$25</c:f>
              <c:numCache>
                <c:formatCode>0%</c:formatCode>
                <c:ptCount val="3"/>
                <c:pt idx="0">
                  <c:v>0.26400000000000001</c:v>
                </c:pt>
                <c:pt idx="1">
                  <c:v>0.155</c:v>
                </c:pt>
                <c:pt idx="2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4D3-4281-A5EF-FB39CF15C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6212912"/>
        <c:axId val="1896976208"/>
      </c:barChart>
      <c:catAx>
        <c:axId val="188621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6976208"/>
        <c:crosses val="autoZero"/>
        <c:auto val="1"/>
        <c:lblAlgn val="ctr"/>
        <c:lblOffset val="100"/>
        <c:noMultiLvlLbl val="0"/>
      </c:catAx>
      <c:valAx>
        <c:axId val="1896976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88621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800" b="1"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93499566900208"/>
          <c:y val="3.1451369365682942E-2"/>
          <c:w val="0.77674249052201805"/>
          <c:h val="0.78936150388584614"/>
        </c:manualLayout>
      </c:layout>
      <c:lineChart>
        <c:grouping val="standard"/>
        <c:varyColors val="0"/>
        <c:ser>
          <c:idx val="1"/>
          <c:order val="0"/>
          <c:tx>
            <c:strRef>
              <c:f>Sheet!$B$1</c:f>
              <c:strCache>
                <c:ptCount val="1"/>
                <c:pt idx="0">
                  <c:v>Zero Net Migration</c:v>
                </c:pt>
              </c:strCache>
            </c:strRef>
          </c:tx>
          <c:spPr>
            <a:ln w="50800" cmpd="sng">
              <a:solidFill>
                <a:schemeClr val="accent1"/>
              </a:solidFill>
              <a:prstDash val="sysDash"/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Sheet!$B$2:$B$42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25.36814</c:v>
                </c:pt>
                <c:pt idx="2">
                  <c:v>25.587758000000001</c:v>
                </c:pt>
                <c:pt idx="3">
                  <c:v>25.804803</c:v>
                </c:pt>
                <c:pt idx="4">
                  <c:v>26.018996000000001</c:v>
                </c:pt>
                <c:pt idx="5">
                  <c:v>26.230098000000002</c:v>
                </c:pt>
                <c:pt idx="6">
                  <c:v>26.438030999999999</c:v>
                </c:pt>
                <c:pt idx="7">
                  <c:v>26.642845999999999</c:v>
                </c:pt>
                <c:pt idx="8">
                  <c:v>26.844587000000001</c:v>
                </c:pt>
                <c:pt idx="9">
                  <c:v>27.043215</c:v>
                </c:pt>
                <c:pt idx="10">
                  <c:v>27.238610000000001</c:v>
                </c:pt>
                <c:pt idx="11">
                  <c:v>27.430845999999999</c:v>
                </c:pt>
                <c:pt idx="12">
                  <c:v>27.619758000000001</c:v>
                </c:pt>
                <c:pt idx="13">
                  <c:v>27.805264000000001</c:v>
                </c:pt>
                <c:pt idx="14">
                  <c:v>27.987306</c:v>
                </c:pt>
                <c:pt idx="15">
                  <c:v>28.165689</c:v>
                </c:pt>
                <c:pt idx="16">
                  <c:v>28.340191999999998</c:v>
                </c:pt>
                <c:pt idx="17">
                  <c:v>28.510652</c:v>
                </c:pt>
                <c:pt idx="18">
                  <c:v>28.676462999999998</c:v>
                </c:pt>
                <c:pt idx="19">
                  <c:v>28.837655000000002</c:v>
                </c:pt>
                <c:pt idx="20">
                  <c:v>28.994209999999999</c:v>
                </c:pt>
                <c:pt idx="21">
                  <c:v>29.146457000000002</c:v>
                </c:pt>
                <c:pt idx="22">
                  <c:v>29.293369999999999</c:v>
                </c:pt>
                <c:pt idx="23">
                  <c:v>29.435223000000001</c:v>
                </c:pt>
                <c:pt idx="24">
                  <c:v>29.572471</c:v>
                </c:pt>
                <c:pt idx="25">
                  <c:v>29.705207000000001</c:v>
                </c:pt>
                <c:pt idx="26">
                  <c:v>29.833584999999999</c:v>
                </c:pt>
                <c:pt idx="27">
                  <c:v>29.957694</c:v>
                </c:pt>
                <c:pt idx="28">
                  <c:v>30.0776</c:v>
                </c:pt>
                <c:pt idx="29">
                  <c:v>30.193458</c:v>
                </c:pt>
                <c:pt idx="30">
                  <c:v>30.305304</c:v>
                </c:pt>
                <c:pt idx="31">
                  <c:v>30.413550000000001</c:v>
                </c:pt>
                <c:pt idx="32">
                  <c:v>30.517688</c:v>
                </c:pt>
                <c:pt idx="33">
                  <c:v>30.617889999999999</c:v>
                </c:pt>
                <c:pt idx="34">
                  <c:v>30.714751</c:v>
                </c:pt>
                <c:pt idx="35">
                  <c:v>30.808219000000001</c:v>
                </c:pt>
                <c:pt idx="36">
                  <c:v>30.89922</c:v>
                </c:pt>
                <c:pt idx="37">
                  <c:v>30.988289999999999</c:v>
                </c:pt>
                <c:pt idx="38">
                  <c:v>31.075662000000001</c:v>
                </c:pt>
                <c:pt idx="39">
                  <c:v>31.161595999999999</c:v>
                </c:pt>
                <c:pt idx="40">
                  <c:v>31.246355000000001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B-422F-B026-8CAAF71A4AC7}"/>
            </c:ext>
          </c:extLst>
        </c:ser>
        <c:ser>
          <c:idx val="2"/>
          <c:order val="1"/>
          <c:tx>
            <c:strRef>
              <c:f>Sheet!$C$1</c:f>
              <c:strCache>
                <c:ptCount val="1"/>
                <c:pt idx="0">
                  <c:v>Half 2000 -2010</c:v>
                </c:pt>
              </c:strCache>
            </c:strRef>
          </c:tx>
          <c:spPr>
            <a:ln w="50800" cmpd="sng">
              <a:solidFill>
                <a:srgbClr val="99660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Sheet!$C$2:$C$42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25.499699</c:v>
                </c:pt>
                <c:pt idx="2">
                  <c:v>25.857199999999999</c:v>
                </c:pt>
                <c:pt idx="3">
                  <c:v>26.217849999999999</c:v>
                </c:pt>
                <c:pt idx="4">
                  <c:v>26.581256</c:v>
                </c:pt>
                <c:pt idx="5">
                  <c:v>26.947116000000001</c:v>
                </c:pt>
                <c:pt idx="6">
                  <c:v>27.315362</c:v>
                </c:pt>
                <c:pt idx="7">
                  <c:v>27.686233999999999</c:v>
                </c:pt>
                <c:pt idx="8">
                  <c:v>28.059417</c:v>
                </c:pt>
                <c:pt idx="9">
                  <c:v>28.435222</c:v>
                </c:pt>
                <c:pt idx="10">
                  <c:v>28.813282000000001</c:v>
                </c:pt>
                <c:pt idx="11">
                  <c:v>29.193542999999998</c:v>
                </c:pt>
                <c:pt idx="12">
                  <c:v>29.576077999999999</c:v>
                </c:pt>
                <c:pt idx="13">
                  <c:v>29.960483</c:v>
                </c:pt>
                <c:pt idx="14">
                  <c:v>30.346675000000001</c:v>
                </c:pt>
                <c:pt idx="15">
                  <c:v>30.734321000000001</c:v>
                </c:pt>
                <c:pt idx="16">
                  <c:v>31.12311</c:v>
                </c:pt>
                <c:pt idx="17">
                  <c:v>31.512597</c:v>
                </c:pt>
                <c:pt idx="18">
                  <c:v>31.902068</c:v>
                </c:pt>
                <c:pt idx="19">
                  <c:v>32.291314</c:v>
                </c:pt>
                <c:pt idx="20">
                  <c:v>32.680216999999999</c:v>
                </c:pt>
                <c:pt idx="21">
                  <c:v>33.069124000000002</c:v>
                </c:pt>
                <c:pt idx="22">
                  <c:v>33.456995999999997</c:v>
                </c:pt>
                <c:pt idx="23">
                  <c:v>33.844034000000001</c:v>
                </c:pt>
                <c:pt idx="24">
                  <c:v>34.230595999999998</c:v>
                </c:pt>
                <c:pt idx="25">
                  <c:v>34.616889999999998</c:v>
                </c:pt>
                <c:pt idx="26">
                  <c:v>35.003182000000002</c:v>
                </c:pt>
                <c:pt idx="27">
                  <c:v>35.389580000000002</c:v>
                </c:pt>
                <c:pt idx="28">
                  <c:v>35.776102000000002</c:v>
                </c:pt>
                <c:pt idx="29">
                  <c:v>36.163116000000002</c:v>
                </c:pt>
                <c:pt idx="30">
                  <c:v>36.550595000000001</c:v>
                </c:pt>
                <c:pt idx="31">
                  <c:v>36.938879</c:v>
                </c:pt>
                <c:pt idx="32">
                  <c:v>37.327562</c:v>
                </c:pt>
                <c:pt idx="33">
                  <c:v>37.716926000000001</c:v>
                </c:pt>
                <c:pt idx="34">
                  <c:v>38.107567000000003</c:v>
                </c:pt>
                <c:pt idx="35">
                  <c:v>38.499538000000001</c:v>
                </c:pt>
                <c:pt idx="36">
                  <c:v>38.893625</c:v>
                </c:pt>
                <c:pt idx="37">
                  <c:v>39.290774999999996</c:v>
                </c:pt>
                <c:pt idx="38">
                  <c:v>39.691096999999999</c:v>
                </c:pt>
                <c:pt idx="39">
                  <c:v>40.095109000000001</c:v>
                </c:pt>
                <c:pt idx="40">
                  <c:v>40.502749000000001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B-422F-B026-8CAAF71A4AC7}"/>
            </c:ext>
          </c:extLst>
        </c:ser>
        <c:ser>
          <c:idx val="3"/>
          <c:order val="2"/>
          <c:tx>
            <c:strRef>
              <c:f>Sheet!$D$1</c:f>
              <c:strCache>
                <c:ptCount val="1"/>
                <c:pt idx="0">
                  <c:v>2000 -2010</c:v>
                </c:pt>
              </c:strCache>
            </c:strRef>
          </c:tx>
          <c:spPr>
            <a:ln w="44450" cmpd="sng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Sheet!$A$2:$A$42</c:f>
              <c:numCache>
                <c:formatCode>General</c:formatCode>
                <c:ptCount val="4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  <c:pt idx="31">
                  <c:v>2041</c:v>
                </c:pt>
                <c:pt idx="32">
                  <c:v>2042</c:v>
                </c:pt>
                <c:pt idx="33">
                  <c:v>2043</c:v>
                </c:pt>
                <c:pt idx="34">
                  <c:v>2044</c:v>
                </c:pt>
                <c:pt idx="35">
                  <c:v>2045</c:v>
                </c:pt>
                <c:pt idx="36">
                  <c:v>2046</c:v>
                </c:pt>
                <c:pt idx="37">
                  <c:v>2047</c:v>
                </c:pt>
                <c:pt idx="38">
                  <c:v>2048</c:v>
                </c:pt>
                <c:pt idx="39">
                  <c:v>2049</c:v>
                </c:pt>
                <c:pt idx="40">
                  <c:v>2050</c:v>
                </c:pt>
              </c:numCache>
            </c:numRef>
          </c:cat>
          <c:val>
            <c:numRef>
              <c:f>Sheet!$D$2:$D$42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25.631695000000001</c:v>
                </c:pt>
                <c:pt idx="2">
                  <c:v>26.130047000000001</c:v>
                </c:pt>
                <c:pt idx="3">
                  <c:v>26.640165</c:v>
                </c:pt>
                <c:pt idx="4">
                  <c:v>27.161942</c:v>
                </c:pt>
                <c:pt idx="5">
                  <c:v>27.695284000000001</c:v>
                </c:pt>
                <c:pt idx="6">
                  <c:v>28.240245000000002</c:v>
                </c:pt>
                <c:pt idx="7">
                  <c:v>28.79729</c:v>
                </c:pt>
                <c:pt idx="8">
                  <c:v>29.366479000000002</c:v>
                </c:pt>
                <c:pt idx="9">
                  <c:v>29.948091000000002</c:v>
                </c:pt>
                <c:pt idx="10">
                  <c:v>30.541978</c:v>
                </c:pt>
                <c:pt idx="11">
                  <c:v>31.148299000000002</c:v>
                </c:pt>
                <c:pt idx="12">
                  <c:v>31.767295000000001</c:v>
                </c:pt>
                <c:pt idx="13">
                  <c:v>32.398820000000001</c:v>
                </c:pt>
                <c:pt idx="14">
                  <c:v>33.042844000000002</c:v>
                </c:pt>
                <c:pt idx="15">
                  <c:v>33.699306999999997</c:v>
                </c:pt>
                <c:pt idx="16">
                  <c:v>34.367812000000001</c:v>
                </c:pt>
                <c:pt idx="17">
                  <c:v>35.048138999999999</c:v>
                </c:pt>
                <c:pt idx="18">
                  <c:v>35.739576</c:v>
                </c:pt>
                <c:pt idx="19">
                  <c:v>36.441844000000003</c:v>
                </c:pt>
                <c:pt idx="20">
                  <c:v>37.155084000000002</c:v>
                </c:pt>
                <c:pt idx="21">
                  <c:v>37.879807999999997</c:v>
                </c:pt>
                <c:pt idx="22">
                  <c:v>38.615544999999997</c:v>
                </c:pt>
                <c:pt idx="23">
                  <c:v>39.362271</c:v>
                </c:pt>
                <c:pt idx="24">
                  <c:v>40.120967999999998</c:v>
                </c:pt>
                <c:pt idx="25">
                  <c:v>40.892254999999999</c:v>
                </c:pt>
                <c:pt idx="26">
                  <c:v>41.676431999999998</c:v>
                </c:pt>
                <c:pt idx="27">
                  <c:v>42.474367999999998</c:v>
                </c:pt>
                <c:pt idx="28">
                  <c:v>43.286563999999998</c:v>
                </c:pt>
                <c:pt idx="29">
                  <c:v>44.113563999999997</c:v>
                </c:pt>
                <c:pt idx="30">
                  <c:v>44.955896000000003</c:v>
                </c:pt>
                <c:pt idx="31">
                  <c:v>45.814205999999999</c:v>
                </c:pt>
                <c:pt idx="32">
                  <c:v>46.688597999999999</c:v>
                </c:pt>
                <c:pt idx="33">
                  <c:v>47.579642999999997</c:v>
                </c:pt>
                <c:pt idx="34">
                  <c:v>48.488715999999997</c:v>
                </c:pt>
                <c:pt idx="35">
                  <c:v>49.416164999999999</c:v>
                </c:pt>
                <c:pt idx="36">
                  <c:v>50.363232000000004</c:v>
                </c:pt>
                <c:pt idx="37">
                  <c:v>51.331195999999998</c:v>
                </c:pt>
                <c:pt idx="38">
                  <c:v>52.321083999999999</c:v>
                </c:pt>
                <c:pt idx="39">
                  <c:v>53.333517000000001</c:v>
                </c:pt>
                <c:pt idx="40">
                  <c:v>54.369297000000003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B-422F-B026-8CAAF71A4AC7}"/>
            </c:ext>
          </c:extLst>
        </c:ser>
        <c:ser>
          <c:idx val="0"/>
          <c:order val="3"/>
          <c:tx>
            <c:strRef>
              <c:f>Sheet!$E$1</c:f>
              <c:strCache>
                <c:ptCount val="1"/>
                <c:pt idx="0">
                  <c:v>2010 -2015</c:v>
                </c:pt>
              </c:strCache>
            </c:strRef>
          </c:tx>
          <c:spPr>
            <a:ln w="44450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4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E8-4D71-8052-169684243A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Sheet!$E$2:$E$42</c:f>
              <c:numCache>
                <c:formatCode>0.0</c:formatCode>
                <c:ptCount val="41"/>
                <c:pt idx="0">
                  <c:v>25.145561000000001</c:v>
                </c:pt>
                <c:pt idx="1">
                  <c:v>25.560866999999998</c:v>
                </c:pt>
                <c:pt idx="2">
                  <c:v>25.982796</c:v>
                </c:pt>
                <c:pt idx="3">
                  <c:v>26.411553999999999</c:v>
                </c:pt>
                <c:pt idx="4">
                  <c:v>26.847197999999999</c:v>
                </c:pt>
                <c:pt idx="5">
                  <c:v>27.289849</c:v>
                </c:pt>
                <c:pt idx="6">
                  <c:v>27.739236999999999</c:v>
                </c:pt>
                <c:pt idx="7">
                  <c:v>28.195917999999999</c:v>
                </c:pt>
                <c:pt idx="8">
                  <c:v>28.659986</c:v>
                </c:pt>
                <c:pt idx="9">
                  <c:v>29.131564000000001</c:v>
                </c:pt>
                <c:pt idx="10">
                  <c:v>29.610797999999999</c:v>
                </c:pt>
                <c:pt idx="11">
                  <c:v>30.097591999999999</c:v>
                </c:pt>
                <c:pt idx="12">
                  <c:v>30.592002000000001</c:v>
                </c:pt>
                <c:pt idx="13">
                  <c:v>31.094014000000001</c:v>
                </c:pt>
                <c:pt idx="14">
                  <c:v>31.603586</c:v>
                </c:pt>
                <c:pt idx="15">
                  <c:v>32.120618999999998</c:v>
                </c:pt>
                <c:pt idx="16">
                  <c:v>32.644846000000001</c:v>
                </c:pt>
                <c:pt idx="17">
                  <c:v>33.176082999999998</c:v>
                </c:pt>
                <c:pt idx="18">
                  <c:v>33.714047000000001</c:v>
                </c:pt>
                <c:pt idx="19">
                  <c:v>34.258343000000004</c:v>
                </c:pt>
                <c:pt idx="20">
                  <c:v>34.808596000000001</c:v>
                </c:pt>
                <c:pt idx="21">
                  <c:v>35.364516000000002</c:v>
                </c:pt>
                <c:pt idx="22">
                  <c:v>35.926034000000001</c:v>
                </c:pt>
                <c:pt idx="23">
                  <c:v>36.493169000000002</c:v>
                </c:pt>
                <c:pt idx="24">
                  <c:v>37.065918000000003</c:v>
                </c:pt>
                <c:pt idx="25">
                  <c:v>37.644506999999997</c:v>
                </c:pt>
                <c:pt idx="26">
                  <c:v>38.229151000000002</c:v>
                </c:pt>
                <c:pt idx="27">
                  <c:v>38.820807000000002</c:v>
                </c:pt>
                <c:pt idx="28">
                  <c:v>39.419739</c:v>
                </c:pt>
                <c:pt idx="29">
                  <c:v>40.026367999999998</c:v>
                </c:pt>
                <c:pt idx="30">
                  <c:v>40.641319000000003</c:v>
                </c:pt>
                <c:pt idx="31">
                  <c:v>41.265099999999997</c:v>
                </c:pt>
                <c:pt idx="32">
                  <c:v>41.898122000000001</c:v>
                </c:pt>
                <c:pt idx="33">
                  <c:v>42.541187999999998</c:v>
                </c:pt>
                <c:pt idx="34">
                  <c:v>43.195070000000001</c:v>
                </c:pt>
                <c:pt idx="35">
                  <c:v>43.860542000000002</c:v>
                </c:pt>
                <c:pt idx="36">
                  <c:v>44.538311999999998</c:v>
                </c:pt>
                <c:pt idx="37">
                  <c:v>45.229095999999998</c:v>
                </c:pt>
                <c:pt idx="38">
                  <c:v>45.933566999999996</c:v>
                </c:pt>
                <c:pt idx="39">
                  <c:v>46.652445999999998</c:v>
                </c:pt>
                <c:pt idx="40">
                  <c:v>47.386428000000002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7B-422F-B026-8CAAF71A4AC7}"/>
            </c:ext>
          </c:extLst>
        </c:ser>
        <c:ser>
          <c:idx val="4"/>
          <c:order val="4"/>
          <c:tx>
            <c:strRef>
              <c:f>Sheet!$F$1</c:f>
              <c:strCache>
                <c:ptCount val="1"/>
                <c:pt idx="0">
                  <c:v>Census</c:v>
                </c:pt>
              </c:strCache>
            </c:strRef>
          </c:tx>
          <c:spPr>
            <a:ln w="47625" cmpd="dbl"/>
          </c:spPr>
          <c:marker>
            <c:symbol val="square"/>
            <c:size val="5"/>
          </c:marker>
          <c:val>
            <c:numRef>
              <c:f>Sheet!$F$2:$F$11</c:f>
              <c:numCache>
                <c:formatCode>General</c:formatCode>
                <c:ptCount val="10"/>
                <c:pt idx="0" formatCode="0.0">
                  <c:v>25.145561000000001</c:v>
                </c:pt>
                <c:pt idx="9" formatCode="0.0">
                  <c:v>29.145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7B-422F-B026-8CAAF71A4A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75575688"/>
        <c:axId val="275575296"/>
      </c:lineChart>
      <c:catAx>
        <c:axId val="275575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2700000"/>
          <a:lstStyle/>
          <a:p>
            <a:pPr>
              <a:defRPr sz="1400"/>
            </a:pPr>
            <a:endParaRPr lang="en-US"/>
          </a:p>
        </c:txPr>
        <c:crossAx val="275575296"/>
        <c:crosses val="autoZero"/>
        <c:auto val="1"/>
        <c:lblAlgn val="ctr"/>
        <c:lblOffset val="0"/>
        <c:tickLblSkip val="5"/>
        <c:noMultiLvlLbl val="0"/>
      </c:catAx>
      <c:valAx>
        <c:axId val="275575296"/>
        <c:scaling>
          <c:orientation val="minMax"/>
          <c:min val="2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Millions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275575688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22502217046430203"/>
          <c:y val="2.848753018679925E-2"/>
          <c:w val="0.57664100983293132"/>
          <c:h val="0.12416092775362417"/>
        </c:manualLayout>
      </c:layout>
      <c:overlay val="1"/>
      <c:spPr>
        <a:solidFill>
          <a:schemeClr val="bg1"/>
        </a:solidFill>
        <a:ln>
          <a:solidFill>
            <a:schemeClr val="bg1">
              <a:lumMod val="6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200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54071301463508E-2"/>
          <c:y val="2.6691617055350999E-2"/>
          <c:w val="0.79305985837710768"/>
          <c:h val="0.91701753946853304"/>
        </c:manualLayout>
      </c:layout>
      <c:lineChart>
        <c:grouping val="standard"/>
        <c:varyColors val="0"/>
        <c:ser>
          <c:idx val="1"/>
          <c:order val="0"/>
          <c:tx>
            <c:strRef>
              <c:f>Sheet1!$B$2</c:f>
              <c:strCache>
                <c:ptCount val="1"/>
                <c:pt idx="0">
                  <c:v>NH White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Sheet1!$B$3:$B$33</c:f>
              <c:numCache>
                <c:formatCode>#,##0</c:formatCode>
                <c:ptCount val="31"/>
                <c:pt idx="0">
                  <c:v>12138523</c:v>
                </c:pt>
                <c:pt idx="1">
                  <c:v>12209069</c:v>
                </c:pt>
                <c:pt idx="2">
                  <c:v>12278379</c:v>
                </c:pt>
                <c:pt idx="3">
                  <c:v>12346409</c:v>
                </c:pt>
                <c:pt idx="4">
                  <c:v>12412906</c:v>
                </c:pt>
                <c:pt idx="5">
                  <c:v>12478060</c:v>
                </c:pt>
                <c:pt idx="6">
                  <c:v>12541296</c:v>
                </c:pt>
                <c:pt idx="7">
                  <c:v>12602511</c:v>
                </c:pt>
                <c:pt idx="8">
                  <c:v>12661794</c:v>
                </c:pt>
                <c:pt idx="9">
                  <c:v>12719053</c:v>
                </c:pt>
                <c:pt idx="10">
                  <c:v>12774056</c:v>
                </c:pt>
                <c:pt idx="11">
                  <c:v>12826560</c:v>
                </c:pt>
                <c:pt idx="12">
                  <c:v>12876949</c:v>
                </c:pt>
                <c:pt idx="13">
                  <c:v>12924835</c:v>
                </c:pt>
                <c:pt idx="14">
                  <c:v>12970508</c:v>
                </c:pt>
                <c:pt idx="15">
                  <c:v>13013921</c:v>
                </c:pt>
                <c:pt idx="16">
                  <c:v>13055466</c:v>
                </c:pt>
                <c:pt idx="17">
                  <c:v>13095118</c:v>
                </c:pt>
                <c:pt idx="18">
                  <c:v>13132728</c:v>
                </c:pt>
                <c:pt idx="19">
                  <c:v>13168859</c:v>
                </c:pt>
                <c:pt idx="20">
                  <c:v>13203514</c:v>
                </c:pt>
                <c:pt idx="21">
                  <c:v>13237039</c:v>
                </c:pt>
                <c:pt idx="22">
                  <c:v>13269834</c:v>
                </c:pt>
                <c:pt idx="23">
                  <c:v>13301825</c:v>
                </c:pt>
                <c:pt idx="24">
                  <c:v>13333298</c:v>
                </c:pt>
                <c:pt idx="25">
                  <c:v>13364537</c:v>
                </c:pt>
                <c:pt idx="26">
                  <c:v>13395867</c:v>
                </c:pt>
                <c:pt idx="27">
                  <c:v>13427201</c:v>
                </c:pt>
                <c:pt idx="28">
                  <c:v>13458955</c:v>
                </c:pt>
                <c:pt idx="29">
                  <c:v>13491166</c:v>
                </c:pt>
                <c:pt idx="30">
                  <c:v>13523839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F-4F75-B6AD-DDBC24783B68}"/>
            </c:ext>
          </c:extLst>
        </c:ser>
        <c:ser>
          <c:idx val="2"/>
          <c:order val="1"/>
          <c:tx>
            <c:strRef>
              <c:f>Sheet1!$C$2</c:f>
              <c:strCache>
                <c:ptCount val="1"/>
                <c:pt idx="0">
                  <c:v>Hispanic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Sheet1!$C$3:$C$33</c:f>
              <c:numCache>
                <c:formatCode>#,##0</c:formatCode>
                <c:ptCount val="31"/>
                <c:pt idx="0">
                  <c:v>11804659</c:v>
                </c:pt>
                <c:pt idx="1">
                  <c:v>12056086</c:v>
                </c:pt>
                <c:pt idx="2">
                  <c:v>12310931</c:v>
                </c:pt>
                <c:pt idx="3">
                  <c:v>12568988</c:v>
                </c:pt>
                <c:pt idx="4">
                  <c:v>12830248</c:v>
                </c:pt>
                <c:pt idx="5">
                  <c:v>13094633</c:v>
                </c:pt>
                <c:pt idx="6">
                  <c:v>13361810</c:v>
                </c:pt>
                <c:pt idx="7">
                  <c:v>13631520</c:v>
                </c:pt>
                <c:pt idx="8">
                  <c:v>13903534</c:v>
                </c:pt>
                <c:pt idx="9">
                  <c:v>14177454</c:v>
                </c:pt>
                <c:pt idx="10">
                  <c:v>14452949</c:v>
                </c:pt>
                <c:pt idx="11">
                  <c:v>14730001</c:v>
                </c:pt>
                <c:pt idx="12">
                  <c:v>15007697</c:v>
                </c:pt>
                <c:pt idx="13">
                  <c:v>15286323</c:v>
                </c:pt>
                <c:pt idx="14">
                  <c:v>15565745</c:v>
                </c:pt>
                <c:pt idx="15">
                  <c:v>15845750</c:v>
                </c:pt>
                <c:pt idx="16">
                  <c:v>16126336</c:v>
                </c:pt>
                <c:pt idx="17">
                  <c:v>16408278</c:v>
                </c:pt>
                <c:pt idx="18">
                  <c:v>16691287</c:v>
                </c:pt>
                <c:pt idx="19">
                  <c:v>16975514</c:v>
                </c:pt>
                <c:pt idx="20">
                  <c:v>17260820</c:v>
                </c:pt>
                <c:pt idx="21">
                  <c:v>17547269</c:v>
                </c:pt>
                <c:pt idx="22">
                  <c:v>17834947</c:v>
                </c:pt>
                <c:pt idx="23">
                  <c:v>18124098</c:v>
                </c:pt>
                <c:pt idx="24">
                  <c:v>18414727</c:v>
                </c:pt>
                <c:pt idx="25">
                  <c:v>18706844</c:v>
                </c:pt>
                <c:pt idx="26">
                  <c:v>19000182</c:v>
                </c:pt>
                <c:pt idx="27">
                  <c:v>19295573</c:v>
                </c:pt>
                <c:pt idx="28">
                  <c:v>19592630</c:v>
                </c:pt>
                <c:pt idx="29">
                  <c:v>19891483</c:v>
                </c:pt>
                <c:pt idx="30">
                  <c:v>20191750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F-4F75-B6AD-DDBC24783B68}"/>
            </c:ext>
          </c:extLst>
        </c:ser>
        <c:ser>
          <c:idx val="3"/>
          <c:order val="2"/>
          <c:tx>
            <c:strRef>
              <c:f>Sheet1!$D$2</c:f>
              <c:strCache>
                <c:ptCount val="1"/>
                <c:pt idx="0">
                  <c:v>NH Black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Sheet1!$D$3:$D$33</c:f>
              <c:numCache>
                <c:formatCode>#,##0</c:formatCode>
                <c:ptCount val="31"/>
                <c:pt idx="0">
                  <c:v>3557892</c:v>
                </c:pt>
                <c:pt idx="1">
                  <c:v>3630915</c:v>
                </c:pt>
                <c:pt idx="2">
                  <c:v>3704755</c:v>
                </c:pt>
                <c:pt idx="3">
                  <c:v>3779551</c:v>
                </c:pt>
                <c:pt idx="4">
                  <c:v>3855122</c:v>
                </c:pt>
                <c:pt idx="5">
                  <c:v>3931512</c:v>
                </c:pt>
                <c:pt idx="6">
                  <c:v>4008568</c:v>
                </c:pt>
                <c:pt idx="7">
                  <c:v>4086385</c:v>
                </c:pt>
                <c:pt idx="8">
                  <c:v>4164659</c:v>
                </c:pt>
                <c:pt idx="9">
                  <c:v>4243566</c:v>
                </c:pt>
                <c:pt idx="10">
                  <c:v>4322983</c:v>
                </c:pt>
                <c:pt idx="11">
                  <c:v>4402798</c:v>
                </c:pt>
                <c:pt idx="12">
                  <c:v>4483073</c:v>
                </c:pt>
                <c:pt idx="13">
                  <c:v>4563526</c:v>
                </c:pt>
                <c:pt idx="14">
                  <c:v>4644454</c:v>
                </c:pt>
                <c:pt idx="15">
                  <c:v>4725913</c:v>
                </c:pt>
                <c:pt idx="16">
                  <c:v>4807882</c:v>
                </c:pt>
                <c:pt idx="17">
                  <c:v>4890449</c:v>
                </c:pt>
                <c:pt idx="18">
                  <c:v>4973549</c:v>
                </c:pt>
                <c:pt idx="19">
                  <c:v>5057471</c:v>
                </c:pt>
                <c:pt idx="20">
                  <c:v>5141963</c:v>
                </c:pt>
                <c:pt idx="21">
                  <c:v>5227090</c:v>
                </c:pt>
                <c:pt idx="22">
                  <c:v>5313003</c:v>
                </c:pt>
                <c:pt idx="23">
                  <c:v>5399795</c:v>
                </c:pt>
                <c:pt idx="24">
                  <c:v>5487288</c:v>
                </c:pt>
                <c:pt idx="25">
                  <c:v>5575549</c:v>
                </c:pt>
                <c:pt idx="26">
                  <c:v>5664673</c:v>
                </c:pt>
                <c:pt idx="27">
                  <c:v>5754727</c:v>
                </c:pt>
                <c:pt idx="28">
                  <c:v>5845821</c:v>
                </c:pt>
                <c:pt idx="29">
                  <c:v>5937830</c:v>
                </c:pt>
                <c:pt idx="30">
                  <c:v>6030795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F-4F75-B6AD-DDBC24783B68}"/>
            </c:ext>
          </c:extLst>
        </c:ser>
        <c:ser>
          <c:idx val="4"/>
          <c:order val="3"/>
          <c:tx>
            <c:strRef>
              <c:f>Sheet1!$E$2</c:f>
              <c:strCache>
                <c:ptCount val="1"/>
                <c:pt idx="0">
                  <c:v>NH Asian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Sheet1!$E$3:$E$33</c:f>
              <c:numCache>
                <c:formatCode>#,##0</c:formatCode>
                <c:ptCount val="31"/>
                <c:pt idx="0">
                  <c:v>1525540</c:v>
                </c:pt>
                <c:pt idx="1">
                  <c:v>1597919</c:v>
                </c:pt>
                <c:pt idx="2">
                  <c:v>1673482</c:v>
                </c:pt>
                <c:pt idx="3">
                  <c:v>1752407</c:v>
                </c:pt>
                <c:pt idx="4">
                  <c:v>1835119</c:v>
                </c:pt>
                <c:pt idx="5">
                  <c:v>1921387</c:v>
                </c:pt>
                <c:pt idx="6">
                  <c:v>2011587</c:v>
                </c:pt>
                <c:pt idx="7">
                  <c:v>2105829</c:v>
                </c:pt>
                <c:pt idx="8">
                  <c:v>2204361</c:v>
                </c:pt>
                <c:pt idx="9">
                  <c:v>2307326</c:v>
                </c:pt>
                <c:pt idx="10">
                  <c:v>2414778</c:v>
                </c:pt>
                <c:pt idx="11">
                  <c:v>2526812</c:v>
                </c:pt>
                <c:pt idx="12">
                  <c:v>2643808</c:v>
                </c:pt>
                <c:pt idx="13">
                  <c:v>2765883</c:v>
                </c:pt>
                <c:pt idx="14">
                  <c:v>2893106</c:v>
                </c:pt>
                <c:pt idx="15">
                  <c:v>3025641</c:v>
                </c:pt>
                <c:pt idx="16">
                  <c:v>3163631</c:v>
                </c:pt>
                <c:pt idx="17">
                  <c:v>3307037</c:v>
                </c:pt>
                <c:pt idx="18">
                  <c:v>3456129</c:v>
                </c:pt>
                <c:pt idx="19">
                  <c:v>3611079</c:v>
                </c:pt>
                <c:pt idx="20">
                  <c:v>3772186</c:v>
                </c:pt>
                <c:pt idx="21">
                  <c:v>3939506</c:v>
                </c:pt>
                <c:pt idx="22">
                  <c:v>4113391</c:v>
                </c:pt>
                <c:pt idx="23">
                  <c:v>4294213</c:v>
                </c:pt>
                <c:pt idx="24">
                  <c:v>4482285</c:v>
                </c:pt>
                <c:pt idx="25">
                  <c:v>4678041</c:v>
                </c:pt>
                <c:pt idx="26">
                  <c:v>4881630</c:v>
                </c:pt>
                <c:pt idx="27">
                  <c:v>5093584</c:v>
                </c:pt>
                <c:pt idx="28">
                  <c:v>5314206</c:v>
                </c:pt>
                <c:pt idx="29">
                  <c:v>5543768</c:v>
                </c:pt>
                <c:pt idx="30">
                  <c:v>5782879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B3F-4F75-B6AD-DDBC24783B68}"/>
            </c:ext>
          </c:extLst>
        </c:ser>
        <c:ser>
          <c:idx val="5"/>
          <c:order val="4"/>
          <c:tx>
            <c:strRef>
              <c:f>Sheet1!$F$2</c:f>
              <c:strCache>
                <c:ptCount val="1"/>
                <c:pt idx="0">
                  <c:v>NH Other 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Sheet1!$A$3:$A$33</c:f>
              <c:numCache>
                <c:formatCode>0</c:formatCode>
                <c:ptCount val="31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  <c:pt idx="5">
                  <c:v>2025</c:v>
                </c:pt>
                <c:pt idx="6">
                  <c:v>2026</c:v>
                </c:pt>
                <c:pt idx="7">
                  <c:v>2027</c:v>
                </c:pt>
                <c:pt idx="8">
                  <c:v>2028</c:v>
                </c:pt>
                <c:pt idx="9">
                  <c:v>2029</c:v>
                </c:pt>
                <c:pt idx="10">
                  <c:v>2030</c:v>
                </c:pt>
                <c:pt idx="11">
                  <c:v>2031</c:v>
                </c:pt>
                <c:pt idx="12">
                  <c:v>2032</c:v>
                </c:pt>
                <c:pt idx="13">
                  <c:v>2033</c:v>
                </c:pt>
                <c:pt idx="14">
                  <c:v>2034</c:v>
                </c:pt>
                <c:pt idx="15">
                  <c:v>2035</c:v>
                </c:pt>
                <c:pt idx="16">
                  <c:v>2036</c:v>
                </c:pt>
                <c:pt idx="17">
                  <c:v>2037</c:v>
                </c:pt>
                <c:pt idx="18">
                  <c:v>2038</c:v>
                </c:pt>
                <c:pt idx="19">
                  <c:v>2039</c:v>
                </c:pt>
                <c:pt idx="20">
                  <c:v>2040</c:v>
                </c:pt>
                <c:pt idx="21">
                  <c:v>2041</c:v>
                </c:pt>
                <c:pt idx="22">
                  <c:v>2042</c:v>
                </c:pt>
                <c:pt idx="23">
                  <c:v>2043</c:v>
                </c:pt>
                <c:pt idx="24">
                  <c:v>2044</c:v>
                </c:pt>
                <c:pt idx="25">
                  <c:v>2045</c:v>
                </c:pt>
                <c:pt idx="26">
                  <c:v>2046</c:v>
                </c:pt>
                <c:pt idx="27">
                  <c:v>2047</c:v>
                </c:pt>
                <c:pt idx="28">
                  <c:v>2048</c:v>
                </c:pt>
                <c:pt idx="29">
                  <c:v>2049</c:v>
                </c:pt>
                <c:pt idx="30">
                  <c:v>2050</c:v>
                </c:pt>
              </c:numCache>
            </c:numRef>
          </c:cat>
          <c:val>
            <c:numRef>
              <c:f>Sheet1!$F$3:$F$33</c:f>
              <c:numCache>
                <c:formatCode>#,##0</c:formatCode>
                <c:ptCount val="31"/>
                <c:pt idx="0">
                  <c:v>651054</c:v>
                </c:pt>
                <c:pt idx="1">
                  <c:v>674937</c:v>
                </c:pt>
                <c:pt idx="2">
                  <c:v>699843</c:v>
                </c:pt>
                <c:pt idx="3">
                  <c:v>725477</c:v>
                </c:pt>
                <c:pt idx="4">
                  <c:v>751839</c:v>
                </c:pt>
                <c:pt idx="5">
                  <c:v>779328</c:v>
                </c:pt>
                <c:pt idx="6">
                  <c:v>807487</c:v>
                </c:pt>
                <c:pt idx="7">
                  <c:v>836782</c:v>
                </c:pt>
                <c:pt idx="8">
                  <c:v>866756</c:v>
                </c:pt>
                <c:pt idx="9">
                  <c:v>897758</c:v>
                </c:pt>
                <c:pt idx="10">
                  <c:v>929686</c:v>
                </c:pt>
                <c:pt idx="11">
                  <c:v>962888</c:v>
                </c:pt>
                <c:pt idx="12">
                  <c:v>996943</c:v>
                </c:pt>
                <c:pt idx="13">
                  <c:v>1031997</c:v>
                </c:pt>
                <c:pt idx="14">
                  <c:v>1068225</c:v>
                </c:pt>
                <c:pt idx="15">
                  <c:v>1105270</c:v>
                </c:pt>
                <c:pt idx="16">
                  <c:v>1143550</c:v>
                </c:pt>
                <c:pt idx="17">
                  <c:v>1183012</c:v>
                </c:pt>
                <c:pt idx="18">
                  <c:v>1223471</c:v>
                </c:pt>
                <c:pt idx="19">
                  <c:v>1265133</c:v>
                </c:pt>
                <c:pt idx="20">
                  <c:v>1308013</c:v>
                </c:pt>
                <c:pt idx="21">
                  <c:v>1352101</c:v>
                </c:pt>
                <c:pt idx="22">
                  <c:v>1397558</c:v>
                </c:pt>
                <c:pt idx="23">
                  <c:v>1444253</c:v>
                </c:pt>
                <c:pt idx="24">
                  <c:v>1492313</c:v>
                </c:pt>
                <c:pt idx="25">
                  <c:v>1541994</c:v>
                </c:pt>
                <c:pt idx="26">
                  <c:v>1593080</c:v>
                </c:pt>
                <c:pt idx="27">
                  <c:v>1645748</c:v>
                </c:pt>
                <c:pt idx="28">
                  <c:v>1699692</c:v>
                </c:pt>
                <c:pt idx="29">
                  <c:v>1755511</c:v>
                </c:pt>
                <c:pt idx="30">
                  <c:v>1812842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B3F-4F75-B6AD-DDBC24783B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917599"/>
        <c:axId val="99863135"/>
      </c:lineChart>
      <c:catAx>
        <c:axId val="103917599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63135"/>
        <c:crosses val="autoZero"/>
        <c:auto val="1"/>
        <c:lblAlgn val="ctr"/>
        <c:lblOffset val="100"/>
        <c:noMultiLvlLbl val="0"/>
      </c:catAx>
      <c:valAx>
        <c:axId val="99863135"/>
        <c:scaling>
          <c:orientation val="minMax"/>
          <c:max val="22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39175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059762439971645"/>
          <c:y val="0.13999132188083999"/>
          <c:w val="0.11314747112169207"/>
          <c:h val="0.712284811973129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Domestic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Sheet1!$B$2:$B$12</c:f>
              <c:numCache>
                <c:formatCode>_(* #,##0_);_(* \(#,##0\);_(* "-"??_);_(@_)</c:formatCode>
                <c:ptCount val="11"/>
                <c:pt idx="0">
                  <c:v>120571</c:v>
                </c:pt>
                <c:pt idx="1">
                  <c:v>141603</c:v>
                </c:pt>
                <c:pt idx="2">
                  <c:v>107618</c:v>
                </c:pt>
                <c:pt idx="3">
                  <c:v>159828</c:v>
                </c:pt>
                <c:pt idx="4">
                  <c:v>172183</c:v>
                </c:pt>
                <c:pt idx="5">
                  <c:v>120979</c:v>
                </c:pt>
                <c:pt idx="6">
                  <c:v>84806</c:v>
                </c:pt>
                <c:pt idx="7">
                  <c:v>84638</c:v>
                </c:pt>
                <c:pt idx="8">
                  <c:v>121411</c:v>
                </c:pt>
                <c:pt idx="9">
                  <c:v>162299</c:v>
                </c:pt>
                <c:pt idx="10">
                  <c:v>170307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73-41D3-B28C-389A490522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International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Sheet1!$C$2:$C$12</c:f>
              <c:numCache>
                <c:formatCode>_(* #,##0_);_(* \(#,##0\);_(* "-"??_);_(@_)</c:formatCode>
                <c:ptCount val="11"/>
                <c:pt idx="0">
                  <c:v>69106</c:v>
                </c:pt>
                <c:pt idx="1">
                  <c:v>84838</c:v>
                </c:pt>
                <c:pt idx="2">
                  <c:v>79571</c:v>
                </c:pt>
                <c:pt idx="3">
                  <c:v>106776</c:v>
                </c:pt>
                <c:pt idx="4">
                  <c:v>117265</c:v>
                </c:pt>
                <c:pt idx="5">
                  <c:v>110382</c:v>
                </c:pt>
                <c:pt idx="6">
                  <c:v>96215</c:v>
                </c:pt>
                <c:pt idx="7">
                  <c:v>69138</c:v>
                </c:pt>
                <c:pt idx="8">
                  <c:v>66791</c:v>
                </c:pt>
                <c:pt idx="9">
                  <c:v>54650</c:v>
                </c:pt>
                <c:pt idx="10">
                  <c:v>27185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73-41D3-B28C-389A490522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Natural Increase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Sheet1!$A$2:$A$12</c:f>
              <c:numCache>
                <c:formatCode>General</c:formatCode>
                <c:ptCount val="11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</c:numCache>
            </c:numRef>
          </c:cat>
          <c:val>
            <c:numRef>
              <c:f>Sheet1!$D$2:$D$12</c:f>
              <c:numCache>
                <c:formatCode>_(* #,##0_);_(* \(#,##0\);_(* "-"??_);_(@_)</c:formatCode>
                <c:ptCount val="11"/>
                <c:pt idx="0">
                  <c:v>213569</c:v>
                </c:pt>
                <c:pt idx="1">
                  <c:v>208917</c:v>
                </c:pt>
                <c:pt idx="2">
                  <c:v>205785</c:v>
                </c:pt>
                <c:pt idx="3">
                  <c:v>213575</c:v>
                </c:pt>
                <c:pt idx="4">
                  <c:v>214435</c:v>
                </c:pt>
                <c:pt idx="5">
                  <c:v>213780</c:v>
                </c:pt>
                <c:pt idx="6">
                  <c:v>195226</c:v>
                </c:pt>
                <c:pt idx="7">
                  <c:v>179170</c:v>
                </c:pt>
                <c:pt idx="8">
                  <c:v>173851</c:v>
                </c:pt>
                <c:pt idx="9">
                  <c:v>157330</c:v>
                </c:pt>
                <c:pt idx="10">
                  <c:v>113845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2-CA73-41D3-B28C-389A490522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6982751"/>
        <c:axId val="578238335"/>
        <c:extLst/>
      </c:barChart>
      <c:catAx>
        <c:axId val="2769827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8238335"/>
        <c:crosses val="autoZero"/>
        <c:auto val="1"/>
        <c:lblAlgn val="ctr"/>
        <c:lblOffset val="100"/>
        <c:noMultiLvlLbl val="0"/>
      </c:catAx>
      <c:valAx>
        <c:axId val="5782383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769827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Net Domestic Migrants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Sheet1!$A$2:$A$52</c:f>
              <c:strCache>
                <c:ptCount val="19"/>
                <c:pt idx="0">
                  <c:v>Colorado</c:v>
                </c:pt>
                <c:pt idx="1">
                  <c:v>Oklahoma</c:v>
                </c:pt>
                <c:pt idx="2">
                  <c:v>Washington</c:v>
                </c:pt>
                <c:pt idx="3">
                  <c:v>Oregon</c:v>
                </c:pt>
                <c:pt idx="4">
                  <c:v>North Dakota</c:v>
                </c:pt>
                <c:pt idx="5">
                  <c:v>Montana</c:v>
                </c:pt>
                <c:pt idx="6">
                  <c:v>Nevada</c:v>
                </c:pt>
                <c:pt idx="7">
                  <c:v>Mississippi</c:v>
                </c:pt>
                <c:pt idx="8">
                  <c:v>Virginia</c:v>
                </c:pt>
                <c:pt idx="9">
                  <c:v>Alaska</c:v>
                </c:pt>
                <c:pt idx="10">
                  <c:v>Arizona</c:v>
                </c:pt>
                <c:pt idx="11">
                  <c:v>Maryland</c:v>
                </c:pt>
                <c:pt idx="12">
                  <c:v>New Jersey</c:v>
                </c:pt>
                <c:pt idx="13">
                  <c:v>Louisiana</c:v>
                </c:pt>
                <c:pt idx="14">
                  <c:v>Puerto Rico</c:v>
                </c:pt>
                <c:pt idx="15">
                  <c:v>Florida</c:v>
                </c:pt>
                <c:pt idx="16">
                  <c:v>New York</c:v>
                </c:pt>
                <c:pt idx="17">
                  <c:v>Illinois</c:v>
                </c:pt>
                <c:pt idx="18">
                  <c:v>California</c:v>
                </c:pt>
              </c:strCache>
            </c:strRef>
          </c:cat>
          <c:val>
            <c:numRef>
              <c:f>Sheet1!$B$2:$B$52</c:f>
              <c:numCache>
                <c:formatCode>_(* #,##0_);_(* \(#,##0\);_(* "-"??_);_(@_)</c:formatCode>
                <c:ptCount val="19"/>
                <c:pt idx="0">
                  <c:v>-47086</c:v>
                </c:pt>
                <c:pt idx="1">
                  <c:v>-41384</c:v>
                </c:pt>
                <c:pt idx="2">
                  <c:v>-19683</c:v>
                </c:pt>
                <c:pt idx="3">
                  <c:v>-11068</c:v>
                </c:pt>
                <c:pt idx="4">
                  <c:v>-7055</c:v>
                </c:pt>
                <c:pt idx="5">
                  <c:v>-5752</c:v>
                </c:pt>
                <c:pt idx="6">
                  <c:v>26834</c:v>
                </c:pt>
                <c:pt idx="7">
                  <c:v>27616</c:v>
                </c:pt>
                <c:pt idx="8">
                  <c:v>28014</c:v>
                </c:pt>
                <c:pt idx="9">
                  <c:v>28332</c:v>
                </c:pt>
                <c:pt idx="10">
                  <c:v>29022</c:v>
                </c:pt>
                <c:pt idx="11">
                  <c:v>33296</c:v>
                </c:pt>
                <c:pt idx="12">
                  <c:v>35839</c:v>
                </c:pt>
                <c:pt idx="13">
                  <c:v>53318</c:v>
                </c:pt>
                <c:pt idx="14">
                  <c:v>57980</c:v>
                </c:pt>
                <c:pt idx="15">
                  <c:v>73917</c:v>
                </c:pt>
                <c:pt idx="16">
                  <c:v>91109</c:v>
                </c:pt>
                <c:pt idx="17">
                  <c:v>96790</c:v>
                </c:pt>
                <c:pt idx="18">
                  <c:v>302978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A-461C-B8CE-EE6595267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2883232"/>
        <c:axId val="95646580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Percent of Net Domestic Migrants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Sheet1!$A$2:$A$52</c15:sqref>
                        </c15:formulaRef>
                      </c:ext>
                    </c:extLst>
                    <c:strCache>
                      <c:ptCount val="19"/>
                      <c:pt idx="0">
                        <c:v>Colorado</c:v>
                      </c:pt>
                      <c:pt idx="1">
                        <c:v>Oklahoma</c:v>
                      </c:pt>
                      <c:pt idx="2">
                        <c:v>Washington</c:v>
                      </c:pt>
                      <c:pt idx="3">
                        <c:v>Oregon</c:v>
                      </c:pt>
                      <c:pt idx="4">
                        <c:v>North Dakota</c:v>
                      </c:pt>
                      <c:pt idx="5">
                        <c:v>Montana</c:v>
                      </c:pt>
                      <c:pt idx="6">
                        <c:v>Nevada</c:v>
                      </c:pt>
                      <c:pt idx="7">
                        <c:v>Mississippi</c:v>
                      </c:pt>
                      <c:pt idx="8">
                        <c:v>Virginia</c:v>
                      </c:pt>
                      <c:pt idx="9">
                        <c:v>Alaska</c:v>
                      </c:pt>
                      <c:pt idx="10">
                        <c:v>Arizona</c:v>
                      </c:pt>
                      <c:pt idx="11">
                        <c:v>Maryland</c:v>
                      </c:pt>
                      <c:pt idx="12">
                        <c:v>New Jersey</c:v>
                      </c:pt>
                      <c:pt idx="13">
                        <c:v>Louisiana</c:v>
                      </c:pt>
                      <c:pt idx="14">
                        <c:v>Puerto Rico</c:v>
                      </c:pt>
                      <c:pt idx="15">
                        <c:v>Florida</c:v>
                      </c:pt>
                      <c:pt idx="16">
                        <c:v>New York</c:v>
                      </c:pt>
                      <c:pt idx="17">
                        <c:v>Illinois</c:v>
                      </c:pt>
                      <c:pt idx="18">
                        <c:v>California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Sheet1!$C$2:$C$52</c15:sqref>
                        </c15:formulaRef>
                      </c:ext>
                    </c:extLst>
                    <c:numCache>
                      <c:formatCode>0.0%</c:formatCode>
                      <c:ptCount val="19"/>
                      <c:pt idx="0">
                        <c:v>-4.4807963153286896E-2</c:v>
                      </c:pt>
                      <c:pt idx="1">
                        <c:v>-3.9381827871036501E-2</c:v>
                      </c:pt>
                      <c:pt idx="2">
                        <c:v>-1.8730729701952723E-2</c:v>
                      </c:pt>
                      <c:pt idx="3">
                        <c:v>-1.0532526359864489E-2</c:v>
                      </c:pt>
                      <c:pt idx="4">
                        <c:v>-6.7136766777054543E-3</c:v>
                      </c:pt>
                      <c:pt idx="5">
                        <c:v>-5.4737162650831716E-3</c:v>
                      </c:pt>
                      <c:pt idx="6">
                        <c:v>2.5535761866697117E-2</c:v>
                      </c:pt>
                      <c:pt idx="7">
                        <c:v>2.627992843820182E-2</c:v>
                      </c:pt>
                      <c:pt idx="8">
                        <c:v>2.6658673061550758E-2</c:v>
                      </c:pt>
                      <c:pt idx="9">
                        <c:v>2.6961288112367247E-2</c:v>
                      </c:pt>
                      <c:pt idx="10">
                        <c:v>2.7617905675459631E-2</c:v>
                      </c:pt>
                      <c:pt idx="11">
                        <c:v>3.1685128088005783E-2</c:v>
                      </c:pt>
                      <c:pt idx="12">
                        <c:v>3.4105096874881051E-2</c:v>
                      </c:pt>
                      <c:pt idx="13">
                        <c:v>5.0738456853564769E-2</c:v>
                      </c:pt>
                      <c:pt idx="14">
                        <c:v>5.5174907692893307E-2</c:v>
                      </c:pt>
                      <c:pt idx="15">
                        <c:v>7.0340870161014049E-2</c:v>
                      </c:pt>
                      <c:pt idx="16">
                        <c:v>8.6701115298237597E-2</c:v>
                      </c:pt>
                      <c:pt idx="17">
                        <c:v>9.2107266567698229E-2</c:v>
                      </c:pt>
                      <c:pt idx="18">
                        <c:v>0.28831982033420883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C5A-461C-B8CE-EE6595267654}"/>
                  </c:ext>
                </c:extLst>
              </c15:ser>
            </c15:filteredBarSeries>
          </c:ext>
        </c:extLst>
      </c:barChart>
      <c:catAx>
        <c:axId val="1202883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6465808"/>
        <c:crosses val="autoZero"/>
        <c:auto val="1"/>
        <c:lblAlgn val="ctr"/>
        <c:lblOffset val="100"/>
        <c:noMultiLvlLbl val="0"/>
      </c:catAx>
      <c:valAx>
        <c:axId val="956465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288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84746358822645E-2"/>
          <c:y val="3.6760211220368842E-2"/>
          <c:w val="0.67145662799272221"/>
          <c:h val="0.894610367944069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Hispanic or Latino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0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F64-40C9-BAA6-2219D242EFEC}"/>
                </c:ext>
              </c:extLst>
            </c:dLbl>
            <c:dLbl>
              <c:idx val="12"/>
              <c:layout>
                <c:manualLayout>
                  <c:x val="-1.7647843535423615E-2"/>
                  <c:y val="-5.139477112836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Sheet1!$B$2:$B$14</c:f>
              <c:numCache>
                <c:formatCode>0.0</c:formatCode>
                <c:ptCount val="13"/>
                <c:pt idx="0">
                  <c:v>102.87655925287331</c:v>
                </c:pt>
                <c:pt idx="1">
                  <c:v>99.127051007800361</c:v>
                </c:pt>
                <c:pt idx="2">
                  <c:v>95.580796138821299</c:v>
                </c:pt>
                <c:pt idx="3">
                  <c:v>88.125864515213351</c:v>
                </c:pt>
                <c:pt idx="4">
                  <c:v>82.854254502854403</c:v>
                </c:pt>
                <c:pt idx="5">
                  <c:v>82.018479673935815</c:v>
                </c:pt>
                <c:pt idx="6">
                  <c:v>81.895309976060943</c:v>
                </c:pt>
                <c:pt idx="7">
                  <c:v>81.499630896791132</c:v>
                </c:pt>
                <c:pt idx="8">
                  <c:v>80.509260160695135</c:v>
                </c:pt>
                <c:pt idx="9">
                  <c:v>78.052385800329361</c:v>
                </c:pt>
                <c:pt idx="10">
                  <c:v>73.065451522602501</c:v>
                </c:pt>
                <c:pt idx="11">
                  <c:v>71.298910649405315</c:v>
                </c:pt>
                <c:pt idx="12">
                  <c:v>70.605764309679216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64-40C9-BAA6-2219D242EFE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Asian or Pacific Islander, not Hispanic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8237438996824311E-2"/>
                  <c:y val="-9.422265860046762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F64-40C9-BAA6-2219D242EFEC}"/>
                </c:ext>
              </c:extLst>
            </c:dLbl>
            <c:dLbl>
              <c:idx val="12"/>
              <c:layout>
                <c:manualLayout>
                  <c:x val="8.2356603165308941E-3"/>
                  <c:y val="4.3685555459106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Sheet1!$C$2:$C$14</c:f>
              <c:numCache>
                <c:formatCode>0.0</c:formatCode>
                <c:ptCount val="13"/>
                <c:pt idx="0">
                  <c:v>66.856038293211853</c:v>
                </c:pt>
                <c:pt idx="1">
                  <c:v>66.528518190477783</c:v>
                </c:pt>
                <c:pt idx="2">
                  <c:v>64.676935387077421</c:v>
                </c:pt>
                <c:pt idx="3">
                  <c:v>62.798249878463793</c:v>
                </c:pt>
                <c:pt idx="4">
                  <c:v>62.849838128952229</c:v>
                </c:pt>
                <c:pt idx="5">
                  <c:v>65.79819735875428</c:v>
                </c:pt>
                <c:pt idx="6">
                  <c:v>62.683832393075853</c:v>
                </c:pt>
                <c:pt idx="7">
                  <c:v>65.356736551275802</c:v>
                </c:pt>
                <c:pt idx="8">
                  <c:v>63.998263458957403</c:v>
                </c:pt>
                <c:pt idx="9">
                  <c:v>65.383771734813052</c:v>
                </c:pt>
                <c:pt idx="10">
                  <c:v>60.888634197267493</c:v>
                </c:pt>
                <c:pt idx="11">
                  <c:v>56.516097072427407</c:v>
                </c:pt>
                <c:pt idx="12">
                  <c:v>56.352319486463323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64-40C9-BAA6-2219D242EFE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Black or African American, not Hispanic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24366437785098E-2"/>
                  <c:y val="-6.1673725354032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F64-40C9-BAA6-2219D242EFEC}"/>
                </c:ext>
              </c:extLst>
            </c:dLbl>
            <c:dLbl>
              <c:idx val="12"/>
              <c:layout>
                <c:manualLayout>
                  <c:x val="-3.529568707084792E-3"/>
                  <c:y val="-4.8825032571942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Sheet1!$D$2:$D$14</c:f>
              <c:numCache>
                <c:formatCode>0.0</c:formatCode>
                <c:ptCount val="13"/>
                <c:pt idx="0">
                  <c:v>68.941500014946342</c:v>
                </c:pt>
                <c:pt idx="1">
                  <c:v>67.694992457629624</c:v>
                </c:pt>
                <c:pt idx="2">
                  <c:v>66.248536299765803</c:v>
                </c:pt>
                <c:pt idx="3">
                  <c:v>64.513408301353408</c:v>
                </c:pt>
                <c:pt idx="4">
                  <c:v>61.769496243892291</c:v>
                </c:pt>
                <c:pt idx="5">
                  <c:v>62.154071156101033</c:v>
                </c:pt>
                <c:pt idx="6">
                  <c:v>62.733568912364333</c:v>
                </c:pt>
                <c:pt idx="7">
                  <c:v>64.039587036692225</c:v>
                </c:pt>
                <c:pt idx="8">
                  <c:v>64.906031683557998</c:v>
                </c:pt>
                <c:pt idx="9">
                  <c:v>63.965678401561668</c:v>
                </c:pt>
                <c:pt idx="10">
                  <c:v>62.324889207227407</c:v>
                </c:pt>
                <c:pt idx="11">
                  <c:v>60.856559288505757</c:v>
                </c:pt>
                <c:pt idx="12">
                  <c:v>58.796401364597877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64-40C9-BAA6-2219D242EFE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White, not Hispanic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590484801547465E-2"/>
                  <c:y val="-5.1394771128360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F64-40C9-BAA6-2219D242EFEC}"/>
                </c:ext>
              </c:extLst>
            </c:dLbl>
            <c:dLbl>
              <c:idx val="12"/>
              <c:layout>
                <c:manualLayout>
                  <c:x val="2.8236549656677563E-2"/>
                  <c:y val="-1.798816989492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F64-40C9-BAA6-2219D242EF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</c:numCache>
            </c:numRef>
          </c:cat>
          <c:val>
            <c:numRef>
              <c:f>Sheet1!$E$2:$E$14</c:f>
              <c:numCache>
                <c:formatCode>0.0</c:formatCode>
                <c:ptCount val="13"/>
                <c:pt idx="0">
                  <c:v>63.156236330173193</c:v>
                </c:pt>
                <c:pt idx="1">
                  <c:v>63.191799334909263</c:v>
                </c:pt>
                <c:pt idx="2">
                  <c:v>62.662499024492433</c:v>
                </c:pt>
                <c:pt idx="3">
                  <c:v>61.63989591509808</c:v>
                </c:pt>
                <c:pt idx="4">
                  <c:v>61.057906285785307</c:v>
                </c:pt>
                <c:pt idx="5">
                  <c:v>61.523194108647282</c:v>
                </c:pt>
                <c:pt idx="6">
                  <c:v>61.783352283752137</c:v>
                </c:pt>
                <c:pt idx="7">
                  <c:v>63.42592884791032</c:v>
                </c:pt>
                <c:pt idx="8">
                  <c:v>62.986234980716759</c:v>
                </c:pt>
                <c:pt idx="9">
                  <c:v>61.355769594228519</c:v>
                </c:pt>
                <c:pt idx="10">
                  <c:v>58.445453031575532</c:v>
                </c:pt>
                <c:pt idx="11">
                  <c:v>57.381791027319309</c:v>
                </c:pt>
                <c:pt idx="12">
                  <c:v>56.737267788544237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64-40C9-BAA6-2219D242E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9426960"/>
        <c:axId val="792979712"/>
      </c:lineChart>
      <c:catAx>
        <c:axId val="809426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2979712"/>
        <c:crosses val="autoZero"/>
        <c:auto val="1"/>
        <c:lblAlgn val="ctr"/>
        <c:lblOffset val="100"/>
        <c:noMultiLvlLbl val="0"/>
      </c:catAx>
      <c:valAx>
        <c:axId val="792979712"/>
        <c:scaling>
          <c:orientation val="minMax"/>
          <c:max val="11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Births</a:t>
                </a:r>
                <a:r>
                  <a:rPr lang="en-US" baseline="0" dirty="0"/>
                  <a:t> per 1,000 women aged 15-44 years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942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594797161096221"/>
          <c:y val="0.54130106065453065"/>
          <c:w val="0.18712521220192305"/>
          <c:h val="0.408217740625158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2.59</c:v>
                </c:pt>
                <c:pt idx="1">
                  <c:v>2.36</c:v>
                </c:pt>
                <c:pt idx="2">
                  <c:v>2.08</c:v>
                </c:pt>
                <c:pt idx="3">
                  <c:v>1.88</c:v>
                </c:pt>
                <c:pt idx="4">
                  <c:v>2.15</c:v>
                </c:pt>
                <c:pt idx="5">
                  <c:v>1.77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D-40CC-B0A9-4B3E3C4148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2.29</c:v>
                </c:pt>
                <c:pt idx="2">
                  <c:v>2</c:v>
                </c:pt>
                <c:pt idx="3">
                  <c:v>1.87</c:v>
                </c:pt>
                <c:pt idx="4">
                  <c:v>2.0499999999999998</c:v>
                </c:pt>
                <c:pt idx="5">
                  <c:v>1.71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D-40CC-B0A9-4B3E3C4148C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2.4500000000000002</c:v>
                </c:pt>
                <c:pt idx="1">
                  <c:v>2.16</c:v>
                </c:pt>
                <c:pt idx="2">
                  <c:v>1.93</c:v>
                </c:pt>
                <c:pt idx="3">
                  <c:v>1.81</c:v>
                </c:pt>
                <c:pt idx="4">
                  <c:v>1.95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D-40CC-B0A9-4B3E3C4148C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2.38</c:v>
                </c:pt>
                <c:pt idx="1">
                  <c:v>2.0699999999999998</c:v>
                </c:pt>
                <c:pt idx="2">
                  <c:v>1.89</c:v>
                </c:pt>
                <c:pt idx="3">
                  <c:v>1.79</c:v>
                </c:pt>
                <c:pt idx="4">
                  <c:v>1.9</c:v>
                </c:pt>
                <c:pt idx="5">
                  <c:v>1.67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07D-40CC-B0A9-4B3E3C4148C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Sheet1!$F$2:$F$7</c:f>
              <c:numCache>
                <c:formatCode>General</c:formatCode>
                <c:ptCount val="6"/>
                <c:pt idx="0">
                  <c:v>2.37</c:v>
                </c:pt>
                <c:pt idx="1">
                  <c:v>2.08</c:v>
                </c:pt>
                <c:pt idx="2">
                  <c:v>1.88</c:v>
                </c:pt>
                <c:pt idx="3">
                  <c:v>1.77</c:v>
                </c:pt>
                <c:pt idx="4">
                  <c:v>1.89</c:v>
                </c:pt>
                <c:pt idx="5">
                  <c:v>1.63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07D-40CC-B0A9-4B3E3C4148C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Sheet1!$G$2:$G$7</c:f>
              <c:numCache>
                <c:formatCode>General</c:formatCode>
                <c:ptCount val="6"/>
                <c:pt idx="0">
                  <c:v>2.34</c:v>
                </c:pt>
                <c:pt idx="1">
                  <c:v>2.0699999999999998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07D-40CC-B0A9-4B3E3C4148C4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Sheet1!$H$2:$H$7</c:f>
              <c:numCache>
                <c:formatCode>General</c:formatCode>
                <c:ptCount val="6"/>
                <c:pt idx="0">
                  <c:v>2.33</c:v>
                </c:pt>
                <c:pt idx="1">
                  <c:v>2.09</c:v>
                </c:pt>
                <c:pt idx="2">
                  <c:v>1.86</c:v>
                </c:pt>
                <c:pt idx="3">
                  <c:v>1.73</c:v>
                </c:pt>
                <c:pt idx="4">
                  <c:v>1.84</c:v>
                </c:pt>
                <c:pt idx="5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07D-40CC-B0A9-4B3E3C4148C4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Sheet1!$I$2:$I$7</c:f>
              <c:numCache>
                <c:formatCode>General</c:formatCode>
                <c:ptCount val="6"/>
                <c:pt idx="0">
                  <c:v>2.29</c:v>
                </c:pt>
                <c:pt idx="1">
                  <c:v>2.0699999999999998</c:v>
                </c:pt>
                <c:pt idx="2">
                  <c:v>1.84</c:v>
                </c:pt>
                <c:pt idx="3">
                  <c:v>1.71</c:v>
                </c:pt>
                <c:pt idx="4">
                  <c:v>1.79</c:v>
                </c:pt>
                <c:pt idx="5">
                  <c:v>1.55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07D-40CC-B0A9-4B3E3C4148C4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Sheet1!$J$2:$J$7</c:f>
              <c:numCache>
                <c:formatCode>General</c:formatCode>
                <c:ptCount val="6"/>
                <c:pt idx="0">
                  <c:v>2.2400000000000002</c:v>
                </c:pt>
                <c:pt idx="1">
                  <c:v>2.02</c:v>
                </c:pt>
                <c:pt idx="2">
                  <c:v>1.82</c:v>
                </c:pt>
                <c:pt idx="3">
                  <c:v>1.69</c:v>
                </c:pt>
                <c:pt idx="4">
                  <c:v>1.77</c:v>
                </c:pt>
                <c:pt idx="5">
                  <c:v>1.54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C07D-40CC-B0A9-4B3E3C4148C4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Sheet1!$K$2:$K$7</c:f>
              <c:numCache>
                <c:formatCode>General</c:formatCode>
                <c:ptCount val="6"/>
                <c:pt idx="0">
                  <c:v>2.12</c:v>
                </c:pt>
                <c:pt idx="1">
                  <c:v>1.92</c:v>
                </c:pt>
                <c:pt idx="2">
                  <c:v>1.77</c:v>
                </c:pt>
                <c:pt idx="3">
                  <c:v>1.65</c:v>
                </c:pt>
                <c:pt idx="4">
                  <c:v>1.69</c:v>
                </c:pt>
                <c:pt idx="5">
                  <c:v>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C07D-40CC-B0A9-4B3E3C4148C4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492731677771048E-2"/>
                  <c:y val="1.1538495188101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90D-4282-818D-7DA5F36D685C}"/>
                </c:ext>
              </c:extLst>
            </c:dLbl>
            <c:dLbl>
              <c:idx val="1"/>
              <c:layout>
                <c:manualLayout>
                  <c:x val="6.4412238325281803E-3"/>
                  <c:y val="-3.0769230769230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90D-4282-818D-7DA5F36D685C}"/>
                </c:ext>
              </c:extLst>
            </c:dLbl>
            <c:dLbl>
              <c:idx val="2"/>
              <c:layout>
                <c:manualLayout>
                  <c:x val="-1.6103059581321041E-3"/>
                  <c:y val="-3.333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90D-4282-818D-7DA5F36D685C}"/>
                </c:ext>
              </c:extLst>
            </c:dLbl>
            <c:dLbl>
              <c:idx val="4"/>
              <c:layout>
                <c:manualLayout>
                  <c:x val="0"/>
                  <c:y val="-2.5641025641025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0D-4282-818D-7DA5F36D685C}"/>
                </c:ext>
              </c:extLst>
            </c:dLbl>
            <c:dLbl>
              <c:idx val="5"/>
              <c:layout>
                <c:manualLayout>
                  <c:x val="1.1272141706924315E-2"/>
                  <c:y val="-1.79487179487180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0D-4282-818D-7DA5F36D68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 Utah</c:v>
                </c:pt>
                <c:pt idx="1">
                  <c:v> Texas</c:v>
                </c:pt>
                <c:pt idx="2">
                  <c:v>Total United States</c:v>
                </c:pt>
                <c:pt idx="3">
                  <c:v> New York</c:v>
                </c:pt>
                <c:pt idx="4">
                  <c:v> California</c:v>
                </c:pt>
                <c:pt idx="5">
                  <c:v> Massachusetts</c:v>
                </c:pt>
              </c:strCache>
            </c:strRef>
          </c:cat>
          <c:val>
            <c:numRef>
              <c:f>Sheet1!$L$2:$L$7</c:f>
              <c:numCache>
                <c:formatCode>General</c:formatCode>
                <c:ptCount val="6"/>
                <c:pt idx="0">
                  <c:v>2.0299999999999998</c:v>
                </c:pt>
                <c:pt idx="1">
                  <c:v>1.87</c:v>
                </c:pt>
                <c:pt idx="2">
                  <c:v>1.73</c:v>
                </c:pt>
                <c:pt idx="3">
                  <c:v>1.67</c:v>
                </c:pt>
                <c:pt idx="4">
                  <c:v>1.63</c:v>
                </c:pt>
                <c:pt idx="5">
                  <c:v>1.45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07D-40CC-B0A9-4B3E3C4148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53326520"/>
        <c:axId val="553331112"/>
      </c:barChart>
      <c:catAx>
        <c:axId val="553326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31112"/>
        <c:crosses val="autoZero"/>
        <c:auto val="1"/>
        <c:lblAlgn val="ctr"/>
        <c:lblOffset val="100"/>
        <c:noMultiLvlLbl val="0"/>
      </c:catAx>
      <c:valAx>
        <c:axId val="553331112"/>
        <c:scaling>
          <c:orientation val="minMax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32652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471034413287178E-2"/>
          <c:y val="1.6893330781628378E-2"/>
          <c:w val="0.90879133858267713"/>
          <c:h val="0.903878573826367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6CF-49CB-B2ED-9FB74A0003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C6CF-49CB-B2ED-9FB74A0003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6CF-49CB-B2ED-9FB74A0003A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6CF-49CB-B2ED-9FB74A0003A8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C6CF-49CB-B2ED-9FB74A0003A8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CF-49CB-B2ED-9FB74A0003A8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CF-49CB-B2ED-9FB74A0003A8}"/>
                </c:ext>
              </c:extLst>
            </c:dLbl>
            <c:dLbl>
              <c:idx val="2"/>
              <c:layout>
                <c:manualLayout>
                  <c:x val="-3.7598425196850395E-4"/>
                  <c:y val="-3.23345206487130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CF-49CB-B2ED-9FB74A0003A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6CF-49CB-B2ED-9FB74A0003A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CF-49CB-B2ED-9FB74A000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Sheet1!$A$1:$A$6</c:f>
              <c:strCache>
                <c:ptCount val="5"/>
                <c:pt idx="0">
                  <c:v>NH White</c:v>
                </c:pt>
                <c:pt idx="1">
                  <c:v>NH Black</c:v>
                </c:pt>
                <c:pt idx="2">
                  <c:v>Hispanic</c:v>
                </c:pt>
                <c:pt idx="3">
                  <c:v>NH Asian</c:v>
                </c:pt>
                <c:pt idx="4">
                  <c:v>NH Other</c:v>
                </c:pt>
              </c:strCache>
              <c:extLst/>
            </c:strRef>
          </c:cat>
          <c:val>
            <c:numRef>
              <c:f>Sheet1!$B$1:$B$6</c:f>
              <c:numCache>
                <c:formatCode>0.0%</c:formatCode>
                <c:ptCount val="5"/>
                <c:pt idx="0">
                  <c:v>4.7E-2</c:v>
                </c:pt>
                <c:pt idx="1">
                  <c:v>0.13900000000000001</c:v>
                </c:pt>
                <c:pt idx="2">
                  <c:v>0.495</c:v>
                </c:pt>
                <c:pt idx="3">
                  <c:v>0.153</c:v>
                </c:pt>
                <c:pt idx="4">
                  <c:v>0.16500000000000001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6CF-49CB-B2ED-9FB74A0003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99148832"/>
        <c:axId val="67140798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>
                  <c:ext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1-C6CF-49CB-B2ED-9FB74A0003A8}"/>
                  </c:ext>
                </c:extLst>
              </c15:ser>
            </c15:filteredBarSeries>
            <c15:filteredBarSeries>
              <c15:ser>
                <c:idx val="2"/>
                <c:order val="2"/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2-C6CF-49CB-B2ED-9FB74A0003A8}"/>
                  </c:ext>
                </c:extLst>
              </c15:ser>
            </c15:filteredBarSeries>
            <c15:filteredBarSeries>
              <c15:ser>
                <c:idx val="3"/>
                <c:order val="3"/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3-C6CF-49CB-B2ED-9FB74A0003A8}"/>
                  </c:ext>
                </c:extLst>
              </c15:ser>
            </c15:filteredBarSeries>
            <c15:filteredBarSeries>
              <c15:ser>
                <c:idx val="4"/>
                <c:order val="4"/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Sheet1!$A$1:$A$6</c15:sqref>
                        </c15:formulaRef>
                      </c:ext>
                    </c:extLst>
                    <c:strCache>
                      <c:ptCount val="5"/>
                      <c:pt idx="0">
                        <c:v>NH White</c:v>
                      </c:pt>
                      <c:pt idx="1">
                        <c:v>NH Black</c:v>
                      </c:pt>
                      <c:pt idx="2">
                        <c:v>Hispanic</c:v>
                      </c:pt>
                      <c:pt idx="3">
                        <c:v>NH Asian</c:v>
                      </c:pt>
                      <c:pt idx="4">
                        <c:v>NH Other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Sheet1!#REF!</c15:sqref>
                        </c15:formulaRef>
                      </c:ext>
                    </c:extLst>
                  </c:numRef>
                </c:val>
                <c:extLst xmlns:c15="http://schemas.microsoft.com/office/drawing/2012/chart">
                  <c:ext xmlns:c15="http://schemas.microsoft.com/office/drawing/2012/chart" uri="{02D57815-91ED-43cb-92C2-25804820EDAC}">
                    <c15:filteredSeriesTitle>
                      <c15:tx>
                        <c:strRef>
                          <c:extLst>
                            <c:ext uri="{02D57815-91ED-43cb-92C2-25804820EDAC}">
                              <c15:formulaRef>
                                <c15:sqref>Sheet1!#REF!</c15:sqref>
                              </c15:formulaRef>
                            </c:ext>
                          </c:extLst>
                          <c:strCache>
                            <c:ptCount val="1"/>
                            <c:pt idx="0">
                              <c:v>#REF!</c:v>
                            </c:pt>
                          </c:strCache>
                        </c:strRef>
                      </c15:tx>
                    </c15:filteredSeriesTitle>
                  </c:ext>
                  <c:ext xmlns:c16="http://schemas.microsoft.com/office/drawing/2014/chart" uri="{C3380CC4-5D6E-409C-BE32-E72D297353CC}">
                    <c16:uniqueId val="{00000004-C6CF-49CB-B2ED-9FB74A0003A8}"/>
                  </c:ext>
                </c:extLst>
              </c15:ser>
            </c15:filteredBarSeries>
          </c:ext>
        </c:extLst>
      </c:barChart>
      <c:catAx>
        <c:axId val="79914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1407984"/>
        <c:crosses val="autoZero"/>
        <c:auto val="1"/>
        <c:lblAlgn val="ctr"/>
        <c:lblOffset val="100"/>
        <c:noMultiLvlLbl val="0"/>
      </c:catAx>
      <c:valAx>
        <c:axId val="67140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14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Sheet5!$AF$24:$AJ$24</c:f>
              <c:numCache>
                <c:formatCode>General</c:formatCode>
                <c:ptCount val="5"/>
              </c:numCache>
            </c:numRef>
          </c:cat>
          <c:val>
            <c:numRef>
              <c:f>Sheet5!$AF$35:$AJ$35</c:f>
              <c:numCache>
                <c:formatCode>0.0%</c:formatCode>
                <c:ptCount val="5"/>
                <c:pt idx="0">
                  <c:v>-0.42630774781406411</c:v>
                </c:pt>
                <c:pt idx="1">
                  <c:v>0.14265063041641141</c:v>
                </c:pt>
                <c:pt idx="2">
                  <c:v>0.52453018419733599</c:v>
                </c:pt>
                <c:pt idx="3">
                  <c:v>0.30142306788932177</c:v>
                </c:pt>
                <c:pt idx="4">
                  <c:v>0.45904290996438091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9-422E-AF64-FCADA04DB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984818127"/>
        <c:axId val="761529983"/>
      </c:barChart>
      <c:catAx>
        <c:axId val="984818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1529983"/>
        <c:crosses val="autoZero"/>
        <c:auto val="1"/>
        <c:lblAlgn val="ctr"/>
        <c:lblOffset val="100"/>
        <c:noMultiLvlLbl val="0"/>
      </c:catAx>
      <c:valAx>
        <c:axId val="761529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4818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0.04547</cdr:x>
      <cdr:y>0.35821</cdr:y>
    </cdr:from>
    <cdr:to>
      <cdr:x>1</cdr:x>
      <cdr:y>0.35821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21A48554-4768-4F91-8193-1278585F15CC}"/>
            </a:ext>
          </a:extLst>
        </cdr:cNvPr>
        <cdr:cNvCxnSpPr/>
      </cdr:nvCxnSpPr>
      <cdr:spPr>
        <a:xfrm xmlns:a="http://schemas.openxmlformats.org/drawingml/2006/main">
          <a:off x="363835" y="1828800"/>
          <a:ext cx="7637165" cy="0"/>
        </a:xfrm>
        <a:prstGeom xmlns:a="http://schemas.openxmlformats.org/drawingml/2006/main" prst="line">
          <a:avLst/>
        </a:prstGeom>
        <a:ln xmlns:a="http://schemas.openxmlformats.org/drawingml/2006/main" w="15875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0.45653</cdr:x>
      <cdr:y>0.07039</cdr:y>
    </cdr:from>
    <cdr:to>
      <cdr:x>0.46532</cdr:x>
      <cdr:y>0.50565</cdr:y>
    </cdr:to>
    <cdr:sp macro="" textlink="">
      <cdr:nvSpPr>
        <cdr:cNvPr id="2" name="Right Brace 1"/>
        <cdr:cNvSpPr/>
      </cdr:nvSpPr>
      <cdr:spPr>
        <a:xfrm xmlns:a="http://schemas.openxmlformats.org/drawingml/2006/main">
          <a:off x="5376300" y="329416"/>
          <a:ext cx="103514" cy="2036995"/>
        </a:xfrm>
        <a:prstGeom xmlns:a="http://schemas.openxmlformats.org/drawingml/2006/main" prst="rightBrace">
          <a:avLst/>
        </a:prstGeom>
        <a:ln xmlns:a="http://schemas.openxmlformats.org/drawingml/2006/main" w="22225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0.19838</cdr:x>
      <cdr:y>0.25306</cdr:y>
    </cdr:from>
    <cdr:to>
      <cdr:x>0.31838</cdr:x>
      <cdr:y>0.44286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1619" y="121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0.84962</cdr:x>
      <cdr:y>0.31319</cdr:y>
    </cdr:from>
    <cdr:to>
      <cdr:x>0.86814</cdr:x>
      <cdr:y>0.37831</cdr:y>
    </cdr:to>
    <cdr:cxnSp macro="">
      <cdr:nvCxnSpPr>
        <cdr:cNvPr id="18" name="Straight Arrow Connector 17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6905703" y="1697065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0.10989</cdr:x>
      <cdr:y>0.20929</cdr:y>
    </cdr:from>
    <cdr:to>
      <cdr:x>0.12841</cdr:x>
      <cdr:y>0.27441</cdr:y>
    </cdr:to>
    <cdr:cxnSp macro="">
      <cdr:nvCxnSpPr>
        <cdr:cNvPr id="19" name="Straight Arrow Connector 18">
          <a:extLst xmlns:a="http://schemas.openxmlformats.org/drawingml/2006/main">
            <a:ext uri="{FF2B5EF4-FFF2-40B4-BE49-F238E27FC236}">
              <a16:creationId xmlns:a16="http://schemas.microsoft.com/office/drawing/2014/main" id="{1E62070C-4501-4004-8275-0D13E302F73D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893160" y="1134063"/>
          <a:ext cx="150541" cy="352857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0.22365</cdr:x>
      <cdr:y>0.46764</cdr:y>
    </cdr:from>
    <cdr:to>
      <cdr:x>0.25507</cdr:x>
      <cdr:y>0.46764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2142747" y="2625353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0.12329</cdr:x>
      <cdr:y>0.13517</cdr:y>
    </cdr:from>
    <cdr:to>
      <cdr:x>0.15471</cdr:x>
      <cdr:y>0.13517</cdr:y>
    </cdr:to>
    <cdr:cxnSp macro="">
      <cdr:nvCxnSpPr>
        <cdr:cNvPr id="5" name="Straight Arrow Connector 4">
          <a:extLst xmlns:a="http://schemas.openxmlformats.org/drawingml/2006/main">
            <a:ext uri="{FF2B5EF4-FFF2-40B4-BE49-F238E27FC236}">
              <a16:creationId xmlns:a16="http://schemas.microsoft.com/office/drawing/2014/main" id="{A2A0F3AB-AB10-4873-B005-D6D20F589E18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1181213" y="75884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0.51982</cdr:x>
      <cdr:y>0.30799</cdr:y>
    </cdr:from>
    <cdr:to>
      <cdr:x>0.55124</cdr:x>
      <cdr:y>0.30799</cdr:y>
    </cdr:to>
    <cdr:cxnSp macro="">
      <cdr:nvCxnSpPr>
        <cdr:cNvPr id="6" name="Straight Arrow Connector 5">
          <a:extLst xmlns:a="http://schemas.openxmlformats.org/drawingml/2006/main">
            <a:ext uri="{FF2B5EF4-FFF2-40B4-BE49-F238E27FC236}">
              <a16:creationId xmlns:a16="http://schemas.microsoft.com/office/drawing/2014/main" id="{3B43CEC5-AB8B-452D-AFEC-07C6996A4200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4980290" y="1729096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0.82962</cdr:x>
      <cdr:y>0.38879</cdr:y>
    </cdr:from>
    <cdr:to>
      <cdr:x>0.86105</cdr:x>
      <cdr:y>0.38879</cdr:y>
    </cdr:to>
    <cdr:cxnSp macro="">
      <cdr:nvCxnSpPr>
        <cdr:cNvPr id="7" name="Straight Arrow Connector 6">
          <a:extLst xmlns:a="http://schemas.openxmlformats.org/drawingml/2006/main">
            <a:ext uri="{FF2B5EF4-FFF2-40B4-BE49-F238E27FC236}">
              <a16:creationId xmlns:a16="http://schemas.microsoft.com/office/drawing/2014/main" id="{1DDDEB27-B1A6-49C4-9791-989AAC8DEA31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 flipH="1">
          <a:off x="7948462" y="2182667"/>
          <a:ext cx="301082" cy="0"/>
        </a:xfrm>
        <a:prstGeom xmlns:a="http://schemas.openxmlformats.org/drawingml/2006/main" prst="straightConnector1">
          <a:avLst/>
        </a:prstGeom>
        <a:ln xmlns:a="http://schemas.openxmlformats.org/drawingml/2006/main" w="15875">
          <a:solidFill>
            <a:schemeClr val="accent2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0.45957</cdr:x>
      <cdr:y>0.00454</cdr:y>
    </cdr:from>
    <cdr:to>
      <cdr:x>0.4644</cdr:x>
      <cdr:y>0.82526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A9054567-1E63-40F6-AD08-88499A83CAAD}"/>
            </a:ext>
          </a:extLst>
        </cdr:cNvPr>
        <cdr:cNvCxnSpPr/>
      </cdr:nvCxnSpPr>
      <cdr:spPr>
        <a:xfrm xmlns:a="http://schemas.openxmlformats.org/drawingml/2006/main" flipH="1" flipV="1">
          <a:off x="4225926" y="20956"/>
          <a:ext cx="44464" cy="3785156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61936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55BA6F8-D932-4BC6-B450-A920176CDAFB}" type="datetimeFigureOut">
              <a:rPr lang="en-US" smtClean="0"/>
              <a:t>6/15/2022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5940743"/>
            <a:ext cx="5852160" cy="4860608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11725039"/>
            <a:ext cx="3169920" cy="619362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6C95698-22BF-4099-B592-586CF61CB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17513" y="542925"/>
            <a:ext cx="10718801" cy="603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1" y="6820492"/>
            <a:ext cx="7680960" cy="1409111"/>
          </a:xfrm>
        </p:spPr>
        <p:txBody>
          <a:bodyPr>
            <a:normAutofit/>
          </a:bodyPr>
          <a:lstStyle/>
          <a:p>
            <a:pPr defTabSz="121863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997">
              <a:defRPr/>
            </a:pPr>
            <a:fld id="{76F32840-EA76-4A40-B83F-F31ACE11B3A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13997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46495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36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97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87338" y="1177925"/>
            <a:ext cx="10175876" cy="5724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60120" y="6902245"/>
            <a:ext cx="7680960" cy="1327355"/>
          </a:xfrm>
        </p:spPr>
        <p:txBody>
          <a:bodyPr/>
          <a:lstStyle/>
          <a:p>
            <a:r>
              <a:rPr lang="en-US" sz="1400" dirty="0"/>
              <a:t>Population projections </a:t>
            </a:r>
            <a:r>
              <a:rPr lang="en-US" sz="1400" baseline="0" dirty="0"/>
              <a:t>by race and ethnicity suggest that Latino’s are and will increasingly be the largest race/ethnic group. The number and percent who are non-Hispanic white are likely to decline. Non-Hispanic other are largely of Asian descent and they appear to be increasing rapidly, although the base number is small.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192831-88FD-46AC-A3A6-55A2B3E79D8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43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3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11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62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259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57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88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90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C95698-22BF-4099-B592-586CF61CB16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64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1396" y="11"/>
            <a:ext cx="7930605" cy="1323703"/>
          </a:xfrm>
        </p:spPr>
        <p:txBody>
          <a:bodyPr anchor="t">
            <a:normAutofit/>
          </a:bodyPr>
          <a:lstStyle>
            <a:lvl1pPr algn="ctr">
              <a:defRPr sz="40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1889" y="1607208"/>
            <a:ext cx="4180115" cy="275578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13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91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7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3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697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71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584" y="-1586"/>
            <a:ext cx="12202584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7213600" cy="1447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34400" y="3276600"/>
            <a:ext cx="386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B1E7A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71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224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775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900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2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1756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2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6664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228600"/>
            <a:ext cx="7620000" cy="990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74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1716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5" descr="1"/>
          <p:cNvPicPr>
            <a:picLocks noChangeAspect="1" noChangeArrowheads="1"/>
          </p:cNvPicPr>
          <p:nvPr userDrawn="1"/>
        </p:nvPicPr>
        <p:blipFill>
          <a:blip r:embed="rId2" cstate="print"/>
          <a:srcRect b="74376"/>
          <a:stretch>
            <a:fillRect/>
          </a:stretch>
        </p:blipFill>
        <p:spPr bwMode="auto">
          <a:xfrm>
            <a:off x="-4233" y="-6349"/>
            <a:ext cx="12202584" cy="175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42670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1913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67000" y="-2667000"/>
            <a:ext cx="6858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1143006"/>
            <a:ext cx="1422400" cy="544036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0"/>
            <a:ext cx="87376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031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8688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2208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7554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0" descr="Untitled-1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1402" y="0"/>
            <a:ext cx="11913995" cy="9906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marL="342891" indent="-342891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lang="en-US" sz="3600" b="1" dirty="0">
                <a:solidFill>
                  <a:schemeClr val="accent6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812800" y="1752600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4860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62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0899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55827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120015"/>
            <a:ext cx="6728459" cy="908684"/>
          </a:xfrm>
        </p:spPr>
        <p:txBody>
          <a:bodyPr anchor="t" anchorCtr="0">
            <a:no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49641" y="1754508"/>
            <a:ext cx="3512819" cy="2874645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400">
                <a:solidFill>
                  <a:srgbClr val="25327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026402" y="6256840"/>
            <a:ext cx="3860799" cy="400110"/>
            <a:chOff x="6229737" y="6256840"/>
            <a:chExt cx="2895599" cy="400110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9737" y="6256840"/>
              <a:ext cx="399663" cy="399663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6629399" y="6256840"/>
              <a:ext cx="2495937" cy="40011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@TexasDemography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421" y="5112828"/>
            <a:ext cx="4107179" cy="1011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0"/>
            <a:ext cx="890016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2975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2625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5327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37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19"/>
            <a:ext cx="5181600" cy="4677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6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6365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15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6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5482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330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1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060" y="1563024"/>
            <a:ext cx="5181600" cy="4677763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39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2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2" y="2150747"/>
            <a:ext cx="5183188" cy="41014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4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2"/>
            <a:ext cx="3932237" cy="487489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072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372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7" t="1" r="-8" b="-765"/>
          <a:stretch/>
        </p:blipFill>
        <p:spPr>
          <a:xfrm>
            <a:off x="0" y="11"/>
            <a:ext cx="8516232" cy="65621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61" y="5669290"/>
            <a:ext cx="4429911" cy="10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75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9301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54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241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0082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1358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9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9" y="132683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9" y="2150745"/>
            <a:ext cx="5157787" cy="4101464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2523" y="132683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2523" y="2150755"/>
            <a:ext cx="5183188" cy="410146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270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779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470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829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26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1842053" y="5513768"/>
            <a:ext cx="8507894" cy="1344232"/>
            <a:chOff x="318052" y="5513768"/>
            <a:chExt cx="8507894" cy="1344232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421928" y="3331869"/>
            <a:ext cx="5348143" cy="1173739"/>
          </a:xfrm>
        </p:spPr>
        <p:txBody>
          <a:bodyPr/>
          <a:lstStyle>
            <a:lvl1pPr marL="0" indent="0">
              <a:buNone/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accent5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04261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" y="0"/>
            <a:ext cx="1590520" cy="1590520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1716250" y="781014"/>
            <a:ext cx="9896630" cy="14246"/>
          </a:xfrm>
          <a:prstGeom prst="line">
            <a:avLst/>
          </a:prstGeom>
          <a:ln w="3492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0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0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4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4450"/>
            <a:ext cx="6172200" cy="4874894"/>
          </a:xfrm>
        </p:spPr>
        <p:txBody>
          <a:bodyPr/>
          <a:lstStyle>
            <a:lvl1pPr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accent5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accent5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accent5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accent5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14456"/>
            <a:ext cx="3932237" cy="487489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38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0328" y="1297307"/>
            <a:ext cx="6172200" cy="501205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297307"/>
            <a:ext cx="3932237" cy="501205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3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11"/>
            <a:ext cx="2072640" cy="145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87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3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charset="0"/>
              <a:ea typeface="ＭＳ Ｐゴシック" pitchFamily="-16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27688"/>
            <a:ext cx="1072353" cy="105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395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37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+mj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2"/>
            <a:ext cx="12194117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9144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C1FA3B-F0C1-4F58-90BE-DCC7501F4B28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ＭＳ Ｐゴシック" pitchFamily="-16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ea typeface="ＭＳ Ｐゴシック" pitchFamily="-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07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</p:sldLayoutIdLst>
  <p:hf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rgbClr val="1B1E7A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B1E7A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B1E7A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B1E7A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B1E7A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B1E7A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1131570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72640" y="91440"/>
            <a:ext cx="999744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511216"/>
            <a:ext cx="11277600" cy="4663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2" y="6406376"/>
            <a:ext cx="151638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9300" y="6414383"/>
            <a:ext cx="865632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FA5D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0879" y="6406376"/>
            <a:ext cx="1089660" cy="315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FA5D1"/>
                </a:solidFill>
              </a:defRPr>
            </a:lvl1pPr>
          </a:lstStyle>
          <a:p>
            <a:fld id="{2BC1FA3B-F0C1-4F58-90BE-DCC7501F4B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721476"/>
            <a:ext cx="12192000" cy="136524"/>
          </a:xfrm>
          <a:prstGeom prst="rect">
            <a:avLst/>
          </a:prstGeom>
          <a:solidFill>
            <a:srgbClr val="253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8" r="-1522"/>
          <a:stretch/>
        </p:blipFill>
        <p:spPr>
          <a:xfrm>
            <a:off x="0" y="-1918"/>
            <a:ext cx="1242062" cy="110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6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B3FC-F52A-4C3D-BF43-F2954D09C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33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7" r:id="rId7"/>
    <p:sldLayoutId id="2147483742" r:id="rId8"/>
    <p:sldLayoutId id="2147483743" r:id="rId9"/>
    <p:sldLayoutId id="2147483744" r:id="rId10"/>
    <p:sldLayoutId id="2147483745" r:id="rId11"/>
    <p:sldLayoutId id="2147483741" r:id="rId12"/>
    <p:sldLayoutId id="214748374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5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7304" y="994033"/>
            <a:ext cx="9317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spcBef>
                <a:spcPts val="1000"/>
              </a:spcBef>
            </a:pPr>
            <a:r>
              <a:rPr lang="en-US" sz="2800" b="1" dirty="0">
                <a:solidFill>
                  <a:srgbClr val="4472C4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Demographic Trends and Transportation in Texas</a:t>
            </a:r>
            <a:endParaRPr lang="en-US" sz="2800" dirty="0">
              <a:solidFill>
                <a:srgbClr val="4472C4">
                  <a:lumMod val="50000"/>
                </a:srgbClr>
              </a:solidFill>
              <a:latin typeface="Calibri Light" panose="020F030202020403020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03024" y="4910258"/>
            <a:ext cx="8507894" cy="1344232"/>
            <a:chOff x="318052" y="5513768"/>
            <a:chExt cx="8507894" cy="1344232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7" name="Straight Connector 6"/>
            <p:cNvCxnSpPr/>
            <p:nvPr/>
          </p:nvCxnSpPr>
          <p:spPr>
            <a:xfrm>
              <a:off x="6554992" y="6467475"/>
              <a:ext cx="2270954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915E761-26BF-4D36-A626-C3C24E9DD38C}"/>
              </a:ext>
            </a:extLst>
          </p:cNvPr>
          <p:cNvSpPr txBox="1"/>
          <p:nvPr/>
        </p:nvSpPr>
        <p:spPr>
          <a:xfrm>
            <a:off x="3011860" y="2690336"/>
            <a:ext cx="6827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Texas Chapter of American Public Works Association</a:t>
            </a:r>
          </a:p>
          <a:p>
            <a:endParaRPr lang="en-US" sz="2400" b="1" dirty="0">
              <a:solidFill>
                <a:schemeClr val="tx2"/>
              </a:solidFill>
            </a:endParaRPr>
          </a:p>
          <a:p>
            <a:endParaRPr lang="en-US" sz="2400" b="1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June 15,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CC0C0-3F94-49C6-B659-A2240C956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22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101D5-E861-4F8E-A628-956226BB62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5" t="6906" b="5470"/>
          <a:stretch/>
        </p:blipFill>
        <p:spPr>
          <a:xfrm>
            <a:off x="2520176" y="869428"/>
            <a:ext cx="7370955" cy="591051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4E5B38-3F7D-4A67-B54D-D1CCD75D5D6F}"/>
              </a:ext>
            </a:extLst>
          </p:cNvPr>
          <p:cNvSpPr txBox="1">
            <a:spLocks/>
          </p:cNvSpPr>
          <p:nvPr/>
        </p:nvSpPr>
        <p:spPr>
          <a:xfrm>
            <a:off x="1737733" y="39044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International Migrants,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5B38EF-A8CE-4260-A795-0CBCA0F21CC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1861D1-706F-42BB-ADE0-2653E45A4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607" y="4969397"/>
            <a:ext cx="866775" cy="10191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2321C2-8A1E-4EF9-902C-F08F78705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661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02E7B5-E756-4443-97C8-87ABC180DC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83" t="3301" r="3563" b="9903"/>
          <a:stretch/>
        </p:blipFill>
        <p:spPr>
          <a:xfrm>
            <a:off x="2465928" y="919975"/>
            <a:ext cx="7260144" cy="586850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4E346-320A-4ED5-A4BF-0135FBBFF822}"/>
              </a:ext>
            </a:extLst>
          </p:cNvPr>
          <p:cNvSpPr txBox="1">
            <a:spLocks/>
          </p:cNvSpPr>
          <p:nvPr/>
        </p:nvSpPr>
        <p:spPr>
          <a:xfrm>
            <a:off x="2300869" y="30123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Natural Increase (Decrease),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C841C-3E04-43BF-82C5-F895339DA840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9BA22-CC80-4767-B6C6-03B6132BD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552" y="5172772"/>
            <a:ext cx="971550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B35812-D9AC-4229-854C-DFD912BC9E2D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86 counties had natural decrease over the decade (1/3 of Texas’ counties)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28336-BF90-488E-9AEE-50F9959CB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2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D18483-7F1B-4D20-90B1-29CF364CB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2B4F75B-9CEF-4D8C-9F3D-18D3056921D9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Change from Domestic Migration Comparing 2010-20 and 2020-21, Texas Counties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23BC6-DE98-4C5D-A377-ACAC871B4D5B}"/>
              </a:ext>
            </a:extLst>
          </p:cNvPr>
          <p:cNvSpPr txBox="1"/>
          <p:nvPr/>
        </p:nvSpPr>
        <p:spPr>
          <a:xfrm>
            <a:off x="60960" y="6611779"/>
            <a:ext cx="3025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2021 Population Estimates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289AF8-E13D-41B1-9C23-A79A66497D32}"/>
              </a:ext>
            </a:extLst>
          </p:cNvPr>
          <p:cNvSpPr txBox="1"/>
          <p:nvPr/>
        </p:nvSpPr>
        <p:spPr>
          <a:xfrm>
            <a:off x="8989734" y="4902588"/>
            <a:ext cx="13442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Number of Counties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106</a:t>
            </a:r>
          </a:p>
          <a:p>
            <a:pPr algn="ctr"/>
            <a:r>
              <a:rPr lang="en-US" sz="1400" dirty="0"/>
              <a:t>15</a:t>
            </a:r>
          </a:p>
          <a:p>
            <a:pPr algn="ctr"/>
            <a:r>
              <a:rPr lang="en-US" sz="1400" dirty="0"/>
              <a:t>79</a:t>
            </a:r>
          </a:p>
          <a:p>
            <a:pPr algn="ctr"/>
            <a:r>
              <a:rPr lang="en-US" sz="1400" dirty="0"/>
              <a:t>54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E6890-E85A-4C41-9AAE-FCF2C9522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69" y="854664"/>
            <a:ext cx="7494809" cy="582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07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785C3-6CFE-4A9A-A0E4-8F5908CC0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5" y="1344431"/>
            <a:ext cx="6535779" cy="529902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5C9B0-DE42-4F79-A70C-E02D9546C7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336"/>
          <a:stretch/>
        </p:blipFill>
        <p:spPr>
          <a:xfrm>
            <a:off x="6399086" y="1300321"/>
            <a:ext cx="4961479" cy="52855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EFD430-7B81-4638-A5DB-8A7E3875226D}"/>
              </a:ext>
            </a:extLst>
          </p:cNvPr>
          <p:cNvSpPr/>
          <p:nvPr/>
        </p:nvSpPr>
        <p:spPr>
          <a:xfrm>
            <a:off x="5011344" y="1763820"/>
            <a:ext cx="1378305" cy="9831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18CCAB-1B10-435E-AF3B-D774628FA898}"/>
              </a:ext>
            </a:extLst>
          </p:cNvPr>
          <p:cNvSpPr/>
          <p:nvPr/>
        </p:nvSpPr>
        <p:spPr>
          <a:xfrm>
            <a:off x="6278339" y="1296615"/>
            <a:ext cx="2134729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F9BFE9-E9AC-48AA-89D8-CCDDA9D50B7D}"/>
              </a:ext>
            </a:extLst>
          </p:cNvPr>
          <p:cNvSpPr/>
          <p:nvPr/>
        </p:nvSpPr>
        <p:spPr>
          <a:xfrm>
            <a:off x="49051" y="1490545"/>
            <a:ext cx="1874534" cy="412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7906A-77C6-4F34-BE0E-D5BCDD4B7D4F}"/>
              </a:ext>
            </a:extLst>
          </p:cNvPr>
          <p:cNvSpPr/>
          <p:nvPr/>
        </p:nvSpPr>
        <p:spPr>
          <a:xfrm>
            <a:off x="5011344" y="3697857"/>
            <a:ext cx="1435464" cy="293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327447-6C25-423D-BF39-D4DCE8150A09}"/>
              </a:ext>
            </a:extLst>
          </p:cNvPr>
          <p:cNvCxnSpPr>
            <a:cxnSpLocks/>
          </p:cNvCxnSpPr>
          <p:nvPr/>
        </p:nvCxnSpPr>
        <p:spPr>
          <a:xfrm flipV="1">
            <a:off x="4353464" y="5782755"/>
            <a:ext cx="2839806" cy="601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5F45DE46-7966-49C1-9F15-1D4A5E43C00F}"/>
              </a:ext>
            </a:extLst>
          </p:cNvPr>
          <p:cNvSpPr txBox="1">
            <a:spLocks/>
          </p:cNvSpPr>
          <p:nvPr/>
        </p:nvSpPr>
        <p:spPr>
          <a:xfrm>
            <a:off x="1249362" y="0"/>
            <a:ext cx="9693275" cy="12287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Generational Population Pyramids, Texas, 2010 and 2020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CE5AB8-D102-40C9-94C2-E398E061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296" y="2026603"/>
            <a:ext cx="2213995" cy="1719379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4F68FC31-B44D-417A-8185-DBDD4C5297CF}"/>
              </a:ext>
            </a:extLst>
          </p:cNvPr>
          <p:cNvSpPr/>
          <p:nvPr/>
        </p:nvSpPr>
        <p:spPr>
          <a:xfrm rot="10800000">
            <a:off x="11145328" y="5719245"/>
            <a:ext cx="165696" cy="600124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B2EDEF-4088-4B2A-A0EA-9F27F278F516}"/>
              </a:ext>
            </a:extLst>
          </p:cNvPr>
          <p:cNvSpPr/>
          <p:nvPr/>
        </p:nvSpPr>
        <p:spPr>
          <a:xfrm>
            <a:off x="258793" y="6634416"/>
            <a:ext cx="8465389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00" dirty="0">
                <a:solidFill>
                  <a:prstClr val="black">
                    <a:lumMod val="50000"/>
                    <a:lumOff val="50000"/>
                  </a:prstClr>
                </a:solidFill>
              </a:rPr>
              <a:t>SOURCE: U.S. Census Bureau. 2010 and 2020 Vintage Population Estimates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89CC0B-3EC3-4C2A-8DFC-A7C3E7451FC0}"/>
              </a:ext>
            </a:extLst>
          </p:cNvPr>
          <p:cNvSpPr/>
          <p:nvPr/>
        </p:nvSpPr>
        <p:spPr>
          <a:xfrm>
            <a:off x="0" y="1344431"/>
            <a:ext cx="3087092" cy="169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11F43C-321B-4B4E-BC98-3EBC7566CEA8}"/>
              </a:ext>
            </a:extLst>
          </p:cNvPr>
          <p:cNvSpPr/>
          <p:nvPr/>
        </p:nvSpPr>
        <p:spPr>
          <a:xfrm>
            <a:off x="10774799" y="5719245"/>
            <a:ext cx="1152657" cy="664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2015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sz="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US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FD2745-D1B2-44ED-B84D-201D9AEA3A81}"/>
              </a:ext>
            </a:extLst>
          </p:cNvPr>
          <p:cNvSpPr/>
          <p:nvPr/>
        </p:nvSpPr>
        <p:spPr>
          <a:xfrm>
            <a:off x="2459129" y="1276971"/>
            <a:ext cx="70485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2010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670B04-1CD1-49D7-AEB2-E59DD1AD22D7}"/>
              </a:ext>
            </a:extLst>
          </p:cNvPr>
          <p:cNvSpPr/>
          <p:nvPr/>
        </p:nvSpPr>
        <p:spPr>
          <a:xfrm>
            <a:off x="8741820" y="1334259"/>
            <a:ext cx="705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</a:rPr>
              <a:t>2020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235EEF-461A-4242-A55A-5C631B392FA2}"/>
              </a:ext>
            </a:extLst>
          </p:cNvPr>
          <p:cNvSpPr/>
          <p:nvPr/>
        </p:nvSpPr>
        <p:spPr>
          <a:xfrm>
            <a:off x="11327273" y="5903891"/>
            <a:ext cx="8213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Calibri" panose="020F0502020204030204" pitchFamily="34" charset="0"/>
              </a:rPr>
              <a:t>Year of birth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8434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8C3CFAB-FA67-4B04-ABA7-E7E1AC24B60C}"/>
              </a:ext>
            </a:extLst>
          </p:cNvPr>
          <p:cNvGraphicFramePr/>
          <p:nvPr>
            <p:extLst/>
          </p:nvPr>
        </p:nvGraphicFramePr>
        <p:xfrm>
          <a:off x="492159" y="1426584"/>
          <a:ext cx="11000725" cy="4942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536166" y="305284"/>
            <a:ext cx="6096000" cy="36022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dirty="0">
                <a:solidFill>
                  <a:schemeClr val="accent1"/>
                </a:solidFill>
                <a:cs typeface="Arial" panose="020B0604020202020204" pitchFamily="34" charset="0"/>
              </a:rPr>
              <a:t>Texas Birth Rates, 2007-2019</a:t>
            </a:r>
          </a:p>
        </p:txBody>
      </p:sp>
    </p:spTree>
    <p:extLst>
      <p:ext uri="{BB962C8B-B14F-4D97-AF65-F5344CB8AC3E}">
        <p14:creationId xmlns:p14="http://schemas.microsoft.com/office/powerpoint/2010/main" val="3188312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018371" y="206297"/>
            <a:ext cx="6194502" cy="675927"/>
          </a:xfrm>
        </p:spPr>
        <p:txBody>
          <a:bodyPr>
            <a:normAutofit fontScale="90000"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Total Fertility </a:t>
            </a:r>
            <a:r>
              <a:rPr lang="en-US" sz="2700" dirty="0">
                <a:solidFill>
                  <a:schemeClr val="accent1"/>
                </a:solidFill>
                <a:latin typeface="+mn-lt"/>
              </a:rPr>
              <a:t>Rate</a:t>
            </a:r>
            <a:r>
              <a:rPr lang="en-US" sz="2400" dirty="0">
                <a:solidFill>
                  <a:schemeClr val="accent1"/>
                </a:solidFill>
                <a:latin typeface="+mn-lt"/>
              </a:rPr>
              <a:t> (TFR) for Select States, 2008-2018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018371" y="1622502"/>
          <a:ext cx="8143724" cy="4731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77C46558-4A38-4D8A-86AC-E8E080067459}"/>
              </a:ext>
            </a:extLst>
          </p:cNvPr>
          <p:cNvSpPr/>
          <p:nvPr/>
        </p:nvSpPr>
        <p:spPr>
          <a:xfrm>
            <a:off x="97766" y="661177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Centers for Disease Control and Prevention, National Center for Health Statistics.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6481BD-3FA0-4FCD-9C27-FBE060136801}"/>
              </a:ext>
            </a:extLst>
          </p:cNvPr>
          <p:cNvSpPr txBox="1"/>
          <p:nvPr/>
        </p:nvSpPr>
        <p:spPr>
          <a:xfrm>
            <a:off x="1957953" y="1299501"/>
            <a:ext cx="549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TFR</a:t>
            </a:r>
            <a:endParaRPr lang="en-US" sz="1600" dirty="0"/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06F0E26-114D-4C80-A8C8-90BC1B59D905}"/>
              </a:ext>
            </a:extLst>
          </p:cNvPr>
          <p:cNvSpPr/>
          <p:nvPr/>
        </p:nvSpPr>
        <p:spPr>
          <a:xfrm>
            <a:off x="9125147" y="2027340"/>
            <a:ext cx="2743200" cy="1038868"/>
          </a:xfrm>
          <a:prstGeom prst="wedgeRound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Replacement Rate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TFR of 2.1 (approx.) to sustain population growth</a:t>
            </a:r>
          </a:p>
          <a:p>
            <a:pPr algn="ctr"/>
            <a:endParaRPr lang="en-US" dirty="0"/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2FEAABF-EB16-46CE-AFAB-BFC81C0ABE27}"/>
              </a:ext>
            </a:extLst>
          </p:cNvPr>
          <p:cNvSpPr/>
          <p:nvPr/>
        </p:nvSpPr>
        <p:spPr>
          <a:xfrm>
            <a:off x="2648931" y="882224"/>
            <a:ext cx="2742684" cy="675927"/>
          </a:xfrm>
          <a:prstGeom prst="wedgeRoundRectCallout">
            <a:avLst>
              <a:gd name="adj1" fmla="val -58146"/>
              <a:gd name="adj2" fmla="val 51343"/>
              <a:gd name="adj3" fmla="val 16667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prstClr val="black"/>
                </a:solidFill>
              </a:rPr>
              <a:t>Average number of children born to a women if…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CDF7BE-DA65-404D-BD41-24588CEBF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B59E284-749C-4E31-B994-A38355259642}"/>
              </a:ext>
            </a:extLst>
          </p:cNvPr>
          <p:cNvGraphicFramePr/>
          <p:nvPr>
            <p:extLst/>
          </p:nvPr>
        </p:nvGraphicFramePr>
        <p:xfrm>
          <a:off x="658590" y="2871909"/>
          <a:ext cx="5281294" cy="2339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41DA03B-1781-449A-A383-A95E7C2C7993}"/>
              </a:ext>
            </a:extLst>
          </p:cNvPr>
          <p:cNvSpPr/>
          <p:nvPr/>
        </p:nvSpPr>
        <p:spPr>
          <a:xfrm>
            <a:off x="1666431" y="1545868"/>
            <a:ext cx="46378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3,999,944 new Texans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95.3% attributable to growth of population of color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EBB76-07CC-4C5C-8E0B-7FFA06B994A6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187A9A69-CEA7-4BB8-83FC-A6310DD8159A}"/>
              </a:ext>
            </a:extLst>
          </p:cNvPr>
          <p:cNvSpPr/>
          <p:nvPr/>
        </p:nvSpPr>
        <p:spPr>
          <a:xfrm rot="5400000">
            <a:off x="4151611" y="892231"/>
            <a:ext cx="112232" cy="3464312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338A7E-6752-45D6-8295-096BF6058909}"/>
              </a:ext>
            </a:extLst>
          </p:cNvPr>
          <p:cNvSpPr/>
          <p:nvPr/>
        </p:nvSpPr>
        <p:spPr>
          <a:xfrm>
            <a:off x="1928111" y="353291"/>
            <a:ext cx="782932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Racial/Ethnic Contributions to Population Growth, 2010-2020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B49A8E8-FD41-4C81-832E-F064265446A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490010" y="2680503"/>
          <a:ext cx="4863790" cy="2630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98B984-ACA4-4F8A-AC4A-EF0E410A3B6E}"/>
              </a:ext>
            </a:extLst>
          </p:cNvPr>
          <p:cNvSpPr/>
          <p:nvPr/>
        </p:nvSpPr>
        <p:spPr>
          <a:xfrm>
            <a:off x="7051996" y="1518857"/>
            <a:ext cx="4637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/>
                </a:solidFill>
              </a:rPr>
              <a:t>412,981 new Texans under 18</a:t>
            </a:r>
          </a:p>
          <a:p>
            <a:pPr algn="ctr"/>
            <a:r>
              <a:rPr lang="en-US" sz="1600" b="1" dirty="0">
                <a:solidFill>
                  <a:schemeClr val="tx2"/>
                </a:solidFill>
              </a:rPr>
              <a:t>142.6% attributable to growth of population of color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AF5D081D-78C8-44F3-AA6B-EBD586B01075}"/>
              </a:ext>
            </a:extLst>
          </p:cNvPr>
          <p:cNvSpPr/>
          <p:nvPr/>
        </p:nvSpPr>
        <p:spPr>
          <a:xfrm rot="5400000">
            <a:off x="9535669" y="1010579"/>
            <a:ext cx="56702" cy="2917884"/>
          </a:xfrm>
          <a:prstGeom prst="lef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963A78-D649-4F7D-ACB5-E78EB4DA39AC}"/>
              </a:ext>
            </a:extLst>
          </p:cNvPr>
          <p:cNvSpPr txBox="1"/>
          <p:nvPr/>
        </p:nvSpPr>
        <p:spPr>
          <a:xfrm>
            <a:off x="7508033" y="5575609"/>
            <a:ext cx="35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0 -17</a:t>
            </a:r>
          </a:p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7BD5B4-CE3E-47EB-8B73-184BF97FF2F5}"/>
              </a:ext>
            </a:extLst>
          </p:cNvPr>
          <p:cNvSpPr txBox="1"/>
          <p:nvPr/>
        </p:nvSpPr>
        <p:spPr>
          <a:xfrm>
            <a:off x="1541772" y="5612287"/>
            <a:ext cx="3514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 Population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1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2" grpId="0"/>
      <p:bldP spid="13" grpId="0" animBg="1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00719-5F55-4DCA-A3F1-B6378C8A7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545CF14-A7F2-4DB0-B754-585BCA0CBAC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16913" y="1064009"/>
          <a:ext cx="3465827" cy="2588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FE5378-083F-4C4F-BE46-AD27997DE9C3}"/>
              </a:ext>
            </a:extLst>
          </p:cNvPr>
          <p:cNvSpPr/>
          <p:nvPr/>
        </p:nvSpPr>
        <p:spPr>
          <a:xfrm>
            <a:off x="2375209" y="323386"/>
            <a:ext cx="921276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Percent distribution of race/ethnic groups in Texas, 2010 and 2020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2A568-AAC1-47E4-91C2-786E02FF6C70}"/>
              </a:ext>
            </a:extLst>
          </p:cNvPr>
          <p:cNvSpPr txBox="1"/>
          <p:nvPr/>
        </p:nvSpPr>
        <p:spPr>
          <a:xfrm>
            <a:off x="60960" y="6611779"/>
            <a:ext cx="43620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18F450B9-42E7-40EA-B9D3-C90EC50AEBD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693825" y="9866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4AA39D14-777A-40EB-A873-DC1461BDE6E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96572" y="38685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5AF13892-C7AC-4857-9B4B-5B1EBE76263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956734" y="386857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8" name="Arrow: Right 37">
            <a:extLst>
              <a:ext uri="{FF2B5EF4-FFF2-40B4-BE49-F238E27FC236}">
                <a16:creationId xmlns:a16="http://schemas.microsoft.com/office/drawing/2014/main" id="{7260E910-C0C0-441E-832E-F29870FAF113}"/>
              </a:ext>
            </a:extLst>
          </p:cNvPr>
          <p:cNvSpPr/>
          <p:nvPr/>
        </p:nvSpPr>
        <p:spPr>
          <a:xfrm>
            <a:off x="6379029" y="2583543"/>
            <a:ext cx="994228" cy="174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EA76A5CA-9D61-4ADC-AFFA-88FE936DEE53}"/>
              </a:ext>
            </a:extLst>
          </p:cNvPr>
          <p:cNvSpPr/>
          <p:nvPr/>
        </p:nvSpPr>
        <p:spPr>
          <a:xfrm>
            <a:off x="6265825" y="5153093"/>
            <a:ext cx="994228" cy="174171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959196-4F85-439E-BE77-995208A0CF9F}"/>
              </a:ext>
            </a:extLst>
          </p:cNvPr>
          <p:cNvSpPr txBox="1"/>
          <p:nvPr/>
        </p:nvSpPr>
        <p:spPr>
          <a:xfrm>
            <a:off x="492027" y="2127647"/>
            <a:ext cx="1801229" cy="369332"/>
          </a:xfrm>
          <a:prstGeom prst="rect">
            <a:avLst/>
          </a:prstGeo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7000">
                <a:schemeClr val="accent1">
                  <a:lumMod val="105000"/>
                  <a:satMod val="103000"/>
                  <a:tint val="7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Total Population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2204D9C-B72F-47B3-9A5D-EFA18BB76B64}"/>
              </a:ext>
            </a:extLst>
          </p:cNvPr>
          <p:cNvSpPr txBox="1"/>
          <p:nvPr/>
        </p:nvSpPr>
        <p:spPr>
          <a:xfrm>
            <a:off x="492027" y="4756036"/>
            <a:ext cx="171268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/>
              <a:t>Population 0-17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9973AC-9C39-4E70-B423-A6F9A726A96C}"/>
              </a:ext>
            </a:extLst>
          </p:cNvPr>
          <p:cNvSpPr txBox="1"/>
          <p:nvPr/>
        </p:nvSpPr>
        <p:spPr>
          <a:xfrm>
            <a:off x="5958664" y="3566955"/>
            <a:ext cx="174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2010 - 2020</a:t>
            </a:r>
          </a:p>
        </p:txBody>
      </p:sp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782C2E6C-72BA-49EF-978E-E3100A0766E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46657" y="10054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27959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28078" y="-204415"/>
            <a:ext cx="9139507" cy="13255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Civilian Labor Force by Occupation, Texas, 2007, 2017 and 2017-2017 Change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5682277"/>
              </p:ext>
            </p:extLst>
          </p:nvPr>
        </p:nvGraphicFramePr>
        <p:xfrm>
          <a:off x="339633" y="1196556"/>
          <a:ext cx="11777473" cy="5552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54290" y="6555378"/>
            <a:ext cx="6400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2007, 2017</a:t>
            </a:r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632CCE-07F9-4441-9A6D-355B8C7AD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7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5313265"/>
              </p:ext>
            </p:extLst>
          </p:nvPr>
        </p:nvGraphicFramePr>
        <p:xfrm>
          <a:off x="501513" y="1205346"/>
          <a:ext cx="11707091" cy="633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 idx="4294967295"/>
          </p:nvPr>
        </p:nvSpPr>
        <p:spPr>
          <a:xfrm>
            <a:off x="1642327" y="-305584"/>
            <a:ext cx="10672619" cy="148692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Educational Attainment of Persons Age 25 Years and Older by Race/Ethnicity, Texas, 2019</a:t>
            </a:r>
          </a:p>
        </p:txBody>
      </p:sp>
      <p:sp>
        <p:nvSpPr>
          <p:cNvPr id="9" name="Rectangle 8"/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1-Year Sample, 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7471063" y="1547091"/>
            <a:ext cx="121228" cy="1592000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flipH="1">
            <a:off x="7757392" y="2413702"/>
            <a:ext cx="615372" cy="30777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39.9</a:t>
            </a:r>
            <a:r>
              <a:rPr lang="en-US" sz="1050" dirty="0">
                <a:solidFill>
                  <a:schemeClr val="bg1"/>
                </a:solidFill>
              </a:rPr>
              <a:t>%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53953" y="2939464"/>
            <a:ext cx="697829" cy="31173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70.1 %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353DA-0359-4F93-86C2-852147B2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96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43E35C-AB4C-4781-95A2-29BE0B377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94C156-6210-4D2F-921C-BCE7775C2F47}"/>
              </a:ext>
            </a:extLst>
          </p:cNvPr>
          <p:cNvSpPr txBox="1"/>
          <p:nvPr/>
        </p:nvSpPr>
        <p:spPr>
          <a:xfrm>
            <a:off x="1871134" y="254000"/>
            <a:ext cx="923713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>
                <a:solidFill>
                  <a:schemeClr val="accent1"/>
                </a:solidFill>
                <a:ea typeface="+mj-ea"/>
                <a:cs typeface="Arial" panose="020B0604020202020204" pitchFamily="34" charset="0"/>
              </a:rPr>
              <a:t>The Texas Demographic Center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0F8820-5CA2-4517-94B7-EA4B04B4AF92}"/>
              </a:ext>
            </a:extLst>
          </p:cNvPr>
          <p:cNvSpPr txBox="1"/>
          <p:nvPr/>
        </p:nvSpPr>
        <p:spPr>
          <a:xfrm>
            <a:off x="1689100" y="872067"/>
            <a:ext cx="96012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State Demographer: Dr. Lloyd B. Potter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 Affiliated with the University of Texas at San Antonio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12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Major function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Produce annual population estimates and biennial population projections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Other services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Disseminate demographic and socioeconomic information from the Census Bureau and other reliable sources;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Provide training and technical expertise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Custom data analyses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Partnerships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Census Bureau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en-US" sz="2400" dirty="0"/>
              <a:t>TDC affiliates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445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989488" y="-1523"/>
            <a:ext cx="9328727" cy="82247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Percent of the Population Aged-25 Years and Older with a Bachelor’s Degree or Higher by Race/Ethnicity, Texas, 2007 and 2019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/>
          </p:nvPr>
        </p:nvGraphicFramePr>
        <p:xfrm>
          <a:off x="969818" y="1311564"/>
          <a:ext cx="10409381" cy="49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0" y="6627168"/>
            <a:ext cx="59436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chemeClr val="bg1">
                    <a:lumMod val="50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US Census Bureau, ACS 1-Year Estimates, 2007, 2019</a:t>
            </a:r>
            <a:endParaRPr lang="en-US" sz="11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7695" y="240145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18.3%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25511" y="3319331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42.8%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66115" y="364593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50.4%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42958" y="169068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 14.7%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84100" y="1558062"/>
            <a:ext cx="2713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Percent Change 2007-2019</a:t>
            </a:r>
          </a:p>
        </p:txBody>
      </p:sp>
      <p:cxnSp>
        <p:nvCxnSpPr>
          <p:cNvPr id="11" name="Straight Arrow Connector 10"/>
          <p:cNvCxnSpPr>
            <a:cxnSpLocks/>
            <a:endCxn id="10" idx="1"/>
          </p:cNvCxnSpPr>
          <p:nvPr/>
        </p:nvCxnSpPr>
        <p:spPr>
          <a:xfrm flipV="1">
            <a:off x="6218331" y="1875354"/>
            <a:ext cx="2224627" cy="15024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5674304" y="2041109"/>
            <a:ext cx="549922" cy="1308453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24226" y="2025604"/>
            <a:ext cx="862374" cy="1620329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3925455" y="2025603"/>
            <a:ext cx="2298773" cy="499362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5A8F-64FA-44EB-A178-FDCC567B9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11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428B896-9011-447D-9ACF-0E1B1C973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517308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E9E231D-3A2E-4D63-ACFE-62E2DA798DF4}"/>
              </a:ext>
            </a:extLst>
          </p:cNvPr>
          <p:cNvSpPr txBox="1">
            <a:spLocks/>
          </p:cNvSpPr>
          <p:nvPr/>
        </p:nvSpPr>
        <p:spPr>
          <a:xfrm>
            <a:off x="1519381" y="-350189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Percent Distribution by Education Attainment of Texas Residents (Non-Migrants), Immigrants (international) and Net-Migrants (domestic) Aged 25 Years and Over, Texas, 2015-2019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EF695F-80A3-484B-AE8A-D3243D3D5BAF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PUMS, 5-Year Samples, 2015-2019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2A0F3AB-AB10-4873-B005-D6D20F589E18}"/>
              </a:ext>
            </a:extLst>
          </p:cNvPr>
          <p:cNvCxnSpPr>
            <a:cxnSpLocks/>
          </p:cNvCxnSpPr>
          <p:nvPr/>
        </p:nvCxnSpPr>
        <p:spPr>
          <a:xfrm>
            <a:off x="7677881" y="1062787"/>
            <a:ext cx="150541" cy="352857"/>
          </a:xfrm>
          <a:prstGeom prst="straightConnector1">
            <a:avLst/>
          </a:prstGeom>
          <a:ln w="158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2E647C-1C7E-41FA-A858-5B876EB3E918}"/>
              </a:ext>
            </a:extLst>
          </p:cNvPr>
          <p:cNvCxnSpPr>
            <a:cxnSpLocks/>
          </p:cNvCxnSpPr>
          <p:nvPr/>
        </p:nvCxnSpPr>
        <p:spPr>
          <a:xfrm flipH="1">
            <a:off x="8636621" y="1136731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0033BE-1C56-4C00-8CB6-9788CE46BD38}"/>
              </a:ext>
            </a:extLst>
          </p:cNvPr>
          <p:cNvCxnSpPr>
            <a:cxnSpLocks/>
          </p:cNvCxnSpPr>
          <p:nvPr/>
        </p:nvCxnSpPr>
        <p:spPr>
          <a:xfrm flipH="1">
            <a:off x="6146181" y="2388220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6CA636E-C98C-4194-8A6B-8CFDA71424C7}"/>
              </a:ext>
            </a:extLst>
          </p:cNvPr>
          <p:cNvCxnSpPr>
            <a:cxnSpLocks/>
          </p:cNvCxnSpPr>
          <p:nvPr/>
        </p:nvCxnSpPr>
        <p:spPr>
          <a:xfrm flipH="1">
            <a:off x="7354496" y="373804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4ED1041-EB91-40A8-957A-12ED18A01F51}"/>
              </a:ext>
            </a:extLst>
          </p:cNvPr>
          <p:cNvCxnSpPr>
            <a:cxnSpLocks/>
          </p:cNvCxnSpPr>
          <p:nvPr/>
        </p:nvCxnSpPr>
        <p:spPr>
          <a:xfrm flipH="1">
            <a:off x="9858918" y="2769588"/>
            <a:ext cx="301082" cy="0"/>
          </a:xfrm>
          <a:prstGeom prst="straightConnector1">
            <a:avLst/>
          </a:prstGeom>
          <a:ln w="158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28BBA7-135E-4481-BA9C-88638AEFDF44}"/>
              </a:ext>
            </a:extLst>
          </p:cNvPr>
          <p:cNvSpPr txBox="1">
            <a:spLocks/>
          </p:cNvSpPr>
          <p:nvPr/>
        </p:nvSpPr>
        <p:spPr>
          <a:xfrm>
            <a:off x="1642327" y="-305584"/>
            <a:ext cx="10672619" cy="1486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accent1"/>
                </a:solidFill>
                <a:latin typeface="+mn-lt"/>
              </a:rPr>
              <a:t>Percent Distribution by Occupation of Non-Migrants (Texans) and Net-In Domestic Migrants Aged 25 Years and Over, Texas, 2006-2019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FDCC44-ED75-47FC-A60A-B0A1B14339FC}"/>
              </a:ext>
            </a:extLst>
          </p:cNvPr>
          <p:cNvSpPr/>
          <p:nvPr/>
        </p:nvSpPr>
        <p:spPr>
          <a:xfrm>
            <a:off x="170158" y="6566271"/>
            <a:ext cx="48006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5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SOURCE: US Census Bureau, American Community Survey, 2006-2020</a:t>
            </a:r>
            <a:endParaRPr lang="en-US" sz="75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4861B88-A957-47A9-801E-95BB7866B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393342"/>
              </p:ext>
            </p:extLst>
          </p:nvPr>
        </p:nvGraphicFramePr>
        <p:xfrm>
          <a:off x="1642327" y="914336"/>
          <a:ext cx="9580844" cy="561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918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28679-B34C-46B2-9EFB-FAFCA35B1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6" r="1276" b="1"/>
          <a:stretch/>
        </p:blipFill>
        <p:spPr>
          <a:xfrm>
            <a:off x="2891514" y="907932"/>
            <a:ext cx="7319554" cy="570384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9833718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Difference in Population Density per Square Mile (2020-2010), Texas Counties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</p:spTree>
    <p:extLst>
      <p:ext uri="{BB962C8B-B14F-4D97-AF65-F5344CB8AC3E}">
        <p14:creationId xmlns:p14="http://schemas.microsoft.com/office/powerpoint/2010/main" val="21426709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822539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Change in Travel Time to Work, Texas, 2006-2010 and 2016-2020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5-Year American Community Survey Summary File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B8BD2DDF-A5ED-4A17-A280-D409D8F6D4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4686827"/>
              </p:ext>
            </p:extLst>
          </p:nvPr>
        </p:nvGraphicFramePr>
        <p:xfrm>
          <a:off x="1498281" y="1122997"/>
          <a:ext cx="9782631" cy="500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295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750481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Transportation, Texas, 2006-2010 and 2016-2020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097B6E-7600-4B2C-A665-372E51FDA493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5-Year American Community Survey Summary File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0DBD22E-338B-4854-842C-F28B79B49E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1490472"/>
              </p:ext>
            </p:extLst>
          </p:nvPr>
        </p:nvGraphicFramePr>
        <p:xfrm>
          <a:off x="1639957" y="1202636"/>
          <a:ext cx="9183756" cy="515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048DB60C-A4B6-450B-A686-DB4B17169918}"/>
              </a:ext>
            </a:extLst>
          </p:cNvPr>
          <p:cNvSpPr/>
          <p:nvPr/>
        </p:nvSpPr>
        <p:spPr>
          <a:xfrm>
            <a:off x="4604657" y="5094514"/>
            <a:ext cx="1654629" cy="88174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5751896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 by Age, Texas, 2020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B7455D26-59D6-450B-B650-09CCB6DF3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8011292"/>
              </p:ext>
            </p:extLst>
          </p:nvPr>
        </p:nvGraphicFramePr>
        <p:xfrm>
          <a:off x="1808922" y="778023"/>
          <a:ext cx="8709218" cy="5615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5901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FAF239-8CE0-403B-828B-22DCE325D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F32A1A-E0DF-4BD1-962E-5DEFC47AB8C3}"/>
              </a:ext>
            </a:extLst>
          </p:cNvPr>
          <p:cNvSpPr/>
          <p:nvPr/>
        </p:nvSpPr>
        <p:spPr>
          <a:xfrm>
            <a:off x="1928111" y="353291"/>
            <a:ext cx="6205545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Means of Transportation by Income, Texas, 2020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E6D1EB6-F3C8-4BDD-92FA-6050EB6F6E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4677287"/>
              </p:ext>
            </p:extLst>
          </p:nvPr>
        </p:nvGraphicFramePr>
        <p:xfrm>
          <a:off x="1689652" y="1232452"/>
          <a:ext cx="9790043" cy="4830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D67B179-D2F7-48E0-910F-4DCDEAC0A3BE}"/>
              </a:ext>
            </a:extLst>
          </p:cNvPr>
          <p:cNvSpPr txBox="1"/>
          <p:nvPr/>
        </p:nvSpPr>
        <p:spPr>
          <a:xfrm>
            <a:off x="60960" y="6611779"/>
            <a:ext cx="5094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5-Year American Community Survey Summary File</a:t>
            </a:r>
          </a:p>
        </p:txBody>
      </p:sp>
    </p:spTree>
    <p:extLst>
      <p:ext uri="{BB962C8B-B14F-4D97-AF65-F5344CB8AC3E}">
        <p14:creationId xmlns:p14="http://schemas.microsoft.com/office/powerpoint/2010/main" val="216717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38FFF2-B463-44C0-9E5B-07EE64572547}"/>
              </a:ext>
            </a:extLst>
          </p:cNvPr>
          <p:cNvSpPr/>
          <p:nvPr/>
        </p:nvSpPr>
        <p:spPr>
          <a:xfrm>
            <a:off x="97766" y="6611779"/>
            <a:ext cx="99761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US" sz="900" kern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Texas Demographic Center, Vintage 2014 and 2018 Population Projections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D090CD-7292-4972-869B-070380A16F8B}"/>
              </a:ext>
            </a:extLst>
          </p:cNvPr>
          <p:cNvSpPr/>
          <p:nvPr/>
        </p:nvSpPr>
        <p:spPr>
          <a:xfrm>
            <a:off x="2105721" y="330346"/>
            <a:ext cx="6631081" cy="346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US" sz="2400" kern="0" dirty="0">
                <a:solidFill>
                  <a:schemeClr val="accent1"/>
                </a:solidFill>
              </a:rPr>
              <a:t>Projected Population Growth in Texas, 2010-2050</a:t>
            </a:r>
            <a:endParaRPr lang="en-US" sz="2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id="{6E2E3C33-0B72-4E24-948A-3965F020E1C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29991" y="914401"/>
          <a:ext cx="10095570" cy="5613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F75759-E28B-453D-A762-FEC8F3D6B0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15835" y="2691162"/>
          <a:ext cx="3612996" cy="608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6130">
                  <a:extLst>
                    <a:ext uri="{9D8B030D-6E8A-4147-A177-3AD203B41FA5}">
                      <a16:colId xmlns:a16="http://schemas.microsoft.com/office/drawing/2014/main" val="1525184045"/>
                    </a:ext>
                  </a:extLst>
                </a:gridCol>
                <a:gridCol w="1066130">
                  <a:extLst>
                    <a:ext uri="{9D8B030D-6E8A-4147-A177-3AD203B41FA5}">
                      <a16:colId xmlns:a16="http://schemas.microsoft.com/office/drawing/2014/main" val="3704539163"/>
                    </a:ext>
                  </a:extLst>
                </a:gridCol>
                <a:gridCol w="562680">
                  <a:extLst>
                    <a:ext uri="{9D8B030D-6E8A-4147-A177-3AD203B41FA5}">
                      <a16:colId xmlns:a16="http://schemas.microsoft.com/office/drawing/2014/main" val="1738689577"/>
                    </a:ext>
                  </a:extLst>
                </a:gridCol>
                <a:gridCol w="918056">
                  <a:extLst>
                    <a:ext uri="{9D8B030D-6E8A-4147-A177-3AD203B41FA5}">
                      <a16:colId xmlns:a16="http://schemas.microsoft.com/office/drawing/2014/main" val="176498835"/>
                    </a:ext>
                  </a:extLst>
                </a:gridCol>
              </a:tblGrid>
              <a:tr h="4191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Census Count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TDC Projection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% </a:t>
                      </a:r>
                      <a:r>
                        <a:rPr lang="en-US" sz="1200" b="1" u="none" strike="noStrike" dirty="0" err="1">
                          <a:effectLst/>
                        </a:rPr>
                        <a:t>Dif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PES shows</a:t>
                      </a:r>
                      <a:br>
                        <a:rPr lang="en-US" sz="1200" b="1" u="none" strike="noStrike" dirty="0">
                          <a:effectLst/>
                        </a:rPr>
                      </a:br>
                      <a:r>
                        <a:rPr lang="en-US" sz="1200" b="1" u="none" strike="noStrike" dirty="0">
                          <a:effectLst/>
                        </a:rPr>
                        <a:t>Under Count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348277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29,145,505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29,677,668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>
                          <a:effectLst/>
                        </a:rPr>
                        <a:t>1.8%</a:t>
                      </a:r>
                      <a:endParaRPr lang="en-US" sz="1200" b="1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none" strike="noStrike" dirty="0">
                          <a:effectLst/>
                        </a:rPr>
                        <a:t>1.9%</a:t>
                      </a:r>
                      <a:endParaRPr lang="en-US" sz="1200" b="1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8708362"/>
                  </a:ext>
                </a:extLst>
              </a:tr>
            </a:tbl>
          </a:graphicData>
        </a:graphic>
      </p:graphicFrame>
      <p:sp>
        <p:nvSpPr>
          <p:cNvPr id="4" name="Arrow: Up 3">
            <a:extLst>
              <a:ext uri="{FF2B5EF4-FFF2-40B4-BE49-F238E27FC236}">
                <a16:creationId xmlns:a16="http://schemas.microsoft.com/office/drawing/2014/main" id="{901DB238-EEE0-45C1-A3AB-4D28268A65A0}"/>
              </a:ext>
            </a:extLst>
          </p:cNvPr>
          <p:cNvSpPr/>
          <p:nvPr/>
        </p:nvSpPr>
        <p:spPr>
          <a:xfrm>
            <a:off x="4011958" y="3483135"/>
            <a:ext cx="193288" cy="47578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fld id="{2BC1FA3B-F0C1-4F58-90BE-DCC7501F4B28}" type="slidenum">
              <a:rPr lang="en-US" sz="1200">
                <a:solidFill>
                  <a:srgbClr val="8FA5D1"/>
                </a:solidFill>
                <a:latin typeface="Calibri" panose="020F0502020204030204"/>
              </a:rPr>
              <a:pPr algn="r">
                <a:defRPr/>
              </a:pPr>
              <a:t>29</a:t>
            </a:fld>
            <a:endParaRPr lang="en-US" sz="1200" dirty="0">
              <a:solidFill>
                <a:srgbClr val="8FA5D1"/>
              </a:solidFill>
              <a:latin typeface="Calibri" panose="020F050202020403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60034" y="70023"/>
            <a:ext cx="9344524" cy="938334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</a:rPr>
              <a:t>Projected Population by Race and Ethnicity, Texas 2010-2050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6478321"/>
            <a:ext cx="876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spcBef>
                <a:spcPct val="50000"/>
              </a:spcBef>
              <a:defRPr/>
            </a:pPr>
            <a:r>
              <a:rPr lang="en-U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  <a:cs typeface="Arial" pitchFamily="34" charset="0"/>
              </a:rPr>
              <a:t>Source: Texas Demographic Center 2018 Population Projections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6EF56-C471-4B8C-859E-48FFADFEA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8171977"/>
              </p:ext>
            </p:extLst>
          </p:nvPr>
        </p:nvGraphicFramePr>
        <p:xfrm>
          <a:off x="1600200" y="1004442"/>
          <a:ext cx="10162905" cy="5233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86016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idx="4294967295"/>
          </p:nvPr>
        </p:nvSpPr>
        <p:spPr>
          <a:xfrm>
            <a:off x="1721965" y="0"/>
            <a:ext cx="10262839" cy="78345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+mn-lt"/>
                <a:cs typeface="Arial" panose="020B0604020202020204" pitchFamily="34" charset="0"/>
              </a:rPr>
              <a:t>Population Change, the US and Selected States, 2010-2020, 2020-2021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989164" y="1103908"/>
          <a:ext cx="10469150" cy="52893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499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9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1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1429">
                  <a:extLst>
                    <a:ext uri="{9D8B030D-6E8A-4147-A177-3AD203B41FA5}">
                      <a16:colId xmlns:a16="http://schemas.microsoft.com/office/drawing/2014/main" val="3974479193"/>
                    </a:ext>
                  </a:extLst>
                </a:gridCol>
                <a:gridCol w="1508771">
                  <a:extLst>
                    <a:ext uri="{9D8B030D-6E8A-4147-A177-3AD203B41FA5}">
                      <a16:colId xmlns:a16="http://schemas.microsoft.com/office/drawing/2014/main" val="3330600631"/>
                    </a:ext>
                  </a:extLst>
                </a:gridCol>
              </a:tblGrid>
              <a:tr h="827606">
                <a:tc>
                  <a:txBody>
                    <a:bodyPr/>
                    <a:lstStyle/>
                    <a:p>
                      <a:pPr marL="117475" indent="0" algn="l"/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 Population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Numeric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233363" indent="0" algn="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2010-2020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Numeric Change      2020-2021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8738" indent="0"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Percent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Change</a:t>
                      </a:r>
                    </a:p>
                    <a:p>
                      <a:pPr marL="58738" indent="0" algn="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2020-2021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6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United States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308,745,538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331,449,281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22,703,743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392,665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10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Texas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25,145,561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29,145,505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3,999,944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310,288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1.06%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18,801,310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21,538,187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2,736,877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211,196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67118346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California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37,253,956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39,538,223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2,284,267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-261,902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-0.66%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03805305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9,687,653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10,711,908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1,024,255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73,766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0.69%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87128006"/>
                  </a:ext>
                </a:extLst>
              </a:tr>
              <a:tr h="32057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6,724,540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7,705,281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980,741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19,907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0.26%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9,535,483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10,439,388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903,905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93,985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0.90%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5442627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York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19,378,102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20,201,249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823,147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-319,020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-1.58%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2056116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Arizona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6,392,017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7,151,502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759,485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98,330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1.37%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03584441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Colorado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5,029,196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5,773,714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744,518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14.8%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27,761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0.48%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603209"/>
                  </a:ext>
                </a:extLst>
              </a:tr>
              <a:tr h="38691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8,001,024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8,631,393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630,369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265642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6,346,105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6,910,840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564,735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55,099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0.80%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05692329"/>
                  </a:ext>
                </a:extLst>
              </a:tr>
              <a:tr h="2911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Utah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2,763,885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3,271,616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507,731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56,291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1.72%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9260453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3774" y="6591173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2010 and 2020 Census Count			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1FB04-6BB3-424E-B3EF-8219957C2E7B}"/>
              </a:ext>
            </a:extLst>
          </p:cNvPr>
          <p:cNvSpPr txBox="1"/>
          <p:nvPr/>
        </p:nvSpPr>
        <p:spPr>
          <a:xfrm>
            <a:off x="10072230" y="1939216"/>
            <a:ext cx="8715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</a:rPr>
              <a:t>79% of U.S. Total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992CBA5-849B-4650-8E03-2C7E767B138A}"/>
              </a:ext>
            </a:extLst>
          </p:cNvPr>
          <p:cNvCxnSpPr>
            <a:cxnSpLocks/>
          </p:cNvCxnSpPr>
          <p:nvPr/>
        </p:nvCxnSpPr>
        <p:spPr>
          <a:xfrm flipH="1">
            <a:off x="10181023" y="2400881"/>
            <a:ext cx="207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3B5CEF76-06F4-4026-95D1-E7BEB84DBC8C}"/>
              </a:ext>
            </a:extLst>
          </p:cNvPr>
          <p:cNvSpPr/>
          <p:nvPr/>
        </p:nvSpPr>
        <p:spPr>
          <a:xfrm>
            <a:off x="4637314" y="1103908"/>
            <a:ext cx="1295400" cy="5289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1C3EB2-C231-4189-ABD5-A205E2B154A0}"/>
              </a:ext>
            </a:extLst>
          </p:cNvPr>
          <p:cNvSpPr/>
          <p:nvPr/>
        </p:nvSpPr>
        <p:spPr>
          <a:xfrm>
            <a:off x="5932714" y="2155371"/>
            <a:ext cx="2710543" cy="5225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47D289-E0FC-46DB-B8F5-F74DC256CBAF}"/>
              </a:ext>
            </a:extLst>
          </p:cNvPr>
          <p:cNvSpPr/>
          <p:nvPr/>
        </p:nvSpPr>
        <p:spPr>
          <a:xfrm>
            <a:off x="8980714" y="1103908"/>
            <a:ext cx="2477600" cy="52893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1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7" grpId="0" animBg="1"/>
      <p:bldP spid="7" grpId="1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1C4EDB-9907-4019-A917-F05A4D555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401" y="841917"/>
            <a:ext cx="7457129" cy="5818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6B7D94-6AA8-47CF-8CFF-7C05A0107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01" y="1857202"/>
            <a:ext cx="2055699" cy="1084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A3D8F8-18D3-495D-8CCF-B72249AE6437}"/>
              </a:ext>
            </a:extLst>
          </p:cNvPr>
          <p:cNvSpPr txBox="1"/>
          <p:nvPr/>
        </p:nvSpPr>
        <p:spPr>
          <a:xfrm>
            <a:off x="0" y="6642556"/>
            <a:ext cx="28632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1DE3A8-C4CB-48B9-A8C4-BD4A15D222E6}"/>
              </a:ext>
            </a:extLst>
          </p:cNvPr>
          <p:cNvSpPr txBox="1">
            <a:spLocks/>
          </p:cNvSpPr>
          <p:nvPr/>
        </p:nvSpPr>
        <p:spPr>
          <a:xfrm>
            <a:off x="1840218" y="226725"/>
            <a:ext cx="9012522" cy="48891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0362A-AECB-4AC0-94CC-39348E00C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905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CECEFD-0EF3-4715-B36F-7084B22DE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08" y="892604"/>
            <a:ext cx="7318214" cy="5749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C8216-1342-4FD0-916A-6C5959641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08" y="1737484"/>
            <a:ext cx="2143125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EAC5F3D-27ED-4DB2-89C3-8B51BC0BCE37}"/>
              </a:ext>
            </a:extLst>
          </p:cNvPr>
          <p:cNvSpPr txBox="1"/>
          <p:nvPr/>
        </p:nvSpPr>
        <p:spPr>
          <a:xfrm>
            <a:off x="0" y="6666428"/>
            <a:ext cx="31935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Texas Demographic Center, 2018 Population Projections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592A81-6CEF-459E-98D9-1D0D326DEC94}"/>
              </a:ext>
            </a:extLst>
          </p:cNvPr>
          <p:cNvSpPr txBox="1">
            <a:spLocks/>
          </p:cNvSpPr>
          <p:nvPr/>
        </p:nvSpPr>
        <p:spPr>
          <a:xfrm>
            <a:off x="1469184" y="328590"/>
            <a:ext cx="10161537" cy="42998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Projected Percent Population Change, Texas Counties, 2020-2050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A2FF2-B964-4865-A854-BCE1D154D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064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0177-5890-48DC-99AB-EFA7A293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B4788-8457-4BDE-8256-969D2B2A3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085" y="1652954"/>
            <a:ext cx="5611915" cy="486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387D01-2C35-4619-A8F7-1C9997D7A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50" y="1531502"/>
            <a:ext cx="5500750" cy="51899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2B61BB-3EED-41A4-BA3A-34E5DA0C35B1}"/>
              </a:ext>
            </a:extLst>
          </p:cNvPr>
          <p:cNvSpPr/>
          <p:nvPr/>
        </p:nvSpPr>
        <p:spPr>
          <a:xfrm>
            <a:off x="2673758" y="136525"/>
            <a:ext cx="63015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https://demographics.texas.gov/</a:t>
            </a:r>
          </a:p>
        </p:txBody>
      </p:sp>
    </p:spTree>
    <p:extLst>
      <p:ext uri="{BB962C8B-B14F-4D97-AF65-F5344CB8AC3E}">
        <p14:creationId xmlns:p14="http://schemas.microsoft.com/office/powerpoint/2010/main" val="31289793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253162" y="1717344"/>
            <a:ext cx="5816325" cy="3222170"/>
            <a:chOff x="2819400" y="1905006"/>
            <a:chExt cx="6194121" cy="3428581"/>
          </a:xfrm>
        </p:grpSpPr>
        <p:sp>
          <p:nvSpPr>
            <p:cNvPr id="9" name="Rectangle 8"/>
            <p:cNvSpPr/>
            <p:nvPr/>
          </p:nvSpPr>
          <p:spPr>
            <a:xfrm>
              <a:off x="2819400" y="1905006"/>
              <a:ext cx="4156304" cy="8187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hangingPunct="1">
                <a:buNone/>
              </a:pPr>
              <a:r>
                <a:rPr lang="en-US" sz="4400" dirty="0">
                  <a:solidFill>
                    <a:schemeClr val="accent5">
                      <a:lumMod val="50000"/>
                    </a:schemeClr>
                  </a:solidFill>
                  <a:latin typeface="+mj-lt"/>
                </a:rPr>
                <a:t>Helen You, Ph.D.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159701" y="2877393"/>
              <a:ext cx="5853820" cy="2456194"/>
              <a:chOff x="1600524" y="3504238"/>
              <a:chExt cx="5853819" cy="2456194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00524" y="5419306"/>
                <a:ext cx="380534" cy="380536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122976" y="3504238"/>
                <a:ext cx="5331367" cy="2456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(210) 458-6530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TDC@UTSA.edu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Demographics.Texas.gov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accent5">
                        <a:lumMod val="50000"/>
                      </a:schemeClr>
                    </a:solidFill>
                  </a:rPr>
                  <a:t>@TexasDemography</a:t>
                </a: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45478" y="4240534"/>
              <a:ext cx="367960" cy="367960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1842055" y="5513768"/>
            <a:ext cx="8492573" cy="1344232"/>
            <a:chOff x="318052" y="5513768"/>
            <a:chExt cx="8492573" cy="1344232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18052" y="6453229"/>
              <a:ext cx="2270954" cy="14246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9006" y="5513768"/>
              <a:ext cx="3965986" cy="1344232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6486525" y="6467475"/>
              <a:ext cx="2324100" cy="0"/>
            </a:xfrm>
            <a:prstGeom prst="line">
              <a:avLst/>
            </a:prstGeom>
            <a:ln w="34925"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AutoShape 2" descr="Image result for telephone icon vector"/>
          <p:cNvSpPr>
            <a:spLocks noChangeAspect="1" noChangeArrowheads="1"/>
          </p:cNvSpPr>
          <p:nvPr/>
        </p:nvSpPr>
        <p:spPr bwMode="auto">
          <a:xfrm>
            <a:off x="3353553" y="3172111"/>
            <a:ext cx="290141" cy="25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 result for telephone icon vector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664" y="2719896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3556270" y="3342781"/>
            <a:ext cx="390195" cy="39052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30D858-2E32-49C2-9313-A82CC560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38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F62B580-08D7-4777-B716-83A12E7A22D9}"/>
              </a:ext>
            </a:extLst>
          </p:cNvPr>
          <p:cNvSpPr/>
          <p:nvPr/>
        </p:nvSpPr>
        <p:spPr>
          <a:xfrm>
            <a:off x="93364" y="6581001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A62FB67-9034-4CAE-ADC5-42B6140C8E6E}"/>
              </a:ext>
            </a:extLst>
          </p:cNvPr>
          <p:cNvGraphicFramePr/>
          <p:nvPr>
            <p:extLst/>
          </p:nvPr>
        </p:nvGraphicFramePr>
        <p:xfrm>
          <a:off x="6096000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BF99F38-2FF1-49D9-857E-BBD4B485AC41}"/>
              </a:ext>
            </a:extLst>
          </p:cNvPr>
          <p:cNvGraphicFramePr/>
          <p:nvPr>
            <p:extLst/>
          </p:nvPr>
        </p:nvGraphicFramePr>
        <p:xfrm>
          <a:off x="567472" y="1529989"/>
          <a:ext cx="5099205" cy="456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065995-EBFC-4331-BF44-6E8C60BDE249}"/>
              </a:ext>
            </a:extLst>
          </p:cNvPr>
          <p:cNvSpPr txBox="1"/>
          <p:nvPr/>
        </p:nvSpPr>
        <p:spPr>
          <a:xfrm>
            <a:off x="2670717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2010 to 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7C550-8357-4624-951A-227619AE11D0}"/>
              </a:ext>
            </a:extLst>
          </p:cNvPr>
          <p:cNvSpPr txBox="1"/>
          <p:nvPr/>
        </p:nvSpPr>
        <p:spPr>
          <a:xfrm>
            <a:off x="8058614" y="1260088"/>
            <a:ext cx="1423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2020 to 2021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E368A9-D2E4-4AD2-A2B7-6FA5431F8811}"/>
              </a:ext>
            </a:extLst>
          </p:cNvPr>
          <p:cNvSpPr txBox="1">
            <a:spLocks/>
          </p:cNvSpPr>
          <p:nvPr/>
        </p:nvSpPr>
        <p:spPr>
          <a:xfrm>
            <a:off x="1639229" y="11818"/>
            <a:ext cx="9043639" cy="648818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Components of Population Change for Texas, 2010-2020 and 2020-2021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213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2478EC2-FC5E-43D9-A885-0693220B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9535FF4-034A-4350-80F0-BF7DF7C02864}"/>
              </a:ext>
            </a:extLst>
          </p:cNvPr>
          <p:cNvGraphicFramePr/>
          <p:nvPr>
            <p:extLst/>
          </p:nvPr>
        </p:nvGraphicFramePr>
        <p:xfrm>
          <a:off x="1951487" y="101855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9462B8A-0866-468F-9C30-CAC2366D0190}"/>
              </a:ext>
            </a:extLst>
          </p:cNvPr>
          <p:cNvSpPr txBox="1">
            <a:spLocks/>
          </p:cNvSpPr>
          <p:nvPr/>
        </p:nvSpPr>
        <p:spPr>
          <a:xfrm>
            <a:off x="1644980" y="277261"/>
            <a:ext cx="9460092" cy="66679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Domestic and International Migration </a:t>
            </a:r>
            <a:r>
              <a:rPr lang="en-US" sz="2400" dirty="0">
                <a:solidFill>
                  <a:schemeClr val="accent1"/>
                </a:solidFill>
              </a:rPr>
              <a:t>for Texas, 2011-2021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DB547D-ABDC-43F6-A62D-682C0C9A9E21}"/>
              </a:ext>
            </a:extLst>
          </p:cNvPr>
          <p:cNvSpPr/>
          <p:nvPr/>
        </p:nvSpPr>
        <p:spPr>
          <a:xfrm>
            <a:off x="120770" y="6511715"/>
            <a:ext cx="8001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SOURCE: U.S. Census Bureau. 2020 Evaluation Population Estimates and 2021 Vintage Population Estimates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D0A0EA-B616-40EE-BD02-ADD4E10989A4}"/>
              </a:ext>
            </a:extLst>
          </p:cNvPr>
          <p:cNvCxnSpPr/>
          <p:nvPr/>
        </p:nvCxnSpPr>
        <p:spPr>
          <a:xfrm>
            <a:off x="6633713" y="1655301"/>
            <a:ext cx="3272287" cy="1800045"/>
          </a:xfrm>
          <a:prstGeom prst="straightConnector1">
            <a:avLst/>
          </a:prstGeom>
          <a:ln w="3492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8C9F814-09BF-4DED-99E4-D4392B5042A7}"/>
              </a:ext>
            </a:extLst>
          </p:cNvPr>
          <p:cNvCxnSpPr>
            <a:cxnSpLocks/>
          </p:cNvCxnSpPr>
          <p:nvPr/>
        </p:nvCxnSpPr>
        <p:spPr>
          <a:xfrm flipV="1">
            <a:off x="6742861" y="2555323"/>
            <a:ext cx="2780701" cy="1688874"/>
          </a:xfrm>
          <a:prstGeom prst="straightConnector1">
            <a:avLst/>
          </a:prstGeom>
          <a:ln w="3492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EF0F76-34D8-4E2E-946E-C18EC07C1762}"/>
              </a:ext>
            </a:extLst>
          </p:cNvPr>
          <p:cNvCxnSpPr/>
          <p:nvPr/>
        </p:nvCxnSpPr>
        <p:spPr>
          <a:xfrm>
            <a:off x="6216769" y="3591931"/>
            <a:ext cx="3416061" cy="1598763"/>
          </a:xfrm>
          <a:prstGeom prst="straightConnector1">
            <a:avLst/>
          </a:prstGeom>
          <a:ln w="3492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372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9761999-5D23-41D8-A2D3-9F18E059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BCBF6B4-17D6-40E3-98C3-ECA7C11A900D}"/>
              </a:ext>
            </a:extLst>
          </p:cNvPr>
          <p:cNvGraphicFramePr/>
          <p:nvPr>
            <p:extLst/>
          </p:nvPr>
        </p:nvGraphicFramePr>
        <p:xfrm>
          <a:off x="1515649" y="903249"/>
          <a:ext cx="8661079" cy="568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6E32531-4E59-4470-B2F8-0C1C7642063A}"/>
              </a:ext>
            </a:extLst>
          </p:cNvPr>
          <p:cNvSpPr txBox="1">
            <a:spLocks/>
          </p:cNvSpPr>
          <p:nvPr/>
        </p:nvSpPr>
        <p:spPr>
          <a:xfrm>
            <a:off x="1639230" y="382003"/>
            <a:ext cx="9907858" cy="451477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n-ea"/>
                <a:cs typeface="+mn-cs"/>
              </a:rPr>
              <a:t>Estimated </a:t>
            </a:r>
            <a:r>
              <a:rPr lang="en-US" sz="2400" dirty="0">
                <a:solidFill>
                  <a:schemeClr val="accent1"/>
                </a:solidFill>
              </a:rPr>
              <a:t>Net Domestic Migrants Between Texas and Other States, 2010-2019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39A88F-6CF9-4C4E-AD26-7E7E91253A04}"/>
              </a:ext>
            </a:extLst>
          </p:cNvPr>
          <p:cNvSpPr/>
          <p:nvPr/>
        </p:nvSpPr>
        <p:spPr>
          <a:xfrm>
            <a:off x="204439" y="659067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prstClr val="white">
                    <a:lumMod val="50000"/>
                  </a:prst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Source: U.S. Census Bureau, State-to-State Migration Flows, 2010-2019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86963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5FEA8-C8E9-4937-93A1-DCDC54120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D6BAEC-01AA-4AC1-8E68-68CC7A02D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521" y="953507"/>
            <a:ext cx="7366353" cy="58543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CFC0227-3634-4AED-942E-25E73309301A}"/>
              </a:ext>
            </a:extLst>
          </p:cNvPr>
          <p:cNvSpPr/>
          <p:nvPr/>
        </p:nvSpPr>
        <p:spPr>
          <a:xfrm>
            <a:off x="1928111" y="353291"/>
            <a:ext cx="5152501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Census 2020 Population, Texas Counties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74DA44-28B2-439D-938A-492A0D246967}"/>
              </a:ext>
            </a:extLst>
          </p:cNvPr>
          <p:cNvSpPr txBox="1"/>
          <p:nvPr/>
        </p:nvSpPr>
        <p:spPr>
          <a:xfrm>
            <a:off x="60960" y="6611779"/>
            <a:ext cx="39148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D0D6A8-9E29-4B69-B6F4-59859664CF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624" y="5324707"/>
            <a:ext cx="1529113" cy="1410182"/>
          </a:xfrm>
          <a:prstGeom prst="rect">
            <a:avLst/>
          </a:prstGeom>
        </p:spPr>
      </p:pic>
      <p:sp>
        <p:nvSpPr>
          <p:cNvPr id="7" name="Freeform 5">
            <a:extLst>
              <a:ext uri="{FF2B5EF4-FFF2-40B4-BE49-F238E27FC236}">
                <a16:creationId xmlns:a16="http://schemas.microsoft.com/office/drawing/2014/main" id="{6C45AA4D-B40C-448E-AB1F-A375E054437C}"/>
              </a:ext>
            </a:extLst>
          </p:cNvPr>
          <p:cNvSpPr/>
          <p:nvPr/>
        </p:nvSpPr>
        <p:spPr>
          <a:xfrm>
            <a:off x="6004932" y="2380785"/>
            <a:ext cx="1449658" cy="3423425"/>
          </a:xfrm>
          <a:custGeom>
            <a:avLst/>
            <a:gdLst>
              <a:gd name="connsiteX0" fmla="*/ 0 w 1020216"/>
              <a:gd name="connsiteY0" fmla="*/ 3295291 h 3295291"/>
              <a:gd name="connsiteX1" fmla="*/ 34506 w 1020216"/>
              <a:gd name="connsiteY1" fmla="*/ 3209027 h 3295291"/>
              <a:gd name="connsiteX2" fmla="*/ 69011 w 1020216"/>
              <a:gd name="connsiteY2" fmla="*/ 3157268 h 3295291"/>
              <a:gd name="connsiteX3" fmla="*/ 86264 w 1020216"/>
              <a:gd name="connsiteY3" fmla="*/ 3105510 h 3295291"/>
              <a:gd name="connsiteX4" fmla="*/ 155276 w 1020216"/>
              <a:gd name="connsiteY4" fmla="*/ 3001993 h 3295291"/>
              <a:gd name="connsiteX5" fmla="*/ 189781 w 1020216"/>
              <a:gd name="connsiteY5" fmla="*/ 2950234 h 3295291"/>
              <a:gd name="connsiteX6" fmla="*/ 224287 w 1020216"/>
              <a:gd name="connsiteY6" fmla="*/ 2898476 h 3295291"/>
              <a:gd name="connsiteX7" fmla="*/ 276045 w 1020216"/>
              <a:gd name="connsiteY7" fmla="*/ 2743200 h 3295291"/>
              <a:gd name="connsiteX8" fmla="*/ 293298 w 1020216"/>
              <a:gd name="connsiteY8" fmla="*/ 2691442 h 3295291"/>
              <a:gd name="connsiteX9" fmla="*/ 327804 w 1020216"/>
              <a:gd name="connsiteY9" fmla="*/ 2553419 h 3295291"/>
              <a:gd name="connsiteX10" fmla="*/ 345057 w 1020216"/>
              <a:gd name="connsiteY10" fmla="*/ 2501661 h 3295291"/>
              <a:gd name="connsiteX11" fmla="*/ 362310 w 1020216"/>
              <a:gd name="connsiteY11" fmla="*/ 2432649 h 3295291"/>
              <a:gd name="connsiteX12" fmla="*/ 379562 w 1020216"/>
              <a:gd name="connsiteY12" fmla="*/ 2380891 h 3295291"/>
              <a:gd name="connsiteX13" fmla="*/ 396815 w 1020216"/>
              <a:gd name="connsiteY13" fmla="*/ 2311880 h 3295291"/>
              <a:gd name="connsiteX14" fmla="*/ 483079 w 1020216"/>
              <a:gd name="connsiteY14" fmla="*/ 2242868 h 3295291"/>
              <a:gd name="connsiteX15" fmla="*/ 586596 w 1020216"/>
              <a:gd name="connsiteY15" fmla="*/ 2173857 h 3295291"/>
              <a:gd name="connsiteX16" fmla="*/ 621102 w 1020216"/>
              <a:gd name="connsiteY16" fmla="*/ 2018582 h 3295291"/>
              <a:gd name="connsiteX17" fmla="*/ 638355 w 1020216"/>
              <a:gd name="connsiteY17" fmla="*/ 1966823 h 3295291"/>
              <a:gd name="connsiteX18" fmla="*/ 672861 w 1020216"/>
              <a:gd name="connsiteY18" fmla="*/ 1828800 h 3295291"/>
              <a:gd name="connsiteX19" fmla="*/ 724619 w 1020216"/>
              <a:gd name="connsiteY19" fmla="*/ 1621766 h 3295291"/>
              <a:gd name="connsiteX20" fmla="*/ 741872 w 1020216"/>
              <a:gd name="connsiteY20" fmla="*/ 1552755 h 3295291"/>
              <a:gd name="connsiteX21" fmla="*/ 776378 w 1020216"/>
              <a:gd name="connsiteY21" fmla="*/ 1500997 h 3295291"/>
              <a:gd name="connsiteX22" fmla="*/ 793630 w 1020216"/>
              <a:gd name="connsiteY22" fmla="*/ 1449238 h 3295291"/>
              <a:gd name="connsiteX23" fmla="*/ 862642 w 1020216"/>
              <a:gd name="connsiteY23" fmla="*/ 1345721 h 3295291"/>
              <a:gd name="connsiteX24" fmla="*/ 914400 w 1020216"/>
              <a:gd name="connsiteY24" fmla="*/ 862642 h 3295291"/>
              <a:gd name="connsiteX25" fmla="*/ 983411 w 1020216"/>
              <a:gd name="connsiteY25" fmla="*/ 741872 h 3295291"/>
              <a:gd name="connsiteX26" fmla="*/ 1017917 w 1020216"/>
              <a:gd name="connsiteY26" fmla="*/ 621102 h 3295291"/>
              <a:gd name="connsiteX27" fmla="*/ 1017917 w 1020216"/>
              <a:gd name="connsiteY27" fmla="*/ 0 h 3295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020216" h="3295291">
                <a:moveTo>
                  <a:pt x="0" y="3295291"/>
                </a:moveTo>
                <a:cubicBezTo>
                  <a:pt x="11502" y="3266536"/>
                  <a:pt x="20656" y="3236727"/>
                  <a:pt x="34506" y="3209027"/>
                </a:cubicBezTo>
                <a:cubicBezTo>
                  <a:pt x="43779" y="3190481"/>
                  <a:pt x="59738" y="3175814"/>
                  <a:pt x="69011" y="3157268"/>
                </a:cubicBezTo>
                <a:cubicBezTo>
                  <a:pt x="77144" y="3141002"/>
                  <a:pt x="77432" y="3121407"/>
                  <a:pt x="86264" y="3105510"/>
                </a:cubicBezTo>
                <a:cubicBezTo>
                  <a:pt x="106404" y="3069258"/>
                  <a:pt x="132272" y="3036499"/>
                  <a:pt x="155276" y="3001993"/>
                </a:cubicBezTo>
                <a:lnTo>
                  <a:pt x="189781" y="2950234"/>
                </a:lnTo>
                <a:lnTo>
                  <a:pt x="224287" y="2898476"/>
                </a:lnTo>
                <a:lnTo>
                  <a:pt x="276045" y="2743200"/>
                </a:lnTo>
                <a:cubicBezTo>
                  <a:pt x="281796" y="2725947"/>
                  <a:pt x="288887" y="2709085"/>
                  <a:pt x="293298" y="2691442"/>
                </a:cubicBezTo>
                <a:cubicBezTo>
                  <a:pt x="304800" y="2645434"/>
                  <a:pt x="312807" y="2598409"/>
                  <a:pt x="327804" y="2553419"/>
                </a:cubicBezTo>
                <a:cubicBezTo>
                  <a:pt x="333555" y="2536166"/>
                  <a:pt x="340061" y="2519147"/>
                  <a:pt x="345057" y="2501661"/>
                </a:cubicBezTo>
                <a:cubicBezTo>
                  <a:pt x="351571" y="2478861"/>
                  <a:pt x="355796" y="2455449"/>
                  <a:pt x="362310" y="2432649"/>
                </a:cubicBezTo>
                <a:cubicBezTo>
                  <a:pt x="367306" y="2415163"/>
                  <a:pt x="374566" y="2398377"/>
                  <a:pt x="379562" y="2380891"/>
                </a:cubicBezTo>
                <a:cubicBezTo>
                  <a:pt x="386076" y="2358092"/>
                  <a:pt x="387474" y="2333674"/>
                  <a:pt x="396815" y="2311880"/>
                </a:cubicBezTo>
                <a:cubicBezTo>
                  <a:pt x="430686" y="2232848"/>
                  <a:pt x="421054" y="2277326"/>
                  <a:pt x="483079" y="2242868"/>
                </a:cubicBezTo>
                <a:cubicBezTo>
                  <a:pt x="519331" y="2222728"/>
                  <a:pt x="586596" y="2173857"/>
                  <a:pt x="586596" y="2173857"/>
                </a:cubicBezTo>
                <a:cubicBezTo>
                  <a:pt x="625435" y="2057340"/>
                  <a:pt x="580616" y="2200765"/>
                  <a:pt x="621102" y="2018582"/>
                </a:cubicBezTo>
                <a:cubicBezTo>
                  <a:pt x="625047" y="2000829"/>
                  <a:pt x="633944" y="1984466"/>
                  <a:pt x="638355" y="1966823"/>
                </a:cubicBezTo>
                <a:lnTo>
                  <a:pt x="672861" y="1828800"/>
                </a:lnTo>
                <a:cubicBezTo>
                  <a:pt x="696092" y="1689406"/>
                  <a:pt x="679051" y="1758469"/>
                  <a:pt x="724619" y="1621766"/>
                </a:cubicBezTo>
                <a:cubicBezTo>
                  <a:pt x="732117" y="1599271"/>
                  <a:pt x="732531" y="1574549"/>
                  <a:pt x="741872" y="1552755"/>
                </a:cubicBezTo>
                <a:cubicBezTo>
                  <a:pt x="750040" y="1533696"/>
                  <a:pt x="764876" y="1518250"/>
                  <a:pt x="776378" y="1500997"/>
                </a:cubicBezTo>
                <a:cubicBezTo>
                  <a:pt x="782129" y="1483744"/>
                  <a:pt x="784798" y="1465136"/>
                  <a:pt x="793630" y="1449238"/>
                </a:cubicBezTo>
                <a:cubicBezTo>
                  <a:pt x="813770" y="1412986"/>
                  <a:pt x="862642" y="1345721"/>
                  <a:pt x="862642" y="1345721"/>
                </a:cubicBezTo>
                <a:cubicBezTo>
                  <a:pt x="949971" y="1083728"/>
                  <a:pt x="851013" y="1411988"/>
                  <a:pt x="914400" y="862642"/>
                </a:cubicBezTo>
                <a:cubicBezTo>
                  <a:pt x="918937" y="823326"/>
                  <a:pt x="966279" y="776137"/>
                  <a:pt x="983411" y="741872"/>
                </a:cubicBezTo>
                <a:cubicBezTo>
                  <a:pt x="991771" y="725153"/>
                  <a:pt x="1017626" y="632741"/>
                  <a:pt x="1017917" y="621102"/>
                </a:cubicBezTo>
                <a:cubicBezTo>
                  <a:pt x="1023091" y="414133"/>
                  <a:pt x="1017917" y="207034"/>
                  <a:pt x="1017917" y="0"/>
                </a:cubicBezTo>
              </a:path>
            </a:pathLst>
          </a:custGeom>
          <a:noFill/>
          <a:ln w="79375">
            <a:solidFill>
              <a:schemeClr val="bg1">
                <a:alpha val="5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4" descr="Interstate 35 marker">
            <a:extLst>
              <a:ext uri="{FF2B5EF4-FFF2-40B4-BE49-F238E27FC236}">
                <a16:creationId xmlns:a16="http://schemas.microsoft.com/office/drawing/2014/main" id="{A691A5C9-00A0-44A5-A72D-66AD76674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68" y="2033639"/>
            <a:ext cx="258306" cy="25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42EEA1AA-169E-45AB-9482-00A3ADDBA187}"/>
              </a:ext>
            </a:extLst>
          </p:cNvPr>
          <p:cNvSpPr/>
          <p:nvPr/>
        </p:nvSpPr>
        <p:spPr>
          <a:xfrm rot="21366823">
            <a:off x="6570061" y="2928897"/>
            <a:ext cx="1520662" cy="1699462"/>
          </a:xfrm>
          <a:prstGeom prst="triangle">
            <a:avLst>
              <a:gd name="adj" fmla="val 61756"/>
            </a:avLst>
          </a:prstGeom>
          <a:noFill/>
          <a:ln w="38100">
            <a:solidFill>
              <a:schemeClr val="accent2">
                <a:alpha val="7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8CD2BA7-78A4-4608-9A4A-4F5BDCF8D7F2}"/>
              </a:ext>
            </a:extLst>
          </p:cNvPr>
          <p:cNvCxnSpPr/>
          <p:nvPr/>
        </p:nvCxnSpPr>
        <p:spPr>
          <a:xfrm>
            <a:off x="7287322" y="4031166"/>
            <a:ext cx="2780415" cy="0"/>
          </a:xfrm>
          <a:prstGeom prst="straightConnector1">
            <a:avLst/>
          </a:prstGeom>
          <a:ln w="60325">
            <a:solidFill>
              <a:schemeClr val="accent2">
                <a:lumMod val="75000"/>
                <a:alpha val="98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72505A-6153-4389-A831-EF14F81854D7}"/>
              </a:ext>
            </a:extLst>
          </p:cNvPr>
          <p:cNvSpPr txBox="1"/>
          <p:nvPr/>
        </p:nvSpPr>
        <p:spPr>
          <a:xfrm>
            <a:off x="10067737" y="37786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4797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33DBD7-FA71-40F7-B575-DDD115092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296" y="836342"/>
            <a:ext cx="7393123" cy="59380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B76D6-FCE5-4C56-89E2-606642D31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EEA55-249D-4EBC-BF58-4EEB7721E94C}"/>
              </a:ext>
            </a:extLst>
          </p:cNvPr>
          <p:cNvSpPr/>
          <p:nvPr/>
        </p:nvSpPr>
        <p:spPr>
          <a:xfrm>
            <a:off x="1928111" y="353291"/>
            <a:ext cx="578094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377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400" dirty="0">
                <a:solidFill>
                  <a:schemeClr val="accent1"/>
                </a:solidFill>
              </a:rPr>
              <a:t>Numeric Change, Texas Counties, 2010-2020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9418BA-9E05-47C6-95BC-BCE266330DE8}"/>
              </a:ext>
            </a:extLst>
          </p:cNvPr>
          <p:cNvSpPr txBox="1"/>
          <p:nvPr/>
        </p:nvSpPr>
        <p:spPr>
          <a:xfrm>
            <a:off x="60960" y="6611779"/>
            <a:ext cx="44310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2010 and 2020 Census, P.L. 94-171 Redistricting Files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483D56-B3E4-4FCA-BC66-C173BD146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8069" y="4956485"/>
            <a:ext cx="2444927" cy="12631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281183E-102F-4FA8-8ADE-AAF5E58B25B5}"/>
              </a:ext>
            </a:extLst>
          </p:cNvPr>
          <p:cNvSpPr/>
          <p:nvPr/>
        </p:nvSpPr>
        <p:spPr>
          <a:xfrm>
            <a:off x="6796863" y="1437837"/>
            <a:ext cx="2902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"/>
            <a:r>
              <a:rPr lang="en-US" dirty="0">
                <a:solidFill>
                  <a:schemeClr val="tx2"/>
                </a:solidFill>
              </a:rPr>
              <a:t>143 counties lost population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10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B7D739-1E86-4AB2-A7D4-25E9D4F4B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21" y="890518"/>
            <a:ext cx="7354230" cy="60343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04430C8-9B8B-4E6B-AF76-4109F2E80F87}"/>
              </a:ext>
            </a:extLst>
          </p:cNvPr>
          <p:cNvSpPr txBox="1"/>
          <p:nvPr/>
        </p:nvSpPr>
        <p:spPr>
          <a:xfrm>
            <a:off x="60960" y="6611779"/>
            <a:ext cx="30909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US Census Bureau, 2020 Population Estimates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572AB38-0136-456D-AFEF-A3E0F284FA26}"/>
              </a:ext>
            </a:extLst>
          </p:cNvPr>
          <p:cNvSpPr txBox="1">
            <a:spLocks/>
          </p:cNvSpPr>
          <p:nvPr/>
        </p:nvSpPr>
        <p:spPr>
          <a:xfrm>
            <a:off x="1921728" y="0"/>
            <a:ext cx="9386154" cy="685653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>
                <a:solidFill>
                  <a:schemeClr val="accent1"/>
                </a:solidFill>
              </a:rPr>
              <a:t>Estimated Population Change from Domestic Migration, Texas Counties, 2010-2020</a:t>
            </a:r>
            <a:r>
              <a:rPr lang="en-US" sz="2400" noProof="0" dirty="0">
                <a:solidFill>
                  <a:schemeClr val="accent1"/>
                </a:solidFill>
              </a:rPr>
              <a:t> 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  <a:p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8ED587-6729-4D28-8A36-C44EC08D7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0" y="5008292"/>
            <a:ext cx="1104900" cy="1257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11A696-35AB-40A0-A093-8739638B2DB1}"/>
              </a:ext>
            </a:extLst>
          </p:cNvPr>
          <p:cNvSpPr txBox="1"/>
          <p:nvPr/>
        </p:nvSpPr>
        <p:spPr>
          <a:xfrm>
            <a:off x="7796561" y="1143963"/>
            <a:ext cx="2971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than half (134) of counties had net out domestic migration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1D8E5C-3FFC-4FFD-A426-56A647CAE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7B3FC-F52A-4C3D-BF43-F2954D09CBB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56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>
        <a:spAutoFit/>
      </a:bodyPr>
      <a:lstStyle>
        <a:defPPr>
          <a:defRPr dirty="0" smtClean="0">
            <a:solidFill>
              <a:schemeClr val="tx2"/>
            </a:solidFill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TDC Template.potx" id="{A8AA4A31-D64B-4527-8D8E-CE9363F07BF5}" vid="{DEBAF849-1D8C-4359-AD0F-0FCB4EBE36F8}"/>
    </a:ext>
  </a:extLst>
</a:theme>
</file>

<file path=ppt/theme/theme6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C0F168967B90449D513FA2B342021B" ma:contentTypeVersion="13" ma:contentTypeDescription="Create a new document." ma:contentTypeScope="" ma:versionID="d4042d560f1052e4659c42e5a3bd83b3">
  <xsd:schema xmlns:xsd="http://www.w3.org/2001/XMLSchema" xmlns:xs="http://www.w3.org/2001/XMLSchema" xmlns:p="http://schemas.microsoft.com/office/2006/metadata/properties" xmlns:ns3="02fe3cf0-0cd4-42b2-8bf2-c846cdf32d69" xmlns:ns4="de02fa78-61a0-4eb7-b7a4-242468f0c90c" targetNamespace="http://schemas.microsoft.com/office/2006/metadata/properties" ma:root="true" ma:fieldsID="6697d77e88128c7f5907ad9403a92b0b" ns3:_="" ns4:_="">
    <xsd:import namespace="02fe3cf0-0cd4-42b2-8bf2-c846cdf32d69"/>
    <xsd:import namespace="de02fa78-61a0-4eb7-b7a4-242468f0c90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3cf0-0cd4-42b2-8bf2-c846cdf32d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2fa78-61a0-4eb7-b7a4-242468f0c90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6717D3-C7A6-437C-8864-D9C4D75542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1484A1-434B-4BD9-91E0-487B0D646ADF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02fe3cf0-0cd4-42b2-8bf2-c846cdf32d69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e02fa78-61a0-4eb7-b7a4-242468f0c90c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69C2A460-30B8-4E42-97EC-EFA701E40F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fe3cf0-0cd4-42b2-8bf2-c846cdf32d69"/>
    <ds:schemaRef ds:uri="de02fa78-61a0-4eb7-b7a4-242468f0c9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32502</TotalTime>
  <Words>1306</Words>
  <Application>Microsoft Office PowerPoint</Application>
  <PresentationFormat>Widescreen</PresentationFormat>
  <Paragraphs>319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MS PGothic</vt:lpstr>
      <vt:lpstr>Arial</vt:lpstr>
      <vt:lpstr>Calibri</vt:lpstr>
      <vt:lpstr>Calibri Light</vt:lpstr>
      <vt:lpstr>Times New Roman</vt:lpstr>
      <vt:lpstr>Wingdings</vt:lpstr>
      <vt:lpstr>Office Theme</vt:lpstr>
      <vt:lpstr>2_Office Theme</vt:lpstr>
      <vt:lpstr>1_Office Theme</vt:lpstr>
      <vt:lpstr>Custom Design</vt:lpstr>
      <vt:lpstr>3_Office Theme</vt:lpstr>
      <vt:lpstr>4_Office Theme</vt:lpstr>
      <vt:lpstr>PowerPoint Presentation</vt:lpstr>
      <vt:lpstr>PowerPoint Presentation</vt:lpstr>
      <vt:lpstr>Population Change, the US and Selected States, 2010-2020, 2020-2021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Total Fertility Rate (TFR) for Select States, 2008-2018</vt:lpstr>
      <vt:lpstr>PowerPoint Presentation</vt:lpstr>
      <vt:lpstr>PowerPoint Presentation</vt:lpstr>
      <vt:lpstr>Percent of Civilian Labor Force by Occupation, Texas, 2007, 2017 and 2017-2017 Change</vt:lpstr>
      <vt:lpstr>Educational Attainment of Persons Age 25 Years and Older by Race/Ethnicity, Texas, 2019</vt:lpstr>
      <vt:lpstr>Percent of the Population Aged-25 Years and Older with a Bachelor’s Degree or Higher by Race/Ethnicity, Texas, 2007 and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Projected Population by Race and Ethnicity, Texas 2010-2050</vt:lpstr>
      <vt:lpstr>PowerPoint Presentation</vt:lpstr>
      <vt:lpstr>PowerPoint Presentation</vt:lpstr>
      <vt:lpstr>PowerPoint Presentation</vt:lpstr>
      <vt:lpstr>PowerPoint Presentation</vt:lpstr>
    </vt:vector>
  </TitlesOfParts>
  <Company>UTSA/IDSER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Alelhie Lila Valencia</dc:creator>
  <cp:lastModifiedBy>Helen You</cp:lastModifiedBy>
  <cp:revision>781</cp:revision>
  <cp:lastPrinted>2021-12-09T19:49:09Z</cp:lastPrinted>
  <dcterms:created xsi:type="dcterms:W3CDTF">2016-06-30T18:52:57Z</dcterms:created>
  <dcterms:modified xsi:type="dcterms:W3CDTF">2022-06-15T15:21:08Z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0x010100B7C0F168967B90449D513FA2B342021B</vt:lpwstr>
  </property>
</Properties>
</file>