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87" r:id="rId5"/>
    <p:sldMasterId id="2147483673" r:id="rId6"/>
    <p:sldMasterId id="2147483703" r:id="rId7"/>
    <p:sldMasterId id="2147483721" r:id="rId8"/>
    <p:sldMasterId id="2147483734" r:id="rId9"/>
  </p:sldMasterIdLst>
  <p:notesMasterIdLst>
    <p:notesMasterId r:id="rId40"/>
  </p:notesMasterIdLst>
  <p:sldIdLst>
    <p:sldId id="549" r:id="rId10"/>
    <p:sldId id="878" r:id="rId11"/>
    <p:sldId id="902" r:id="rId12"/>
    <p:sldId id="880" r:id="rId13"/>
    <p:sldId id="942" r:id="rId14"/>
    <p:sldId id="943" r:id="rId15"/>
    <p:sldId id="898" r:id="rId16"/>
    <p:sldId id="678" r:id="rId17"/>
    <p:sldId id="767" r:id="rId18"/>
    <p:sldId id="921" r:id="rId19"/>
    <p:sldId id="922" r:id="rId20"/>
    <p:sldId id="901" r:id="rId21"/>
    <p:sldId id="905" r:id="rId22"/>
    <p:sldId id="883" r:id="rId23"/>
    <p:sldId id="920" r:id="rId24"/>
    <p:sldId id="877" r:id="rId25"/>
    <p:sldId id="887" r:id="rId26"/>
    <p:sldId id="888" r:id="rId27"/>
    <p:sldId id="817" r:id="rId28"/>
    <p:sldId id="907" r:id="rId29"/>
    <p:sldId id="885" r:id="rId30"/>
    <p:sldId id="946" r:id="rId31"/>
    <p:sldId id="947" r:id="rId32"/>
    <p:sldId id="948" r:id="rId33"/>
    <p:sldId id="899" r:id="rId34"/>
    <p:sldId id="825" r:id="rId35"/>
    <p:sldId id="826" r:id="rId36"/>
    <p:sldId id="862" r:id="rId37"/>
    <p:sldId id="944" r:id="rId38"/>
    <p:sldId id="544" r:id="rId39"/>
  </p:sldIdLst>
  <p:sldSz cx="12192000" cy="6858000"/>
  <p:notesSz cx="7315200" cy="12344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D6"/>
    <a:srgbClr val="F5573D"/>
    <a:srgbClr val="DC5930"/>
    <a:srgbClr val="F0573E"/>
    <a:srgbClr val="8A4FFF"/>
    <a:srgbClr val="9966FF"/>
    <a:srgbClr val="B00000"/>
    <a:srgbClr val="9900FF"/>
    <a:srgbClr val="990033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1" autoAdjust="0"/>
    <p:restoredTop sz="90183" autoAdjust="0"/>
  </p:normalViewPr>
  <p:slideViewPr>
    <p:cSldViewPr snapToGrid="0">
      <p:cViewPr varScale="1">
        <p:scale>
          <a:sx n="100" d="100"/>
          <a:sy n="100" d="100"/>
        </p:scale>
        <p:origin x="114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21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0" Type="http://schemas.openxmlformats.org/officeDocument/2006/relationships/slide" Target="slides/slide11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loyd Potter" userId="b8349ac3-7baa-4f39-ad63-c7da5d241fae" providerId="ADAL" clId="{AD3BA7C5-D8A1-4B64-AC1B-9DCB15DD7689}"/>
    <pc:docChg chg="custSel addSld modSld">
      <pc:chgData name="Lloyd Potter" userId="b8349ac3-7baa-4f39-ad63-c7da5d241fae" providerId="ADAL" clId="{AD3BA7C5-D8A1-4B64-AC1B-9DCB15DD7689}" dt="2022-09-16T19:31:35.132" v="141" actId="1076"/>
      <pc:docMkLst>
        <pc:docMk/>
      </pc:docMkLst>
      <pc:sldChg chg="modSp">
        <pc:chgData name="Lloyd Potter" userId="b8349ac3-7baa-4f39-ad63-c7da5d241fae" providerId="ADAL" clId="{AD3BA7C5-D8A1-4B64-AC1B-9DCB15DD7689}" dt="2022-09-16T19:03:22.190" v="75" actId="20577"/>
        <pc:sldMkLst>
          <pc:docMk/>
          <pc:sldMk cId="3710229541" sldId="549"/>
        </pc:sldMkLst>
        <pc:spChg chg="mod">
          <ac:chgData name="Lloyd Potter" userId="b8349ac3-7baa-4f39-ad63-c7da5d241fae" providerId="ADAL" clId="{AD3BA7C5-D8A1-4B64-AC1B-9DCB15DD7689}" dt="2022-09-16T19:03:22.190" v="75" actId="20577"/>
          <ac:spMkLst>
            <pc:docMk/>
            <pc:sldMk cId="3710229541" sldId="549"/>
            <ac:spMk id="4" creationId="{A915E761-26BF-4D36-A626-C3C24E9DD38C}"/>
          </ac:spMkLst>
        </pc:spChg>
      </pc:sldChg>
      <pc:sldChg chg="addSp delSp modSp">
        <pc:chgData name="Lloyd Potter" userId="b8349ac3-7baa-4f39-ad63-c7da5d241fae" providerId="ADAL" clId="{AD3BA7C5-D8A1-4B64-AC1B-9DCB15DD7689}" dt="2022-09-16T19:31:35.132" v="141" actId="1076"/>
        <pc:sldMkLst>
          <pc:docMk/>
          <pc:sldMk cId="3128979310" sldId="862"/>
        </pc:sldMkLst>
        <pc:picChg chg="del">
          <ac:chgData name="Lloyd Potter" userId="b8349ac3-7baa-4f39-ad63-c7da5d241fae" providerId="ADAL" clId="{AD3BA7C5-D8A1-4B64-AC1B-9DCB15DD7689}" dt="2022-09-16T19:31:27.072" v="138" actId="478"/>
          <ac:picMkLst>
            <pc:docMk/>
            <pc:sldMk cId="3128979310" sldId="862"/>
            <ac:picMk id="3" creationId="{983B4788-8457-4BDE-8256-969D2B2A3DAA}"/>
          </ac:picMkLst>
        </pc:picChg>
        <pc:picChg chg="del">
          <ac:chgData name="Lloyd Potter" userId="b8349ac3-7baa-4f39-ad63-c7da5d241fae" providerId="ADAL" clId="{AD3BA7C5-D8A1-4B64-AC1B-9DCB15DD7689}" dt="2022-09-16T19:07:39.550" v="76" actId="478"/>
          <ac:picMkLst>
            <pc:docMk/>
            <pc:sldMk cId="3128979310" sldId="862"/>
            <ac:picMk id="4" creationId="{44387D01-2C35-4619-A8F7-1C9997D7AEFA}"/>
          </ac:picMkLst>
        </pc:picChg>
        <pc:picChg chg="add del">
          <ac:chgData name="Lloyd Potter" userId="b8349ac3-7baa-4f39-ad63-c7da5d241fae" providerId="ADAL" clId="{AD3BA7C5-D8A1-4B64-AC1B-9DCB15DD7689}" dt="2022-09-16T19:12:28.691" v="82"/>
          <ac:picMkLst>
            <pc:docMk/>
            <pc:sldMk cId="3128979310" sldId="862"/>
            <ac:picMk id="6" creationId="{8D0F3101-6FD7-428B-A2AB-A227B067650C}"/>
          </ac:picMkLst>
        </pc:picChg>
        <pc:picChg chg="add mod">
          <ac:chgData name="Lloyd Potter" userId="b8349ac3-7baa-4f39-ad63-c7da5d241fae" providerId="ADAL" clId="{AD3BA7C5-D8A1-4B64-AC1B-9DCB15DD7689}" dt="2022-09-16T19:30:31.471" v="137" actId="1076"/>
          <ac:picMkLst>
            <pc:docMk/>
            <pc:sldMk cId="3128979310" sldId="862"/>
            <ac:picMk id="7" creationId="{ED4F3213-72F3-47A4-89E5-CB67F495FA5E}"/>
          </ac:picMkLst>
        </pc:picChg>
        <pc:picChg chg="add mod">
          <ac:chgData name="Lloyd Potter" userId="b8349ac3-7baa-4f39-ad63-c7da5d241fae" providerId="ADAL" clId="{AD3BA7C5-D8A1-4B64-AC1B-9DCB15DD7689}" dt="2022-09-16T19:31:35.132" v="141" actId="1076"/>
          <ac:picMkLst>
            <pc:docMk/>
            <pc:sldMk cId="3128979310" sldId="862"/>
            <ac:picMk id="8" creationId="{95754D50-E2C8-476D-985F-6E4E1B1ACDE4}"/>
          </ac:picMkLst>
        </pc:picChg>
      </pc:sldChg>
      <pc:sldChg chg="addSp modSp add">
        <pc:chgData name="Lloyd Potter" userId="b8349ac3-7baa-4f39-ad63-c7da5d241fae" providerId="ADAL" clId="{AD3BA7C5-D8A1-4B64-AC1B-9DCB15DD7689}" dt="2022-09-16T19:16:21.013" v="132" actId="1076"/>
        <pc:sldMkLst>
          <pc:docMk/>
          <pc:sldMk cId="1218027365" sldId="944"/>
        </pc:sldMkLst>
        <pc:spChg chg="add mod">
          <ac:chgData name="Lloyd Potter" userId="b8349ac3-7baa-4f39-ad63-c7da5d241fae" providerId="ADAL" clId="{AD3BA7C5-D8A1-4B64-AC1B-9DCB15DD7689}" dt="2022-09-16T19:16:02.090" v="129" actId="1076"/>
          <ac:spMkLst>
            <pc:docMk/>
            <pc:sldMk cId="1218027365" sldId="944"/>
            <ac:spMk id="5" creationId="{01D5BB17-3E7C-49C8-B06B-438C865D6DCE}"/>
          </ac:spMkLst>
        </pc:spChg>
        <pc:picChg chg="add mod">
          <ac:chgData name="Lloyd Potter" userId="b8349ac3-7baa-4f39-ad63-c7da5d241fae" providerId="ADAL" clId="{AD3BA7C5-D8A1-4B64-AC1B-9DCB15DD7689}" dt="2022-09-16T19:16:21.013" v="132" actId="1076"/>
          <ac:picMkLst>
            <pc:docMk/>
            <pc:sldMk cId="1218027365" sldId="944"/>
            <ac:picMk id="3" creationId="{17D02319-F76D-4A4C-A831-A489B8801A20}"/>
          </ac:picMkLst>
        </pc:picChg>
        <pc:picChg chg="add mod modCrop">
          <ac:chgData name="Lloyd Potter" userId="b8349ac3-7baa-4f39-ad63-c7da5d241fae" providerId="ADAL" clId="{AD3BA7C5-D8A1-4B64-AC1B-9DCB15DD7689}" dt="2022-09-16T19:16:16.050" v="130" actId="1076"/>
          <ac:picMkLst>
            <pc:docMk/>
            <pc:sldMk cId="1218027365" sldId="944"/>
            <ac:picMk id="4" creationId="{1ACFC9C8-8A15-4E85-A690-B6D619F450FF}"/>
          </ac:picMkLst>
        </pc:picChg>
      </pc:sldChg>
    </pc:docChg>
  </pc:docChgLst>
  <pc:docChgLst>
    <pc:chgData name="Lloyd Potter" userId="b8349ac3-7baa-4f39-ad63-c7da5d241fae" providerId="ADAL" clId="{DE69C0D3-A520-4E81-A3FB-AD2FBC03816D}"/>
    <pc:docChg chg="custSel addSld delSld modSld sldOrd">
      <pc:chgData name="Lloyd Potter" userId="b8349ac3-7baa-4f39-ad63-c7da5d241fae" providerId="ADAL" clId="{DE69C0D3-A520-4E81-A3FB-AD2FBC03816D}" dt="2022-09-19T15:20:32.365" v="413"/>
      <pc:docMkLst>
        <pc:docMk/>
      </pc:docMkLst>
      <pc:sldChg chg="modSp">
        <pc:chgData name="Lloyd Potter" userId="b8349ac3-7baa-4f39-ad63-c7da5d241fae" providerId="ADAL" clId="{DE69C0D3-A520-4E81-A3FB-AD2FBC03816D}" dt="2022-09-19T15:19:39.567" v="409" actId="20577"/>
        <pc:sldMkLst>
          <pc:docMk/>
          <pc:sldMk cId="3710229541" sldId="549"/>
        </pc:sldMkLst>
        <pc:spChg chg="mod">
          <ac:chgData name="Lloyd Potter" userId="b8349ac3-7baa-4f39-ad63-c7da5d241fae" providerId="ADAL" clId="{DE69C0D3-A520-4E81-A3FB-AD2FBC03816D}" dt="2022-09-19T15:05:00.459" v="377" actId="20577"/>
          <ac:spMkLst>
            <pc:docMk/>
            <pc:sldMk cId="3710229541" sldId="549"/>
            <ac:spMk id="3" creationId="{00000000-0000-0000-0000-000000000000}"/>
          </ac:spMkLst>
        </pc:spChg>
        <pc:spChg chg="mod">
          <ac:chgData name="Lloyd Potter" userId="b8349ac3-7baa-4f39-ad63-c7da5d241fae" providerId="ADAL" clId="{DE69C0D3-A520-4E81-A3FB-AD2FBC03816D}" dt="2022-09-19T15:19:39.567" v="409" actId="20577"/>
          <ac:spMkLst>
            <pc:docMk/>
            <pc:sldMk cId="3710229541" sldId="549"/>
            <ac:spMk id="4" creationId="{A915E761-26BF-4D36-A626-C3C24E9DD38C}"/>
          </ac:spMkLst>
        </pc:spChg>
      </pc:sldChg>
      <pc:sldChg chg="ord">
        <pc:chgData name="Lloyd Potter" userId="b8349ac3-7baa-4f39-ad63-c7da5d241fae" providerId="ADAL" clId="{DE69C0D3-A520-4E81-A3FB-AD2FBC03816D}" dt="2022-09-19T15:19:26.138" v="384"/>
        <pc:sldMkLst>
          <pc:docMk/>
          <pc:sldMk cId="3276790513" sldId="825"/>
        </pc:sldMkLst>
      </pc:sldChg>
      <pc:sldChg chg="ord">
        <pc:chgData name="Lloyd Potter" userId="b8349ac3-7baa-4f39-ad63-c7da5d241fae" providerId="ADAL" clId="{DE69C0D3-A520-4E81-A3FB-AD2FBC03816D}" dt="2022-09-19T15:20:32.365" v="413"/>
        <pc:sldMkLst>
          <pc:docMk/>
          <pc:sldMk cId="2595194982" sldId="877"/>
        </pc:sldMkLst>
      </pc:sldChg>
      <pc:sldChg chg="modSp">
        <pc:chgData name="Lloyd Potter" userId="b8349ac3-7baa-4f39-ad63-c7da5d241fae" providerId="ADAL" clId="{DE69C0D3-A520-4E81-A3FB-AD2FBC03816D}" dt="2022-09-19T15:04:08.902" v="334" actId="313"/>
        <pc:sldMkLst>
          <pc:docMk/>
          <pc:sldMk cId="1218027365" sldId="944"/>
        </pc:sldMkLst>
        <pc:spChg chg="mod">
          <ac:chgData name="Lloyd Potter" userId="b8349ac3-7baa-4f39-ad63-c7da5d241fae" providerId="ADAL" clId="{DE69C0D3-A520-4E81-A3FB-AD2FBC03816D}" dt="2022-09-19T15:04:08.902" v="334" actId="313"/>
          <ac:spMkLst>
            <pc:docMk/>
            <pc:sldMk cId="1218027365" sldId="944"/>
            <ac:spMk id="5" creationId="{01D5BB17-3E7C-49C8-B06B-438C865D6DCE}"/>
          </ac:spMkLst>
        </pc:spChg>
      </pc:sldChg>
      <pc:sldChg chg="addSp modSp add del mod">
        <pc:chgData name="Lloyd Potter" userId="b8349ac3-7baa-4f39-ad63-c7da5d241fae" providerId="ADAL" clId="{DE69C0D3-A520-4E81-A3FB-AD2FBC03816D}" dt="2022-09-19T15:01:43.857" v="319" actId="2696"/>
        <pc:sldMkLst>
          <pc:docMk/>
          <pc:sldMk cId="2693277757" sldId="945"/>
        </pc:sldMkLst>
        <pc:spChg chg="add mod">
          <ac:chgData name="Lloyd Potter" userId="b8349ac3-7baa-4f39-ad63-c7da5d241fae" providerId="ADAL" clId="{DE69C0D3-A520-4E81-A3FB-AD2FBC03816D}" dt="2022-09-17T00:12:07.110" v="109" actId="1076"/>
          <ac:spMkLst>
            <pc:docMk/>
            <pc:sldMk cId="2693277757" sldId="945"/>
            <ac:spMk id="4" creationId="{0ECD634A-F185-44CF-BF80-CDBC2DAD7121}"/>
          </ac:spMkLst>
        </pc:spChg>
        <pc:spChg chg="add mod">
          <ac:chgData name="Lloyd Potter" userId="b8349ac3-7baa-4f39-ad63-c7da5d241fae" providerId="ADAL" clId="{DE69C0D3-A520-4E81-A3FB-AD2FBC03816D}" dt="2022-09-17T00:14:19.497" v="180" actId="207"/>
          <ac:spMkLst>
            <pc:docMk/>
            <pc:sldMk cId="2693277757" sldId="945"/>
            <ac:spMk id="5" creationId="{0EDC11DF-F35E-4148-BE21-F2E0387C646E}"/>
          </ac:spMkLst>
        </pc:spChg>
        <pc:graphicFrameChg chg="add mod">
          <ac:chgData name="Lloyd Potter" userId="b8349ac3-7baa-4f39-ad63-c7da5d241fae" providerId="ADAL" clId="{DE69C0D3-A520-4E81-A3FB-AD2FBC03816D}" dt="2022-09-17T00:10:33.257" v="5" actId="403"/>
          <ac:graphicFrameMkLst>
            <pc:docMk/>
            <pc:sldMk cId="2693277757" sldId="945"/>
            <ac:graphicFrameMk id="3" creationId="{26ABDEC1-0F36-471B-930F-AFC8B8D5AE16}"/>
          </ac:graphicFrameMkLst>
        </pc:graphicFrameChg>
      </pc:sldChg>
      <pc:sldChg chg="modSp add ord">
        <pc:chgData name="Lloyd Potter" userId="b8349ac3-7baa-4f39-ad63-c7da5d241fae" providerId="ADAL" clId="{DE69C0D3-A520-4E81-A3FB-AD2FBC03816D}" dt="2022-09-19T15:02:49.347" v="332" actId="403"/>
        <pc:sldMkLst>
          <pc:docMk/>
          <pc:sldMk cId="968273167" sldId="946"/>
        </pc:sldMkLst>
        <pc:graphicFrameChg chg="mod">
          <ac:chgData name="Lloyd Potter" userId="b8349ac3-7baa-4f39-ad63-c7da5d241fae" providerId="ADAL" clId="{DE69C0D3-A520-4E81-A3FB-AD2FBC03816D}" dt="2022-09-19T15:02:49.347" v="332" actId="403"/>
          <ac:graphicFrameMkLst>
            <pc:docMk/>
            <pc:sldMk cId="968273167" sldId="946"/>
            <ac:graphicFrameMk id="3" creationId="{26ABDEC1-0F36-471B-930F-AFC8B8D5AE16}"/>
          </ac:graphicFrameMkLst>
        </pc:graphicFrameChg>
      </pc:sldChg>
      <pc:sldChg chg="addSp delSp modSp add mod">
        <pc:chgData name="Lloyd Potter" userId="b8349ac3-7baa-4f39-ad63-c7da5d241fae" providerId="ADAL" clId="{DE69C0D3-A520-4E81-A3FB-AD2FBC03816D}" dt="2022-09-19T15:19:00.465" v="378" actId="27918"/>
        <pc:sldMkLst>
          <pc:docMk/>
          <pc:sldMk cId="300623027" sldId="947"/>
        </pc:sldMkLst>
        <pc:spChg chg="add">
          <ac:chgData name="Lloyd Potter" userId="b8349ac3-7baa-4f39-ad63-c7da5d241fae" providerId="ADAL" clId="{DE69C0D3-A520-4E81-A3FB-AD2FBC03816D}" dt="2022-09-19T13:31:57.230" v="193"/>
          <ac:spMkLst>
            <pc:docMk/>
            <pc:sldMk cId="300623027" sldId="947"/>
            <ac:spMk id="4" creationId="{5AEB2339-6DD8-4991-AA8F-1268963E8FA2}"/>
          </ac:spMkLst>
        </pc:spChg>
        <pc:spChg chg="add mod">
          <ac:chgData name="Lloyd Potter" userId="b8349ac3-7baa-4f39-ad63-c7da5d241fae" providerId="ADAL" clId="{DE69C0D3-A520-4E81-A3FB-AD2FBC03816D}" dt="2022-09-19T14:57:17.279" v="278" actId="1076"/>
          <ac:spMkLst>
            <pc:docMk/>
            <pc:sldMk cId="300623027" sldId="947"/>
            <ac:spMk id="5" creationId="{36A03A59-D01C-4FE3-99BA-65DADE4254A7}"/>
          </ac:spMkLst>
        </pc:spChg>
        <pc:graphicFrameChg chg="add del mod">
          <ac:chgData name="Lloyd Potter" userId="b8349ac3-7baa-4f39-ad63-c7da5d241fae" providerId="ADAL" clId="{DE69C0D3-A520-4E81-A3FB-AD2FBC03816D}" dt="2022-09-19T14:56:38.593" v="261" actId="403"/>
          <ac:graphicFrameMkLst>
            <pc:docMk/>
            <pc:sldMk cId="300623027" sldId="947"/>
            <ac:graphicFrameMk id="3" creationId="{2839AFC9-0B8E-466E-A345-5084EDDAFB56}"/>
          </ac:graphicFrameMkLst>
        </pc:graphicFrameChg>
      </pc:sldChg>
      <pc:sldChg chg="addSp modSp add mod">
        <pc:chgData name="Lloyd Potter" userId="b8349ac3-7baa-4f39-ad63-c7da5d241fae" providerId="ADAL" clId="{DE69C0D3-A520-4E81-A3FB-AD2FBC03816D}" dt="2022-09-19T15:00:57.520" v="318" actId="14100"/>
        <pc:sldMkLst>
          <pc:docMk/>
          <pc:sldMk cId="3860695830" sldId="948"/>
        </pc:sldMkLst>
        <pc:spChg chg="add mod">
          <ac:chgData name="Lloyd Potter" userId="b8349ac3-7baa-4f39-ad63-c7da5d241fae" providerId="ADAL" clId="{DE69C0D3-A520-4E81-A3FB-AD2FBC03816D}" dt="2022-09-19T14:58:29.639" v="300" actId="6549"/>
          <ac:spMkLst>
            <pc:docMk/>
            <pc:sldMk cId="3860695830" sldId="948"/>
            <ac:spMk id="4" creationId="{A42FA06A-B1F5-4589-856A-A99F2A81A71B}"/>
          </ac:spMkLst>
        </pc:spChg>
        <pc:spChg chg="add">
          <ac:chgData name="Lloyd Potter" userId="b8349ac3-7baa-4f39-ad63-c7da5d241fae" providerId="ADAL" clId="{DE69C0D3-A520-4E81-A3FB-AD2FBC03816D}" dt="2022-09-19T14:59:34.172" v="313"/>
          <ac:spMkLst>
            <pc:docMk/>
            <pc:sldMk cId="3860695830" sldId="948"/>
            <ac:spMk id="5" creationId="{A154D2AD-8990-462B-828A-20A2B8A16DC2}"/>
          </ac:spMkLst>
        </pc:spChg>
        <pc:graphicFrameChg chg="add mod">
          <ac:chgData name="Lloyd Potter" userId="b8349ac3-7baa-4f39-ad63-c7da5d241fae" providerId="ADAL" clId="{DE69C0D3-A520-4E81-A3FB-AD2FBC03816D}" dt="2022-09-19T15:00:57.520" v="318" actId="14100"/>
          <ac:graphicFrameMkLst>
            <pc:docMk/>
            <pc:sldMk cId="3860695830" sldId="948"/>
            <ac:graphicFrameMk id="3" creationId="{53019402-86EC-4273-87F6-291F26923FD5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utsacloud-my.sharepoint.com/personal/lloyd_potter_utsa_edu/Documents/Documents/Requests/commut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utsacloud-my.sharepoint.com/personal/lloyd_potter_utsa_edu/Documents/Documents/Requests/commut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utsacloud-my.sharepoint.com/personal/lloyd_potter_utsa_edu/Documents/Documents/txdot%20env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Population Change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4"/>
                <c:pt idx="0">
                  <c:v>Jefferson</c:v>
                </c:pt>
                <c:pt idx="1">
                  <c:v>Ector</c:v>
                </c:pt>
                <c:pt idx="2">
                  <c:v>Harris</c:v>
                </c:pt>
                <c:pt idx="3">
                  <c:v>Dallas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4"/>
                <c:pt idx="0">
                  <c:v>-2275</c:v>
                </c:pt>
                <c:pt idx="1">
                  <c:v>-4376</c:v>
                </c:pt>
                <c:pt idx="2">
                  <c:v>-4461</c:v>
                </c:pt>
                <c:pt idx="3">
                  <c:v>-24907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0E-4588-9B84-C843945EF1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Natural Change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4"/>
                <c:pt idx="0">
                  <c:v>Jefferson</c:v>
                </c:pt>
                <c:pt idx="1">
                  <c:v>Ector</c:v>
                </c:pt>
                <c:pt idx="2">
                  <c:v>Harris</c:v>
                </c:pt>
                <c:pt idx="3">
                  <c:v>Dallas</c:v>
                </c:pt>
              </c:strCache>
            </c:strRef>
          </c:cat>
          <c:val>
            <c:numRef>
              <c:f>Sheet1!$C$2:$C$9</c:f>
              <c:numCache>
                <c:formatCode>#,##0</c:formatCode>
                <c:ptCount val="4"/>
                <c:pt idx="0">
                  <c:v>233</c:v>
                </c:pt>
                <c:pt idx="1">
                  <c:v>1592</c:v>
                </c:pt>
                <c:pt idx="2">
                  <c:v>29474</c:v>
                </c:pt>
                <c:pt idx="3">
                  <c:v>15686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0E-4588-9B84-C843945EF16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Net Migration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4"/>
                <c:pt idx="0">
                  <c:v>Jefferson</c:v>
                </c:pt>
                <c:pt idx="1">
                  <c:v>Ector</c:v>
                </c:pt>
                <c:pt idx="2">
                  <c:v>Harris</c:v>
                </c:pt>
                <c:pt idx="3">
                  <c:v>Dallas</c:v>
                </c:pt>
              </c:strCache>
            </c:strRef>
          </c:cat>
          <c:val>
            <c:numRef>
              <c:f>Sheet1!$D$2:$D$9</c:f>
              <c:numCache>
                <c:formatCode>#,##0</c:formatCode>
                <c:ptCount val="4"/>
                <c:pt idx="0">
                  <c:v>-2517</c:v>
                </c:pt>
                <c:pt idx="1">
                  <c:v>-5878</c:v>
                </c:pt>
                <c:pt idx="2">
                  <c:v>-34328</c:v>
                </c:pt>
                <c:pt idx="3">
                  <c:v>-40310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0E-4588-9B84-C843945EF1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1751216"/>
        <c:axId val="736563920"/>
      </c:barChart>
      <c:catAx>
        <c:axId val="63175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6563920"/>
        <c:crosses val="autoZero"/>
        <c:auto val="1"/>
        <c:lblAlgn val="ctr"/>
        <c:lblOffset val="100"/>
        <c:noMultiLvlLbl val="0"/>
      </c:catAx>
      <c:valAx>
        <c:axId val="73656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Population</a:t>
                </a:r>
                <a:r>
                  <a:rPr lang="en-US" baseline="0" dirty="0"/>
                  <a:t> Change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175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215465059055119"/>
          <c:y val="9.3749994232898981E-2"/>
          <c:w val="0.66311109744094487"/>
          <c:h val="5.37163475814254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159195332371542E-2"/>
          <c:y val="0.196429984249303"/>
          <c:w val="0.94448245293841582"/>
          <c:h val="0.79116805312744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2021 - 2019 Change in Percent Drove Alone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Sheet1!$D$2:$D$27</c:f>
              <c:strCache>
                <c:ptCount val="26"/>
                <c:pt idx="0">
                  <c:v>Collin </c:v>
                </c:pt>
                <c:pt idx="1">
                  <c:v>Travis </c:v>
                </c:pt>
                <c:pt idx="2">
                  <c:v>Williamson </c:v>
                </c:pt>
                <c:pt idx="3">
                  <c:v>Rockwall </c:v>
                </c:pt>
                <c:pt idx="4">
                  <c:v>Denton </c:v>
                </c:pt>
                <c:pt idx="5">
                  <c:v>Hays </c:v>
                </c:pt>
                <c:pt idx="6">
                  <c:v>Dallas </c:v>
                </c:pt>
                <c:pt idx="7">
                  <c:v>Harris </c:v>
                </c:pt>
                <c:pt idx="8">
                  <c:v>Fort Bend </c:v>
                </c:pt>
                <c:pt idx="9">
                  <c:v>Bexar </c:v>
                </c:pt>
                <c:pt idx="10">
                  <c:v>Tarrant </c:v>
                </c:pt>
                <c:pt idx="11">
                  <c:v>Grayson </c:v>
                </c:pt>
                <c:pt idx="12">
                  <c:v>McLennan </c:v>
                </c:pt>
                <c:pt idx="13">
                  <c:v>Comal </c:v>
                </c:pt>
                <c:pt idx="14">
                  <c:v>Hunt </c:v>
                </c:pt>
                <c:pt idx="15">
                  <c:v>Guadalupe </c:v>
                </c:pt>
                <c:pt idx="16">
                  <c:v>Montgomery </c:v>
                </c:pt>
                <c:pt idx="17">
                  <c:v>Brazoria </c:v>
                </c:pt>
                <c:pt idx="18">
                  <c:v>Parker </c:v>
                </c:pt>
                <c:pt idx="19">
                  <c:v>Randall </c:v>
                </c:pt>
                <c:pt idx="20">
                  <c:v>El Paso </c:v>
                </c:pt>
                <c:pt idx="21">
                  <c:v>Cameron </c:v>
                </c:pt>
                <c:pt idx="22">
                  <c:v>Gregg </c:v>
                </c:pt>
                <c:pt idx="23">
                  <c:v>Brazos </c:v>
                </c:pt>
                <c:pt idx="24">
                  <c:v>Potter </c:v>
                </c:pt>
                <c:pt idx="25">
                  <c:v>Galveston </c:v>
                </c:pt>
              </c:strCache>
            </c:strRef>
          </c:cat>
          <c:val>
            <c:numRef>
              <c:f>Sheet1!$E$2:$E$27</c:f>
              <c:numCache>
                <c:formatCode>General</c:formatCode>
                <c:ptCount val="26"/>
                <c:pt idx="0">
                  <c:v>-22.299999999999997</c:v>
                </c:pt>
                <c:pt idx="1">
                  <c:v>-19.400000000000006</c:v>
                </c:pt>
                <c:pt idx="2">
                  <c:v>-17.899999999999991</c:v>
                </c:pt>
                <c:pt idx="3">
                  <c:v>-17.799999999999997</c:v>
                </c:pt>
                <c:pt idx="4">
                  <c:v>-16.799999999999997</c:v>
                </c:pt>
                <c:pt idx="5">
                  <c:v>-11.700000000000003</c:v>
                </c:pt>
                <c:pt idx="6">
                  <c:v>-11.5</c:v>
                </c:pt>
                <c:pt idx="7">
                  <c:v>-11.5</c:v>
                </c:pt>
                <c:pt idx="8">
                  <c:v>-11.399999999999991</c:v>
                </c:pt>
                <c:pt idx="9">
                  <c:v>-10.699999999999989</c:v>
                </c:pt>
                <c:pt idx="10">
                  <c:v>-10.600000000000009</c:v>
                </c:pt>
                <c:pt idx="11">
                  <c:v>-9.9000000000000057</c:v>
                </c:pt>
                <c:pt idx="12">
                  <c:v>-7.7999999999999972</c:v>
                </c:pt>
                <c:pt idx="13">
                  <c:v>-7.5999999999999943</c:v>
                </c:pt>
                <c:pt idx="14">
                  <c:v>-7.3000000000000114</c:v>
                </c:pt>
                <c:pt idx="15">
                  <c:v>-7.2000000000000028</c:v>
                </c:pt>
                <c:pt idx="16">
                  <c:v>-7</c:v>
                </c:pt>
                <c:pt idx="17">
                  <c:v>-6.9000000000000057</c:v>
                </c:pt>
                <c:pt idx="18">
                  <c:v>-6.1000000000000085</c:v>
                </c:pt>
                <c:pt idx="19">
                  <c:v>-6.0999999999999943</c:v>
                </c:pt>
                <c:pt idx="20">
                  <c:v>-5.9000000000000057</c:v>
                </c:pt>
                <c:pt idx="21">
                  <c:v>-5.7999999999999972</c:v>
                </c:pt>
                <c:pt idx="22">
                  <c:v>-5.6000000000000085</c:v>
                </c:pt>
                <c:pt idx="23">
                  <c:v>-5.5</c:v>
                </c:pt>
                <c:pt idx="24">
                  <c:v>-5.3999999999999915</c:v>
                </c:pt>
                <c:pt idx="25">
                  <c:v>-3.7999999999999972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C8-4393-8234-AA5953292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172559344"/>
        <c:axId val="1763637904"/>
      </c:barChart>
      <c:catAx>
        <c:axId val="117255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3637904"/>
        <c:crosses val="autoZero"/>
        <c:auto val="1"/>
        <c:lblAlgn val="ctr"/>
        <c:lblOffset val="100"/>
        <c:noMultiLvlLbl val="0"/>
      </c:catAx>
      <c:valAx>
        <c:axId val="176363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2559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032214857011479E-2"/>
          <c:y val="8.8612807539264496E-2"/>
          <c:w val="0.91280667194981335"/>
          <c:h val="0.6568158662268159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Sheet1!$F$2:$F$42</c:f>
              <c:strCache>
                <c:ptCount val="41"/>
                <c:pt idx="0">
                  <c:v>Cameron </c:v>
                </c:pt>
                <c:pt idx="1">
                  <c:v>Webb </c:v>
                </c:pt>
                <c:pt idx="2">
                  <c:v>Johnson </c:v>
                </c:pt>
                <c:pt idx="3">
                  <c:v>Gregg </c:v>
                </c:pt>
                <c:pt idx="4">
                  <c:v>Angelina </c:v>
                </c:pt>
                <c:pt idx="5">
                  <c:v>San Patricio </c:v>
                </c:pt>
                <c:pt idx="6">
                  <c:v>Lubbock </c:v>
                </c:pt>
                <c:pt idx="7">
                  <c:v>Hidalgo </c:v>
                </c:pt>
                <c:pt idx="8">
                  <c:v>Midland </c:v>
                </c:pt>
                <c:pt idx="9">
                  <c:v>Tom Green </c:v>
                </c:pt>
                <c:pt idx="10">
                  <c:v>Bell </c:v>
                </c:pt>
                <c:pt idx="11">
                  <c:v>Victoria </c:v>
                </c:pt>
                <c:pt idx="12">
                  <c:v>Grayson </c:v>
                </c:pt>
                <c:pt idx="13">
                  <c:v>Ellis </c:v>
                </c:pt>
                <c:pt idx="14">
                  <c:v>Potter </c:v>
                </c:pt>
                <c:pt idx="15">
                  <c:v>Brazoria </c:v>
                </c:pt>
                <c:pt idx="16">
                  <c:v>Coryell </c:v>
                </c:pt>
                <c:pt idx="17">
                  <c:v>Henderson </c:v>
                </c:pt>
                <c:pt idx="18">
                  <c:v>El Paso </c:v>
                </c:pt>
                <c:pt idx="19">
                  <c:v>Brazos </c:v>
                </c:pt>
                <c:pt idx="20">
                  <c:v>Parker </c:v>
                </c:pt>
                <c:pt idx="21">
                  <c:v>Randall </c:v>
                </c:pt>
                <c:pt idx="22">
                  <c:v>McLennan </c:v>
                </c:pt>
                <c:pt idx="23">
                  <c:v>Galveston </c:v>
                </c:pt>
                <c:pt idx="24">
                  <c:v>Comal </c:v>
                </c:pt>
                <c:pt idx="25">
                  <c:v>Hunt </c:v>
                </c:pt>
                <c:pt idx="26">
                  <c:v>Wise </c:v>
                </c:pt>
                <c:pt idx="27">
                  <c:v>Guadalupe </c:v>
                </c:pt>
                <c:pt idx="28">
                  <c:v>Kaufman </c:v>
                </c:pt>
                <c:pt idx="29">
                  <c:v>Montgomery </c:v>
                </c:pt>
                <c:pt idx="30">
                  <c:v>Hays </c:v>
                </c:pt>
                <c:pt idx="31">
                  <c:v>Harris </c:v>
                </c:pt>
                <c:pt idx="32">
                  <c:v>Tarrant </c:v>
                </c:pt>
                <c:pt idx="33">
                  <c:v>Bexar </c:v>
                </c:pt>
                <c:pt idx="34">
                  <c:v>Dallas </c:v>
                </c:pt>
                <c:pt idx="35">
                  <c:v>Fort Bend </c:v>
                </c:pt>
                <c:pt idx="36">
                  <c:v>Rockwall </c:v>
                </c:pt>
                <c:pt idx="37">
                  <c:v>Denton </c:v>
                </c:pt>
                <c:pt idx="38">
                  <c:v>Williamson </c:v>
                </c:pt>
                <c:pt idx="39">
                  <c:v>Collin </c:v>
                </c:pt>
                <c:pt idx="40">
                  <c:v>Travis </c:v>
                </c:pt>
              </c:strCache>
            </c:strRef>
          </c:cat>
          <c:val>
            <c:numRef>
              <c:f>Sheet1!$G$2:$G$42</c:f>
              <c:numCache>
                <c:formatCode>General</c:formatCode>
                <c:ptCount val="41"/>
                <c:pt idx="0">
                  <c:v>2.2000000000000002</c:v>
                </c:pt>
                <c:pt idx="1">
                  <c:v>2.3000000000000003</c:v>
                </c:pt>
                <c:pt idx="2">
                  <c:v>2.6999999999999993</c:v>
                </c:pt>
                <c:pt idx="3">
                  <c:v>3.1</c:v>
                </c:pt>
                <c:pt idx="4">
                  <c:v>3.3000000000000003</c:v>
                </c:pt>
                <c:pt idx="5">
                  <c:v>3.4999999999999996</c:v>
                </c:pt>
                <c:pt idx="6">
                  <c:v>3.5</c:v>
                </c:pt>
                <c:pt idx="7">
                  <c:v>3.8999999999999995</c:v>
                </c:pt>
                <c:pt idx="8">
                  <c:v>4.0999999999999996</c:v>
                </c:pt>
                <c:pt idx="9">
                  <c:v>4.6999999999999993</c:v>
                </c:pt>
                <c:pt idx="10">
                  <c:v>5</c:v>
                </c:pt>
                <c:pt idx="11">
                  <c:v>5.2</c:v>
                </c:pt>
                <c:pt idx="12">
                  <c:v>5.5</c:v>
                </c:pt>
                <c:pt idx="13">
                  <c:v>5.8</c:v>
                </c:pt>
                <c:pt idx="14">
                  <c:v>5.9</c:v>
                </c:pt>
                <c:pt idx="15">
                  <c:v>6.0000000000000009</c:v>
                </c:pt>
                <c:pt idx="16">
                  <c:v>6.1000000000000005</c:v>
                </c:pt>
                <c:pt idx="17">
                  <c:v>6.5</c:v>
                </c:pt>
                <c:pt idx="18">
                  <c:v>7.2</c:v>
                </c:pt>
                <c:pt idx="19">
                  <c:v>7.6</c:v>
                </c:pt>
                <c:pt idx="20">
                  <c:v>7.8000000000000007</c:v>
                </c:pt>
                <c:pt idx="21">
                  <c:v>7.9</c:v>
                </c:pt>
                <c:pt idx="22">
                  <c:v>8</c:v>
                </c:pt>
                <c:pt idx="23">
                  <c:v>8.4</c:v>
                </c:pt>
                <c:pt idx="24">
                  <c:v>8.5</c:v>
                </c:pt>
                <c:pt idx="25">
                  <c:v>8.6000000000000014</c:v>
                </c:pt>
                <c:pt idx="26">
                  <c:v>8.7999999999999989</c:v>
                </c:pt>
                <c:pt idx="27">
                  <c:v>9.5</c:v>
                </c:pt>
                <c:pt idx="28">
                  <c:v>9.6000000000000014</c:v>
                </c:pt>
                <c:pt idx="29">
                  <c:v>9.6999999999999993</c:v>
                </c:pt>
                <c:pt idx="30">
                  <c:v>10</c:v>
                </c:pt>
                <c:pt idx="31">
                  <c:v>10.6</c:v>
                </c:pt>
                <c:pt idx="32">
                  <c:v>11.099999999999998</c:v>
                </c:pt>
                <c:pt idx="33">
                  <c:v>11.900000000000002</c:v>
                </c:pt>
                <c:pt idx="34">
                  <c:v>12.8</c:v>
                </c:pt>
                <c:pt idx="35">
                  <c:v>13.3</c:v>
                </c:pt>
                <c:pt idx="36">
                  <c:v>15.2</c:v>
                </c:pt>
                <c:pt idx="37">
                  <c:v>18.799999999999997</c:v>
                </c:pt>
                <c:pt idx="38">
                  <c:v>21.3</c:v>
                </c:pt>
                <c:pt idx="39">
                  <c:v>23.200000000000003</c:v>
                </c:pt>
                <c:pt idx="40">
                  <c:v>25.1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B9-4B9F-9820-B419393090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389983872"/>
        <c:axId val="1557601888"/>
      </c:barChart>
      <c:catAx>
        <c:axId val="138998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7601888"/>
        <c:crosses val="autoZero"/>
        <c:auto val="1"/>
        <c:lblAlgn val="ctr"/>
        <c:lblOffset val="100"/>
        <c:noMultiLvlLbl val="0"/>
      </c:catAx>
      <c:valAx>
        <c:axId val="1557601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9983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93499566900208"/>
          <c:y val="3.1451369365682942E-2"/>
          <c:w val="0.77674249052201805"/>
          <c:h val="0.78936150388584614"/>
        </c:manualLayout>
      </c:layout>
      <c:lineChart>
        <c:grouping val="standard"/>
        <c:varyColors val="0"/>
        <c:ser>
          <c:idx val="1"/>
          <c:order val="0"/>
          <c:tx>
            <c:strRef>
              <c:f>Sheet!$B$1</c:f>
              <c:strCache>
                <c:ptCount val="1"/>
                <c:pt idx="0">
                  <c:v>Zero Net Migration</c:v>
                </c:pt>
              </c:strCache>
            </c:strRef>
          </c:tx>
          <c:spPr>
            <a:ln w="50800" cmpd="sng">
              <a:solidFill>
                <a:schemeClr val="accent1"/>
              </a:solidFill>
              <a:prstDash val="sysDash"/>
            </a:ln>
          </c:spPr>
          <c:marker>
            <c:symbol val="none"/>
          </c:marker>
          <c:cat>
            <c:numRef>
              <c:f>Sheet!$A$2:$A$42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Sheet!$B$2:$B$42</c:f>
              <c:numCache>
                <c:formatCode>0.0</c:formatCode>
                <c:ptCount val="41"/>
                <c:pt idx="0">
                  <c:v>25.145561000000001</c:v>
                </c:pt>
                <c:pt idx="1">
                  <c:v>25.36814</c:v>
                </c:pt>
                <c:pt idx="2">
                  <c:v>25.587758000000001</c:v>
                </c:pt>
                <c:pt idx="3">
                  <c:v>25.804803</c:v>
                </c:pt>
                <c:pt idx="4">
                  <c:v>26.018996000000001</c:v>
                </c:pt>
                <c:pt idx="5">
                  <c:v>26.230098000000002</c:v>
                </c:pt>
                <c:pt idx="6">
                  <c:v>26.438030999999999</c:v>
                </c:pt>
                <c:pt idx="7">
                  <c:v>26.642845999999999</c:v>
                </c:pt>
                <c:pt idx="8">
                  <c:v>26.844587000000001</c:v>
                </c:pt>
                <c:pt idx="9">
                  <c:v>27.043215</c:v>
                </c:pt>
                <c:pt idx="10">
                  <c:v>27.238610000000001</c:v>
                </c:pt>
                <c:pt idx="11">
                  <c:v>27.430845999999999</c:v>
                </c:pt>
                <c:pt idx="12">
                  <c:v>27.619758000000001</c:v>
                </c:pt>
                <c:pt idx="13">
                  <c:v>27.805264000000001</c:v>
                </c:pt>
                <c:pt idx="14">
                  <c:v>27.987306</c:v>
                </c:pt>
                <c:pt idx="15">
                  <c:v>28.165689</c:v>
                </c:pt>
                <c:pt idx="16">
                  <c:v>28.340191999999998</c:v>
                </c:pt>
                <c:pt idx="17">
                  <c:v>28.510652</c:v>
                </c:pt>
                <c:pt idx="18">
                  <c:v>28.676462999999998</c:v>
                </c:pt>
                <c:pt idx="19">
                  <c:v>28.837655000000002</c:v>
                </c:pt>
                <c:pt idx="20">
                  <c:v>28.994209999999999</c:v>
                </c:pt>
                <c:pt idx="21">
                  <c:v>29.146457000000002</c:v>
                </c:pt>
                <c:pt idx="22">
                  <c:v>29.293369999999999</c:v>
                </c:pt>
                <c:pt idx="23">
                  <c:v>29.435223000000001</c:v>
                </c:pt>
                <c:pt idx="24">
                  <c:v>29.572471</c:v>
                </c:pt>
                <c:pt idx="25">
                  <c:v>29.705207000000001</c:v>
                </c:pt>
                <c:pt idx="26">
                  <c:v>29.833584999999999</c:v>
                </c:pt>
                <c:pt idx="27">
                  <c:v>29.957694</c:v>
                </c:pt>
                <c:pt idx="28">
                  <c:v>30.0776</c:v>
                </c:pt>
                <c:pt idx="29">
                  <c:v>30.193458</c:v>
                </c:pt>
                <c:pt idx="30">
                  <c:v>30.305304</c:v>
                </c:pt>
                <c:pt idx="31">
                  <c:v>30.413550000000001</c:v>
                </c:pt>
                <c:pt idx="32">
                  <c:v>30.517688</c:v>
                </c:pt>
                <c:pt idx="33">
                  <c:v>30.617889999999999</c:v>
                </c:pt>
                <c:pt idx="34">
                  <c:v>30.714751</c:v>
                </c:pt>
                <c:pt idx="35">
                  <c:v>30.808219000000001</c:v>
                </c:pt>
                <c:pt idx="36">
                  <c:v>30.89922</c:v>
                </c:pt>
                <c:pt idx="37">
                  <c:v>30.988289999999999</c:v>
                </c:pt>
                <c:pt idx="38">
                  <c:v>31.075662000000001</c:v>
                </c:pt>
                <c:pt idx="39">
                  <c:v>31.161595999999999</c:v>
                </c:pt>
                <c:pt idx="40">
                  <c:v>31.246355000000001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7B-422F-B026-8CAAF71A4AC7}"/>
            </c:ext>
          </c:extLst>
        </c:ser>
        <c:ser>
          <c:idx val="2"/>
          <c:order val="1"/>
          <c:tx>
            <c:strRef>
              <c:f>Sheet!$C$1</c:f>
              <c:strCache>
                <c:ptCount val="1"/>
                <c:pt idx="0">
                  <c:v>Half 2000 -2010</c:v>
                </c:pt>
              </c:strCache>
            </c:strRef>
          </c:tx>
          <c:spPr>
            <a:ln w="50800" cmpd="sng">
              <a:solidFill>
                <a:srgbClr val="996600"/>
              </a:solidFill>
            </a:ln>
          </c:spPr>
          <c:marker>
            <c:symbol val="none"/>
          </c:marker>
          <c:cat>
            <c:numRef>
              <c:f>Sheet!$A$2:$A$42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Sheet!$C$2:$C$42</c:f>
              <c:numCache>
                <c:formatCode>0.0</c:formatCode>
                <c:ptCount val="41"/>
                <c:pt idx="0">
                  <c:v>25.145561000000001</c:v>
                </c:pt>
                <c:pt idx="1">
                  <c:v>25.499699</c:v>
                </c:pt>
                <c:pt idx="2">
                  <c:v>25.857199999999999</c:v>
                </c:pt>
                <c:pt idx="3">
                  <c:v>26.217849999999999</c:v>
                </c:pt>
                <c:pt idx="4">
                  <c:v>26.581256</c:v>
                </c:pt>
                <c:pt idx="5">
                  <c:v>26.947116000000001</c:v>
                </c:pt>
                <c:pt idx="6">
                  <c:v>27.315362</c:v>
                </c:pt>
                <c:pt idx="7">
                  <c:v>27.686233999999999</c:v>
                </c:pt>
                <c:pt idx="8">
                  <c:v>28.059417</c:v>
                </c:pt>
                <c:pt idx="9">
                  <c:v>28.435222</c:v>
                </c:pt>
                <c:pt idx="10">
                  <c:v>28.813282000000001</c:v>
                </c:pt>
                <c:pt idx="11">
                  <c:v>29.193542999999998</c:v>
                </c:pt>
                <c:pt idx="12">
                  <c:v>29.576077999999999</c:v>
                </c:pt>
                <c:pt idx="13">
                  <c:v>29.960483</c:v>
                </c:pt>
                <c:pt idx="14">
                  <c:v>30.346675000000001</c:v>
                </c:pt>
                <c:pt idx="15">
                  <c:v>30.734321000000001</c:v>
                </c:pt>
                <c:pt idx="16">
                  <c:v>31.12311</c:v>
                </c:pt>
                <c:pt idx="17">
                  <c:v>31.512597</c:v>
                </c:pt>
                <c:pt idx="18">
                  <c:v>31.902068</c:v>
                </c:pt>
                <c:pt idx="19">
                  <c:v>32.291314</c:v>
                </c:pt>
                <c:pt idx="20">
                  <c:v>32.680216999999999</c:v>
                </c:pt>
                <c:pt idx="21">
                  <c:v>33.069124000000002</c:v>
                </c:pt>
                <c:pt idx="22">
                  <c:v>33.456995999999997</c:v>
                </c:pt>
                <c:pt idx="23">
                  <c:v>33.844034000000001</c:v>
                </c:pt>
                <c:pt idx="24">
                  <c:v>34.230595999999998</c:v>
                </c:pt>
                <c:pt idx="25">
                  <c:v>34.616889999999998</c:v>
                </c:pt>
                <c:pt idx="26">
                  <c:v>35.003182000000002</c:v>
                </c:pt>
                <c:pt idx="27">
                  <c:v>35.389580000000002</c:v>
                </c:pt>
                <c:pt idx="28">
                  <c:v>35.776102000000002</c:v>
                </c:pt>
                <c:pt idx="29">
                  <c:v>36.163116000000002</c:v>
                </c:pt>
                <c:pt idx="30">
                  <c:v>36.550595000000001</c:v>
                </c:pt>
                <c:pt idx="31">
                  <c:v>36.938879</c:v>
                </c:pt>
                <c:pt idx="32">
                  <c:v>37.327562</c:v>
                </c:pt>
                <c:pt idx="33">
                  <c:v>37.716926000000001</c:v>
                </c:pt>
                <c:pt idx="34">
                  <c:v>38.107567000000003</c:v>
                </c:pt>
                <c:pt idx="35">
                  <c:v>38.499538000000001</c:v>
                </c:pt>
                <c:pt idx="36">
                  <c:v>38.893625</c:v>
                </c:pt>
                <c:pt idx="37">
                  <c:v>39.290774999999996</c:v>
                </c:pt>
                <c:pt idx="38">
                  <c:v>39.691096999999999</c:v>
                </c:pt>
                <c:pt idx="39">
                  <c:v>40.095109000000001</c:v>
                </c:pt>
                <c:pt idx="40">
                  <c:v>40.502749000000001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7B-422F-B026-8CAAF71A4AC7}"/>
            </c:ext>
          </c:extLst>
        </c:ser>
        <c:ser>
          <c:idx val="3"/>
          <c:order val="2"/>
          <c:tx>
            <c:strRef>
              <c:f>Sheet!$D$1</c:f>
              <c:strCache>
                <c:ptCount val="1"/>
                <c:pt idx="0">
                  <c:v>2000 -2010</c:v>
                </c:pt>
              </c:strCache>
            </c:strRef>
          </c:tx>
          <c:spPr>
            <a:ln w="44450" cmpd="sng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Sheet!$A$2:$A$42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Sheet!$D$2:$D$42</c:f>
              <c:numCache>
                <c:formatCode>0.0</c:formatCode>
                <c:ptCount val="41"/>
                <c:pt idx="0">
                  <c:v>25.145561000000001</c:v>
                </c:pt>
                <c:pt idx="1">
                  <c:v>25.631695000000001</c:v>
                </c:pt>
                <c:pt idx="2">
                  <c:v>26.130047000000001</c:v>
                </c:pt>
                <c:pt idx="3">
                  <c:v>26.640165</c:v>
                </c:pt>
                <c:pt idx="4">
                  <c:v>27.161942</c:v>
                </c:pt>
                <c:pt idx="5">
                  <c:v>27.695284000000001</c:v>
                </c:pt>
                <c:pt idx="6">
                  <c:v>28.240245000000002</c:v>
                </c:pt>
                <c:pt idx="7">
                  <c:v>28.79729</c:v>
                </c:pt>
                <c:pt idx="8">
                  <c:v>29.366479000000002</c:v>
                </c:pt>
                <c:pt idx="9">
                  <c:v>29.948091000000002</c:v>
                </c:pt>
                <c:pt idx="10">
                  <c:v>30.541978</c:v>
                </c:pt>
                <c:pt idx="11">
                  <c:v>31.148299000000002</c:v>
                </c:pt>
                <c:pt idx="12">
                  <c:v>31.767295000000001</c:v>
                </c:pt>
                <c:pt idx="13">
                  <c:v>32.398820000000001</c:v>
                </c:pt>
                <c:pt idx="14">
                  <c:v>33.042844000000002</c:v>
                </c:pt>
                <c:pt idx="15">
                  <c:v>33.699306999999997</c:v>
                </c:pt>
                <c:pt idx="16">
                  <c:v>34.367812000000001</c:v>
                </c:pt>
                <c:pt idx="17">
                  <c:v>35.048138999999999</c:v>
                </c:pt>
                <c:pt idx="18">
                  <c:v>35.739576</c:v>
                </c:pt>
                <c:pt idx="19">
                  <c:v>36.441844000000003</c:v>
                </c:pt>
                <c:pt idx="20">
                  <c:v>37.155084000000002</c:v>
                </c:pt>
                <c:pt idx="21">
                  <c:v>37.879807999999997</c:v>
                </c:pt>
                <c:pt idx="22">
                  <c:v>38.615544999999997</c:v>
                </c:pt>
                <c:pt idx="23">
                  <c:v>39.362271</c:v>
                </c:pt>
                <c:pt idx="24">
                  <c:v>40.120967999999998</c:v>
                </c:pt>
                <c:pt idx="25">
                  <c:v>40.892254999999999</c:v>
                </c:pt>
                <c:pt idx="26">
                  <c:v>41.676431999999998</c:v>
                </c:pt>
                <c:pt idx="27">
                  <c:v>42.474367999999998</c:v>
                </c:pt>
                <c:pt idx="28">
                  <c:v>43.286563999999998</c:v>
                </c:pt>
                <c:pt idx="29">
                  <c:v>44.113563999999997</c:v>
                </c:pt>
                <c:pt idx="30">
                  <c:v>44.955896000000003</c:v>
                </c:pt>
                <c:pt idx="31">
                  <c:v>45.814205999999999</c:v>
                </c:pt>
                <c:pt idx="32">
                  <c:v>46.688597999999999</c:v>
                </c:pt>
                <c:pt idx="33">
                  <c:v>47.579642999999997</c:v>
                </c:pt>
                <c:pt idx="34">
                  <c:v>48.488715999999997</c:v>
                </c:pt>
                <c:pt idx="35">
                  <c:v>49.416164999999999</c:v>
                </c:pt>
                <c:pt idx="36">
                  <c:v>50.363232000000004</c:v>
                </c:pt>
                <c:pt idx="37">
                  <c:v>51.331195999999998</c:v>
                </c:pt>
                <c:pt idx="38">
                  <c:v>52.321083999999999</c:v>
                </c:pt>
                <c:pt idx="39">
                  <c:v>53.333517000000001</c:v>
                </c:pt>
                <c:pt idx="40">
                  <c:v>54.369297000000003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7B-422F-B026-8CAAF71A4AC7}"/>
            </c:ext>
          </c:extLst>
        </c:ser>
        <c:ser>
          <c:idx val="0"/>
          <c:order val="3"/>
          <c:tx>
            <c:strRef>
              <c:f>Sheet!$E$1</c:f>
              <c:strCache>
                <c:ptCount val="1"/>
                <c:pt idx="0">
                  <c:v>2010 -2015</c:v>
                </c:pt>
              </c:strCache>
            </c:strRef>
          </c:tx>
          <c:spPr>
            <a:ln w="44450"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4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E8-4D71-8052-169684243A1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Sheet!$E$2:$E$42</c:f>
              <c:numCache>
                <c:formatCode>0.0</c:formatCode>
                <c:ptCount val="41"/>
                <c:pt idx="0">
                  <c:v>25.145561000000001</c:v>
                </c:pt>
                <c:pt idx="1">
                  <c:v>25.560866999999998</c:v>
                </c:pt>
                <c:pt idx="2">
                  <c:v>25.982796</c:v>
                </c:pt>
                <c:pt idx="3">
                  <c:v>26.411553999999999</c:v>
                </c:pt>
                <c:pt idx="4">
                  <c:v>26.847197999999999</c:v>
                </c:pt>
                <c:pt idx="5">
                  <c:v>27.289849</c:v>
                </c:pt>
                <c:pt idx="6">
                  <c:v>27.739236999999999</c:v>
                </c:pt>
                <c:pt idx="7">
                  <c:v>28.195917999999999</c:v>
                </c:pt>
                <c:pt idx="8">
                  <c:v>28.659986</c:v>
                </c:pt>
                <c:pt idx="9">
                  <c:v>29.131564000000001</c:v>
                </c:pt>
                <c:pt idx="10">
                  <c:v>29.610797999999999</c:v>
                </c:pt>
                <c:pt idx="11">
                  <c:v>30.097591999999999</c:v>
                </c:pt>
                <c:pt idx="12">
                  <c:v>30.592002000000001</c:v>
                </c:pt>
                <c:pt idx="13">
                  <c:v>31.094014000000001</c:v>
                </c:pt>
                <c:pt idx="14">
                  <c:v>31.603586</c:v>
                </c:pt>
                <c:pt idx="15">
                  <c:v>32.120618999999998</c:v>
                </c:pt>
                <c:pt idx="16">
                  <c:v>32.644846000000001</c:v>
                </c:pt>
                <c:pt idx="17">
                  <c:v>33.176082999999998</c:v>
                </c:pt>
                <c:pt idx="18">
                  <c:v>33.714047000000001</c:v>
                </c:pt>
                <c:pt idx="19">
                  <c:v>34.258343000000004</c:v>
                </c:pt>
                <c:pt idx="20">
                  <c:v>34.808596000000001</c:v>
                </c:pt>
                <c:pt idx="21">
                  <c:v>35.364516000000002</c:v>
                </c:pt>
                <c:pt idx="22">
                  <c:v>35.926034000000001</c:v>
                </c:pt>
                <c:pt idx="23">
                  <c:v>36.493169000000002</c:v>
                </c:pt>
                <c:pt idx="24">
                  <c:v>37.065918000000003</c:v>
                </c:pt>
                <c:pt idx="25">
                  <c:v>37.644506999999997</c:v>
                </c:pt>
                <c:pt idx="26">
                  <c:v>38.229151000000002</c:v>
                </c:pt>
                <c:pt idx="27">
                  <c:v>38.820807000000002</c:v>
                </c:pt>
                <c:pt idx="28">
                  <c:v>39.419739</c:v>
                </c:pt>
                <c:pt idx="29">
                  <c:v>40.026367999999998</c:v>
                </c:pt>
                <c:pt idx="30">
                  <c:v>40.641319000000003</c:v>
                </c:pt>
                <c:pt idx="31">
                  <c:v>41.265099999999997</c:v>
                </c:pt>
                <c:pt idx="32">
                  <c:v>41.898122000000001</c:v>
                </c:pt>
                <c:pt idx="33">
                  <c:v>42.541187999999998</c:v>
                </c:pt>
                <c:pt idx="34">
                  <c:v>43.195070000000001</c:v>
                </c:pt>
                <c:pt idx="35">
                  <c:v>43.860542000000002</c:v>
                </c:pt>
                <c:pt idx="36">
                  <c:v>44.538311999999998</c:v>
                </c:pt>
                <c:pt idx="37">
                  <c:v>45.229095999999998</c:v>
                </c:pt>
                <c:pt idx="38">
                  <c:v>45.933566999999996</c:v>
                </c:pt>
                <c:pt idx="39">
                  <c:v>46.652445999999998</c:v>
                </c:pt>
                <c:pt idx="40">
                  <c:v>47.386428000000002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57B-422F-B026-8CAAF71A4AC7}"/>
            </c:ext>
          </c:extLst>
        </c:ser>
        <c:ser>
          <c:idx val="4"/>
          <c:order val="4"/>
          <c:tx>
            <c:strRef>
              <c:f>Sheet!$F$1</c:f>
              <c:strCache>
                <c:ptCount val="1"/>
                <c:pt idx="0">
                  <c:v>Census</c:v>
                </c:pt>
              </c:strCache>
            </c:strRef>
          </c:tx>
          <c:spPr>
            <a:ln w="47625" cmpd="dbl"/>
          </c:spPr>
          <c:marker>
            <c:symbol val="square"/>
            <c:size val="5"/>
          </c:marker>
          <c:dLbls>
            <c:dLbl>
              <c:idx val="0"/>
              <c:layout>
                <c:manualLayout>
                  <c:x val="2.0227250543280288E-2"/>
                  <c:y val="-0.119695060340369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E8-4D71-8052-169684243A18}"/>
                </c:ext>
              </c:extLst>
            </c:dLbl>
            <c:dLbl>
              <c:idx val="9"/>
              <c:layout>
                <c:manualLayout>
                  <c:x val="-3.7564893866091964E-2"/>
                  <c:y val="-8.9771295255276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E8-4D71-8052-169684243A1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Sheet!$F$2:$F$11</c:f>
              <c:numCache>
                <c:formatCode>General</c:formatCode>
                <c:ptCount val="10"/>
                <c:pt idx="0" formatCode="0.0">
                  <c:v>25.145561000000001</c:v>
                </c:pt>
                <c:pt idx="9" formatCode="0.0">
                  <c:v>29.145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57B-422F-B026-8CAAF71A4A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5575688"/>
        <c:axId val="275575296"/>
      </c:lineChart>
      <c:catAx>
        <c:axId val="275575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2700000"/>
          <a:lstStyle/>
          <a:p>
            <a:pPr>
              <a:defRPr sz="1400"/>
            </a:pPr>
            <a:endParaRPr lang="en-US"/>
          </a:p>
        </c:txPr>
        <c:crossAx val="275575296"/>
        <c:crosses val="autoZero"/>
        <c:auto val="1"/>
        <c:lblAlgn val="ctr"/>
        <c:lblOffset val="0"/>
        <c:tickLblSkip val="5"/>
        <c:noMultiLvlLbl val="0"/>
      </c:catAx>
      <c:valAx>
        <c:axId val="275575296"/>
        <c:scaling>
          <c:orientation val="minMax"/>
          <c:min val="2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Millions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75575688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12023840769903761"/>
          <c:y val="1.8299263255108836E-2"/>
          <c:w val="0.24976876154369596"/>
          <c:h val="0.33835917202064625"/>
        </c:manualLayout>
      </c:layout>
      <c:overlay val="1"/>
      <c:spPr>
        <a:solidFill>
          <a:schemeClr val="bg1"/>
        </a:solidFill>
        <a:ln>
          <a:solidFill>
            <a:schemeClr val="bg1">
              <a:lumMod val="6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56140936661554"/>
          <c:y val="9.8077344765113678E-2"/>
          <c:w val="0.83680598401649164"/>
          <c:h val="0.70700308905022879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Natural Change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Sheet1!$A$2:$A$20</c:f>
              <c:strCache>
                <c:ptCount val="19"/>
                <c:pt idx="0">
                  <c:v>Collin</c:v>
                </c:pt>
                <c:pt idx="1">
                  <c:v>Fort Bend</c:v>
                </c:pt>
                <c:pt idx="2">
                  <c:v>Williamson</c:v>
                </c:pt>
                <c:pt idx="3">
                  <c:v>Denton</c:v>
                </c:pt>
                <c:pt idx="4">
                  <c:v>Montgomery</c:v>
                </c:pt>
                <c:pt idx="5">
                  <c:v>Bexar</c:v>
                </c:pt>
                <c:pt idx="6">
                  <c:v>Tarrant</c:v>
                </c:pt>
                <c:pt idx="7">
                  <c:v>Hays</c:v>
                </c:pt>
                <c:pt idx="8">
                  <c:v>Comal</c:v>
                </c:pt>
                <c:pt idx="9">
                  <c:v>Kaufman</c:v>
                </c:pt>
                <c:pt idx="10">
                  <c:v>Travis</c:v>
                </c:pt>
                <c:pt idx="11">
                  <c:v>Ellis</c:v>
                </c:pt>
                <c:pt idx="12">
                  <c:v>Hidalgo</c:v>
                </c:pt>
                <c:pt idx="13">
                  <c:v>Bell</c:v>
                </c:pt>
                <c:pt idx="14">
                  <c:v>Parker</c:v>
                </c:pt>
                <c:pt idx="15">
                  <c:v>Rockwall</c:v>
                </c:pt>
                <c:pt idx="16">
                  <c:v>Johnson</c:v>
                </c:pt>
                <c:pt idx="17">
                  <c:v>Brazoria</c:v>
                </c:pt>
                <c:pt idx="18">
                  <c:v>Liberty</c:v>
                </c:pt>
              </c:strCache>
            </c:strRef>
          </c:cat>
          <c:val>
            <c:numRef>
              <c:f>Sheet1!$C$2:$C$20</c:f>
              <c:numCache>
                <c:formatCode>#,##0</c:formatCode>
                <c:ptCount val="19"/>
                <c:pt idx="0">
                  <c:v>4830</c:v>
                </c:pt>
                <c:pt idx="1">
                  <c:v>3801</c:v>
                </c:pt>
                <c:pt idx="2">
                  <c:v>2596</c:v>
                </c:pt>
                <c:pt idx="3">
                  <c:v>4132</c:v>
                </c:pt>
                <c:pt idx="4">
                  <c:v>1868</c:v>
                </c:pt>
                <c:pt idx="5">
                  <c:v>8105</c:v>
                </c:pt>
                <c:pt idx="6">
                  <c:v>9227</c:v>
                </c:pt>
                <c:pt idx="7">
                  <c:v>999</c:v>
                </c:pt>
                <c:pt idx="8">
                  <c:v>51</c:v>
                </c:pt>
                <c:pt idx="9">
                  <c:v>467</c:v>
                </c:pt>
                <c:pt idx="10">
                  <c:v>7299</c:v>
                </c:pt>
                <c:pt idx="11">
                  <c:v>447</c:v>
                </c:pt>
                <c:pt idx="12">
                  <c:v>7339</c:v>
                </c:pt>
                <c:pt idx="13">
                  <c:v>2889</c:v>
                </c:pt>
                <c:pt idx="14">
                  <c:v>65</c:v>
                </c:pt>
                <c:pt idx="15">
                  <c:v>290</c:v>
                </c:pt>
                <c:pt idx="16">
                  <c:v>306</c:v>
                </c:pt>
                <c:pt idx="17">
                  <c:v>1524</c:v>
                </c:pt>
                <c:pt idx="18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F0-4CE2-B20F-B67E5230CC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Net Migration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Sheet1!$A$2:$A$20</c:f>
              <c:strCache>
                <c:ptCount val="19"/>
                <c:pt idx="0">
                  <c:v>Collin</c:v>
                </c:pt>
                <c:pt idx="1">
                  <c:v>Fort Bend</c:v>
                </c:pt>
                <c:pt idx="2">
                  <c:v>Williamson</c:v>
                </c:pt>
                <c:pt idx="3">
                  <c:v>Denton</c:v>
                </c:pt>
                <c:pt idx="4">
                  <c:v>Montgomery</c:v>
                </c:pt>
                <c:pt idx="5">
                  <c:v>Bexar</c:v>
                </c:pt>
                <c:pt idx="6">
                  <c:v>Tarrant</c:v>
                </c:pt>
                <c:pt idx="7">
                  <c:v>Hays</c:v>
                </c:pt>
                <c:pt idx="8">
                  <c:v>Comal</c:v>
                </c:pt>
                <c:pt idx="9">
                  <c:v>Kaufman</c:v>
                </c:pt>
                <c:pt idx="10">
                  <c:v>Travis</c:v>
                </c:pt>
                <c:pt idx="11">
                  <c:v>Ellis</c:v>
                </c:pt>
                <c:pt idx="12">
                  <c:v>Hidalgo</c:v>
                </c:pt>
                <c:pt idx="13">
                  <c:v>Bell</c:v>
                </c:pt>
                <c:pt idx="14">
                  <c:v>Parker</c:v>
                </c:pt>
                <c:pt idx="15">
                  <c:v>Rockwall</c:v>
                </c:pt>
                <c:pt idx="16">
                  <c:v>Johnson</c:v>
                </c:pt>
                <c:pt idx="17">
                  <c:v>Brazoria</c:v>
                </c:pt>
                <c:pt idx="18">
                  <c:v>Liberty</c:v>
                </c:pt>
              </c:strCache>
            </c:strRef>
          </c:cat>
          <c:val>
            <c:numRef>
              <c:f>Sheet1!$D$2:$D$20</c:f>
              <c:numCache>
                <c:formatCode>#,##0</c:formatCode>
                <c:ptCount val="19"/>
                <c:pt idx="0">
                  <c:v>31816</c:v>
                </c:pt>
                <c:pt idx="1">
                  <c:v>26416</c:v>
                </c:pt>
                <c:pt idx="2">
                  <c:v>25494</c:v>
                </c:pt>
                <c:pt idx="3">
                  <c:v>23817</c:v>
                </c:pt>
                <c:pt idx="4">
                  <c:v>22377</c:v>
                </c:pt>
                <c:pt idx="5">
                  <c:v>5598</c:v>
                </c:pt>
                <c:pt idx="6">
                  <c:v>1954</c:v>
                </c:pt>
                <c:pt idx="7">
                  <c:v>10734</c:v>
                </c:pt>
                <c:pt idx="8">
                  <c:v>11557</c:v>
                </c:pt>
                <c:pt idx="9">
                  <c:v>10510</c:v>
                </c:pt>
                <c:pt idx="10">
                  <c:v>1596</c:v>
                </c:pt>
                <c:pt idx="11">
                  <c:v>8083</c:v>
                </c:pt>
                <c:pt idx="12">
                  <c:v>569</c:v>
                </c:pt>
                <c:pt idx="13">
                  <c:v>4729</c:v>
                </c:pt>
                <c:pt idx="14">
                  <c:v>7386</c:v>
                </c:pt>
                <c:pt idx="15">
                  <c:v>7125</c:v>
                </c:pt>
                <c:pt idx="16">
                  <c:v>6331</c:v>
                </c:pt>
                <c:pt idx="17">
                  <c:v>4796</c:v>
                </c:pt>
                <c:pt idx="18">
                  <c:v>5168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F0-4CE2-B20F-B67E5230C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42410352"/>
        <c:axId val="73657348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Population Change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Sheet1!$A$2:$A$20</c15:sqref>
                        </c15:formulaRef>
                      </c:ext>
                    </c:extLst>
                    <c:strCache>
                      <c:ptCount val="19"/>
                      <c:pt idx="0">
                        <c:v>Collin</c:v>
                      </c:pt>
                      <c:pt idx="1">
                        <c:v>Fort Bend</c:v>
                      </c:pt>
                      <c:pt idx="2">
                        <c:v>Williamson</c:v>
                      </c:pt>
                      <c:pt idx="3">
                        <c:v>Denton</c:v>
                      </c:pt>
                      <c:pt idx="4">
                        <c:v>Montgomery</c:v>
                      </c:pt>
                      <c:pt idx="5">
                        <c:v>Bexar</c:v>
                      </c:pt>
                      <c:pt idx="6">
                        <c:v>Tarrant</c:v>
                      </c:pt>
                      <c:pt idx="7">
                        <c:v>Hays</c:v>
                      </c:pt>
                      <c:pt idx="8">
                        <c:v>Comal</c:v>
                      </c:pt>
                      <c:pt idx="9">
                        <c:v>Kaufman</c:v>
                      </c:pt>
                      <c:pt idx="10">
                        <c:v>Travis</c:v>
                      </c:pt>
                      <c:pt idx="11">
                        <c:v>Ellis</c:v>
                      </c:pt>
                      <c:pt idx="12">
                        <c:v>Hidalgo</c:v>
                      </c:pt>
                      <c:pt idx="13">
                        <c:v>Bell</c:v>
                      </c:pt>
                      <c:pt idx="14">
                        <c:v>Parker</c:v>
                      </c:pt>
                      <c:pt idx="15">
                        <c:v>Rockwall</c:v>
                      </c:pt>
                      <c:pt idx="16">
                        <c:v>Johnson</c:v>
                      </c:pt>
                      <c:pt idx="17">
                        <c:v>Brazoria</c:v>
                      </c:pt>
                      <c:pt idx="18">
                        <c:v>Liberty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Sheet1!$B$2:$B$20</c15:sqref>
                        </c15:formulaRef>
                      </c:ext>
                    </c:extLst>
                    <c:numCache>
                      <c:formatCode>#,##0</c:formatCode>
                      <c:ptCount val="19"/>
                      <c:pt idx="0">
                        <c:v>36313</c:v>
                      </c:pt>
                      <c:pt idx="1">
                        <c:v>29895</c:v>
                      </c:pt>
                      <c:pt idx="2">
                        <c:v>27760</c:v>
                      </c:pt>
                      <c:pt idx="3">
                        <c:v>27747</c:v>
                      </c:pt>
                      <c:pt idx="4">
                        <c:v>23948</c:v>
                      </c:pt>
                      <c:pt idx="5">
                        <c:v>14184</c:v>
                      </c:pt>
                      <c:pt idx="6">
                        <c:v>11768</c:v>
                      </c:pt>
                      <c:pt idx="7">
                        <c:v>11588</c:v>
                      </c:pt>
                      <c:pt idx="8">
                        <c:v>11413</c:v>
                      </c:pt>
                      <c:pt idx="9">
                        <c:v>10782</c:v>
                      </c:pt>
                      <c:pt idx="10">
                        <c:v>9054</c:v>
                      </c:pt>
                      <c:pt idx="11">
                        <c:v>8406</c:v>
                      </c:pt>
                      <c:pt idx="12">
                        <c:v>8152</c:v>
                      </c:pt>
                      <c:pt idx="13">
                        <c:v>7636</c:v>
                      </c:pt>
                      <c:pt idx="14">
                        <c:v>7332</c:v>
                      </c:pt>
                      <c:pt idx="15">
                        <c:v>7291</c:v>
                      </c:pt>
                      <c:pt idx="16">
                        <c:v>6547</c:v>
                      </c:pt>
                      <c:pt idx="17">
                        <c:v>6321</c:v>
                      </c:pt>
                      <c:pt idx="18">
                        <c:v>5270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26F0-4CE2-B20F-B67E5230CC84}"/>
                  </c:ext>
                </c:extLst>
              </c15:ser>
            </c15:filteredBarSeries>
          </c:ext>
        </c:extLst>
      </c:barChart>
      <c:catAx>
        <c:axId val="64241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6573488"/>
        <c:crosses val="autoZero"/>
        <c:auto val="1"/>
        <c:lblAlgn val="ctr"/>
        <c:lblOffset val="100"/>
        <c:noMultiLvlLbl val="0"/>
      </c:catAx>
      <c:valAx>
        <c:axId val="736573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Population Change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41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4093448090270787"/>
          <c:y val="0.39050766620479133"/>
          <c:w val="0.15037269917491197"/>
          <c:h val="0.112454330173253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Sheet1!$B$2:$B$12</c:f>
              <c:numCache>
                <c:formatCode>_(* #,##0_);_(* \(#,##0\);_(* "-"??_);_(@_)</c:formatCode>
                <c:ptCount val="11"/>
                <c:pt idx="0">
                  <c:v>120571</c:v>
                </c:pt>
                <c:pt idx="1">
                  <c:v>141603</c:v>
                </c:pt>
                <c:pt idx="2">
                  <c:v>107618</c:v>
                </c:pt>
                <c:pt idx="3">
                  <c:v>159828</c:v>
                </c:pt>
                <c:pt idx="4">
                  <c:v>172183</c:v>
                </c:pt>
                <c:pt idx="5">
                  <c:v>120979</c:v>
                </c:pt>
                <c:pt idx="6">
                  <c:v>84806</c:v>
                </c:pt>
                <c:pt idx="7">
                  <c:v>84638</c:v>
                </c:pt>
                <c:pt idx="8">
                  <c:v>121411</c:v>
                </c:pt>
                <c:pt idx="9">
                  <c:v>162299</c:v>
                </c:pt>
                <c:pt idx="10">
                  <c:v>170307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73-41D3-B28C-389A490522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International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Sheet1!$C$2:$C$12</c:f>
              <c:numCache>
                <c:formatCode>_(* #,##0_);_(* \(#,##0\);_(* "-"??_);_(@_)</c:formatCode>
                <c:ptCount val="11"/>
                <c:pt idx="0">
                  <c:v>69106</c:v>
                </c:pt>
                <c:pt idx="1">
                  <c:v>84838</c:v>
                </c:pt>
                <c:pt idx="2">
                  <c:v>79571</c:v>
                </c:pt>
                <c:pt idx="3">
                  <c:v>106776</c:v>
                </c:pt>
                <c:pt idx="4">
                  <c:v>117265</c:v>
                </c:pt>
                <c:pt idx="5">
                  <c:v>110382</c:v>
                </c:pt>
                <c:pt idx="6">
                  <c:v>96215</c:v>
                </c:pt>
                <c:pt idx="7">
                  <c:v>69138</c:v>
                </c:pt>
                <c:pt idx="8">
                  <c:v>66791</c:v>
                </c:pt>
                <c:pt idx="9">
                  <c:v>54650</c:v>
                </c:pt>
                <c:pt idx="10">
                  <c:v>27185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73-41D3-B28C-389A490522B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Natural Increase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Sheet1!$D$2:$D$12</c:f>
              <c:numCache>
                <c:formatCode>_(* #,##0_);_(* \(#,##0\);_(* "-"??_);_(@_)</c:formatCode>
                <c:ptCount val="11"/>
                <c:pt idx="0">
                  <c:v>213569</c:v>
                </c:pt>
                <c:pt idx="1">
                  <c:v>208917</c:v>
                </c:pt>
                <c:pt idx="2">
                  <c:v>205785</c:v>
                </c:pt>
                <c:pt idx="3">
                  <c:v>213575</c:v>
                </c:pt>
                <c:pt idx="4">
                  <c:v>214435</c:v>
                </c:pt>
                <c:pt idx="5">
                  <c:v>213780</c:v>
                </c:pt>
                <c:pt idx="6">
                  <c:v>195226</c:v>
                </c:pt>
                <c:pt idx="7">
                  <c:v>179170</c:v>
                </c:pt>
                <c:pt idx="8">
                  <c:v>173851</c:v>
                </c:pt>
                <c:pt idx="9">
                  <c:v>157330</c:v>
                </c:pt>
                <c:pt idx="10">
                  <c:v>113845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CA73-41D3-B28C-389A490522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6982751"/>
        <c:axId val="578238335"/>
        <c:extLst/>
      </c:barChart>
      <c:catAx>
        <c:axId val="276982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238335"/>
        <c:crosses val="autoZero"/>
        <c:auto val="1"/>
        <c:lblAlgn val="ctr"/>
        <c:lblOffset val="100"/>
        <c:noMultiLvlLbl val="0"/>
      </c:catAx>
      <c:valAx>
        <c:axId val="57823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982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78-4651-B4D4-D77B58F3E9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878-4651-B4D4-D77B58F3E9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78-4651-B4D4-D77B58F3E926}"/>
              </c:ext>
            </c:extLst>
          </c:dPt>
          <c:dLbls>
            <c:dLbl>
              <c:idx val="0"/>
              <c:layout>
                <c:manualLayout>
                  <c:x val="-0.22187499999999999"/>
                  <c:y val="3.22103203610777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85937499999999"/>
                      <c:h val="0.205664049848422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878-4651-B4D4-D77B58F3E926}"/>
                </c:ext>
              </c:extLst>
            </c:dLbl>
            <c:dLbl>
              <c:idx val="1"/>
              <c:layout>
                <c:manualLayout>
                  <c:x val="2.6651213277363822E-4"/>
                  <c:y val="-1.469991756482462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45461694519047"/>
                      <c:h val="0.230162557610448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878-4651-B4D4-D77B58F3E926}"/>
                </c:ext>
              </c:extLst>
            </c:dLbl>
            <c:dLbl>
              <c:idx val="2"/>
              <c:layout>
                <c:manualLayout>
                  <c:x val="0.19798900024611682"/>
                  <c:y val="-5.96430758394852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78-4651-B4D4-D77B58F3E9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Natural Increase</c:v>
                </c:pt>
                <c:pt idx="1">
                  <c:v>International Migration</c:v>
                </c:pt>
                <c:pt idx="2">
                  <c:v>Domestic Migration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0.36566485833678619</c:v>
                </c:pt>
                <c:pt idx="1">
                  <c:v>8.7316958793847183E-2</c:v>
                </c:pt>
                <c:pt idx="2">
                  <c:v>0.54701818286936665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78-4651-B4D4-D77B58F3E9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91-4EFC-8BF8-D1F2AD3889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91-4EFC-8BF8-D1F2AD3889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91-4EFC-8BF8-D1F2AD3889C7}"/>
              </c:ext>
            </c:extLst>
          </c:dPt>
          <c:dLbls>
            <c:dLbl>
              <c:idx val="0"/>
              <c:layout>
                <c:manualLayout>
                  <c:x val="-0.22187499999999999"/>
                  <c:y val="3.22103203610777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85937499999999"/>
                      <c:h val="0.205664049848422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791-4EFC-8BF8-D1F2AD3889C7}"/>
                </c:ext>
              </c:extLst>
            </c:dLbl>
            <c:dLbl>
              <c:idx val="1"/>
              <c:layout>
                <c:manualLayout>
                  <c:x val="0.1618879805773645"/>
                  <c:y val="-0.148885285452600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45461694519047"/>
                      <c:h val="0.230162557610448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791-4EFC-8BF8-D1F2AD3889C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791-4EFC-8BF8-D1F2AD3889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Natural Increase</c:v>
                </c:pt>
                <c:pt idx="1">
                  <c:v>International Migration</c:v>
                </c:pt>
                <c:pt idx="2">
                  <c:v>Domestic Migration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0.48112293628385222</c:v>
                </c:pt>
                <c:pt idx="1">
                  <c:v>0.20815107300819763</c:v>
                </c:pt>
                <c:pt idx="2">
                  <c:v>0.31072599070795015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791-4EFC-8BF8-D1F2AD388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471034413287178E-2"/>
          <c:y val="1.6893330781628378E-2"/>
          <c:w val="0.90879133858267713"/>
          <c:h val="0.9038785738263672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CF-49CB-B2ED-9FB74A0003A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6CF-49CB-B2ED-9FB74A0003A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CF-49CB-B2ED-9FB74A0003A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6CF-49CB-B2ED-9FB74A0003A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6CF-49CB-B2ED-9FB74A0003A8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CF-49CB-B2ED-9FB74A0003A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CF-49CB-B2ED-9FB74A0003A8}"/>
                </c:ext>
              </c:extLst>
            </c:dLbl>
            <c:dLbl>
              <c:idx val="2"/>
              <c:layout>
                <c:manualLayout>
                  <c:x val="-3.7598425196850395E-4"/>
                  <c:y val="-3.23345206487130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CF-49CB-B2ED-9FB74A0003A8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CF-49CB-B2ED-9FB74A0003A8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6CF-49CB-B2ED-9FB74A0003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Sheet1!$A$1:$A$6</c:f>
              <c:strCache>
                <c:ptCount val="5"/>
                <c:pt idx="0">
                  <c:v>NH White</c:v>
                </c:pt>
                <c:pt idx="1">
                  <c:v>NH Black</c:v>
                </c:pt>
                <c:pt idx="2">
                  <c:v>Hispanic</c:v>
                </c:pt>
                <c:pt idx="3">
                  <c:v>NH Asian</c:v>
                </c:pt>
                <c:pt idx="4">
                  <c:v>NH Other</c:v>
                </c:pt>
              </c:strCache>
              <c:extLst/>
            </c:strRef>
          </c:cat>
          <c:val>
            <c:numRef>
              <c:f>Sheet1!$B$1:$B$6</c:f>
              <c:numCache>
                <c:formatCode>0.0%</c:formatCode>
                <c:ptCount val="5"/>
                <c:pt idx="0">
                  <c:v>4.7E-2</c:v>
                </c:pt>
                <c:pt idx="1">
                  <c:v>0.13900000000000001</c:v>
                </c:pt>
                <c:pt idx="2">
                  <c:v>0.495</c:v>
                </c:pt>
                <c:pt idx="3">
                  <c:v>0.153</c:v>
                </c:pt>
                <c:pt idx="4">
                  <c:v>0.16500000000000001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C6CF-49CB-B2ED-9FB74A000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99148832"/>
        <c:axId val="67140798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Sheet1!$A$1:$A$6</c15:sqref>
                        </c15:formulaRef>
                      </c:ext>
                    </c:extLst>
                    <c:strCache>
                      <c:ptCount val="5"/>
                      <c:pt idx="0">
                        <c:v>NH White</c:v>
                      </c:pt>
                      <c:pt idx="1">
                        <c:v>NH Black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numRef>
                </c:val>
                <c:extLst>
                  <c:ext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Sheet1!#REF!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#REF!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1-C6CF-49CB-B2ED-9FB74A0003A8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Sheet1!$A$1:$A$6</c15:sqref>
                        </c15:formulaRef>
                      </c:ext>
                    </c:extLst>
                    <c:strCache>
                      <c:ptCount val="5"/>
                      <c:pt idx="0">
                        <c:v>NH White</c:v>
                      </c:pt>
                      <c:pt idx="1">
                        <c:v>NH Black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Sheet1!#REF!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#REF!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2-C6CF-49CB-B2ED-9FB74A0003A8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Sheet1!$A$1:$A$6</c15:sqref>
                        </c15:formulaRef>
                      </c:ext>
                    </c:extLst>
                    <c:strCache>
                      <c:ptCount val="5"/>
                      <c:pt idx="0">
                        <c:v>NH White</c:v>
                      </c:pt>
                      <c:pt idx="1">
                        <c:v>NH Black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Sheet1!#REF!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#REF!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3-C6CF-49CB-B2ED-9FB74A0003A8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Sheet1!$A$1:$A$6</c15:sqref>
                        </c15:formulaRef>
                      </c:ext>
                    </c:extLst>
                    <c:strCache>
                      <c:ptCount val="5"/>
                      <c:pt idx="0">
                        <c:v>NH White</c:v>
                      </c:pt>
                      <c:pt idx="1">
                        <c:v>NH Black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Sheet1!#REF!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#REF!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4-C6CF-49CB-B2ED-9FB74A0003A8}"/>
                  </c:ext>
                </c:extLst>
              </c15:ser>
            </c15:filteredBarSeries>
          </c:ext>
        </c:extLst>
      </c:barChart>
      <c:catAx>
        <c:axId val="79914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1407984"/>
        <c:crosses val="autoZero"/>
        <c:auto val="1"/>
        <c:lblAlgn val="ctr"/>
        <c:lblOffset val="100"/>
        <c:noMultiLvlLbl val="0"/>
      </c:catAx>
      <c:valAx>
        <c:axId val="67140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914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584746358822645E-2"/>
          <c:y val="3.6760211220368842E-2"/>
          <c:w val="0.67145662799272221"/>
          <c:h val="0.894610367944069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or Latino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-1.798816989492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64-40C9-BAA6-2219D242EFEC}"/>
                </c:ext>
              </c:extLst>
            </c:dLbl>
            <c:dLbl>
              <c:idx val="12"/>
              <c:layout>
                <c:manualLayout>
                  <c:x val="-1.7647843535423615E-2"/>
                  <c:y val="-5.139477112836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Sheet1!$B$2:$B$14</c:f>
              <c:numCache>
                <c:formatCode>0.0</c:formatCode>
                <c:ptCount val="13"/>
                <c:pt idx="0">
                  <c:v>102.87655925287331</c:v>
                </c:pt>
                <c:pt idx="1">
                  <c:v>99.127051007800361</c:v>
                </c:pt>
                <c:pt idx="2">
                  <c:v>95.580796138821299</c:v>
                </c:pt>
                <c:pt idx="3">
                  <c:v>88.125864515213351</c:v>
                </c:pt>
                <c:pt idx="4">
                  <c:v>82.854254502854403</c:v>
                </c:pt>
                <c:pt idx="5">
                  <c:v>82.018479673935815</c:v>
                </c:pt>
                <c:pt idx="6">
                  <c:v>81.895309976060943</c:v>
                </c:pt>
                <c:pt idx="7">
                  <c:v>81.499630896791132</c:v>
                </c:pt>
                <c:pt idx="8">
                  <c:v>80.509260160695135</c:v>
                </c:pt>
                <c:pt idx="9">
                  <c:v>78.052385800329361</c:v>
                </c:pt>
                <c:pt idx="10">
                  <c:v>73.065451522602501</c:v>
                </c:pt>
                <c:pt idx="11">
                  <c:v>71.298910649405315</c:v>
                </c:pt>
                <c:pt idx="12">
                  <c:v>70.605764309679216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64-40C9-BAA6-2219D242EF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 or Pacific Islander, not Hispanic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8237438996824311E-2"/>
                  <c:y val="-9.422265860046762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F64-40C9-BAA6-2219D242EFEC}"/>
                </c:ext>
              </c:extLst>
            </c:dLbl>
            <c:dLbl>
              <c:idx val="12"/>
              <c:layout>
                <c:manualLayout>
                  <c:x val="8.2356603165308941E-3"/>
                  <c:y val="4.3685555459106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Sheet1!$C$2:$C$14</c:f>
              <c:numCache>
                <c:formatCode>0.0</c:formatCode>
                <c:ptCount val="13"/>
                <c:pt idx="0">
                  <c:v>66.856038293211853</c:v>
                </c:pt>
                <c:pt idx="1">
                  <c:v>66.528518190477783</c:v>
                </c:pt>
                <c:pt idx="2">
                  <c:v>64.676935387077421</c:v>
                </c:pt>
                <c:pt idx="3">
                  <c:v>62.798249878463793</c:v>
                </c:pt>
                <c:pt idx="4">
                  <c:v>62.849838128952229</c:v>
                </c:pt>
                <c:pt idx="5">
                  <c:v>65.79819735875428</c:v>
                </c:pt>
                <c:pt idx="6">
                  <c:v>62.683832393075853</c:v>
                </c:pt>
                <c:pt idx="7">
                  <c:v>65.356736551275802</c:v>
                </c:pt>
                <c:pt idx="8">
                  <c:v>63.998263458957403</c:v>
                </c:pt>
                <c:pt idx="9">
                  <c:v>65.383771734813052</c:v>
                </c:pt>
                <c:pt idx="10">
                  <c:v>60.888634197267493</c:v>
                </c:pt>
                <c:pt idx="11">
                  <c:v>56.516097072427407</c:v>
                </c:pt>
                <c:pt idx="12">
                  <c:v>56.352319486463323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64-40C9-BAA6-2219D242EF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Black or African American, not Hispanic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8824366437785098E-2"/>
                  <c:y val="-6.1673725354032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F64-40C9-BAA6-2219D242EFEC}"/>
                </c:ext>
              </c:extLst>
            </c:dLbl>
            <c:dLbl>
              <c:idx val="12"/>
              <c:layout>
                <c:manualLayout>
                  <c:x val="-3.529568707084792E-3"/>
                  <c:y val="-4.8825032571942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Sheet1!$D$2:$D$14</c:f>
              <c:numCache>
                <c:formatCode>0.0</c:formatCode>
                <c:ptCount val="13"/>
                <c:pt idx="0">
                  <c:v>68.941500014946342</c:v>
                </c:pt>
                <c:pt idx="1">
                  <c:v>67.694992457629624</c:v>
                </c:pt>
                <c:pt idx="2">
                  <c:v>66.248536299765803</c:v>
                </c:pt>
                <c:pt idx="3">
                  <c:v>64.513408301353408</c:v>
                </c:pt>
                <c:pt idx="4">
                  <c:v>61.769496243892291</c:v>
                </c:pt>
                <c:pt idx="5">
                  <c:v>62.154071156101033</c:v>
                </c:pt>
                <c:pt idx="6">
                  <c:v>62.733568912364333</c:v>
                </c:pt>
                <c:pt idx="7">
                  <c:v>64.039587036692225</c:v>
                </c:pt>
                <c:pt idx="8">
                  <c:v>64.906031683557998</c:v>
                </c:pt>
                <c:pt idx="9">
                  <c:v>63.965678401561668</c:v>
                </c:pt>
                <c:pt idx="10">
                  <c:v>62.324889207227407</c:v>
                </c:pt>
                <c:pt idx="11">
                  <c:v>60.856559288505757</c:v>
                </c:pt>
                <c:pt idx="12">
                  <c:v>58.796401364597877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64-40C9-BAA6-2219D242EFE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White, not Hispanic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0590484801547465E-2"/>
                  <c:y val="-5.1394771128360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F64-40C9-BAA6-2219D242EFEC}"/>
                </c:ext>
              </c:extLst>
            </c:dLbl>
            <c:dLbl>
              <c:idx val="12"/>
              <c:layout>
                <c:manualLayout>
                  <c:x val="2.8236549656677563E-2"/>
                  <c:y val="-1.798816989492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Sheet1!$E$2:$E$14</c:f>
              <c:numCache>
                <c:formatCode>0.0</c:formatCode>
                <c:ptCount val="13"/>
                <c:pt idx="0">
                  <c:v>63.156236330173193</c:v>
                </c:pt>
                <c:pt idx="1">
                  <c:v>63.191799334909263</c:v>
                </c:pt>
                <c:pt idx="2">
                  <c:v>62.662499024492433</c:v>
                </c:pt>
                <c:pt idx="3">
                  <c:v>61.63989591509808</c:v>
                </c:pt>
                <c:pt idx="4">
                  <c:v>61.057906285785307</c:v>
                </c:pt>
                <c:pt idx="5">
                  <c:v>61.523194108647282</c:v>
                </c:pt>
                <c:pt idx="6">
                  <c:v>61.783352283752137</c:v>
                </c:pt>
                <c:pt idx="7">
                  <c:v>63.42592884791032</c:v>
                </c:pt>
                <c:pt idx="8">
                  <c:v>62.986234980716759</c:v>
                </c:pt>
                <c:pt idx="9">
                  <c:v>61.355769594228519</c:v>
                </c:pt>
                <c:pt idx="10">
                  <c:v>58.445453031575532</c:v>
                </c:pt>
                <c:pt idx="11">
                  <c:v>57.381791027319309</c:v>
                </c:pt>
                <c:pt idx="12">
                  <c:v>56.737267788544237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F64-40C9-BAA6-2219D242E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9426960"/>
        <c:axId val="792979712"/>
      </c:lineChart>
      <c:catAx>
        <c:axId val="80942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979712"/>
        <c:crosses val="autoZero"/>
        <c:auto val="1"/>
        <c:lblAlgn val="ctr"/>
        <c:lblOffset val="100"/>
        <c:noMultiLvlLbl val="0"/>
      </c:catAx>
      <c:valAx>
        <c:axId val="792979712"/>
        <c:scaling>
          <c:orientation val="minMax"/>
          <c:max val="11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Births</a:t>
                </a:r>
                <a:r>
                  <a:rPr lang="en-US" baseline="0" dirty="0"/>
                  <a:t> per 1,000 women aged 15-44 years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942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594797161096221"/>
          <c:y val="0.54130106065453065"/>
          <c:w val="0.18712521220192305"/>
          <c:h val="0.408217740625158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Net Domestic Migrants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Sheet1!$A$2:$A$52</c:f>
              <c:strCache>
                <c:ptCount val="19"/>
                <c:pt idx="0">
                  <c:v>Colorado</c:v>
                </c:pt>
                <c:pt idx="1">
                  <c:v>Oklahoma</c:v>
                </c:pt>
                <c:pt idx="2">
                  <c:v>Washington</c:v>
                </c:pt>
                <c:pt idx="3">
                  <c:v>Oregon</c:v>
                </c:pt>
                <c:pt idx="4">
                  <c:v>North Dakota</c:v>
                </c:pt>
                <c:pt idx="5">
                  <c:v>Montana</c:v>
                </c:pt>
                <c:pt idx="6">
                  <c:v>Nevada</c:v>
                </c:pt>
                <c:pt idx="7">
                  <c:v>Mississippi</c:v>
                </c:pt>
                <c:pt idx="8">
                  <c:v>Virginia</c:v>
                </c:pt>
                <c:pt idx="9">
                  <c:v>Alaska</c:v>
                </c:pt>
                <c:pt idx="10">
                  <c:v>Arizona</c:v>
                </c:pt>
                <c:pt idx="11">
                  <c:v>Maryland</c:v>
                </c:pt>
                <c:pt idx="12">
                  <c:v>New Jersey</c:v>
                </c:pt>
                <c:pt idx="13">
                  <c:v>Louisiana</c:v>
                </c:pt>
                <c:pt idx="14">
                  <c:v>Puerto Rico</c:v>
                </c:pt>
                <c:pt idx="15">
                  <c:v>Florida</c:v>
                </c:pt>
                <c:pt idx="16">
                  <c:v>New York</c:v>
                </c:pt>
                <c:pt idx="17">
                  <c:v>Illinois</c:v>
                </c:pt>
                <c:pt idx="18">
                  <c:v>California</c:v>
                </c:pt>
              </c:strCache>
            </c:strRef>
          </c:cat>
          <c:val>
            <c:numRef>
              <c:f>Sheet1!$B$2:$B$52</c:f>
              <c:numCache>
                <c:formatCode>_(* #,##0_);_(* \(#,##0\);_(* "-"??_);_(@_)</c:formatCode>
                <c:ptCount val="19"/>
                <c:pt idx="0">
                  <c:v>-47086</c:v>
                </c:pt>
                <c:pt idx="1">
                  <c:v>-41384</c:v>
                </c:pt>
                <c:pt idx="2">
                  <c:v>-19683</c:v>
                </c:pt>
                <c:pt idx="3">
                  <c:v>-11068</c:v>
                </c:pt>
                <c:pt idx="4">
                  <c:v>-7055</c:v>
                </c:pt>
                <c:pt idx="5">
                  <c:v>-5752</c:v>
                </c:pt>
                <c:pt idx="6">
                  <c:v>26834</c:v>
                </c:pt>
                <c:pt idx="7">
                  <c:v>27616</c:v>
                </c:pt>
                <c:pt idx="8">
                  <c:v>28014</c:v>
                </c:pt>
                <c:pt idx="9">
                  <c:v>28332</c:v>
                </c:pt>
                <c:pt idx="10">
                  <c:v>29022</c:v>
                </c:pt>
                <c:pt idx="11">
                  <c:v>33296</c:v>
                </c:pt>
                <c:pt idx="12">
                  <c:v>35839</c:v>
                </c:pt>
                <c:pt idx="13">
                  <c:v>53318</c:v>
                </c:pt>
                <c:pt idx="14">
                  <c:v>57980</c:v>
                </c:pt>
                <c:pt idx="15">
                  <c:v>73917</c:v>
                </c:pt>
                <c:pt idx="16">
                  <c:v>91109</c:v>
                </c:pt>
                <c:pt idx="17">
                  <c:v>96790</c:v>
                </c:pt>
                <c:pt idx="18">
                  <c:v>302978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5A-461C-B8CE-EE6595267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02883232"/>
        <c:axId val="95646580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Percent of Net Domestic Migrants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Sheet1!$A$2:$A$52</c15:sqref>
                        </c15:formulaRef>
                      </c:ext>
                    </c:extLst>
                    <c:strCache>
                      <c:ptCount val="19"/>
                      <c:pt idx="0">
                        <c:v>Colorado</c:v>
                      </c:pt>
                      <c:pt idx="1">
                        <c:v>Oklahoma</c:v>
                      </c:pt>
                      <c:pt idx="2">
                        <c:v>Washington</c:v>
                      </c:pt>
                      <c:pt idx="3">
                        <c:v>Oregon</c:v>
                      </c:pt>
                      <c:pt idx="4">
                        <c:v>North Dakota</c:v>
                      </c:pt>
                      <c:pt idx="5">
                        <c:v>Montana</c:v>
                      </c:pt>
                      <c:pt idx="6">
                        <c:v>Nevada</c:v>
                      </c:pt>
                      <c:pt idx="7">
                        <c:v>Mississippi</c:v>
                      </c:pt>
                      <c:pt idx="8">
                        <c:v>Virginia</c:v>
                      </c:pt>
                      <c:pt idx="9">
                        <c:v>Alaska</c:v>
                      </c:pt>
                      <c:pt idx="10">
                        <c:v>Arizona</c:v>
                      </c:pt>
                      <c:pt idx="11">
                        <c:v>Maryland</c:v>
                      </c:pt>
                      <c:pt idx="12">
                        <c:v>New Jersey</c:v>
                      </c:pt>
                      <c:pt idx="13">
                        <c:v>Louisiana</c:v>
                      </c:pt>
                      <c:pt idx="14">
                        <c:v>Puerto Rico</c:v>
                      </c:pt>
                      <c:pt idx="15">
                        <c:v>Florida</c:v>
                      </c:pt>
                      <c:pt idx="16">
                        <c:v>New York</c:v>
                      </c:pt>
                      <c:pt idx="17">
                        <c:v>Illinois</c:v>
                      </c:pt>
                      <c:pt idx="18">
                        <c:v>California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Sheet1!$C$2:$C$52</c15:sqref>
                        </c15:formulaRef>
                      </c:ext>
                    </c:extLst>
                    <c:numCache>
                      <c:formatCode>0.0%</c:formatCode>
                      <c:ptCount val="19"/>
                      <c:pt idx="0">
                        <c:v>-4.4807963153286896E-2</c:v>
                      </c:pt>
                      <c:pt idx="1">
                        <c:v>-3.9381827871036501E-2</c:v>
                      </c:pt>
                      <c:pt idx="2">
                        <c:v>-1.8730729701952723E-2</c:v>
                      </c:pt>
                      <c:pt idx="3">
                        <c:v>-1.0532526359864489E-2</c:v>
                      </c:pt>
                      <c:pt idx="4">
                        <c:v>-6.7136766777054543E-3</c:v>
                      </c:pt>
                      <c:pt idx="5">
                        <c:v>-5.4737162650831716E-3</c:v>
                      </c:pt>
                      <c:pt idx="6">
                        <c:v>2.5535761866697117E-2</c:v>
                      </c:pt>
                      <c:pt idx="7">
                        <c:v>2.627992843820182E-2</c:v>
                      </c:pt>
                      <c:pt idx="8">
                        <c:v>2.6658673061550758E-2</c:v>
                      </c:pt>
                      <c:pt idx="9">
                        <c:v>2.6961288112367247E-2</c:v>
                      </c:pt>
                      <c:pt idx="10">
                        <c:v>2.7617905675459631E-2</c:v>
                      </c:pt>
                      <c:pt idx="11">
                        <c:v>3.1685128088005783E-2</c:v>
                      </c:pt>
                      <c:pt idx="12">
                        <c:v>3.4105096874881051E-2</c:v>
                      </c:pt>
                      <c:pt idx="13">
                        <c:v>5.0738456853564769E-2</c:v>
                      </c:pt>
                      <c:pt idx="14">
                        <c:v>5.5174907692893307E-2</c:v>
                      </c:pt>
                      <c:pt idx="15">
                        <c:v>7.0340870161014049E-2</c:v>
                      </c:pt>
                      <c:pt idx="16">
                        <c:v>8.6701115298237597E-2</c:v>
                      </c:pt>
                      <c:pt idx="17">
                        <c:v>9.2107266567698229E-2</c:v>
                      </c:pt>
                      <c:pt idx="18">
                        <c:v>0.28831982033420883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C5A-461C-B8CE-EE6595267654}"/>
                  </c:ext>
                </c:extLst>
              </c15:ser>
            </c15:filteredBarSeries>
          </c:ext>
        </c:extLst>
      </c:barChart>
      <c:catAx>
        <c:axId val="1202883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6465808"/>
        <c:crosses val="autoZero"/>
        <c:auto val="1"/>
        <c:lblAlgn val="ctr"/>
        <c:lblOffset val="100"/>
        <c:noMultiLvlLbl val="0"/>
      </c:catAx>
      <c:valAx>
        <c:axId val="956465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88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0C-4352-BE5A-2EF843AE2EB2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EC3-43A0-AD55-C2FAF32597BA}"/>
              </c:ext>
            </c:extLst>
          </c:dPt>
          <c:dLbls>
            <c:dLbl>
              <c:idx val="1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6732307-11DA-4E8C-A977-3565331DABC3}" type="VALUE">
                      <a:rPr lang="en-US" sz="1200" b="1"/>
                      <a:pPr>
                        <a:defRPr sz="1200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80C-4352-BE5A-2EF843AE2EB2}"/>
                </c:ext>
              </c:extLst>
            </c:dLbl>
            <c:dLbl>
              <c:idx val="2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EC3-43A0-AD55-C2FAF32597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Sheet6!$D$3:$D$55</c:f>
              <c:strCache>
                <c:ptCount val="53"/>
                <c:pt idx="0">
                  <c:v>Connecticut</c:v>
                </c:pt>
                <c:pt idx="1">
                  <c:v>Maryland</c:v>
                </c:pt>
                <c:pt idx="2">
                  <c:v>New Jersey</c:v>
                </c:pt>
                <c:pt idx="3">
                  <c:v>Minnesota</c:v>
                </c:pt>
                <c:pt idx="4">
                  <c:v>Virginia</c:v>
                </c:pt>
                <c:pt idx="5">
                  <c:v>Colorado</c:v>
                </c:pt>
                <c:pt idx="6">
                  <c:v>New Hampshire</c:v>
                </c:pt>
                <c:pt idx="7">
                  <c:v>Rhode Island</c:v>
                </c:pt>
                <c:pt idx="8">
                  <c:v>Delaware</c:v>
                </c:pt>
                <c:pt idx="9">
                  <c:v>Massachusetts</c:v>
                </c:pt>
                <c:pt idx="10">
                  <c:v>Arizona</c:v>
                </c:pt>
                <c:pt idx="11">
                  <c:v>California</c:v>
                </c:pt>
                <c:pt idx="12">
                  <c:v>North Carolina</c:v>
                </c:pt>
                <c:pt idx="13">
                  <c:v>Utah</c:v>
                </c:pt>
                <c:pt idx="14">
                  <c:v>Texas</c:v>
                </c:pt>
                <c:pt idx="15">
                  <c:v>Maine</c:v>
                </c:pt>
                <c:pt idx="16">
                  <c:v>Michigan</c:v>
                </c:pt>
                <c:pt idx="17">
                  <c:v>Vermont</c:v>
                </c:pt>
                <c:pt idx="18">
                  <c:v>Washington</c:v>
                </c:pt>
                <c:pt idx="19">
                  <c:v>Oregon</c:v>
                </c:pt>
                <c:pt idx="20">
                  <c:v>New Mexico</c:v>
                </c:pt>
                <c:pt idx="21">
                  <c:v>Ohio</c:v>
                </c:pt>
                <c:pt idx="22">
                  <c:v>Georgia</c:v>
                </c:pt>
                <c:pt idx="23">
                  <c:v>Pennsylvania</c:v>
                </c:pt>
                <c:pt idx="24">
                  <c:v>Kansas</c:v>
                </c:pt>
                <c:pt idx="25">
                  <c:v>Missouri</c:v>
                </c:pt>
                <c:pt idx="26">
                  <c:v>United States</c:v>
                </c:pt>
                <c:pt idx="27">
                  <c:v>Florida</c:v>
                </c:pt>
                <c:pt idx="28">
                  <c:v>Illinois</c:v>
                </c:pt>
                <c:pt idx="29">
                  <c:v>District of Columbia</c:v>
                </c:pt>
                <c:pt idx="30">
                  <c:v>Wisconsin</c:v>
                </c:pt>
                <c:pt idx="31">
                  <c:v>Nebraska</c:v>
                </c:pt>
                <c:pt idx="32">
                  <c:v>Nevada</c:v>
                </c:pt>
                <c:pt idx="33">
                  <c:v>Tennessee</c:v>
                </c:pt>
                <c:pt idx="34">
                  <c:v>Iowa</c:v>
                </c:pt>
                <c:pt idx="35">
                  <c:v>Kentucky</c:v>
                </c:pt>
                <c:pt idx="36">
                  <c:v>Oklahoma</c:v>
                </c:pt>
                <c:pt idx="37">
                  <c:v>South Carolina</c:v>
                </c:pt>
                <c:pt idx="38">
                  <c:v>Indiana</c:v>
                </c:pt>
                <c:pt idx="39">
                  <c:v>Montana</c:v>
                </c:pt>
                <c:pt idx="40">
                  <c:v>West Virginia</c:v>
                </c:pt>
                <c:pt idx="41">
                  <c:v>Alabama</c:v>
                </c:pt>
                <c:pt idx="42">
                  <c:v>Hawaii</c:v>
                </c:pt>
                <c:pt idx="43">
                  <c:v>North Dakota</c:v>
                </c:pt>
                <c:pt idx="44">
                  <c:v>Idaho</c:v>
                </c:pt>
                <c:pt idx="45">
                  <c:v>Alaska</c:v>
                </c:pt>
                <c:pt idx="46">
                  <c:v>South Dakota</c:v>
                </c:pt>
                <c:pt idx="47">
                  <c:v>New York</c:v>
                </c:pt>
                <c:pt idx="48">
                  <c:v>Arkansas</c:v>
                </c:pt>
                <c:pt idx="49">
                  <c:v>Louisiana</c:v>
                </c:pt>
                <c:pt idx="50">
                  <c:v>Puerto Rico</c:v>
                </c:pt>
                <c:pt idx="51">
                  <c:v>Mississippi</c:v>
                </c:pt>
                <c:pt idx="52">
                  <c:v>Wyoming</c:v>
                </c:pt>
              </c:strCache>
            </c:strRef>
          </c:cat>
          <c:val>
            <c:numRef>
              <c:f>Sheet6!$E$3:$E$55</c:f>
              <c:numCache>
                <c:formatCode>General</c:formatCode>
                <c:ptCount val="53"/>
                <c:pt idx="0">
                  <c:v>-11.700000000000003</c:v>
                </c:pt>
                <c:pt idx="1">
                  <c:v>-11.700000000000003</c:v>
                </c:pt>
                <c:pt idx="2">
                  <c:v>-11.100000000000001</c:v>
                </c:pt>
                <c:pt idx="3">
                  <c:v>-11.099999999999994</c:v>
                </c:pt>
                <c:pt idx="4">
                  <c:v>-11</c:v>
                </c:pt>
                <c:pt idx="5">
                  <c:v>-10.5</c:v>
                </c:pt>
                <c:pt idx="6">
                  <c:v>-10.400000000000006</c:v>
                </c:pt>
                <c:pt idx="7">
                  <c:v>-10.299999999999997</c:v>
                </c:pt>
                <c:pt idx="8">
                  <c:v>-10.200000000000003</c:v>
                </c:pt>
                <c:pt idx="9">
                  <c:v>-10.099999999999994</c:v>
                </c:pt>
                <c:pt idx="10">
                  <c:v>-9.7999999999999972</c:v>
                </c:pt>
                <c:pt idx="11">
                  <c:v>-9.7999999999999972</c:v>
                </c:pt>
                <c:pt idx="12">
                  <c:v>-9.7999999999999972</c:v>
                </c:pt>
                <c:pt idx="13">
                  <c:v>-9.7999999999999972</c:v>
                </c:pt>
                <c:pt idx="14">
                  <c:v>-9.3999999999999915</c:v>
                </c:pt>
                <c:pt idx="15">
                  <c:v>-9.2999999999999972</c:v>
                </c:pt>
                <c:pt idx="16">
                  <c:v>-9.2999999999999972</c:v>
                </c:pt>
                <c:pt idx="17">
                  <c:v>-9</c:v>
                </c:pt>
                <c:pt idx="18">
                  <c:v>-8.9000000000000057</c:v>
                </c:pt>
                <c:pt idx="19">
                  <c:v>-8.8999999999999986</c:v>
                </c:pt>
                <c:pt idx="20">
                  <c:v>-8.5</c:v>
                </c:pt>
                <c:pt idx="21">
                  <c:v>-8.5</c:v>
                </c:pt>
                <c:pt idx="22">
                  <c:v>-8.4000000000000057</c:v>
                </c:pt>
                <c:pt idx="23">
                  <c:v>-8.4000000000000057</c:v>
                </c:pt>
                <c:pt idx="24">
                  <c:v>-8.2999999999999972</c:v>
                </c:pt>
                <c:pt idx="25">
                  <c:v>-8.1999999999999886</c:v>
                </c:pt>
                <c:pt idx="26">
                  <c:v>-8.1000000000000085</c:v>
                </c:pt>
                <c:pt idx="27">
                  <c:v>-7.5999999999999943</c:v>
                </c:pt>
                <c:pt idx="28">
                  <c:v>-7.5</c:v>
                </c:pt>
                <c:pt idx="29">
                  <c:v>-7.3999999999999986</c:v>
                </c:pt>
                <c:pt idx="30">
                  <c:v>-7.3999999999999915</c:v>
                </c:pt>
                <c:pt idx="31">
                  <c:v>-6.7999999999999972</c:v>
                </c:pt>
                <c:pt idx="32">
                  <c:v>-6.5999999999999943</c:v>
                </c:pt>
                <c:pt idx="33">
                  <c:v>-6.2000000000000028</c:v>
                </c:pt>
                <c:pt idx="34">
                  <c:v>-5.7999999999999972</c:v>
                </c:pt>
                <c:pt idx="35">
                  <c:v>-5.5999999999999943</c:v>
                </c:pt>
                <c:pt idx="36">
                  <c:v>-5.5</c:v>
                </c:pt>
                <c:pt idx="37">
                  <c:v>-5.5</c:v>
                </c:pt>
                <c:pt idx="38">
                  <c:v>-5</c:v>
                </c:pt>
                <c:pt idx="39">
                  <c:v>-4.9000000000000057</c:v>
                </c:pt>
                <c:pt idx="40">
                  <c:v>-4.9000000000000057</c:v>
                </c:pt>
                <c:pt idx="41">
                  <c:v>-4.7000000000000028</c:v>
                </c:pt>
                <c:pt idx="42">
                  <c:v>-4</c:v>
                </c:pt>
                <c:pt idx="43">
                  <c:v>-4</c:v>
                </c:pt>
                <c:pt idx="44">
                  <c:v>-3.8999999999999915</c:v>
                </c:pt>
                <c:pt idx="45">
                  <c:v>-3.7999999999999972</c:v>
                </c:pt>
                <c:pt idx="46">
                  <c:v>-3.7000000000000028</c:v>
                </c:pt>
                <c:pt idx="47">
                  <c:v>-3.5999999999999943</c:v>
                </c:pt>
                <c:pt idx="48">
                  <c:v>-3.5</c:v>
                </c:pt>
                <c:pt idx="49">
                  <c:v>-2.7999999999999972</c:v>
                </c:pt>
                <c:pt idx="50">
                  <c:v>-2.5999999999999943</c:v>
                </c:pt>
                <c:pt idx="51">
                  <c:v>-1.7999999999999972</c:v>
                </c:pt>
                <c:pt idx="52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0C-4352-BE5A-2EF843AE2E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98768240"/>
        <c:axId val="1436234576"/>
      </c:barChart>
      <c:catAx>
        <c:axId val="109876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6234576"/>
        <c:crosses val="autoZero"/>
        <c:auto val="1"/>
        <c:lblAlgn val="ctr"/>
        <c:lblOffset val="100"/>
        <c:noMultiLvlLbl val="0"/>
      </c:catAx>
      <c:valAx>
        <c:axId val="1436234576"/>
        <c:scaling>
          <c:orientation val="minMax"/>
          <c:max val="0"/>
          <c:min val="-1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8768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61936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61936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755BA6F8-D932-4BC6-B450-A920176CDAFB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4450" y="1543050"/>
            <a:ext cx="7404100" cy="4165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5940743"/>
            <a:ext cx="5852160" cy="4860608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725039"/>
            <a:ext cx="3169920" cy="619362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11725039"/>
            <a:ext cx="3169920" cy="619362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36C95698-22BF-4099-B592-586CF61CB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2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17513" y="542925"/>
            <a:ext cx="10718801" cy="603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1" y="6820492"/>
            <a:ext cx="7680960" cy="1409111"/>
          </a:xfrm>
        </p:spPr>
        <p:txBody>
          <a:bodyPr>
            <a:normAutofit/>
          </a:bodyPr>
          <a:lstStyle/>
          <a:p>
            <a:pPr defTabSz="121863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997">
              <a:defRPr/>
            </a:pPr>
            <a:fld id="{76F32840-EA76-4A40-B83F-F31ACE11B3A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3997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46495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611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62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093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57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725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979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37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1396" y="11"/>
            <a:ext cx="7930605" cy="1323703"/>
          </a:xfrm>
        </p:spPr>
        <p:txBody>
          <a:bodyPr anchor="t">
            <a:normAutofit/>
          </a:bodyPr>
          <a:lstStyle>
            <a:lvl1pPr algn="ctr"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1889" y="1607208"/>
            <a:ext cx="4180115" cy="275578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11"/>
            <a:ext cx="8516232" cy="6562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61" y="5669290"/>
            <a:ext cx="4429911" cy="10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3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3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3" y="2150755"/>
            <a:ext cx="5183188" cy="410146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6"/>
            <a:ext cx="3932237" cy="487489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67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32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697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11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4" y="-1586"/>
            <a:ext cx="12202584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7213600" cy="1447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34400" y="3276600"/>
            <a:ext cx="386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B1E7A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71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24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75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00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9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75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22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4" descr="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6664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7620000" cy="99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74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1"/>
          <p:cNvPicPr>
            <a:picLocks noChangeAspect="1" noChangeArrowheads="1"/>
          </p:cNvPicPr>
          <p:nvPr userDrawn="1"/>
        </p:nvPicPr>
        <p:blipFill>
          <a:blip r:embed="rId2" cstate="print"/>
          <a:srcRect b="74376"/>
          <a:stretch>
            <a:fillRect/>
          </a:stretch>
        </p:blipFill>
        <p:spPr bwMode="auto">
          <a:xfrm>
            <a:off x="-4233" y="-6349"/>
            <a:ext cx="12202584" cy="175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6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42670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1716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5" descr="1"/>
          <p:cNvPicPr>
            <a:picLocks noChangeAspect="1" noChangeArrowheads="1"/>
          </p:cNvPicPr>
          <p:nvPr userDrawn="1"/>
        </p:nvPicPr>
        <p:blipFill>
          <a:blip r:embed="rId2" cstate="print"/>
          <a:srcRect b="74376"/>
          <a:stretch>
            <a:fillRect/>
          </a:stretch>
        </p:blipFill>
        <p:spPr bwMode="auto">
          <a:xfrm>
            <a:off x="-4233" y="-6349"/>
            <a:ext cx="12202584" cy="175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42670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19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3200" y="1143006"/>
            <a:ext cx="1422400" cy="544036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737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03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8688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2208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5755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486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26262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89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582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0" y="120015"/>
            <a:ext cx="6728459" cy="908684"/>
          </a:xfrm>
        </p:spPr>
        <p:txBody>
          <a:bodyPr anchor="t" anchorCtr="0"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49641" y="1754508"/>
            <a:ext cx="3512819" cy="2874645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rgbClr val="25327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026402" y="6256840"/>
            <a:ext cx="3860799" cy="400110"/>
            <a:chOff x="6229737" y="6256840"/>
            <a:chExt cx="2895599" cy="40011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737" y="6256840"/>
              <a:ext cx="399663" cy="39966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6629399" y="6256840"/>
              <a:ext cx="2495937" cy="40011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@TexasDemography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421" y="5112828"/>
            <a:ext cx="4107179" cy="101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0"/>
            <a:ext cx="890016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35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975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26254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5327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372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1060" y="1563019"/>
            <a:ext cx="5181600" cy="467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060" y="1563019"/>
            <a:ext cx="5181600" cy="467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63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2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2" y="2150747"/>
            <a:ext cx="5183188" cy="4101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6365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159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683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2"/>
            <a:ext cx="3932237" cy="48748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48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3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1060" y="1563024"/>
            <a:ext cx="5181600" cy="46777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060" y="1563024"/>
            <a:ext cx="5181600" cy="46777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39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2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2" y="2150747"/>
            <a:ext cx="5183188" cy="4101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459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2"/>
            <a:ext cx="3932237" cy="48748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72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720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11"/>
            <a:ext cx="8516232" cy="6562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61" y="5669290"/>
            <a:ext cx="4429911" cy="10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752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301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054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419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08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1358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9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3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3" y="2150755"/>
            <a:ext cx="5183188" cy="410146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270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798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700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290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264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2053" y="5513768"/>
            <a:ext cx="8507894" cy="1344232"/>
            <a:chOff x="318052" y="5513768"/>
            <a:chExt cx="8507894" cy="134423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6554992" y="6467475"/>
              <a:ext cx="2270954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421928" y="3331869"/>
            <a:ext cx="5348143" cy="1173739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04261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0"/>
            <a:ext cx="1590520" cy="1590520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1716250" y="781014"/>
            <a:ext cx="9896630" cy="14246"/>
          </a:xfrm>
          <a:prstGeom prst="lin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90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0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4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6"/>
            <a:ext cx="3932237" cy="487489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8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8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37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11"/>
            <a:ext cx="2072640" cy="145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BC1FA3B-F0C1-4F58-90BE-DCC7501F4B28}" type="slidenum">
              <a:rPr lang="en-US" smtClean="0">
                <a:latin typeface="Arial" charset="0"/>
                <a:ea typeface="ＭＳ Ｐゴシック" pitchFamily="-16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27688"/>
            <a:ext cx="1072353" cy="105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9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2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6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07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rgbClr val="1B1E7A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1B1E7A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1B1E7A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1B1E7A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B1E7A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1B1E7A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-1918"/>
            <a:ext cx="1242062" cy="110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6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3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7" r:id="rId7"/>
    <p:sldLayoutId id="2147483742" r:id="rId8"/>
    <p:sldLayoutId id="2147483743" r:id="rId9"/>
    <p:sldLayoutId id="2147483744" r:id="rId10"/>
    <p:sldLayoutId id="2147483745" r:id="rId11"/>
    <p:sldLayoutId id="2147483741" r:id="rId12"/>
    <p:sldLayoutId id="214748374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Relationship Id="rId5" Type="http://schemas.openxmlformats.org/officeDocument/2006/relationships/hyperlink" Target="https://www.txdot.gov/data-maps/one-stop-demographic-data.html" TargetMode="Externa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3024" y="1744835"/>
            <a:ext cx="8841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Bef>
                <a:spcPts val="1000"/>
              </a:spcBef>
            </a:pP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Texas Demographic Characteristics, Trends, and Transportation</a:t>
            </a:r>
            <a:endParaRPr lang="en-US" sz="2800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03024" y="4910258"/>
            <a:ext cx="8507894" cy="1344232"/>
            <a:chOff x="318052" y="5513768"/>
            <a:chExt cx="8507894" cy="134423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554992" y="6467475"/>
              <a:ext cx="2270954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915E761-26BF-4D36-A626-C3C24E9DD38C}"/>
              </a:ext>
            </a:extLst>
          </p:cNvPr>
          <p:cNvSpPr txBox="1"/>
          <p:nvPr/>
        </p:nvSpPr>
        <p:spPr>
          <a:xfrm>
            <a:off x="3320050" y="3013781"/>
            <a:ext cx="6151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 Texas Department of Transportation Environmental Conference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Fort Worth, Texas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September 20,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CC0C0-3F94-49C6-B659-A2240C956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29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AC773BD-4881-43FC-BE96-2F1C03A09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08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Counties with the most population loss by components of change, Texas, 2020-2021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6BDD7D-288C-4666-B623-7B61566E3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B912A33-1351-4F94-8755-A1E3D2BF5A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9349592"/>
              </p:ext>
            </p:extLst>
          </p:nvPr>
        </p:nvGraphicFramePr>
        <p:xfrm>
          <a:off x="838200" y="1004915"/>
          <a:ext cx="10692161" cy="5595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298881F-6B24-4FD5-A536-924479F78DD3}"/>
              </a:ext>
            </a:extLst>
          </p:cNvPr>
          <p:cNvSpPr/>
          <p:nvPr/>
        </p:nvSpPr>
        <p:spPr>
          <a:xfrm>
            <a:off x="263353" y="6600494"/>
            <a:ext cx="4572000" cy="2575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US Census  Bureau, 2021 Population Estimates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232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40D38A-5EB5-4B8D-8075-0C7C61BB1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E290265-17F5-4A1F-9996-F2EB6706348C}"/>
              </a:ext>
            </a:extLst>
          </p:cNvPr>
          <p:cNvGraphicFramePr/>
          <p:nvPr>
            <p:extLst/>
          </p:nvPr>
        </p:nvGraphicFramePr>
        <p:xfrm>
          <a:off x="1062680" y="719665"/>
          <a:ext cx="10503243" cy="5722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FF40CF9-9E38-4E82-B541-A067A38839A1}"/>
              </a:ext>
            </a:extLst>
          </p:cNvPr>
          <p:cNvSpPr/>
          <p:nvPr/>
        </p:nvSpPr>
        <p:spPr>
          <a:xfrm>
            <a:off x="13730" y="6550466"/>
            <a:ext cx="4572000" cy="2575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US Census  Bureau, 2021 Population Estimates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BFC9BF33-78A4-41C2-9323-0AD2AB71A7F9}"/>
              </a:ext>
            </a:extLst>
          </p:cNvPr>
          <p:cNvSpPr txBox="1">
            <a:spLocks/>
          </p:cNvSpPr>
          <p:nvPr/>
        </p:nvSpPr>
        <p:spPr>
          <a:xfrm>
            <a:off x="1371599" y="61179"/>
            <a:ext cx="11261225" cy="16826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1"/>
                </a:solidFill>
              </a:rPr>
              <a:t>Counties with the most population growth by components of change, Texas, 2020-2021</a:t>
            </a:r>
          </a:p>
        </p:txBody>
      </p:sp>
    </p:spTree>
    <p:extLst>
      <p:ext uri="{BB962C8B-B14F-4D97-AF65-F5344CB8AC3E}">
        <p14:creationId xmlns:p14="http://schemas.microsoft.com/office/powerpoint/2010/main" val="493984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FAF239-8CE0-403B-828B-22DCE325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A28679-B34C-46B2-9EFB-FAFCA35B11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" r="1276" b="1"/>
          <a:stretch/>
        </p:blipFill>
        <p:spPr>
          <a:xfrm>
            <a:off x="2276470" y="930205"/>
            <a:ext cx="7448955" cy="58046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F32A1A-E0DF-4BD1-962E-5DEFC47AB8C3}"/>
              </a:ext>
            </a:extLst>
          </p:cNvPr>
          <p:cNvSpPr/>
          <p:nvPr/>
        </p:nvSpPr>
        <p:spPr>
          <a:xfrm>
            <a:off x="1928111" y="353291"/>
            <a:ext cx="983371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Difference in Population Density per Square Mile (2020-2010), Texas Counties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097B6E-7600-4B2C-A665-372E51FDA493}"/>
              </a:ext>
            </a:extLst>
          </p:cNvPr>
          <p:cNvSpPr txBox="1"/>
          <p:nvPr/>
        </p:nvSpPr>
        <p:spPr>
          <a:xfrm>
            <a:off x="60960" y="6611779"/>
            <a:ext cx="4431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</p:spTree>
    <p:extLst>
      <p:ext uri="{BB962C8B-B14F-4D97-AF65-F5344CB8AC3E}">
        <p14:creationId xmlns:p14="http://schemas.microsoft.com/office/powerpoint/2010/main" val="2142670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478EC2-FC5E-43D9-A885-0693220BD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9535FF4-034A-4350-80F0-BF7DF7C02864}"/>
              </a:ext>
            </a:extLst>
          </p:cNvPr>
          <p:cNvGraphicFramePr/>
          <p:nvPr>
            <p:extLst/>
          </p:nvPr>
        </p:nvGraphicFramePr>
        <p:xfrm>
          <a:off x="1951487" y="101855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9462B8A-0866-468F-9C30-CAC2366D0190}"/>
              </a:ext>
            </a:extLst>
          </p:cNvPr>
          <p:cNvSpPr txBox="1">
            <a:spLocks/>
          </p:cNvSpPr>
          <p:nvPr/>
        </p:nvSpPr>
        <p:spPr>
          <a:xfrm>
            <a:off x="1644980" y="277261"/>
            <a:ext cx="9460092" cy="666793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Estimated Domestic and International Migration </a:t>
            </a:r>
            <a:r>
              <a:rPr lang="en-US" sz="2400" dirty="0">
                <a:solidFill>
                  <a:schemeClr val="accent1"/>
                </a:solidFill>
              </a:rPr>
              <a:t>for Texas, 2011-2021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DB547D-ABDC-43F6-A62D-682C0C9A9E21}"/>
              </a:ext>
            </a:extLst>
          </p:cNvPr>
          <p:cNvSpPr/>
          <p:nvPr/>
        </p:nvSpPr>
        <p:spPr>
          <a:xfrm>
            <a:off x="120770" y="6511715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SOURCE: U.S. Census Bureau. 2020 Evaluation Population Estimates and 2021 Vintage Population Estimates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9D0A0EA-B616-40EE-BD02-ADD4E10989A4}"/>
              </a:ext>
            </a:extLst>
          </p:cNvPr>
          <p:cNvCxnSpPr/>
          <p:nvPr/>
        </p:nvCxnSpPr>
        <p:spPr>
          <a:xfrm>
            <a:off x="6633713" y="1655301"/>
            <a:ext cx="3272287" cy="1800045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C9F814-09BF-4DED-99E4-D4392B5042A7}"/>
              </a:ext>
            </a:extLst>
          </p:cNvPr>
          <p:cNvCxnSpPr>
            <a:cxnSpLocks/>
          </p:cNvCxnSpPr>
          <p:nvPr/>
        </p:nvCxnSpPr>
        <p:spPr>
          <a:xfrm flipV="1">
            <a:off x="6742861" y="2555323"/>
            <a:ext cx="2780701" cy="1688874"/>
          </a:xfrm>
          <a:prstGeom prst="straightConnector1">
            <a:avLst/>
          </a:prstGeom>
          <a:ln w="3492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EF0F76-34D8-4E2E-946E-C18EC07C1762}"/>
              </a:ext>
            </a:extLst>
          </p:cNvPr>
          <p:cNvCxnSpPr/>
          <p:nvPr/>
        </p:nvCxnSpPr>
        <p:spPr>
          <a:xfrm>
            <a:off x="6216769" y="3591931"/>
            <a:ext cx="3416061" cy="1598763"/>
          </a:xfrm>
          <a:prstGeom prst="straightConnector1">
            <a:avLst/>
          </a:prstGeom>
          <a:ln w="349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44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62B580-08D7-4777-B716-83A12E7A22D9}"/>
              </a:ext>
            </a:extLst>
          </p:cNvPr>
          <p:cNvSpPr/>
          <p:nvPr/>
        </p:nvSpPr>
        <p:spPr>
          <a:xfrm>
            <a:off x="93364" y="6581001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SOURCE: U.S. Census Bureau. 2020 Evaluation Population Estimates and 2021 Vintage Population Estimates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A62FB67-9034-4CAE-ADC5-42B6140C8E6E}"/>
              </a:ext>
            </a:extLst>
          </p:cNvPr>
          <p:cNvGraphicFramePr/>
          <p:nvPr>
            <p:extLst/>
          </p:nvPr>
        </p:nvGraphicFramePr>
        <p:xfrm>
          <a:off x="6096000" y="1529989"/>
          <a:ext cx="5099205" cy="456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BF99F38-2FF1-49D9-857E-BBD4B485AC41}"/>
              </a:ext>
            </a:extLst>
          </p:cNvPr>
          <p:cNvGraphicFramePr/>
          <p:nvPr>
            <p:extLst/>
          </p:nvPr>
        </p:nvGraphicFramePr>
        <p:xfrm>
          <a:off x="567472" y="1529989"/>
          <a:ext cx="5099205" cy="456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65995-EBFC-4331-BF44-6E8C60BDE249}"/>
              </a:ext>
            </a:extLst>
          </p:cNvPr>
          <p:cNvSpPr txBox="1"/>
          <p:nvPr/>
        </p:nvSpPr>
        <p:spPr>
          <a:xfrm>
            <a:off x="2670717" y="1260088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2010 to 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A7C550-8357-4624-951A-227619AE11D0}"/>
              </a:ext>
            </a:extLst>
          </p:cNvPr>
          <p:cNvSpPr txBox="1"/>
          <p:nvPr/>
        </p:nvSpPr>
        <p:spPr>
          <a:xfrm>
            <a:off x="8058614" y="1260088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2020 to 2021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E368A9-D2E4-4AD2-A2B7-6FA5431F8811}"/>
              </a:ext>
            </a:extLst>
          </p:cNvPr>
          <p:cNvSpPr txBox="1">
            <a:spLocks/>
          </p:cNvSpPr>
          <p:nvPr/>
        </p:nvSpPr>
        <p:spPr>
          <a:xfrm>
            <a:off x="1639229" y="11818"/>
            <a:ext cx="9043639" cy="648818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Estimated </a:t>
            </a:r>
            <a:r>
              <a:rPr lang="en-US" sz="2400" dirty="0">
                <a:solidFill>
                  <a:schemeClr val="accent1"/>
                </a:solidFill>
              </a:rPr>
              <a:t>Components of Population Change for Texas, 2010-2020 and 2020-2021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713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D18483-7F1B-4D20-90B1-29CF364CB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2B4F75B-9CEF-4D8C-9F3D-18D3056921D9}"/>
              </a:ext>
            </a:extLst>
          </p:cNvPr>
          <p:cNvSpPr txBox="1">
            <a:spLocks/>
          </p:cNvSpPr>
          <p:nvPr/>
        </p:nvSpPr>
        <p:spPr>
          <a:xfrm>
            <a:off x="1921728" y="0"/>
            <a:ext cx="9386154" cy="685653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Change from Domestic Migration Comparing 2010-20 and 2020-21, Texas Counties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D23BC6-DE98-4C5D-A377-ACAC871B4D5B}"/>
              </a:ext>
            </a:extLst>
          </p:cNvPr>
          <p:cNvSpPr txBox="1"/>
          <p:nvPr/>
        </p:nvSpPr>
        <p:spPr>
          <a:xfrm>
            <a:off x="60960" y="6611779"/>
            <a:ext cx="3025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2021 Population Estimates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289AF8-E13D-41B1-9C23-A79A66497D32}"/>
              </a:ext>
            </a:extLst>
          </p:cNvPr>
          <p:cNvSpPr txBox="1"/>
          <p:nvPr/>
        </p:nvSpPr>
        <p:spPr>
          <a:xfrm>
            <a:off x="8989734" y="4902588"/>
            <a:ext cx="13442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Number of Counties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106</a:t>
            </a:r>
          </a:p>
          <a:p>
            <a:pPr algn="ctr"/>
            <a:r>
              <a:rPr lang="en-US" sz="1400" dirty="0"/>
              <a:t>15</a:t>
            </a:r>
          </a:p>
          <a:p>
            <a:pPr algn="ctr"/>
            <a:r>
              <a:rPr lang="en-US" sz="1400" dirty="0"/>
              <a:t>79</a:t>
            </a:r>
          </a:p>
          <a:p>
            <a:pPr algn="ctr"/>
            <a:r>
              <a:rPr lang="en-US" sz="1400" dirty="0"/>
              <a:t>54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6E6890-E85A-4C41-9AAE-FCF2C9522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869" y="854664"/>
            <a:ext cx="7494809" cy="582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38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CDF7BE-DA65-404D-BD41-24588CEBF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B59E284-749C-4E31-B994-A38355259642}"/>
              </a:ext>
            </a:extLst>
          </p:cNvPr>
          <p:cNvGraphicFramePr/>
          <p:nvPr>
            <p:extLst/>
          </p:nvPr>
        </p:nvGraphicFramePr>
        <p:xfrm>
          <a:off x="1382750" y="2012795"/>
          <a:ext cx="10387361" cy="4544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41DA03B-1781-449A-A383-A95E7C2C7993}"/>
              </a:ext>
            </a:extLst>
          </p:cNvPr>
          <p:cNvSpPr/>
          <p:nvPr/>
        </p:nvSpPr>
        <p:spPr>
          <a:xfrm>
            <a:off x="3795130" y="1070730"/>
            <a:ext cx="7454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3,999,944 new Texans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95.3% attributable to growth of minority populations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3EBB76-07CC-4C5C-8E0B-7FFA06B994A6}"/>
              </a:ext>
            </a:extLst>
          </p:cNvPr>
          <p:cNvSpPr txBox="1"/>
          <p:nvPr/>
        </p:nvSpPr>
        <p:spPr>
          <a:xfrm>
            <a:off x="60960" y="6611779"/>
            <a:ext cx="43620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187A9A69-CEA7-4BB8-83FC-A6310DD8159A}"/>
              </a:ext>
            </a:extLst>
          </p:cNvPr>
          <p:cNvSpPr/>
          <p:nvPr/>
        </p:nvSpPr>
        <p:spPr>
          <a:xfrm rot="5400000">
            <a:off x="7414367" y="-1702685"/>
            <a:ext cx="216117" cy="7214843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338A7E-6752-45D6-8295-096BF6058909}"/>
              </a:ext>
            </a:extLst>
          </p:cNvPr>
          <p:cNvSpPr/>
          <p:nvPr/>
        </p:nvSpPr>
        <p:spPr>
          <a:xfrm>
            <a:off x="1928111" y="353291"/>
            <a:ext cx="856593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Racial/Ethnic Contributions to Texas Population Growth, 2010-2020</a:t>
            </a:r>
          </a:p>
        </p:txBody>
      </p:sp>
    </p:spTree>
    <p:extLst>
      <p:ext uri="{BB962C8B-B14F-4D97-AF65-F5344CB8AC3E}">
        <p14:creationId xmlns:p14="http://schemas.microsoft.com/office/powerpoint/2010/main" val="2595194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8C3CFAB-FA67-4B04-ABA7-E7E1AC24B60C}"/>
              </a:ext>
            </a:extLst>
          </p:cNvPr>
          <p:cNvGraphicFramePr/>
          <p:nvPr/>
        </p:nvGraphicFramePr>
        <p:xfrm>
          <a:off x="492159" y="1426584"/>
          <a:ext cx="11000725" cy="4942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F38FFF2-B463-44C0-9E5B-07EE64572547}"/>
              </a:ext>
            </a:extLst>
          </p:cNvPr>
          <p:cNvSpPr/>
          <p:nvPr/>
        </p:nvSpPr>
        <p:spPr>
          <a:xfrm>
            <a:off x="97766" y="6611779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US" sz="900" kern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Centers for Disease Control and Prevention, National Center for Health Statistics.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D090CD-7292-4972-869B-070380A16F8B}"/>
              </a:ext>
            </a:extLst>
          </p:cNvPr>
          <p:cNvSpPr/>
          <p:nvPr/>
        </p:nvSpPr>
        <p:spPr>
          <a:xfrm>
            <a:off x="2536166" y="305284"/>
            <a:ext cx="6096000" cy="3602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800"/>
              </a:lnSpc>
            </a:pP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Texas Birth Rates, 2007-2019</a:t>
            </a:r>
          </a:p>
        </p:txBody>
      </p:sp>
    </p:spTree>
    <p:extLst>
      <p:ext uri="{BB962C8B-B14F-4D97-AF65-F5344CB8AC3E}">
        <p14:creationId xmlns:p14="http://schemas.microsoft.com/office/powerpoint/2010/main" val="3188312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C785C3-6CFE-4A9A-A0E4-8F5908CC0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1" y="1210296"/>
            <a:ext cx="6535779" cy="52990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45C9B0-DE42-4F79-A70C-E02D9546C7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336"/>
          <a:stretch/>
        </p:blipFill>
        <p:spPr>
          <a:xfrm>
            <a:off x="6399086" y="1300321"/>
            <a:ext cx="4961479" cy="52855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EFD430-7B81-4638-A5DB-8A7E3875226D}"/>
              </a:ext>
            </a:extLst>
          </p:cNvPr>
          <p:cNvSpPr/>
          <p:nvPr/>
        </p:nvSpPr>
        <p:spPr>
          <a:xfrm>
            <a:off x="5011344" y="1763820"/>
            <a:ext cx="1378305" cy="983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18CCAB-1B10-435E-AF3B-D774628FA898}"/>
              </a:ext>
            </a:extLst>
          </p:cNvPr>
          <p:cNvSpPr/>
          <p:nvPr/>
        </p:nvSpPr>
        <p:spPr>
          <a:xfrm>
            <a:off x="6278339" y="1296615"/>
            <a:ext cx="2134729" cy="412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F9BFE9-E9AC-48AA-89D8-CCDDA9D50B7D}"/>
              </a:ext>
            </a:extLst>
          </p:cNvPr>
          <p:cNvSpPr/>
          <p:nvPr/>
        </p:nvSpPr>
        <p:spPr>
          <a:xfrm>
            <a:off x="49051" y="1490545"/>
            <a:ext cx="1874534" cy="412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D7906A-77C6-4F34-BE0E-D5BCDD4B7D4F}"/>
              </a:ext>
            </a:extLst>
          </p:cNvPr>
          <p:cNvSpPr/>
          <p:nvPr/>
        </p:nvSpPr>
        <p:spPr>
          <a:xfrm>
            <a:off x="5011344" y="3697857"/>
            <a:ext cx="1435464" cy="2932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3327447-6C25-423D-BF39-D4DCE8150A09}"/>
              </a:ext>
            </a:extLst>
          </p:cNvPr>
          <p:cNvCxnSpPr>
            <a:cxnSpLocks/>
          </p:cNvCxnSpPr>
          <p:nvPr/>
        </p:nvCxnSpPr>
        <p:spPr>
          <a:xfrm flipV="1">
            <a:off x="4305296" y="5782755"/>
            <a:ext cx="2887974" cy="4640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F45DE46-7966-49C1-9F15-1D4A5E43C00F}"/>
              </a:ext>
            </a:extLst>
          </p:cNvPr>
          <p:cNvSpPr txBox="1">
            <a:spLocks/>
          </p:cNvSpPr>
          <p:nvPr/>
        </p:nvSpPr>
        <p:spPr>
          <a:xfrm>
            <a:off x="1249362" y="0"/>
            <a:ext cx="9693275" cy="1228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Generational Population Pyramids, Texas, 2010 and 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CE5AB8-D102-40C9-94C2-E398E061A9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721" y="1645271"/>
            <a:ext cx="2564811" cy="1991821"/>
          </a:xfrm>
          <a:prstGeom prst="rect">
            <a:avLst/>
          </a:prstGeom>
        </p:spPr>
      </p:pic>
      <p:sp>
        <p:nvSpPr>
          <p:cNvPr id="11" name="Left Brace 10">
            <a:extLst>
              <a:ext uri="{FF2B5EF4-FFF2-40B4-BE49-F238E27FC236}">
                <a16:creationId xmlns:a16="http://schemas.microsoft.com/office/drawing/2014/main" id="{4F68FC31-B44D-417A-8185-DBDD4C5297CF}"/>
              </a:ext>
            </a:extLst>
          </p:cNvPr>
          <p:cNvSpPr/>
          <p:nvPr/>
        </p:nvSpPr>
        <p:spPr>
          <a:xfrm rot="10800000">
            <a:off x="11145328" y="5719245"/>
            <a:ext cx="165696" cy="600124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B2EDEF-4088-4B2A-A0EA-9F27F278F516}"/>
              </a:ext>
            </a:extLst>
          </p:cNvPr>
          <p:cNvSpPr/>
          <p:nvPr/>
        </p:nvSpPr>
        <p:spPr>
          <a:xfrm>
            <a:off x="258793" y="6634416"/>
            <a:ext cx="846538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SOURCE: U.S. Census Bureau. 2010 and 2020 Vintage Population Estimates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89CC0B-3EC3-4C2A-8DFC-A7C3E7451FC0}"/>
              </a:ext>
            </a:extLst>
          </p:cNvPr>
          <p:cNvSpPr/>
          <p:nvPr/>
        </p:nvSpPr>
        <p:spPr>
          <a:xfrm>
            <a:off x="0" y="1344431"/>
            <a:ext cx="3087092" cy="169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11F43C-321B-4B4E-BC98-3EBC7566CEA8}"/>
              </a:ext>
            </a:extLst>
          </p:cNvPr>
          <p:cNvSpPr/>
          <p:nvPr/>
        </p:nvSpPr>
        <p:spPr>
          <a:xfrm>
            <a:off x="10784236" y="5776759"/>
            <a:ext cx="1152657" cy="614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2010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FD2745-D1B2-44ED-B84D-201D9AEA3A81}"/>
              </a:ext>
            </a:extLst>
          </p:cNvPr>
          <p:cNvSpPr/>
          <p:nvPr/>
        </p:nvSpPr>
        <p:spPr>
          <a:xfrm>
            <a:off x="2459129" y="1276971"/>
            <a:ext cx="7048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2010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670B04-1CD1-49D7-AEB2-E59DD1AD22D7}"/>
              </a:ext>
            </a:extLst>
          </p:cNvPr>
          <p:cNvSpPr/>
          <p:nvPr/>
        </p:nvSpPr>
        <p:spPr>
          <a:xfrm>
            <a:off x="8741820" y="1334259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2020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235EEF-461A-4242-A55A-5C631B392FA2}"/>
              </a:ext>
            </a:extLst>
          </p:cNvPr>
          <p:cNvSpPr/>
          <p:nvPr/>
        </p:nvSpPr>
        <p:spPr>
          <a:xfrm>
            <a:off x="11327273" y="5903891"/>
            <a:ext cx="8213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Calibri" panose="020F0502020204030204" pitchFamily="34" charset="0"/>
              </a:rPr>
              <a:t>Year of birth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43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02E7B5-E756-4443-97C8-87ABC180DC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3" t="3301" r="3563" b="9903"/>
          <a:stretch/>
        </p:blipFill>
        <p:spPr>
          <a:xfrm>
            <a:off x="2465928" y="919975"/>
            <a:ext cx="7260144" cy="586850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4E346-320A-4ED5-A4BF-0135FBBFF822}"/>
              </a:ext>
            </a:extLst>
          </p:cNvPr>
          <p:cNvSpPr txBox="1">
            <a:spLocks/>
          </p:cNvSpPr>
          <p:nvPr/>
        </p:nvSpPr>
        <p:spPr>
          <a:xfrm>
            <a:off x="2300869" y="301230"/>
            <a:ext cx="9386154" cy="685653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Natural Increase (Decrease), Texas Counties, 2010-2020</a:t>
            </a:r>
            <a:r>
              <a:rPr lang="en-US" sz="2400" noProof="0" dirty="0">
                <a:solidFill>
                  <a:schemeClr val="accent1"/>
                </a:solidFill>
              </a:rPr>
              <a:t>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BC841C-3E04-43BF-82C5-F895339DA840}"/>
              </a:ext>
            </a:extLst>
          </p:cNvPr>
          <p:cNvSpPr txBox="1"/>
          <p:nvPr/>
        </p:nvSpPr>
        <p:spPr>
          <a:xfrm>
            <a:off x="60960" y="6611779"/>
            <a:ext cx="30909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2020 Population Estimates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F9BA22-CC80-4767-B6C6-03B6132BD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552" y="5172772"/>
            <a:ext cx="971550" cy="1028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B35812-D9AC-4229-854C-DFD912BC9E2D}"/>
              </a:ext>
            </a:extLst>
          </p:cNvPr>
          <p:cNvSpPr txBox="1"/>
          <p:nvPr/>
        </p:nvSpPr>
        <p:spPr>
          <a:xfrm>
            <a:off x="7796561" y="1143963"/>
            <a:ext cx="2971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86 counties had natural decrease over the decade (1/3 of Texas’ counties)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28336-BF90-488E-9AEE-50F9959CB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377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721965" y="0"/>
            <a:ext cx="10262839" cy="78345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States with Most Population Growth, 2010 to 2020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088297" y="1301785"/>
          <a:ext cx="10469148" cy="52893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24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7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9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0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70562">
                  <a:extLst>
                    <a:ext uri="{9D8B030D-6E8A-4147-A177-3AD203B41FA5}">
                      <a16:colId xmlns:a16="http://schemas.microsoft.com/office/drawing/2014/main" val="3974479193"/>
                    </a:ext>
                  </a:extLst>
                </a:gridCol>
              </a:tblGrid>
              <a:tr h="827606">
                <a:tc>
                  <a:txBody>
                    <a:bodyPr/>
                    <a:lstStyle/>
                    <a:p>
                      <a:pPr marL="117475" indent="0" algn="l"/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2010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Population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 Population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Numeric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Change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2010-2020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58738" indent="0"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Percent</a:t>
                      </a:r>
                    </a:p>
                    <a:p>
                      <a:pPr marL="58738" indent="0"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Change</a:t>
                      </a:r>
                    </a:p>
                    <a:p>
                      <a:pPr marL="58738" indent="0"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2010-2020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58738" indent="0"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Numeric Change  2020-21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United States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308,745,538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331,449,281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22,703,743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7.4%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392,665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1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Texas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25,145,561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29,145,505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3,999,944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310,288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Florida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18,801,310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21,538,187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2,736,877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211,196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7118346"/>
                  </a:ext>
                </a:extLst>
              </a:tr>
              <a:tr h="291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California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37,253,956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39,538,223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2,284,267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-261,902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3805305"/>
                  </a:ext>
                </a:extLst>
              </a:tr>
              <a:tr h="291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Georgia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9,687,653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10,711,908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1,024,255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73,766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7128006"/>
                  </a:ext>
                </a:extLst>
              </a:tr>
              <a:tr h="3205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Washington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6,724,540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7,705,281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980,741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19,907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North Carolina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9,535,483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10,439,388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903,905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93,985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5442627"/>
                  </a:ext>
                </a:extLst>
              </a:tr>
              <a:tr h="386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New York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19,378,102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20,201,249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823,147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-319,020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2056116"/>
                  </a:ext>
                </a:extLst>
              </a:tr>
              <a:tr h="386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Arizona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6,392,017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7,151,502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759,485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98,330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3584441"/>
                  </a:ext>
                </a:extLst>
              </a:tr>
              <a:tr h="386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Colorado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5,029,196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5,773,714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744,518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27,761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03209"/>
                  </a:ext>
                </a:extLst>
              </a:tr>
              <a:tr h="386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Virginia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8,001,024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8,631,393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630,369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10,230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265642"/>
                  </a:ext>
                </a:extLst>
              </a:tr>
              <a:tr h="291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Tennessee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6,346,105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6,910,840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564,735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55,099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5692329"/>
                  </a:ext>
                </a:extLst>
              </a:tr>
              <a:tr h="291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Utah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2,763,885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3,271,616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507,731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56,291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926045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43774" y="6591173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SOURCE: U.S. Census Bureau. 2010 and 2020 Census Count and 2021 Population Estimates	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21FB04-6BB3-424E-B3EF-8219957C2E7B}"/>
              </a:ext>
            </a:extLst>
          </p:cNvPr>
          <p:cNvSpPr txBox="1"/>
          <p:nvPr/>
        </p:nvSpPr>
        <p:spPr>
          <a:xfrm>
            <a:off x="11501887" y="2484408"/>
            <a:ext cx="776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79% of U.S. Total</a:t>
            </a:r>
          </a:p>
        </p:txBody>
      </p:sp>
    </p:spTree>
    <p:extLst>
      <p:ext uri="{BB962C8B-B14F-4D97-AF65-F5344CB8AC3E}">
        <p14:creationId xmlns:p14="http://schemas.microsoft.com/office/powerpoint/2010/main" val="2158527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B7D739-1E86-4AB2-A7D4-25E9D4F4B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721" y="890518"/>
            <a:ext cx="7354230" cy="60343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4430C8-9B8B-4E6B-AF76-4109F2E80F87}"/>
              </a:ext>
            </a:extLst>
          </p:cNvPr>
          <p:cNvSpPr txBox="1"/>
          <p:nvPr/>
        </p:nvSpPr>
        <p:spPr>
          <a:xfrm>
            <a:off x="60960" y="6611779"/>
            <a:ext cx="30909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2020 Population Estimates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72AB38-0136-456D-AFEF-A3E0F284FA26}"/>
              </a:ext>
            </a:extLst>
          </p:cNvPr>
          <p:cNvSpPr txBox="1">
            <a:spLocks/>
          </p:cNvSpPr>
          <p:nvPr/>
        </p:nvSpPr>
        <p:spPr>
          <a:xfrm>
            <a:off x="1921728" y="0"/>
            <a:ext cx="9386154" cy="685653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Population Change from Domestic Migration, Texas Counties, 2010-2020</a:t>
            </a:r>
            <a:r>
              <a:rPr lang="en-US" sz="2400" noProof="0" dirty="0">
                <a:solidFill>
                  <a:schemeClr val="accent1"/>
                </a:solidFill>
              </a:rPr>
              <a:t>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8ED587-6729-4D28-8A36-C44EC08D7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716" y="5002541"/>
            <a:ext cx="1336016" cy="15202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11A696-35AB-40A0-A093-8739638B2DB1}"/>
              </a:ext>
            </a:extLst>
          </p:cNvPr>
          <p:cNvSpPr txBox="1"/>
          <p:nvPr/>
        </p:nvSpPr>
        <p:spPr>
          <a:xfrm>
            <a:off x="7796561" y="1143963"/>
            <a:ext cx="2971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More than half (134) of counties had net out domestic migration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D8E5C-3FFC-4FFD-A426-56A647CA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80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761999-5D23-41D8-A2D3-9F18E059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BCBF6B4-17D6-40E3-98C3-ECA7C11A900D}"/>
              </a:ext>
            </a:extLst>
          </p:cNvPr>
          <p:cNvGraphicFramePr/>
          <p:nvPr/>
        </p:nvGraphicFramePr>
        <p:xfrm>
          <a:off x="1515649" y="903249"/>
          <a:ext cx="8661079" cy="5687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6E32531-4E59-4470-B2F8-0C1C7642063A}"/>
              </a:ext>
            </a:extLst>
          </p:cNvPr>
          <p:cNvSpPr txBox="1">
            <a:spLocks/>
          </p:cNvSpPr>
          <p:nvPr/>
        </p:nvSpPr>
        <p:spPr>
          <a:xfrm>
            <a:off x="1639230" y="382003"/>
            <a:ext cx="9907858" cy="451477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Estimated </a:t>
            </a:r>
            <a:r>
              <a:rPr lang="en-US" sz="2400" dirty="0">
                <a:solidFill>
                  <a:schemeClr val="accent1"/>
                </a:solidFill>
              </a:rPr>
              <a:t>Net Domestic Migrants Between Texas and Other States, 2010-2019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39A88F-6CF9-4C4E-AD26-7E7E91253A04}"/>
              </a:ext>
            </a:extLst>
          </p:cNvPr>
          <p:cNvSpPr/>
          <p:nvPr/>
        </p:nvSpPr>
        <p:spPr>
          <a:xfrm>
            <a:off x="204439" y="659067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prstClr val="white">
                    <a:lumMod val="50000"/>
                  </a:prst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Source: U.S. Census Bureau, State-to-State Migration Flows, 2010-2019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201335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AAAFD1-7A6F-48A7-80E7-59FAB3358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6ABDEC1-0F36-471B-930F-AFC8B8D5AE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1595151"/>
              </p:ext>
            </p:extLst>
          </p:nvPr>
        </p:nvGraphicFramePr>
        <p:xfrm>
          <a:off x="28575" y="996778"/>
          <a:ext cx="11947138" cy="5574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ECD634A-F185-44CF-BF80-CDBC2DAD7121}"/>
              </a:ext>
            </a:extLst>
          </p:cNvPr>
          <p:cNvSpPr txBox="1">
            <a:spLocks/>
          </p:cNvSpPr>
          <p:nvPr/>
        </p:nvSpPr>
        <p:spPr>
          <a:xfrm>
            <a:off x="2067855" y="286753"/>
            <a:ext cx="9907858" cy="451477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Difference in the percent of workers who drove alone for their commute, 2021-2019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DC11DF-F35E-4148-BE21-F2E0387C646E}"/>
              </a:ext>
            </a:extLst>
          </p:cNvPr>
          <p:cNvSpPr txBox="1"/>
          <p:nvPr/>
        </p:nvSpPr>
        <p:spPr>
          <a:xfrm>
            <a:off x="1028700" y="6594517"/>
            <a:ext cx="57326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Source: U.S. Census Bureau, 2021 1-year sample, CP03: COMPARATIVE ECONOMIC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968273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7604BA-5750-4A0A-A9CE-27B75C956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839AFC9-0B8E-466E-A345-5084EDDAFB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5037172"/>
              </p:ext>
            </p:extLst>
          </p:nvPr>
        </p:nvGraphicFramePr>
        <p:xfrm>
          <a:off x="838200" y="914399"/>
          <a:ext cx="9572625" cy="5624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AEB2339-6DD8-4991-AA8F-1268963E8FA2}"/>
              </a:ext>
            </a:extLst>
          </p:cNvPr>
          <p:cNvSpPr txBox="1"/>
          <p:nvPr/>
        </p:nvSpPr>
        <p:spPr>
          <a:xfrm>
            <a:off x="1028700" y="6594517"/>
            <a:ext cx="57326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Source: U.S. Census Bureau, 2021 1-year sample, CP03: COMPARATIVE ECONOMIC CHARACTERISTICS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A03A59-D01C-4FE3-99BA-65DADE4254A7}"/>
              </a:ext>
            </a:extLst>
          </p:cNvPr>
          <p:cNvSpPr/>
          <p:nvPr/>
        </p:nvSpPr>
        <p:spPr>
          <a:xfrm>
            <a:off x="2145365" y="270171"/>
            <a:ext cx="9387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2021 - 2019 Change Commute, Percent Drove Alone, Select Texas Counties</a:t>
            </a:r>
          </a:p>
        </p:txBody>
      </p:sp>
    </p:spTree>
    <p:extLst>
      <p:ext uri="{BB962C8B-B14F-4D97-AF65-F5344CB8AC3E}">
        <p14:creationId xmlns:p14="http://schemas.microsoft.com/office/powerpoint/2010/main" val="300623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4C424A-FFEF-48E3-BEA1-3007CB62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3019402-86EC-4273-87F6-291F26923F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6853480"/>
              </p:ext>
            </p:extLst>
          </p:nvPr>
        </p:nvGraphicFramePr>
        <p:xfrm>
          <a:off x="704849" y="1040605"/>
          <a:ext cx="11249025" cy="5553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42FA06A-B1F5-4589-856A-A99F2A81A71B}"/>
              </a:ext>
            </a:extLst>
          </p:cNvPr>
          <p:cNvSpPr/>
          <p:nvPr/>
        </p:nvSpPr>
        <p:spPr>
          <a:xfrm>
            <a:off x="1640070" y="270171"/>
            <a:ext cx="10397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2021 - 2019 Change Commute, Percent Worked from Home, Select Texas Counties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54D2AD-8990-462B-828A-20A2B8A16DC2}"/>
              </a:ext>
            </a:extLst>
          </p:cNvPr>
          <p:cNvSpPr txBox="1"/>
          <p:nvPr/>
        </p:nvSpPr>
        <p:spPr>
          <a:xfrm>
            <a:off x="1028700" y="6594517"/>
            <a:ext cx="57326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Source: U.S. Census Bureau, 2021 1-year sample, CP03: COMPARATIVE ECONOMIC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860695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38FFF2-B463-44C0-9E5B-07EE64572547}"/>
              </a:ext>
            </a:extLst>
          </p:cNvPr>
          <p:cNvSpPr/>
          <p:nvPr/>
        </p:nvSpPr>
        <p:spPr>
          <a:xfrm>
            <a:off x="97766" y="6611779"/>
            <a:ext cx="9976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US" sz="900" kern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Texas Demographic Center, Vintage 2014 and 2018 Population Projections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D090CD-7292-4972-869B-070380A16F8B}"/>
              </a:ext>
            </a:extLst>
          </p:cNvPr>
          <p:cNvSpPr/>
          <p:nvPr/>
        </p:nvSpPr>
        <p:spPr>
          <a:xfrm>
            <a:off x="2105721" y="330346"/>
            <a:ext cx="6631081" cy="34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z="2400" kern="0" dirty="0">
                <a:solidFill>
                  <a:schemeClr val="accent1"/>
                </a:solidFill>
              </a:rPr>
              <a:t>Projected Population Growth in Texas, 2010-2050</a:t>
            </a:r>
            <a:endParaRPr lang="en-US" sz="24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6E2E3C33-0B72-4E24-948A-3965F020E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363435"/>
              </p:ext>
            </p:extLst>
          </p:nvPr>
        </p:nvGraphicFramePr>
        <p:xfrm>
          <a:off x="635620" y="1261362"/>
          <a:ext cx="10738624" cy="5172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3068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1C4EDB-9907-4019-A917-F05A4D555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552" y="903103"/>
            <a:ext cx="7355982" cy="57394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6B7D94-6AA8-47CF-8CFF-7C05A0107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551" y="1906859"/>
            <a:ext cx="1961549" cy="10345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A3D8F8-18D3-495D-8CCF-B72249AE6437}"/>
              </a:ext>
            </a:extLst>
          </p:cNvPr>
          <p:cNvSpPr txBox="1"/>
          <p:nvPr/>
        </p:nvSpPr>
        <p:spPr>
          <a:xfrm>
            <a:off x="0" y="6642556"/>
            <a:ext cx="28632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Texas Demographic Center, 2018 Population Projections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1DE3A8-C4CB-48B9-A8C4-BD4A15D222E6}"/>
              </a:ext>
            </a:extLst>
          </p:cNvPr>
          <p:cNvSpPr txBox="1">
            <a:spLocks/>
          </p:cNvSpPr>
          <p:nvPr/>
        </p:nvSpPr>
        <p:spPr>
          <a:xfrm>
            <a:off x="1840218" y="226725"/>
            <a:ext cx="9012522" cy="48891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Projected Population Change, Texas Counties, 2020-2050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0362A-AECB-4AC0-94CC-39348E00C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790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CECEFD-0EF3-4715-B36F-7084B22DE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08" y="892604"/>
            <a:ext cx="7318214" cy="57491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3C8216-1342-4FD0-916A-6C5959641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09" y="1737484"/>
            <a:ext cx="2015738" cy="12900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AC5F3D-27ED-4DB2-89C3-8B51BC0BCE37}"/>
              </a:ext>
            </a:extLst>
          </p:cNvPr>
          <p:cNvSpPr txBox="1"/>
          <p:nvPr/>
        </p:nvSpPr>
        <p:spPr>
          <a:xfrm>
            <a:off x="0" y="6666428"/>
            <a:ext cx="31935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Texas Demographic Center, 2018 Population Projections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1592A81-6CEF-459E-98D9-1D0D326DEC94}"/>
              </a:ext>
            </a:extLst>
          </p:cNvPr>
          <p:cNvSpPr txBox="1">
            <a:spLocks/>
          </p:cNvSpPr>
          <p:nvPr/>
        </p:nvSpPr>
        <p:spPr>
          <a:xfrm>
            <a:off x="1469184" y="328590"/>
            <a:ext cx="10161537" cy="429988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Projected Percent Population Change, Texas Counties, 2020-2050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A2FF2-B964-4865-A854-BCE1D154D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064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850177-5890-48DC-99AB-EFA7A293C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2B61BB-3EED-41A4-BA3A-34E5DA0C35B1}"/>
              </a:ext>
            </a:extLst>
          </p:cNvPr>
          <p:cNvSpPr/>
          <p:nvPr/>
        </p:nvSpPr>
        <p:spPr>
          <a:xfrm>
            <a:off x="2673758" y="136525"/>
            <a:ext cx="63015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https://demographics.texas.gov/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4F3213-72F3-47A4-89E5-CB67F495F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38" y="1541422"/>
            <a:ext cx="5277349" cy="51800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754D50-E2C8-476D-985F-6E4E1B1AC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556" y="1541422"/>
            <a:ext cx="5951102" cy="50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79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49738F-6C1B-49E8-AA87-8FB9D07CB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D02319-F76D-4A4C-A831-A489B8801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775" y="2472905"/>
            <a:ext cx="6667649" cy="25390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CFC9C8-8A15-4E85-A690-B6D619F450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r="870" b="11764"/>
          <a:stretch/>
        </p:blipFill>
        <p:spPr>
          <a:xfrm>
            <a:off x="0" y="1566098"/>
            <a:ext cx="5243211" cy="31703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D5BB17-3E7C-49C8-B06B-438C865D6DCE}"/>
              </a:ext>
            </a:extLst>
          </p:cNvPr>
          <p:cNvSpPr/>
          <p:nvPr/>
        </p:nvSpPr>
        <p:spPr>
          <a:xfrm>
            <a:off x="3100573" y="832005"/>
            <a:ext cx="6929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https://www.txdot.gov/data-maps/one-stop-demographic-data.html</a:t>
            </a:r>
            <a:endParaRPr lang="en-US" dirty="0"/>
          </a:p>
          <a:p>
            <a:pPr algn="ctr"/>
            <a:r>
              <a:rPr lang="en-US" dirty="0"/>
              <a:t>Search “TxDOT </a:t>
            </a:r>
            <a:r>
              <a:rPr lang="en-US" dirty="0" err="1"/>
              <a:t>Onestop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8027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65FEA8-C8E9-4937-93A1-DCDC54120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D6BAEC-01AA-4AC1-8E68-68CC7A02D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521" y="953507"/>
            <a:ext cx="7366353" cy="58543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FC0227-3634-4AED-942E-25E73309301A}"/>
              </a:ext>
            </a:extLst>
          </p:cNvPr>
          <p:cNvSpPr/>
          <p:nvPr/>
        </p:nvSpPr>
        <p:spPr>
          <a:xfrm>
            <a:off x="1928111" y="353291"/>
            <a:ext cx="515250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Census 2020 Population, Texas Counties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4DA44-28B2-439D-938A-492A0D246967}"/>
              </a:ext>
            </a:extLst>
          </p:cNvPr>
          <p:cNvSpPr txBox="1"/>
          <p:nvPr/>
        </p:nvSpPr>
        <p:spPr>
          <a:xfrm>
            <a:off x="60960" y="6611779"/>
            <a:ext cx="39148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2020 Census, P.L. 94-171 Redistricting Files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D0D6A8-9E29-4B69-B6F4-59859664C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8624" y="5324707"/>
            <a:ext cx="1529113" cy="1410182"/>
          </a:xfrm>
          <a:prstGeom prst="rect">
            <a:avLst/>
          </a:prstGeom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6C45AA4D-B40C-448E-AB1F-A375E054437C}"/>
              </a:ext>
            </a:extLst>
          </p:cNvPr>
          <p:cNvSpPr/>
          <p:nvPr/>
        </p:nvSpPr>
        <p:spPr>
          <a:xfrm>
            <a:off x="6004932" y="2380785"/>
            <a:ext cx="1449658" cy="3423425"/>
          </a:xfrm>
          <a:custGeom>
            <a:avLst/>
            <a:gdLst>
              <a:gd name="connsiteX0" fmla="*/ 0 w 1020216"/>
              <a:gd name="connsiteY0" fmla="*/ 3295291 h 3295291"/>
              <a:gd name="connsiteX1" fmla="*/ 34506 w 1020216"/>
              <a:gd name="connsiteY1" fmla="*/ 3209027 h 3295291"/>
              <a:gd name="connsiteX2" fmla="*/ 69011 w 1020216"/>
              <a:gd name="connsiteY2" fmla="*/ 3157268 h 3295291"/>
              <a:gd name="connsiteX3" fmla="*/ 86264 w 1020216"/>
              <a:gd name="connsiteY3" fmla="*/ 3105510 h 3295291"/>
              <a:gd name="connsiteX4" fmla="*/ 155276 w 1020216"/>
              <a:gd name="connsiteY4" fmla="*/ 3001993 h 3295291"/>
              <a:gd name="connsiteX5" fmla="*/ 189781 w 1020216"/>
              <a:gd name="connsiteY5" fmla="*/ 2950234 h 3295291"/>
              <a:gd name="connsiteX6" fmla="*/ 224287 w 1020216"/>
              <a:gd name="connsiteY6" fmla="*/ 2898476 h 3295291"/>
              <a:gd name="connsiteX7" fmla="*/ 276045 w 1020216"/>
              <a:gd name="connsiteY7" fmla="*/ 2743200 h 3295291"/>
              <a:gd name="connsiteX8" fmla="*/ 293298 w 1020216"/>
              <a:gd name="connsiteY8" fmla="*/ 2691442 h 3295291"/>
              <a:gd name="connsiteX9" fmla="*/ 327804 w 1020216"/>
              <a:gd name="connsiteY9" fmla="*/ 2553419 h 3295291"/>
              <a:gd name="connsiteX10" fmla="*/ 345057 w 1020216"/>
              <a:gd name="connsiteY10" fmla="*/ 2501661 h 3295291"/>
              <a:gd name="connsiteX11" fmla="*/ 362310 w 1020216"/>
              <a:gd name="connsiteY11" fmla="*/ 2432649 h 3295291"/>
              <a:gd name="connsiteX12" fmla="*/ 379562 w 1020216"/>
              <a:gd name="connsiteY12" fmla="*/ 2380891 h 3295291"/>
              <a:gd name="connsiteX13" fmla="*/ 396815 w 1020216"/>
              <a:gd name="connsiteY13" fmla="*/ 2311880 h 3295291"/>
              <a:gd name="connsiteX14" fmla="*/ 483079 w 1020216"/>
              <a:gd name="connsiteY14" fmla="*/ 2242868 h 3295291"/>
              <a:gd name="connsiteX15" fmla="*/ 586596 w 1020216"/>
              <a:gd name="connsiteY15" fmla="*/ 2173857 h 3295291"/>
              <a:gd name="connsiteX16" fmla="*/ 621102 w 1020216"/>
              <a:gd name="connsiteY16" fmla="*/ 2018582 h 3295291"/>
              <a:gd name="connsiteX17" fmla="*/ 638355 w 1020216"/>
              <a:gd name="connsiteY17" fmla="*/ 1966823 h 3295291"/>
              <a:gd name="connsiteX18" fmla="*/ 672861 w 1020216"/>
              <a:gd name="connsiteY18" fmla="*/ 1828800 h 3295291"/>
              <a:gd name="connsiteX19" fmla="*/ 724619 w 1020216"/>
              <a:gd name="connsiteY19" fmla="*/ 1621766 h 3295291"/>
              <a:gd name="connsiteX20" fmla="*/ 741872 w 1020216"/>
              <a:gd name="connsiteY20" fmla="*/ 1552755 h 3295291"/>
              <a:gd name="connsiteX21" fmla="*/ 776378 w 1020216"/>
              <a:gd name="connsiteY21" fmla="*/ 1500997 h 3295291"/>
              <a:gd name="connsiteX22" fmla="*/ 793630 w 1020216"/>
              <a:gd name="connsiteY22" fmla="*/ 1449238 h 3295291"/>
              <a:gd name="connsiteX23" fmla="*/ 862642 w 1020216"/>
              <a:gd name="connsiteY23" fmla="*/ 1345721 h 3295291"/>
              <a:gd name="connsiteX24" fmla="*/ 914400 w 1020216"/>
              <a:gd name="connsiteY24" fmla="*/ 862642 h 3295291"/>
              <a:gd name="connsiteX25" fmla="*/ 983411 w 1020216"/>
              <a:gd name="connsiteY25" fmla="*/ 741872 h 3295291"/>
              <a:gd name="connsiteX26" fmla="*/ 1017917 w 1020216"/>
              <a:gd name="connsiteY26" fmla="*/ 621102 h 3295291"/>
              <a:gd name="connsiteX27" fmla="*/ 1017917 w 1020216"/>
              <a:gd name="connsiteY27" fmla="*/ 0 h 329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20216" h="3295291">
                <a:moveTo>
                  <a:pt x="0" y="3295291"/>
                </a:moveTo>
                <a:cubicBezTo>
                  <a:pt x="11502" y="3266536"/>
                  <a:pt x="20656" y="3236727"/>
                  <a:pt x="34506" y="3209027"/>
                </a:cubicBezTo>
                <a:cubicBezTo>
                  <a:pt x="43779" y="3190481"/>
                  <a:pt x="59738" y="3175814"/>
                  <a:pt x="69011" y="3157268"/>
                </a:cubicBezTo>
                <a:cubicBezTo>
                  <a:pt x="77144" y="3141002"/>
                  <a:pt x="77432" y="3121407"/>
                  <a:pt x="86264" y="3105510"/>
                </a:cubicBezTo>
                <a:cubicBezTo>
                  <a:pt x="106404" y="3069258"/>
                  <a:pt x="132272" y="3036499"/>
                  <a:pt x="155276" y="3001993"/>
                </a:cubicBezTo>
                <a:lnTo>
                  <a:pt x="189781" y="2950234"/>
                </a:lnTo>
                <a:lnTo>
                  <a:pt x="224287" y="2898476"/>
                </a:lnTo>
                <a:lnTo>
                  <a:pt x="276045" y="2743200"/>
                </a:lnTo>
                <a:cubicBezTo>
                  <a:pt x="281796" y="2725947"/>
                  <a:pt x="288887" y="2709085"/>
                  <a:pt x="293298" y="2691442"/>
                </a:cubicBezTo>
                <a:cubicBezTo>
                  <a:pt x="304800" y="2645434"/>
                  <a:pt x="312807" y="2598409"/>
                  <a:pt x="327804" y="2553419"/>
                </a:cubicBezTo>
                <a:cubicBezTo>
                  <a:pt x="333555" y="2536166"/>
                  <a:pt x="340061" y="2519147"/>
                  <a:pt x="345057" y="2501661"/>
                </a:cubicBezTo>
                <a:cubicBezTo>
                  <a:pt x="351571" y="2478861"/>
                  <a:pt x="355796" y="2455449"/>
                  <a:pt x="362310" y="2432649"/>
                </a:cubicBezTo>
                <a:cubicBezTo>
                  <a:pt x="367306" y="2415163"/>
                  <a:pt x="374566" y="2398377"/>
                  <a:pt x="379562" y="2380891"/>
                </a:cubicBezTo>
                <a:cubicBezTo>
                  <a:pt x="386076" y="2358092"/>
                  <a:pt x="387474" y="2333674"/>
                  <a:pt x="396815" y="2311880"/>
                </a:cubicBezTo>
                <a:cubicBezTo>
                  <a:pt x="430686" y="2232848"/>
                  <a:pt x="421054" y="2277326"/>
                  <a:pt x="483079" y="2242868"/>
                </a:cubicBezTo>
                <a:cubicBezTo>
                  <a:pt x="519331" y="2222728"/>
                  <a:pt x="586596" y="2173857"/>
                  <a:pt x="586596" y="2173857"/>
                </a:cubicBezTo>
                <a:cubicBezTo>
                  <a:pt x="625435" y="2057340"/>
                  <a:pt x="580616" y="2200765"/>
                  <a:pt x="621102" y="2018582"/>
                </a:cubicBezTo>
                <a:cubicBezTo>
                  <a:pt x="625047" y="2000829"/>
                  <a:pt x="633944" y="1984466"/>
                  <a:pt x="638355" y="1966823"/>
                </a:cubicBezTo>
                <a:lnTo>
                  <a:pt x="672861" y="1828800"/>
                </a:lnTo>
                <a:cubicBezTo>
                  <a:pt x="696092" y="1689406"/>
                  <a:pt x="679051" y="1758469"/>
                  <a:pt x="724619" y="1621766"/>
                </a:cubicBezTo>
                <a:cubicBezTo>
                  <a:pt x="732117" y="1599271"/>
                  <a:pt x="732531" y="1574549"/>
                  <a:pt x="741872" y="1552755"/>
                </a:cubicBezTo>
                <a:cubicBezTo>
                  <a:pt x="750040" y="1533696"/>
                  <a:pt x="764876" y="1518250"/>
                  <a:pt x="776378" y="1500997"/>
                </a:cubicBezTo>
                <a:cubicBezTo>
                  <a:pt x="782129" y="1483744"/>
                  <a:pt x="784798" y="1465136"/>
                  <a:pt x="793630" y="1449238"/>
                </a:cubicBezTo>
                <a:cubicBezTo>
                  <a:pt x="813770" y="1412986"/>
                  <a:pt x="862642" y="1345721"/>
                  <a:pt x="862642" y="1345721"/>
                </a:cubicBezTo>
                <a:cubicBezTo>
                  <a:pt x="949971" y="1083728"/>
                  <a:pt x="851013" y="1411988"/>
                  <a:pt x="914400" y="862642"/>
                </a:cubicBezTo>
                <a:cubicBezTo>
                  <a:pt x="918937" y="823326"/>
                  <a:pt x="966279" y="776137"/>
                  <a:pt x="983411" y="741872"/>
                </a:cubicBezTo>
                <a:cubicBezTo>
                  <a:pt x="991771" y="725153"/>
                  <a:pt x="1017626" y="632741"/>
                  <a:pt x="1017917" y="621102"/>
                </a:cubicBezTo>
                <a:cubicBezTo>
                  <a:pt x="1023091" y="414133"/>
                  <a:pt x="1017917" y="207034"/>
                  <a:pt x="1017917" y="0"/>
                </a:cubicBezTo>
              </a:path>
            </a:pathLst>
          </a:custGeom>
          <a:noFill/>
          <a:ln w="79375">
            <a:solidFill>
              <a:schemeClr val="bg1">
                <a:alpha val="5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4" descr="Interstate 35 marker">
            <a:extLst>
              <a:ext uri="{FF2B5EF4-FFF2-40B4-BE49-F238E27FC236}">
                <a16:creationId xmlns:a16="http://schemas.microsoft.com/office/drawing/2014/main" id="{A691A5C9-00A0-44A5-A72D-66AD76674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768" y="2033639"/>
            <a:ext cx="258306" cy="25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42EEA1AA-169E-45AB-9482-00A3ADDBA187}"/>
              </a:ext>
            </a:extLst>
          </p:cNvPr>
          <p:cNvSpPr/>
          <p:nvPr/>
        </p:nvSpPr>
        <p:spPr>
          <a:xfrm rot="21366823">
            <a:off x="6570061" y="2928897"/>
            <a:ext cx="1520662" cy="1699462"/>
          </a:xfrm>
          <a:prstGeom prst="triangle">
            <a:avLst>
              <a:gd name="adj" fmla="val 61756"/>
            </a:avLst>
          </a:prstGeom>
          <a:noFill/>
          <a:ln w="38100">
            <a:solidFill>
              <a:schemeClr val="accent2"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CD2BA7-78A4-4608-9A4A-4F5BDCF8D7F2}"/>
              </a:ext>
            </a:extLst>
          </p:cNvPr>
          <p:cNvCxnSpPr/>
          <p:nvPr/>
        </p:nvCxnSpPr>
        <p:spPr>
          <a:xfrm>
            <a:off x="7287322" y="4031166"/>
            <a:ext cx="2780415" cy="0"/>
          </a:xfrm>
          <a:prstGeom prst="straightConnector1">
            <a:avLst/>
          </a:prstGeom>
          <a:ln w="60325">
            <a:solidFill>
              <a:schemeClr val="accent2">
                <a:lumMod val="75000"/>
                <a:alpha val="9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D72505A-6153-4389-A831-EF14F81854D7}"/>
              </a:ext>
            </a:extLst>
          </p:cNvPr>
          <p:cNvSpPr txBox="1"/>
          <p:nvPr/>
        </p:nvSpPr>
        <p:spPr>
          <a:xfrm>
            <a:off x="10067737" y="3778628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87%</a:t>
            </a:r>
          </a:p>
        </p:txBody>
      </p:sp>
    </p:spTree>
    <p:extLst>
      <p:ext uri="{BB962C8B-B14F-4D97-AF65-F5344CB8AC3E}">
        <p14:creationId xmlns:p14="http://schemas.microsoft.com/office/powerpoint/2010/main" val="24910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53162" y="1717344"/>
            <a:ext cx="5816325" cy="3222170"/>
            <a:chOff x="2819400" y="1905006"/>
            <a:chExt cx="6194121" cy="3428581"/>
          </a:xfrm>
        </p:grpSpPr>
        <p:sp>
          <p:nvSpPr>
            <p:cNvPr id="9" name="Rectangle 8"/>
            <p:cNvSpPr/>
            <p:nvPr/>
          </p:nvSpPr>
          <p:spPr>
            <a:xfrm>
              <a:off x="2819400" y="1905006"/>
              <a:ext cx="4579602" cy="818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None/>
              </a:pPr>
              <a:r>
                <a:rPr lang="en-US" sz="4400" dirty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Lloyd Potter, Ph.D.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159701" y="2877393"/>
              <a:ext cx="5853820" cy="2456194"/>
              <a:chOff x="1600524" y="3504238"/>
              <a:chExt cx="5853819" cy="2456194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524" y="5419306"/>
                <a:ext cx="380534" cy="380536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2122976" y="3504238"/>
                <a:ext cx="5331367" cy="245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(210) 458-6530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TDC@UTSA.edu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Demographics.Texas.gov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@TexasDemography</a:t>
                </a: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5478" y="4240534"/>
              <a:ext cx="367960" cy="36796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842055" y="5513768"/>
            <a:ext cx="8492573" cy="1344232"/>
            <a:chOff x="318052" y="5513768"/>
            <a:chExt cx="8492573" cy="134423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6486525" y="6467475"/>
              <a:ext cx="2324100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utoShape 2" descr="Image result for telephone icon vector"/>
          <p:cNvSpPr>
            <a:spLocks noChangeAspect="1" noChangeArrowheads="1"/>
          </p:cNvSpPr>
          <p:nvPr/>
        </p:nvSpPr>
        <p:spPr bwMode="auto">
          <a:xfrm>
            <a:off x="3353553" y="3172111"/>
            <a:ext cx="290141" cy="25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Image result for telephone icon vector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64" y="2719896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3556270" y="3342781"/>
            <a:ext cx="390195" cy="39052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30D858-2E32-49C2-9313-A82CC560A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38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33DBD7-FA71-40F7-B575-DDD115092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296" y="836342"/>
            <a:ext cx="7393123" cy="59380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5B76D6-FCE5-4C56-89E2-606642D3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AEEA55-249D-4EBC-BF58-4EEB7721E94C}"/>
              </a:ext>
            </a:extLst>
          </p:cNvPr>
          <p:cNvSpPr/>
          <p:nvPr/>
        </p:nvSpPr>
        <p:spPr>
          <a:xfrm>
            <a:off x="1928111" y="353291"/>
            <a:ext cx="578094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Numeric Change, Texas Counties, 2010-2020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418BA-9E05-47C6-95BC-BCE266330DE8}"/>
              </a:ext>
            </a:extLst>
          </p:cNvPr>
          <p:cNvSpPr txBox="1"/>
          <p:nvPr/>
        </p:nvSpPr>
        <p:spPr>
          <a:xfrm>
            <a:off x="60960" y="6611779"/>
            <a:ext cx="4431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483D56-B3E4-4FCA-BC66-C173BD146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8069" y="4956485"/>
            <a:ext cx="2444927" cy="12631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281183E-102F-4FA8-8ADE-AAF5E58B25B5}"/>
              </a:ext>
            </a:extLst>
          </p:cNvPr>
          <p:cNvSpPr/>
          <p:nvPr/>
        </p:nvSpPr>
        <p:spPr>
          <a:xfrm>
            <a:off x="6796863" y="1437837"/>
            <a:ext cx="2902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dirty="0">
                <a:solidFill>
                  <a:schemeClr val="tx2"/>
                </a:solidFill>
              </a:rPr>
              <a:t>143 counties lost population 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103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97DC0A-F1D3-4577-8FD1-D7142A7FA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139B0A-A9EE-4E77-84E6-24320F7B7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140" y="997526"/>
            <a:ext cx="10516860" cy="578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98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0D15E9-E5D8-4675-8DD5-AC946F742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49F9E6-4D35-4985-95DE-B456E056A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85" y="233261"/>
            <a:ext cx="10393055" cy="57468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0E6A40-587F-4C1F-BAB1-D6BBC65A01DD}"/>
              </a:ext>
            </a:extLst>
          </p:cNvPr>
          <p:cNvSpPr/>
          <p:nvPr/>
        </p:nvSpPr>
        <p:spPr>
          <a:xfrm>
            <a:off x="2341643" y="4549698"/>
            <a:ext cx="3754357" cy="376663"/>
          </a:xfrm>
          <a:prstGeom prst="rect">
            <a:avLst/>
          </a:prstGeom>
          <a:solidFill>
            <a:srgbClr val="C000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BB12EB-1D13-4468-8960-4F3D635E247C}"/>
              </a:ext>
            </a:extLst>
          </p:cNvPr>
          <p:cNvSpPr txBox="1"/>
          <p:nvPr/>
        </p:nvSpPr>
        <p:spPr>
          <a:xfrm>
            <a:off x="2709745" y="6032366"/>
            <a:ext cx="7191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Texas had an undercount of -0.97 in 2010 (not statistically different from 0)</a:t>
            </a:r>
          </a:p>
        </p:txBody>
      </p:sp>
    </p:spTree>
    <p:extLst>
      <p:ext uri="{BB962C8B-B14F-4D97-AF65-F5344CB8AC3E}">
        <p14:creationId xmlns:p14="http://schemas.microsoft.com/office/powerpoint/2010/main" val="32389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2F3943-2906-4294-9235-CA17BD21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F0071C-6F15-4C77-92A2-69B056756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240" y="1047404"/>
            <a:ext cx="10407759" cy="574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62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310268" y="1499769"/>
          <a:ext cx="9471945" cy="4550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822">
                  <a:extLst>
                    <a:ext uri="{9D8B030D-6E8A-4147-A177-3AD203B41FA5}">
                      <a16:colId xmlns:a16="http://schemas.microsoft.com/office/drawing/2014/main" val="525756818"/>
                    </a:ext>
                  </a:extLst>
                </a:gridCol>
                <a:gridCol w="684460">
                  <a:extLst>
                    <a:ext uri="{9D8B030D-6E8A-4147-A177-3AD203B41FA5}">
                      <a16:colId xmlns:a16="http://schemas.microsoft.com/office/drawing/2014/main" val="3956983059"/>
                    </a:ext>
                  </a:extLst>
                </a:gridCol>
                <a:gridCol w="1756297">
                  <a:extLst>
                    <a:ext uri="{9D8B030D-6E8A-4147-A177-3AD203B41FA5}">
                      <a16:colId xmlns:a16="http://schemas.microsoft.com/office/drawing/2014/main" val="2723616987"/>
                    </a:ext>
                  </a:extLst>
                </a:gridCol>
                <a:gridCol w="1614305">
                  <a:extLst>
                    <a:ext uri="{9D8B030D-6E8A-4147-A177-3AD203B41FA5}">
                      <a16:colId xmlns:a16="http://schemas.microsoft.com/office/drawing/2014/main" val="598238824"/>
                    </a:ext>
                  </a:extLst>
                </a:gridCol>
                <a:gridCol w="1351687">
                  <a:extLst>
                    <a:ext uri="{9D8B030D-6E8A-4147-A177-3AD203B41FA5}">
                      <a16:colId xmlns:a16="http://schemas.microsoft.com/office/drawing/2014/main" val="3412997383"/>
                    </a:ext>
                  </a:extLst>
                </a:gridCol>
                <a:gridCol w="1351687">
                  <a:extLst>
                    <a:ext uri="{9D8B030D-6E8A-4147-A177-3AD203B41FA5}">
                      <a16:colId xmlns:a16="http://schemas.microsoft.com/office/drawing/2014/main" val="2026699358"/>
                    </a:ext>
                  </a:extLst>
                </a:gridCol>
                <a:gridCol w="1351687">
                  <a:extLst>
                    <a:ext uri="{9D8B030D-6E8A-4147-A177-3AD203B41FA5}">
                      <a16:colId xmlns:a16="http://schemas.microsoft.com/office/drawing/2014/main" val="2595499657"/>
                    </a:ext>
                  </a:extLst>
                </a:gridCol>
              </a:tblGrid>
              <a:tr h="1270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County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 Rank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2020 Population Estimate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Population</a:t>
                      </a:r>
                      <a:r>
                        <a:rPr lang="en-US" sz="1800" u="none" strike="noStrike" baseline="0" dirty="0">
                          <a:effectLst/>
                        </a:rPr>
                        <a:t> Change </a:t>
                      </a:r>
                    </a:p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2010-2020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Percent of Change from Natural Increase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Percent of Change from</a:t>
                      </a:r>
                    </a:p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International  </a:t>
                      </a:r>
                      <a:r>
                        <a:rPr lang="en-US" sz="1800" u="none" strike="noStrike" dirty="0">
                          <a:effectLst/>
                        </a:rPr>
                        <a:t>Migration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Percent of Change from Domestic Migration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78481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Harris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  4,738,253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   645,144 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68.6%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44.1%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-12.7%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172438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Bexar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  2,026,823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312,042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46.1%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14.1%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39.9%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9762210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Tarrant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  2,123,347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312,002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50.1%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19.7%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30.1%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0926044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Collin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  1,072,069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291,175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23.8%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16.8%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59.4%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83867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Travis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  1,300,503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276,189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38.4%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19.6%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42.0%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8593721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Dallas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  2,635,888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267,732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88.4%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44.2%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-32.6%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8169718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Denton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13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      919,324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257,709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24.8%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8.9%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66.3%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6814583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Fort Bend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14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      839,706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255,074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24.1%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19.1%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56.8%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8018286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Williamson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20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      617,855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195,084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20.4%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5.6%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74.0%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543038"/>
                  </a:ext>
                </a:extLst>
              </a:tr>
              <a:tr h="305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Montgomery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23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         626,351 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170,611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20.4%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7.7%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71.9%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936272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689963" y="291588"/>
            <a:ext cx="7024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Top Counties for Numeric Growth in Texas, 2010-2020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6455484"/>
            <a:ext cx="4572000" cy="2575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US Census  Bureau, 2020 Evaluation Population Estimates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E658E-3681-4F56-B818-CFD5B7BB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14D65F-6887-48BF-8598-8B8E2AD80F63}"/>
              </a:ext>
            </a:extLst>
          </p:cNvPr>
          <p:cNvSpPr/>
          <p:nvPr/>
        </p:nvSpPr>
        <p:spPr>
          <a:xfrm>
            <a:off x="9433932" y="2776654"/>
            <a:ext cx="1348281" cy="334536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3B6ED6-A9CC-4AEA-AF41-7D217027AFFE}"/>
              </a:ext>
            </a:extLst>
          </p:cNvPr>
          <p:cNvSpPr/>
          <p:nvPr/>
        </p:nvSpPr>
        <p:spPr>
          <a:xfrm>
            <a:off x="9433931" y="4420676"/>
            <a:ext cx="1348281" cy="334536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7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5719" y="269838"/>
            <a:ext cx="7024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Top Counties for Percent Growth in Texas, 2010-2020*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4FE6A20C-36E4-4003-9A85-43A1F2A1B3B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33654" y="1087159"/>
          <a:ext cx="9617924" cy="5190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327">
                  <a:extLst>
                    <a:ext uri="{9D8B030D-6E8A-4147-A177-3AD203B41FA5}">
                      <a16:colId xmlns:a16="http://schemas.microsoft.com/office/drawing/2014/main" val="3618365980"/>
                    </a:ext>
                  </a:extLst>
                </a:gridCol>
                <a:gridCol w="964455">
                  <a:extLst>
                    <a:ext uri="{9D8B030D-6E8A-4147-A177-3AD203B41FA5}">
                      <a16:colId xmlns:a16="http://schemas.microsoft.com/office/drawing/2014/main" val="272417622"/>
                    </a:ext>
                  </a:extLst>
                </a:gridCol>
                <a:gridCol w="1432287">
                  <a:extLst>
                    <a:ext uri="{9D8B030D-6E8A-4147-A177-3AD203B41FA5}">
                      <a16:colId xmlns:a16="http://schemas.microsoft.com/office/drawing/2014/main" val="1015821435"/>
                    </a:ext>
                  </a:extLst>
                </a:gridCol>
                <a:gridCol w="1198371">
                  <a:extLst>
                    <a:ext uri="{9D8B030D-6E8A-4147-A177-3AD203B41FA5}">
                      <a16:colId xmlns:a16="http://schemas.microsoft.com/office/drawing/2014/main" val="2286551118"/>
                    </a:ext>
                  </a:extLst>
                </a:gridCol>
                <a:gridCol w="1198371">
                  <a:extLst>
                    <a:ext uri="{9D8B030D-6E8A-4147-A177-3AD203B41FA5}">
                      <a16:colId xmlns:a16="http://schemas.microsoft.com/office/drawing/2014/main" val="1610831424"/>
                    </a:ext>
                  </a:extLst>
                </a:gridCol>
                <a:gridCol w="1198371">
                  <a:extLst>
                    <a:ext uri="{9D8B030D-6E8A-4147-A177-3AD203B41FA5}">
                      <a16:colId xmlns:a16="http://schemas.microsoft.com/office/drawing/2014/main" val="1733748141"/>
                    </a:ext>
                  </a:extLst>
                </a:gridCol>
                <a:gridCol w="1198371">
                  <a:extLst>
                    <a:ext uri="{9D8B030D-6E8A-4147-A177-3AD203B41FA5}">
                      <a16:colId xmlns:a16="http://schemas.microsoft.com/office/drawing/2014/main" val="173708240"/>
                    </a:ext>
                  </a:extLst>
                </a:gridCol>
                <a:gridCol w="1198371">
                  <a:extLst>
                    <a:ext uri="{9D8B030D-6E8A-4147-A177-3AD203B41FA5}">
                      <a16:colId xmlns:a16="http://schemas.microsoft.com/office/drawing/2014/main" val="2155483443"/>
                    </a:ext>
                  </a:extLst>
                </a:gridCol>
              </a:tblGrid>
              <a:tr h="1327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County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US Rank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2020 Population Estimate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Population Change 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2010-2020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Percent Population</a:t>
                      </a:r>
                      <a:r>
                        <a:rPr lang="en-US" sz="1400" u="none" strike="noStrike" baseline="0" dirty="0">
                          <a:effectLst/>
                        </a:rPr>
                        <a:t> Change </a:t>
                      </a:r>
                    </a:p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2010-2020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Percent of Population</a:t>
                      </a:r>
                      <a:r>
                        <a:rPr lang="en-US" sz="1400" u="none" strike="noStrike" baseline="0" dirty="0">
                          <a:effectLst/>
                        </a:rPr>
                        <a:t> Change from Natural Increase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Percent of Population Change from International Migration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Percent of Population Change from Domestic Migration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8485120"/>
                  </a:ext>
                </a:extLst>
              </a:tr>
              <a:tr h="3722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Hays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241,365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           84,387 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53.7%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16.7%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3.6%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79.7%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818557"/>
                  </a:ext>
                </a:extLst>
              </a:tr>
              <a:tr h="327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Comal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164,812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           56,287 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51.9%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5.9%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1.8%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92.3%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4744766"/>
                  </a:ext>
                </a:extLst>
              </a:tr>
              <a:tr h="327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Williamson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6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617,855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         195,084 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46.2%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20.4%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5.6%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74.0%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5407770"/>
                  </a:ext>
                </a:extLst>
              </a:tr>
              <a:tr h="284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Fort Bend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7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839,706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         255,074 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43.6%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24.1%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19.1%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56.8%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4998668"/>
                  </a:ext>
                </a:extLst>
              </a:tr>
              <a:tr h="2654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Rockwall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109,888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           31,490 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40.2%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14.9%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3.4%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81.7%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5111107"/>
                  </a:ext>
                </a:extLst>
              </a:tr>
              <a:tr h="274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Denton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13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919,324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         257,709 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38.9%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24.8%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8.9%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66.3%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7969331"/>
                  </a:ext>
                </a:extLst>
              </a:tr>
              <a:tr h="274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Kaufman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15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143,198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  39,846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38.6%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17.3%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1.4%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81.2%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070291"/>
                  </a:ext>
                </a:extLst>
              </a:tr>
              <a:tr h="274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Montgomery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16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626,351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170,611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37.4%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20.4%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7.7%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71.9%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6570209"/>
                  </a:ext>
                </a:extLst>
              </a:tr>
              <a:tr h="274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Collin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17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1,072,069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291,175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37.2%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23.8%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16.8%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59.4%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439868"/>
                  </a:ext>
                </a:extLst>
              </a:tr>
              <a:tr h="274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Waller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22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  57,452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  14,133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32.7%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22.7%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2.9%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74.4%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767631"/>
                  </a:ext>
                </a:extLst>
              </a:tr>
              <a:tr h="274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Midland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29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177,863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  40,976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29.9%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42.6%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9.0%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48.3%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9704231"/>
                  </a:ext>
                </a:extLst>
              </a:tr>
              <a:tr h="3601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Guadalupe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31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         170,608 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  39,086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29.7%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19.9%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2.1%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78.0%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5485350"/>
                  </a:ext>
                </a:extLst>
              </a:tr>
              <a:tr h="274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Ellis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35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191,760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  42,111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28.1%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21.8%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2.1%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76.1%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676448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3CDF97D-D3A2-44B0-9D14-CF3E19837EB6}"/>
              </a:ext>
            </a:extLst>
          </p:cNvPr>
          <p:cNvSpPr/>
          <p:nvPr/>
        </p:nvSpPr>
        <p:spPr>
          <a:xfrm>
            <a:off x="4561312" y="6473512"/>
            <a:ext cx="6248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*Among counties with populations of 50,000 or more in 2020</a:t>
            </a:r>
            <a:endParaRPr lang="en-US" sz="11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1931F9-521F-497B-B7DD-C59494AB84DF}"/>
              </a:ext>
            </a:extLst>
          </p:cNvPr>
          <p:cNvSpPr/>
          <p:nvPr/>
        </p:nvSpPr>
        <p:spPr>
          <a:xfrm>
            <a:off x="1095375" y="6473512"/>
            <a:ext cx="4572000" cy="2575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US Census  Bureau, 2020 Evaluation Population Estimates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79B881-2BBA-47A0-9434-8F3E1AC8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05748D-159D-478C-81D7-83CAC8DD3F0E}"/>
              </a:ext>
            </a:extLst>
          </p:cNvPr>
          <p:cNvSpPr/>
          <p:nvPr/>
        </p:nvSpPr>
        <p:spPr>
          <a:xfrm>
            <a:off x="10063976" y="2414239"/>
            <a:ext cx="1226634" cy="3875049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5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9ED1DF319F2048B3E62B9641678531" ma:contentTypeVersion="14" ma:contentTypeDescription="Create a new document." ma:contentTypeScope="" ma:versionID="0903ae66bac47211f2d9c82e27be2545">
  <xsd:schema xmlns:xsd="http://www.w3.org/2001/XMLSchema" xmlns:xs="http://www.w3.org/2001/XMLSchema" xmlns:p="http://schemas.microsoft.com/office/2006/metadata/properties" xmlns:ns3="8865c3b5-672f-488d-b474-fd2e6972fa66" xmlns:ns4="122656c6-b205-4b62-909d-389f9e348b2b" targetNamespace="http://schemas.microsoft.com/office/2006/metadata/properties" ma:root="true" ma:fieldsID="18fe7c34d863334908439be1407aa87f" ns3:_="" ns4:_="">
    <xsd:import namespace="8865c3b5-672f-488d-b474-fd2e6972fa66"/>
    <xsd:import namespace="122656c6-b205-4b62-909d-389f9e348b2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65c3b5-672f-488d-b474-fd2e6972fa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656c6-b205-4b62-909d-389f9e348b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18BE45-037B-4A98-A18A-09693EF2B2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65c3b5-672f-488d-b474-fd2e6972fa66"/>
    <ds:schemaRef ds:uri="122656c6-b205-4b62-909d-389f9e348b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1484A1-434B-4BD9-91E0-487B0D646ADF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122656c6-b205-4b62-909d-389f9e348b2b"/>
    <ds:schemaRef ds:uri="8865c3b5-672f-488d-b474-fd2e6972fa66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E6717D3-C7A6-437C-8864-D9C4D75542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36622</TotalTime>
  <Words>1292</Words>
  <Application>Microsoft Office PowerPoint</Application>
  <PresentationFormat>Widescreen</PresentationFormat>
  <Paragraphs>425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ＭＳ Ｐゴシック</vt:lpstr>
      <vt:lpstr>Arial</vt:lpstr>
      <vt:lpstr>Calibri</vt:lpstr>
      <vt:lpstr>Calibri Light</vt:lpstr>
      <vt:lpstr>Times New Roman</vt:lpstr>
      <vt:lpstr>Office Theme</vt:lpstr>
      <vt:lpstr>2_Office Theme</vt:lpstr>
      <vt:lpstr>1_Office Theme</vt:lpstr>
      <vt:lpstr>Custom Design</vt:lpstr>
      <vt:lpstr>3_Office Theme</vt:lpstr>
      <vt:lpstr>4_Office Theme</vt:lpstr>
      <vt:lpstr>PowerPoint Presentation</vt:lpstr>
      <vt:lpstr>States with Most Population Growth, 2010 to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Counties with the most population loss by components of change, Texas, 2020-2021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UTSA/IDSER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Alelhie Lila Valencia</dc:creator>
  <cp:lastModifiedBy>Lloyd Potter</cp:lastModifiedBy>
  <cp:revision>784</cp:revision>
  <cp:lastPrinted>2021-08-19T16:34:52Z</cp:lastPrinted>
  <dcterms:created xsi:type="dcterms:W3CDTF">2016-06-30T18:52:57Z</dcterms:created>
  <dcterms:modified xsi:type="dcterms:W3CDTF">2022-09-19T15:20:39Z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0x010100809ED1DF319F2048B3E62B9641678531</vt:lpwstr>
  </property>
</Properties>
</file>