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2"/>
  </p:notesMasterIdLst>
  <p:sldIdLst>
    <p:sldId id="549" r:id="rId10"/>
    <p:sldId id="878" r:id="rId11"/>
    <p:sldId id="902" r:id="rId12"/>
    <p:sldId id="880" r:id="rId13"/>
    <p:sldId id="942" r:id="rId14"/>
    <p:sldId id="943" r:id="rId15"/>
    <p:sldId id="898" r:id="rId16"/>
    <p:sldId id="678" r:id="rId17"/>
    <p:sldId id="767" r:id="rId18"/>
    <p:sldId id="921" r:id="rId19"/>
    <p:sldId id="922" r:id="rId20"/>
    <p:sldId id="877" r:id="rId21"/>
    <p:sldId id="901" r:id="rId22"/>
    <p:sldId id="905" r:id="rId23"/>
    <p:sldId id="883" r:id="rId24"/>
    <p:sldId id="920" r:id="rId25"/>
    <p:sldId id="887" r:id="rId26"/>
    <p:sldId id="888" r:id="rId27"/>
    <p:sldId id="817" r:id="rId28"/>
    <p:sldId id="907" r:id="rId29"/>
    <p:sldId id="885" r:id="rId30"/>
    <p:sldId id="896" r:id="rId31"/>
    <p:sldId id="894" r:id="rId32"/>
    <p:sldId id="938" r:id="rId33"/>
    <p:sldId id="945" r:id="rId34"/>
    <p:sldId id="893" r:id="rId35"/>
    <p:sldId id="899" r:id="rId36"/>
    <p:sldId id="944" r:id="rId37"/>
    <p:sldId id="825" r:id="rId38"/>
    <p:sldId id="826" r:id="rId39"/>
    <p:sldId id="862" r:id="rId40"/>
    <p:sldId id="544" r:id="rId41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D6"/>
    <a:srgbClr val="F5573D"/>
    <a:srgbClr val="DC5930"/>
    <a:srgbClr val="F0573E"/>
    <a:srgbClr val="8A4FFF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0183" autoAdjust="0"/>
  </p:normalViewPr>
  <p:slideViewPr>
    <p:cSldViewPr snapToGrid="0">
      <p:cViewPr varScale="1">
        <p:scale>
          <a:sx n="166" d="100"/>
          <a:sy n="166" d="100"/>
        </p:scale>
        <p:origin x="343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oyd Potter" userId="b8349ac3-7baa-4f39-ad63-c7da5d241fae" providerId="ADAL" clId="{4614A35F-2B21-422A-B879-6AC5542DC8C1}"/>
    <pc:docChg chg="delSld">
      <pc:chgData name="Lloyd Potter" userId="b8349ac3-7baa-4f39-ad63-c7da5d241fae" providerId="ADAL" clId="{4614A35F-2B21-422A-B879-6AC5542DC8C1}" dt="2022-09-15T21:01:17.374" v="1" actId="2696"/>
      <pc:docMkLst>
        <pc:docMk/>
      </pc:docMkLst>
      <pc:sldChg chg="del">
        <pc:chgData name="Lloyd Potter" userId="b8349ac3-7baa-4f39-ad63-c7da5d241fae" providerId="ADAL" clId="{4614A35F-2B21-422A-B879-6AC5542DC8C1}" dt="2022-09-15T21:01:17.374" v="1" actId="2696"/>
        <pc:sldMkLst>
          <pc:docMk/>
          <pc:sldMk cId="2961806915" sldId="768"/>
        </pc:sldMkLst>
      </pc:sldChg>
      <pc:sldChg chg="del">
        <pc:chgData name="Lloyd Potter" userId="b8349ac3-7baa-4f39-ad63-c7da5d241fae" providerId="ADAL" clId="{4614A35F-2B21-422A-B879-6AC5542DC8C1}" dt="2022-09-15T21:01:16.080" v="0" actId="2696"/>
        <pc:sldMkLst>
          <pc:docMk/>
          <pc:sldMk cId="1699825821" sldId="86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sv01\IDSER\TDC\Communication\Promotional%20Materials\TML%20Conference\EducationalAttainment2021ACS1YearEs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955\AppData\Local\Temp\Population%20Projections%20for%20Texas%20--%20Repor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Population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Jefferson</c:v>
                </c:pt>
                <c:pt idx="1">
                  <c:v>Ector</c:v>
                </c:pt>
                <c:pt idx="2">
                  <c:v>Harris</c:v>
                </c:pt>
                <c:pt idx="3">
                  <c:v>Dallas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4"/>
                <c:pt idx="0">
                  <c:v>-2275</c:v>
                </c:pt>
                <c:pt idx="1">
                  <c:v>-4376</c:v>
                </c:pt>
                <c:pt idx="2">
                  <c:v>-4461</c:v>
                </c:pt>
                <c:pt idx="3">
                  <c:v>-24907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0E-4588-9B84-C843945EF1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Natural 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Jefferson</c:v>
                </c:pt>
                <c:pt idx="1">
                  <c:v>Ector</c:v>
                </c:pt>
                <c:pt idx="2">
                  <c:v>Harris</c:v>
                </c:pt>
                <c:pt idx="3">
                  <c:v>Dallas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4"/>
                <c:pt idx="0">
                  <c:v>233</c:v>
                </c:pt>
                <c:pt idx="1">
                  <c:v>1592</c:v>
                </c:pt>
                <c:pt idx="2">
                  <c:v>29474</c:v>
                </c:pt>
                <c:pt idx="3">
                  <c:v>15686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0E-4588-9B84-C843945EF16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Migration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4"/>
                <c:pt idx="0">
                  <c:v>Jefferson</c:v>
                </c:pt>
                <c:pt idx="1">
                  <c:v>Ector</c:v>
                </c:pt>
                <c:pt idx="2">
                  <c:v>Harris</c:v>
                </c:pt>
                <c:pt idx="3">
                  <c:v>Dallas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4"/>
                <c:pt idx="0">
                  <c:v>-2517</c:v>
                </c:pt>
                <c:pt idx="1">
                  <c:v>-5878</c:v>
                </c:pt>
                <c:pt idx="2">
                  <c:v>-34328</c:v>
                </c:pt>
                <c:pt idx="3">
                  <c:v>-40310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0E-4588-9B84-C843945EF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751216"/>
        <c:axId val="736563920"/>
      </c:barChart>
      <c:catAx>
        <c:axId val="63175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563920"/>
        <c:crosses val="autoZero"/>
        <c:auto val="1"/>
        <c:lblAlgn val="ctr"/>
        <c:lblOffset val="100"/>
        <c:noMultiLvlLbl val="0"/>
      </c:catAx>
      <c:valAx>
        <c:axId val="7365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Population</a:t>
                </a:r>
                <a:r>
                  <a:rPr lang="en-US" baseline="0" dirty="0"/>
                  <a:t> Change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75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215465059055119"/>
          <c:y val="9.3749994232898981E-2"/>
          <c:w val="0.66311109744094487"/>
          <c:h val="5.37163475814254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Non-migrants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Management, Business, and Financial Occupations</c:v>
                </c:pt>
                <c:pt idx="1">
                  <c:v>Business Operations Specialists</c:v>
                </c:pt>
                <c:pt idx="2">
                  <c:v>Financial Specialists</c:v>
                </c:pt>
                <c:pt idx="3">
                  <c:v>Computer, Engineering, and Science Occupations</c:v>
                </c:pt>
                <c:pt idx="4">
                  <c:v>Education, Legal, Community Service, Arts, and Media Occupations</c:v>
                </c:pt>
                <c:pt idx="5">
                  <c:v>Healthcare Practitioners and Technical Occupations</c:v>
                </c:pt>
                <c:pt idx="6">
                  <c:v>Service Occupations</c:v>
                </c:pt>
                <c:pt idx="7">
                  <c:v>Sales and Office Occupations</c:v>
                </c:pt>
                <c:pt idx="8">
                  <c:v>Natural Resources, Construction, and Maintenance Occupations</c:v>
                </c:pt>
                <c:pt idx="9">
                  <c:v>Production, Transportation, and Material Moving Occupations</c:v>
                </c:pt>
                <c:pt idx="10">
                  <c:v>Military Specific Occupations</c:v>
                </c:pt>
                <c:pt idx="11">
                  <c:v>Unemployed, with no work experience in the last 5 years or earlier or never worked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8.0320309303944445E-2</c:v>
                </c:pt>
                <c:pt idx="1">
                  <c:v>1.9700087703910654E-2</c:v>
                </c:pt>
                <c:pt idx="2">
                  <c:v>1.8153086303561428E-2</c:v>
                </c:pt>
                <c:pt idx="3">
                  <c:v>3.4105758763275568E-2</c:v>
                </c:pt>
                <c:pt idx="4">
                  <c:v>8.0228311474862229E-2</c:v>
                </c:pt>
                <c:pt idx="5">
                  <c:v>3.9233378701500267E-2</c:v>
                </c:pt>
                <c:pt idx="6">
                  <c:v>0.11648006251572784</c:v>
                </c:pt>
                <c:pt idx="7">
                  <c:v>0.1818329862162264</c:v>
                </c:pt>
                <c:pt idx="8">
                  <c:v>8.8099249286791873E-2</c:v>
                </c:pt>
                <c:pt idx="9">
                  <c:v>9.607282571607334E-2</c:v>
                </c:pt>
                <c:pt idx="10">
                  <c:v>1.804479826475558E-3</c:v>
                </c:pt>
                <c:pt idx="11">
                  <c:v>0.24396946418765039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F-4587-A272-E68A3420AF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Net-Migrants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Management, Business, and Financial Occupations</c:v>
                </c:pt>
                <c:pt idx="1">
                  <c:v>Business Operations Specialists</c:v>
                </c:pt>
                <c:pt idx="2">
                  <c:v>Financial Specialists</c:v>
                </c:pt>
                <c:pt idx="3">
                  <c:v>Computer, Engineering, and Science Occupations</c:v>
                </c:pt>
                <c:pt idx="4">
                  <c:v>Education, Legal, Community Service, Arts, and Media Occupations</c:v>
                </c:pt>
                <c:pt idx="5">
                  <c:v>Healthcare Practitioners and Technical Occupations</c:v>
                </c:pt>
                <c:pt idx="6">
                  <c:v>Service Occupations</c:v>
                </c:pt>
                <c:pt idx="7">
                  <c:v>Sales and Office Occupations</c:v>
                </c:pt>
                <c:pt idx="8">
                  <c:v>Natural Resources, Construction, and Maintenance Occupations</c:v>
                </c:pt>
                <c:pt idx="9">
                  <c:v>Production, Transportation, and Material Moving Occupations</c:v>
                </c:pt>
                <c:pt idx="10">
                  <c:v>Military Specific Occupations</c:v>
                </c:pt>
                <c:pt idx="11">
                  <c:v>Unemployed, with no work experience in the last 5 years or earlier or never worked</c:v>
                </c:pt>
              </c:strCache>
            </c:strRef>
          </c:cat>
          <c:val>
            <c:numRef>
              <c:f>Sheet1!$C$2:$C$13</c:f>
              <c:numCache>
                <c:formatCode>0.0%</c:formatCode>
                <c:ptCount val="12"/>
                <c:pt idx="0">
                  <c:v>8.9029173965835692E-2</c:v>
                </c:pt>
                <c:pt idx="1">
                  <c:v>3.4854018175047526E-2</c:v>
                </c:pt>
                <c:pt idx="2">
                  <c:v>2.207156716619893E-2</c:v>
                </c:pt>
                <c:pt idx="3">
                  <c:v>5.4955393016503512E-2</c:v>
                </c:pt>
                <c:pt idx="4">
                  <c:v>8.2030371387319653E-2</c:v>
                </c:pt>
                <c:pt idx="5">
                  <c:v>5.2148032280915267E-2</c:v>
                </c:pt>
                <c:pt idx="6">
                  <c:v>0.12913019415400726</c:v>
                </c:pt>
                <c:pt idx="7">
                  <c:v>0.21693114779802308</c:v>
                </c:pt>
                <c:pt idx="8">
                  <c:v>6.2217385663980947E-2</c:v>
                </c:pt>
                <c:pt idx="9">
                  <c:v>9.0213529276161983E-2</c:v>
                </c:pt>
                <c:pt idx="10">
                  <c:v>1.2692854389627698E-2</c:v>
                </c:pt>
                <c:pt idx="11">
                  <c:v>0.15372633272637845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F-4587-A272-E68A3420A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8684816"/>
        <c:axId val="1123680928"/>
      </c:barChart>
      <c:catAx>
        <c:axId val="134868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3680928"/>
        <c:crosses val="autoZero"/>
        <c:auto val="1"/>
        <c:lblAlgn val="ctr"/>
        <c:lblOffset val="100"/>
        <c:noMultiLvlLbl val="0"/>
      </c:catAx>
      <c:valAx>
        <c:axId val="112368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68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Sheet1!$B$12:$B$17</c:f>
              <c:numCache>
                <c:formatCode>0.0%</c:formatCode>
                <c:ptCount val="6"/>
                <c:pt idx="0">
                  <c:v>9.3418662503556391E-2</c:v>
                </c:pt>
                <c:pt idx="1">
                  <c:v>4.3333856153840541E-2</c:v>
                </c:pt>
                <c:pt idx="2">
                  <c:v>4.26995411338153E-2</c:v>
                </c:pt>
                <c:pt idx="3">
                  <c:v>7.8068713204986984E-2</c:v>
                </c:pt>
                <c:pt idx="4">
                  <c:v>3.7641252726569735E-2</c:v>
                </c:pt>
                <c:pt idx="5">
                  <c:v>0.12647763665676956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282-AFC6-061DFEB3D68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030030030028928E-3"/>
                  <c:y val="1.633764465622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C-4282-AFC6-061DFEB3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Sheet1!$C$12:$C$17</c:f>
              <c:numCache>
                <c:formatCode>0.0%</c:formatCode>
                <c:ptCount val="6"/>
                <c:pt idx="0">
                  <c:v>0.10357046577645582</c:v>
                </c:pt>
                <c:pt idx="1">
                  <c:v>4.8799978730319771E-2</c:v>
                </c:pt>
                <c:pt idx="2">
                  <c:v>5.4779576653071899E-2</c:v>
                </c:pt>
                <c:pt idx="3">
                  <c:v>6.9850675179790531E-2</c:v>
                </c:pt>
                <c:pt idx="4">
                  <c:v>3.3816443417083203E-2</c:v>
                </c:pt>
                <c:pt idx="5">
                  <c:v>0.11808823448095428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C-4282-AFC6-061DFEB3D68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Sheet1!$D$12:$D$17</c:f>
              <c:numCache>
                <c:formatCode>0.0%</c:formatCode>
                <c:ptCount val="6"/>
                <c:pt idx="0">
                  <c:v>1.0151803272899426E-2</c:v>
                </c:pt>
                <c:pt idx="1">
                  <c:v>5.4661225764792293E-3</c:v>
                </c:pt>
                <c:pt idx="2">
                  <c:v>1.2080035519256599E-2</c:v>
                </c:pt>
                <c:pt idx="3">
                  <c:v>-8.218038025196453E-3</c:v>
                </c:pt>
                <c:pt idx="4">
                  <c:v>-3.8248093094865321E-3</c:v>
                </c:pt>
                <c:pt idx="5">
                  <c:v>-8.3894021758152831E-3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C-4282-AFC6-061DFEB3D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38832"/>
        <c:axId val="519133584"/>
      </c:barChart>
      <c:catAx>
        <c:axId val="51913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3584"/>
        <c:crosses val="autoZero"/>
        <c:auto val="1"/>
        <c:lblAlgn val="ctr"/>
        <c:lblOffset val="100"/>
        <c:noMultiLvlLbl val="0"/>
      </c:catAx>
      <c:valAx>
        <c:axId val="51913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191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6103364936044E-2"/>
          <c:y val="1.3888888888888888E-2"/>
          <c:w val="0.7114982245448227"/>
          <c:h val="0.925466972878390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Sheet2!$C$54</c:f>
              <c:strCache>
                <c:ptCount val="1"/>
                <c:pt idx="0">
                  <c:v>Less than HS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Sheet2!$B$55:$B$59</c:f>
              <c:strCache>
                <c:ptCount val="5"/>
                <c:pt idx="0">
                  <c:v>Black</c:v>
                </c:pt>
                <c:pt idx="1">
                  <c:v>Asian 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Sheet2!$C$55:$C$59</c:f>
              <c:numCache>
                <c:formatCode>0.0%</c:formatCode>
                <c:ptCount val="5"/>
                <c:pt idx="0">
                  <c:v>8.68947199273232E-2</c:v>
                </c:pt>
                <c:pt idx="1">
                  <c:v>0.11401982323630955</c:v>
                </c:pt>
                <c:pt idx="2">
                  <c:v>5.0236578881579549E-2</c:v>
                </c:pt>
                <c:pt idx="3">
                  <c:v>0.29568360219295131</c:v>
                </c:pt>
                <c:pt idx="4">
                  <c:v>0.2911003992854021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C-42C7-9540-D365D945295F}"/>
            </c:ext>
          </c:extLst>
        </c:ser>
        <c:ser>
          <c:idx val="1"/>
          <c:order val="1"/>
          <c:tx>
            <c:strRef>
              <c:f>Sheet2!$D$54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Sheet2!$B$55:$B$59</c:f>
              <c:strCache>
                <c:ptCount val="5"/>
                <c:pt idx="0">
                  <c:v>Black</c:v>
                </c:pt>
                <c:pt idx="1">
                  <c:v>Asian 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Sheet2!$D$55:$D$59</c:f>
              <c:numCache>
                <c:formatCode>0.0%</c:formatCode>
                <c:ptCount val="5"/>
                <c:pt idx="0">
                  <c:v>0.28428745742142064</c:v>
                </c:pt>
                <c:pt idx="1">
                  <c:v>0.12256736353185665</c:v>
                </c:pt>
                <c:pt idx="2">
                  <c:v>0.22449876167490448</c:v>
                </c:pt>
                <c:pt idx="3">
                  <c:v>0.28102761014172539</c:v>
                </c:pt>
                <c:pt idx="4">
                  <c:v>0.27239124866079167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C-42C7-9540-D365D945295F}"/>
            </c:ext>
          </c:extLst>
        </c:ser>
        <c:ser>
          <c:idx val="2"/>
          <c:order val="2"/>
          <c:tx>
            <c:strRef>
              <c:f>Sheet2!$E$54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Sheet2!$B$55:$B$59</c:f>
              <c:strCache>
                <c:ptCount val="5"/>
                <c:pt idx="0">
                  <c:v>Black</c:v>
                </c:pt>
                <c:pt idx="1">
                  <c:v>Asian 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Sheet2!$E$55:$E$59</c:f>
              <c:numCache>
                <c:formatCode>0.0%</c:formatCode>
                <c:ptCount val="5"/>
                <c:pt idx="0">
                  <c:v>0.34135382454183499</c:v>
                </c:pt>
                <c:pt idx="1">
                  <c:v>0.14731390876556991</c:v>
                </c:pt>
                <c:pt idx="2">
                  <c:v>0.30098286090207937</c:v>
                </c:pt>
                <c:pt idx="3">
                  <c:v>0.24236561075993729</c:v>
                </c:pt>
                <c:pt idx="4">
                  <c:v>0.24093256951373607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8C-42C7-9540-D365D945295F}"/>
            </c:ext>
          </c:extLst>
        </c:ser>
        <c:ser>
          <c:idx val="3"/>
          <c:order val="3"/>
          <c:tx>
            <c:strRef>
              <c:f>Sheet2!$F$54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Sheet2!$B$55:$B$59</c:f>
              <c:strCache>
                <c:ptCount val="5"/>
                <c:pt idx="0">
                  <c:v>Black</c:v>
                </c:pt>
                <c:pt idx="1">
                  <c:v>Asian 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Sheet2!$F$55:$F$59</c:f>
              <c:numCache>
                <c:formatCode>0.0%</c:formatCode>
                <c:ptCount val="5"/>
                <c:pt idx="0">
                  <c:v>0.28746399810942119</c:v>
                </c:pt>
                <c:pt idx="1">
                  <c:v>0.61609890446626392</c:v>
                </c:pt>
                <c:pt idx="2">
                  <c:v>0.42428179854143661</c:v>
                </c:pt>
                <c:pt idx="3">
                  <c:v>0.18092317690538601</c:v>
                </c:pt>
                <c:pt idx="4">
                  <c:v>0.19557578254007021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8C-42C7-9540-D365D945295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9669791"/>
        <c:axId val="502597567"/>
      </c:barChart>
      <c:catAx>
        <c:axId val="359669791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597567"/>
        <c:crosses val="autoZero"/>
        <c:auto val="1"/>
        <c:lblAlgn val="ctr"/>
        <c:lblOffset val="100"/>
        <c:noMultiLvlLbl val="0"/>
      </c:catAx>
      <c:valAx>
        <c:axId val="5025975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96697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430877443435718"/>
          <c:y val="0.10748458990300555"/>
          <c:w val="0.19532924885805705"/>
          <c:h val="0.79513074858735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3250476043436"/>
          <c:y val="8.9022762516504206E-2"/>
          <c:w val="0.82127991354021923"/>
          <c:h val="0.7347208272886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Sheet1!$J$4:$J$7</c:f>
              <c:numCache>
                <c:formatCode>0.0%</c:formatCode>
                <c:ptCount val="4"/>
                <c:pt idx="0">
                  <c:v>0.33300000000000002</c:v>
                </c:pt>
                <c:pt idx="1">
                  <c:v>0.18</c:v>
                </c:pt>
                <c:pt idx="2">
                  <c:v>0.107</c:v>
                </c:pt>
                <c:pt idx="3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4-47DA-8844-2ECE1290C270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Sheet1!$K$4:$K$7</c:f>
              <c:numCache>
                <c:formatCode>0.0%</c:formatCode>
                <c:ptCount val="4"/>
                <c:pt idx="0">
                  <c:v>0.39434815681583962</c:v>
                </c:pt>
                <c:pt idx="1">
                  <c:v>0.25688240090954395</c:v>
                </c:pt>
                <c:pt idx="2">
                  <c:v>0.16135498258274533</c:v>
                </c:pt>
                <c:pt idx="3">
                  <c:v>0.60570472461249769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4-47DA-8844-2ECE1290C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017160"/>
        <c:axId val="519012240"/>
      </c:barChart>
      <c:catAx>
        <c:axId val="51901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2240"/>
        <c:crosses val="autoZero"/>
        <c:auto val="1"/>
        <c:lblAlgn val="ctr"/>
        <c:lblOffset val="100"/>
        <c:noMultiLvlLbl val="0"/>
      </c:catAx>
      <c:valAx>
        <c:axId val="5190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3499566900208"/>
          <c:y val="3.1451369365682942E-2"/>
          <c:w val="0.77674249052201805"/>
          <c:h val="0.78936150388584614"/>
        </c:manualLayout>
      </c:layout>
      <c:lineChart>
        <c:grouping val="standard"/>
        <c:varyColors val="0"/>
        <c:ser>
          <c:idx val="1"/>
          <c:order val="0"/>
          <c:tx>
            <c:strRef>
              <c:f>Sheet!$B$1</c:f>
              <c:strCache>
                <c:ptCount val="1"/>
                <c:pt idx="0">
                  <c:v>Zero Net Migration</c:v>
                </c:pt>
              </c:strCache>
            </c:strRef>
          </c:tx>
          <c:spPr>
            <a:ln w="50800" cmpd="sng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Sheet!$B$2:$B$42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25.36814</c:v>
                </c:pt>
                <c:pt idx="2">
                  <c:v>25.587758000000001</c:v>
                </c:pt>
                <c:pt idx="3">
                  <c:v>25.804803</c:v>
                </c:pt>
                <c:pt idx="4">
                  <c:v>26.018996000000001</c:v>
                </c:pt>
                <c:pt idx="5">
                  <c:v>26.230098000000002</c:v>
                </c:pt>
                <c:pt idx="6">
                  <c:v>26.438030999999999</c:v>
                </c:pt>
                <c:pt idx="7">
                  <c:v>26.642845999999999</c:v>
                </c:pt>
                <c:pt idx="8">
                  <c:v>26.844587000000001</c:v>
                </c:pt>
                <c:pt idx="9">
                  <c:v>27.043215</c:v>
                </c:pt>
                <c:pt idx="10">
                  <c:v>27.238610000000001</c:v>
                </c:pt>
                <c:pt idx="11">
                  <c:v>27.430845999999999</c:v>
                </c:pt>
                <c:pt idx="12">
                  <c:v>27.619758000000001</c:v>
                </c:pt>
                <c:pt idx="13">
                  <c:v>27.805264000000001</c:v>
                </c:pt>
                <c:pt idx="14">
                  <c:v>27.987306</c:v>
                </c:pt>
                <c:pt idx="15">
                  <c:v>28.165689</c:v>
                </c:pt>
                <c:pt idx="16">
                  <c:v>28.340191999999998</c:v>
                </c:pt>
                <c:pt idx="17">
                  <c:v>28.510652</c:v>
                </c:pt>
                <c:pt idx="18">
                  <c:v>28.676462999999998</c:v>
                </c:pt>
                <c:pt idx="19">
                  <c:v>28.837655000000002</c:v>
                </c:pt>
                <c:pt idx="20">
                  <c:v>28.994209999999999</c:v>
                </c:pt>
                <c:pt idx="21">
                  <c:v>29.146457000000002</c:v>
                </c:pt>
                <c:pt idx="22">
                  <c:v>29.293369999999999</c:v>
                </c:pt>
                <c:pt idx="23">
                  <c:v>29.435223000000001</c:v>
                </c:pt>
                <c:pt idx="24">
                  <c:v>29.572471</c:v>
                </c:pt>
                <c:pt idx="25">
                  <c:v>29.705207000000001</c:v>
                </c:pt>
                <c:pt idx="26">
                  <c:v>29.833584999999999</c:v>
                </c:pt>
                <c:pt idx="27">
                  <c:v>29.957694</c:v>
                </c:pt>
                <c:pt idx="28">
                  <c:v>30.0776</c:v>
                </c:pt>
                <c:pt idx="29">
                  <c:v>30.193458</c:v>
                </c:pt>
                <c:pt idx="30">
                  <c:v>30.305304</c:v>
                </c:pt>
                <c:pt idx="31">
                  <c:v>30.413550000000001</c:v>
                </c:pt>
                <c:pt idx="32">
                  <c:v>30.517688</c:v>
                </c:pt>
                <c:pt idx="33">
                  <c:v>30.617889999999999</c:v>
                </c:pt>
                <c:pt idx="34">
                  <c:v>30.714751</c:v>
                </c:pt>
                <c:pt idx="35">
                  <c:v>30.808219000000001</c:v>
                </c:pt>
                <c:pt idx="36">
                  <c:v>30.89922</c:v>
                </c:pt>
                <c:pt idx="37">
                  <c:v>30.988289999999999</c:v>
                </c:pt>
                <c:pt idx="38">
                  <c:v>31.075662000000001</c:v>
                </c:pt>
                <c:pt idx="39">
                  <c:v>31.161595999999999</c:v>
                </c:pt>
                <c:pt idx="40">
                  <c:v>31.246355000000001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B-422F-B026-8CAAF71A4AC7}"/>
            </c:ext>
          </c:extLst>
        </c:ser>
        <c:ser>
          <c:idx val="2"/>
          <c:order val="1"/>
          <c:tx>
            <c:strRef>
              <c:f>Sheet!$C$1</c:f>
              <c:strCache>
                <c:ptCount val="1"/>
                <c:pt idx="0">
                  <c:v>Half 2000 -2010</c:v>
                </c:pt>
              </c:strCache>
            </c:strRef>
          </c:tx>
          <c:spPr>
            <a:ln w="50800" cmpd="sng">
              <a:solidFill>
                <a:srgbClr val="99660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Sheet!$C$2:$C$42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25.499699</c:v>
                </c:pt>
                <c:pt idx="2">
                  <c:v>25.857199999999999</c:v>
                </c:pt>
                <c:pt idx="3">
                  <c:v>26.217849999999999</c:v>
                </c:pt>
                <c:pt idx="4">
                  <c:v>26.581256</c:v>
                </c:pt>
                <c:pt idx="5">
                  <c:v>26.947116000000001</c:v>
                </c:pt>
                <c:pt idx="6">
                  <c:v>27.315362</c:v>
                </c:pt>
                <c:pt idx="7">
                  <c:v>27.686233999999999</c:v>
                </c:pt>
                <c:pt idx="8">
                  <c:v>28.059417</c:v>
                </c:pt>
                <c:pt idx="9">
                  <c:v>28.435222</c:v>
                </c:pt>
                <c:pt idx="10">
                  <c:v>28.813282000000001</c:v>
                </c:pt>
                <c:pt idx="11">
                  <c:v>29.193542999999998</c:v>
                </c:pt>
                <c:pt idx="12">
                  <c:v>29.576077999999999</c:v>
                </c:pt>
                <c:pt idx="13">
                  <c:v>29.960483</c:v>
                </c:pt>
                <c:pt idx="14">
                  <c:v>30.346675000000001</c:v>
                </c:pt>
                <c:pt idx="15">
                  <c:v>30.734321000000001</c:v>
                </c:pt>
                <c:pt idx="16">
                  <c:v>31.12311</c:v>
                </c:pt>
                <c:pt idx="17">
                  <c:v>31.512597</c:v>
                </c:pt>
                <c:pt idx="18">
                  <c:v>31.902068</c:v>
                </c:pt>
                <c:pt idx="19">
                  <c:v>32.291314</c:v>
                </c:pt>
                <c:pt idx="20">
                  <c:v>32.680216999999999</c:v>
                </c:pt>
                <c:pt idx="21">
                  <c:v>33.069124000000002</c:v>
                </c:pt>
                <c:pt idx="22">
                  <c:v>33.456995999999997</c:v>
                </c:pt>
                <c:pt idx="23">
                  <c:v>33.844034000000001</c:v>
                </c:pt>
                <c:pt idx="24">
                  <c:v>34.230595999999998</c:v>
                </c:pt>
                <c:pt idx="25">
                  <c:v>34.616889999999998</c:v>
                </c:pt>
                <c:pt idx="26">
                  <c:v>35.003182000000002</c:v>
                </c:pt>
                <c:pt idx="27">
                  <c:v>35.389580000000002</c:v>
                </c:pt>
                <c:pt idx="28">
                  <c:v>35.776102000000002</c:v>
                </c:pt>
                <c:pt idx="29">
                  <c:v>36.163116000000002</c:v>
                </c:pt>
                <c:pt idx="30">
                  <c:v>36.550595000000001</c:v>
                </c:pt>
                <c:pt idx="31">
                  <c:v>36.938879</c:v>
                </c:pt>
                <c:pt idx="32">
                  <c:v>37.327562</c:v>
                </c:pt>
                <c:pt idx="33">
                  <c:v>37.716926000000001</c:v>
                </c:pt>
                <c:pt idx="34">
                  <c:v>38.107567000000003</c:v>
                </c:pt>
                <c:pt idx="35">
                  <c:v>38.499538000000001</c:v>
                </c:pt>
                <c:pt idx="36">
                  <c:v>38.893625</c:v>
                </c:pt>
                <c:pt idx="37">
                  <c:v>39.290774999999996</c:v>
                </c:pt>
                <c:pt idx="38">
                  <c:v>39.691096999999999</c:v>
                </c:pt>
                <c:pt idx="39">
                  <c:v>40.095109000000001</c:v>
                </c:pt>
                <c:pt idx="40">
                  <c:v>40.502749000000001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B-422F-B026-8CAAF71A4AC7}"/>
            </c:ext>
          </c:extLst>
        </c:ser>
        <c:ser>
          <c:idx val="3"/>
          <c:order val="2"/>
          <c:tx>
            <c:strRef>
              <c:f>Sheet!$D$1</c:f>
              <c:strCache>
                <c:ptCount val="1"/>
                <c:pt idx="0">
                  <c:v>2000 -2010</c:v>
                </c:pt>
              </c:strCache>
            </c:strRef>
          </c:tx>
          <c:spPr>
            <a:ln w="44450" cmpd="sng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Sheet!$D$2:$D$42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25.631695000000001</c:v>
                </c:pt>
                <c:pt idx="2">
                  <c:v>26.130047000000001</c:v>
                </c:pt>
                <c:pt idx="3">
                  <c:v>26.640165</c:v>
                </c:pt>
                <c:pt idx="4">
                  <c:v>27.161942</c:v>
                </c:pt>
                <c:pt idx="5">
                  <c:v>27.695284000000001</c:v>
                </c:pt>
                <c:pt idx="6">
                  <c:v>28.240245000000002</c:v>
                </c:pt>
                <c:pt idx="7">
                  <c:v>28.79729</c:v>
                </c:pt>
                <c:pt idx="8">
                  <c:v>29.366479000000002</c:v>
                </c:pt>
                <c:pt idx="9">
                  <c:v>29.948091000000002</c:v>
                </c:pt>
                <c:pt idx="10">
                  <c:v>30.541978</c:v>
                </c:pt>
                <c:pt idx="11">
                  <c:v>31.148299000000002</c:v>
                </c:pt>
                <c:pt idx="12">
                  <c:v>31.767295000000001</c:v>
                </c:pt>
                <c:pt idx="13">
                  <c:v>32.398820000000001</c:v>
                </c:pt>
                <c:pt idx="14">
                  <c:v>33.042844000000002</c:v>
                </c:pt>
                <c:pt idx="15">
                  <c:v>33.699306999999997</c:v>
                </c:pt>
                <c:pt idx="16">
                  <c:v>34.367812000000001</c:v>
                </c:pt>
                <c:pt idx="17">
                  <c:v>35.048138999999999</c:v>
                </c:pt>
                <c:pt idx="18">
                  <c:v>35.739576</c:v>
                </c:pt>
                <c:pt idx="19">
                  <c:v>36.441844000000003</c:v>
                </c:pt>
                <c:pt idx="20">
                  <c:v>37.155084000000002</c:v>
                </c:pt>
                <c:pt idx="21">
                  <c:v>37.879807999999997</c:v>
                </c:pt>
                <c:pt idx="22">
                  <c:v>38.615544999999997</c:v>
                </c:pt>
                <c:pt idx="23">
                  <c:v>39.362271</c:v>
                </c:pt>
                <c:pt idx="24">
                  <c:v>40.120967999999998</c:v>
                </c:pt>
                <c:pt idx="25">
                  <c:v>40.892254999999999</c:v>
                </c:pt>
                <c:pt idx="26">
                  <c:v>41.676431999999998</c:v>
                </c:pt>
                <c:pt idx="27">
                  <c:v>42.474367999999998</c:v>
                </c:pt>
                <c:pt idx="28">
                  <c:v>43.286563999999998</c:v>
                </c:pt>
                <c:pt idx="29">
                  <c:v>44.113563999999997</c:v>
                </c:pt>
                <c:pt idx="30">
                  <c:v>44.955896000000003</c:v>
                </c:pt>
                <c:pt idx="31">
                  <c:v>45.814205999999999</c:v>
                </c:pt>
                <c:pt idx="32">
                  <c:v>46.688597999999999</c:v>
                </c:pt>
                <c:pt idx="33">
                  <c:v>47.579642999999997</c:v>
                </c:pt>
                <c:pt idx="34">
                  <c:v>48.488715999999997</c:v>
                </c:pt>
                <c:pt idx="35">
                  <c:v>49.416164999999999</c:v>
                </c:pt>
                <c:pt idx="36">
                  <c:v>50.363232000000004</c:v>
                </c:pt>
                <c:pt idx="37">
                  <c:v>51.331195999999998</c:v>
                </c:pt>
                <c:pt idx="38">
                  <c:v>52.321083999999999</c:v>
                </c:pt>
                <c:pt idx="39">
                  <c:v>53.333517000000001</c:v>
                </c:pt>
                <c:pt idx="40">
                  <c:v>54.369297000000003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B-422F-B026-8CAAF71A4AC7}"/>
            </c:ext>
          </c:extLst>
        </c:ser>
        <c:ser>
          <c:idx val="0"/>
          <c:order val="3"/>
          <c:tx>
            <c:strRef>
              <c:f>Sheet!$E$1</c:f>
              <c:strCache>
                <c:ptCount val="1"/>
                <c:pt idx="0">
                  <c:v>2010 -2015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Sheet!$E$2:$E$42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25.560866999999998</c:v>
                </c:pt>
                <c:pt idx="2">
                  <c:v>25.982796</c:v>
                </c:pt>
                <c:pt idx="3">
                  <c:v>26.411553999999999</c:v>
                </c:pt>
                <c:pt idx="4">
                  <c:v>26.847197999999999</c:v>
                </c:pt>
                <c:pt idx="5">
                  <c:v>27.289849</c:v>
                </c:pt>
                <c:pt idx="6">
                  <c:v>27.739236999999999</c:v>
                </c:pt>
                <c:pt idx="7">
                  <c:v>28.195917999999999</c:v>
                </c:pt>
                <c:pt idx="8">
                  <c:v>28.659986</c:v>
                </c:pt>
                <c:pt idx="9">
                  <c:v>29.131564000000001</c:v>
                </c:pt>
                <c:pt idx="10">
                  <c:v>29.610797999999999</c:v>
                </c:pt>
                <c:pt idx="11">
                  <c:v>30.097591999999999</c:v>
                </c:pt>
                <c:pt idx="12">
                  <c:v>30.592002000000001</c:v>
                </c:pt>
                <c:pt idx="13">
                  <c:v>31.094014000000001</c:v>
                </c:pt>
                <c:pt idx="14">
                  <c:v>31.603586</c:v>
                </c:pt>
                <c:pt idx="15">
                  <c:v>32.120618999999998</c:v>
                </c:pt>
                <c:pt idx="16">
                  <c:v>32.644846000000001</c:v>
                </c:pt>
                <c:pt idx="17">
                  <c:v>33.176082999999998</c:v>
                </c:pt>
                <c:pt idx="18">
                  <c:v>33.714047000000001</c:v>
                </c:pt>
                <c:pt idx="19">
                  <c:v>34.258343000000004</c:v>
                </c:pt>
                <c:pt idx="20">
                  <c:v>34.808596000000001</c:v>
                </c:pt>
                <c:pt idx="21">
                  <c:v>35.364516000000002</c:v>
                </c:pt>
                <c:pt idx="22">
                  <c:v>35.926034000000001</c:v>
                </c:pt>
                <c:pt idx="23">
                  <c:v>36.493169000000002</c:v>
                </c:pt>
                <c:pt idx="24">
                  <c:v>37.065918000000003</c:v>
                </c:pt>
                <c:pt idx="25">
                  <c:v>37.644506999999997</c:v>
                </c:pt>
                <c:pt idx="26">
                  <c:v>38.229151000000002</c:v>
                </c:pt>
                <c:pt idx="27">
                  <c:v>38.820807000000002</c:v>
                </c:pt>
                <c:pt idx="28">
                  <c:v>39.419739</c:v>
                </c:pt>
                <c:pt idx="29">
                  <c:v>40.026367999999998</c:v>
                </c:pt>
                <c:pt idx="30">
                  <c:v>40.641319000000003</c:v>
                </c:pt>
                <c:pt idx="31">
                  <c:v>41.265099999999997</c:v>
                </c:pt>
                <c:pt idx="32">
                  <c:v>41.898122000000001</c:v>
                </c:pt>
                <c:pt idx="33">
                  <c:v>42.541187999999998</c:v>
                </c:pt>
                <c:pt idx="34">
                  <c:v>43.195070000000001</c:v>
                </c:pt>
                <c:pt idx="35">
                  <c:v>43.860542000000002</c:v>
                </c:pt>
                <c:pt idx="36">
                  <c:v>44.538311999999998</c:v>
                </c:pt>
                <c:pt idx="37">
                  <c:v>45.229095999999998</c:v>
                </c:pt>
                <c:pt idx="38">
                  <c:v>45.933566999999996</c:v>
                </c:pt>
                <c:pt idx="39">
                  <c:v>46.652445999999998</c:v>
                </c:pt>
                <c:pt idx="40">
                  <c:v>47.386428000000002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7B-422F-B026-8CAAF71A4AC7}"/>
            </c:ext>
          </c:extLst>
        </c:ser>
        <c:ser>
          <c:idx val="4"/>
          <c:order val="4"/>
          <c:tx>
            <c:strRef>
              <c:f>Sheet!$F$1</c:f>
              <c:strCache>
                <c:ptCount val="1"/>
                <c:pt idx="0">
                  <c:v>Census</c:v>
                </c:pt>
              </c:strCache>
            </c:strRef>
          </c:tx>
          <c:spPr>
            <a:ln w="47625" cmpd="dbl"/>
          </c:spPr>
          <c:marker>
            <c:symbol val="square"/>
            <c:size val="5"/>
          </c:marker>
          <c:dLbls>
            <c:dLbl>
              <c:idx val="0"/>
              <c:layout>
                <c:manualLayout>
                  <c:x val="2.0227250543280288E-2"/>
                  <c:y val="-0.1196950603403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E8-4D71-8052-169684243A18}"/>
                </c:ext>
              </c:extLst>
            </c:dLbl>
            <c:dLbl>
              <c:idx val="9"/>
              <c:layout>
                <c:manualLayout>
                  <c:x val="-3.7564893866091964E-2"/>
                  <c:y val="-8.9771295255276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Sheet!$F$2:$F$11</c:f>
              <c:numCache>
                <c:formatCode>General</c:formatCode>
                <c:ptCount val="10"/>
                <c:pt idx="0" formatCode="0.0">
                  <c:v>25.145561000000001</c:v>
                </c:pt>
                <c:pt idx="9" formatCode="0.0">
                  <c:v>29.145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7B-422F-B026-8CAAF71A4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575688"/>
        <c:axId val="275575296"/>
      </c:lineChart>
      <c:catAx>
        <c:axId val="27557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400"/>
            </a:pPr>
            <a:endParaRPr lang="en-US"/>
          </a:p>
        </c:txPr>
        <c:crossAx val="275575296"/>
        <c:crosses val="autoZero"/>
        <c:auto val="1"/>
        <c:lblAlgn val="ctr"/>
        <c:lblOffset val="0"/>
        <c:tickLblSkip val="5"/>
        <c:noMultiLvlLbl val="0"/>
      </c:catAx>
      <c:valAx>
        <c:axId val="275575296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7557568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2023840769903761"/>
          <c:y val="1.8299263255108836E-2"/>
          <c:w val="0.24976876154369596"/>
          <c:h val="0.33835917202064625"/>
        </c:manualLayout>
      </c:layout>
      <c:overlay val="1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43608149416684E-2"/>
          <c:y val="4.188899696513608E-2"/>
          <c:w val="0.75020183370411442"/>
          <c:h val="0.8260979080369730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NH White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5B-4258-9BCD-5A0274A3594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B1-4CC8-8A5E-A82B754A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Sheet1!$B$3:$B$33</c:f>
              <c:numCache>
                <c:formatCode>#,##0</c:formatCode>
                <c:ptCount val="31"/>
                <c:pt idx="0">
                  <c:v>12138523</c:v>
                </c:pt>
                <c:pt idx="1">
                  <c:v>12209069</c:v>
                </c:pt>
                <c:pt idx="2">
                  <c:v>12278379</c:v>
                </c:pt>
                <c:pt idx="3">
                  <c:v>12346409</c:v>
                </c:pt>
                <c:pt idx="4">
                  <c:v>12412906</c:v>
                </c:pt>
                <c:pt idx="5">
                  <c:v>12478060</c:v>
                </c:pt>
                <c:pt idx="6">
                  <c:v>12541296</c:v>
                </c:pt>
                <c:pt idx="7">
                  <c:v>12602511</c:v>
                </c:pt>
                <c:pt idx="8">
                  <c:v>12661794</c:v>
                </c:pt>
                <c:pt idx="9">
                  <c:v>12719053</c:v>
                </c:pt>
                <c:pt idx="10">
                  <c:v>12774056</c:v>
                </c:pt>
                <c:pt idx="11">
                  <c:v>12826560</c:v>
                </c:pt>
                <c:pt idx="12">
                  <c:v>12876949</c:v>
                </c:pt>
                <c:pt idx="13">
                  <c:v>12924835</c:v>
                </c:pt>
                <c:pt idx="14">
                  <c:v>12970508</c:v>
                </c:pt>
                <c:pt idx="15">
                  <c:v>13013921</c:v>
                </c:pt>
                <c:pt idx="16">
                  <c:v>13055466</c:v>
                </c:pt>
                <c:pt idx="17">
                  <c:v>13095118</c:v>
                </c:pt>
                <c:pt idx="18">
                  <c:v>13132728</c:v>
                </c:pt>
                <c:pt idx="19">
                  <c:v>13168859</c:v>
                </c:pt>
                <c:pt idx="20">
                  <c:v>13203514</c:v>
                </c:pt>
                <c:pt idx="21">
                  <c:v>13237039</c:v>
                </c:pt>
                <c:pt idx="22">
                  <c:v>13269834</c:v>
                </c:pt>
                <c:pt idx="23">
                  <c:v>13301825</c:v>
                </c:pt>
                <c:pt idx="24">
                  <c:v>13333298</c:v>
                </c:pt>
                <c:pt idx="25">
                  <c:v>13364537</c:v>
                </c:pt>
                <c:pt idx="26">
                  <c:v>13395867</c:v>
                </c:pt>
                <c:pt idx="27">
                  <c:v>13427201</c:v>
                </c:pt>
                <c:pt idx="28">
                  <c:v>13458955</c:v>
                </c:pt>
                <c:pt idx="29">
                  <c:v>13491166</c:v>
                </c:pt>
                <c:pt idx="30">
                  <c:v>13523839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F-4F75-B6AD-DDBC24783B68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Hispanic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5B-4258-9BCD-5A0274A3594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B1-4CC8-8A5E-A82B754A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Sheet1!$C$3:$C$33</c:f>
              <c:numCache>
                <c:formatCode>#,##0</c:formatCode>
                <c:ptCount val="31"/>
                <c:pt idx="0">
                  <c:v>11804659</c:v>
                </c:pt>
                <c:pt idx="1">
                  <c:v>12056086</c:v>
                </c:pt>
                <c:pt idx="2">
                  <c:v>12310931</c:v>
                </c:pt>
                <c:pt idx="3">
                  <c:v>12568988</c:v>
                </c:pt>
                <c:pt idx="4">
                  <c:v>12830248</c:v>
                </c:pt>
                <c:pt idx="5">
                  <c:v>13094633</c:v>
                </c:pt>
                <c:pt idx="6">
                  <c:v>13361810</c:v>
                </c:pt>
                <c:pt idx="7">
                  <c:v>13631520</c:v>
                </c:pt>
                <c:pt idx="8">
                  <c:v>13903534</c:v>
                </c:pt>
                <c:pt idx="9">
                  <c:v>14177454</c:v>
                </c:pt>
                <c:pt idx="10">
                  <c:v>14452949</c:v>
                </c:pt>
                <c:pt idx="11">
                  <c:v>14730001</c:v>
                </c:pt>
                <c:pt idx="12">
                  <c:v>15007697</c:v>
                </c:pt>
                <c:pt idx="13">
                  <c:v>15286323</c:v>
                </c:pt>
                <c:pt idx="14">
                  <c:v>15565745</c:v>
                </c:pt>
                <c:pt idx="15">
                  <c:v>15845750</c:v>
                </c:pt>
                <c:pt idx="16">
                  <c:v>16126336</c:v>
                </c:pt>
                <c:pt idx="17">
                  <c:v>16408278</c:v>
                </c:pt>
                <c:pt idx="18">
                  <c:v>16691287</c:v>
                </c:pt>
                <c:pt idx="19">
                  <c:v>16975514</c:v>
                </c:pt>
                <c:pt idx="20">
                  <c:v>17260820</c:v>
                </c:pt>
                <c:pt idx="21">
                  <c:v>17547269</c:v>
                </c:pt>
                <c:pt idx="22">
                  <c:v>17834947</c:v>
                </c:pt>
                <c:pt idx="23">
                  <c:v>18124098</c:v>
                </c:pt>
                <c:pt idx="24">
                  <c:v>18414727</c:v>
                </c:pt>
                <c:pt idx="25">
                  <c:v>18706844</c:v>
                </c:pt>
                <c:pt idx="26">
                  <c:v>19000182</c:v>
                </c:pt>
                <c:pt idx="27">
                  <c:v>19295573</c:v>
                </c:pt>
                <c:pt idx="28">
                  <c:v>19592630</c:v>
                </c:pt>
                <c:pt idx="29">
                  <c:v>19891483</c:v>
                </c:pt>
                <c:pt idx="30">
                  <c:v>20191750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3F-4F75-B6AD-DDBC24783B68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NH Black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5B-4258-9BCD-5A0274A3594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B1-4CC8-8A5E-A82B754A16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Sheet1!$D$3:$D$33</c:f>
              <c:numCache>
                <c:formatCode>#,##0</c:formatCode>
                <c:ptCount val="31"/>
                <c:pt idx="0">
                  <c:v>3557892</c:v>
                </c:pt>
                <c:pt idx="1">
                  <c:v>3630915</c:v>
                </c:pt>
                <c:pt idx="2">
                  <c:v>3704755</c:v>
                </c:pt>
                <c:pt idx="3">
                  <c:v>3779551</c:v>
                </c:pt>
                <c:pt idx="4">
                  <c:v>3855122</c:v>
                </c:pt>
                <c:pt idx="5">
                  <c:v>3931512</c:v>
                </c:pt>
                <c:pt idx="6">
                  <c:v>4008568</c:v>
                </c:pt>
                <c:pt idx="7">
                  <c:v>4086385</c:v>
                </c:pt>
                <c:pt idx="8">
                  <c:v>4164659</c:v>
                </c:pt>
                <c:pt idx="9">
                  <c:v>4243566</c:v>
                </c:pt>
                <c:pt idx="10">
                  <c:v>4322983</c:v>
                </c:pt>
                <c:pt idx="11">
                  <c:v>4402798</c:v>
                </c:pt>
                <c:pt idx="12">
                  <c:v>4483073</c:v>
                </c:pt>
                <c:pt idx="13">
                  <c:v>4563526</c:v>
                </c:pt>
                <c:pt idx="14">
                  <c:v>4644454</c:v>
                </c:pt>
                <c:pt idx="15">
                  <c:v>4725913</c:v>
                </c:pt>
                <c:pt idx="16">
                  <c:v>4807882</c:v>
                </c:pt>
                <c:pt idx="17">
                  <c:v>4890449</c:v>
                </c:pt>
                <c:pt idx="18">
                  <c:v>4973549</c:v>
                </c:pt>
                <c:pt idx="19">
                  <c:v>5057471</c:v>
                </c:pt>
                <c:pt idx="20">
                  <c:v>5141963</c:v>
                </c:pt>
                <c:pt idx="21">
                  <c:v>5227090</c:v>
                </c:pt>
                <c:pt idx="22">
                  <c:v>5313003</c:v>
                </c:pt>
                <c:pt idx="23">
                  <c:v>5399795</c:v>
                </c:pt>
                <c:pt idx="24">
                  <c:v>5487288</c:v>
                </c:pt>
                <c:pt idx="25">
                  <c:v>5575549</c:v>
                </c:pt>
                <c:pt idx="26">
                  <c:v>5664673</c:v>
                </c:pt>
                <c:pt idx="27">
                  <c:v>5754727</c:v>
                </c:pt>
                <c:pt idx="28">
                  <c:v>5845821</c:v>
                </c:pt>
                <c:pt idx="29">
                  <c:v>5937830</c:v>
                </c:pt>
                <c:pt idx="30">
                  <c:v>6030795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3F-4F75-B6AD-DDBC24783B68}"/>
            </c:ext>
          </c:extLst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NH Asian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5B-4258-9BCD-5A0274A35942}"/>
                </c:ext>
              </c:extLst>
            </c:dLbl>
            <c:dLbl>
              <c:idx val="3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B1-4CC8-8A5E-A82B754A1648}"/>
                </c:ext>
              </c:extLst>
            </c:dLbl>
            <c:spPr>
              <a:solidFill>
                <a:schemeClr val="accent1">
                  <a:lumMod val="75000"/>
                  <a:alpha val="46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Sheet1!$E$3:$E$33</c:f>
              <c:numCache>
                <c:formatCode>#,##0</c:formatCode>
                <c:ptCount val="31"/>
                <c:pt idx="0">
                  <c:v>1525540</c:v>
                </c:pt>
                <c:pt idx="1">
                  <c:v>1597919</c:v>
                </c:pt>
                <c:pt idx="2">
                  <c:v>1673482</c:v>
                </c:pt>
                <c:pt idx="3">
                  <c:v>1752407</c:v>
                </c:pt>
                <c:pt idx="4">
                  <c:v>1835119</c:v>
                </c:pt>
                <c:pt idx="5">
                  <c:v>1921387</c:v>
                </c:pt>
                <c:pt idx="6">
                  <c:v>2011587</c:v>
                </c:pt>
                <c:pt idx="7">
                  <c:v>2105829</c:v>
                </c:pt>
                <c:pt idx="8">
                  <c:v>2204361</c:v>
                </c:pt>
                <c:pt idx="9">
                  <c:v>2307326</c:v>
                </c:pt>
                <c:pt idx="10">
                  <c:v>2414778</c:v>
                </c:pt>
                <c:pt idx="11">
                  <c:v>2526812</c:v>
                </c:pt>
                <c:pt idx="12">
                  <c:v>2643808</c:v>
                </c:pt>
                <c:pt idx="13">
                  <c:v>2765883</c:v>
                </c:pt>
                <c:pt idx="14">
                  <c:v>2893106</c:v>
                </c:pt>
                <c:pt idx="15">
                  <c:v>3025641</c:v>
                </c:pt>
                <c:pt idx="16">
                  <c:v>3163631</c:v>
                </c:pt>
                <c:pt idx="17">
                  <c:v>3307037</c:v>
                </c:pt>
                <c:pt idx="18">
                  <c:v>3456129</c:v>
                </c:pt>
                <c:pt idx="19">
                  <c:v>3611079</c:v>
                </c:pt>
                <c:pt idx="20">
                  <c:v>3772186</c:v>
                </c:pt>
                <c:pt idx="21">
                  <c:v>3939506</c:v>
                </c:pt>
                <c:pt idx="22">
                  <c:v>4113391</c:v>
                </c:pt>
                <c:pt idx="23">
                  <c:v>4294213</c:v>
                </c:pt>
                <c:pt idx="24">
                  <c:v>4482285</c:v>
                </c:pt>
                <c:pt idx="25">
                  <c:v>4678041</c:v>
                </c:pt>
                <c:pt idx="26">
                  <c:v>4881630</c:v>
                </c:pt>
                <c:pt idx="27">
                  <c:v>5093584</c:v>
                </c:pt>
                <c:pt idx="28">
                  <c:v>5314206</c:v>
                </c:pt>
                <c:pt idx="29">
                  <c:v>5543768</c:v>
                </c:pt>
                <c:pt idx="30">
                  <c:v>5782879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3F-4F75-B6AD-DDBC24783B68}"/>
            </c:ext>
          </c:extLst>
        </c:ser>
        <c:ser>
          <c:idx val="5"/>
          <c:order val="4"/>
          <c:tx>
            <c:strRef>
              <c:f>Sheet1!$F$2</c:f>
              <c:strCache>
                <c:ptCount val="1"/>
                <c:pt idx="0">
                  <c:v>NH Other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6.2208210617181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5B-4258-9BCD-5A0274A35942}"/>
                </c:ext>
              </c:extLst>
            </c:dLbl>
            <c:dLbl>
              <c:idx val="30"/>
              <c:layout>
                <c:manualLayout>
                  <c:x val="3.0252723390258252E-2"/>
                  <c:y val="-2.87114818233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B1-4CC8-8A5E-A82B754A1648}"/>
                </c:ext>
              </c:extLst>
            </c:dLbl>
            <c:spPr>
              <a:solidFill>
                <a:schemeClr val="accent6">
                  <a:lumMod val="60000"/>
                  <a:lumOff val="40000"/>
                  <a:alpha val="37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Sheet1!$F$3:$F$33</c:f>
              <c:numCache>
                <c:formatCode>#,##0</c:formatCode>
                <c:ptCount val="31"/>
                <c:pt idx="0">
                  <c:v>651054</c:v>
                </c:pt>
                <c:pt idx="1">
                  <c:v>674937</c:v>
                </c:pt>
                <c:pt idx="2">
                  <c:v>699843</c:v>
                </c:pt>
                <c:pt idx="3">
                  <c:v>725477</c:v>
                </c:pt>
                <c:pt idx="4">
                  <c:v>751839</c:v>
                </c:pt>
                <c:pt idx="5">
                  <c:v>779328</c:v>
                </c:pt>
                <c:pt idx="6">
                  <c:v>807487</c:v>
                </c:pt>
                <c:pt idx="7">
                  <c:v>836782</c:v>
                </c:pt>
                <c:pt idx="8">
                  <c:v>866756</c:v>
                </c:pt>
                <c:pt idx="9">
                  <c:v>897758</c:v>
                </c:pt>
                <c:pt idx="10">
                  <c:v>929686</c:v>
                </c:pt>
                <c:pt idx="11">
                  <c:v>962888</c:v>
                </c:pt>
                <c:pt idx="12">
                  <c:v>996943</c:v>
                </c:pt>
                <c:pt idx="13">
                  <c:v>1031997</c:v>
                </c:pt>
                <c:pt idx="14">
                  <c:v>1068225</c:v>
                </c:pt>
                <c:pt idx="15">
                  <c:v>1105270</c:v>
                </c:pt>
                <c:pt idx="16">
                  <c:v>1143550</c:v>
                </c:pt>
                <c:pt idx="17">
                  <c:v>1183012</c:v>
                </c:pt>
                <c:pt idx="18">
                  <c:v>1223471</c:v>
                </c:pt>
                <c:pt idx="19">
                  <c:v>1265133</c:v>
                </c:pt>
                <c:pt idx="20">
                  <c:v>1308013</c:v>
                </c:pt>
                <c:pt idx="21">
                  <c:v>1352101</c:v>
                </c:pt>
                <c:pt idx="22">
                  <c:v>1397558</c:v>
                </c:pt>
                <c:pt idx="23">
                  <c:v>1444253</c:v>
                </c:pt>
                <c:pt idx="24">
                  <c:v>1492313</c:v>
                </c:pt>
                <c:pt idx="25">
                  <c:v>1541994</c:v>
                </c:pt>
                <c:pt idx="26">
                  <c:v>1593080</c:v>
                </c:pt>
                <c:pt idx="27">
                  <c:v>1645748</c:v>
                </c:pt>
                <c:pt idx="28">
                  <c:v>1699692</c:v>
                </c:pt>
                <c:pt idx="29">
                  <c:v>1755511</c:v>
                </c:pt>
                <c:pt idx="30">
                  <c:v>1812842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3F-4F75-B6AD-DDBC24783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03917599"/>
        <c:axId val="99863135"/>
      </c:barChart>
      <c:catAx>
        <c:axId val="10391759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1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63135"/>
        <c:crosses val="autoZero"/>
        <c:auto val="1"/>
        <c:lblAlgn val="ctr"/>
        <c:lblOffset val="100"/>
        <c:noMultiLvlLbl val="0"/>
      </c:catAx>
      <c:valAx>
        <c:axId val="9986313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59762439971645"/>
          <c:y val="0.13999132188083999"/>
          <c:w val="0.10580321276249262"/>
          <c:h val="0.58327392840417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6140936661554"/>
          <c:y val="9.8077344765113678E-2"/>
          <c:w val="0.83680598401649164"/>
          <c:h val="0.7070030890502287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Natural 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Collin</c:v>
                </c:pt>
                <c:pt idx="1">
                  <c:v>Fort Bend</c:v>
                </c:pt>
                <c:pt idx="2">
                  <c:v>Williamson</c:v>
                </c:pt>
                <c:pt idx="3">
                  <c:v>Denton</c:v>
                </c:pt>
                <c:pt idx="4">
                  <c:v>Montgomery</c:v>
                </c:pt>
                <c:pt idx="5">
                  <c:v>Bexar</c:v>
                </c:pt>
                <c:pt idx="6">
                  <c:v>Tarrant</c:v>
                </c:pt>
                <c:pt idx="7">
                  <c:v>Hays</c:v>
                </c:pt>
                <c:pt idx="8">
                  <c:v>Comal</c:v>
                </c:pt>
                <c:pt idx="9">
                  <c:v>Kaufman</c:v>
                </c:pt>
                <c:pt idx="10">
                  <c:v>Travis</c:v>
                </c:pt>
                <c:pt idx="11">
                  <c:v>Ellis</c:v>
                </c:pt>
                <c:pt idx="12">
                  <c:v>Hidalgo</c:v>
                </c:pt>
                <c:pt idx="13">
                  <c:v>Bell</c:v>
                </c:pt>
                <c:pt idx="14">
                  <c:v>Parker</c:v>
                </c:pt>
                <c:pt idx="15">
                  <c:v>Rockwall</c:v>
                </c:pt>
                <c:pt idx="16">
                  <c:v>Johnson</c:v>
                </c:pt>
                <c:pt idx="17">
                  <c:v>Brazoria</c:v>
                </c:pt>
                <c:pt idx="18">
                  <c:v>Liberty</c:v>
                </c:pt>
              </c:strCache>
            </c:strRef>
          </c:cat>
          <c:val>
            <c:numRef>
              <c:f>Sheet1!$C$2:$C$20</c:f>
              <c:numCache>
                <c:formatCode>#,##0</c:formatCode>
                <c:ptCount val="19"/>
                <c:pt idx="0">
                  <c:v>4830</c:v>
                </c:pt>
                <c:pt idx="1">
                  <c:v>3801</c:v>
                </c:pt>
                <c:pt idx="2">
                  <c:v>2596</c:v>
                </c:pt>
                <c:pt idx="3">
                  <c:v>4132</c:v>
                </c:pt>
                <c:pt idx="4">
                  <c:v>1868</c:v>
                </c:pt>
                <c:pt idx="5">
                  <c:v>8105</c:v>
                </c:pt>
                <c:pt idx="6">
                  <c:v>9227</c:v>
                </c:pt>
                <c:pt idx="7">
                  <c:v>999</c:v>
                </c:pt>
                <c:pt idx="8">
                  <c:v>51</c:v>
                </c:pt>
                <c:pt idx="9">
                  <c:v>467</c:v>
                </c:pt>
                <c:pt idx="10">
                  <c:v>7299</c:v>
                </c:pt>
                <c:pt idx="11">
                  <c:v>447</c:v>
                </c:pt>
                <c:pt idx="12">
                  <c:v>7339</c:v>
                </c:pt>
                <c:pt idx="13">
                  <c:v>2889</c:v>
                </c:pt>
                <c:pt idx="14">
                  <c:v>65</c:v>
                </c:pt>
                <c:pt idx="15">
                  <c:v>290</c:v>
                </c:pt>
                <c:pt idx="16">
                  <c:v>306</c:v>
                </c:pt>
                <c:pt idx="17">
                  <c:v>1524</c:v>
                </c:pt>
                <c:pt idx="18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F0-4CE2-B20F-B67E5230CC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Migration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Collin</c:v>
                </c:pt>
                <c:pt idx="1">
                  <c:v>Fort Bend</c:v>
                </c:pt>
                <c:pt idx="2">
                  <c:v>Williamson</c:v>
                </c:pt>
                <c:pt idx="3">
                  <c:v>Denton</c:v>
                </c:pt>
                <c:pt idx="4">
                  <c:v>Montgomery</c:v>
                </c:pt>
                <c:pt idx="5">
                  <c:v>Bexar</c:v>
                </c:pt>
                <c:pt idx="6">
                  <c:v>Tarrant</c:v>
                </c:pt>
                <c:pt idx="7">
                  <c:v>Hays</c:v>
                </c:pt>
                <c:pt idx="8">
                  <c:v>Comal</c:v>
                </c:pt>
                <c:pt idx="9">
                  <c:v>Kaufman</c:v>
                </c:pt>
                <c:pt idx="10">
                  <c:v>Travis</c:v>
                </c:pt>
                <c:pt idx="11">
                  <c:v>Ellis</c:v>
                </c:pt>
                <c:pt idx="12">
                  <c:v>Hidalgo</c:v>
                </c:pt>
                <c:pt idx="13">
                  <c:v>Bell</c:v>
                </c:pt>
                <c:pt idx="14">
                  <c:v>Parker</c:v>
                </c:pt>
                <c:pt idx="15">
                  <c:v>Rockwall</c:v>
                </c:pt>
                <c:pt idx="16">
                  <c:v>Johnson</c:v>
                </c:pt>
                <c:pt idx="17">
                  <c:v>Brazoria</c:v>
                </c:pt>
                <c:pt idx="18">
                  <c:v>Liberty</c:v>
                </c:pt>
              </c:strCache>
            </c:strRef>
          </c:cat>
          <c:val>
            <c:numRef>
              <c:f>Sheet1!$D$2:$D$20</c:f>
              <c:numCache>
                <c:formatCode>#,##0</c:formatCode>
                <c:ptCount val="19"/>
                <c:pt idx="0">
                  <c:v>31816</c:v>
                </c:pt>
                <c:pt idx="1">
                  <c:v>26416</c:v>
                </c:pt>
                <c:pt idx="2">
                  <c:v>25494</c:v>
                </c:pt>
                <c:pt idx="3">
                  <c:v>23817</c:v>
                </c:pt>
                <c:pt idx="4">
                  <c:v>22377</c:v>
                </c:pt>
                <c:pt idx="5">
                  <c:v>5598</c:v>
                </c:pt>
                <c:pt idx="6">
                  <c:v>1954</c:v>
                </c:pt>
                <c:pt idx="7">
                  <c:v>10734</c:v>
                </c:pt>
                <c:pt idx="8">
                  <c:v>11557</c:v>
                </c:pt>
                <c:pt idx="9">
                  <c:v>10510</c:v>
                </c:pt>
                <c:pt idx="10">
                  <c:v>1596</c:v>
                </c:pt>
                <c:pt idx="11">
                  <c:v>8083</c:v>
                </c:pt>
                <c:pt idx="12">
                  <c:v>569</c:v>
                </c:pt>
                <c:pt idx="13">
                  <c:v>4729</c:v>
                </c:pt>
                <c:pt idx="14">
                  <c:v>7386</c:v>
                </c:pt>
                <c:pt idx="15">
                  <c:v>7125</c:v>
                </c:pt>
                <c:pt idx="16">
                  <c:v>6331</c:v>
                </c:pt>
                <c:pt idx="17">
                  <c:v>4796</c:v>
                </c:pt>
                <c:pt idx="18">
                  <c:v>5168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F0-4CE2-B20F-B67E5230C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42410352"/>
        <c:axId val="7365734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Population Change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Sheet1!$A$2:$A$20</c15:sqref>
                        </c15:formulaRef>
                      </c:ext>
                    </c:extLst>
                    <c:strCache>
                      <c:ptCount val="19"/>
                      <c:pt idx="0">
                        <c:v>Collin</c:v>
                      </c:pt>
                      <c:pt idx="1">
                        <c:v>Fort Bend</c:v>
                      </c:pt>
                      <c:pt idx="2">
                        <c:v>Williamson</c:v>
                      </c:pt>
                      <c:pt idx="3">
                        <c:v>Denton</c:v>
                      </c:pt>
                      <c:pt idx="4">
                        <c:v>Montgomery</c:v>
                      </c:pt>
                      <c:pt idx="5">
                        <c:v>Bexar</c:v>
                      </c:pt>
                      <c:pt idx="6">
                        <c:v>Tarrant</c:v>
                      </c:pt>
                      <c:pt idx="7">
                        <c:v>Hays</c:v>
                      </c:pt>
                      <c:pt idx="8">
                        <c:v>Comal</c:v>
                      </c:pt>
                      <c:pt idx="9">
                        <c:v>Kaufman</c:v>
                      </c:pt>
                      <c:pt idx="10">
                        <c:v>Travis</c:v>
                      </c:pt>
                      <c:pt idx="11">
                        <c:v>Ellis</c:v>
                      </c:pt>
                      <c:pt idx="12">
                        <c:v>Hidalgo</c:v>
                      </c:pt>
                      <c:pt idx="13">
                        <c:v>Bell</c:v>
                      </c:pt>
                      <c:pt idx="14">
                        <c:v>Parker</c:v>
                      </c:pt>
                      <c:pt idx="15">
                        <c:v>Rockwall</c:v>
                      </c:pt>
                      <c:pt idx="16">
                        <c:v>Johnson</c:v>
                      </c:pt>
                      <c:pt idx="17">
                        <c:v>Brazoria</c:v>
                      </c:pt>
                      <c:pt idx="18">
                        <c:v>Liberty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Sheet1!$B$2:$B$20</c15:sqref>
                        </c15:formulaRef>
                      </c:ext>
                    </c:extLst>
                    <c:numCache>
                      <c:formatCode>#,##0</c:formatCode>
                      <c:ptCount val="19"/>
                      <c:pt idx="0">
                        <c:v>36313</c:v>
                      </c:pt>
                      <c:pt idx="1">
                        <c:v>29895</c:v>
                      </c:pt>
                      <c:pt idx="2">
                        <c:v>27760</c:v>
                      </c:pt>
                      <c:pt idx="3">
                        <c:v>27747</c:v>
                      </c:pt>
                      <c:pt idx="4">
                        <c:v>23948</c:v>
                      </c:pt>
                      <c:pt idx="5">
                        <c:v>14184</c:v>
                      </c:pt>
                      <c:pt idx="6">
                        <c:v>11768</c:v>
                      </c:pt>
                      <c:pt idx="7">
                        <c:v>11588</c:v>
                      </c:pt>
                      <c:pt idx="8">
                        <c:v>11413</c:v>
                      </c:pt>
                      <c:pt idx="9">
                        <c:v>10782</c:v>
                      </c:pt>
                      <c:pt idx="10">
                        <c:v>9054</c:v>
                      </c:pt>
                      <c:pt idx="11">
                        <c:v>8406</c:v>
                      </c:pt>
                      <c:pt idx="12">
                        <c:v>8152</c:v>
                      </c:pt>
                      <c:pt idx="13">
                        <c:v>7636</c:v>
                      </c:pt>
                      <c:pt idx="14">
                        <c:v>7332</c:v>
                      </c:pt>
                      <c:pt idx="15">
                        <c:v>7291</c:v>
                      </c:pt>
                      <c:pt idx="16">
                        <c:v>6547</c:v>
                      </c:pt>
                      <c:pt idx="17">
                        <c:v>6321</c:v>
                      </c:pt>
                      <c:pt idx="18">
                        <c:v>5270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6F0-4CE2-B20F-B67E5230CC84}"/>
                  </c:ext>
                </c:extLst>
              </c15:ser>
            </c15:filteredBarSeries>
          </c:ext>
        </c:extLst>
      </c:barChart>
      <c:catAx>
        <c:axId val="64241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6573488"/>
        <c:crosses val="autoZero"/>
        <c:auto val="1"/>
        <c:lblAlgn val="ctr"/>
        <c:lblOffset val="100"/>
        <c:noMultiLvlLbl val="0"/>
      </c:catAx>
      <c:valAx>
        <c:axId val="73657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Population Change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41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093448090270787"/>
          <c:y val="0.39050766620479133"/>
          <c:w val="0.15037269917491197"/>
          <c:h val="0.11245433017325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71034413287178E-2"/>
          <c:y val="1.6893330781628378E-2"/>
          <c:w val="0.90879133858267713"/>
          <c:h val="0.903878573826367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CF-49CB-B2ED-9FB74A0003A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CF-49CB-B2ED-9FB74A0003A8}"/>
                </c:ext>
              </c:extLst>
            </c:dLbl>
            <c:dLbl>
              <c:idx val="2"/>
              <c:layout>
                <c:manualLayout>
                  <c:x val="-3.7598425196850395E-4"/>
                  <c:y val="-3.2334520648713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CF-49CB-B2ED-9FB74A0003A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9148832"/>
        <c:axId val="671407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BarSeries>
          </c:ext>
        </c:extLst>
      </c:barChart>
      <c:catAx>
        <c:axId val="7991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07984"/>
        <c:crosses val="autoZero"/>
        <c:auto val="1"/>
        <c:lblAlgn val="ctr"/>
        <c:lblOffset val="100"/>
        <c:noMultiLvlLbl val="0"/>
      </c:catAx>
      <c:valAx>
        <c:axId val="6714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1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120571</c:v>
                </c:pt>
                <c:pt idx="1">
                  <c:v>141603</c:v>
                </c:pt>
                <c:pt idx="2">
                  <c:v>107618</c:v>
                </c:pt>
                <c:pt idx="3">
                  <c:v>159828</c:v>
                </c:pt>
                <c:pt idx="4">
                  <c:v>172183</c:v>
                </c:pt>
                <c:pt idx="5">
                  <c:v>120979</c:v>
                </c:pt>
                <c:pt idx="6">
                  <c:v>84806</c:v>
                </c:pt>
                <c:pt idx="7">
                  <c:v>84638</c:v>
                </c:pt>
                <c:pt idx="8">
                  <c:v>121411</c:v>
                </c:pt>
                <c:pt idx="9">
                  <c:v>162299</c:v>
                </c:pt>
                <c:pt idx="10">
                  <c:v>170307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1D3-B28C-389A49052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_(* #,##0_);_(* \(#,##0\);_(* "-"??_);_(@_)</c:formatCode>
                <c:ptCount val="11"/>
                <c:pt idx="0">
                  <c:v>69106</c:v>
                </c:pt>
                <c:pt idx="1">
                  <c:v>84838</c:v>
                </c:pt>
                <c:pt idx="2">
                  <c:v>79571</c:v>
                </c:pt>
                <c:pt idx="3">
                  <c:v>106776</c:v>
                </c:pt>
                <c:pt idx="4">
                  <c:v>117265</c:v>
                </c:pt>
                <c:pt idx="5">
                  <c:v>110382</c:v>
                </c:pt>
                <c:pt idx="6">
                  <c:v>96215</c:v>
                </c:pt>
                <c:pt idx="7">
                  <c:v>69138</c:v>
                </c:pt>
                <c:pt idx="8">
                  <c:v>66791</c:v>
                </c:pt>
                <c:pt idx="9">
                  <c:v>54650</c:v>
                </c:pt>
                <c:pt idx="10">
                  <c:v>27185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3-41D3-B28C-389A49052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Sheet1!$D$2:$D$12</c:f>
              <c:numCache>
                <c:formatCode>_(* #,##0_);_(* \(#,##0\);_(* "-"??_);_(@_)</c:formatCode>
                <c:ptCount val="11"/>
                <c:pt idx="0">
                  <c:v>213569</c:v>
                </c:pt>
                <c:pt idx="1">
                  <c:v>208917</c:v>
                </c:pt>
                <c:pt idx="2">
                  <c:v>205785</c:v>
                </c:pt>
                <c:pt idx="3">
                  <c:v>213575</c:v>
                </c:pt>
                <c:pt idx="4">
                  <c:v>214435</c:v>
                </c:pt>
                <c:pt idx="5">
                  <c:v>213780</c:v>
                </c:pt>
                <c:pt idx="6">
                  <c:v>195226</c:v>
                </c:pt>
                <c:pt idx="7">
                  <c:v>179170</c:v>
                </c:pt>
                <c:pt idx="8">
                  <c:v>173851</c:v>
                </c:pt>
                <c:pt idx="9">
                  <c:v>157330</c:v>
                </c:pt>
                <c:pt idx="10">
                  <c:v>113845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A73-41D3-B28C-389A49052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82751"/>
        <c:axId val="578238335"/>
        <c:extLst/>
      </c:barChart>
      <c:catAx>
        <c:axId val="27698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38335"/>
        <c:crosses val="autoZero"/>
        <c:auto val="1"/>
        <c:lblAlgn val="ctr"/>
        <c:lblOffset val="100"/>
        <c:noMultiLvlLbl val="0"/>
      </c:catAx>
      <c:valAx>
        <c:axId val="57823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8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78-4651-B4D4-D77B58F3E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78-4651-B4D4-D77B58F3E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78-4651-B4D4-D77B58F3E926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78-4651-B4D4-D77B58F3E926}"/>
                </c:ext>
              </c:extLst>
            </c:dLbl>
            <c:dLbl>
              <c:idx val="1"/>
              <c:layout>
                <c:manualLayout>
                  <c:x val="2.6651213277363822E-4"/>
                  <c:y val="-1.46999175648246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78-4651-B4D4-D77B58F3E926}"/>
                </c:ext>
              </c:extLst>
            </c:dLbl>
            <c:dLbl>
              <c:idx val="2"/>
              <c:layout>
                <c:manualLayout>
                  <c:x val="0.19798900024611682"/>
                  <c:y val="-5.9643075839485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78-4651-B4D4-D77B58F3E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0.36566485833678619</c:v>
                </c:pt>
                <c:pt idx="1">
                  <c:v>8.7316958793847183E-2</c:v>
                </c:pt>
                <c:pt idx="2">
                  <c:v>0.54701818286936665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8-4651-B4D4-D77B58F3E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1-4EFC-8BF8-D1F2AD388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1-4EFC-8BF8-D1F2AD388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1-4EFC-8BF8-D1F2AD3889C7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91-4EFC-8BF8-D1F2AD3889C7}"/>
                </c:ext>
              </c:extLst>
            </c:dLbl>
            <c:dLbl>
              <c:idx val="1"/>
              <c:layout>
                <c:manualLayout>
                  <c:x val="0.1618879805773645"/>
                  <c:y val="-0.148885285452600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91-4EFC-8BF8-D1F2AD3889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91-4EFC-8BF8-D1F2AD388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0.48112293628385222</c:v>
                </c:pt>
                <c:pt idx="1">
                  <c:v>0.20815107300819763</c:v>
                </c:pt>
                <c:pt idx="2">
                  <c:v>0.31072599070795015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91-4EFC-8BF8-D1F2AD388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0.16520102674691214</c:v>
                </c:pt>
                <c:pt idx="1">
                  <c:v>0.25307840980667479</c:v>
                </c:pt>
                <c:pt idx="2">
                  <c:v>0.21662677767854974</c:v>
                </c:pt>
                <c:pt idx="3">
                  <c:v>7.2094146124266983E-2</c:v>
                </c:pt>
                <c:pt idx="4">
                  <c:v>0.19163308688698308</c:v>
                </c:pt>
                <c:pt idx="5">
                  <c:v>0.1013665527566133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6-4EB4-B67C-E9A6173D06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Net-Migrants (Domestic)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8749999999999999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96-4EB4-B67C-E9A6173D0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9.0269456906400647E-2</c:v>
                </c:pt>
                <c:pt idx="1">
                  <c:v>0.16499010783849305</c:v>
                </c:pt>
                <c:pt idx="2">
                  <c:v>0.19362164572129184</c:v>
                </c:pt>
                <c:pt idx="3">
                  <c:v>9.6218686432412853E-2</c:v>
                </c:pt>
                <c:pt idx="4">
                  <c:v>0.28529829743361107</c:v>
                </c:pt>
                <c:pt idx="5">
                  <c:v>0.16960180566779057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96-4EB4-B67C-E9A6173D0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010495"/>
        <c:axId val="181575196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Immigrants (International)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0.21283349469106608</c:v>
                      </c:pt>
                      <c:pt idx="1">
                        <c:v>0.18916152173568015</c:v>
                      </c:pt>
                      <c:pt idx="2">
                        <c:v>0.10784516006158046</c:v>
                      </c:pt>
                      <c:pt idx="3">
                        <c:v>4.3574523465646671E-2</c:v>
                      </c:pt>
                      <c:pt idx="4">
                        <c:v>0.27448537464091294</c:v>
                      </c:pt>
                      <c:pt idx="5">
                        <c:v>0.17209992540511371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696-4EB4-B67C-E9A6173D06E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In-migrants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7.5624417714533251E-2</c:v>
                      </c:pt>
                      <c:pt idx="1">
                        <c:v>0.18620673285187844</c:v>
                      </c:pt>
                      <c:pt idx="2">
                        <c:v>0.20641240943050257</c:v>
                      </c:pt>
                      <c:pt idx="3">
                        <c:v>8.5463187690262704E-2</c:v>
                      </c:pt>
                      <c:pt idx="4">
                        <c:v>0.26755460873383696</c:v>
                      </c:pt>
                      <c:pt idx="5">
                        <c:v>0.17873864357898608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696-4EB4-B67C-E9A6173D06E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Out-migrants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7.1661765814672401E-2</c:v>
                      </c:pt>
                      <c:pt idx="1">
                        <c:v>0.19194752318479982</c:v>
                      </c:pt>
                      <c:pt idx="2">
                        <c:v>0.20987333182537887</c:v>
                      </c:pt>
                      <c:pt idx="3">
                        <c:v>8.2552966900399607E-2</c:v>
                      </c:pt>
                      <c:pt idx="4">
                        <c:v>0.26275352484354975</c:v>
                      </c:pt>
                      <c:pt idx="5">
                        <c:v>0.18121088743119959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696-4EB4-B67C-E9A6173D06E0}"/>
                  </c:ext>
                </c:extLst>
              </c15:ser>
            </c15:filteredBarSeries>
          </c:ext>
        </c:extLst>
      </c:barChart>
      <c:catAx>
        <c:axId val="200501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751967"/>
        <c:crosses val="autoZero"/>
        <c:auto val="1"/>
        <c:lblAlgn val="ctr"/>
        <c:lblOffset val="100"/>
        <c:noMultiLvlLbl val="0"/>
      </c:catAx>
      <c:valAx>
        <c:axId val="18157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1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0.19838</cdr:x>
      <cdr:y>0.25306</cdr:y>
    </cdr:from>
    <cdr:to>
      <cdr:x>0.31838</cdr:x>
      <cdr:y>0.44286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619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9/15/2022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1177925"/>
            <a:ext cx="10175876" cy="572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6902246"/>
            <a:ext cx="7680960" cy="1327355"/>
          </a:xfrm>
        </p:spPr>
        <p:txBody>
          <a:bodyPr/>
          <a:lstStyle/>
          <a:p>
            <a:r>
              <a:rPr lang="en-US" sz="1400" dirty="0"/>
              <a:t>Population projections </a:t>
            </a:r>
            <a:r>
              <a:rPr lang="en-US" sz="1400" baseline="0" dirty="0"/>
              <a:t>by race and ethnicity suggest that Latino’s are and will increasingly be the largest race/ethnic group. The number and percent who are non-Hispanic white are likely to decline. Non-Hispanic other are largely of Asian descent and they appear to be increasing rapidly, although the base number is small.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3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93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89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38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024" y="1744835"/>
            <a:ext cx="884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Demographic Trends and Characteristics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4593724" y="3013781"/>
            <a:ext cx="360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Texas Asphalt Pavement Association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September 21,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C773BD-4881-43FC-BE96-2F1C03A0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08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Counties with the most population loss by components of change, Texas, 2020-2021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BDD7D-288C-4666-B623-7B61566E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912A33-1351-4F94-8755-A1E3D2BF5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9349592"/>
              </p:ext>
            </p:extLst>
          </p:nvPr>
        </p:nvGraphicFramePr>
        <p:xfrm>
          <a:off x="838200" y="1004915"/>
          <a:ext cx="10692161" cy="5595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298881F-6B24-4FD5-A536-924479F78DD3}"/>
              </a:ext>
            </a:extLst>
          </p:cNvPr>
          <p:cNvSpPr/>
          <p:nvPr/>
        </p:nvSpPr>
        <p:spPr>
          <a:xfrm>
            <a:off x="263353" y="6600494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2021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23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0D38A-5EB5-4B8D-8075-0C7C61BB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290265-17F5-4A1F-9996-F2EB6706348C}"/>
              </a:ext>
            </a:extLst>
          </p:cNvPr>
          <p:cNvGraphicFramePr/>
          <p:nvPr>
            <p:extLst/>
          </p:nvPr>
        </p:nvGraphicFramePr>
        <p:xfrm>
          <a:off x="1062680" y="719665"/>
          <a:ext cx="10503243" cy="572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FF40CF9-9E38-4E82-B541-A067A38839A1}"/>
              </a:ext>
            </a:extLst>
          </p:cNvPr>
          <p:cNvSpPr/>
          <p:nvPr/>
        </p:nvSpPr>
        <p:spPr>
          <a:xfrm>
            <a:off x="13730" y="6550466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2021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FC9BF33-78A4-41C2-9323-0AD2AB71A7F9}"/>
              </a:ext>
            </a:extLst>
          </p:cNvPr>
          <p:cNvSpPr txBox="1">
            <a:spLocks/>
          </p:cNvSpPr>
          <p:nvPr/>
        </p:nvSpPr>
        <p:spPr>
          <a:xfrm>
            <a:off x="1371599" y="61179"/>
            <a:ext cx="11261225" cy="16826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</a:rPr>
              <a:t>Counties with the most population growth by components of change, Texas, 2020-2021</a:t>
            </a:r>
          </a:p>
        </p:txBody>
      </p:sp>
    </p:spTree>
    <p:extLst>
      <p:ext uri="{BB962C8B-B14F-4D97-AF65-F5344CB8AC3E}">
        <p14:creationId xmlns:p14="http://schemas.microsoft.com/office/powerpoint/2010/main" val="493984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>
            <p:extLst/>
          </p:nvPr>
        </p:nvGraphicFramePr>
        <p:xfrm>
          <a:off x="1382750" y="2012795"/>
          <a:ext cx="10387361" cy="454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3795130" y="1070730"/>
            <a:ext cx="74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3,999,944 new Texans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95.3% attributable to growth of minority populations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87A9A69-CEA7-4BB8-83FC-A6310DD8159A}"/>
              </a:ext>
            </a:extLst>
          </p:cNvPr>
          <p:cNvSpPr/>
          <p:nvPr/>
        </p:nvSpPr>
        <p:spPr>
          <a:xfrm rot="5400000">
            <a:off x="7414367" y="-1702685"/>
            <a:ext cx="216117" cy="721484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38A7E-6752-45D6-8295-096BF6058909}"/>
              </a:ext>
            </a:extLst>
          </p:cNvPr>
          <p:cNvSpPr/>
          <p:nvPr/>
        </p:nvSpPr>
        <p:spPr>
          <a:xfrm>
            <a:off x="1928111" y="353291"/>
            <a:ext cx="85659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Racial/Ethnic Contributions to Texas Population Growth, 2010-2020</a:t>
            </a:r>
          </a:p>
        </p:txBody>
      </p:sp>
    </p:spTree>
    <p:extLst>
      <p:ext uri="{BB962C8B-B14F-4D97-AF65-F5344CB8AC3E}">
        <p14:creationId xmlns:p14="http://schemas.microsoft.com/office/powerpoint/2010/main" val="259519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28679-B34C-46B2-9EFB-FAFCA35B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" r="1276" b="1"/>
          <a:stretch/>
        </p:blipFill>
        <p:spPr>
          <a:xfrm>
            <a:off x="2276470" y="930205"/>
            <a:ext cx="7448955" cy="58046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98337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Difference in Population Density per Square Mile (2020-2010), Texas Counties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14267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78EC2-FC5E-43D9-A885-0693220B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535FF4-034A-4350-80F0-BF7DF7C02864}"/>
              </a:ext>
            </a:extLst>
          </p:cNvPr>
          <p:cNvGraphicFramePr/>
          <p:nvPr>
            <p:extLst/>
          </p:nvPr>
        </p:nvGraphicFramePr>
        <p:xfrm>
          <a:off x="1951487" y="10185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462B8A-0866-468F-9C30-CAC2366D0190}"/>
              </a:ext>
            </a:extLst>
          </p:cNvPr>
          <p:cNvSpPr txBox="1">
            <a:spLocks/>
          </p:cNvSpPr>
          <p:nvPr/>
        </p:nvSpPr>
        <p:spPr>
          <a:xfrm>
            <a:off x="1644980" y="277261"/>
            <a:ext cx="9460092" cy="66679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Domestic and International Migration </a:t>
            </a:r>
            <a:r>
              <a:rPr lang="en-US" sz="2400" dirty="0">
                <a:solidFill>
                  <a:schemeClr val="accent1"/>
                </a:solidFill>
              </a:rPr>
              <a:t>for Texas, 2011-2021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547D-ABDC-43F6-A62D-682C0C9A9E21}"/>
              </a:ext>
            </a:extLst>
          </p:cNvPr>
          <p:cNvSpPr/>
          <p:nvPr/>
        </p:nvSpPr>
        <p:spPr>
          <a:xfrm>
            <a:off x="120770" y="6511715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0A0EA-B616-40EE-BD02-ADD4E10989A4}"/>
              </a:ext>
            </a:extLst>
          </p:cNvPr>
          <p:cNvCxnSpPr/>
          <p:nvPr/>
        </p:nvCxnSpPr>
        <p:spPr>
          <a:xfrm>
            <a:off x="6633713" y="1655301"/>
            <a:ext cx="3272287" cy="180004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9F814-09BF-4DED-99E4-D4392B5042A7}"/>
              </a:ext>
            </a:extLst>
          </p:cNvPr>
          <p:cNvCxnSpPr>
            <a:cxnSpLocks/>
          </p:cNvCxnSpPr>
          <p:nvPr/>
        </p:nvCxnSpPr>
        <p:spPr>
          <a:xfrm flipV="1">
            <a:off x="6742861" y="2555323"/>
            <a:ext cx="2780701" cy="1688874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F0F76-34D8-4E2E-946E-C18EC07C1762}"/>
              </a:ext>
            </a:extLst>
          </p:cNvPr>
          <p:cNvCxnSpPr/>
          <p:nvPr/>
        </p:nvCxnSpPr>
        <p:spPr>
          <a:xfrm>
            <a:off x="6216769" y="3591931"/>
            <a:ext cx="3416061" cy="1598763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4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93364" y="65810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62FB67-9034-4CAE-ADC5-42B6140C8E6E}"/>
              </a:ext>
            </a:extLst>
          </p:cNvPr>
          <p:cNvGraphicFramePr/>
          <p:nvPr>
            <p:extLst/>
          </p:nvPr>
        </p:nvGraphicFramePr>
        <p:xfrm>
          <a:off x="6096000" y="1529989"/>
          <a:ext cx="5099205" cy="456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F99F38-2FF1-49D9-857E-BBD4B485AC41}"/>
              </a:ext>
            </a:extLst>
          </p:cNvPr>
          <p:cNvGraphicFramePr/>
          <p:nvPr>
            <p:extLst/>
          </p:nvPr>
        </p:nvGraphicFramePr>
        <p:xfrm>
          <a:off x="567472" y="1529989"/>
          <a:ext cx="5099205" cy="456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65995-EBFC-4331-BF44-6E8C60BDE249}"/>
              </a:ext>
            </a:extLst>
          </p:cNvPr>
          <p:cNvSpPr txBox="1"/>
          <p:nvPr/>
        </p:nvSpPr>
        <p:spPr>
          <a:xfrm>
            <a:off x="2670717" y="126008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2010 to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C550-8357-4624-951A-227619AE11D0}"/>
              </a:ext>
            </a:extLst>
          </p:cNvPr>
          <p:cNvSpPr txBox="1"/>
          <p:nvPr/>
        </p:nvSpPr>
        <p:spPr>
          <a:xfrm>
            <a:off x="8058614" y="126008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2020 to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E368A9-D2E4-4AD2-A2B7-6FA5431F8811}"/>
              </a:ext>
            </a:extLst>
          </p:cNvPr>
          <p:cNvSpPr txBox="1">
            <a:spLocks/>
          </p:cNvSpPr>
          <p:nvPr/>
        </p:nvSpPr>
        <p:spPr>
          <a:xfrm>
            <a:off x="1639229" y="11818"/>
            <a:ext cx="9043639" cy="64881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Components of Population Change for Texas, 2010-2020 and 2020-2021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71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D18483-7F1B-4D20-90B1-29CF364C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B4F75B-9CEF-4D8C-9F3D-18D3056921D9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Change from Domestic Migration Comparing 2010-20 and 2020-21, Texas Counties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23BC6-DE98-4C5D-A377-ACAC871B4D5B}"/>
              </a:ext>
            </a:extLst>
          </p:cNvPr>
          <p:cNvSpPr txBox="1"/>
          <p:nvPr/>
        </p:nvSpPr>
        <p:spPr>
          <a:xfrm>
            <a:off x="60960" y="6611779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Population Estimates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89AF8-E13D-41B1-9C23-A79A66497D32}"/>
              </a:ext>
            </a:extLst>
          </p:cNvPr>
          <p:cNvSpPr txBox="1"/>
          <p:nvPr/>
        </p:nvSpPr>
        <p:spPr>
          <a:xfrm>
            <a:off x="8989734" y="4902588"/>
            <a:ext cx="13442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Number of Counties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106</a:t>
            </a:r>
          </a:p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79</a:t>
            </a:r>
          </a:p>
          <a:p>
            <a:pPr algn="ctr"/>
            <a:r>
              <a:rPr lang="en-US" sz="1400" dirty="0"/>
              <a:t>54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E6890-E85A-4C41-9AAE-FCF2C952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69" y="854664"/>
            <a:ext cx="7494809" cy="58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38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/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8831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" y="1210296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05296" y="5782755"/>
            <a:ext cx="2887974" cy="4640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721" y="1645271"/>
            <a:ext cx="2564811" cy="1991821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84236" y="5776759"/>
            <a:ext cx="1152657" cy="614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t="3301" r="3563" b="9903"/>
          <a:stretch/>
        </p:blipFill>
        <p:spPr>
          <a:xfrm>
            <a:off x="2465928" y="919975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52" y="5172772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7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States with Most Population Growth, 2010 to 2020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088297" y="1301785"/>
          <a:ext cx="10469148" cy="52893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4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7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0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0562">
                  <a:extLst>
                    <a:ext uri="{9D8B030D-6E8A-4147-A177-3AD203B41FA5}">
                      <a16:colId xmlns:a16="http://schemas.microsoft.com/office/drawing/2014/main" val="3974479193"/>
                    </a:ext>
                  </a:extLst>
                </a:gridCol>
              </a:tblGrid>
              <a:tr h="827606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58738" indent="0"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Numeric Change  2020-21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392,665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310,288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211,196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-261,902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73,766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20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-319,020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56,291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 and 2021 Population Estimates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1FB04-6BB3-424E-B3EF-8219957C2E7B}"/>
              </a:ext>
            </a:extLst>
          </p:cNvPr>
          <p:cNvSpPr txBox="1"/>
          <p:nvPr/>
        </p:nvSpPr>
        <p:spPr>
          <a:xfrm>
            <a:off x="11501887" y="2484408"/>
            <a:ext cx="776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79% of U.S. Total</a:t>
            </a:r>
          </a:p>
        </p:txBody>
      </p:sp>
    </p:spTree>
    <p:extLst>
      <p:ext uri="{BB962C8B-B14F-4D97-AF65-F5344CB8AC3E}">
        <p14:creationId xmlns:p14="http://schemas.microsoft.com/office/powerpoint/2010/main" val="2158527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21" y="890518"/>
            <a:ext cx="7354230" cy="6034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716" y="5002541"/>
            <a:ext cx="1336016" cy="1520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80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/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01335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28B896-9011-447D-9ACF-0E1B1C973DC4}"/>
              </a:ext>
            </a:extLst>
          </p:cNvPr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9E231D-3A2E-4D63-ACFE-62E2DA798DF4}"/>
              </a:ext>
            </a:extLst>
          </p:cNvPr>
          <p:cNvSpPr txBox="1">
            <a:spLocks/>
          </p:cNvSpPr>
          <p:nvPr/>
        </p:nvSpPr>
        <p:spPr>
          <a:xfrm>
            <a:off x="1532912" y="-277987"/>
            <a:ext cx="1096388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Race/Ethnicity of Texas Residents (Non-Migrants), and Net-Migrants (domestic) Aged 25 Years and Over, Texas, 2015-2019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F695F-80A3-484B-AE8A-D3243D3D5BAF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PUMS, 5-Year Sample, 2015-2019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A0F3AB-AB10-4873-B005-D6D20F589E18}"/>
              </a:ext>
            </a:extLst>
          </p:cNvPr>
          <p:cNvCxnSpPr>
            <a:cxnSpLocks/>
          </p:cNvCxnSpPr>
          <p:nvPr/>
        </p:nvCxnSpPr>
        <p:spPr>
          <a:xfrm>
            <a:off x="3673101" y="3843735"/>
            <a:ext cx="0" cy="241329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2E647C-1C7E-41FA-A858-5B876EB3E918}"/>
              </a:ext>
            </a:extLst>
          </p:cNvPr>
          <p:cNvCxnSpPr>
            <a:cxnSpLocks/>
          </p:cNvCxnSpPr>
          <p:nvPr/>
        </p:nvCxnSpPr>
        <p:spPr>
          <a:xfrm>
            <a:off x="4879817" y="2789208"/>
            <a:ext cx="0" cy="212889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0033BE-1C56-4C00-8CB6-9788CE46BD38}"/>
              </a:ext>
            </a:extLst>
          </p:cNvPr>
          <p:cNvCxnSpPr>
            <a:cxnSpLocks/>
          </p:cNvCxnSpPr>
          <p:nvPr/>
        </p:nvCxnSpPr>
        <p:spPr>
          <a:xfrm>
            <a:off x="6096000" y="2398143"/>
            <a:ext cx="0" cy="312129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118407-7515-424B-A9C8-1E96AD2B339D}"/>
              </a:ext>
            </a:extLst>
          </p:cNvPr>
          <p:cNvCxnSpPr>
            <a:cxnSpLocks/>
          </p:cNvCxnSpPr>
          <p:nvPr/>
        </p:nvCxnSpPr>
        <p:spPr>
          <a:xfrm flipV="1">
            <a:off x="7348163" y="3704063"/>
            <a:ext cx="0" cy="312444"/>
          </a:xfrm>
          <a:prstGeom prst="straightConnector1">
            <a:avLst/>
          </a:prstGeom>
          <a:ln w="15875">
            <a:solidFill>
              <a:srgbClr val="8A4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356EBB1-F7FB-40F7-966F-AFA8D1476306}"/>
              </a:ext>
            </a:extLst>
          </p:cNvPr>
          <p:cNvCxnSpPr>
            <a:cxnSpLocks/>
          </p:cNvCxnSpPr>
          <p:nvPr/>
        </p:nvCxnSpPr>
        <p:spPr>
          <a:xfrm flipV="1">
            <a:off x="8562490" y="1103558"/>
            <a:ext cx="0" cy="210750"/>
          </a:xfrm>
          <a:prstGeom prst="straightConnector1">
            <a:avLst/>
          </a:prstGeom>
          <a:ln w="15875">
            <a:solidFill>
              <a:srgbClr val="8A4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D29A79-5A88-4507-902D-8B50A3B4850E}"/>
              </a:ext>
            </a:extLst>
          </p:cNvPr>
          <p:cNvCxnSpPr>
            <a:cxnSpLocks/>
          </p:cNvCxnSpPr>
          <p:nvPr/>
        </p:nvCxnSpPr>
        <p:spPr>
          <a:xfrm flipV="1">
            <a:off x="9785232" y="2658513"/>
            <a:ext cx="0" cy="293754"/>
          </a:xfrm>
          <a:prstGeom prst="straightConnector1">
            <a:avLst/>
          </a:prstGeom>
          <a:ln w="15875">
            <a:solidFill>
              <a:srgbClr val="8A4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9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7FA33F-3845-4FB7-97EE-AA3211AB3D99}"/>
              </a:ext>
            </a:extLst>
          </p:cNvPr>
          <p:cNvGraphicFramePr/>
          <p:nvPr>
            <p:extLst/>
          </p:nvPr>
        </p:nvGraphicFramePr>
        <p:xfrm>
          <a:off x="809317" y="1256111"/>
          <a:ext cx="11425881" cy="6027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928BBA7-135E-4481-BA9C-88638AEFDF44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Occupation of  Texas Residents (Non-Migrants) and Net-In Domestic Migrants Aged 25 Years and Over, Texas, 2006-2019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DCC44-ED75-47FC-A60A-B0A1B14339FC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</a:t>
            </a:r>
            <a:r>
              <a:rPr lang="en-US" sz="75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iPUMS</a:t>
            </a:r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1-Year Samples, 2006-2019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A2EB38-1BD8-4977-B641-6B9094D88BE7}"/>
              </a:ext>
            </a:extLst>
          </p:cNvPr>
          <p:cNvCxnSpPr>
            <a:cxnSpLocks/>
          </p:cNvCxnSpPr>
          <p:nvPr/>
        </p:nvCxnSpPr>
        <p:spPr>
          <a:xfrm flipV="1">
            <a:off x="2131509" y="4435962"/>
            <a:ext cx="0" cy="2362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EC5341-5CB9-472C-92C6-C3CB166F8515}"/>
              </a:ext>
            </a:extLst>
          </p:cNvPr>
          <p:cNvCxnSpPr>
            <a:cxnSpLocks/>
          </p:cNvCxnSpPr>
          <p:nvPr/>
        </p:nvCxnSpPr>
        <p:spPr>
          <a:xfrm flipV="1">
            <a:off x="5679455" y="4543758"/>
            <a:ext cx="0" cy="256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0668E2-3C28-4DC1-91A9-26EE1EBEA302}"/>
              </a:ext>
            </a:extLst>
          </p:cNvPr>
          <p:cNvCxnSpPr>
            <a:cxnSpLocks/>
          </p:cNvCxnSpPr>
          <p:nvPr/>
        </p:nvCxnSpPr>
        <p:spPr>
          <a:xfrm flipV="1">
            <a:off x="3902694" y="5387533"/>
            <a:ext cx="0" cy="1546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771CB5A-17C3-4A6D-9C89-95A5F4082E08}"/>
              </a:ext>
            </a:extLst>
          </p:cNvPr>
          <p:cNvCxnSpPr>
            <a:cxnSpLocks/>
          </p:cNvCxnSpPr>
          <p:nvPr/>
        </p:nvCxnSpPr>
        <p:spPr>
          <a:xfrm flipV="1">
            <a:off x="4805943" y="4919182"/>
            <a:ext cx="0" cy="1654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CAB4C0C-924F-445D-AB19-B3DA700FED65}"/>
              </a:ext>
            </a:extLst>
          </p:cNvPr>
          <p:cNvCxnSpPr>
            <a:cxnSpLocks/>
          </p:cNvCxnSpPr>
          <p:nvPr/>
        </p:nvCxnSpPr>
        <p:spPr>
          <a:xfrm flipV="1">
            <a:off x="7476660" y="3865392"/>
            <a:ext cx="0" cy="221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2B2D0F-2500-4760-A370-97E8B15A9AC4}"/>
              </a:ext>
            </a:extLst>
          </p:cNvPr>
          <p:cNvCxnSpPr>
            <a:cxnSpLocks/>
          </p:cNvCxnSpPr>
          <p:nvPr/>
        </p:nvCxnSpPr>
        <p:spPr>
          <a:xfrm flipV="1">
            <a:off x="6577128" y="4973080"/>
            <a:ext cx="0" cy="2230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648A23-4F97-4AE5-8F64-CCCCDC198202}"/>
              </a:ext>
            </a:extLst>
          </p:cNvPr>
          <p:cNvCxnSpPr>
            <a:cxnSpLocks/>
          </p:cNvCxnSpPr>
          <p:nvPr/>
        </p:nvCxnSpPr>
        <p:spPr>
          <a:xfrm flipV="1">
            <a:off x="3008737" y="5196104"/>
            <a:ext cx="0" cy="191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37EAA5-E6C5-4108-BA09-B86563090501}"/>
              </a:ext>
            </a:extLst>
          </p:cNvPr>
          <p:cNvCxnSpPr>
            <a:cxnSpLocks/>
          </p:cNvCxnSpPr>
          <p:nvPr/>
        </p:nvCxnSpPr>
        <p:spPr>
          <a:xfrm flipV="1">
            <a:off x="8357606" y="2638757"/>
            <a:ext cx="0" cy="204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76CDB7E-8BB9-435B-A4F7-B0122860E02A}"/>
              </a:ext>
            </a:extLst>
          </p:cNvPr>
          <p:cNvCxnSpPr>
            <a:cxnSpLocks/>
          </p:cNvCxnSpPr>
          <p:nvPr/>
        </p:nvCxnSpPr>
        <p:spPr>
          <a:xfrm>
            <a:off x="9296167" y="4823625"/>
            <a:ext cx="0" cy="191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92F151-B605-48F6-81C9-2BD072A61B3D}"/>
              </a:ext>
            </a:extLst>
          </p:cNvPr>
          <p:cNvCxnSpPr>
            <a:cxnSpLocks/>
          </p:cNvCxnSpPr>
          <p:nvPr/>
        </p:nvCxnSpPr>
        <p:spPr>
          <a:xfrm>
            <a:off x="10151094" y="4445978"/>
            <a:ext cx="0" cy="191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4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8078" y="-204415"/>
            <a:ext cx="897223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Civilian Labor Force by Occupation, Texas, 2007, 2017 and 2017-2017 Change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39633" y="1196556"/>
          <a:ext cx="11777473" cy="55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4290" y="6555378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2007, 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32CCE-07F9-4441-9A6D-355B8C7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519C9-74E3-46D9-96B4-7ED27677E623}"/>
              </a:ext>
            </a:extLst>
          </p:cNvPr>
          <p:cNvCxnSpPr>
            <a:cxnSpLocks/>
          </p:cNvCxnSpPr>
          <p:nvPr/>
        </p:nvCxnSpPr>
        <p:spPr>
          <a:xfrm>
            <a:off x="6222380" y="1321420"/>
            <a:ext cx="0" cy="3573965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18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8E8FC2-2CC3-4F74-8A1D-517626178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332315-C7BE-484D-959B-05EADC0411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60660"/>
              </p:ext>
            </p:extLst>
          </p:nvPr>
        </p:nvGraphicFramePr>
        <p:xfrm>
          <a:off x="1466490" y="1121435"/>
          <a:ext cx="9983637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6927E98-2228-435B-97F8-D7BCED1B92E6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  <a:latin typeface="+mn-lt"/>
              </a:rPr>
              <a:t>Educational Attainment of Persons Age 25 Years and Older by Race/Ethnicity, Texas, 2021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FF373FD-5BAF-40AE-B878-0E234DF783AA}"/>
              </a:ext>
            </a:extLst>
          </p:cNvPr>
          <p:cNvSpPr/>
          <p:nvPr/>
        </p:nvSpPr>
        <p:spPr>
          <a:xfrm>
            <a:off x="7134787" y="1181335"/>
            <a:ext cx="93061" cy="2123448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A88290-7BB6-4FA2-81FB-9C14366ABB67}"/>
              </a:ext>
            </a:extLst>
          </p:cNvPr>
          <p:cNvSpPr txBox="1"/>
          <p:nvPr/>
        </p:nvSpPr>
        <p:spPr>
          <a:xfrm flipH="1">
            <a:off x="7253004" y="2079248"/>
            <a:ext cx="65456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42.3%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D122B-9DCF-4DE1-8CDA-5EB98E5E25DA}"/>
              </a:ext>
            </a:extLst>
          </p:cNvPr>
          <p:cNvSpPr txBox="1"/>
          <p:nvPr/>
        </p:nvSpPr>
        <p:spPr>
          <a:xfrm flipH="1">
            <a:off x="5867049" y="2868803"/>
            <a:ext cx="654563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72.5%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3E974B7-7812-430D-B1EF-B4AC36304EA7}"/>
              </a:ext>
            </a:extLst>
          </p:cNvPr>
          <p:cNvSpPr/>
          <p:nvPr/>
        </p:nvSpPr>
        <p:spPr>
          <a:xfrm>
            <a:off x="5773988" y="1181335"/>
            <a:ext cx="93061" cy="3701215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A6CB68-0853-4E05-9FEF-E3967DBEC845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2021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9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89488" y="-1523"/>
            <a:ext cx="9328727" cy="82247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the Population Aged-25 Years and Older with a Bachelor’s Degree or Higher by Race/Ethnicity, Texas, 2007 and 2019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</p:nvPr>
        </p:nvGraphicFramePr>
        <p:xfrm>
          <a:off x="969818" y="1311564"/>
          <a:ext cx="10409381" cy="495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627168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ACS 1-Year Estimates, 2007, 2019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695" y="24014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18.3%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5511" y="33193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42.8%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6115" y="3645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50.4%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2958" y="16906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14.7%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4100" y="1558062"/>
            <a:ext cx="27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Percent Change 2007-2019</a:t>
            </a:r>
          </a:p>
        </p:txBody>
      </p:sp>
      <p:cxnSp>
        <p:nvCxnSpPr>
          <p:cNvPr id="11" name="Straight Arrow Connector 10"/>
          <p:cNvCxnSpPr>
            <a:cxnSpLocks/>
            <a:endCxn id="10" idx="1"/>
          </p:cNvCxnSpPr>
          <p:nvPr/>
        </p:nvCxnSpPr>
        <p:spPr>
          <a:xfrm flipV="1">
            <a:off x="6218331" y="1875354"/>
            <a:ext cx="2224627" cy="15024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74304" y="2041109"/>
            <a:ext cx="549922" cy="130845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24226" y="2025604"/>
            <a:ext cx="862374" cy="16203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3925455" y="2025603"/>
            <a:ext cx="2298773" cy="4993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45A8F-64FA-44EB-A178-FDCC567B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2014 and 2018 Population Projections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105721" y="330346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2010-2050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6E2E3C33-0B72-4E24-948A-3965F020E1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363435"/>
              </p:ext>
            </p:extLst>
          </p:nvPr>
        </p:nvGraphicFramePr>
        <p:xfrm>
          <a:off x="635620" y="1261362"/>
          <a:ext cx="10738624" cy="517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306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BC1FA3B-F0C1-4F58-90BE-DCC7501F4B28}" type="slidenum">
              <a:rPr lang="en-US" sz="1200">
                <a:solidFill>
                  <a:srgbClr val="8FA5D1"/>
                </a:solidFill>
                <a:latin typeface="Calibri" panose="020F0502020204030204"/>
              </a:rPr>
              <a:pPr algn="r">
                <a:defRPr/>
              </a:pPr>
              <a:t>28</a:t>
            </a:fld>
            <a:endParaRPr lang="en-US" sz="1200" dirty="0">
              <a:solidFill>
                <a:srgbClr val="8FA5D1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83780" y="133458"/>
            <a:ext cx="9344524" cy="9383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Population by Race and Ethnicity, Texas 2020-2050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66EF56-C471-4B8C-859E-48FFADFEABA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0201" y="1271239"/>
          <a:ext cx="10075126" cy="5307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3138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C4EDB-9907-4019-A917-F05A4D55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52" y="903103"/>
            <a:ext cx="7355982" cy="57394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B7D94-6AA8-47CF-8CFF-7C05A010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551" y="1906859"/>
            <a:ext cx="1961549" cy="10345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3D8F8-18D3-495D-8CCF-B72249AE6437}"/>
              </a:ext>
            </a:extLst>
          </p:cNvPr>
          <p:cNvSpPr txBox="1"/>
          <p:nvPr/>
        </p:nvSpPr>
        <p:spPr>
          <a:xfrm>
            <a:off x="0" y="6642556"/>
            <a:ext cx="2863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BAEC-01AA-4AC1-8E68-68CC7A02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1" y="953507"/>
            <a:ext cx="7366353" cy="5854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5152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Census 2020 Population,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3914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0D6A8-9E29-4B69-B6F4-59859664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24" y="5324707"/>
            <a:ext cx="1529113" cy="1410182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>
              <a:gd name="adj" fmla="val 61756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/>
          <p:nvPr/>
        </p:nvCxnSpPr>
        <p:spPr>
          <a:xfrm>
            <a:off x="7287322" y="4031166"/>
            <a:ext cx="278041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067737" y="377862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2491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ECEFD-0EF3-4715-B36F-7084B22D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08" y="892604"/>
            <a:ext cx="7318214" cy="5749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C8216-1342-4FD0-916A-6C595964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09" y="1737484"/>
            <a:ext cx="2015738" cy="12900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C5F3D-27ED-4DB2-89C3-8B51BC0BCE37}"/>
              </a:ext>
            </a:extLst>
          </p:cNvPr>
          <p:cNvSpPr txBox="1"/>
          <p:nvPr/>
        </p:nvSpPr>
        <p:spPr>
          <a:xfrm>
            <a:off x="0" y="6666428"/>
            <a:ext cx="3193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0177-5890-48DC-99AB-EFA7A293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B4788-8457-4BDE-8256-969D2B2A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85" y="1652954"/>
            <a:ext cx="5611915" cy="486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87D01-2C35-4619-A8F7-1C9997D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0" y="1531502"/>
            <a:ext cx="5500750" cy="5189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2B61BB-3EED-41A4-BA3A-34E5DA0C35B1}"/>
              </a:ext>
            </a:extLst>
          </p:cNvPr>
          <p:cNvSpPr/>
          <p:nvPr/>
        </p:nvSpPr>
        <p:spPr>
          <a:xfrm>
            <a:off x="2673758" y="136525"/>
            <a:ext cx="6301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https://demographics.texas.gov/</a:t>
            </a:r>
          </a:p>
        </p:txBody>
      </p:sp>
    </p:spTree>
    <p:extLst>
      <p:ext uri="{BB962C8B-B14F-4D97-AF65-F5344CB8AC3E}">
        <p14:creationId xmlns:p14="http://schemas.microsoft.com/office/powerpoint/2010/main" val="3128979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579602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Lloyd Potter,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3DBD7-FA71-40F7-B575-DDD11509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96" y="836342"/>
            <a:ext cx="7393123" cy="59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57809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69" y="4956485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6796863" y="1437837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97DC0A-F1D3-4577-8FD1-D7142A7F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39B0A-A9EE-4E77-84E6-24320F7B7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40" y="997526"/>
            <a:ext cx="10516860" cy="57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98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0D15E9-E5D8-4675-8DD5-AC946F74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9F9E6-4D35-4985-95DE-B456E056A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85" y="233261"/>
            <a:ext cx="10393055" cy="57468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0E6A40-587F-4C1F-BAB1-D6BBC65A01DD}"/>
              </a:ext>
            </a:extLst>
          </p:cNvPr>
          <p:cNvSpPr/>
          <p:nvPr/>
        </p:nvSpPr>
        <p:spPr>
          <a:xfrm>
            <a:off x="2341643" y="4549698"/>
            <a:ext cx="3754357" cy="376663"/>
          </a:xfrm>
          <a:prstGeom prst="rect">
            <a:avLst/>
          </a:prstGeom>
          <a:solidFill>
            <a:srgbClr val="C0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B12EB-1D13-4468-8960-4F3D635E247C}"/>
              </a:ext>
            </a:extLst>
          </p:cNvPr>
          <p:cNvSpPr txBox="1"/>
          <p:nvPr/>
        </p:nvSpPr>
        <p:spPr>
          <a:xfrm>
            <a:off x="2709745" y="6032366"/>
            <a:ext cx="719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Texas had an undercount of -0.97 in 2010 (not statistically different from 0)</a:t>
            </a:r>
          </a:p>
        </p:txBody>
      </p:sp>
    </p:spTree>
    <p:extLst>
      <p:ext uri="{BB962C8B-B14F-4D97-AF65-F5344CB8AC3E}">
        <p14:creationId xmlns:p14="http://schemas.microsoft.com/office/powerpoint/2010/main" val="3238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2F3943-2906-4294-9235-CA17BD21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0071C-6F15-4C77-92A2-69B05675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40" y="1047404"/>
            <a:ext cx="10407759" cy="574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6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10268" y="1499769"/>
          <a:ext cx="9471945" cy="4550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822">
                  <a:extLst>
                    <a:ext uri="{9D8B030D-6E8A-4147-A177-3AD203B41FA5}">
                      <a16:colId xmlns:a16="http://schemas.microsoft.com/office/drawing/2014/main" val="525756818"/>
                    </a:ext>
                  </a:extLst>
                </a:gridCol>
                <a:gridCol w="684460">
                  <a:extLst>
                    <a:ext uri="{9D8B030D-6E8A-4147-A177-3AD203B41FA5}">
                      <a16:colId xmlns:a16="http://schemas.microsoft.com/office/drawing/2014/main" val="3956983059"/>
                    </a:ext>
                  </a:extLst>
                </a:gridCol>
                <a:gridCol w="1756297">
                  <a:extLst>
                    <a:ext uri="{9D8B030D-6E8A-4147-A177-3AD203B41FA5}">
                      <a16:colId xmlns:a16="http://schemas.microsoft.com/office/drawing/2014/main" val="2723616987"/>
                    </a:ext>
                  </a:extLst>
                </a:gridCol>
                <a:gridCol w="1614305">
                  <a:extLst>
                    <a:ext uri="{9D8B030D-6E8A-4147-A177-3AD203B41FA5}">
                      <a16:colId xmlns:a16="http://schemas.microsoft.com/office/drawing/2014/main" val="598238824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3412997383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026699358"/>
                    </a:ext>
                  </a:extLst>
                </a:gridCol>
                <a:gridCol w="1351687">
                  <a:extLst>
                    <a:ext uri="{9D8B030D-6E8A-4147-A177-3AD203B41FA5}">
                      <a16:colId xmlns:a16="http://schemas.microsoft.com/office/drawing/2014/main" val="2595499657"/>
                    </a:ext>
                  </a:extLst>
                </a:gridCol>
              </a:tblGrid>
              <a:tr h="12705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County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US Rank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2020 Population Estimate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Population</a:t>
                      </a:r>
                      <a:r>
                        <a:rPr lang="en-US" sz="18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800" u="none" strike="noStrike" baseline="0" dirty="0">
                          <a:effectLst/>
                        </a:rPr>
                        <a:t>2010-2020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Natural Increase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</a:t>
                      </a:r>
                    </a:p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International  </a:t>
                      </a:r>
                      <a:r>
                        <a:rPr lang="en-US" sz="1800" u="none" strike="noStrike" dirty="0">
                          <a:effectLst/>
                        </a:rPr>
                        <a:t>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Percent of Change from Domestic Migration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48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Harris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4,738,253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   645,144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68.6%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44.1%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-12.7%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172438"/>
                  </a:ext>
                </a:extLst>
              </a:tr>
              <a:tr h="349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Bexar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2,026,823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312,042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46.1%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39.9%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9762210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Tarrant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2,123,347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312,002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50.1%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19.7%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30.1%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926044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Collin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1,072,069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291,175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23.8%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16.8%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59.4%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4183867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Travis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1,300,503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276,189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19.6%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42.0%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8593721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Dallas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2,635,888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267,732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88.4%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44.2%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-32.6%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8169718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Denton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919,324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257,709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24.8%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8.9%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66.3%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814583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Fort Bend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14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839,706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255,074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24.1%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19.1%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56.8%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018286"/>
                  </a:ext>
                </a:extLst>
              </a:tr>
              <a:tr h="32815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</a:rPr>
                        <a:t>Williamson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20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      617,855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195,084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5.6%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74.0%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543038"/>
                  </a:ext>
                </a:extLst>
              </a:tr>
              <a:tr h="305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Montgomery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23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>
                          <a:effectLst/>
                        </a:rPr>
                        <a:t>         626,351 </a:t>
                      </a:r>
                      <a:endParaRPr lang="en-US" sz="18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   170,611 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20.4%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7.7%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71.9%</a:t>
                      </a:r>
                      <a:endParaRPr lang="en-US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36272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89963" y="29158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Numeric Growth in Texas, 2010-2020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6455484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E658E-3681-4F56-B818-CFD5B7BB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4D65F-6887-48BF-8598-8B8E2AD80F63}"/>
              </a:ext>
            </a:extLst>
          </p:cNvPr>
          <p:cNvSpPr/>
          <p:nvPr/>
        </p:nvSpPr>
        <p:spPr>
          <a:xfrm>
            <a:off x="9433932" y="2776654"/>
            <a:ext cx="1348281" cy="33453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3B6ED6-A9CC-4AEA-AF41-7D217027AFFE}"/>
              </a:ext>
            </a:extLst>
          </p:cNvPr>
          <p:cNvSpPr/>
          <p:nvPr/>
        </p:nvSpPr>
        <p:spPr>
          <a:xfrm>
            <a:off x="9433931" y="4420676"/>
            <a:ext cx="1348281" cy="33453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5719" y="269838"/>
            <a:ext cx="7024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Top Counties for Percent Growth in Texas, 2010-2020*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FE6A20C-36E4-4003-9A85-43A1F2A1B3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33654" y="1087159"/>
          <a:ext cx="9617924" cy="519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327">
                  <a:extLst>
                    <a:ext uri="{9D8B030D-6E8A-4147-A177-3AD203B41FA5}">
                      <a16:colId xmlns:a16="http://schemas.microsoft.com/office/drawing/2014/main" val="3618365980"/>
                    </a:ext>
                  </a:extLst>
                </a:gridCol>
                <a:gridCol w="964455">
                  <a:extLst>
                    <a:ext uri="{9D8B030D-6E8A-4147-A177-3AD203B41FA5}">
                      <a16:colId xmlns:a16="http://schemas.microsoft.com/office/drawing/2014/main" val="272417622"/>
                    </a:ext>
                  </a:extLst>
                </a:gridCol>
                <a:gridCol w="1432287">
                  <a:extLst>
                    <a:ext uri="{9D8B030D-6E8A-4147-A177-3AD203B41FA5}">
                      <a16:colId xmlns:a16="http://schemas.microsoft.com/office/drawing/2014/main" val="1015821435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286551118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610831424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3748141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173708240"/>
                    </a:ext>
                  </a:extLst>
                </a:gridCol>
                <a:gridCol w="1198371">
                  <a:extLst>
                    <a:ext uri="{9D8B030D-6E8A-4147-A177-3AD203B41FA5}">
                      <a16:colId xmlns:a16="http://schemas.microsoft.com/office/drawing/2014/main" val="2155483443"/>
                    </a:ext>
                  </a:extLst>
                </a:gridCol>
              </a:tblGrid>
              <a:tr h="13279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County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 Rank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2020 Population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Population Change 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</a:t>
                      </a:r>
                    </a:p>
                    <a:p>
                      <a:pPr algn="ctr" fontAlgn="b"/>
                      <a:r>
                        <a:rPr lang="en-US" sz="1400" u="none" strike="noStrike" baseline="0" dirty="0">
                          <a:effectLst/>
                        </a:rPr>
                        <a:t>2010-2020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</a:t>
                      </a:r>
                      <a:r>
                        <a:rPr lang="en-US" sz="1400" u="none" strike="noStrike" baseline="0" dirty="0">
                          <a:effectLst/>
                        </a:rPr>
                        <a:t> Change from Natural Increase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International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 of Population Change from Domestic Migration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8485120"/>
                  </a:ext>
                </a:extLst>
              </a:tr>
              <a:tr h="37227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Hays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241,365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84,387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53.7%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16.7%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79.7%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818557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Comal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164,812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56,287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51.9%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1.8%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92.3%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4744766"/>
                  </a:ext>
                </a:extLst>
              </a:tr>
              <a:tr h="32787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Williamson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617,855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195,084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46.2%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74.0%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5407770"/>
                  </a:ext>
                </a:extLst>
              </a:tr>
              <a:tr h="2844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Fort Bend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839,706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255,074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43.6%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24.1%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19.1%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56.8%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998668"/>
                  </a:ext>
                </a:extLst>
              </a:tr>
              <a:tr h="2654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Rockwall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109,888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  31,490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40.2%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14.9%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81.7%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111107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Denton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919,324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257,709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38.9%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24.8%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66.3%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79693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Kaufman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143,198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39,846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38.6%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17.3%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1.4%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81.2%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7029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Montgomery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626,351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170,611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37.4%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20.4%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7.7%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71.9%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6570209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Collin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1,072,069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291,175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37.2%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23.8%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16.8%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59.4%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439868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Waller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57,452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14,133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32.7%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22.7%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2.9%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74.4%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67631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Midland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177,863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40,976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29.9%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42.6%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9.0%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48.3%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9704231"/>
                  </a:ext>
                </a:extLst>
              </a:tr>
              <a:tr h="36019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Guadalupe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         170,608 </a:t>
                      </a:r>
                      <a:endParaRPr lang="en-US" sz="1400" b="1" i="0" u="none" strike="noStrike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39,086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29.7%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19.9%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78.0%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5485350"/>
                  </a:ext>
                </a:extLst>
              </a:tr>
              <a:tr h="2749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Ellis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191,760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           42,111 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28.1%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21.8%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2.1%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76.1%</a:t>
                      </a:r>
                      <a:endParaRPr lang="en-US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6764489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CDF97D-D3A2-44B0-9D14-CF3E19837EB6}"/>
              </a:ext>
            </a:extLst>
          </p:cNvPr>
          <p:cNvSpPr/>
          <p:nvPr/>
        </p:nvSpPr>
        <p:spPr>
          <a:xfrm>
            <a:off x="4561312" y="6473512"/>
            <a:ext cx="6248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*Among counties with populations of 50,000 or more in 2020</a:t>
            </a:r>
            <a:endParaRPr lang="en-US" sz="11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31F9-521F-497B-B7DD-C59494AB84DF}"/>
              </a:ext>
            </a:extLst>
          </p:cNvPr>
          <p:cNvSpPr/>
          <p:nvPr/>
        </p:nvSpPr>
        <p:spPr>
          <a:xfrm>
            <a:off x="1095375" y="6473512"/>
            <a:ext cx="4572000" cy="2575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Source: US Census  Bureau, 2020 Evaluation Population Estimates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79B881-2BBA-47A0-9434-8F3E1AC8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5748D-159D-478C-81D7-83CAC8DD3F0E}"/>
              </a:ext>
            </a:extLst>
          </p:cNvPr>
          <p:cNvSpPr/>
          <p:nvPr/>
        </p:nvSpPr>
        <p:spPr>
          <a:xfrm>
            <a:off x="10063976" y="2414239"/>
            <a:ext cx="1226634" cy="3875049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5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ED1DF319F2048B3E62B9641678531" ma:contentTypeVersion="14" ma:contentTypeDescription="Create a new document." ma:contentTypeScope="" ma:versionID="0903ae66bac47211f2d9c82e27be2545">
  <xsd:schema xmlns:xsd="http://www.w3.org/2001/XMLSchema" xmlns:xs="http://www.w3.org/2001/XMLSchema" xmlns:p="http://schemas.microsoft.com/office/2006/metadata/properties" xmlns:ns3="8865c3b5-672f-488d-b474-fd2e6972fa66" xmlns:ns4="122656c6-b205-4b62-909d-389f9e348b2b" targetNamespace="http://schemas.microsoft.com/office/2006/metadata/properties" ma:root="true" ma:fieldsID="18fe7c34d863334908439be1407aa87f" ns3:_="" ns4:_="">
    <xsd:import namespace="8865c3b5-672f-488d-b474-fd2e6972fa66"/>
    <xsd:import namespace="122656c6-b205-4b62-909d-389f9e348b2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5c3b5-672f-488d-b474-fd2e6972fa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6c6-b205-4b62-909d-389f9e348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18BE45-037B-4A98-A18A-09693EF2B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65c3b5-672f-488d-b474-fd2e6972fa66"/>
    <ds:schemaRef ds:uri="122656c6-b205-4b62-909d-389f9e348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1484A1-434B-4BD9-91E0-487B0D646ADF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8865c3b5-672f-488d-b474-fd2e6972fa66"/>
    <ds:schemaRef ds:uri="http://purl.org/dc/terms/"/>
    <ds:schemaRef ds:uri="http://schemas.microsoft.com/office/infopath/2007/PartnerControls"/>
    <ds:schemaRef ds:uri="122656c6-b205-4b62-909d-389f9e348b2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32660</TotalTime>
  <Words>1458</Words>
  <Application>Microsoft Office PowerPoint</Application>
  <PresentationFormat>Widescreen</PresentationFormat>
  <Paragraphs>451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States with Most Population Growth, 2010 to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Counties with the most population loss by components of change, Texas, 2020-2021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of Civilian Labor Force by Occupation, Texas, 2007, 2017 and 2017-2017 Change</vt:lpstr>
      <vt:lpstr>PowerPoint Presentation</vt:lpstr>
      <vt:lpstr>Percent of the Population Aged-25 Years and Older with a Bachelor’s Degree or Higher by Race/Ethnicity, Texas, 2007 and 2019</vt:lpstr>
      <vt:lpstr>PowerPoint Presentation</vt:lpstr>
      <vt:lpstr>Projected Population by Race and Ethnicity, Texas 2020-2050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Lloyd Potter</cp:lastModifiedBy>
  <cp:revision>775</cp:revision>
  <cp:lastPrinted>2021-08-19T16:34:52Z</cp:lastPrinted>
  <dcterms:created xsi:type="dcterms:W3CDTF">2016-06-30T18:52:57Z</dcterms:created>
  <dcterms:modified xsi:type="dcterms:W3CDTF">2022-09-15T21:01:40Z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0x010100809ED1DF319F2048B3E62B9641678531</vt:lpwstr>
  </property>
</Properties>
</file>