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5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3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87" r:id="rId5"/>
    <p:sldMasterId id="2147483673" r:id="rId6"/>
    <p:sldMasterId id="2147483703" r:id="rId7"/>
    <p:sldMasterId id="2147483721" r:id="rId8"/>
    <p:sldMasterId id="2147483734" r:id="rId9"/>
  </p:sldMasterIdLst>
  <p:notesMasterIdLst>
    <p:notesMasterId r:id="rId41"/>
  </p:notesMasterIdLst>
  <p:sldIdLst>
    <p:sldId id="962" r:id="rId10"/>
    <p:sldId id="920" r:id="rId11"/>
    <p:sldId id="909" r:id="rId12"/>
    <p:sldId id="910" r:id="rId13"/>
    <p:sldId id="880" r:id="rId14"/>
    <p:sldId id="967" r:id="rId15"/>
    <p:sldId id="921" r:id="rId16"/>
    <p:sldId id="965" r:id="rId17"/>
    <p:sldId id="933" r:id="rId18"/>
    <p:sldId id="922" r:id="rId19"/>
    <p:sldId id="934" r:id="rId20"/>
    <p:sldId id="896" r:id="rId21"/>
    <p:sldId id="930" r:id="rId22"/>
    <p:sldId id="888" r:id="rId23"/>
    <p:sldId id="887" r:id="rId24"/>
    <p:sldId id="943" r:id="rId25"/>
    <p:sldId id="944" r:id="rId26"/>
    <p:sldId id="961" r:id="rId27"/>
    <p:sldId id="814" r:id="rId28"/>
    <p:sldId id="949" r:id="rId29"/>
    <p:sldId id="960" r:id="rId30"/>
    <p:sldId id="957" r:id="rId31"/>
    <p:sldId id="958" r:id="rId32"/>
    <p:sldId id="959" r:id="rId33"/>
    <p:sldId id="929" r:id="rId34"/>
    <p:sldId id="825" r:id="rId35"/>
    <p:sldId id="826" r:id="rId36"/>
    <p:sldId id="966" r:id="rId37"/>
    <p:sldId id="858" r:id="rId38"/>
    <p:sldId id="862" r:id="rId39"/>
    <p:sldId id="544" r:id="rId40"/>
  </p:sldIdLst>
  <p:sldSz cx="12192000" cy="6858000"/>
  <p:notesSz cx="7315200" cy="12344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4FFF"/>
    <a:srgbClr val="FFD5D6"/>
    <a:srgbClr val="F5573D"/>
    <a:srgbClr val="DC5930"/>
    <a:srgbClr val="F0573E"/>
    <a:srgbClr val="9966FF"/>
    <a:srgbClr val="B00000"/>
    <a:srgbClr val="9900FF"/>
    <a:srgbClr val="990033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94" autoAdjust="0"/>
    <p:restoredTop sz="90183" autoAdjust="0"/>
  </p:normalViewPr>
  <p:slideViewPr>
    <p:cSldViewPr snapToGrid="0">
      <p:cViewPr varScale="1">
        <p:scale>
          <a:sx n="150" d="100"/>
          <a:sy n="150" d="100"/>
        </p:scale>
        <p:origin x="101" y="7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0" Type="http://schemas.openxmlformats.org/officeDocument/2006/relationships/slide" Target="slides/slide11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utsacloud-my.sharepoint.com/personal/helen_you_utsa_edu/Documents/Desktop/Presentation/2022-11-17/Tables&amp;Charts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utsacloud-my.sharepoint.com/personal/helen_you_utsa_edu/Documents/Desktop/Presentation/2022-11-17/Tables&amp;Charts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utsacloud-my.sharepoint.com/personal/helen_you_utsa_edu/Documents/Desktop/Presentation/2022-11-17/Tables&amp;Charts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utsacloud-my.sharepoint.com/personal/helen_you_utsa_edu/Documents/Desktop/Presentation/2022-11-17/Tables&amp;Charts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idser-sv01\IDSER\Projections\Review\2022\State\Reviewfiles\StateProj3.3_100.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idser-fs01\idser\ProductDev\2022\CensusRelease\5yrPUMS2020\DataCharts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idser-fs01\idser\ProductDev\2021\Housing\HouseholdProjBrief\_Final\ChartsForBrief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utsacloud-my.sharepoint.com/personal/helen_you_utsa_edu/Documents/Desktop/Presentation/2022-11-17/Tables&amp;Charts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Sheet1!$A$2:$A$12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Sheet1!$B$2:$B$12</c:f>
              <c:numCache>
                <c:formatCode>_(* #,##0_);_(* \(#,##0\);_(* "-"??_);_(@_)</c:formatCode>
                <c:ptCount val="11"/>
                <c:pt idx="0">
                  <c:v>120571</c:v>
                </c:pt>
                <c:pt idx="1">
                  <c:v>141603</c:v>
                </c:pt>
                <c:pt idx="2">
                  <c:v>107618</c:v>
                </c:pt>
                <c:pt idx="3">
                  <c:v>159828</c:v>
                </c:pt>
                <c:pt idx="4">
                  <c:v>172183</c:v>
                </c:pt>
                <c:pt idx="5">
                  <c:v>120979</c:v>
                </c:pt>
                <c:pt idx="6">
                  <c:v>84806</c:v>
                </c:pt>
                <c:pt idx="7">
                  <c:v>84638</c:v>
                </c:pt>
                <c:pt idx="8">
                  <c:v>121411</c:v>
                </c:pt>
                <c:pt idx="9">
                  <c:v>162299</c:v>
                </c:pt>
                <c:pt idx="10">
                  <c:v>170307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73-41D3-B28C-389A490522B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International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Sheet1!$A$2:$A$12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Sheet1!$C$2:$C$12</c:f>
              <c:numCache>
                <c:formatCode>_(* #,##0_);_(* \(#,##0\);_(* "-"??_);_(@_)</c:formatCode>
                <c:ptCount val="11"/>
                <c:pt idx="0">
                  <c:v>69106</c:v>
                </c:pt>
                <c:pt idx="1">
                  <c:v>84838</c:v>
                </c:pt>
                <c:pt idx="2">
                  <c:v>79571</c:v>
                </c:pt>
                <c:pt idx="3">
                  <c:v>106776</c:v>
                </c:pt>
                <c:pt idx="4">
                  <c:v>117265</c:v>
                </c:pt>
                <c:pt idx="5">
                  <c:v>110382</c:v>
                </c:pt>
                <c:pt idx="6">
                  <c:v>96215</c:v>
                </c:pt>
                <c:pt idx="7">
                  <c:v>69138</c:v>
                </c:pt>
                <c:pt idx="8">
                  <c:v>66791</c:v>
                </c:pt>
                <c:pt idx="9">
                  <c:v>54650</c:v>
                </c:pt>
                <c:pt idx="10">
                  <c:v>27185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73-41D3-B28C-389A490522B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Natural Increase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Sheet1!$A$2:$A$12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Sheet1!$D$2:$D$12</c:f>
              <c:numCache>
                <c:formatCode>_(* #,##0_);_(* \(#,##0\);_(* "-"??_);_(@_)</c:formatCode>
                <c:ptCount val="11"/>
                <c:pt idx="0">
                  <c:v>213569</c:v>
                </c:pt>
                <c:pt idx="1">
                  <c:v>208917</c:v>
                </c:pt>
                <c:pt idx="2">
                  <c:v>205785</c:v>
                </c:pt>
                <c:pt idx="3">
                  <c:v>213575</c:v>
                </c:pt>
                <c:pt idx="4">
                  <c:v>214435</c:v>
                </c:pt>
                <c:pt idx="5">
                  <c:v>213780</c:v>
                </c:pt>
                <c:pt idx="6">
                  <c:v>195226</c:v>
                </c:pt>
                <c:pt idx="7">
                  <c:v>179170</c:v>
                </c:pt>
                <c:pt idx="8">
                  <c:v>173851</c:v>
                </c:pt>
                <c:pt idx="9">
                  <c:v>157330</c:v>
                </c:pt>
                <c:pt idx="10">
                  <c:v>113845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CA73-41D3-B28C-389A490522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6982751"/>
        <c:axId val="578238335"/>
        <c:extLst/>
      </c:barChart>
      <c:catAx>
        <c:axId val="2769827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8238335"/>
        <c:crosses val="autoZero"/>
        <c:auto val="1"/>
        <c:lblAlgn val="ctr"/>
        <c:lblOffset val="100"/>
        <c:noMultiLvlLbl val="0"/>
      </c:catAx>
      <c:valAx>
        <c:axId val="578238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69827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MeansOfTrans!$F$30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MeansOfTrans!$E$31:$E$36</c:f>
              <c:strCache>
                <c:ptCount val="6"/>
                <c:pt idx="0">
                  <c:v>    Car, truck, or van - drove alone:</c:v>
                </c:pt>
                <c:pt idx="1">
                  <c:v>    Car, truck, or van - carpooled:</c:v>
                </c:pt>
                <c:pt idx="2">
                  <c:v>    Public transportation (excluding taxicab):</c:v>
                </c:pt>
                <c:pt idx="3">
                  <c:v>    Walked:</c:v>
                </c:pt>
                <c:pt idx="4">
                  <c:v>    Taxicab, motorcycle, bicycle, or other means:</c:v>
                </c:pt>
                <c:pt idx="5">
                  <c:v>    Worked from home</c:v>
                </c:pt>
              </c:strCache>
            </c:strRef>
          </c:cat>
          <c:val>
            <c:numRef>
              <c:f>MeansOfTrans!$F$31:$F$36</c:f>
              <c:numCache>
                <c:formatCode>0.0%</c:formatCode>
                <c:ptCount val="6"/>
                <c:pt idx="0">
                  <c:v>0.79790462184273525</c:v>
                </c:pt>
                <c:pt idx="1">
                  <c:v>0.11051487437804736</c:v>
                </c:pt>
                <c:pt idx="2">
                  <c:v>1.5533048459335768E-2</c:v>
                </c:pt>
                <c:pt idx="3">
                  <c:v>1.6859563211629999E-2</c:v>
                </c:pt>
                <c:pt idx="4">
                  <c:v>1.7292061005917712E-2</c:v>
                </c:pt>
                <c:pt idx="5">
                  <c:v>4.1895831102333934E-2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9B-484E-9C8F-61981CD7CE9E}"/>
            </c:ext>
          </c:extLst>
        </c:ser>
        <c:ser>
          <c:idx val="1"/>
          <c:order val="1"/>
          <c:tx>
            <c:strRef>
              <c:f>MeansOfTrans!$G$30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MeansOfTrans!$E$31:$E$36</c:f>
              <c:strCache>
                <c:ptCount val="6"/>
                <c:pt idx="0">
                  <c:v>    Car, truck, or van - drove alone:</c:v>
                </c:pt>
                <c:pt idx="1">
                  <c:v>    Car, truck, or van - carpooled:</c:v>
                </c:pt>
                <c:pt idx="2">
                  <c:v>    Public transportation (excluding taxicab):</c:v>
                </c:pt>
                <c:pt idx="3">
                  <c:v>    Walked:</c:v>
                </c:pt>
                <c:pt idx="4">
                  <c:v>    Taxicab, motorcycle, bicycle, or other means:</c:v>
                </c:pt>
                <c:pt idx="5">
                  <c:v>    Worked from home</c:v>
                </c:pt>
              </c:strCache>
            </c:strRef>
          </c:cat>
          <c:val>
            <c:numRef>
              <c:f>MeansOfTrans!$G$31:$G$36</c:f>
              <c:numCache>
                <c:formatCode>0.0%</c:formatCode>
                <c:ptCount val="6"/>
                <c:pt idx="0">
                  <c:v>0.8014305506636531</c:v>
                </c:pt>
                <c:pt idx="1">
                  <c:v>9.7039459894107435E-2</c:v>
                </c:pt>
                <c:pt idx="2">
                  <c:v>1.3279695642534251E-2</c:v>
                </c:pt>
                <c:pt idx="3">
                  <c:v>1.5411443165878742E-2</c:v>
                </c:pt>
                <c:pt idx="4">
                  <c:v>1.5714812003548854E-2</c:v>
                </c:pt>
                <c:pt idx="5">
                  <c:v>5.7124038630277665E-2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9B-484E-9C8F-61981CD7CE9E}"/>
            </c:ext>
          </c:extLst>
        </c:ser>
        <c:ser>
          <c:idx val="2"/>
          <c:order val="2"/>
          <c:tx>
            <c:strRef>
              <c:f>MeansOfTrans!$H$30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MeansOfTrans!$E$31:$E$36</c:f>
              <c:strCache>
                <c:ptCount val="6"/>
                <c:pt idx="0">
                  <c:v>    Car, truck, or van - drove alone:</c:v>
                </c:pt>
                <c:pt idx="1">
                  <c:v>    Car, truck, or van - carpooled:</c:v>
                </c:pt>
                <c:pt idx="2">
                  <c:v>    Public transportation (excluding taxicab):</c:v>
                </c:pt>
                <c:pt idx="3">
                  <c:v>    Walked:</c:v>
                </c:pt>
                <c:pt idx="4">
                  <c:v>    Taxicab, motorcycle, bicycle, or other means:</c:v>
                </c:pt>
                <c:pt idx="5">
                  <c:v>    Worked from home</c:v>
                </c:pt>
              </c:strCache>
            </c:strRef>
          </c:cat>
          <c:val>
            <c:numRef>
              <c:f>MeansOfTrans!$H$31:$H$36</c:f>
              <c:numCache>
                <c:formatCode>0.0%</c:formatCode>
                <c:ptCount val="6"/>
                <c:pt idx="0">
                  <c:v>0.70723315924162367</c:v>
                </c:pt>
                <c:pt idx="1">
                  <c:v>9.1291952926446582E-2</c:v>
                </c:pt>
                <c:pt idx="2">
                  <c:v>7.5365913080874683E-3</c:v>
                </c:pt>
                <c:pt idx="3">
                  <c:v>1.320384923238449E-2</c:v>
                </c:pt>
                <c:pt idx="4">
                  <c:v>1.8047512119608002E-2</c:v>
                </c:pt>
                <c:pt idx="5">
                  <c:v>0.16268693517184973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29B-484E-9C8F-61981CD7CE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71339087"/>
        <c:axId val="1210103055"/>
      </c:barChart>
      <c:catAx>
        <c:axId val="87133908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0103055"/>
        <c:crosses val="autoZero"/>
        <c:auto val="1"/>
        <c:lblAlgn val="ctr"/>
        <c:lblOffset val="100"/>
        <c:noMultiLvlLbl val="0"/>
      </c:catAx>
      <c:valAx>
        <c:axId val="1210103055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13390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Education!$B$18</c:f>
              <c:strCache>
                <c:ptCount val="1"/>
                <c:pt idx="0">
                  <c:v>United States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Education!$A$19:$A$22</c:f>
              <c:strCache>
                <c:ptCount val="4"/>
                <c:pt idx="0">
                  <c:v>Less than High School</c:v>
                </c:pt>
                <c:pt idx="1">
                  <c:v> High school graduate/equivalent+</c:v>
                </c:pt>
                <c:pt idx="2">
                  <c:v>Some college/Associate's degree +</c:v>
                </c:pt>
                <c:pt idx="3">
                  <c:v>Bachelo's degree +</c:v>
                </c:pt>
              </c:strCache>
            </c:strRef>
          </c:cat>
          <c:val>
            <c:numRef>
              <c:f>Education!$B$19:$B$22</c:f>
              <c:numCache>
                <c:formatCode>0.0%</c:formatCode>
                <c:ptCount val="4"/>
                <c:pt idx="0">
                  <c:v>0.107</c:v>
                </c:pt>
                <c:pt idx="1">
                  <c:v>0.89400000000000002</c:v>
                </c:pt>
                <c:pt idx="2">
                  <c:v>0.63100000000000001</c:v>
                </c:pt>
                <c:pt idx="3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76-446B-92FE-1AEBBEA2F242}"/>
            </c:ext>
          </c:extLst>
        </c:ser>
        <c:ser>
          <c:idx val="1"/>
          <c:order val="1"/>
          <c:tx>
            <c:strRef>
              <c:f>Education!$C$18</c:f>
              <c:strCache>
                <c:ptCount val="1"/>
                <c:pt idx="0">
                  <c:v>Texas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C76-446B-92FE-1AEBBEA2F242}"/>
              </c:ext>
            </c:extLst>
          </c:dPt>
          <c:cat>
            <c:strRef>
              <c:f>Education!$A$19:$A$22</c:f>
              <c:strCache>
                <c:ptCount val="4"/>
                <c:pt idx="0">
                  <c:v>Less than High School</c:v>
                </c:pt>
                <c:pt idx="1">
                  <c:v> High school graduate/equivalent+</c:v>
                </c:pt>
                <c:pt idx="2">
                  <c:v>Some college/Associate's degree +</c:v>
                </c:pt>
                <c:pt idx="3">
                  <c:v>Bachelo's degree +</c:v>
                </c:pt>
              </c:strCache>
            </c:strRef>
          </c:cat>
          <c:val>
            <c:numRef>
              <c:f>Education!$C$19:$C$22</c:f>
              <c:numCache>
                <c:formatCode>0.0%</c:formatCode>
                <c:ptCount val="4"/>
                <c:pt idx="0">
                  <c:v>0.14600000000000002</c:v>
                </c:pt>
                <c:pt idx="1">
                  <c:v>0.85399999999999998</c:v>
                </c:pt>
                <c:pt idx="2">
                  <c:v>0.60799999999999998</c:v>
                </c:pt>
                <c:pt idx="3">
                  <c:v>0.33100000000000002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C76-446B-92FE-1AEBBEA2F242}"/>
            </c:ext>
          </c:extLst>
        </c:ser>
        <c:ser>
          <c:idx val="2"/>
          <c:order val="2"/>
          <c:tx>
            <c:strRef>
              <c:f>Education!$D$18</c:f>
              <c:strCache>
                <c:ptCount val="1"/>
                <c:pt idx="0">
                  <c:v>Austin-Round Rock-Georgetown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Education!$A$19:$A$22</c:f>
              <c:strCache>
                <c:ptCount val="4"/>
                <c:pt idx="0">
                  <c:v>Less than High School</c:v>
                </c:pt>
                <c:pt idx="1">
                  <c:v> High school graduate/equivalent+</c:v>
                </c:pt>
                <c:pt idx="2">
                  <c:v>Some college/Associate's degree +</c:v>
                </c:pt>
                <c:pt idx="3">
                  <c:v>Bachelo's degree +</c:v>
                </c:pt>
              </c:strCache>
            </c:strRef>
          </c:cat>
          <c:val>
            <c:numRef>
              <c:f>Education!$D$19:$D$22</c:f>
              <c:numCache>
                <c:formatCode>0.0%</c:formatCode>
                <c:ptCount val="4"/>
                <c:pt idx="0">
                  <c:v>8.0999999999999989E-2</c:v>
                </c:pt>
                <c:pt idx="1">
                  <c:v>0.91900000000000004</c:v>
                </c:pt>
                <c:pt idx="2">
                  <c:v>0.73799999999999999</c:v>
                </c:pt>
                <c:pt idx="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C76-446B-92FE-1AEBBEA2F242}"/>
            </c:ext>
          </c:extLst>
        </c:ser>
        <c:ser>
          <c:idx val="3"/>
          <c:order val="3"/>
          <c:tx>
            <c:strRef>
              <c:f>Education!$E$18</c:f>
              <c:strCache>
                <c:ptCount val="1"/>
                <c:pt idx="0">
                  <c:v>College Station-Bryan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Education!$A$19:$A$22</c:f>
              <c:strCache>
                <c:ptCount val="4"/>
                <c:pt idx="0">
                  <c:v>Less than High School</c:v>
                </c:pt>
                <c:pt idx="1">
                  <c:v> High school graduate/equivalent+</c:v>
                </c:pt>
                <c:pt idx="2">
                  <c:v>Some college/Associate's degree +</c:v>
                </c:pt>
                <c:pt idx="3">
                  <c:v>Bachelo's degree +</c:v>
                </c:pt>
              </c:strCache>
            </c:strRef>
          </c:cat>
          <c:val>
            <c:numRef>
              <c:f>Education!$E$19:$E$22</c:f>
              <c:numCache>
                <c:formatCode>0.0%</c:formatCode>
                <c:ptCount val="4"/>
                <c:pt idx="0">
                  <c:v>0.126</c:v>
                </c:pt>
                <c:pt idx="1">
                  <c:v>0.874</c:v>
                </c:pt>
                <c:pt idx="2">
                  <c:v>0.63900000000000001</c:v>
                </c:pt>
                <c:pt idx="3">
                  <c:v>0.38100000000000001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C76-446B-92FE-1AEBBEA2F242}"/>
            </c:ext>
          </c:extLst>
        </c:ser>
        <c:ser>
          <c:idx val="4"/>
          <c:order val="4"/>
          <c:tx>
            <c:strRef>
              <c:f>Education!$F$18</c:f>
              <c:strCache>
                <c:ptCount val="1"/>
                <c:pt idx="0">
                  <c:v>Houston-The Woodlands-Sugar Land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Education!$A$19:$A$22</c:f>
              <c:strCache>
                <c:ptCount val="4"/>
                <c:pt idx="0">
                  <c:v>Less than High School</c:v>
                </c:pt>
                <c:pt idx="1">
                  <c:v> High school graduate/equivalent+</c:v>
                </c:pt>
                <c:pt idx="2">
                  <c:v>Some college/Associate's degree +</c:v>
                </c:pt>
                <c:pt idx="3">
                  <c:v>Bachelo's degree +</c:v>
                </c:pt>
              </c:strCache>
            </c:strRef>
          </c:cat>
          <c:val>
            <c:numRef>
              <c:f>Education!$F$19:$F$22</c:f>
              <c:numCache>
                <c:formatCode>0.0%</c:formatCode>
                <c:ptCount val="4"/>
                <c:pt idx="0">
                  <c:v>0.155</c:v>
                </c:pt>
                <c:pt idx="1">
                  <c:v>0.84399999999999997</c:v>
                </c:pt>
                <c:pt idx="2">
                  <c:v>0.61599999999999999</c:v>
                </c:pt>
                <c:pt idx="3">
                  <c:v>0.35799999999999998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C76-446B-92FE-1AEBBEA2F242}"/>
            </c:ext>
          </c:extLst>
        </c:ser>
        <c:ser>
          <c:idx val="5"/>
          <c:order val="5"/>
          <c:tx>
            <c:strRef>
              <c:f>Education!$G$18</c:f>
              <c:strCache>
                <c:ptCount val="1"/>
                <c:pt idx="0">
                  <c:v>San Antonio-New Braunfels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Education!$A$19:$A$22</c:f>
              <c:strCache>
                <c:ptCount val="4"/>
                <c:pt idx="0">
                  <c:v>Less than High School</c:v>
                </c:pt>
                <c:pt idx="1">
                  <c:v> High school graduate/equivalent+</c:v>
                </c:pt>
                <c:pt idx="2">
                  <c:v>Some college/Associate's degree +</c:v>
                </c:pt>
                <c:pt idx="3">
                  <c:v>Bachelo's degree +</c:v>
                </c:pt>
              </c:strCache>
            </c:strRef>
          </c:cat>
          <c:val>
            <c:numRef>
              <c:f>Education!$G$19:$G$22</c:f>
              <c:numCache>
                <c:formatCode>0.0%</c:formatCode>
                <c:ptCount val="4"/>
                <c:pt idx="0">
                  <c:v>0.13500000000000001</c:v>
                </c:pt>
                <c:pt idx="1">
                  <c:v>0.86499999999999999</c:v>
                </c:pt>
                <c:pt idx="2">
                  <c:v>0.61599999999999999</c:v>
                </c:pt>
                <c:pt idx="3">
                  <c:v>0.314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C76-446B-92FE-1AEBBEA2F2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6978831"/>
        <c:axId val="1259518879"/>
      </c:barChart>
      <c:catAx>
        <c:axId val="12569788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9518879"/>
        <c:crosses val="autoZero"/>
        <c:auto val="1"/>
        <c:lblAlgn val="ctr"/>
        <c:lblOffset val="100"/>
        <c:noMultiLvlLbl val="0"/>
      </c:catAx>
      <c:valAx>
        <c:axId val="12595188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69788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Occupation!$B$9</c:f>
              <c:strCache>
                <c:ptCount val="1"/>
                <c:pt idx="0">
                  <c:v>United States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Occupation!$A$10:$A$14</c:f>
              <c:strCache>
                <c:ptCount val="5"/>
                <c:pt idx="0">
                  <c:v>    Management, business, science, and arts occupations:</c:v>
                </c:pt>
                <c:pt idx="1">
                  <c:v>    Service occupations:</c:v>
                </c:pt>
                <c:pt idx="2">
                  <c:v>    Sales and office occupations:</c:v>
                </c:pt>
                <c:pt idx="3">
                  <c:v>    Natural resources, construction, and maintenance occupations:</c:v>
                </c:pt>
                <c:pt idx="4">
                  <c:v>    Production, transportation, and material moving occupations:</c:v>
                </c:pt>
              </c:strCache>
            </c:strRef>
          </c:cat>
          <c:val>
            <c:numRef>
              <c:f>Occupation!$B$10:$B$14</c:f>
              <c:numCache>
                <c:formatCode>0%</c:formatCode>
                <c:ptCount val="5"/>
                <c:pt idx="0">
                  <c:v>0.42205671600870936</c:v>
                </c:pt>
                <c:pt idx="1">
                  <c:v>0.16083259598085395</c:v>
                </c:pt>
                <c:pt idx="2">
                  <c:v>0.20034162458163804</c:v>
                </c:pt>
                <c:pt idx="3">
                  <c:v>8.548977479810406E-2</c:v>
                </c:pt>
                <c:pt idx="4">
                  <c:v>0.1312792886306946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95-46F6-B005-37550EAD1B2E}"/>
            </c:ext>
          </c:extLst>
        </c:ser>
        <c:ser>
          <c:idx val="1"/>
          <c:order val="1"/>
          <c:tx>
            <c:strRef>
              <c:f>Occupation!$C$9</c:f>
              <c:strCache>
                <c:ptCount val="1"/>
                <c:pt idx="0">
                  <c:v>Texas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cat>
            <c:strRef>
              <c:f>Occupation!$A$10:$A$14</c:f>
              <c:strCache>
                <c:ptCount val="5"/>
                <c:pt idx="0">
                  <c:v>    Management, business, science, and arts occupations:</c:v>
                </c:pt>
                <c:pt idx="1">
                  <c:v>    Service occupations:</c:v>
                </c:pt>
                <c:pt idx="2">
                  <c:v>    Sales and office occupations:</c:v>
                </c:pt>
                <c:pt idx="3">
                  <c:v>    Natural resources, construction, and maintenance occupations:</c:v>
                </c:pt>
                <c:pt idx="4">
                  <c:v>    Production, transportation, and material moving occupations:</c:v>
                </c:pt>
              </c:strCache>
            </c:strRef>
          </c:cat>
          <c:val>
            <c:numRef>
              <c:f>Occupation!$C$10:$C$14</c:f>
              <c:numCache>
                <c:formatCode>0%</c:formatCode>
                <c:ptCount val="5"/>
                <c:pt idx="0">
                  <c:v>0.40101798832130142</c:v>
                </c:pt>
                <c:pt idx="1">
                  <c:v>0.16209552624851328</c:v>
                </c:pt>
                <c:pt idx="2">
                  <c:v>0.20597345839939304</c:v>
                </c:pt>
                <c:pt idx="3">
                  <c:v>0.10150882534640444</c:v>
                </c:pt>
                <c:pt idx="4">
                  <c:v>0.12940420168438782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95-46F6-B005-37550EAD1B2E}"/>
            </c:ext>
          </c:extLst>
        </c:ser>
        <c:ser>
          <c:idx val="2"/>
          <c:order val="2"/>
          <c:tx>
            <c:strRef>
              <c:f>Occupation!$D$9</c:f>
              <c:strCache>
                <c:ptCount val="1"/>
                <c:pt idx="0">
                  <c:v>Austin-Round Rock-Georgetown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Occupation!$A$10:$A$14</c:f>
              <c:strCache>
                <c:ptCount val="5"/>
                <c:pt idx="0">
                  <c:v>    Management, business, science, and arts occupations:</c:v>
                </c:pt>
                <c:pt idx="1">
                  <c:v>    Service occupations:</c:v>
                </c:pt>
                <c:pt idx="2">
                  <c:v>    Sales and office occupations:</c:v>
                </c:pt>
                <c:pt idx="3">
                  <c:v>    Natural resources, construction, and maintenance occupations:</c:v>
                </c:pt>
                <c:pt idx="4">
                  <c:v>    Production, transportation, and material moving occupations:</c:v>
                </c:pt>
              </c:strCache>
            </c:strRef>
          </c:cat>
          <c:val>
            <c:numRef>
              <c:f>Occupation!$D$10:$D$14</c:f>
              <c:numCache>
                <c:formatCode>0%</c:formatCode>
                <c:ptCount val="5"/>
                <c:pt idx="0">
                  <c:v>0.52850790451794372</c:v>
                </c:pt>
                <c:pt idx="1">
                  <c:v>0.13157977347497427</c:v>
                </c:pt>
                <c:pt idx="2">
                  <c:v>0.19282095230919913</c:v>
                </c:pt>
                <c:pt idx="3">
                  <c:v>6.7853129159446496E-2</c:v>
                </c:pt>
                <c:pt idx="4">
                  <c:v>7.9238240538436422E-2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C95-46F6-B005-37550EAD1B2E}"/>
            </c:ext>
          </c:extLst>
        </c:ser>
        <c:ser>
          <c:idx val="3"/>
          <c:order val="3"/>
          <c:tx>
            <c:strRef>
              <c:f>Occupation!$E$9</c:f>
              <c:strCache>
                <c:ptCount val="1"/>
                <c:pt idx="0">
                  <c:v>College Station-Bryan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Occupation!$A$10:$A$14</c:f>
              <c:strCache>
                <c:ptCount val="5"/>
                <c:pt idx="0">
                  <c:v>    Management, business, science, and arts occupations:</c:v>
                </c:pt>
                <c:pt idx="1">
                  <c:v>    Service occupations:</c:v>
                </c:pt>
                <c:pt idx="2">
                  <c:v>    Sales and office occupations:</c:v>
                </c:pt>
                <c:pt idx="3">
                  <c:v>    Natural resources, construction, and maintenance occupations:</c:v>
                </c:pt>
                <c:pt idx="4">
                  <c:v>    Production, transportation, and material moving occupations:</c:v>
                </c:pt>
              </c:strCache>
            </c:strRef>
          </c:cat>
          <c:val>
            <c:numRef>
              <c:f>Occupation!$E$10:$E$14</c:f>
              <c:numCache>
                <c:formatCode>0%</c:formatCode>
                <c:ptCount val="5"/>
                <c:pt idx="0">
                  <c:v>0.41985461370830485</c:v>
                </c:pt>
                <c:pt idx="1">
                  <c:v>0.18504143668379278</c:v>
                </c:pt>
                <c:pt idx="2">
                  <c:v>0.20513146801978779</c:v>
                </c:pt>
                <c:pt idx="3">
                  <c:v>9.4914661109962301E-2</c:v>
                </c:pt>
                <c:pt idx="4">
                  <c:v>9.5057820478152283E-2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C95-46F6-B005-37550EAD1B2E}"/>
            </c:ext>
          </c:extLst>
        </c:ser>
        <c:ser>
          <c:idx val="4"/>
          <c:order val="4"/>
          <c:tx>
            <c:strRef>
              <c:f>Occupation!$F$9</c:f>
              <c:strCache>
                <c:ptCount val="1"/>
                <c:pt idx="0">
                  <c:v>Houston-The Woodlands-Sugar Land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Occupation!$A$10:$A$14</c:f>
              <c:strCache>
                <c:ptCount val="5"/>
                <c:pt idx="0">
                  <c:v>    Management, business, science, and arts occupations:</c:v>
                </c:pt>
                <c:pt idx="1">
                  <c:v>    Service occupations:</c:v>
                </c:pt>
                <c:pt idx="2">
                  <c:v>    Sales and office occupations:</c:v>
                </c:pt>
                <c:pt idx="3">
                  <c:v>    Natural resources, construction, and maintenance occupations:</c:v>
                </c:pt>
                <c:pt idx="4">
                  <c:v>    Production, transportation, and material moving occupations:</c:v>
                </c:pt>
              </c:strCache>
            </c:strRef>
          </c:cat>
          <c:val>
            <c:numRef>
              <c:f>Occupation!$F$10:$F$14</c:f>
              <c:numCache>
                <c:formatCode>0%</c:formatCode>
                <c:ptCount val="5"/>
                <c:pt idx="0">
                  <c:v>0.40363663213868761</c:v>
                </c:pt>
                <c:pt idx="1">
                  <c:v>0.15689092209008787</c:v>
                </c:pt>
                <c:pt idx="2">
                  <c:v>0.19946053677658268</c:v>
                </c:pt>
                <c:pt idx="3">
                  <c:v>0.10859158642576257</c:v>
                </c:pt>
                <c:pt idx="4">
                  <c:v>0.13142032256887928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C95-46F6-B005-37550EAD1B2E}"/>
            </c:ext>
          </c:extLst>
        </c:ser>
        <c:ser>
          <c:idx val="5"/>
          <c:order val="5"/>
          <c:tx>
            <c:strRef>
              <c:f>Occupation!$G$9</c:f>
              <c:strCache>
                <c:ptCount val="1"/>
                <c:pt idx="0">
                  <c:v>San Antonio-New Braunfels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Occupation!$A$10:$A$14</c:f>
              <c:strCache>
                <c:ptCount val="5"/>
                <c:pt idx="0">
                  <c:v>    Management, business, science, and arts occupations:</c:v>
                </c:pt>
                <c:pt idx="1">
                  <c:v>    Service occupations:</c:v>
                </c:pt>
                <c:pt idx="2">
                  <c:v>    Sales and office occupations:</c:v>
                </c:pt>
                <c:pt idx="3">
                  <c:v>    Natural resources, construction, and maintenance occupations:</c:v>
                </c:pt>
                <c:pt idx="4">
                  <c:v>    Production, transportation, and material moving occupations:</c:v>
                </c:pt>
              </c:strCache>
            </c:strRef>
          </c:cat>
          <c:val>
            <c:numRef>
              <c:f>Occupation!$G$10:$G$14</c:f>
              <c:numCache>
                <c:formatCode>0%</c:formatCode>
                <c:ptCount val="5"/>
                <c:pt idx="0">
                  <c:v>0.39520479537095016</c:v>
                </c:pt>
                <c:pt idx="1">
                  <c:v>0.17688585297378032</c:v>
                </c:pt>
                <c:pt idx="2">
                  <c:v>0.21848360032033451</c:v>
                </c:pt>
                <c:pt idx="3">
                  <c:v>9.9422616181549503E-2</c:v>
                </c:pt>
                <c:pt idx="4">
                  <c:v>0.11000313515338551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C95-46F6-B005-37550EAD1B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3826927"/>
        <c:axId val="344847999"/>
      </c:barChart>
      <c:catAx>
        <c:axId val="863826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4847999"/>
        <c:crosses val="autoZero"/>
        <c:auto val="1"/>
        <c:lblAlgn val="ctr"/>
        <c:lblOffset val="100"/>
        <c:noMultiLvlLbl val="0"/>
      </c:catAx>
      <c:valAx>
        <c:axId val="3448479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38269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Austin-Round Rock-Georgetown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Industry!$M$37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Industry!$L$38:$L$42</c:f>
              <c:strCache>
                <c:ptCount val="5"/>
                <c:pt idx="0">
                  <c:v>    Educational services, and health care and social assistance:</c:v>
                </c:pt>
                <c:pt idx="1">
                  <c:v>    Professional, scientific, and management, and administrative and waste management services:</c:v>
                </c:pt>
                <c:pt idx="2">
                  <c:v>    Manufacturing</c:v>
                </c:pt>
                <c:pt idx="3">
                  <c:v>    Retail trade</c:v>
                </c:pt>
                <c:pt idx="4">
                  <c:v>    Public administration</c:v>
                </c:pt>
              </c:strCache>
            </c:strRef>
          </c:cat>
          <c:val>
            <c:numRef>
              <c:f>Industry!$M$38:$M$42</c:f>
              <c:numCache>
                <c:formatCode>0%</c:formatCode>
                <c:ptCount val="5"/>
                <c:pt idx="0">
                  <c:v>0.19845941646571641</c:v>
                </c:pt>
                <c:pt idx="1">
                  <c:v>0.14116492229222163</c:v>
                </c:pt>
                <c:pt idx="2">
                  <c:v>0.10589341851099018</c:v>
                </c:pt>
                <c:pt idx="3">
                  <c:v>0.10412116353352607</c:v>
                </c:pt>
                <c:pt idx="4">
                  <c:v>8.555904149885743E-2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CB-4506-BF03-5109E0D7B46B}"/>
            </c:ext>
          </c:extLst>
        </c:ser>
        <c:ser>
          <c:idx val="1"/>
          <c:order val="1"/>
          <c:tx>
            <c:strRef>
              <c:f>Industry!$N$37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Industry!$L$38:$L$42</c:f>
              <c:strCache>
                <c:ptCount val="5"/>
                <c:pt idx="0">
                  <c:v>    Educational services, and health care and social assistance:</c:v>
                </c:pt>
                <c:pt idx="1">
                  <c:v>    Professional, scientific, and management, and administrative and waste management services:</c:v>
                </c:pt>
                <c:pt idx="2">
                  <c:v>    Manufacturing</c:v>
                </c:pt>
                <c:pt idx="3">
                  <c:v>    Retail trade</c:v>
                </c:pt>
                <c:pt idx="4">
                  <c:v>    Public administration</c:v>
                </c:pt>
              </c:strCache>
            </c:strRef>
          </c:cat>
          <c:val>
            <c:numRef>
              <c:f>Industry!$N$38:$N$42</c:f>
              <c:numCache>
                <c:formatCode>0%</c:formatCode>
                <c:ptCount val="5"/>
                <c:pt idx="0">
                  <c:v>0.18070906263230566</c:v>
                </c:pt>
                <c:pt idx="1">
                  <c:v>0.21353788808775628</c:v>
                </c:pt>
                <c:pt idx="2">
                  <c:v>9.6668503432766908E-2</c:v>
                </c:pt>
                <c:pt idx="3">
                  <c:v>9.4292054320052596E-2</c:v>
                </c:pt>
                <c:pt idx="4">
                  <c:v>7.438051694682668E-2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CB-4506-BF03-5109E0D7B4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68230943"/>
        <c:axId val="1615181727"/>
      </c:barChart>
      <c:catAx>
        <c:axId val="156823094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5181727"/>
        <c:crosses val="autoZero"/>
        <c:auto val="1"/>
        <c:lblAlgn val="ctr"/>
        <c:lblOffset val="100"/>
        <c:noMultiLvlLbl val="0"/>
      </c:catAx>
      <c:valAx>
        <c:axId val="1615181727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82309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baseline="0">
                <a:effectLst/>
              </a:rPr>
              <a:t>College Station-Bryan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Industry!$M$54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Industry!$L$55:$L$59</c:f>
              <c:strCache>
                <c:ptCount val="5"/>
                <c:pt idx="0">
                  <c:v>    Educational services, and health care and social assistance:</c:v>
                </c:pt>
                <c:pt idx="1">
                  <c:v>    Retail trade</c:v>
                </c:pt>
                <c:pt idx="2">
                  <c:v>    Arts, entertainment, and recreation, and accommodation and food services:</c:v>
                </c:pt>
                <c:pt idx="3">
                  <c:v>    Finance and insurance, and real estate and rental and leasing:</c:v>
                </c:pt>
                <c:pt idx="4">
                  <c:v>    Manufacturing</c:v>
                </c:pt>
              </c:strCache>
            </c:strRef>
          </c:cat>
          <c:val>
            <c:numRef>
              <c:f>Industry!$M$55:$M$59</c:f>
              <c:numCache>
                <c:formatCode>0%</c:formatCode>
                <c:ptCount val="5"/>
                <c:pt idx="0">
                  <c:v>0.33920247664948727</c:v>
                </c:pt>
                <c:pt idx="1">
                  <c:v>9.5934987950959533E-2</c:v>
                </c:pt>
                <c:pt idx="2">
                  <c:v>8.1159522259942662E-2</c:v>
                </c:pt>
                <c:pt idx="3">
                  <c:v>7.2892297409016552E-2</c:v>
                </c:pt>
                <c:pt idx="4">
                  <c:v>6.9919614430704824E-2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D6-47CA-9520-188F308D80DD}"/>
            </c:ext>
          </c:extLst>
        </c:ser>
        <c:ser>
          <c:idx val="1"/>
          <c:order val="1"/>
          <c:tx>
            <c:strRef>
              <c:f>Industry!$N$54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Industry!$L$55:$L$59</c:f>
              <c:strCache>
                <c:ptCount val="5"/>
                <c:pt idx="0">
                  <c:v>    Educational services, and health care and social assistance:</c:v>
                </c:pt>
                <c:pt idx="1">
                  <c:v>    Retail trade</c:v>
                </c:pt>
                <c:pt idx="2">
                  <c:v>    Arts, entertainment, and recreation, and accommodation and food services:</c:v>
                </c:pt>
                <c:pt idx="3">
                  <c:v>    Finance and insurance, and real estate and rental and leasing:</c:v>
                </c:pt>
                <c:pt idx="4">
                  <c:v>    Manufacturing</c:v>
                </c:pt>
              </c:strCache>
            </c:strRef>
          </c:cat>
          <c:val>
            <c:numRef>
              <c:f>Industry!$N$55:$N$59</c:f>
              <c:numCache>
                <c:formatCode>0%</c:formatCode>
                <c:ptCount val="5"/>
                <c:pt idx="0">
                  <c:v>0.32004687885516903</c:v>
                </c:pt>
                <c:pt idx="1">
                  <c:v>9.9790278805822849E-2</c:v>
                </c:pt>
                <c:pt idx="2">
                  <c:v>5.5243029854428818E-2</c:v>
                </c:pt>
                <c:pt idx="3">
                  <c:v>5.7932395756229951E-2</c:v>
                </c:pt>
                <c:pt idx="4">
                  <c:v>6.6864051320009874E-2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D6-47CA-9520-188F308D80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68230943"/>
        <c:axId val="1615181727"/>
      </c:barChart>
      <c:catAx>
        <c:axId val="156823094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5181727"/>
        <c:crosses val="autoZero"/>
        <c:auto val="1"/>
        <c:lblAlgn val="ctr"/>
        <c:lblOffset val="100"/>
        <c:noMultiLvlLbl val="0"/>
      </c:catAx>
      <c:valAx>
        <c:axId val="1615181727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82309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baseline="0">
                <a:effectLst/>
              </a:rPr>
              <a:t>Houston-The Woodlands-Sugar Land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Industry!$M$71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Industry!$L$72:$L$76</c:f>
              <c:strCache>
                <c:ptCount val="5"/>
                <c:pt idx="0">
                  <c:v>    Educational services, and health care and social assistance:</c:v>
                </c:pt>
                <c:pt idx="1">
                  <c:v>    Manufacturing</c:v>
                </c:pt>
                <c:pt idx="2">
                  <c:v>    Professional, scientific, and management, and administrative and waste management services:</c:v>
                </c:pt>
                <c:pt idx="3">
                  <c:v>    Retail trade</c:v>
                </c:pt>
                <c:pt idx="4">
                  <c:v>    Construction</c:v>
                </c:pt>
              </c:strCache>
            </c:strRef>
          </c:cat>
          <c:val>
            <c:numRef>
              <c:f>Industry!$M$72:$M$76</c:f>
              <c:numCache>
                <c:formatCode>0%</c:formatCode>
                <c:ptCount val="5"/>
                <c:pt idx="0">
                  <c:v>0.195176034380242</c:v>
                </c:pt>
                <c:pt idx="1">
                  <c:v>0.13497918912516979</c:v>
                </c:pt>
                <c:pt idx="2">
                  <c:v>0.12704930316199611</c:v>
                </c:pt>
                <c:pt idx="3">
                  <c:v>9.5006356864204805E-2</c:v>
                </c:pt>
                <c:pt idx="4">
                  <c:v>7.6529877261762622E-2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89-40F8-9200-0D12E3FD9E45}"/>
            </c:ext>
          </c:extLst>
        </c:ser>
        <c:ser>
          <c:idx val="1"/>
          <c:order val="1"/>
          <c:tx>
            <c:strRef>
              <c:f>Industry!$N$71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Industry!$L$72:$L$76</c:f>
              <c:strCache>
                <c:ptCount val="5"/>
                <c:pt idx="0">
                  <c:v>    Educational services, and health care and social assistance:</c:v>
                </c:pt>
                <c:pt idx="1">
                  <c:v>    Manufacturing</c:v>
                </c:pt>
                <c:pt idx="2">
                  <c:v>    Professional, scientific, and management, and administrative and waste management services:</c:v>
                </c:pt>
                <c:pt idx="3">
                  <c:v>    Retail trade</c:v>
                </c:pt>
                <c:pt idx="4">
                  <c:v>    Construction</c:v>
                </c:pt>
              </c:strCache>
            </c:strRef>
          </c:cat>
          <c:val>
            <c:numRef>
              <c:f>Industry!$N$72:$N$76</c:f>
              <c:numCache>
                <c:formatCode>0%</c:formatCode>
                <c:ptCount val="5"/>
                <c:pt idx="0">
                  <c:v>0.21542834836235217</c:v>
                </c:pt>
                <c:pt idx="1">
                  <c:v>0.11304402929084614</c:v>
                </c:pt>
                <c:pt idx="2">
                  <c:v>0.1372312781781409</c:v>
                </c:pt>
                <c:pt idx="3">
                  <c:v>9.1312713944673662E-2</c:v>
                </c:pt>
                <c:pt idx="4">
                  <c:v>0.10322516962230374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89-40F8-9200-0D12E3FD9E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68230943"/>
        <c:axId val="1615181727"/>
      </c:barChart>
      <c:catAx>
        <c:axId val="156823094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5181727"/>
        <c:crosses val="autoZero"/>
        <c:auto val="1"/>
        <c:lblAlgn val="ctr"/>
        <c:lblOffset val="100"/>
        <c:noMultiLvlLbl val="0"/>
      </c:catAx>
      <c:valAx>
        <c:axId val="1615181727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82309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baseline="0">
                <a:effectLst/>
              </a:rPr>
              <a:t>San Antonio-New Braunfels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Industry!$M$88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Industry!$L$89:$L$93</c:f>
              <c:strCache>
                <c:ptCount val="5"/>
                <c:pt idx="0">
                  <c:v>    Educational services, and health care and social assistance:</c:v>
                </c:pt>
                <c:pt idx="1">
                  <c:v>    Retail trade</c:v>
                </c:pt>
                <c:pt idx="2">
                  <c:v>    Professional, scientific, and management, and administrative and waste management services:</c:v>
                </c:pt>
                <c:pt idx="3">
                  <c:v>    Finance and insurance, and real estate and rental and leasing:</c:v>
                </c:pt>
                <c:pt idx="4">
                  <c:v>    Manufacturing</c:v>
                </c:pt>
              </c:strCache>
            </c:strRef>
          </c:cat>
          <c:val>
            <c:numRef>
              <c:f>Industry!$M$89:$M$93</c:f>
              <c:numCache>
                <c:formatCode>0%</c:formatCode>
                <c:ptCount val="5"/>
                <c:pt idx="0">
                  <c:v>0.23290756438574783</c:v>
                </c:pt>
                <c:pt idx="1">
                  <c:v>0.10892958332851477</c:v>
                </c:pt>
                <c:pt idx="2">
                  <c:v>0.10242884897827018</c:v>
                </c:pt>
                <c:pt idx="3">
                  <c:v>0.10024025395797435</c:v>
                </c:pt>
                <c:pt idx="4">
                  <c:v>7.4860357807819966E-2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12-487B-B950-085A0AA9E5B1}"/>
            </c:ext>
          </c:extLst>
        </c:ser>
        <c:ser>
          <c:idx val="1"/>
          <c:order val="1"/>
          <c:tx>
            <c:strRef>
              <c:f>Industry!$N$88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Industry!$L$89:$L$93</c:f>
              <c:strCache>
                <c:ptCount val="5"/>
                <c:pt idx="0">
                  <c:v>    Educational services, and health care and social assistance:</c:v>
                </c:pt>
                <c:pt idx="1">
                  <c:v>    Retail trade</c:v>
                </c:pt>
                <c:pt idx="2">
                  <c:v>    Professional, scientific, and management, and administrative and waste management services:</c:v>
                </c:pt>
                <c:pt idx="3">
                  <c:v>    Finance and insurance, and real estate and rental and leasing:</c:v>
                </c:pt>
                <c:pt idx="4">
                  <c:v>    Manufacturing</c:v>
                </c:pt>
              </c:strCache>
            </c:strRef>
          </c:cat>
          <c:val>
            <c:numRef>
              <c:f>Industry!$N$89:$N$93</c:f>
              <c:numCache>
                <c:formatCode>0%</c:formatCode>
                <c:ptCount val="5"/>
                <c:pt idx="0">
                  <c:v>0.23374309575568811</c:v>
                </c:pt>
                <c:pt idx="1">
                  <c:v>9.4259450432135516E-2</c:v>
                </c:pt>
                <c:pt idx="2">
                  <c:v>0.13339299492993872</c:v>
                </c:pt>
                <c:pt idx="3">
                  <c:v>0.10546713973145234</c:v>
                </c:pt>
                <c:pt idx="4">
                  <c:v>7.2046075664528003E-2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12-487B-B950-085A0AA9E5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68230943"/>
        <c:axId val="1615181727"/>
      </c:barChart>
      <c:catAx>
        <c:axId val="156823094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5181727"/>
        <c:crosses val="autoZero"/>
        <c:auto val="1"/>
        <c:lblAlgn val="ctr"/>
        <c:lblOffset val="100"/>
        <c:noMultiLvlLbl val="0"/>
      </c:catAx>
      <c:valAx>
        <c:axId val="1615181727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82309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760200851073248E-2"/>
          <c:y val="8.1942219911081984E-2"/>
          <c:w val="0.8764797973793137"/>
          <c:h val="0.75382849573811983"/>
        </c:manualLayout>
      </c:layout>
      <c:lineChart>
        <c:grouping val="standard"/>
        <c:varyColors val="0"/>
        <c:ser>
          <c:idx val="0"/>
          <c:order val="0"/>
          <c:tx>
            <c:strRef>
              <c:f>'Total trend'!$B$47</c:f>
              <c:strCache>
                <c:ptCount val="1"/>
                <c:pt idx="0">
                  <c:v>2010-2020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'Total trend'!$A$48:$A$98</c:f>
              <c:numCache>
                <c:formatCode>General</c:formatCode>
                <c:ptCount val="5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  <c:pt idx="41">
                  <c:v>2051</c:v>
                </c:pt>
                <c:pt idx="42">
                  <c:v>2052</c:v>
                </c:pt>
                <c:pt idx="43">
                  <c:v>2053</c:v>
                </c:pt>
                <c:pt idx="44">
                  <c:v>2054</c:v>
                </c:pt>
                <c:pt idx="45">
                  <c:v>2055</c:v>
                </c:pt>
                <c:pt idx="46">
                  <c:v>2056</c:v>
                </c:pt>
                <c:pt idx="47">
                  <c:v>2057</c:v>
                </c:pt>
                <c:pt idx="48">
                  <c:v>2058</c:v>
                </c:pt>
                <c:pt idx="49">
                  <c:v>2059</c:v>
                </c:pt>
                <c:pt idx="50">
                  <c:v>2060</c:v>
                </c:pt>
              </c:numCache>
            </c:numRef>
          </c:cat>
          <c:val>
            <c:numRef>
              <c:f>'Total trend'!$B$48:$B$98</c:f>
              <c:numCache>
                <c:formatCode>General</c:formatCode>
                <c:ptCount val="51"/>
                <c:pt idx="10">
                  <c:v>29145505</c:v>
                </c:pt>
                <c:pt idx="11">
                  <c:v>29508207</c:v>
                </c:pt>
                <c:pt idx="12">
                  <c:v>29874788</c:v>
                </c:pt>
                <c:pt idx="13">
                  <c:v>30244881</c:v>
                </c:pt>
                <c:pt idx="14">
                  <c:v>30618408</c:v>
                </c:pt>
                <c:pt idx="15">
                  <c:v>30995030</c:v>
                </c:pt>
                <c:pt idx="16">
                  <c:v>31374415</c:v>
                </c:pt>
                <c:pt idx="17">
                  <c:v>31756242</c:v>
                </c:pt>
                <c:pt idx="18">
                  <c:v>32140235</c:v>
                </c:pt>
                <c:pt idx="19">
                  <c:v>32525922</c:v>
                </c:pt>
                <c:pt idx="20">
                  <c:v>32912882</c:v>
                </c:pt>
                <c:pt idx="21">
                  <c:v>33300733</c:v>
                </c:pt>
                <c:pt idx="22">
                  <c:v>33689173</c:v>
                </c:pt>
                <c:pt idx="23">
                  <c:v>34078174</c:v>
                </c:pt>
                <c:pt idx="24">
                  <c:v>34467756</c:v>
                </c:pt>
                <c:pt idx="25">
                  <c:v>34857869</c:v>
                </c:pt>
                <c:pt idx="26">
                  <c:v>35248360</c:v>
                </c:pt>
                <c:pt idx="27">
                  <c:v>35638739</c:v>
                </c:pt>
                <c:pt idx="28">
                  <c:v>36028822</c:v>
                </c:pt>
                <c:pt idx="29">
                  <c:v>36418360</c:v>
                </c:pt>
                <c:pt idx="30">
                  <c:v>36807213</c:v>
                </c:pt>
                <c:pt idx="31">
                  <c:v>37195498</c:v>
                </c:pt>
                <c:pt idx="32">
                  <c:v>37583109</c:v>
                </c:pt>
                <c:pt idx="33">
                  <c:v>37969850</c:v>
                </c:pt>
                <c:pt idx="34">
                  <c:v>38355509</c:v>
                </c:pt>
                <c:pt idx="35">
                  <c:v>38740127</c:v>
                </c:pt>
                <c:pt idx="36">
                  <c:v>39123792</c:v>
                </c:pt>
                <c:pt idx="37">
                  <c:v>39506360</c:v>
                </c:pt>
                <c:pt idx="38">
                  <c:v>39887643</c:v>
                </c:pt>
                <c:pt idx="39">
                  <c:v>40267524</c:v>
                </c:pt>
                <c:pt idx="40">
                  <c:v>40645784</c:v>
                </c:pt>
                <c:pt idx="41">
                  <c:v>41022525</c:v>
                </c:pt>
                <c:pt idx="42">
                  <c:v>41397804</c:v>
                </c:pt>
                <c:pt idx="43">
                  <c:v>41771854</c:v>
                </c:pt>
                <c:pt idx="44">
                  <c:v>42145223</c:v>
                </c:pt>
                <c:pt idx="45">
                  <c:v>42518254</c:v>
                </c:pt>
                <c:pt idx="46">
                  <c:v>42891450</c:v>
                </c:pt>
                <c:pt idx="47">
                  <c:v>43265100</c:v>
                </c:pt>
                <c:pt idx="48">
                  <c:v>43639517</c:v>
                </c:pt>
                <c:pt idx="49">
                  <c:v>44015027</c:v>
                </c:pt>
                <c:pt idx="50">
                  <c:v>44391658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F3-420D-AFC9-99346218BB70}"/>
            </c:ext>
          </c:extLst>
        </c:ser>
        <c:ser>
          <c:idx val="1"/>
          <c:order val="1"/>
          <c:tx>
            <c:strRef>
              <c:f>'Total trend'!$C$47</c:f>
              <c:strCache>
                <c:ptCount val="1"/>
                <c:pt idx="0">
                  <c:v>Zero Net Migration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'Total trend'!$A$48:$A$98</c:f>
              <c:numCache>
                <c:formatCode>General</c:formatCode>
                <c:ptCount val="5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  <c:pt idx="41">
                  <c:v>2051</c:v>
                </c:pt>
                <c:pt idx="42">
                  <c:v>2052</c:v>
                </c:pt>
                <c:pt idx="43">
                  <c:v>2053</c:v>
                </c:pt>
                <c:pt idx="44">
                  <c:v>2054</c:v>
                </c:pt>
                <c:pt idx="45">
                  <c:v>2055</c:v>
                </c:pt>
                <c:pt idx="46">
                  <c:v>2056</c:v>
                </c:pt>
                <c:pt idx="47">
                  <c:v>2057</c:v>
                </c:pt>
                <c:pt idx="48">
                  <c:v>2058</c:v>
                </c:pt>
                <c:pt idx="49">
                  <c:v>2059</c:v>
                </c:pt>
                <c:pt idx="50">
                  <c:v>2060</c:v>
                </c:pt>
              </c:numCache>
            </c:numRef>
          </c:cat>
          <c:val>
            <c:numRef>
              <c:f>'Total trend'!$C$48:$C$98</c:f>
              <c:numCache>
                <c:formatCode>0</c:formatCode>
                <c:ptCount val="51"/>
                <c:pt idx="0">
                  <c:v>25145561</c:v>
                </c:pt>
                <c:pt idx="1">
                  <c:v>25368140</c:v>
                </c:pt>
                <c:pt idx="2">
                  <c:v>25587758</c:v>
                </c:pt>
                <c:pt idx="3">
                  <c:v>25804803</c:v>
                </c:pt>
                <c:pt idx="4">
                  <c:v>26018996</c:v>
                </c:pt>
                <c:pt idx="5">
                  <c:v>26230098</c:v>
                </c:pt>
                <c:pt idx="6">
                  <c:v>26438031</c:v>
                </c:pt>
                <c:pt idx="7">
                  <c:v>26642846</c:v>
                </c:pt>
                <c:pt idx="8">
                  <c:v>26844587</c:v>
                </c:pt>
                <c:pt idx="9">
                  <c:v>27043215</c:v>
                </c:pt>
                <c:pt idx="10">
                  <c:v>27238610</c:v>
                </c:pt>
                <c:pt idx="11">
                  <c:v>27430846</c:v>
                </c:pt>
                <c:pt idx="12">
                  <c:v>27619758</c:v>
                </c:pt>
                <c:pt idx="13">
                  <c:v>27805264</c:v>
                </c:pt>
                <c:pt idx="14">
                  <c:v>27987306</c:v>
                </c:pt>
                <c:pt idx="15">
                  <c:v>28165689</c:v>
                </c:pt>
                <c:pt idx="16">
                  <c:v>28340192</c:v>
                </c:pt>
                <c:pt idx="17">
                  <c:v>28510652</c:v>
                </c:pt>
                <c:pt idx="18">
                  <c:v>28676463</c:v>
                </c:pt>
                <c:pt idx="19">
                  <c:v>28837655</c:v>
                </c:pt>
                <c:pt idx="20">
                  <c:v>28994210</c:v>
                </c:pt>
                <c:pt idx="21">
                  <c:v>29146457</c:v>
                </c:pt>
                <c:pt idx="22">
                  <c:v>29293370</c:v>
                </c:pt>
                <c:pt idx="23">
                  <c:v>29435223</c:v>
                </c:pt>
                <c:pt idx="24">
                  <c:v>29572471</c:v>
                </c:pt>
                <c:pt idx="25">
                  <c:v>29705207</c:v>
                </c:pt>
                <c:pt idx="26">
                  <c:v>29833585</c:v>
                </c:pt>
                <c:pt idx="27">
                  <c:v>29957694</c:v>
                </c:pt>
                <c:pt idx="28">
                  <c:v>30077600</c:v>
                </c:pt>
                <c:pt idx="29">
                  <c:v>30193458</c:v>
                </c:pt>
                <c:pt idx="30">
                  <c:v>30305304</c:v>
                </c:pt>
                <c:pt idx="31">
                  <c:v>30413550</c:v>
                </c:pt>
                <c:pt idx="32">
                  <c:v>30517688</c:v>
                </c:pt>
                <c:pt idx="33">
                  <c:v>30617890</c:v>
                </c:pt>
                <c:pt idx="34">
                  <c:v>30714751</c:v>
                </c:pt>
                <c:pt idx="35">
                  <c:v>30808219</c:v>
                </c:pt>
                <c:pt idx="36">
                  <c:v>30899220</c:v>
                </c:pt>
                <c:pt idx="37">
                  <c:v>30988290</c:v>
                </c:pt>
                <c:pt idx="38">
                  <c:v>31075662</c:v>
                </c:pt>
                <c:pt idx="39">
                  <c:v>31161596</c:v>
                </c:pt>
                <c:pt idx="40">
                  <c:v>31246355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2F3-420D-AFC9-99346218BB70}"/>
            </c:ext>
          </c:extLst>
        </c:ser>
        <c:ser>
          <c:idx val="2"/>
          <c:order val="2"/>
          <c:tx>
            <c:strRef>
              <c:f>'Total trend'!$D$47</c:f>
              <c:strCache>
                <c:ptCount val="1"/>
                <c:pt idx="0">
                  <c:v>Half 2000 -2010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'Total trend'!$A$48:$A$98</c:f>
              <c:numCache>
                <c:formatCode>General</c:formatCode>
                <c:ptCount val="5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  <c:pt idx="41">
                  <c:v>2051</c:v>
                </c:pt>
                <c:pt idx="42">
                  <c:v>2052</c:v>
                </c:pt>
                <c:pt idx="43">
                  <c:v>2053</c:v>
                </c:pt>
                <c:pt idx="44">
                  <c:v>2054</c:v>
                </c:pt>
                <c:pt idx="45">
                  <c:v>2055</c:v>
                </c:pt>
                <c:pt idx="46">
                  <c:v>2056</c:v>
                </c:pt>
                <c:pt idx="47">
                  <c:v>2057</c:v>
                </c:pt>
                <c:pt idx="48">
                  <c:v>2058</c:v>
                </c:pt>
                <c:pt idx="49">
                  <c:v>2059</c:v>
                </c:pt>
                <c:pt idx="50">
                  <c:v>2060</c:v>
                </c:pt>
              </c:numCache>
            </c:numRef>
          </c:cat>
          <c:val>
            <c:numRef>
              <c:f>'Total trend'!$D$48:$D$98</c:f>
              <c:numCache>
                <c:formatCode>0</c:formatCode>
                <c:ptCount val="51"/>
                <c:pt idx="0">
                  <c:v>25145561</c:v>
                </c:pt>
                <c:pt idx="1">
                  <c:v>25499699</c:v>
                </c:pt>
                <c:pt idx="2">
                  <c:v>25857200</c:v>
                </c:pt>
                <c:pt idx="3">
                  <c:v>26217850</c:v>
                </c:pt>
                <c:pt idx="4">
                  <c:v>26581256</c:v>
                </c:pt>
                <c:pt idx="5">
                  <c:v>26947116</c:v>
                </c:pt>
                <c:pt idx="6">
                  <c:v>27315362</c:v>
                </c:pt>
                <c:pt idx="7">
                  <c:v>27686234</c:v>
                </c:pt>
                <c:pt idx="8">
                  <c:v>28059417</c:v>
                </c:pt>
                <c:pt idx="9">
                  <c:v>28435222</c:v>
                </c:pt>
                <c:pt idx="10">
                  <c:v>28813282</c:v>
                </c:pt>
                <c:pt idx="11">
                  <c:v>29193543</c:v>
                </c:pt>
                <c:pt idx="12">
                  <c:v>29576078</c:v>
                </c:pt>
                <c:pt idx="13">
                  <c:v>29960483</c:v>
                </c:pt>
                <c:pt idx="14">
                  <c:v>30346675</c:v>
                </c:pt>
                <c:pt idx="15">
                  <c:v>30734321</c:v>
                </c:pt>
                <c:pt idx="16">
                  <c:v>31123110</c:v>
                </c:pt>
                <c:pt idx="17">
                  <c:v>31512597</c:v>
                </c:pt>
                <c:pt idx="18">
                  <c:v>31902068</c:v>
                </c:pt>
                <c:pt idx="19">
                  <c:v>32291314</c:v>
                </c:pt>
                <c:pt idx="20">
                  <c:v>32680217</c:v>
                </c:pt>
                <c:pt idx="21">
                  <c:v>33069124.000000004</c:v>
                </c:pt>
                <c:pt idx="22">
                  <c:v>33456995.999999996</c:v>
                </c:pt>
                <c:pt idx="23">
                  <c:v>33844034</c:v>
                </c:pt>
                <c:pt idx="24">
                  <c:v>34230596</c:v>
                </c:pt>
                <c:pt idx="25">
                  <c:v>34616890</c:v>
                </c:pt>
                <c:pt idx="26">
                  <c:v>35003182</c:v>
                </c:pt>
                <c:pt idx="27">
                  <c:v>35389580</c:v>
                </c:pt>
                <c:pt idx="28">
                  <c:v>35776102</c:v>
                </c:pt>
                <c:pt idx="29">
                  <c:v>36163116</c:v>
                </c:pt>
                <c:pt idx="30">
                  <c:v>36550595</c:v>
                </c:pt>
                <c:pt idx="31">
                  <c:v>36938879</c:v>
                </c:pt>
                <c:pt idx="32">
                  <c:v>37327562</c:v>
                </c:pt>
                <c:pt idx="33">
                  <c:v>37716926</c:v>
                </c:pt>
                <c:pt idx="34">
                  <c:v>38107567</c:v>
                </c:pt>
                <c:pt idx="35">
                  <c:v>38499538</c:v>
                </c:pt>
                <c:pt idx="36">
                  <c:v>38893625</c:v>
                </c:pt>
                <c:pt idx="37">
                  <c:v>39290775</c:v>
                </c:pt>
                <c:pt idx="38">
                  <c:v>39691097</c:v>
                </c:pt>
                <c:pt idx="39">
                  <c:v>40095109</c:v>
                </c:pt>
                <c:pt idx="40">
                  <c:v>40502749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2F3-420D-AFC9-99346218BB70}"/>
            </c:ext>
          </c:extLst>
        </c:ser>
        <c:ser>
          <c:idx val="3"/>
          <c:order val="3"/>
          <c:tx>
            <c:strRef>
              <c:f>'Total trend'!$E$47</c:f>
              <c:strCache>
                <c:ptCount val="1"/>
                <c:pt idx="0">
                  <c:v>2000 -2010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'Total trend'!$A$48:$A$98</c:f>
              <c:numCache>
                <c:formatCode>General</c:formatCode>
                <c:ptCount val="5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  <c:pt idx="41">
                  <c:v>2051</c:v>
                </c:pt>
                <c:pt idx="42">
                  <c:v>2052</c:v>
                </c:pt>
                <c:pt idx="43">
                  <c:v>2053</c:v>
                </c:pt>
                <c:pt idx="44">
                  <c:v>2054</c:v>
                </c:pt>
                <c:pt idx="45">
                  <c:v>2055</c:v>
                </c:pt>
                <c:pt idx="46">
                  <c:v>2056</c:v>
                </c:pt>
                <c:pt idx="47">
                  <c:v>2057</c:v>
                </c:pt>
                <c:pt idx="48">
                  <c:v>2058</c:v>
                </c:pt>
                <c:pt idx="49">
                  <c:v>2059</c:v>
                </c:pt>
                <c:pt idx="50">
                  <c:v>2060</c:v>
                </c:pt>
              </c:numCache>
            </c:numRef>
          </c:cat>
          <c:val>
            <c:numRef>
              <c:f>'Total trend'!$E$48:$E$98</c:f>
              <c:numCache>
                <c:formatCode>0</c:formatCode>
                <c:ptCount val="51"/>
                <c:pt idx="0">
                  <c:v>25145561</c:v>
                </c:pt>
                <c:pt idx="1">
                  <c:v>25631695</c:v>
                </c:pt>
                <c:pt idx="2">
                  <c:v>26130047</c:v>
                </c:pt>
                <c:pt idx="3">
                  <c:v>26640165</c:v>
                </c:pt>
                <c:pt idx="4">
                  <c:v>27161942</c:v>
                </c:pt>
                <c:pt idx="5">
                  <c:v>27695284</c:v>
                </c:pt>
                <c:pt idx="6">
                  <c:v>28240245</c:v>
                </c:pt>
                <c:pt idx="7">
                  <c:v>28797290</c:v>
                </c:pt>
                <c:pt idx="8">
                  <c:v>29366479</c:v>
                </c:pt>
                <c:pt idx="9">
                  <c:v>29948091</c:v>
                </c:pt>
                <c:pt idx="10">
                  <c:v>30541978</c:v>
                </c:pt>
                <c:pt idx="11">
                  <c:v>31148299</c:v>
                </c:pt>
                <c:pt idx="12">
                  <c:v>31767295</c:v>
                </c:pt>
                <c:pt idx="13">
                  <c:v>32398820</c:v>
                </c:pt>
                <c:pt idx="14">
                  <c:v>33042844.000000004</c:v>
                </c:pt>
                <c:pt idx="15">
                  <c:v>33699307</c:v>
                </c:pt>
                <c:pt idx="16">
                  <c:v>34367812</c:v>
                </c:pt>
                <c:pt idx="17">
                  <c:v>35048139</c:v>
                </c:pt>
                <c:pt idx="18">
                  <c:v>35739576</c:v>
                </c:pt>
                <c:pt idx="19">
                  <c:v>36441844</c:v>
                </c:pt>
                <c:pt idx="20">
                  <c:v>37155084</c:v>
                </c:pt>
                <c:pt idx="21">
                  <c:v>37879808</c:v>
                </c:pt>
                <c:pt idx="22">
                  <c:v>38615545</c:v>
                </c:pt>
                <c:pt idx="23">
                  <c:v>39362271</c:v>
                </c:pt>
                <c:pt idx="24">
                  <c:v>40120968</c:v>
                </c:pt>
                <c:pt idx="25">
                  <c:v>40892255</c:v>
                </c:pt>
                <c:pt idx="26">
                  <c:v>41676432</c:v>
                </c:pt>
                <c:pt idx="27">
                  <c:v>42474368</c:v>
                </c:pt>
                <c:pt idx="28">
                  <c:v>43286564</c:v>
                </c:pt>
                <c:pt idx="29">
                  <c:v>44113564</c:v>
                </c:pt>
                <c:pt idx="30">
                  <c:v>44955896</c:v>
                </c:pt>
                <c:pt idx="31">
                  <c:v>45814206</c:v>
                </c:pt>
                <c:pt idx="32">
                  <c:v>46688598</c:v>
                </c:pt>
                <c:pt idx="33">
                  <c:v>47579643</c:v>
                </c:pt>
                <c:pt idx="34">
                  <c:v>48488716</c:v>
                </c:pt>
                <c:pt idx="35">
                  <c:v>49416165</c:v>
                </c:pt>
                <c:pt idx="36">
                  <c:v>50363232</c:v>
                </c:pt>
                <c:pt idx="37">
                  <c:v>51331196</c:v>
                </c:pt>
                <c:pt idx="38">
                  <c:v>52321084</c:v>
                </c:pt>
                <c:pt idx="39">
                  <c:v>53333517</c:v>
                </c:pt>
                <c:pt idx="40">
                  <c:v>54369297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2F3-420D-AFC9-99346218BB70}"/>
            </c:ext>
          </c:extLst>
        </c:ser>
        <c:ser>
          <c:idx val="4"/>
          <c:order val="4"/>
          <c:tx>
            <c:strRef>
              <c:f>'Total trend'!$F$47</c:f>
              <c:strCache>
                <c:ptCount val="1"/>
                <c:pt idx="0">
                  <c:v>2010 -2015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'Total trend'!$A$48:$A$98</c:f>
              <c:numCache>
                <c:formatCode>General</c:formatCode>
                <c:ptCount val="5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  <c:pt idx="41">
                  <c:v>2051</c:v>
                </c:pt>
                <c:pt idx="42">
                  <c:v>2052</c:v>
                </c:pt>
                <c:pt idx="43">
                  <c:v>2053</c:v>
                </c:pt>
                <c:pt idx="44">
                  <c:v>2054</c:v>
                </c:pt>
                <c:pt idx="45">
                  <c:v>2055</c:v>
                </c:pt>
                <c:pt idx="46">
                  <c:v>2056</c:v>
                </c:pt>
                <c:pt idx="47">
                  <c:v>2057</c:v>
                </c:pt>
                <c:pt idx="48">
                  <c:v>2058</c:v>
                </c:pt>
                <c:pt idx="49">
                  <c:v>2059</c:v>
                </c:pt>
                <c:pt idx="50">
                  <c:v>2060</c:v>
                </c:pt>
              </c:numCache>
            </c:numRef>
          </c:cat>
          <c:val>
            <c:numRef>
              <c:f>'Total trend'!$F$48:$F$98</c:f>
              <c:numCache>
                <c:formatCode>0</c:formatCode>
                <c:ptCount val="51"/>
                <c:pt idx="0">
                  <c:v>25145561</c:v>
                </c:pt>
                <c:pt idx="1">
                  <c:v>25560867</c:v>
                </c:pt>
                <c:pt idx="2">
                  <c:v>25982796</c:v>
                </c:pt>
                <c:pt idx="3">
                  <c:v>26411554</c:v>
                </c:pt>
                <c:pt idx="4">
                  <c:v>26847198</c:v>
                </c:pt>
                <c:pt idx="5">
                  <c:v>27289849</c:v>
                </c:pt>
                <c:pt idx="6">
                  <c:v>27739237</c:v>
                </c:pt>
                <c:pt idx="7">
                  <c:v>28195918</c:v>
                </c:pt>
                <c:pt idx="8">
                  <c:v>28659986</c:v>
                </c:pt>
                <c:pt idx="9">
                  <c:v>29131564</c:v>
                </c:pt>
                <c:pt idx="10">
                  <c:v>29610798</c:v>
                </c:pt>
                <c:pt idx="11">
                  <c:v>30097592</c:v>
                </c:pt>
                <c:pt idx="12">
                  <c:v>30592002</c:v>
                </c:pt>
                <c:pt idx="13">
                  <c:v>31094014</c:v>
                </c:pt>
                <c:pt idx="14">
                  <c:v>31603586</c:v>
                </c:pt>
                <c:pt idx="15">
                  <c:v>32120618.999999996</c:v>
                </c:pt>
                <c:pt idx="16">
                  <c:v>32644846</c:v>
                </c:pt>
                <c:pt idx="17">
                  <c:v>33176083</c:v>
                </c:pt>
                <c:pt idx="18">
                  <c:v>33714047</c:v>
                </c:pt>
                <c:pt idx="19">
                  <c:v>34258343</c:v>
                </c:pt>
                <c:pt idx="20">
                  <c:v>34808596</c:v>
                </c:pt>
                <c:pt idx="21">
                  <c:v>35364516</c:v>
                </c:pt>
                <c:pt idx="22">
                  <c:v>35926034</c:v>
                </c:pt>
                <c:pt idx="23">
                  <c:v>36493169</c:v>
                </c:pt>
                <c:pt idx="24">
                  <c:v>37065918</c:v>
                </c:pt>
                <c:pt idx="25">
                  <c:v>37644507</c:v>
                </c:pt>
                <c:pt idx="26">
                  <c:v>38229151</c:v>
                </c:pt>
                <c:pt idx="27">
                  <c:v>38820807</c:v>
                </c:pt>
                <c:pt idx="28">
                  <c:v>39419739</c:v>
                </c:pt>
                <c:pt idx="29">
                  <c:v>40026368</c:v>
                </c:pt>
                <c:pt idx="30">
                  <c:v>40641319</c:v>
                </c:pt>
                <c:pt idx="31">
                  <c:v>41265100</c:v>
                </c:pt>
                <c:pt idx="32">
                  <c:v>41898122</c:v>
                </c:pt>
                <c:pt idx="33">
                  <c:v>42541188</c:v>
                </c:pt>
                <c:pt idx="34">
                  <c:v>43195070</c:v>
                </c:pt>
                <c:pt idx="35">
                  <c:v>43860542</c:v>
                </c:pt>
                <c:pt idx="36">
                  <c:v>44538312</c:v>
                </c:pt>
                <c:pt idx="37">
                  <c:v>45229096</c:v>
                </c:pt>
                <c:pt idx="38">
                  <c:v>45933567</c:v>
                </c:pt>
                <c:pt idx="39">
                  <c:v>46652446</c:v>
                </c:pt>
                <c:pt idx="40">
                  <c:v>47386428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2F3-420D-AFC9-99346218BB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3752223"/>
        <c:axId val="134653743"/>
      </c:lineChart>
      <c:catAx>
        <c:axId val="143752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653743"/>
        <c:crossesAt val="20"/>
        <c:auto val="1"/>
        <c:lblAlgn val="ctr"/>
        <c:lblOffset val="100"/>
        <c:tickLblSkip val="5"/>
        <c:noMultiLvlLbl val="0"/>
      </c:catAx>
      <c:valAx>
        <c:axId val="134653743"/>
        <c:scaling>
          <c:orientation val="minMax"/>
          <c:min val="2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752223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3043460476531337E-2"/>
          <c:y val="0.10273923012706138"/>
          <c:w val="0.5178090806830965"/>
          <c:h val="0.101694760527485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Net Domestic Migrants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Sheet1!$A$2:$A$52</c:f>
              <c:strCache>
                <c:ptCount val="19"/>
                <c:pt idx="0">
                  <c:v>Colorado</c:v>
                </c:pt>
                <c:pt idx="1">
                  <c:v>Oklahoma</c:v>
                </c:pt>
                <c:pt idx="2">
                  <c:v>Washington</c:v>
                </c:pt>
                <c:pt idx="3">
                  <c:v>Oregon</c:v>
                </c:pt>
                <c:pt idx="4">
                  <c:v>North Dakota</c:v>
                </c:pt>
                <c:pt idx="5">
                  <c:v>Montana</c:v>
                </c:pt>
                <c:pt idx="6">
                  <c:v>Nevada</c:v>
                </c:pt>
                <c:pt idx="7">
                  <c:v>Mississippi</c:v>
                </c:pt>
                <c:pt idx="8">
                  <c:v>Virginia</c:v>
                </c:pt>
                <c:pt idx="9">
                  <c:v>Alaska</c:v>
                </c:pt>
                <c:pt idx="10">
                  <c:v>Arizona</c:v>
                </c:pt>
                <c:pt idx="11">
                  <c:v>Maryland</c:v>
                </c:pt>
                <c:pt idx="12">
                  <c:v>New Jersey</c:v>
                </c:pt>
                <c:pt idx="13">
                  <c:v>Louisiana</c:v>
                </c:pt>
                <c:pt idx="14">
                  <c:v>Puerto Rico</c:v>
                </c:pt>
                <c:pt idx="15">
                  <c:v>Florida</c:v>
                </c:pt>
                <c:pt idx="16">
                  <c:v>New York</c:v>
                </c:pt>
                <c:pt idx="17">
                  <c:v>Illinois</c:v>
                </c:pt>
                <c:pt idx="18">
                  <c:v>California</c:v>
                </c:pt>
              </c:strCache>
            </c:strRef>
          </c:cat>
          <c:val>
            <c:numRef>
              <c:f>Sheet1!$B$2:$B$52</c:f>
              <c:numCache>
                <c:formatCode>_(* #,##0_);_(* \(#,##0\);_(* "-"??_);_(@_)</c:formatCode>
                <c:ptCount val="19"/>
                <c:pt idx="0">
                  <c:v>-47086</c:v>
                </c:pt>
                <c:pt idx="1">
                  <c:v>-41384</c:v>
                </c:pt>
                <c:pt idx="2">
                  <c:v>-19683</c:v>
                </c:pt>
                <c:pt idx="3">
                  <c:v>-11068</c:v>
                </c:pt>
                <c:pt idx="4">
                  <c:v>-7055</c:v>
                </c:pt>
                <c:pt idx="5">
                  <c:v>-5752</c:v>
                </c:pt>
                <c:pt idx="6">
                  <c:v>26834</c:v>
                </c:pt>
                <c:pt idx="7">
                  <c:v>27616</c:v>
                </c:pt>
                <c:pt idx="8">
                  <c:v>28014</c:v>
                </c:pt>
                <c:pt idx="9">
                  <c:v>28332</c:v>
                </c:pt>
                <c:pt idx="10">
                  <c:v>29022</c:v>
                </c:pt>
                <c:pt idx="11">
                  <c:v>33296</c:v>
                </c:pt>
                <c:pt idx="12">
                  <c:v>35839</c:v>
                </c:pt>
                <c:pt idx="13">
                  <c:v>53318</c:v>
                </c:pt>
                <c:pt idx="14">
                  <c:v>57980</c:v>
                </c:pt>
                <c:pt idx="15">
                  <c:v>73917</c:v>
                </c:pt>
                <c:pt idx="16">
                  <c:v>91109</c:v>
                </c:pt>
                <c:pt idx="17">
                  <c:v>96790</c:v>
                </c:pt>
                <c:pt idx="18">
                  <c:v>302978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5A-461C-B8CE-EE65952676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02883232"/>
        <c:axId val="95646580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Percent of Net Domestic Migrants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Sheet1!$A$2:$A$52</c15:sqref>
                        </c15:formulaRef>
                      </c:ext>
                    </c:extLst>
                    <c:strCache>
                      <c:ptCount val="19"/>
                      <c:pt idx="0">
                        <c:v>Colorado</c:v>
                      </c:pt>
                      <c:pt idx="1">
                        <c:v>Oklahoma</c:v>
                      </c:pt>
                      <c:pt idx="2">
                        <c:v>Washington</c:v>
                      </c:pt>
                      <c:pt idx="3">
                        <c:v>Oregon</c:v>
                      </c:pt>
                      <c:pt idx="4">
                        <c:v>North Dakota</c:v>
                      </c:pt>
                      <c:pt idx="5">
                        <c:v>Montana</c:v>
                      </c:pt>
                      <c:pt idx="6">
                        <c:v>Nevada</c:v>
                      </c:pt>
                      <c:pt idx="7">
                        <c:v>Mississippi</c:v>
                      </c:pt>
                      <c:pt idx="8">
                        <c:v>Virginia</c:v>
                      </c:pt>
                      <c:pt idx="9">
                        <c:v>Alaska</c:v>
                      </c:pt>
                      <c:pt idx="10">
                        <c:v>Arizona</c:v>
                      </c:pt>
                      <c:pt idx="11">
                        <c:v>Maryland</c:v>
                      </c:pt>
                      <c:pt idx="12">
                        <c:v>New Jersey</c:v>
                      </c:pt>
                      <c:pt idx="13">
                        <c:v>Louisiana</c:v>
                      </c:pt>
                      <c:pt idx="14">
                        <c:v>Puerto Rico</c:v>
                      </c:pt>
                      <c:pt idx="15">
                        <c:v>Florida</c:v>
                      </c:pt>
                      <c:pt idx="16">
                        <c:v>New York</c:v>
                      </c:pt>
                      <c:pt idx="17">
                        <c:v>Illinois</c:v>
                      </c:pt>
                      <c:pt idx="18">
                        <c:v>California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Sheet1!$C$2:$C$52</c15:sqref>
                        </c15:formulaRef>
                      </c:ext>
                    </c:extLst>
                    <c:numCache>
                      <c:formatCode>0.0%</c:formatCode>
                      <c:ptCount val="19"/>
                      <c:pt idx="0">
                        <c:v>-4.4807963153286896E-2</c:v>
                      </c:pt>
                      <c:pt idx="1">
                        <c:v>-3.9381827871036501E-2</c:v>
                      </c:pt>
                      <c:pt idx="2">
                        <c:v>-1.8730729701952723E-2</c:v>
                      </c:pt>
                      <c:pt idx="3">
                        <c:v>-1.0532526359864489E-2</c:v>
                      </c:pt>
                      <c:pt idx="4">
                        <c:v>-6.7136766777054543E-3</c:v>
                      </c:pt>
                      <c:pt idx="5">
                        <c:v>-5.4737162650831716E-3</c:v>
                      </c:pt>
                      <c:pt idx="6">
                        <c:v>2.5535761866697117E-2</c:v>
                      </c:pt>
                      <c:pt idx="7">
                        <c:v>2.627992843820182E-2</c:v>
                      </c:pt>
                      <c:pt idx="8">
                        <c:v>2.6658673061550758E-2</c:v>
                      </c:pt>
                      <c:pt idx="9">
                        <c:v>2.6961288112367247E-2</c:v>
                      </c:pt>
                      <c:pt idx="10">
                        <c:v>2.7617905675459631E-2</c:v>
                      </c:pt>
                      <c:pt idx="11">
                        <c:v>3.1685128088005783E-2</c:v>
                      </c:pt>
                      <c:pt idx="12">
                        <c:v>3.4105096874881051E-2</c:v>
                      </c:pt>
                      <c:pt idx="13">
                        <c:v>5.0738456853564769E-2</c:v>
                      </c:pt>
                      <c:pt idx="14">
                        <c:v>5.5174907692893307E-2</c:v>
                      </c:pt>
                      <c:pt idx="15">
                        <c:v>7.0340870161014049E-2</c:v>
                      </c:pt>
                      <c:pt idx="16">
                        <c:v>8.6701115298237597E-2</c:v>
                      </c:pt>
                      <c:pt idx="17">
                        <c:v>9.2107266567698229E-2</c:v>
                      </c:pt>
                      <c:pt idx="18">
                        <c:v>0.28831982033420883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BC5A-461C-B8CE-EE6595267654}"/>
                  </c:ext>
                </c:extLst>
              </c15:ser>
            </c15:filteredBarSeries>
          </c:ext>
        </c:extLst>
      </c:barChart>
      <c:catAx>
        <c:axId val="1202883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6465808"/>
        <c:crosses val="autoZero"/>
        <c:auto val="1"/>
        <c:lblAlgn val="ctr"/>
        <c:lblOffset val="100"/>
        <c:noMultiLvlLbl val="0"/>
      </c:catAx>
      <c:valAx>
        <c:axId val="956465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2883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021161417322831E-2"/>
          <c:y val="2.8839934249511919E-2"/>
          <c:w val="0.90879133858267713"/>
          <c:h val="0.773368985398069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Residents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LT HS</c:v>
                </c:pt>
                <c:pt idx="1">
                  <c:v>HS or Equiv</c:v>
                </c:pt>
                <c:pt idx="2">
                  <c:v>Some College No Degree</c:v>
                </c:pt>
                <c:pt idx="3">
                  <c:v>Associate Degree</c:v>
                </c:pt>
                <c:pt idx="4">
                  <c:v>Bachelor's Degree</c:v>
                </c:pt>
                <c:pt idx="5">
                  <c:v>Graduate or Professional Degree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0.16520102674691214</c:v>
                </c:pt>
                <c:pt idx="1">
                  <c:v>0.25307840980667479</c:v>
                </c:pt>
                <c:pt idx="2">
                  <c:v>0.21662677767854974</c:v>
                </c:pt>
                <c:pt idx="3">
                  <c:v>7.2094146124266983E-2</c:v>
                </c:pt>
                <c:pt idx="4">
                  <c:v>0.19163308688698308</c:v>
                </c:pt>
                <c:pt idx="5">
                  <c:v>0.1013665527566133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96-4EB4-B67C-E9A6173D06E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Immigrants (International)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LT HS</c:v>
                </c:pt>
                <c:pt idx="1">
                  <c:v>HS or Equiv</c:v>
                </c:pt>
                <c:pt idx="2">
                  <c:v>Some College No Degree</c:v>
                </c:pt>
                <c:pt idx="3">
                  <c:v>Associate Degree</c:v>
                </c:pt>
                <c:pt idx="4">
                  <c:v>Bachelor's Degree</c:v>
                </c:pt>
                <c:pt idx="5">
                  <c:v>Graduate or Professional Degree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0.21283349469106608</c:v>
                </c:pt>
                <c:pt idx="1">
                  <c:v>0.18916152173568015</c:v>
                </c:pt>
                <c:pt idx="2">
                  <c:v>0.10784516006158046</c:v>
                </c:pt>
                <c:pt idx="3">
                  <c:v>4.3574523465646671E-2</c:v>
                </c:pt>
                <c:pt idx="4">
                  <c:v>0.27448537464091294</c:v>
                </c:pt>
                <c:pt idx="5">
                  <c:v>0.17209992540511371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96-4EB4-B67C-E9A6173D06E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Net-Migrants (Domestic)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</c:spPr>
          <c:invertIfNegative val="0"/>
          <c:dLbls>
            <c:dLbl>
              <c:idx val="5"/>
              <c:layout>
                <c:manualLayout>
                  <c:x val="1.8749999999999999E-2"/>
                  <c:y val="-2.3437498558224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696-4EB4-B67C-E9A6173D06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LT HS</c:v>
                </c:pt>
                <c:pt idx="1">
                  <c:v>HS or Equiv</c:v>
                </c:pt>
                <c:pt idx="2">
                  <c:v>Some College No Degree</c:v>
                </c:pt>
                <c:pt idx="3">
                  <c:v>Associate Degree</c:v>
                </c:pt>
                <c:pt idx="4">
                  <c:v>Bachelor's Degree</c:v>
                </c:pt>
                <c:pt idx="5">
                  <c:v>Graduate or Professional Degree</c:v>
                </c:pt>
              </c:strCache>
            </c:strRef>
          </c:cat>
          <c:val>
            <c:numRef>
              <c:f>Sheet1!$F$2:$F$7</c:f>
              <c:numCache>
                <c:formatCode>0.0%</c:formatCode>
                <c:ptCount val="6"/>
                <c:pt idx="0">
                  <c:v>9.0269456906400647E-2</c:v>
                </c:pt>
                <c:pt idx="1">
                  <c:v>0.16499010783849305</c:v>
                </c:pt>
                <c:pt idx="2">
                  <c:v>0.19362164572129184</c:v>
                </c:pt>
                <c:pt idx="3">
                  <c:v>9.6218686432412853E-2</c:v>
                </c:pt>
                <c:pt idx="4">
                  <c:v>0.28529829743361107</c:v>
                </c:pt>
                <c:pt idx="5">
                  <c:v>0.16960180566779057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696-4EB4-B67C-E9A6173D06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05010495"/>
        <c:axId val="1815751967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In-migrants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Sheet1!$A$2:$A$7</c15:sqref>
                        </c15:formulaRef>
                      </c:ext>
                    </c:extLst>
                    <c:strCache>
                      <c:ptCount val="6"/>
                      <c:pt idx="0">
                        <c:v>LT HS</c:v>
                      </c:pt>
                      <c:pt idx="1">
                        <c:v>HS or Equiv</c:v>
                      </c:pt>
                      <c:pt idx="2">
                        <c:v>Some College No Degree</c:v>
                      </c:pt>
                      <c:pt idx="3">
                        <c:v>Associate Degree</c:v>
                      </c:pt>
                      <c:pt idx="4">
                        <c:v>Bachelor's Degree</c:v>
                      </c:pt>
                      <c:pt idx="5">
                        <c:v>Graduate or Professional Degree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Sheet1!$D$2:$D$7</c15:sqref>
                        </c15:formulaRef>
                      </c:ext>
                    </c:extLst>
                    <c:numCache>
                      <c:formatCode>0.0%</c:formatCode>
                      <c:ptCount val="6"/>
                      <c:pt idx="0">
                        <c:v>7.5624417714533251E-2</c:v>
                      </c:pt>
                      <c:pt idx="1">
                        <c:v>0.18620673285187844</c:v>
                      </c:pt>
                      <c:pt idx="2">
                        <c:v>0.20641240943050257</c:v>
                      </c:pt>
                      <c:pt idx="3">
                        <c:v>8.5463187690262704E-2</c:v>
                      </c:pt>
                      <c:pt idx="4">
                        <c:v>0.26755460873383696</c:v>
                      </c:pt>
                      <c:pt idx="5">
                        <c:v>0.17873864357898608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C696-4EB4-B67C-E9A6173D06E0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Out-migrants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Sheet1!$A$2:$A$7</c15:sqref>
                        </c15:formulaRef>
                      </c:ext>
                    </c:extLst>
                    <c:strCache>
                      <c:ptCount val="6"/>
                      <c:pt idx="0">
                        <c:v>LT HS</c:v>
                      </c:pt>
                      <c:pt idx="1">
                        <c:v>HS or Equiv</c:v>
                      </c:pt>
                      <c:pt idx="2">
                        <c:v>Some College No Degree</c:v>
                      </c:pt>
                      <c:pt idx="3">
                        <c:v>Associate Degree</c:v>
                      </c:pt>
                      <c:pt idx="4">
                        <c:v>Bachelor's Degree</c:v>
                      </c:pt>
                      <c:pt idx="5">
                        <c:v>Graduate or Professional Degree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Sheet1!$E$2:$E$7</c15:sqref>
                        </c15:formulaRef>
                      </c:ext>
                    </c:extLst>
                    <c:numCache>
                      <c:formatCode>0.0%</c:formatCode>
                      <c:ptCount val="6"/>
                      <c:pt idx="0">
                        <c:v>7.1661765814672401E-2</c:v>
                      </c:pt>
                      <c:pt idx="1">
                        <c:v>0.19194752318479982</c:v>
                      </c:pt>
                      <c:pt idx="2">
                        <c:v>0.20987333182537887</c:v>
                      </c:pt>
                      <c:pt idx="3">
                        <c:v>8.2552966900399607E-2</c:v>
                      </c:pt>
                      <c:pt idx="4">
                        <c:v>0.26275352484354975</c:v>
                      </c:pt>
                      <c:pt idx="5">
                        <c:v>0.18121088743119959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C696-4EB4-B67C-E9A6173D06E0}"/>
                  </c:ext>
                </c:extLst>
              </c15:ser>
            </c15:filteredBarSeries>
          </c:ext>
        </c:extLst>
      </c:barChart>
      <c:catAx>
        <c:axId val="20050104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5751967"/>
        <c:crosses val="autoZero"/>
        <c:auto val="1"/>
        <c:lblAlgn val="ctr"/>
        <c:lblOffset val="100"/>
        <c:noMultiLvlLbl val="0"/>
      </c:catAx>
      <c:valAx>
        <c:axId val="18157519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50104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114951459391263E-2"/>
          <c:y val="2.7881371646350749E-2"/>
          <c:w val="0.93432718453614316"/>
          <c:h val="0.681382547531016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Net!$I$66</c:f>
              <c:strCache>
                <c:ptCount val="1"/>
                <c:pt idx="0">
                  <c:v>Residents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Net!$H$67:$H$75</c:f>
              <c:strCache>
                <c:ptCount val="9"/>
                <c:pt idx="0">
                  <c:v>Management, Business, and Financial Occupations</c:v>
                </c:pt>
                <c:pt idx="1">
                  <c:v>Computer, Engineering, and Science Occupations</c:v>
                </c:pt>
                <c:pt idx="2">
                  <c:v>Education, Legal, Community Service, Arts, and Media Occupations</c:v>
                </c:pt>
                <c:pt idx="3">
                  <c:v>Healthcare Practitioners and Technical Occupations</c:v>
                </c:pt>
                <c:pt idx="4">
                  <c:v>Service Occupations</c:v>
                </c:pt>
                <c:pt idx="5">
                  <c:v>Sales and Office Occupations</c:v>
                </c:pt>
                <c:pt idx="6">
                  <c:v>Office and Administrative Support Occupations</c:v>
                </c:pt>
                <c:pt idx="7">
                  <c:v>Natural Resources, Construction, and Maintenance Occupations</c:v>
                </c:pt>
                <c:pt idx="8">
                  <c:v>Production, Transportation, and Material Moving Occupations</c:v>
                </c:pt>
              </c:strCache>
            </c:strRef>
          </c:cat>
          <c:val>
            <c:numRef>
              <c:f>Net!$I$67:$I$75</c:f>
              <c:numCache>
                <c:formatCode>0.0%</c:formatCode>
                <c:ptCount val="9"/>
                <c:pt idx="0">
                  <c:v>0.14801105452706068</c:v>
                </c:pt>
                <c:pt idx="1">
                  <c:v>5.4235755892617685E-2</c:v>
                </c:pt>
                <c:pt idx="2">
                  <c:v>0.10313079873085458</c:v>
                </c:pt>
                <c:pt idx="3">
                  <c:v>5.0080710994421927E-2</c:v>
                </c:pt>
                <c:pt idx="4">
                  <c:v>0.18265424318278448</c:v>
                </c:pt>
                <c:pt idx="5">
                  <c:v>0.10982077228886143</c:v>
                </c:pt>
                <c:pt idx="6">
                  <c:v>0.11430544823989564</c:v>
                </c:pt>
                <c:pt idx="7">
                  <c:v>0.10440133668998736</c:v>
                </c:pt>
                <c:pt idx="8">
                  <c:v>0.13084458438448315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B4-4B23-AD80-6D16EB2A13D7}"/>
            </c:ext>
          </c:extLst>
        </c:ser>
        <c:ser>
          <c:idx val="1"/>
          <c:order val="1"/>
          <c:tx>
            <c:strRef>
              <c:f>Net!$J$66</c:f>
              <c:strCache>
                <c:ptCount val="1"/>
                <c:pt idx="0">
                  <c:v>Immigrants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Net!$H$67:$H$75</c:f>
              <c:strCache>
                <c:ptCount val="9"/>
                <c:pt idx="0">
                  <c:v>Management, Business, and Financial Occupations</c:v>
                </c:pt>
                <c:pt idx="1">
                  <c:v>Computer, Engineering, and Science Occupations</c:v>
                </c:pt>
                <c:pt idx="2">
                  <c:v>Education, Legal, Community Service, Arts, and Media Occupations</c:v>
                </c:pt>
                <c:pt idx="3">
                  <c:v>Healthcare Practitioners and Technical Occupations</c:v>
                </c:pt>
                <c:pt idx="4">
                  <c:v>Service Occupations</c:v>
                </c:pt>
                <c:pt idx="5">
                  <c:v>Sales and Office Occupations</c:v>
                </c:pt>
                <c:pt idx="6">
                  <c:v>Office and Administrative Support Occupations</c:v>
                </c:pt>
                <c:pt idx="7">
                  <c:v>Natural Resources, Construction, and Maintenance Occupations</c:v>
                </c:pt>
                <c:pt idx="8">
                  <c:v>Production, Transportation, and Material Moving Occupations</c:v>
                </c:pt>
              </c:strCache>
            </c:strRef>
          </c:cat>
          <c:val>
            <c:numRef>
              <c:f>Net!$J$67:$J$75</c:f>
              <c:numCache>
                <c:formatCode>0.0%</c:formatCode>
                <c:ptCount val="9"/>
                <c:pt idx="0">
                  <c:v>0.15142700602679685</c:v>
                </c:pt>
                <c:pt idx="1">
                  <c:v>9.4356726602580071E-2</c:v>
                </c:pt>
                <c:pt idx="2">
                  <c:v>0.10136972655277182</c:v>
                </c:pt>
                <c:pt idx="3">
                  <c:v>3.5861931563480602E-2</c:v>
                </c:pt>
                <c:pt idx="4">
                  <c:v>0.18034566917368133</c:v>
                </c:pt>
                <c:pt idx="5">
                  <c:v>7.1325397220700304E-2</c:v>
                </c:pt>
                <c:pt idx="6">
                  <c:v>6.7211236738556557E-2</c:v>
                </c:pt>
                <c:pt idx="7">
                  <c:v>0.14358718932111372</c:v>
                </c:pt>
                <c:pt idx="8">
                  <c:v>0.12327538974946456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B4-4B23-AD80-6D16EB2A13D7}"/>
            </c:ext>
          </c:extLst>
        </c:ser>
        <c:ser>
          <c:idx val="2"/>
          <c:order val="2"/>
          <c:tx>
            <c:strRef>
              <c:f>Net!$K$66</c:f>
              <c:strCache>
                <c:ptCount val="1"/>
                <c:pt idx="0">
                  <c:v>Net Domestic Migrants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Net!$H$67:$H$75</c:f>
              <c:strCache>
                <c:ptCount val="9"/>
                <c:pt idx="0">
                  <c:v>Management, Business, and Financial Occupations</c:v>
                </c:pt>
                <c:pt idx="1">
                  <c:v>Computer, Engineering, and Science Occupations</c:v>
                </c:pt>
                <c:pt idx="2">
                  <c:v>Education, Legal, Community Service, Arts, and Media Occupations</c:v>
                </c:pt>
                <c:pt idx="3">
                  <c:v>Healthcare Practitioners and Technical Occupations</c:v>
                </c:pt>
                <c:pt idx="4">
                  <c:v>Service Occupations</c:v>
                </c:pt>
                <c:pt idx="5">
                  <c:v>Sales and Office Occupations</c:v>
                </c:pt>
                <c:pt idx="6">
                  <c:v>Office and Administrative Support Occupations</c:v>
                </c:pt>
                <c:pt idx="7">
                  <c:v>Natural Resources, Construction, and Maintenance Occupations</c:v>
                </c:pt>
                <c:pt idx="8">
                  <c:v>Production, Transportation, and Material Moving Occupations</c:v>
                </c:pt>
              </c:strCache>
            </c:strRef>
          </c:cat>
          <c:val>
            <c:numRef>
              <c:f>Net!$K$67:$K$75</c:f>
              <c:numCache>
                <c:formatCode>0.0%</c:formatCode>
                <c:ptCount val="9"/>
                <c:pt idx="0">
                  <c:v>0.26052680867003797</c:v>
                </c:pt>
                <c:pt idx="1">
                  <c:v>0.11118489383800718</c:v>
                </c:pt>
                <c:pt idx="2">
                  <c:v>9.5877815804260108E-2</c:v>
                </c:pt>
                <c:pt idx="3">
                  <c:v>7.8834005891266962E-2</c:v>
                </c:pt>
                <c:pt idx="4">
                  <c:v>7.1086819567179174E-2</c:v>
                </c:pt>
                <c:pt idx="5">
                  <c:v>0.12220122252302873</c:v>
                </c:pt>
                <c:pt idx="6">
                  <c:v>0.10759224259760604</c:v>
                </c:pt>
                <c:pt idx="7">
                  <c:v>3.6692717644855356E-2</c:v>
                </c:pt>
                <c:pt idx="8">
                  <c:v>0.11991963358362705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B4-4B23-AD80-6D16EB2A13D7}"/>
            </c:ext>
          </c:extLst>
        </c:ser>
        <c:ser>
          <c:idx val="3"/>
          <c:order val="3"/>
          <c:tx>
            <c:strRef>
              <c:f>Net!$L$66</c:f>
              <c:strCache>
                <c:ptCount val="1"/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Net!$H$67:$H$75</c:f>
              <c:strCache>
                <c:ptCount val="9"/>
                <c:pt idx="0">
                  <c:v>Management, Business, and Financial Occupations</c:v>
                </c:pt>
                <c:pt idx="1">
                  <c:v>Computer, Engineering, and Science Occupations</c:v>
                </c:pt>
                <c:pt idx="2">
                  <c:v>Education, Legal, Community Service, Arts, and Media Occupations</c:v>
                </c:pt>
                <c:pt idx="3">
                  <c:v>Healthcare Practitioners and Technical Occupations</c:v>
                </c:pt>
                <c:pt idx="4">
                  <c:v>Service Occupations</c:v>
                </c:pt>
                <c:pt idx="5">
                  <c:v>Sales and Office Occupations</c:v>
                </c:pt>
                <c:pt idx="6">
                  <c:v>Office and Administrative Support Occupations</c:v>
                </c:pt>
                <c:pt idx="7">
                  <c:v>Natural Resources, Construction, and Maintenance Occupations</c:v>
                </c:pt>
                <c:pt idx="8">
                  <c:v>Production, Transportation, and Material Moving Occupations</c:v>
                </c:pt>
              </c:strCache>
            </c:strRef>
          </c:cat>
          <c:val>
            <c:numRef>
              <c:f>Net!$L$67:$L$75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3-64B4-4B23-AD80-6D16EB2A13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06973312"/>
        <c:axId val="1706841120"/>
      </c:barChart>
      <c:catAx>
        <c:axId val="1706973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6841120"/>
        <c:crosses val="autoZero"/>
        <c:auto val="1"/>
        <c:lblAlgn val="ctr"/>
        <c:lblOffset val="100"/>
        <c:noMultiLvlLbl val="0"/>
      </c:catAx>
      <c:valAx>
        <c:axId val="1706841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6973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584746358822645E-2"/>
          <c:y val="3.6760211220368842E-2"/>
          <c:w val="0.67145662799272221"/>
          <c:h val="0.8946103679440695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Hispanic or Latino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0"/>
                  <c:y val="-1.798816989492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F64-40C9-BAA6-2219D242EFEC}"/>
                </c:ext>
              </c:extLst>
            </c:dLbl>
            <c:dLbl>
              <c:idx val="12"/>
              <c:layout>
                <c:manualLayout>
                  <c:x val="-1.7647843535423615E-2"/>
                  <c:y val="-5.1394771128360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F64-40C9-BAA6-2219D242EF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Sheet1!$B$2:$B$14</c:f>
              <c:numCache>
                <c:formatCode>0.0</c:formatCode>
                <c:ptCount val="13"/>
                <c:pt idx="0">
                  <c:v>102.87655925287331</c:v>
                </c:pt>
                <c:pt idx="1">
                  <c:v>99.127051007800361</c:v>
                </c:pt>
                <c:pt idx="2">
                  <c:v>95.580796138821299</c:v>
                </c:pt>
                <c:pt idx="3">
                  <c:v>88.125864515213351</c:v>
                </c:pt>
                <c:pt idx="4">
                  <c:v>82.854254502854403</c:v>
                </c:pt>
                <c:pt idx="5">
                  <c:v>82.018479673935815</c:v>
                </c:pt>
                <c:pt idx="6">
                  <c:v>81.895309976060943</c:v>
                </c:pt>
                <c:pt idx="7">
                  <c:v>81.499630896791132</c:v>
                </c:pt>
                <c:pt idx="8">
                  <c:v>80.509260160695135</c:v>
                </c:pt>
                <c:pt idx="9">
                  <c:v>78.052385800329361</c:v>
                </c:pt>
                <c:pt idx="10">
                  <c:v>73.065451522602501</c:v>
                </c:pt>
                <c:pt idx="11">
                  <c:v>71.298910649405315</c:v>
                </c:pt>
                <c:pt idx="12">
                  <c:v>70.605764309679216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F64-40C9-BAA6-2219D242EF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Asian or Pacific Islander, not Hispanic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8237438996824311E-2"/>
                  <c:y val="-9.422265860046762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F64-40C9-BAA6-2219D242EFEC}"/>
                </c:ext>
              </c:extLst>
            </c:dLbl>
            <c:dLbl>
              <c:idx val="12"/>
              <c:layout>
                <c:manualLayout>
                  <c:x val="8.2356603165308941E-3"/>
                  <c:y val="4.3685555459106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F64-40C9-BAA6-2219D242EF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Sheet1!$C$2:$C$14</c:f>
              <c:numCache>
                <c:formatCode>0.0</c:formatCode>
                <c:ptCount val="13"/>
                <c:pt idx="0">
                  <c:v>66.856038293211853</c:v>
                </c:pt>
                <c:pt idx="1">
                  <c:v>66.528518190477783</c:v>
                </c:pt>
                <c:pt idx="2">
                  <c:v>64.676935387077421</c:v>
                </c:pt>
                <c:pt idx="3">
                  <c:v>62.798249878463793</c:v>
                </c:pt>
                <c:pt idx="4">
                  <c:v>62.849838128952229</c:v>
                </c:pt>
                <c:pt idx="5">
                  <c:v>65.79819735875428</c:v>
                </c:pt>
                <c:pt idx="6">
                  <c:v>62.683832393075853</c:v>
                </c:pt>
                <c:pt idx="7">
                  <c:v>65.356736551275802</c:v>
                </c:pt>
                <c:pt idx="8">
                  <c:v>63.998263458957403</c:v>
                </c:pt>
                <c:pt idx="9">
                  <c:v>65.383771734813052</c:v>
                </c:pt>
                <c:pt idx="10">
                  <c:v>60.888634197267493</c:v>
                </c:pt>
                <c:pt idx="11">
                  <c:v>56.516097072427407</c:v>
                </c:pt>
                <c:pt idx="12">
                  <c:v>56.352319486463323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F64-40C9-BAA6-2219D242EF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Black or African American, not Hispanic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8824366437785098E-2"/>
                  <c:y val="-6.1673725354032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F64-40C9-BAA6-2219D242EFEC}"/>
                </c:ext>
              </c:extLst>
            </c:dLbl>
            <c:dLbl>
              <c:idx val="12"/>
              <c:layout>
                <c:manualLayout>
                  <c:x val="-3.529568707084792E-3"/>
                  <c:y val="-4.8825032571942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F64-40C9-BAA6-2219D242EF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Sheet1!$D$2:$D$14</c:f>
              <c:numCache>
                <c:formatCode>0.0</c:formatCode>
                <c:ptCount val="13"/>
                <c:pt idx="0">
                  <c:v>68.941500014946342</c:v>
                </c:pt>
                <c:pt idx="1">
                  <c:v>67.694992457629624</c:v>
                </c:pt>
                <c:pt idx="2">
                  <c:v>66.248536299765803</c:v>
                </c:pt>
                <c:pt idx="3">
                  <c:v>64.513408301353408</c:v>
                </c:pt>
                <c:pt idx="4">
                  <c:v>61.769496243892291</c:v>
                </c:pt>
                <c:pt idx="5">
                  <c:v>62.154071156101033</c:v>
                </c:pt>
                <c:pt idx="6">
                  <c:v>62.733568912364333</c:v>
                </c:pt>
                <c:pt idx="7">
                  <c:v>64.039587036692225</c:v>
                </c:pt>
                <c:pt idx="8">
                  <c:v>64.906031683557998</c:v>
                </c:pt>
                <c:pt idx="9">
                  <c:v>63.965678401561668</c:v>
                </c:pt>
                <c:pt idx="10">
                  <c:v>62.324889207227407</c:v>
                </c:pt>
                <c:pt idx="11">
                  <c:v>60.856559288505757</c:v>
                </c:pt>
                <c:pt idx="12">
                  <c:v>58.796401364597877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F64-40C9-BAA6-2219D242EFE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White, not Hispanic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0590484801547465E-2"/>
                  <c:y val="-5.13947711283609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F64-40C9-BAA6-2219D242EFEC}"/>
                </c:ext>
              </c:extLst>
            </c:dLbl>
            <c:dLbl>
              <c:idx val="12"/>
              <c:layout>
                <c:manualLayout>
                  <c:x val="2.8236549656677563E-2"/>
                  <c:y val="-1.798816989492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F64-40C9-BAA6-2219D242EF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Sheet1!$E$2:$E$14</c:f>
              <c:numCache>
                <c:formatCode>0.0</c:formatCode>
                <c:ptCount val="13"/>
                <c:pt idx="0">
                  <c:v>63.156236330173193</c:v>
                </c:pt>
                <c:pt idx="1">
                  <c:v>63.191799334909263</c:v>
                </c:pt>
                <c:pt idx="2">
                  <c:v>62.662499024492433</c:v>
                </c:pt>
                <c:pt idx="3">
                  <c:v>61.63989591509808</c:v>
                </c:pt>
                <c:pt idx="4">
                  <c:v>61.057906285785307</c:v>
                </c:pt>
                <c:pt idx="5">
                  <c:v>61.523194108647282</c:v>
                </c:pt>
                <c:pt idx="6">
                  <c:v>61.783352283752137</c:v>
                </c:pt>
                <c:pt idx="7">
                  <c:v>63.42592884791032</c:v>
                </c:pt>
                <c:pt idx="8">
                  <c:v>62.986234980716759</c:v>
                </c:pt>
                <c:pt idx="9">
                  <c:v>61.355769594228519</c:v>
                </c:pt>
                <c:pt idx="10">
                  <c:v>58.445453031575532</c:v>
                </c:pt>
                <c:pt idx="11">
                  <c:v>57.381791027319309</c:v>
                </c:pt>
                <c:pt idx="12">
                  <c:v>56.737267788544237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F64-40C9-BAA6-2219D242EF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9426960"/>
        <c:axId val="792979712"/>
      </c:lineChart>
      <c:catAx>
        <c:axId val="809426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2979712"/>
        <c:crosses val="autoZero"/>
        <c:auto val="1"/>
        <c:lblAlgn val="ctr"/>
        <c:lblOffset val="100"/>
        <c:noMultiLvlLbl val="0"/>
      </c:catAx>
      <c:valAx>
        <c:axId val="792979712"/>
        <c:scaling>
          <c:orientation val="minMax"/>
          <c:max val="110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Births</a:t>
                </a:r>
                <a:r>
                  <a:rPr lang="en-US" baseline="0" dirty="0"/>
                  <a:t> per 1,000 women aged 15-44 years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9426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594797161096221"/>
          <c:y val="0.54130106065453065"/>
          <c:w val="0.18712521220192305"/>
          <c:h val="0.408217740625158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Race!$A$10</c:f>
              <c:strCache>
                <c:ptCount val="1"/>
                <c:pt idx="0">
                  <c:v>NH White alone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Race!$B$9:$F$9</c:f>
              <c:strCache>
                <c:ptCount val="5"/>
                <c:pt idx="0">
                  <c:v>Texas</c:v>
                </c:pt>
                <c:pt idx="1">
                  <c:v>Austin-Round Rock-Georgetown</c:v>
                </c:pt>
                <c:pt idx="2">
                  <c:v>College Station-Bryan</c:v>
                </c:pt>
                <c:pt idx="3">
                  <c:v>Houston-The Woodlands-Sugar Land</c:v>
                </c:pt>
                <c:pt idx="4">
                  <c:v>San Antonio-New Braunfels</c:v>
                </c:pt>
              </c:strCache>
            </c:strRef>
          </c:cat>
          <c:val>
            <c:numRef>
              <c:f>Race!$B$10:$F$10</c:f>
              <c:numCache>
                <c:formatCode>0.0%</c:formatCode>
                <c:ptCount val="5"/>
                <c:pt idx="0">
                  <c:v>0.39700000000000002</c:v>
                </c:pt>
                <c:pt idx="1">
                  <c:v>0.49624568237049521</c:v>
                </c:pt>
                <c:pt idx="2">
                  <c:v>0.53606364259938566</c:v>
                </c:pt>
                <c:pt idx="3">
                  <c:v>0.3369430123107337</c:v>
                </c:pt>
                <c:pt idx="4">
                  <c:v>0.32784484682834386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43-4FA4-8388-3AEBF9DFFE70}"/>
            </c:ext>
          </c:extLst>
        </c:ser>
        <c:ser>
          <c:idx val="1"/>
          <c:order val="1"/>
          <c:tx>
            <c:strRef>
              <c:f>Race!$A$11</c:f>
              <c:strCache>
                <c:ptCount val="1"/>
                <c:pt idx="0">
                  <c:v>NH Black/African American alone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Race!$B$9:$F$9</c:f>
              <c:strCache>
                <c:ptCount val="5"/>
                <c:pt idx="0">
                  <c:v>Texas</c:v>
                </c:pt>
                <c:pt idx="1">
                  <c:v>Austin-Round Rock-Georgetown</c:v>
                </c:pt>
                <c:pt idx="2">
                  <c:v>College Station-Bryan</c:v>
                </c:pt>
                <c:pt idx="3">
                  <c:v>Houston-The Woodlands-Sugar Land</c:v>
                </c:pt>
                <c:pt idx="4">
                  <c:v>San Antonio-New Braunfels</c:v>
                </c:pt>
              </c:strCache>
            </c:strRef>
          </c:cat>
          <c:val>
            <c:numRef>
              <c:f>Race!$B$11:$F$11</c:f>
              <c:numCache>
                <c:formatCode>0.0%</c:formatCode>
                <c:ptCount val="5"/>
                <c:pt idx="0">
                  <c:v>0.11799999999999999</c:v>
                </c:pt>
                <c:pt idx="1">
                  <c:v>6.6356277626369087E-2</c:v>
                </c:pt>
                <c:pt idx="2">
                  <c:v>0.10630461364110823</c:v>
                </c:pt>
                <c:pt idx="3">
                  <c:v>0.16976035629240238</c:v>
                </c:pt>
                <c:pt idx="4">
                  <c:v>6.493303931797402E-2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43-4FA4-8388-3AEBF9DFFE70}"/>
            </c:ext>
          </c:extLst>
        </c:ser>
        <c:ser>
          <c:idx val="2"/>
          <c:order val="2"/>
          <c:tx>
            <c:strRef>
              <c:f>Race!$A$12</c:f>
              <c:strCache>
                <c:ptCount val="1"/>
                <c:pt idx="0">
                  <c:v>Hispanic or Latino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Race!$B$9:$F$9</c:f>
              <c:strCache>
                <c:ptCount val="5"/>
                <c:pt idx="0">
                  <c:v>Texas</c:v>
                </c:pt>
                <c:pt idx="1">
                  <c:v>Austin-Round Rock-Georgetown</c:v>
                </c:pt>
                <c:pt idx="2">
                  <c:v>College Station-Bryan</c:v>
                </c:pt>
                <c:pt idx="3">
                  <c:v>Houston-The Woodlands-Sugar Land</c:v>
                </c:pt>
                <c:pt idx="4">
                  <c:v>San Antonio-New Braunfels</c:v>
                </c:pt>
              </c:strCache>
            </c:strRef>
          </c:cat>
          <c:val>
            <c:numRef>
              <c:f>Race!$B$12:$F$12</c:f>
              <c:numCache>
                <c:formatCode>0.0%</c:formatCode>
                <c:ptCount val="5"/>
                <c:pt idx="0">
                  <c:v>0.39300000000000002</c:v>
                </c:pt>
                <c:pt idx="1">
                  <c:v>0.31883605423735345</c:v>
                </c:pt>
                <c:pt idx="2">
                  <c:v>0.26209701470281233</c:v>
                </c:pt>
                <c:pt idx="3">
                  <c:v>0.3748122781596801</c:v>
                </c:pt>
                <c:pt idx="4">
                  <c:v>0.54323976415704678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43-4FA4-8388-3AEBF9DFFE70}"/>
            </c:ext>
          </c:extLst>
        </c:ser>
        <c:ser>
          <c:idx val="3"/>
          <c:order val="3"/>
          <c:tx>
            <c:strRef>
              <c:f>Race!$A$13</c:f>
              <c:strCache>
                <c:ptCount val="1"/>
                <c:pt idx="0">
                  <c:v>NH Asian alone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Race!$B$9:$F$9</c:f>
              <c:strCache>
                <c:ptCount val="5"/>
                <c:pt idx="0">
                  <c:v>Texas</c:v>
                </c:pt>
                <c:pt idx="1">
                  <c:v>Austin-Round Rock-Georgetown</c:v>
                </c:pt>
                <c:pt idx="2">
                  <c:v>College Station-Bryan</c:v>
                </c:pt>
                <c:pt idx="3">
                  <c:v>Houston-The Woodlands-Sugar Land</c:v>
                </c:pt>
                <c:pt idx="4">
                  <c:v>San Antonio-New Braunfels</c:v>
                </c:pt>
              </c:strCache>
            </c:strRef>
          </c:cat>
          <c:val>
            <c:numRef>
              <c:f>Race!$B$13:$F$13</c:f>
              <c:numCache>
                <c:formatCode>0.0%</c:formatCode>
                <c:ptCount val="5"/>
                <c:pt idx="0">
                  <c:v>5.3999999999999999E-2</c:v>
                </c:pt>
                <c:pt idx="1">
                  <c:v>6.9813008924086359E-2</c:v>
                </c:pt>
                <c:pt idx="2">
                  <c:v>5.5154185678923981E-2</c:v>
                </c:pt>
                <c:pt idx="3">
                  <c:v>8.2590168261670482E-2</c:v>
                </c:pt>
                <c:pt idx="4">
                  <c:v>2.7829171395031473E-2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043-4FA4-8388-3AEBF9DFFE70}"/>
            </c:ext>
          </c:extLst>
        </c:ser>
        <c:ser>
          <c:idx val="4"/>
          <c:order val="4"/>
          <c:tx>
            <c:strRef>
              <c:f>Race!$A$14</c:f>
              <c:strCache>
                <c:ptCount val="1"/>
                <c:pt idx="0">
                  <c:v>NH Other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Race!$B$9:$F$9</c:f>
              <c:strCache>
                <c:ptCount val="5"/>
                <c:pt idx="0">
                  <c:v>Texas</c:v>
                </c:pt>
                <c:pt idx="1">
                  <c:v>Austin-Round Rock-Georgetown</c:v>
                </c:pt>
                <c:pt idx="2">
                  <c:v>College Station-Bryan</c:v>
                </c:pt>
                <c:pt idx="3">
                  <c:v>Houston-The Woodlands-Sugar Land</c:v>
                </c:pt>
                <c:pt idx="4">
                  <c:v>San Antonio-New Braunfels</c:v>
                </c:pt>
              </c:strCache>
            </c:strRef>
          </c:cat>
          <c:val>
            <c:numRef>
              <c:f>Race!$B$14:$F$14</c:f>
              <c:numCache>
                <c:formatCode>0.0%</c:formatCode>
                <c:ptCount val="5"/>
                <c:pt idx="0">
                  <c:v>3.7999999999999999E-2</c:v>
                </c:pt>
                <c:pt idx="1">
                  <c:v>4.8748976841695893E-2</c:v>
                </c:pt>
                <c:pt idx="2">
                  <c:v>4.0380543377769827E-2</c:v>
                </c:pt>
                <c:pt idx="3">
                  <c:v>3.5894184975513319E-2</c:v>
                </c:pt>
                <c:pt idx="4">
                  <c:v>3.6153178301603937E-2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043-4FA4-8388-3AEBF9DFFE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05298655"/>
        <c:axId val="1215122015"/>
      </c:barChart>
      <c:catAx>
        <c:axId val="1205298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5122015"/>
        <c:crosses val="autoZero"/>
        <c:auto val="1"/>
        <c:lblAlgn val="ctr"/>
        <c:lblOffset val="100"/>
        <c:noMultiLvlLbl val="0"/>
      </c:catAx>
      <c:valAx>
        <c:axId val="1215122015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5298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59103677037493"/>
          <c:y val="5.2977955905995043E-2"/>
          <c:w val="0.81820587125369149"/>
          <c:h val="0.70727101868961006"/>
        </c:manualLayout>
      </c:layout>
      <c:lineChart>
        <c:grouping val="standard"/>
        <c:varyColors val="0"/>
        <c:ser>
          <c:idx val="0"/>
          <c:order val="0"/>
          <c:tx>
            <c:strRef>
              <c:f>OwnerTrd!$B$26</c:f>
              <c:strCache>
                <c:ptCount val="1"/>
                <c:pt idx="0">
                  <c:v>NH White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2776887324924075E-2"/>
                  <c:y val="-3.2330385996487854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baseline="0"/>
                      <a:t> </a:t>
                    </a:r>
                    <a:fld id="{4F109F96-5F38-49FB-A754-76AC523FE76E}" type="VALUE">
                      <a:rPr lang="en-US" b="1" baseline="0"/>
                      <a:pPr>
                        <a:defRPr sz="1200" b="1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endParaRPr lang="en-US" b="1" baseline="0"/>
                  </a:p>
                </c:rich>
              </c:tx>
              <c:spPr>
                <a:solidFill>
                  <a:srgbClr val="4472C4">
                    <a:lumMod val="60000"/>
                    <a:lumOff val="40000"/>
                  </a:srgbClr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38E-4DF9-A576-2F5F3FB4F7D5}"/>
                </c:ext>
              </c:extLst>
            </c:dLbl>
            <c:dLbl>
              <c:idx val="9"/>
              <c:layout>
                <c:manualLayout>
                  <c:x val="-1.4660246479145676E-2"/>
                  <c:y val="-3.6371684246048912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 baseline="0"/>
                      <a:t> </a:t>
                    </a:r>
                    <a:fld id="{3C0F7329-8875-4585-8F33-03B8158339A0}" type="VALUE">
                      <a:rPr lang="en-US" sz="1200" b="1" baseline="0"/>
                      <a:pPr>
                        <a:defRPr sz="1200" b="1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endParaRPr lang="en-US" sz="1200" b="1" baseline="0"/>
                  </a:p>
                </c:rich>
              </c:tx>
              <c:spPr>
                <a:solidFill>
                  <a:srgbClr val="4472C4">
                    <a:lumMod val="60000"/>
                    <a:lumOff val="40000"/>
                  </a:srgbClr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38E-4DF9-A576-2F5F3FB4F7D5}"/>
                </c:ext>
              </c:extLst>
            </c:dLbl>
            <c:spPr>
              <a:solidFill>
                <a:srgbClr val="4472C4">
                  <a:lumMod val="60000"/>
                  <a:lumOff val="40000"/>
                </a:srgbClr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OwnerTrd!$A$27:$A$36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OwnerTrd!$B$27:$B$36</c:f>
              <c:numCache>
                <c:formatCode>0.0%</c:formatCode>
                <c:ptCount val="10"/>
                <c:pt idx="0">
                  <c:v>0.71461655927055812</c:v>
                </c:pt>
                <c:pt idx="1">
                  <c:v>0.71064328860078485</c:v>
                </c:pt>
                <c:pt idx="2">
                  <c:v>0.7048378668989177</c:v>
                </c:pt>
                <c:pt idx="3">
                  <c:v>0.70195113920702601</c:v>
                </c:pt>
                <c:pt idx="4">
                  <c:v>0.69930749638257672</c:v>
                </c:pt>
                <c:pt idx="5">
                  <c:v>0.70039659347081906</c:v>
                </c:pt>
                <c:pt idx="6">
                  <c:v>0.69865715791970573</c:v>
                </c:pt>
                <c:pt idx="7">
                  <c:v>0.70509151277882465</c:v>
                </c:pt>
                <c:pt idx="8">
                  <c:v>0.70590255512656008</c:v>
                </c:pt>
                <c:pt idx="9">
                  <c:v>0.70654920173698665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38E-4DF9-A576-2F5F3FB4F7D5}"/>
            </c:ext>
          </c:extLst>
        </c:ser>
        <c:ser>
          <c:idx val="1"/>
          <c:order val="1"/>
          <c:tx>
            <c:strRef>
              <c:f>OwnerTrd!$C$26</c:f>
              <c:strCache>
                <c:ptCount val="1"/>
                <c:pt idx="0">
                  <c:v>NH Black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691278873326582E-2"/>
                  <c:y val="-3.435103512126831E-2"/>
                </c:manualLayout>
              </c:layout>
              <c:tx>
                <c:rich>
                  <a:bodyPr/>
                  <a:lstStyle/>
                  <a:p>
                    <a:fld id="{724B8A7A-013C-4AB2-BF92-93302AB91A17}" type="VALUE">
                      <a:rPr lang="en-US" baseline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38E-4DF9-A576-2F5F3FB4F7D5}"/>
                </c:ext>
              </c:extLst>
            </c:dLbl>
            <c:dLbl>
              <c:idx val="9"/>
              <c:layout>
                <c:manualLayout>
                  <c:x val="-1.9058320422889345E-2"/>
                  <c:y val="-4.2433631620390357E-2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73158D15-CF7E-408E-BE94-7A5776E7489E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E38E-4DF9-A576-2F5F3FB4F7D5}"/>
                </c:ext>
              </c:extLst>
            </c:dLbl>
            <c:spPr>
              <a:solidFill>
                <a:srgbClr val="ED7D31">
                  <a:lumMod val="60000"/>
                  <a:lumOff val="40000"/>
                </a:srgbClr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OwnerTrd!$A$27:$A$36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OwnerTrd!$C$27:$C$36</c:f>
              <c:numCache>
                <c:formatCode>0.0%</c:formatCode>
                <c:ptCount val="10"/>
                <c:pt idx="0">
                  <c:v>0.44637041806417838</c:v>
                </c:pt>
                <c:pt idx="1">
                  <c:v>0.43817387807774671</c:v>
                </c:pt>
                <c:pt idx="2">
                  <c:v>0.42501141269128462</c:v>
                </c:pt>
                <c:pt idx="3">
                  <c:v>0.41896691758132543</c:v>
                </c:pt>
                <c:pt idx="4">
                  <c:v>0.40960640601866499</c:v>
                </c:pt>
                <c:pt idx="5">
                  <c:v>0.40366779732234531</c:v>
                </c:pt>
                <c:pt idx="6">
                  <c:v>0.40269957694195685</c:v>
                </c:pt>
                <c:pt idx="7">
                  <c:v>0.40505032272315539</c:v>
                </c:pt>
                <c:pt idx="8">
                  <c:v>0.39650152583937276</c:v>
                </c:pt>
                <c:pt idx="9">
                  <c:v>0.40012382616615322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38E-4DF9-A576-2F5F3FB4F7D5}"/>
            </c:ext>
          </c:extLst>
        </c:ser>
        <c:ser>
          <c:idx val="2"/>
          <c:order val="2"/>
          <c:tx>
            <c:strRef>
              <c:f>OwnerTrd!$D$26</c:f>
              <c:strCache>
                <c:ptCount val="1"/>
                <c:pt idx="0">
                  <c:v>Hispanic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8378813381180379E-2"/>
                  <c:y val="4.0412982495609859E-2"/>
                </c:manualLayout>
              </c:layout>
              <c:tx>
                <c:rich>
                  <a:bodyPr/>
                  <a:lstStyle/>
                  <a:p>
                    <a:r>
                      <a:rPr lang="en-US" b="1" baseline="0"/>
                      <a:t> </a:t>
                    </a:r>
                    <a:fld id="{8E86350E-B7F7-4550-9957-BB1A5558ABE8}" type="VALUE">
                      <a:rPr lang="en-US" b="1" baseline="0"/>
                      <a:pPr/>
                      <a:t>[VALUE]</a:t>
                    </a:fld>
                    <a:endParaRPr lang="en-US" b="1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E38E-4DF9-A576-2F5F3FB4F7D5}"/>
                </c:ext>
              </c:extLst>
            </c:dLbl>
            <c:dLbl>
              <c:idx val="9"/>
              <c:layout>
                <c:manualLayout>
                  <c:x val="-1.759229577497479E-2"/>
                  <c:y val="4.6474929869951338E-2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A201EC07-688F-4CF2-89CE-7BA52BB05E7E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38E-4DF9-A576-2F5F3FB4F7D5}"/>
                </c:ext>
              </c:extLst>
            </c:dLbl>
            <c:spPr>
              <a:solidFill>
                <a:srgbClr val="70AD47">
                  <a:lumMod val="60000"/>
                  <a:lumOff val="40000"/>
                </a:srgbClr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OwnerTrd!$A$27:$A$36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OwnerTrd!$D$27:$D$36</c:f>
              <c:numCache>
                <c:formatCode>0.0%</c:formatCode>
                <c:ptCount val="10"/>
                <c:pt idx="0">
                  <c:v>0.57700459745819721</c:v>
                </c:pt>
                <c:pt idx="1">
                  <c:v>0.56761297540596156</c:v>
                </c:pt>
                <c:pt idx="2">
                  <c:v>0.56918089793052984</c:v>
                </c:pt>
                <c:pt idx="3">
                  <c:v>0.56297480949358636</c:v>
                </c:pt>
                <c:pt idx="4">
                  <c:v>0.55258431500080063</c:v>
                </c:pt>
                <c:pt idx="5">
                  <c:v>0.55687292687119416</c:v>
                </c:pt>
                <c:pt idx="6">
                  <c:v>0.55895904018464393</c:v>
                </c:pt>
                <c:pt idx="7">
                  <c:v>0.57437397729941908</c:v>
                </c:pt>
                <c:pt idx="8">
                  <c:v>0.57384680395851795</c:v>
                </c:pt>
                <c:pt idx="9">
                  <c:v>0.57601442245868462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E38E-4DF9-A576-2F5F3FB4F7D5}"/>
            </c:ext>
          </c:extLst>
        </c:ser>
        <c:ser>
          <c:idx val="3"/>
          <c:order val="3"/>
          <c:tx>
            <c:strRef>
              <c:f>OwnerTrd!$E$26</c:f>
              <c:strCache>
                <c:ptCount val="1"/>
                <c:pt idx="0">
                  <c:v>NH Asian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2991163966336572E-2"/>
                  <c:y val="4.3297599212741011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 baseline="0">
                        <a:solidFill>
                          <a:schemeClr val="tx1"/>
                        </a:solidFill>
                      </a:rPr>
                      <a:t> </a:t>
                    </a:r>
                    <a:fld id="{B120D7DE-4876-45C1-B7A1-303A09B74C6C}" type="VALUE">
                      <a:rPr lang="en-US" sz="1200" b="1" baseline="0">
                        <a:solidFill>
                          <a:schemeClr val="tx1"/>
                        </a:solidFill>
                      </a:rPr>
                      <a:pPr>
                        <a:defRPr sz="1200" b="1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endParaRPr lang="en-US" sz="1200" b="1" baseline="0">
                      <a:solidFill>
                        <a:schemeClr val="tx1"/>
                      </a:solidFill>
                    </a:endParaRPr>
                  </a:p>
                </c:rich>
              </c:tx>
              <c:spPr>
                <a:solidFill>
                  <a:srgbClr val="FFC000">
                    <a:lumMod val="40000"/>
                    <a:lumOff val="60000"/>
                  </a:srgbClr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7.0183465833674616E-2"/>
                      <c:h val="4.784376229287079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E38E-4DF9-A576-2F5F3FB4F7D5}"/>
                </c:ext>
              </c:extLst>
            </c:dLbl>
            <c:dLbl>
              <c:idx val="9"/>
              <c:layout>
                <c:manualLayout>
                  <c:x val="-1.759229577497479E-2"/>
                  <c:y val="-4.0412982495609859E-2"/>
                </c:manualLayout>
              </c:layout>
              <c:tx>
                <c:rich>
                  <a:bodyPr/>
                  <a:lstStyle/>
                  <a:p>
                    <a:r>
                      <a:rPr lang="en-US" b="1" baseline="0"/>
                      <a:t> </a:t>
                    </a:r>
                    <a:fld id="{86A7653D-FB80-40B8-87AA-0910576CE047}" type="VALUE">
                      <a:rPr lang="en-US" b="1" baseline="0"/>
                      <a:pPr/>
                      <a:t>[VALUE]</a:t>
                    </a:fld>
                    <a:endParaRPr lang="en-US" b="1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E38E-4DF9-A576-2F5F3FB4F7D5}"/>
                </c:ext>
              </c:extLst>
            </c:dLbl>
            <c:spPr>
              <a:solidFill>
                <a:srgbClr val="FFC000">
                  <a:lumMod val="40000"/>
                  <a:lumOff val="60000"/>
                </a:srgbClr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OwnerTrd!$A$27:$A$36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OwnerTrd!$E$27:$E$36</c:f>
              <c:numCache>
                <c:formatCode>0.0%</c:formatCode>
                <c:ptCount val="10"/>
                <c:pt idx="0">
                  <c:v>0.62595507952263341</c:v>
                </c:pt>
                <c:pt idx="1">
                  <c:v>0.61312104720798311</c:v>
                </c:pt>
                <c:pt idx="2">
                  <c:v>0.59569945073029618</c:v>
                </c:pt>
                <c:pt idx="3">
                  <c:v>0.61530333276743221</c:v>
                </c:pt>
                <c:pt idx="4">
                  <c:v>0.61629299878591659</c:v>
                </c:pt>
                <c:pt idx="5">
                  <c:v>0.59640503692965752</c:v>
                </c:pt>
                <c:pt idx="6">
                  <c:v>0.62059710263735557</c:v>
                </c:pt>
                <c:pt idx="7">
                  <c:v>0.65145470998185462</c:v>
                </c:pt>
                <c:pt idx="8">
                  <c:v>0.6347427788415293</c:v>
                </c:pt>
                <c:pt idx="9">
                  <c:v>0.63865348500874219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E38E-4DF9-A576-2F5F3FB4F7D5}"/>
            </c:ext>
          </c:extLst>
        </c:ser>
        <c:ser>
          <c:idx val="5"/>
          <c:order val="5"/>
          <c:tx>
            <c:strRef>
              <c:f>OwnerTrd!$G$26</c:f>
              <c:strCache>
                <c:ptCount val="1"/>
                <c:pt idx="0">
                  <c:v>All Race</c:v>
                </c:pt>
              </c:strCache>
            </c:strRef>
          </c:tx>
          <c:spPr>
            <a:ln w="53975" cap="rnd">
              <a:solidFill>
                <a:schemeClr val="tx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1310862677009489E-2"/>
                  <c:y val="-3.6371684246048877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 baseline="0">
                        <a:solidFill>
                          <a:schemeClr val="bg1"/>
                        </a:solidFill>
                      </a:rPr>
                      <a:t> </a:t>
                    </a:r>
                    <a:fld id="{2FC955C0-5A31-460A-BCDA-E7B59538D625}" type="VALUE">
                      <a:rPr lang="en-US" sz="1200" b="1" baseline="0">
                        <a:solidFill>
                          <a:schemeClr val="bg1"/>
                        </a:solidFill>
                      </a:rPr>
                      <a:pPr>
                        <a:defRPr sz="12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 sz="1200" b="1" baseline="0">
                      <a:solidFill>
                        <a:schemeClr val="bg1"/>
                      </a:solidFill>
                    </a:endParaRPr>
                  </a:p>
                </c:rich>
              </c:tx>
              <c:spPr>
                <a:solidFill>
                  <a:sysClr val="windowText" lastClr="000000">
                    <a:lumMod val="75000"/>
                    <a:lumOff val="25000"/>
                  </a:sysClr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E38E-4DF9-A576-2F5F3FB4F7D5}"/>
                </c:ext>
              </c:extLst>
            </c:dLbl>
            <c:dLbl>
              <c:idx val="9"/>
              <c:layout>
                <c:manualLayout>
                  <c:x val="-1.9058320422889238E-2"/>
                  <c:y val="2.8263471643848976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B8C3569-19B5-4C3A-B276-E8503938C24F}" type="VALUE">
                      <a:rPr lang="en-US" b="1" baseline="0">
                        <a:solidFill>
                          <a:schemeClr val="bg1"/>
                        </a:solidFill>
                      </a:rPr>
                      <a:pPr>
                        <a:defRPr sz="12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solidFill>
                  <a:sysClr val="windowText" lastClr="000000">
                    <a:lumMod val="75000"/>
                    <a:lumOff val="25000"/>
                  </a:sysClr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E38E-4DF9-A576-2F5F3FB4F7D5}"/>
                </c:ext>
              </c:extLst>
            </c:dLbl>
            <c:spPr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OwnerTrd!$A$27:$A$36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OwnerTrd!$G$27:$G$36</c:f>
              <c:numCache>
                <c:formatCode>0.0%</c:formatCode>
                <c:ptCount val="10"/>
                <c:pt idx="0">
                  <c:v>0.63660086830176732</c:v>
                </c:pt>
                <c:pt idx="1">
                  <c:v>0.62884414328471128</c:v>
                </c:pt>
                <c:pt idx="2">
                  <c:v>0.62333026305243733</c:v>
                </c:pt>
                <c:pt idx="3">
                  <c:v>0.61931524326583587</c:v>
                </c:pt>
                <c:pt idx="4">
                  <c:v>0.61198504634052064</c:v>
                </c:pt>
                <c:pt idx="5">
                  <c:v>0.61126774017901775</c:v>
                </c:pt>
                <c:pt idx="6">
                  <c:v>0.61138123905090447</c:v>
                </c:pt>
                <c:pt idx="7">
                  <c:v>0.62063834960535669</c:v>
                </c:pt>
                <c:pt idx="8">
                  <c:v>0.61829346544898722</c:v>
                </c:pt>
                <c:pt idx="9">
                  <c:v>0.61899418233750059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E38E-4DF9-A576-2F5F3FB4F7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9260432"/>
        <c:axId val="2033449408"/>
        <c:extLst>
          <c:ext xmlns:c15="http://schemas.microsoft.com/office/drawing/2012/chart" uri="{02D57815-91ED-43cb-92C2-25804820EDAC}">
            <c15:filteredLine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OwnerTrd!$F$26</c15:sqref>
                        </c15:formulaRef>
                      </c:ext>
                    </c:extLst>
                    <c:strCache>
                      <c:ptCount val="1"/>
                      <c:pt idx="0">
                        <c:v>NH Other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squar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OwnerTrd!$A$27:$A$36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OwnerTrd!$F$27:$F$36</c15:sqref>
                        </c15:formulaRef>
                      </c:ext>
                    </c:extLst>
                    <c:numCache>
                      <c:formatCode>0.0%</c:formatCode>
                      <c:ptCount val="10"/>
                      <c:pt idx="0">
                        <c:v>0.54869113226452904</c:v>
                      </c:pt>
                      <c:pt idx="1">
                        <c:v>0.51063877341200659</c:v>
                      </c:pt>
                      <c:pt idx="2">
                        <c:v>0.49886645263039314</c:v>
                      </c:pt>
                      <c:pt idx="3">
                        <c:v>0.52769799727634747</c:v>
                      </c:pt>
                      <c:pt idx="4">
                        <c:v>0.49563445681401574</c:v>
                      </c:pt>
                      <c:pt idx="5">
                        <c:v>0.49409054938267633</c:v>
                      </c:pt>
                      <c:pt idx="6">
                        <c:v>0.51111842586496969</c:v>
                      </c:pt>
                      <c:pt idx="7">
                        <c:v>0.53378386431627756</c:v>
                      </c:pt>
                      <c:pt idx="8">
                        <c:v>0.54103411448285887</c:v>
                      </c:pt>
                      <c:pt idx="9">
                        <c:v>0.53577141745390089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F-E38E-4DF9-A576-2F5F3FB4F7D5}"/>
                  </c:ext>
                </c:extLst>
              </c15:ser>
            </c15:filteredLineSeries>
          </c:ext>
        </c:extLst>
      </c:lineChart>
      <c:catAx>
        <c:axId val="2492604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Year</a:t>
                </a:r>
              </a:p>
            </c:rich>
          </c:tx>
          <c:layout>
            <c:manualLayout>
              <c:xMode val="edge"/>
              <c:yMode val="edge"/>
              <c:x val="0.48390754457440288"/>
              <c:y val="0.816744698750589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3449408"/>
        <c:crosses val="autoZero"/>
        <c:auto val="1"/>
        <c:lblAlgn val="ctr"/>
        <c:lblOffset val="100"/>
        <c:noMultiLvlLbl val="0"/>
      </c:catAx>
      <c:valAx>
        <c:axId val="2033449408"/>
        <c:scaling>
          <c:orientation val="minMax"/>
          <c:min val="0.3500000000000000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Percent Owner</a:t>
                </a:r>
                <a:r>
                  <a:rPr lang="en-US" sz="1400" b="1" baseline="0"/>
                  <a:t> Households</a:t>
                </a:r>
                <a:endParaRPr lang="en-US" sz="14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9260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5437577170323112E-2"/>
          <c:y val="0.86855599077721135"/>
          <c:w val="0.82554849638545635"/>
          <c:h val="7.87302569291489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447326526252083E-2"/>
          <c:y val="5.1371275334138183E-2"/>
          <c:w val="0.69892221164662105"/>
          <c:h val="0.6505639383349501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Less than High School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Black</c:v>
                </c:pt>
                <c:pt idx="1">
                  <c:v>Asian</c:v>
                </c:pt>
                <c:pt idx="2">
                  <c:v>Non-Hispanic White</c:v>
                </c:pt>
                <c:pt idx="3">
                  <c:v>Hispanic</c:v>
                </c:pt>
                <c:pt idx="4">
                  <c:v>All Other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8.8062497515832061E-2</c:v>
                </c:pt>
                <c:pt idx="1">
                  <c:v>0.10600127745841317</c:v>
                </c:pt>
                <c:pt idx="2">
                  <c:v>5.5910582745044214E-2</c:v>
                </c:pt>
                <c:pt idx="3">
                  <c:v>0.31714620064053411</c:v>
                </c:pt>
                <c:pt idx="4">
                  <c:v>0.30016003300472777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8D-4133-AACB-DF644BB208F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 School or Equivelant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Black</c:v>
                </c:pt>
                <c:pt idx="1">
                  <c:v>Asian</c:v>
                </c:pt>
                <c:pt idx="2">
                  <c:v>Non-Hispanic White</c:v>
                </c:pt>
                <c:pt idx="3">
                  <c:v>Hispanic</c:v>
                </c:pt>
                <c:pt idx="4">
                  <c:v>All Other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0.29601760035710867</c:v>
                </c:pt>
                <c:pt idx="1">
                  <c:v>0.13160697920757905</c:v>
                </c:pt>
                <c:pt idx="2">
                  <c:v>0.23287010310943071</c:v>
                </c:pt>
                <c:pt idx="3">
                  <c:v>0.28384573716936046</c:v>
                </c:pt>
                <c:pt idx="4">
                  <c:v>0.26851608481416539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8D-4133-AACB-DF644BB208F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Some College or Associate Degree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Black</c:v>
                </c:pt>
                <c:pt idx="1">
                  <c:v>Asian</c:v>
                </c:pt>
                <c:pt idx="2">
                  <c:v>Non-Hispanic White</c:v>
                </c:pt>
                <c:pt idx="3">
                  <c:v>Hispanic</c:v>
                </c:pt>
                <c:pt idx="4">
                  <c:v>All Other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0.35903750121751526</c:v>
                </c:pt>
                <c:pt idx="1">
                  <c:v>0.15668701872151009</c:v>
                </c:pt>
                <c:pt idx="2">
                  <c:v>0.31687115732968546</c:v>
                </c:pt>
                <c:pt idx="3">
                  <c:v>0.23765307960736012</c:v>
                </c:pt>
                <c:pt idx="4">
                  <c:v>0.24686338637823019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8D-4133-AACB-DF644BB208F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Bachelor, Graduate, Professional Degree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Black</c:v>
                </c:pt>
                <c:pt idx="1">
                  <c:v>Asian</c:v>
                </c:pt>
                <c:pt idx="2">
                  <c:v>Non-Hispanic White</c:v>
                </c:pt>
                <c:pt idx="3">
                  <c:v>Hispanic</c:v>
                </c:pt>
                <c:pt idx="4">
                  <c:v>All Other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>
                  <c:v>0.25688240090954395</c:v>
                </c:pt>
                <c:pt idx="1">
                  <c:v>0.60570472461249769</c:v>
                </c:pt>
                <c:pt idx="2">
                  <c:v>0.39434815681583962</c:v>
                </c:pt>
                <c:pt idx="3">
                  <c:v>0.16135498258274533</c:v>
                </c:pt>
                <c:pt idx="4">
                  <c:v>0.1844604958028766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A8D-4133-AACB-DF644BB208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26059472"/>
        <c:axId val="226068096"/>
      </c:barChart>
      <c:catAx>
        <c:axId val="226059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068096"/>
        <c:crosses val="autoZero"/>
        <c:auto val="1"/>
        <c:lblAlgn val="ctr"/>
        <c:lblOffset val="100"/>
        <c:noMultiLvlLbl val="0"/>
      </c:catAx>
      <c:valAx>
        <c:axId val="226068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059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77319395569744864"/>
          <c:y val="4.7941743420705424E-2"/>
          <c:w val="0.15619243072425079"/>
          <c:h val="0.713747351701602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583867016622936E-2"/>
          <c:y val="2.5556529148361439E-2"/>
          <c:w val="0.89541613298337708"/>
          <c:h val="0.792493156314017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LaborForce!$I$16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-1.244444444444444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249-4BF1-8B19-A1054CFBC9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LaborForce!$H$17:$H$24</c:f>
              <c:strCache>
                <c:ptCount val="8"/>
                <c:pt idx="0">
                  <c:v>    16 to 19 </c:v>
                </c:pt>
                <c:pt idx="1">
                  <c:v>    20 to 24 </c:v>
                </c:pt>
                <c:pt idx="2">
                  <c:v>    25 to 44 </c:v>
                </c:pt>
                <c:pt idx="3">
                  <c:v>    45 to 54 </c:v>
                </c:pt>
                <c:pt idx="4">
                  <c:v>    55 to 64 </c:v>
                </c:pt>
                <c:pt idx="5">
                  <c:v>    65 to 74 </c:v>
                </c:pt>
                <c:pt idx="6">
                  <c:v>    75+</c:v>
                </c:pt>
                <c:pt idx="7">
                  <c:v>All Age</c:v>
                </c:pt>
              </c:strCache>
            </c:strRef>
          </c:cat>
          <c:val>
            <c:numRef>
              <c:f>LaborForce!$I$17:$I$24</c:f>
              <c:numCache>
                <c:formatCode>0.0%</c:formatCode>
                <c:ptCount val="8"/>
                <c:pt idx="0">
                  <c:v>0.34399999999999997</c:v>
                </c:pt>
                <c:pt idx="1">
                  <c:v>0.73099999999999998</c:v>
                </c:pt>
                <c:pt idx="2">
                  <c:v>0.80600000000000005</c:v>
                </c:pt>
                <c:pt idx="3">
                  <c:v>0.79400000000000004</c:v>
                </c:pt>
                <c:pt idx="4">
                  <c:v>0.63200000000000001</c:v>
                </c:pt>
                <c:pt idx="5">
                  <c:v>0.26200000000000001</c:v>
                </c:pt>
                <c:pt idx="6">
                  <c:v>6.2E-2</c:v>
                </c:pt>
                <c:pt idx="7">
                  <c:v>0.64900000000000002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49-4BF1-8B19-A1054CFBC968}"/>
            </c:ext>
          </c:extLst>
        </c:ser>
        <c:ser>
          <c:idx val="1"/>
          <c:order val="1"/>
          <c:tx>
            <c:strRef>
              <c:f>LaborForce!$J$16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4222222222222223E-2"/>
                  <c:y val="-3.6838066001534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249-4BF1-8B19-A1054CFBC968}"/>
                </c:ext>
              </c:extLst>
            </c:dLbl>
            <c:dLbl>
              <c:idx val="1"/>
              <c:layout>
                <c:manualLayout>
                  <c:x val="1.7777777777777779E-3"/>
                  <c:y val="-2.455871066768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249-4BF1-8B19-A1054CFBC968}"/>
                </c:ext>
              </c:extLst>
            </c:dLbl>
            <c:dLbl>
              <c:idx val="2"/>
              <c:layout>
                <c:manualLayout>
                  <c:x val="2.1333333333333333E-2"/>
                  <c:y val="-2.1488871834228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249-4BF1-8B19-A1054CFBC968}"/>
                </c:ext>
              </c:extLst>
            </c:dLbl>
            <c:dLbl>
              <c:idx val="3"/>
              <c:layout>
                <c:manualLayout>
                  <c:x val="3.1999999999999938E-2"/>
                  <c:y val="-2.45587106676899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249-4BF1-8B19-A1054CFBC968}"/>
                </c:ext>
              </c:extLst>
            </c:dLbl>
            <c:dLbl>
              <c:idx val="4"/>
              <c:layout>
                <c:manualLayout>
                  <c:x val="2.8444444444444446E-2"/>
                  <c:y val="-4.297774366845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249-4BF1-8B19-A1054CFBC968}"/>
                </c:ext>
              </c:extLst>
            </c:dLbl>
            <c:dLbl>
              <c:idx val="5"/>
              <c:layout>
                <c:manualLayout>
                  <c:x val="3.5555555555555556E-2"/>
                  <c:y val="-4.2977743668457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249-4BF1-8B19-A1054CFBC968}"/>
                </c:ext>
              </c:extLst>
            </c:dLbl>
            <c:dLbl>
              <c:idx val="6"/>
              <c:layout>
                <c:manualLayout>
                  <c:x val="7.1111111111111115E-3"/>
                  <c:y val="-1.5349194167306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249-4BF1-8B19-A1054CFBC968}"/>
                </c:ext>
              </c:extLst>
            </c:dLbl>
            <c:dLbl>
              <c:idx val="7"/>
              <c:layout>
                <c:manualLayout>
                  <c:x val="2.311111111111111E-2"/>
                  <c:y val="-1.5349194167306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249-4BF1-8B19-A1054CFBC9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LaborForce!$H$17:$H$24</c:f>
              <c:strCache>
                <c:ptCount val="8"/>
                <c:pt idx="0">
                  <c:v>    16 to 19 </c:v>
                </c:pt>
                <c:pt idx="1">
                  <c:v>    20 to 24 </c:v>
                </c:pt>
                <c:pt idx="2">
                  <c:v>    25 to 44 </c:v>
                </c:pt>
                <c:pt idx="3">
                  <c:v>    45 to 54 </c:v>
                </c:pt>
                <c:pt idx="4">
                  <c:v>    55 to 64 </c:v>
                </c:pt>
                <c:pt idx="5">
                  <c:v>    65 to 74 </c:v>
                </c:pt>
                <c:pt idx="6">
                  <c:v>    75+</c:v>
                </c:pt>
                <c:pt idx="7">
                  <c:v>All Age</c:v>
                </c:pt>
              </c:strCache>
            </c:strRef>
          </c:cat>
          <c:val>
            <c:numRef>
              <c:f>LaborForce!$J$17:$J$24</c:f>
              <c:numCache>
                <c:formatCode>0.0%</c:formatCode>
                <c:ptCount val="8"/>
                <c:pt idx="0">
                  <c:v>0.34499999999999997</c:v>
                </c:pt>
                <c:pt idx="1">
                  <c:v>0.73499999999999999</c:v>
                </c:pt>
                <c:pt idx="2">
                  <c:v>0.8165513627795703</c:v>
                </c:pt>
                <c:pt idx="3">
                  <c:v>0.80700000000000005</c:v>
                </c:pt>
                <c:pt idx="4">
                  <c:v>0.65436313092653564</c:v>
                </c:pt>
                <c:pt idx="5">
                  <c:v>0.27600000000000002</c:v>
                </c:pt>
                <c:pt idx="6">
                  <c:v>0.08</c:v>
                </c:pt>
                <c:pt idx="7">
                  <c:v>0.64600000000000002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249-4BF1-8B19-A1054CFBC9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92241104"/>
        <c:axId val="1887610208"/>
      </c:barChart>
      <c:catAx>
        <c:axId val="199224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7610208"/>
        <c:crosses val="autoZero"/>
        <c:auto val="1"/>
        <c:lblAlgn val="ctr"/>
        <c:lblOffset val="100"/>
        <c:noMultiLvlLbl val="0"/>
      </c:catAx>
      <c:valAx>
        <c:axId val="1887610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2241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0.84962</cdr:x>
      <cdr:y>0.31319</cdr:y>
    </cdr:from>
    <cdr:to>
      <cdr:x>0.86814</cdr:x>
      <cdr:y>0.37831</cdr:y>
    </cdr:to>
    <cdr:cxnSp macro="">
      <cdr:nvCxnSpPr>
        <cdr:cNvPr id="18" name="Straight Arrow Connector 17">
          <a:extLst xmlns:a="http://schemas.openxmlformats.org/drawingml/2006/main">
            <a:ext uri="{FF2B5EF4-FFF2-40B4-BE49-F238E27FC236}">
              <a16:creationId xmlns:a16="http://schemas.microsoft.com/office/drawing/2014/main" id="{A2A0F3AB-AB10-4873-B005-D6D20F589E18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6905703" y="1697065"/>
          <a:ext cx="150541" cy="352857"/>
        </a:xfrm>
        <a:prstGeom xmlns:a="http://schemas.openxmlformats.org/drawingml/2006/main" prst="straightConnector1">
          <a:avLst/>
        </a:prstGeom>
        <a:ln xmlns:a="http://schemas.openxmlformats.org/drawingml/2006/main" w="15875">
          <a:solidFill>
            <a:schemeClr val="accent2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0.10989</cdr:x>
      <cdr:y>0.20929</cdr:y>
    </cdr:from>
    <cdr:to>
      <cdr:x>0.12841</cdr:x>
      <cdr:y>0.27441</cdr:y>
    </cdr:to>
    <cdr:cxnSp macro="">
      <cdr:nvCxnSpPr>
        <cdr:cNvPr id="19" name="Straight Arrow Connector 18">
          <a:extLst xmlns:a="http://schemas.openxmlformats.org/drawingml/2006/main">
            <a:ext uri="{FF2B5EF4-FFF2-40B4-BE49-F238E27FC236}">
              <a16:creationId xmlns:a16="http://schemas.microsoft.com/office/drawing/2014/main" id="{1E62070C-4501-4004-8275-0D13E302F73D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893160" y="1134063"/>
          <a:ext cx="150541" cy="352857"/>
        </a:xfrm>
        <a:prstGeom xmlns:a="http://schemas.openxmlformats.org/drawingml/2006/main" prst="straightConnector1">
          <a:avLst/>
        </a:prstGeom>
        <a:ln xmlns:a="http://schemas.openxmlformats.org/drawingml/2006/main" w="15875">
          <a:solidFill>
            <a:schemeClr val="accent2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0.22365</cdr:x>
      <cdr:y>0.46764</cdr:y>
    </cdr:from>
    <cdr:to>
      <cdr:x>0.25507</cdr:x>
      <cdr:y>0.46764</cdr:y>
    </cdr:to>
    <cdr:cxnSp macro="">
      <cdr:nvCxnSpPr>
        <cdr:cNvPr id="4" name="Straight Arrow Connector 3">
          <a:extLst xmlns:a="http://schemas.openxmlformats.org/drawingml/2006/main">
            <a:ext uri="{FF2B5EF4-FFF2-40B4-BE49-F238E27FC236}">
              <a16:creationId xmlns:a16="http://schemas.microsoft.com/office/drawing/2014/main" id="{A2A0F3AB-AB10-4873-B005-D6D20F589E18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 flipH="1">
          <a:off x="2142747" y="2625353"/>
          <a:ext cx="301082" cy="0"/>
        </a:xfrm>
        <a:prstGeom xmlns:a="http://schemas.openxmlformats.org/drawingml/2006/main" prst="straightConnector1">
          <a:avLst/>
        </a:prstGeom>
        <a:ln xmlns:a="http://schemas.openxmlformats.org/drawingml/2006/main" w="15875">
          <a:solidFill>
            <a:schemeClr val="accent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0.12329</cdr:x>
      <cdr:y>0.13517</cdr:y>
    </cdr:from>
    <cdr:to>
      <cdr:x>0.15471</cdr:x>
      <cdr:y>0.13517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A2A0F3AB-AB10-4873-B005-D6D20F589E18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 flipH="1">
          <a:off x="1181213" y="758846"/>
          <a:ext cx="301082" cy="0"/>
        </a:xfrm>
        <a:prstGeom xmlns:a="http://schemas.openxmlformats.org/drawingml/2006/main" prst="straightConnector1">
          <a:avLst/>
        </a:prstGeom>
        <a:ln xmlns:a="http://schemas.openxmlformats.org/drawingml/2006/main" w="15875">
          <a:solidFill>
            <a:schemeClr val="accent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0.51982</cdr:x>
      <cdr:y>0.30799</cdr:y>
    </cdr:from>
    <cdr:to>
      <cdr:x>0.55124</cdr:x>
      <cdr:y>0.30799</cdr:y>
    </cdr:to>
    <cdr:cxnSp macro="">
      <cdr:nvCxnSpPr>
        <cdr:cNvPr id="6" name="Straight Arrow Connector 5">
          <a:extLst xmlns:a="http://schemas.openxmlformats.org/drawingml/2006/main">
            <a:ext uri="{FF2B5EF4-FFF2-40B4-BE49-F238E27FC236}">
              <a16:creationId xmlns:a16="http://schemas.microsoft.com/office/drawing/2014/main" id="{3B43CEC5-AB8B-452D-AFEC-07C6996A4200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 flipH="1">
          <a:off x="4980290" y="1729096"/>
          <a:ext cx="301082" cy="0"/>
        </a:xfrm>
        <a:prstGeom xmlns:a="http://schemas.openxmlformats.org/drawingml/2006/main" prst="straightConnector1">
          <a:avLst/>
        </a:prstGeom>
        <a:ln xmlns:a="http://schemas.openxmlformats.org/drawingml/2006/main" w="15875">
          <a:solidFill>
            <a:schemeClr val="accent2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0.82962</cdr:x>
      <cdr:y>0.38879</cdr:y>
    </cdr:from>
    <cdr:to>
      <cdr:x>0.86105</cdr:x>
      <cdr:y>0.38879</cdr:y>
    </cdr:to>
    <cdr:cxnSp macro="">
      <cdr:nvCxnSpPr>
        <cdr:cNvPr id="7" name="Straight Arrow Connector 6">
          <a:extLst xmlns:a="http://schemas.openxmlformats.org/drawingml/2006/main">
            <a:ext uri="{FF2B5EF4-FFF2-40B4-BE49-F238E27FC236}">
              <a16:creationId xmlns:a16="http://schemas.microsoft.com/office/drawing/2014/main" id="{1DDDEB27-B1A6-49C4-9791-989AAC8DEA31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 flipH="1">
          <a:off x="7948462" y="2182667"/>
          <a:ext cx="301082" cy="0"/>
        </a:xfrm>
        <a:prstGeom xmlns:a="http://schemas.openxmlformats.org/drawingml/2006/main" prst="straightConnector1">
          <a:avLst/>
        </a:prstGeom>
        <a:ln xmlns:a="http://schemas.openxmlformats.org/drawingml/2006/main" w="15875">
          <a:solidFill>
            <a:schemeClr val="accent2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0.63798</cdr:x>
      <cdr:y>0.44428</cdr:y>
    </cdr:from>
    <cdr:to>
      <cdr:x>0.6694</cdr:x>
      <cdr:y>0.44428</cdr:y>
    </cdr:to>
    <cdr:cxnSp macro="">
      <cdr:nvCxnSpPr>
        <cdr:cNvPr id="8" name="Straight Arrow Connector 7">
          <a:extLst xmlns:a="http://schemas.openxmlformats.org/drawingml/2006/main">
            <a:ext uri="{FF2B5EF4-FFF2-40B4-BE49-F238E27FC236}">
              <a16:creationId xmlns:a16="http://schemas.microsoft.com/office/drawing/2014/main" id="{C98CF92A-B6CC-4F55-A0CD-102EF789696F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 flipH="1">
          <a:off x="6112413" y="2494217"/>
          <a:ext cx="301030" cy="0"/>
        </a:xfrm>
        <a:prstGeom xmlns:a="http://schemas.openxmlformats.org/drawingml/2006/main" prst="straightConnector1">
          <a:avLst/>
        </a:prstGeom>
        <a:ln xmlns:a="http://schemas.openxmlformats.org/drawingml/2006/main" w="15875">
          <a:solidFill>
            <a:schemeClr val="accent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0.06292</cdr:x>
      <cdr:y>0.94592</cdr:y>
    </cdr:from>
    <cdr:to>
      <cdr:x>0.81313</cdr:x>
      <cdr:y>0.98782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561A88B-A6BF-422A-AE22-2473638C044F}"/>
            </a:ext>
          </a:extLst>
        </cdr:cNvPr>
        <cdr:cNvSpPr txBox="1"/>
      </cdr:nvSpPr>
      <cdr:spPr>
        <a:xfrm xmlns:a="http://schemas.openxmlformats.org/drawingml/2006/main">
          <a:off x="545069" y="5945234"/>
          <a:ext cx="6498981" cy="2633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Source:</a:t>
          </a:r>
          <a:r>
            <a:rPr lang="en-US" sz="1100" baseline="0" dirty="0"/>
            <a:t> U.S. Census Bureau, American Community Survey 1-Year PUMS File, 2010-2019 </a:t>
          </a:r>
          <a:endParaRPr lang="en-US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0.45653</cdr:x>
      <cdr:y>0.07039</cdr:y>
    </cdr:from>
    <cdr:to>
      <cdr:x>0.46532</cdr:x>
      <cdr:y>0.50565</cdr:y>
    </cdr:to>
    <cdr:sp macro="" textlink="">
      <cdr:nvSpPr>
        <cdr:cNvPr id="2" name="Right Brace 1"/>
        <cdr:cNvSpPr/>
      </cdr:nvSpPr>
      <cdr:spPr>
        <a:xfrm xmlns:a="http://schemas.openxmlformats.org/drawingml/2006/main">
          <a:off x="5376300" y="329416"/>
          <a:ext cx="103514" cy="2036995"/>
        </a:xfrm>
        <a:prstGeom xmlns:a="http://schemas.openxmlformats.org/drawingml/2006/main" prst="rightBrace">
          <a:avLst/>
        </a:prstGeom>
        <a:ln xmlns:a="http://schemas.openxmlformats.org/drawingml/2006/main" w="22225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0.85108</cdr:x>
      <cdr:y>0.12543</cdr:y>
    </cdr:from>
    <cdr:to>
      <cdr:x>1</cdr:x>
      <cdr:y>0.25952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87BB44B8-3E5B-4E12-B5B7-3431FA4B9194}"/>
            </a:ext>
          </a:extLst>
        </cdr:cNvPr>
        <cdr:cNvSpPr/>
      </cdr:nvSpPr>
      <cdr:spPr>
        <a:xfrm xmlns:a="http://schemas.openxmlformats.org/drawingml/2006/main">
          <a:off x="7545937" y="619571"/>
          <a:ext cx="1320324" cy="662299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619363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619363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755BA6F8-D932-4BC6-B450-A920176CDAFB}" type="datetimeFigureOut">
              <a:rPr lang="en-US" smtClean="0"/>
              <a:t>11/29/2022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44450" y="1543050"/>
            <a:ext cx="7404100" cy="4165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5940743"/>
            <a:ext cx="5852160" cy="4860608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725039"/>
            <a:ext cx="3169920" cy="619362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11725039"/>
            <a:ext cx="3169920" cy="619362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36C95698-22BF-4099-B592-586CF61CB1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926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17513" y="542925"/>
            <a:ext cx="10718801" cy="603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60121" y="6820492"/>
            <a:ext cx="7680960" cy="1409111"/>
          </a:xfrm>
        </p:spPr>
        <p:txBody>
          <a:bodyPr>
            <a:normAutofit/>
          </a:bodyPr>
          <a:lstStyle/>
          <a:p>
            <a:pPr defTabSz="121863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997">
              <a:defRPr/>
            </a:pPr>
            <a:fld id="{76F32840-EA76-4A40-B83F-F31ACE11B3A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3997">
                <a:defRPr/>
              </a:pPr>
              <a:t>3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46495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57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6213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5642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9791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884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611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262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871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17513" y="542925"/>
            <a:ext cx="10718801" cy="603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60121" y="6820492"/>
            <a:ext cx="7680960" cy="1409111"/>
          </a:xfrm>
        </p:spPr>
        <p:txBody>
          <a:bodyPr>
            <a:normAutofit/>
          </a:bodyPr>
          <a:lstStyle/>
          <a:p>
            <a:pPr defTabSz="121863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997">
              <a:defRPr/>
            </a:pPr>
            <a:fld id="{76F32840-EA76-4A40-B83F-F31ACE11B3A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3997">
                <a:defRPr/>
              </a:pPr>
              <a:t>7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40028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17513" y="542925"/>
            <a:ext cx="10718801" cy="603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60121" y="6820492"/>
            <a:ext cx="7680960" cy="1409111"/>
          </a:xfrm>
        </p:spPr>
        <p:txBody>
          <a:bodyPr>
            <a:normAutofit/>
          </a:bodyPr>
          <a:lstStyle/>
          <a:p>
            <a:pPr defTabSz="121863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997">
              <a:defRPr/>
            </a:pPr>
            <a:fld id="{76F32840-EA76-4A40-B83F-F31ACE11B3A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3997">
                <a:defRPr/>
              </a:pPr>
              <a:t>8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40028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17513" y="542925"/>
            <a:ext cx="10718801" cy="603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60121" y="6820492"/>
            <a:ext cx="7680960" cy="1409111"/>
          </a:xfrm>
        </p:spPr>
        <p:txBody>
          <a:bodyPr>
            <a:normAutofit/>
          </a:bodyPr>
          <a:lstStyle/>
          <a:p>
            <a:pPr defTabSz="121863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997">
              <a:defRPr/>
            </a:pPr>
            <a:fld id="{76F32840-EA76-4A40-B83F-F31ACE11B3A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3997">
                <a:defRPr/>
              </a:pPr>
              <a:t>10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03380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36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725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1396" y="11"/>
            <a:ext cx="7930605" cy="1323703"/>
          </a:xfrm>
        </p:spPr>
        <p:txBody>
          <a:bodyPr anchor="t">
            <a:normAutofit/>
          </a:bodyPr>
          <a:lstStyle>
            <a:lvl1pPr algn="ctr"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11889" y="1607208"/>
            <a:ext cx="4180115" cy="275578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7" t="1" r="-8" b="-765"/>
          <a:stretch/>
        </p:blipFill>
        <p:spPr>
          <a:xfrm>
            <a:off x="0" y="11"/>
            <a:ext cx="8516232" cy="65621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261" y="5669290"/>
            <a:ext cx="4429911" cy="109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38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9" y="132683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9" y="2150745"/>
            <a:ext cx="5157787" cy="4101464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2523" y="132683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2523" y="2150755"/>
            <a:ext cx="5183188" cy="410146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91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4450"/>
            <a:ext cx="6172200" cy="4874894"/>
          </a:xfrm>
        </p:spPr>
        <p:txBody>
          <a:bodyPr/>
          <a:lstStyle>
            <a:lvl1pPr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14456"/>
            <a:ext cx="3932237" cy="4874895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67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60328" y="1297307"/>
            <a:ext cx="6172200" cy="5012055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297307"/>
            <a:ext cx="3932237" cy="5012055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032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5697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711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584" y="-1586"/>
            <a:ext cx="12202584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1"/>
            <a:ext cx="7213600" cy="1447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34400" y="3276600"/>
            <a:ext cx="386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1B1E7A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471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224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7757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9002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992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1756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422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14" descr="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66642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228600"/>
            <a:ext cx="7620000" cy="990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3749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 descr="1"/>
          <p:cNvPicPr>
            <a:picLocks noChangeAspect="1" noChangeArrowheads="1"/>
          </p:cNvPicPr>
          <p:nvPr userDrawn="1"/>
        </p:nvPicPr>
        <p:blipFill>
          <a:blip r:embed="rId2" cstate="print"/>
          <a:srcRect b="74376"/>
          <a:stretch>
            <a:fillRect/>
          </a:stretch>
        </p:blipFill>
        <p:spPr bwMode="auto">
          <a:xfrm>
            <a:off x="-4233" y="-6349"/>
            <a:ext cx="12202584" cy="175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16" descr="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42670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17160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15" descr="1"/>
          <p:cNvPicPr>
            <a:picLocks noChangeAspect="1" noChangeArrowheads="1"/>
          </p:cNvPicPr>
          <p:nvPr userDrawn="1"/>
        </p:nvPicPr>
        <p:blipFill>
          <a:blip r:embed="rId2" cstate="print"/>
          <a:srcRect b="74376"/>
          <a:stretch>
            <a:fillRect/>
          </a:stretch>
        </p:blipFill>
        <p:spPr bwMode="auto">
          <a:xfrm>
            <a:off x="-4233" y="-6349"/>
            <a:ext cx="12202584" cy="175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42670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1913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667000" y="-2667000"/>
            <a:ext cx="6858000" cy="121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3200" y="1143006"/>
            <a:ext cx="1422400" cy="544036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0"/>
            <a:ext cx="87376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3031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0" descr="Untitled-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1402" y="0"/>
            <a:ext cx="11913995" cy="9906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342891" indent="-342891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lang="en-US" sz="3600" b="1" dirty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12800" y="1752600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86888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0" descr="Untitled-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1402" y="0"/>
            <a:ext cx="11913995" cy="9906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342891" indent="-342891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lang="en-US" sz="3600" b="1" dirty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12800" y="1752600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22082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0" descr="Untitled-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1402" y="0"/>
            <a:ext cx="11913995" cy="9906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342891" indent="-342891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lang="en-US" sz="3600" b="1" dirty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12800" y="1752600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57554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0" descr="Untitled-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1402" y="0"/>
            <a:ext cx="11913995" cy="9906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342891" indent="-342891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lang="en-US" sz="3600" b="1" dirty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12800" y="1752600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4860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26262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5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0899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55827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0" y="120015"/>
            <a:ext cx="6728459" cy="908684"/>
          </a:xfrm>
        </p:spPr>
        <p:txBody>
          <a:bodyPr anchor="t" anchorCtr="0">
            <a:no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49641" y="1754508"/>
            <a:ext cx="3512819" cy="2874645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2400">
                <a:solidFill>
                  <a:srgbClr val="25327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8026402" y="6256840"/>
            <a:ext cx="3860799" cy="400110"/>
            <a:chOff x="6229737" y="6256840"/>
            <a:chExt cx="2895599" cy="400110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9737" y="6256840"/>
              <a:ext cx="399663" cy="399663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 userDrawn="1"/>
          </p:nvSpPr>
          <p:spPr>
            <a:xfrm>
              <a:off x="6629399" y="6256840"/>
              <a:ext cx="2495937" cy="40011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2000" dirty="0">
                  <a:solidFill>
                    <a:schemeClr val="tx2"/>
                  </a:solidFill>
                </a:rPr>
                <a:t>@TexasDemography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421" y="5112828"/>
            <a:ext cx="4107179" cy="10111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7" t="1" r="-8" b="-765"/>
          <a:stretch/>
        </p:blipFill>
        <p:spPr>
          <a:xfrm>
            <a:off x="0" y="0"/>
            <a:ext cx="8900160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356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2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2975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26254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25327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2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1372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1060" y="1563019"/>
            <a:ext cx="5181600" cy="4677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060" y="1563019"/>
            <a:ext cx="5181600" cy="4677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7636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9" y="132683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9" y="2150745"/>
            <a:ext cx="5157787" cy="41014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2522" y="132683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2522" y="2150747"/>
            <a:ext cx="5183188" cy="41014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6365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1590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6683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4450"/>
            <a:ext cx="6172200" cy="48748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14452"/>
            <a:ext cx="3932237" cy="487489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5482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60328" y="1297307"/>
            <a:ext cx="6172200" cy="501205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297307"/>
            <a:ext cx="3932237" cy="50120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30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1060" y="1563024"/>
            <a:ext cx="5181600" cy="4677763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060" y="1563024"/>
            <a:ext cx="5181600" cy="4677763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539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9" y="132683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9" y="2150745"/>
            <a:ext cx="5157787" cy="41014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2522" y="132683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2522" y="2150747"/>
            <a:ext cx="5183188" cy="41014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5459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4450"/>
            <a:ext cx="6172200" cy="48748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14452"/>
            <a:ext cx="3932237" cy="487489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0724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60328" y="1297307"/>
            <a:ext cx="6172200" cy="501205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297307"/>
            <a:ext cx="3932237" cy="50120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3720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7" t="1" r="-8" b="-765"/>
          <a:stretch/>
        </p:blipFill>
        <p:spPr>
          <a:xfrm>
            <a:off x="0" y="11"/>
            <a:ext cx="8516232" cy="65621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261" y="5669290"/>
            <a:ext cx="4429911" cy="109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752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9301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5054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2419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082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1358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490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9" y="132683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9" y="2150745"/>
            <a:ext cx="5157787" cy="4101464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2523" y="132683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2523" y="2150755"/>
            <a:ext cx="5183188" cy="410146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4270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7798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4700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8290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3264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2053" y="5513768"/>
            <a:ext cx="8507894" cy="1344232"/>
            <a:chOff x="318052" y="5513768"/>
            <a:chExt cx="8507894" cy="1344232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18052" y="6453229"/>
              <a:ext cx="2270954" cy="14246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9006" y="5513768"/>
              <a:ext cx="3965986" cy="1344232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>
              <a:off x="6554992" y="6467475"/>
              <a:ext cx="2270954" cy="0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3421928" y="3331869"/>
            <a:ext cx="5348143" cy="1173739"/>
          </a:xfrm>
        </p:spPr>
        <p:txBody>
          <a:bodyPr/>
          <a:lstStyle>
            <a:lvl1pPr marL="0" indent="0">
              <a:buNone/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04261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" y="0"/>
            <a:ext cx="1590520" cy="1590520"/>
          </a:xfrm>
          <a:prstGeom prst="rect">
            <a:avLst/>
          </a:prstGeom>
        </p:spPr>
      </p:pic>
      <p:cxnSp>
        <p:nvCxnSpPr>
          <p:cNvPr id="3" name="Straight Connector 2"/>
          <p:cNvCxnSpPr/>
          <p:nvPr userDrawn="1"/>
        </p:nvCxnSpPr>
        <p:spPr>
          <a:xfrm>
            <a:off x="1716250" y="781014"/>
            <a:ext cx="9896630" cy="14246"/>
          </a:xfrm>
          <a:prstGeom prst="line">
            <a:avLst/>
          </a:prstGeom>
          <a:ln w="3492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901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905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743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4450"/>
            <a:ext cx="6172200" cy="4874894"/>
          </a:xfrm>
        </p:spPr>
        <p:txBody>
          <a:bodyPr/>
          <a:lstStyle>
            <a:lvl1pPr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14456"/>
            <a:ext cx="3932237" cy="4874895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381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60328" y="1297307"/>
            <a:ext cx="6172200" cy="5012055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297307"/>
            <a:ext cx="3932237" cy="5012055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387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37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131570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511216"/>
            <a:ext cx="11277600" cy="4663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721476"/>
            <a:ext cx="12192000" cy="136524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8" r="-1522"/>
          <a:stretch/>
        </p:blipFill>
        <p:spPr>
          <a:xfrm>
            <a:off x="0" y="11"/>
            <a:ext cx="2072640" cy="145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8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hf hdr="0" ftr="0" dt="0"/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131570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511216"/>
            <a:ext cx="11277600" cy="4663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  <a:ea typeface="ＭＳ Ｐゴシック" pitchFamily="-16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  <a:ea typeface="ＭＳ Ｐゴシック" pitchFamily="-16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BC1FA3B-F0C1-4F58-90BE-DCC7501F4B28}" type="slidenum">
              <a:rPr lang="en-US" smtClean="0">
                <a:latin typeface="Arial" charset="0"/>
                <a:ea typeface="ＭＳ Ｐゴシック" pitchFamily="-16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charset="0"/>
              <a:ea typeface="ＭＳ Ｐゴシック" pitchFamily="-16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721476"/>
            <a:ext cx="12192000" cy="136524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8" r="-1522"/>
          <a:stretch/>
        </p:blipFill>
        <p:spPr>
          <a:xfrm>
            <a:off x="0" y="27688"/>
            <a:ext cx="1072353" cy="105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395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7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2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9144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-16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-16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-16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-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507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rgbClr val="1B1E7A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1B1E7A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1B1E7A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1B1E7A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1B1E7A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1B1E7A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131570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511216"/>
            <a:ext cx="11277600" cy="4663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2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721476"/>
            <a:ext cx="12192000" cy="136524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8" r="-1522"/>
          <a:stretch/>
        </p:blipFill>
        <p:spPr>
          <a:xfrm>
            <a:off x="0" y="-1918"/>
            <a:ext cx="1242062" cy="110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6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33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7" r:id="rId7"/>
    <p:sldLayoutId id="2147483742" r:id="rId8"/>
    <p:sldLayoutId id="2147483743" r:id="rId9"/>
    <p:sldLayoutId id="2147483744" r:id="rId10"/>
    <p:sldLayoutId id="2147483745" r:id="rId11"/>
    <p:sldLayoutId id="2147483741" r:id="rId12"/>
    <p:sldLayoutId id="214748374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5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36377" y="1311092"/>
            <a:ext cx="88411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spcBef>
                <a:spcPts val="1000"/>
              </a:spcBef>
            </a:pP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 and Socio-Economic Trends in Texas and the Bluebonnet Service Area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803024" y="4910258"/>
            <a:ext cx="8507894" cy="1344232"/>
            <a:chOff x="318052" y="5513768"/>
            <a:chExt cx="8507894" cy="1344232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18052" y="6453229"/>
              <a:ext cx="2270954" cy="14246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9006" y="5513768"/>
              <a:ext cx="3965986" cy="1344232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554992" y="6467475"/>
              <a:ext cx="2270954" cy="0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1C522022-6054-4578-9D3A-492B4B0D4B5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09" y="3050169"/>
            <a:ext cx="2857500" cy="676275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2B50C6-2AA5-4723-BFE6-84DE4474D38C}"/>
              </a:ext>
            </a:extLst>
          </p:cNvPr>
          <p:cNvSpPr txBox="1"/>
          <p:nvPr/>
        </p:nvSpPr>
        <p:spPr>
          <a:xfrm>
            <a:off x="3560496" y="2589451"/>
            <a:ext cx="5356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Presented to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BF51CC-EC20-46B2-A1BA-7950B79720A9}"/>
              </a:ext>
            </a:extLst>
          </p:cNvPr>
          <p:cNvSpPr txBox="1"/>
          <p:nvPr/>
        </p:nvSpPr>
        <p:spPr>
          <a:xfrm>
            <a:off x="4946952" y="3995186"/>
            <a:ext cx="3063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Austin, Texas</a:t>
            </a:r>
          </a:p>
          <a:p>
            <a:pPr algn="ctr"/>
            <a:endParaRPr lang="en-US" sz="800" dirty="0"/>
          </a:p>
          <a:p>
            <a:pPr algn="ctr"/>
            <a:r>
              <a:rPr lang="en-US" sz="1400" dirty="0"/>
              <a:t>Nov 2022</a:t>
            </a:r>
          </a:p>
        </p:txBody>
      </p:sp>
    </p:spTree>
    <p:extLst>
      <p:ext uri="{BB962C8B-B14F-4D97-AF65-F5344CB8AC3E}">
        <p14:creationId xmlns:p14="http://schemas.microsoft.com/office/powerpoint/2010/main" val="74365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37D3DFC-F2A3-4F07-9294-31B3CFDFC4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750102"/>
              </p:ext>
            </p:extLst>
          </p:nvPr>
        </p:nvGraphicFramePr>
        <p:xfrm>
          <a:off x="1161535" y="1067625"/>
          <a:ext cx="10325308" cy="5214552"/>
        </p:xfrm>
        <a:graphic>
          <a:graphicData uri="http://schemas.openxmlformats.org/drawingml/2006/table">
            <a:tbl>
              <a:tblPr/>
              <a:tblGrid>
                <a:gridCol w="1606160">
                  <a:extLst>
                    <a:ext uri="{9D8B030D-6E8A-4147-A177-3AD203B41FA5}">
                      <a16:colId xmlns:a16="http://schemas.microsoft.com/office/drawing/2014/main" val="2835637742"/>
                    </a:ext>
                  </a:extLst>
                </a:gridCol>
                <a:gridCol w="932147">
                  <a:extLst>
                    <a:ext uri="{9D8B030D-6E8A-4147-A177-3AD203B41FA5}">
                      <a16:colId xmlns:a16="http://schemas.microsoft.com/office/drawing/2014/main" val="2701141419"/>
                    </a:ext>
                  </a:extLst>
                </a:gridCol>
                <a:gridCol w="1046871">
                  <a:extLst>
                    <a:ext uri="{9D8B030D-6E8A-4147-A177-3AD203B41FA5}">
                      <a16:colId xmlns:a16="http://schemas.microsoft.com/office/drawing/2014/main" val="198213138"/>
                    </a:ext>
                  </a:extLst>
                </a:gridCol>
                <a:gridCol w="1046871">
                  <a:extLst>
                    <a:ext uri="{9D8B030D-6E8A-4147-A177-3AD203B41FA5}">
                      <a16:colId xmlns:a16="http://schemas.microsoft.com/office/drawing/2014/main" val="4132338007"/>
                    </a:ext>
                  </a:extLst>
                </a:gridCol>
                <a:gridCol w="1022403">
                  <a:extLst>
                    <a:ext uri="{9D8B030D-6E8A-4147-A177-3AD203B41FA5}">
                      <a16:colId xmlns:a16="http://schemas.microsoft.com/office/drawing/2014/main" val="1373054340"/>
                    </a:ext>
                  </a:extLst>
                </a:gridCol>
                <a:gridCol w="568411">
                  <a:extLst>
                    <a:ext uri="{9D8B030D-6E8A-4147-A177-3AD203B41FA5}">
                      <a16:colId xmlns:a16="http://schemas.microsoft.com/office/drawing/2014/main" val="2289236566"/>
                    </a:ext>
                  </a:extLst>
                </a:gridCol>
                <a:gridCol w="1072566">
                  <a:extLst>
                    <a:ext uri="{9D8B030D-6E8A-4147-A177-3AD203B41FA5}">
                      <a16:colId xmlns:a16="http://schemas.microsoft.com/office/drawing/2014/main" val="1526841597"/>
                    </a:ext>
                  </a:extLst>
                </a:gridCol>
                <a:gridCol w="894630">
                  <a:extLst>
                    <a:ext uri="{9D8B030D-6E8A-4147-A177-3AD203B41FA5}">
                      <a16:colId xmlns:a16="http://schemas.microsoft.com/office/drawing/2014/main" val="1146043221"/>
                    </a:ext>
                  </a:extLst>
                </a:gridCol>
                <a:gridCol w="1077509">
                  <a:extLst>
                    <a:ext uri="{9D8B030D-6E8A-4147-A177-3AD203B41FA5}">
                      <a16:colId xmlns:a16="http://schemas.microsoft.com/office/drawing/2014/main" val="4011441538"/>
                    </a:ext>
                  </a:extLst>
                </a:gridCol>
                <a:gridCol w="1057740">
                  <a:extLst>
                    <a:ext uri="{9D8B030D-6E8A-4147-A177-3AD203B41FA5}">
                      <a16:colId xmlns:a16="http://schemas.microsoft.com/office/drawing/2014/main" val="1185407910"/>
                    </a:ext>
                  </a:extLst>
                </a:gridCol>
              </a:tblGrid>
              <a:tr h="651214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ED7D3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ED7D3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1713235"/>
                  </a:ext>
                </a:extLst>
              </a:tr>
              <a:tr h="351026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ED7D3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ED7D3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7164377"/>
                  </a:ext>
                </a:extLst>
              </a:tr>
              <a:tr h="351026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ED7D3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ED7D3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1193597"/>
                  </a:ext>
                </a:extLst>
              </a:tr>
              <a:tr h="351026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ED7D3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ED7D3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4972797"/>
                  </a:ext>
                </a:extLst>
              </a:tr>
              <a:tr h="351026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ED7D3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ED7D3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1830739"/>
                  </a:ext>
                </a:extLst>
              </a:tr>
              <a:tr h="351026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ED7D3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ED7D3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2602310"/>
                  </a:ext>
                </a:extLst>
              </a:tr>
              <a:tr h="351026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ED7D3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ED7D3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3287601"/>
                  </a:ext>
                </a:extLst>
              </a:tr>
              <a:tr h="351026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ED7D3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ED7D3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3799573"/>
                  </a:ext>
                </a:extLst>
              </a:tr>
              <a:tr h="351026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ED7D3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ED7D3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7599734"/>
                  </a:ext>
                </a:extLst>
              </a:tr>
              <a:tr h="351026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ED7D3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ED7D3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8156512"/>
                  </a:ext>
                </a:extLst>
              </a:tr>
              <a:tr h="351026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ED7D3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ED7D3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333890"/>
                  </a:ext>
                </a:extLst>
              </a:tr>
              <a:tr h="351026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ED7D3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ED7D3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7767461"/>
                  </a:ext>
                </a:extLst>
              </a:tr>
              <a:tr h="351026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ED7D3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ED7D3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6293449"/>
                  </a:ext>
                </a:extLst>
              </a:tr>
              <a:tr h="351026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ED7D3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ED7D3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8581335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8E7A346A-4CC9-40C8-A68A-98BD6BED7765}"/>
              </a:ext>
            </a:extLst>
          </p:cNvPr>
          <p:cNvSpPr/>
          <p:nvPr/>
        </p:nvSpPr>
        <p:spPr>
          <a:xfrm>
            <a:off x="1492697" y="405007"/>
            <a:ext cx="10374733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dirty="0">
                <a:solidFill>
                  <a:schemeClr val="accent1"/>
                </a:solidFill>
              </a:rPr>
              <a:t>Estimated Components of Population Change, 2010-2020 and 2020-2021, the Four MSAs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66F8F75-3A08-4102-B378-93E7E4413A8B}"/>
              </a:ext>
            </a:extLst>
          </p:cNvPr>
          <p:cNvSpPr/>
          <p:nvPr/>
        </p:nvSpPr>
        <p:spPr>
          <a:xfrm>
            <a:off x="1096732" y="6549168"/>
            <a:ext cx="8001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SOURCE: U.S. Census Bureau. 2020 Evaluation Population Estimates and 2021 Vintage Population Estimates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EC4A9C0-B832-48FC-B871-6EBA87E53E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269113"/>
              </p:ext>
            </p:extLst>
          </p:nvPr>
        </p:nvGraphicFramePr>
        <p:xfrm>
          <a:off x="1096732" y="1576699"/>
          <a:ext cx="10335098" cy="3700330"/>
        </p:xfrm>
        <a:graphic>
          <a:graphicData uri="http://schemas.openxmlformats.org/drawingml/2006/table">
            <a:tbl>
              <a:tblPr/>
              <a:tblGrid>
                <a:gridCol w="1804120">
                  <a:extLst>
                    <a:ext uri="{9D8B030D-6E8A-4147-A177-3AD203B41FA5}">
                      <a16:colId xmlns:a16="http://schemas.microsoft.com/office/drawing/2014/main" val="2835637742"/>
                    </a:ext>
                  </a:extLst>
                </a:gridCol>
                <a:gridCol w="906184">
                  <a:extLst>
                    <a:ext uri="{9D8B030D-6E8A-4147-A177-3AD203B41FA5}">
                      <a16:colId xmlns:a16="http://schemas.microsoft.com/office/drawing/2014/main" val="2701141419"/>
                    </a:ext>
                  </a:extLst>
                </a:gridCol>
                <a:gridCol w="878273">
                  <a:extLst>
                    <a:ext uri="{9D8B030D-6E8A-4147-A177-3AD203B41FA5}">
                      <a16:colId xmlns:a16="http://schemas.microsoft.com/office/drawing/2014/main" val="198213138"/>
                    </a:ext>
                  </a:extLst>
                </a:gridCol>
                <a:gridCol w="1170386">
                  <a:extLst>
                    <a:ext uri="{9D8B030D-6E8A-4147-A177-3AD203B41FA5}">
                      <a16:colId xmlns:a16="http://schemas.microsoft.com/office/drawing/2014/main" val="4132338007"/>
                    </a:ext>
                  </a:extLst>
                </a:gridCol>
                <a:gridCol w="1052128">
                  <a:extLst>
                    <a:ext uri="{9D8B030D-6E8A-4147-A177-3AD203B41FA5}">
                      <a16:colId xmlns:a16="http://schemas.microsoft.com/office/drawing/2014/main" val="1373054340"/>
                    </a:ext>
                  </a:extLst>
                </a:gridCol>
                <a:gridCol w="417672">
                  <a:extLst>
                    <a:ext uri="{9D8B030D-6E8A-4147-A177-3AD203B41FA5}">
                      <a16:colId xmlns:a16="http://schemas.microsoft.com/office/drawing/2014/main" val="2289236566"/>
                    </a:ext>
                  </a:extLst>
                </a:gridCol>
                <a:gridCol w="1073583">
                  <a:extLst>
                    <a:ext uri="{9D8B030D-6E8A-4147-A177-3AD203B41FA5}">
                      <a16:colId xmlns:a16="http://schemas.microsoft.com/office/drawing/2014/main" val="1526841597"/>
                    </a:ext>
                  </a:extLst>
                </a:gridCol>
                <a:gridCol w="895478">
                  <a:extLst>
                    <a:ext uri="{9D8B030D-6E8A-4147-A177-3AD203B41FA5}">
                      <a16:colId xmlns:a16="http://schemas.microsoft.com/office/drawing/2014/main" val="1146043221"/>
                    </a:ext>
                  </a:extLst>
                </a:gridCol>
                <a:gridCol w="1078531">
                  <a:extLst>
                    <a:ext uri="{9D8B030D-6E8A-4147-A177-3AD203B41FA5}">
                      <a16:colId xmlns:a16="http://schemas.microsoft.com/office/drawing/2014/main" val="4011441538"/>
                    </a:ext>
                  </a:extLst>
                </a:gridCol>
                <a:gridCol w="1058743">
                  <a:extLst>
                    <a:ext uri="{9D8B030D-6E8A-4147-A177-3AD203B41FA5}">
                      <a16:colId xmlns:a16="http://schemas.microsoft.com/office/drawing/2014/main" val="1185407910"/>
                    </a:ext>
                  </a:extLst>
                </a:gridCol>
              </a:tblGrid>
              <a:tr h="858302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Pop Change 2010-2020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Natural </a:t>
                      </a:r>
                    </a:p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Change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International Migration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Domestic Migration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Pop Change 2020-2021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Natural Change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International Migration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Domestic Migration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1713235"/>
                  </a:ext>
                </a:extLst>
              </a:tr>
              <a:tr h="6315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Austin-Round Rock-Georgetown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567,789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28.1%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11.7%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59.4%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en-US" sz="1400" b="1" i="0" u="none" strike="noStrike" kern="12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53,301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20.9%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4.3%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75.5%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7164377"/>
                  </a:ext>
                </a:extLst>
              </a:tr>
              <a:tr h="4626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College Station-Bryan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38,764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43.2%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34.3%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22.2%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en-US" sz="1400" b="1" i="0" u="none" strike="noStrike" kern="12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3,177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30.8%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12.2%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55.4%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1193597"/>
                  </a:ext>
                </a:extLst>
              </a:tr>
              <a:tr h="853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Houston-The Woodlands-Sugar Land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1,207,293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47.5%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29.1%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23.2%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en-US" sz="1400" b="1" i="0" u="none" strike="noStrike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69,094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54.3%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18.1%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28.1%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4972797"/>
                  </a:ext>
                </a:extLst>
              </a:tr>
              <a:tr h="89412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Antonio-New Braunfels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437,711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35.5%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10.4%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53.7%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en-US" sz="1400" b="1" i="0" u="none" strike="noStrike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35,105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23.6%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2.7%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73.1%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1830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1281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761999-5D23-41D8-A2D3-9F18E059B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BCBF6B4-17D6-40E3-98C3-ECA7C11A900D}"/>
              </a:ext>
            </a:extLst>
          </p:cNvPr>
          <p:cNvGraphicFramePr/>
          <p:nvPr>
            <p:extLst/>
          </p:nvPr>
        </p:nvGraphicFramePr>
        <p:xfrm>
          <a:off x="1515649" y="903249"/>
          <a:ext cx="8661079" cy="5687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6E32531-4E59-4470-B2F8-0C1C7642063A}"/>
              </a:ext>
            </a:extLst>
          </p:cNvPr>
          <p:cNvSpPr txBox="1">
            <a:spLocks/>
          </p:cNvSpPr>
          <p:nvPr/>
        </p:nvSpPr>
        <p:spPr>
          <a:xfrm>
            <a:off x="1639230" y="382003"/>
            <a:ext cx="9907858" cy="451477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Estimated </a:t>
            </a:r>
            <a:r>
              <a:rPr lang="en-US" sz="2400" dirty="0">
                <a:solidFill>
                  <a:schemeClr val="accent1"/>
                </a:solidFill>
              </a:rPr>
              <a:t>Net Domestic Migrants Between Texas and Other States, 2010-2019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39A88F-6CF9-4C4E-AD26-7E7E91253A04}"/>
              </a:ext>
            </a:extLst>
          </p:cNvPr>
          <p:cNvSpPr/>
          <p:nvPr/>
        </p:nvSpPr>
        <p:spPr>
          <a:xfrm>
            <a:off x="204439" y="6590670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>
                <a:solidFill>
                  <a:prstClr val="white">
                    <a:lumMod val="50000"/>
                  </a:prst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Source: U.S. Census Bureau, State-to-State Migration Flows, 2010-2019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986963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428B896-9011-447D-9ACF-0E1B1C973DC4}"/>
              </a:ext>
            </a:extLst>
          </p:cNvPr>
          <p:cNvGraphicFramePr/>
          <p:nvPr>
            <p:extLst/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3E9E231D-3A2E-4D63-ACFE-62E2DA798DF4}"/>
              </a:ext>
            </a:extLst>
          </p:cNvPr>
          <p:cNvSpPr txBox="1">
            <a:spLocks/>
          </p:cNvSpPr>
          <p:nvPr/>
        </p:nvSpPr>
        <p:spPr>
          <a:xfrm>
            <a:off x="1519381" y="-350189"/>
            <a:ext cx="10672619" cy="1486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chemeClr val="accent1"/>
                </a:solidFill>
                <a:latin typeface="+mn-lt"/>
              </a:rPr>
              <a:t>Percent Distribution by Education Attainment of Texas Residents (Non-Migrants), Immigrants (international) and Net-Migrants (domestic) Aged 25 Years and Over, Texas, 2015-2019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EF695F-80A3-484B-AE8A-D3243D3D5BAF}"/>
              </a:ext>
            </a:extLst>
          </p:cNvPr>
          <p:cNvSpPr/>
          <p:nvPr/>
        </p:nvSpPr>
        <p:spPr>
          <a:xfrm>
            <a:off x="170158" y="6566271"/>
            <a:ext cx="4800600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US Census Bureau, American Community Survey, PUMS, 5-Year Samples, 2015-2019</a:t>
            </a:r>
            <a:endParaRPr lang="en-US" sz="75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2A0F3AB-AB10-4873-B005-D6D20F589E18}"/>
              </a:ext>
            </a:extLst>
          </p:cNvPr>
          <p:cNvCxnSpPr>
            <a:cxnSpLocks/>
          </p:cNvCxnSpPr>
          <p:nvPr/>
        </p:nvCxnSpPr>
        <p:spPr>
          <a:xfrm>
            <a:off x="7677881" y="1062787"/>
            <a:ext cx="150541" cy="352857"/>
          </a:xfrm>
          <a:prstGeom prst="straightConnector1">
            <a:avLst/>
          </a:prstGeom>
          <a:ln w="158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F2E647C-1C7E-41FA-A858-5B876EB3E918}"/>
              </a:ext>
            </a:extLst>
          </p:cNvPr>
          <p:cNvCxnSpPr>
            <a:cxnSpLocks/>
          </p:cNvCxnSpPr>
          <p:nvPr/>
        </p:nvCxnSpPr>
        <p:spPr>
          <a:xfrm flipH="1">
            <a:off x="8636621" y="1136731"/>
            <a:ext cx="301082" cy="0"/>
          </a:xfrm>
          <a:prstGeom prst="straightConnector1">
            <a:avLst/>
          </a:prstGeom>
          <a:ln w="158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30033BE-1C56-4C00-8CB6-9788CE46BD38}"/>
              </a:ext>
            </a:extLst>
          </p:cNvPr>
          <p:cNvCxnSpPr>
            <a:cxnSpLocks/>
          </p:cNvCxnSpPr>
          <p:nvPr/>
        </p:nvCxnSpPr>
        <p:spPr>
          <a:xfrm flipH="1">
            <a:off x="6146181" y="2388220"/>
            <a:ext cx="301082" cy="0"/>
          </a:xfrm>
          <a:prstGeom prst="straightConnector1">
            <a:avLst/>
          </a:prstGeom>
          <a:ln w="158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6CA636E-C98C-4194-8A6B-8CFDA71424C7}"/>
              </a:ext>
            </a:extLst>
          </p:cNvPr>
          <p:cNvCxnSpPr>
            <a:cxnSpLocks/>
          </p:cNvCxnSpPr>
          <p:nvPr/>
        </p:nvCxnSpPr>
        <p:spPr>
          <a:xfrm flipH="1">
            <a:off x="7354496" y="3738048"/>
            <a:ext cx="301082" cy="0"/>
          </a:xfrm>
          <a:prstGeom prst="straightConnector1">
            <a:avLst/>
          </a:prstGeom>
          <a:ln w="158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4ED1041-EB91-40A8-957A-12ED18A01F51}"/>
              </a:ext>
            </a:extLst>
          </p:cNvPr>
          <p:cNvCxnSpPr>
            <a:cxnSpLocks/>
          </p:cNvCxnSpPr>
          <p:nvPr/>
        </p:nvCxnSpPr>
        <p:spPr>
          <a:xfrm flipH="1">
            <a:off x="9858918" y="2769588"/>
            <a:ext cx="301082" cy="0"/>
          </a:xfrm>
          <a:prstGeom prst="straightConnector1">
            <a:avLst/>
          </a:prstGeom>
          <a:ln w="158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5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928BBA7-135E-4481-BA9C-88638AEFDF44}"/>
              </a:ext>
            </a:extLst>
          </p:cNvPr>
          <p:cNvSpPr txBox="1">
            <a:spLocks/>
          </p:cNvSpPr>
          <p:nvPr/>
        </p:nvSpPr>
        <p:spPr>
          <a:xfrm>
            <a:off x="1642327" y="-305584"/>
            <a:ext cx="10672619" cy="1486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accent1"/>
                </a:solidFill>
                <a:latin typeface="+mn-lt"/>
              </a:rPr>
              <a:t>Percent Distribution by Occupation of Non-Migrants (Texans) and Net-In Domestic Migrants Aged 25 Years and Over, Texas, 2006-2019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FDCC44-ED75-47FC-A60A-B0A1B14339FC}"/>
              </a:ext>
            </a:extLst>
          </p:cNvPr>
          <p:cNvSpPr/>
          <p:nvPr/>
        </p:nvSpPr>
        <p:spPr>
          <a:xfrm>
            <a:off x="170158" y="6566271"/>
            <a:ext cx="4800600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US Census Bureau, American Community Survey, 2006-2020</a:t>
            </a:r>
            <a:endParaRPr lang="en-US" sz="75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4861B88-A957-47A9-801E-95BB7866B7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1661449"/>
              </p:ext>
            </p:extLst>
          </p:nvPr>
        </p:nvGraphicFramePr>
        <p:xfrm>
          <a:off x="1642327" y="914336"/>
          <a:ext cx="9580844" cy="5614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918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C785C3-6CFE-4A9A-A0E4-8F5908CC0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5" y="1344431"/>
            <a:ext cx="6535779" cy="52990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945C9B0-DE42-4F79-A70C-E02D9546C7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336"/>
          <a:stretch/>
        </p:blipFill>
        <p:spPr>
          <a:xfrm>
            <a:off x="6399086" y="1300321"/>
            <a:ext cx="4961479" cy="52855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9EFD430-7B81-4638-A5DB-8A7E3875226D}"/>
              </a:ext>
            </a:extLst>
          </p:cNvPr>
          <p:cNvSpPr/>
          <p:nvPr/>
        </p:nvSpPr>
        <p:spPr>
          <a:xfrm>
            <a:off x="5011344" y="1763820"/>
            <a:ext cx="1378305" cy="9831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18CCAB-1B10-435E-AF3B-D774628FA898}"/>
              </a:ext>
            </a:extLst>
          </p:cNvPr>
          <p:cNvSpPr/>
          <p:nvPr/>
        </p:nvSpPr>
        <p:spPr>
          <a:xfrm>
            <a:off x="6278339" y="1296615"/>
            <a:ext cx="2134729" cy="4125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F9BFE9-E9AC-48AA-89D8-CCDDA9D50B7D}"/>
              </a:ext>
            </a:extLst>
          </p:cNvPr>
          <p:cNvSpPr/>
          <p:nvPr/>
        </p:nvSpPr>
        <p:spPr>
          <a:xfrm>
            <a:off x="49051" y="1490545"/>
            <a:ext cx="1874534" cy="4125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D7906A-77C6-4F34-BE0E-D5BCDD4B7D4F}"/>
              </a:ext>
            </a:extLst>
          </p:cNvPr>
          <p:cNvSpPr/>
          <p:nvPr/>
        </p:nvSpPr>
        <p:spPr>
          <a:xfrm>
            <a:off x="5011344" y="3697857"/>
            <a:ext cx="1435464" cy="29323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3327447-6C25-423D-BF39-D4DCE8150A09}"/>
              </a:ext>
            </a:extLst>
          </p:cNvPr>
          <p:cNvCxnSpPr>
            <a:cxnSpLocks/>
          </p:cNvCxnSpPr>
          <p:nvPr/>
        </p:nvCxnSpPr>
        <p:spPr>
          <a:xfrm flipV="1">
            <a:off x="4353464" y="5782755"/>
            <a:ext cx="2839806" cy="6014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F45DE46-7966-49C1-9F15-1D4A5E43C00F}"/>
              </a:ext>
            </a:extLst>
          </p:cNvPr>
          <p:cNvSpPr txBox="1">
            <a:spLocks/>
          </p:cNvSpPr>
          <p:nvPr/>
        </p:nvSpPr>
        <p:spPr>
          <a:xfrm>
            <a:off x="1249362" y="0"/>
            <a:ext cx="9693275" cy="8129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accent1"/>
                </a:solidFill>
                <a:latin typeface="+mn-lt"/>
              </a:rPr>
              <a:t>Generational Population Pyramids, Texas, 2010 and 2020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CE5AB8-D102-40C9-94C2-E398E061A9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5296" y="2026603"/>
            <a:ext cx="2213995" cy="1719379"/>
          </a:xfrm>
          <a:prstGeom prst="rect">
            <a:avLst/>
          </a:prstGeom>
        </p:spPr>
      </p:pic>
      <p:sp>
        <p:nvSpPr>
          <p:cNvPr id="11" name="Left Brace 10">
            <a:extLst>
              <a:ext uri="{FF2B5EF4-FFF2-40B4-BE49-F238E27FC236}">
                <a16:creationId xmlns:a16="http://schemas.microsoft.com/office/drawing/2014/main" id="{4F68FC31-B44D-417A-8185-DBDD4C5297CF}"/>
              </a:ext>
            </a:extLst>
          </p:cNvPr>
          <p:cNvSpPr/>
          <p:nvPr/>
        </p:nvSpPr>
        <p:spPr>
          <a:xfrm rot="10800000">
            <a:off x="11145328" y="5719245"/>
            <a:ext cx="165696" cy="600124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B2EDEF-4088-4B2A-A0EA-9F27F278F516}"/>
              </a:ext>
            </a:extLst>
          </p:cNvPr>
          <p:cNvSpPr/>
          <p:nvPr/>
        </p:nvSpPr>
        <p:spPr>
          <a:xfrm>
            <a:off x="258793" y="6634416"/>
            <a:ext cx="8465389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00" dirty="0">
                <a:solidFill>
                  <a:prstClr val="black">
                    <a:lumMod val="50000"/>
                    <a:lumOff val="50000"/>
                  </a:prstClr>
                </a:solidFill>
              </a:rPr>
              <a:t>SOURCE: U.S. Census Bureau. 2010 and 2020 Vintage Population Estimates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89CC0B-3EC3-4C2A-8DFC-A7C3E7451FC0}"/>
              </a:ext>
            </a:extLst>
          </p:cNvPr>
          <p:cNvSpPr/>
          <p:nvPr/>
        </p:nvSpPr>
        <p:spPr>
          <a:xfrm>
            <a:off x="0" y="1344431"/>
            <a:ext cx="3087092" cy="169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11F43C-321B-4B4E-BC98-3EBC7566CEA8}"/>
              </a:ext>
            </a:extLst>
          </p:cNvPr>
          <p:cNvSpPr/>
          <p:nvPr/>
        </p:nvSpPr>
        <p:spPr>
          <a:xfrm>
            <a:off x="10774799" y="5719245"/>
            <a:ext cx="1152657" cy="664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2010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2015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</a:t>
            </a: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FD2745-D1B2-44ED-B84D-201D9AEA3A81}"/>
              </a:ext>
            </a:extLst>
          </p:cNvPr>
          <p:cNvSpPr/>
          <p:nvPr/>
        </p:nvSpPr>
        <p:spPr>
          <a:xfrm>
            <a:off x="2459129" y="1276971"/>
            <a:ext cx="7048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2010</a:t>
            </a:r>
            <a:r>
              <a:rPr lang="en-US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670B04-1CD1-49D7-AEB2-E59DD1AD22D7}"/>
              </a:ext>
            </a:extLst>
          </p:cNvPr>
          <p:cNvSpPr/>
          <p:nvPr/>
        </p:nvSpPr>
        <p:spPr>
          <a:xfrm>
            <a:off x="8741820" y="1334259"/>
            <a:ext cx="705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2020</a:t>
            </a:r>
            <a:r>
              <a:rPr lang="en-US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B235EEF-461A-4242-A55A-5C631B392FA2}"/>
              </a:ext>
            </a:extLst>
          </p:cNvPr>
          <p:cNvSpPr/>
          <p:nvPr/>
        </p:nvSpPr>
        <p:spPr>
          <a:xfrm>
            <a:off x="11327273" y="5903891"/>
            <a:ext cx="8213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tx2"/>
                </a:solidFill>
                <a:latin typeface="Calibri" panose="020F0502020204030204" pitchFamily="34" charset="0"/>
              </a:rPr>
              <a:t>Year of birth</a:t>
            </a:r>
            <a:endParaRPr lang="en-US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843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8C3CFAB-FA67-4B04-ABA7-E7E1AC24B60C}"/>
              </a:ext>
            </a:extLst>
          </p:cNvPr>
          <p:cNvGraphicFramePr/>
          <p:nvPr/>
        </p:nvGraphicFramePr>
        <p:xfrm>
          <a:off x="492159" y="1426584"/>
          <a:ext cx="11000725" cy="4942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F38FFF2-B463-44C0-9E5B-07EE64572547}"/>
              </a:ext>
            </a:extLst>
          </p:cNvPr>
          <p:cNvSpPr/>
          <p:nvPr/>
        </p:nvSpPr>
        <p:spPr>
          <a:xfrm>
            <a:off x="97766" y="6611779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US" sz="900" kern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Centers for Disease Control and Prevention, National Center for Health Statistics.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D090CD-7292-4972-869B-070380A16F8B}"/>
              </a:ext>
            </a:extLst>
          </p:cNvPr>
          <p:cNvSpPr/>
          <p:nvPr/>
        </p:nvSpPr>
        <p:spPr>
          <a:xfrm>
            <a:off x="2536166" y="305284"/>
            <a:ext cx="6096000" cy="36022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800"/>
              </a:lnSpc>
            </a:pPr>
            <a:r>
              <a:rPr lang="en-US" sz="2400" dirty="0">
                <a:solidFill>
                  <a:schemeClr val="accent1"/>
                </a:solidFill>
                <a:cs typeface="Arial" panose="020B0604020202020204" pitchFamily="34" charset="0"/>
              </a:rPr>
              <a:t>Texas Birth Rates, 2007-2019</a:t>
            </a:r>
          </a:p>
        </p:txBody>
      </p:sp>
    </p:spTree>
    <p:extLst>
      <p:ext uri="{BB962C8B-B14F-4D97-AF65-F5344CB8AC3E}">
        <p14:creationId xmlns:p14="http://schemas.microsoft.com/office/powerpoint/2010/main" val="3188312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CDF7BE-DA65-404D-BD41-24588CEBF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16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3EBB76-07CC-4C5C-8E0B-7FFA06B994A6}"/>
              </a:ext>
            </a:extLst>
          </p:cNvPr>
          <p:cNvSpPr txBox="1"/>
          <p:nvPr/>
        </p:nvSpPr>
        <p:spPr>
          <a:xfrm>
            <a:off x="60960" y="6611779"/>
            <a:ext cx="43620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2010 and 2020 Census, P.L. 94-171 Redistricting Files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338A7E-6752-45D6-8295-096BF6058909}"/>
              </a:ext>
            </a:extLst>
          </p:cNvPr>
          <p:cNvSpPr/>
          <p:nvPr/>
        </p:nvSpPr>
        <p:spPr>
          <a:xfrm>
            <a:off x="1928111" y="353291"/>
            <a:ext cx="782932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Racial/Ethnic Contributions to Population Growth, 2010-2020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F1B518-069F-49E4-B01D-1167E089E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304" y="1473441"/>
            <a:ext cx="4982689" cy="45789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1F1F5A-187F-4107-99D9-2CC7BE85FD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4605" y="1858221"/>
            <a:ext cx="5398789" cy="321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722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A0C52B-001F-4DF2-A047-58779969C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17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8A6F74-D483-41A4-B68F-B7E931FF4761}"/>
              </a:ext>
            </a:extLst>
          </p:cNvPr>
          <p:cNvSpPr/>
          <p:nvPr/>
        </p:nvSpPr>
        <p:spPr>
          <a:xfrm>
            <a:off x="1802439" y="258838"/>
            <a:ext cx="76727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Race/Ethnic Percentages, the Four MSAs, 2020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B4A881-CB63-4B3B-837E-6404F561D6CA}"/>
              </a:ext>
            </a:extLst>
          </p:cNvPr>
          <p:cNvSpPr txBox="1"/>
          <p:nvPr/>
        </p:nvSpPr>
        <p:spPr>
          <a:xfrm>
            <a:off x="60960" y="6611779"/>
            <a:ext cx="43620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2010 and 2020 Census, P.L. 94-171 Redistricting Files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4B9F073-5940-4E66-9FF2-E8046EE66E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9141266"/>
              </p:ext>
            </p:extLst>
          </p:nvPr>
        </p:nvGraphicFramePr>
        <p:xfrm>
          <a:off x="1389927" y="1381913"/>
          <a:ext cx="10211760" cy="4811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7480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6D090CD-7292-4972-869B-070380A16F8B}"/>
              </a:ext>
            </a:extLst>
          </p:cNvPr>
          <p:cNvSpPr/>
          <p:nvPr/>
        </p:nvSpPr>
        <p:spPr>
          <a:xfrm>
            <a:off x="2216126" y="34923"/>
            <a:ext cx="85379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20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chemeClr val="accent1"/>
                </a:solidFill>
              </a:rPr>
              <a:t>Percentage of Owner Households by Race/Ethnicity of the Householder 15 and Over, Texas, 2010 - 2019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07E9459-5A9C-45DF-A132-A64F1759A1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348945"/>
              </p:ext>
            </p:extLst>
          </p:nvPr>
        </p:nvGraphicFramePr>
        <p:xfrm>
          <a:off x="2114549" y="1051560"/>
          <a:ext cx="8250419" cy="5501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96024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85313265"/>
              </p:ext>
            </p:extLst>
          </p:nvPr>
        </p:nvGraphicFramePr>
        <p:xfrm>
          <a:off x="501513" y="1205346"/>
          <a:ext cx="11707091" cy="6336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1"/>
          <p:cNvSpPr>
            <a:spLocks noGrp="1"/>
          </p:cNvSpPr>
          <p:nvPr>
            <p:ph type="title" idx="4294967295"/>
          </p:nvPr>
        </p:nvSpPr>
        <p:spPr>
          <a:xfrm>
            <a:off x="1642327" y="-305584"/>
            <a:ext cx="10672619" cy="148692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+mn-lt"/>
              </a:rPr>
              <a:t>Educational Attainment of Persons Age 25 Years and Older by Race/Ethnicity, Texas, 2019</a:t>
            </a:r>
          </a:p>
        </p:txBody>
      </p:sp>
      <p:sp>
        <p:nvSpPr>
          <p:cNvPr id="9" name="Rectangle 8"/>
          <p:cNvSpPr/>
          <p:nvPr/>
        </p:nvSpPr>
        <p:spPr>
          <a:xfrm>
            <a:off x="170158" y="6566271"/>
            <a:ext cx="4800600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US Census Bureau, American Community Survey, 1-Year Sample, 2019</a:t>
            </a:r>
            <a:endParaRPr lang="en-US" sz="7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7471063" y="1547091"/>
            <a:ext cx="121228" cy="1592000"/>
          </a:xfrm>
          <a:prstGeom prst="righ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 flipH="1">
            <a:off x="7757392" y="2413702"/>
            <a:ext cx="615372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39.9</a:t>
            </a:r>
            <a:r>
              <a:rPr lang="en-US" sz="1050" dirty="0">
                <a:solidFill>
                  <a:schemeClr val="bg1"/>
                </a:solidFill>
              </a:rPr>
              <a:t>%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53953" y="2939464"/>
            <a:ext cx="697829" cy="31173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70.1 %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E353DA-0359-4F93-86C2-852147B28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963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43E35C-AB4C-4781-95A2-29BE0B377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94C156-6210-4D2F-921C-BCE7775C2F47}"/>
              </a:ext>
            </a:extLst>
          </p:cNvPr>
          <p:cNvSpPr txBox="1"/>
          <p:nvPr/>
        </p:nvSpPr>
        <p:spPr>
          <a:xfrm>
            <a:off x="1871134" y="254000"/>
            <a:ext cx="923713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800" dirty="0">
                <a:solidFill>
                  <a:schemeClr val="accent1"/>
                </a:solidFill>
                <a:ea typeface="+mj-ea"/>
                <a:cs typeface="Arial" panose="020B0604020202020204" pitchFamily="34" charset="0"/>
              </a:rPr>
              <a:t>The Texas Demographic Center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0F8820-5CA2-4517-94B7-EA4B04B4AF92}"/>
              </a:ext>
            </a:extLst>
          </p:cNvPr>
          <p:cNvSpPr txBox="1"/>
          <p:nvPr/>
        </p:nvSpPr>
        <p:spPr>
          <a:xfrm>
            <a:off x="1689100" y="872067"/>
            <a:ext cx="96012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/>
              <a:t>State Demographer: Dr. Lloyd B. Potter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2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/>
              <a:t> Affiliated with the University of Texas at San Antonio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2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/>
              <a:t>Major function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400" dirty="0"/>
              <a:t>Produce annual population estimates and biennial population projections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endParaRPr lang="en-US" sz="1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/>
              <a:t>Other services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400" dirty="0"/>
              <a:t>Disseminate demographic and socioeconomic information from the Census Bureau and other reliable sources;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400" dirty="0"/>
              <a:t>Provide training and technical expertise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400" dirty="0"/>
              <a:t>Custom data analyses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endParaRPr lang="en-US" sz="2400" dirty="0"/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sz="2400" b="1" dirty="0"/>
              <a:t>Partnerships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400" dirty="0"/>
              <a:t>Census Bureau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400" dirty="0"/>
              <a:t>TDC affiliates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644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6DA742B-37C3-48C6-8878-C76703ABF795}"/>
              </a:ext>
            </a:extLst>
          </p:cNvPr>
          <p:cNvSpPr txBox="1">
            <a:spLocks/>
          </p:cNvSpPr>
          <p:nvPr/>
        </p:nvSpPr>
        <p:spPr>
          <a:xfrm>
            <a:off x="1762297" y="-105369"/>
            <a:ext cx="9355311" cy="1486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accent1"/>
                </a:solidFill>
              </a:rPr>
              <a:t> </a:t>
            </a:r>
            <a:endParaRPr lang="en-US" sz="24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0899A0-9702-4770-8D1F-B6DAC0844BB6}"/>
              </a:ext>
            </a:extLst>
          </p:cNvPr>
          <p:cNvSpPr/>
          <p:nvPr/>
        </p:nvSpPr>
        <p:spPr>
          <a:xfrm>
            <a:off x="170158" y="6566271"/>
            <a:ext cx="4800600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US Census Bureau, American Community Survey, 1-Year Samples, 2011 and 2021</a:t>
            </a:r>
            <a:endParaRPr lang="en-US" sz="7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2554CDD-6256-4BE5-B9DB-1D57CBB1BC21}"/>
              </a:ext>
            </a:extLst>
          </p:cNvPr>
          <p:cNvSpPr txBox="1">
            <a:spLocks/>
          </p:cNvSpPr>
          <p:nvPr/>
        </p:nvSpPr>
        <p:spPr>
          <a:xfrm>
            <a:off x="1855694" y="83980"/>
            <a:ext cx="10212722" cy="8720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7">
              <a:spcBef>
                <a:spcPts val="1000"/>
              </a:spcBef>
              <a:defRPr/>
            </a:pPr>
            <a:r>
              <a:rPr lang="en-US" sz="24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Labor Force Participation by Age, 2011 to 2021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DC0F936-B191-4340-B0AF-62191A8A0A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5341746"/>
              </p:ext>
            </p:extLst>
          </p:nvPr>
        </p:nvGraphicFramePr>
        <p:xfrm>
          <a:off x="1401510" y="1311779"/>
          <a:ext cx="8866261" cy="4939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5782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FAF239-8CE0-403B-828B-22DCE325D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F32A1A-E0DF-4BD1-962E-5DEFC47AB8C3}"/>
              </a:ext>
            </a:extLst>
          </p:cNvPr>
          <p:cNvSpPr/>
          <p:nvPr/>
        </p:nvSpPr>
        <p:spPr>
          <a:xfrm>
            <a:off x="1928111" y="353291"/>
            <a:ext cx="637629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>
                <a:solidFill>
                  <a:schemeClr val="accent1"/>
                </a:solidFill>
              </a:rPr>
              <a:t>Means of Transportation, Texas, 2011, 2019, 2021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097B6E-7600-4B2C-A665-372E51FDA493}"/>
              </a:ext>
            </a:extLst>
          </p:cNvPr>
          <p:cNvSpPr txBox="1"/>
          <p:nvPr/>
        </p:nvSpPr>
        <p:spPr>
          <a:xfrm>
            <a:off x="60960" y="6611779"/>
            <a:ext cx="53896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2011, 2019 and 2021 1-Year American Community Survey Summary File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D357A7F-02BC-472E-9CC3-6359252B5C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8631336"/>
              </p:ext>
            </p:extLst>
          </p:nvPr>
        </p:nvGraphicFramePr>
        <p:xfrm>
          <a:off x="2012091" y="1093836"/>
          <a:ext cx="8630700" cy="5262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9138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65D3FF-60E3-4037-BA4C-E8774948C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22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6A56A8E-F2BE-4E5B-A679-121D7BD2F5D3}"/>
              </a:ext>
            </a:extLst>
          </p:cNvPr>
          <p:cNvSpPr txBox="1">
            <a:spLocks/>
          </p:cNvSpPr>
          <p:nvPr/>
        </p:nvSpPr>
        <p:spPr>
          <a:xfrm>
            <a:off x="1743342" y="136524"/>
            <a:ext cx="9669566" cy="679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accent1"/>
                </a:solidFill>
                <a:latin typeface="+mn-lt"/>
              </a:rPr>
              <a:t>Educational Attainment of Persons Age 25 Years and Older, 2021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3836B8-6638-4168-B343-727B8EF51946}"/>
              </a:ext>
            </a:extLst>
          </p:cNvPr>
          <p:cNvSpPr txBox="1"/>
          <p:nvPr/>
        </p:nvSpPr>
        <p:spPr>
          <a:xfrm>
            <a:off x="1401509" y="6176152"/>
            <a:ext cx="52086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2021 1-Year American Community Survey Summary File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DA6F695-4D7A-46D5-BDF0-BBF13C92D5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2442200"/>
              </p:ext>
            </p:extLst>
          </p:nvPr>
        </p:nvGraphicFramePr>
        <p:xfrm>
          <a:off x="1567543" y="1185861"/>
          <a:ext cx="8430532" cy="4898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00911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CFF201-5DB8-40CD-B7EA-7E0F1839B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23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10D7D7E-03F2-4698-BB79-ECFF64991D63}"/>
              </a:ext>
            </a:extLst>
          </p:cNvPr>
          <p:cNvSpPr txBox="1">
            <a:spLocks/>
          </p:cNvSpPr>
          <p:nvPr/>
        </p:nvSpPr>
        <p:spPr>
          <a:xfrm>
            <a:off x="1743342" y="136524"/>
            <a:ext cx="9669566" cy="679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accent1"/>
                </a:solidFill>
                <a:latin typeface="+mn-lt"/>
              </a:rPr>
              <a:t>Occupations for the Civilian Employed Population 16 Years and Older, 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4A0ED1-CA25-4845-B8C0-889CEB744A7D}"/>
              </a:ext>
            </a:extLst>
          </p:cNvPr>
          <p:cNvSpPr txBox="1"/>
          <p:nvPr/>
        </p:nvSpPr>
        <p:spPr>
          <a:xfrm>
            <a:off x="918672" y="6415801"/>
            <a:ext cx="52086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2021 1-Year American Community Survey Summary File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DC8787C-ED79-4BEB-AFD8-4140B9ABB7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3477063"/>
              </p:ext>
            </p:extLst>
          </p:nvPr>
        </p:nvGraphicFramePr>
        <p:xfrm>
          <a:off x="1601919" y="1038154"/>
          <a:ext cx="9948397" cy="5218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4707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CFF201-5DB8-40CD-B7EA-7E0F1839B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24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10D7D7E-03F2-4698-BB79-ECFF64991D63}"/>
              </a:ext>
            </a:extLst>
          </p:cNvPr>
          <p:cNvSpPr txBox="1">
            <a:spLocks/>
          </p:cNvSpPr>
          <p:nvPr/>
        </p:nvSpPr>
        <p:spPr>
          <a:xfrm>
            <a:off x="1743342" y="136524"/>
            <a:ext cx="9669566" cy="679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accent1"/>
                </a:solidFill>
                <a:latin typeface="+mn-lt"/>
              </a:rPr>
              <a:t>Industry for Full-time, Year-round Civilian Employed Population 16 Years </a:t>
            </a:r>
            <a:r>
              <a:rPr lang="en-US" sz="1800">
                <a:solidFill>
                  <a:schemeClr val="accent1"/>
                </a:solidFill>
                <a:latin typeface="+mn-lt"/>
              </a:rPr>
              <a:t>and Older, </a:t>
            </a:r>
            <a:r>
              <a:rPr lang="en-US" sz="1800" dirty="0">
                <a:solidFill>
                  <a:schemeClr val="accent1"/>
                </a:solidFill>
                <a:latin typeface="+mn-lt"/>
              </a:rPr>
              <a:t>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4A0ED1-CA25-4845-B8C0-889CEB744A7D}"/>
              </a:ext>
            </a:extLst>
          </p:cNvPr>
          <p:cNvSpPr txBox="1"/>
          <p:nvPr/>
        </p:nvSpPr>
        <p:spPr>
          <a:xfrm>
            <a:off x="73024" y="6602718"/>
            <a:ext cx="52086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2021 1-Year American Community Survey Summary File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1EB09C9-3697-4522-B683-9D999A51AD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9251685"/>
              </p:ext>
            </p:extLst>
          </p:nvPr>
        </p:nvGraphicFramePr>
        <p:xfrm>
          <a:off x="1548881" y="1063690"/>
          <a:ext cx="4409147" cy="2662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CBBAF68-EF9C-40BE-8553-9B928B5E2E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3419334"/>
              </p:ext>
            </p:extLst>
          </p:nvPr>
        </p:nvGraphicFramePr>
        <p:xfrm>
          <a:off x="6374397" y="995695"/>
          <a:ext cx="4959877" cy="2798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EB43DA5C-B8AB-4BA6-9487-94BC9C8ABE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310257"/>
              </p:ext>
            </p:extLst>
          </p:nvPr>
        </p:nvGraphicFramePr>
        <p:xfrm>
          <a:off x="833411" y="3973469"/>
          <a:ext cx="5208663" cy="2629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29BD4FE5-24FA-4919-811A-4A8127EF3E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820770"/>
              </p:ext>
            </p:extLst>
          </p:nvPr>
        </p:nvGraphicFramePr>
        <p:xfrm>
          <a:off x="6466113" y="3973468"/>
          <a:ext cx="4571417" cy="2629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60927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F38FFF2-B463-44C0-9E5B-07EE64572547}"/>
              </a:ext>
            </a:extLst>
          </p:cNvPr>
          <p:cNvSpPr/>
          <p:nvPr/>
        </p:nvSpPr>
        <p:spPr>
          <a:xfrm>
            <a:off x="97766" y="6611779"/>
            <a:ext cx="99761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US" sz="900" kern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Texas Demographic Center, Vintage 2014 and 2018, 2022  Population Projections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D090CD-7292-4972-869B-070380A16F8B}"/>
              </a:ext>
            </a:extLst>
          </p:cNvPr>
          <p:cNvSpPr/>
          <p:nvPr/>
        </p:nvSpPr>
        <p:spPr>
          <a:xfrm>
            <a:off x="2105721" y="330346"/>
            <a:ext cx="6631081" cy="346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sz="2400" kern="0" dirty="0">
                <a:solidFill>
                  <a:schemeClr val="accent1"/>
                </a:solidFill>
              </a:rPr>
              <a:t>Projected Population Growth in Texas, 2020-2060</a:t>
            </a:r>
            <a:endParaRPr lang="en-US" sz="24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9F75759-E28B-453D-A762-FEC8F3D6B05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515835" y="2691162"/>
          <a:ext cx="3612996" cy="6083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6130">
                  <a:extLst>
                    <a:ext uri="{9D8B030D-6E8A-4147-A177-3AD203B41FA5}">
                      <a16:colId xmlns:a16="http://schemas.microsoft.com/office/drawing/2014/main" val="1525184045"/>
                    </a:ext>
                  </a:extLst>
                </a:gridCol>
                <a:gridCol w="1066130">
                  <a:extLst>
                    <a:ext uri="{9D8B030D-6E8A-4147-A177-3AD203B41FA5}">
                      <a16:colId xmlns:a16="http://schemas.microsoft.com/office/drawing/2014/main" val="3704539163"/>
                    </a:ext>
                  </a:extLst>
                </a:gridCol>
                <a:gridCol w="562680">
                  <a:extLst>
                    <a:ext uri="{9D8B030D-6E8A-4147-A177-3AD203B41FA5}">
                      <a16:colId xmlns:a16="http://schemas.microsoft.com/office/drawing/2014/main" val="1738689577"/>
                    </a:ext>
                  </a:extLst>
                </a:gridCol>
                <a:gridCol w="918056">
                  <a:extLst>
                    <a:ext uri="{9D8B030D-6E8A-4147-A177-3AD203B41FA5}">
                      <a16:colId xmlns:a16="http://schemas.microsoft.com/office/drawing/2014/main" val="176498835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Census Count</a:t>
                      </a:r>
                      <a:endParaRPr lang="en-US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TDC Projection</a:t>
                      </a:r>
                      <a:endParaRPr lang="en-US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% </a:t>
                      </a:r>
                      <a:r>
                        <a:rPr lang="en-US" sz="1200" b="1" u="none" strike="noStrike" dirty="0" err="1">
                          <a:effectLst/>
                        </a:rPr>
                        <a:t>Dif</a:t>
                      </a:r>
                      <a:endParaRPr lang="en-US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PES shows</a:t>
                      </a:r>
                      <a:br>
                        <a:rPr lang="en-US" sz="1200" b="1" u="none" strike="noStrike" dirty="0">
                          <a:effectLst/>
                        </a:rPr>
                      </a:br>
                      <a:r>
                        <a:rPr lang="en-US" sz="1200" b="1" u="none" strike="noStrike" dirty="0">
                          <a:effectLst/>
                        </a:rPr>
                        <a:t>Under Count</a:t>
                      </a:r>
                      <a:endParaRPr lang="en-US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34827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29,145,505</a:t>
                      </a:r>
                      <a:endParaRPr lang="en-US" sz="12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29,677,668</a:t>
                      </a:r>
                      <a:endParaRPr lang="en-US" sz="12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1.8%</a:t>
                      </a:r>
                      <a:endParaRPr lang="en-US" sz="12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1.9%</a:t>
                      </a:r>
                      <a:endParaRPr lang="en-US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8708362"/>
                  </a:ext>
                </a:extLst>
              </a:tr>
            </a:tbl>
          </a:graphicData>
        </a:graphic>
      </p:graphicFrame>
      <p:sp>
        <p:nvSpPr>
          <p:cNvPr id="4" name="Arrow: Up 3">
            <a:extLst>
              <a:ext uri="{FF2B5EF4-FFF2-40B4-BE49-F238E27FC236}">
                <a16:creationId xmlns:a16="http://schemas.microsoft.com/office/drawing/2014/main" id="{901DB238-EEE0-45C1-A3AB-4D28268A65A0}"/>
              </a:ext>
            </a:extLst>
          </p:cNvPr>
          <p:cNvSpPr/>
          <p:nvPr/>
        </p:nvSpPr>
        <p:spPr>
          <a:xfrm>
            <a:off x="4011958" y="3483135"/>
            <a:ext cx="193288" cy="47578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744CD7C-EF40-4CC5-8387-704313F852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6025925"/>
              </p:ext>
            </p:extLst>
          </p:nvPr>
        </p:nvGraphicFramePr>
        <p:xfrm>
          <a:off x="1552903" y="945931"/>
          <a:ext cx="9230711" cy="5581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3005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A3D8F8-18D3-495D-8CCF-B72249AE6437}"/>
              </a:ext>
            </a:extLst>
          </p:cNvPr>
          <p:cNvSpPr txBox="1"/>
          <p:nvPr/>
        </p:nvSpPr>
        <p:spPr>
          <a:xfrm>
            <a:off x="0" y="6642556"/>
            <a:ext cx="28632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Texas Demographic Center, 2022 Population Projections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F1DE3A8-C4CB-48B9-A8C4-BD4A15D222E6}"/>
              </a:ext>
            </a:extLst>
          </p:cNvPr>
          <p:cNvSpPr txBox="1">
            <a:spLocks/>
          </p:cNvSpPr>
          <p:nvPr/>
        </p:nvSpPr>
        <p:spPr>
          <a:xfrm>
            <a:off x="1840218" y="226725"/>
            <a:ext cx="9012522" cy="488919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Projected Population Change, Texas Counties, 2020-2040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0362A-AECB-4AC0-94CC-39348E00C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26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F98EFF-A10B-4FCF-BE24-6CD7ACA86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702" y="981568"/>
            <a:ext cx="6676211" cy="55336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557E0E-8A30-4A5E-AA35-C5EB59A9C2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087" y="3587914"/>
            <a:ext cx="3598499" cy="292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7905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AC5F3D-27ED-4DB2-89C3-8B51BC0BCE37}"/>
              </a:ext>
            </a:extLst>
          </p:cNvPr>
          <p:cNvSpPr txBox="1"/>
          <p:nvPr/>
        </p:nvSpPr>
        <p:spPr>
          <a:xfrm>
            <a:off x="0" y="6666428"/>
            <a:ext cx="31935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Texas Demographic Center, 2022 Population Projections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1592A81-6CEF-459E-98D9-1D0D326DEC94}"/>
              </a:ext>
            </a:extLst>
          </p:cNvPr>
          <p:cNvSpPr txBox="1">
            <a:spLocks/>
          </p:cNvSpPr>
          <p:nvPr/>
        </p:nvSpPr>
        <p:spPr>
          <a:xfrm>
            <a:off x="1469184" y="328590"/>
            <a:ext cx="10161537" cy="429988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Projected Percent Population Change, Texas Counties, 2020-2040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A2FF2-B964-4865-A854-BCE1D154D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56ADE6-DCB1-4E82-8A26-08D501763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869" y="972425"/>
            <a:ext cx="6375817" cy="54116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06A5F1-521E-4C66-819A-D7C5675C82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352" b="29541"/>
          <a:stretch/>
        </p:blipFill>
        <p:spPr>
          <a:xfrm>
            <a:off x="838200" y="3416080"/>
            <a:ext cx="3294657" cy="294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0640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DF10A1-D2DD-44FD-B421-0F75CA1C1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28</a:t>
            </a:fld>
            <a:endParaRPr lang="en-US" dirty="0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57186856-AB06-49BC-9E29-15F36CBFF980}"/>
              </a:ext>
            </a:extLst>
          </p:cNvPr>
          <p:cNvSpPr txBox="1">
            <a:spLocks/>
          </p:cNvSpPr>
          <p:nvPr/>
        </p:nvSpPr>
        <p:spPr>
          <a:xfrm>
            <a:off x="2073832" y="237171"/>
            <a:ext cx="8999328" cy="528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accent1"/>
                </a:solidFill>
                <a:latin typeface="+mn-lt"/>
              </a:rPr>
              <a:t>Population Projections, Counties, 2020-2050, 2010-2020 Migration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28273D-5053-493F-A3DB-D5B12F12B6CA}"/>
              </a:ext>
            </a:extLst>
          </p:cNvPr>
          <p:cNvSpPr txBox="1"/>
          <p:nvPr/>
        </p:nvSpPr>
        <p:spPr>
          <a:xfrm>
            <a:off x="376238" y="6590670"/>
            <a:ext cx="38619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Texas Demographic Center, 2022 Population Projections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40AEBF4-341F-458D-866D-B2B0A72ED4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21821"/>
              </p:ext>
            </p:extLst>
          </p:nvPr>
        </p:nvGraphicFramePr>
        <p:xfrm>
          <a:off x="1631732" y="1056290"/>
          <a:ext cx="9441428" cy="536027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51563">
                  <a:extLst>
                    <a:ext uri="{9D8B030D-6E8A-4147-A177-3AD203B41FA5}">
                      <a16:colId xmlns:a16="http://schemas.microsoft.com/office/drawing/2014/main" val="3594008271"/>
                    </a:ext>
                  </a:extLst>
                </a:gridCol>
                <a:gridCol w="1624036">
                  <a:extLst>
                    <a:ext uri="{9D8B030D-6E8A-4147-A177-3AD203B41FA5}">
                      <a16:colId xmlns:a16="http://schemas.microsoft.com/office/drawing/2014/main" val="1600448977"/>
                    </a:ext>
                  </a:extLst>
                </a:gridCol>
                <a:gridCol w="1568983">
                  <a:extLst>
                    <a:ext uri="{9D8B030D-6E8A-4147-A177-3AD203B41FA5}">
                      <a16:colId xmlns:a16="http://schemas.microsoft.com/office/drawing/2014/main" val="679701192"/>
                    </a:ext>
                  </a:extLst>
                </a:gridCol>
                <a:gridCol w="1056314">
                  <a:extLst>
                    <a:ext uri="{9D8B030D-6E8A-4147-A177-3AD203B41FA5}">
                      <a16:colId xmlns:a16="http://schemas.microsoft.com/office/drawing/2014/main" val="259664168"/>
                    </a:ext>
                  </a:extLst>
                </a:gridCol>
                <a:gridCol w="1641987">
                  <a:extLst>
                    <a:ext uri="{9D8B030D-6E8A-4147-A177-3AD203B41FA5}">
                      <a16:colId xmlns:a16="http://schemas.microsoft.com/office/drawing/2014/main" val="350113121"/>
                    </a:ext>
                  </a:extLst>
                </a:gridCol>
                <a:gridCol w="1898545">
                  <a:extLst>
                    <a:ext uri="{9D8B030D-6E8A-4147-A177-3AD203B41FA5}">
                      <a16:colId xmlns:a16="http://schemas.microsoft.com/office/drawing/2014/main" val="1035333996"/>
                    </a:ext>
                  </a:extLst>
                </a:gridCol>
              </a:tblGrid>
              <a:tr h="38287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NAME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2040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2020-2040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2060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2020-2060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84110900"/>
                  </a:ext>
                </a:extLst>
              </a:tr>
              <a:tr h="38287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Austin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30,167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30,815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30,341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54823985"/>
                  </a:ext>
                </a:extLst>
              </a:tr>
              <a:tr h="38287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Bastrop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97,216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150,018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223,711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27248447"/>
                  </a:ext>
                </a:extLst>
              </a:tr>
              <a:tr h="38287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Burleson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17,642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18,370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18,151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85581616"/>
                  </a:ext>
                </a:extLst>
              </a:tr>
              <a:tr h="38287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Caldwell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45,883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61,689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76,291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5197246"/>
                  </a:ext>
                </a:extLst>
              </a:tr>
              <a:tr h="38287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Colorado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20,557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19,396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18,145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27332781"/>
                  </a:ext>
                </a:extLst>
              </a:tr>
              <a:tr h="38287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Fayette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24,435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23,782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23,121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58995794"/>
                  </a:ext>
                </a:extLst>
              </a:tr>
              <a:tr h="38287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Gonzales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19,653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18,674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16,865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87346249"/>
                  </a:ext>
                </a:extLst>
              </a:tr>
              <a:tr h="38287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Guadalupe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172,706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268,305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387,211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34405405"/>
                  </a:ext>
                </a:extLst>
              </a:tr>
              <a:tr h="38287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Hays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241,067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513,812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1,003,130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61002270"/>
                  </a:ext>
                </a:extLst>
              </a:tr>
              <a:tr h="38287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17,478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18,675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18,062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07869112"/>
                  </a:ext>
                </a:extLst>
              </a:tr>
              <a:tr h="38287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Travis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1,290,188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1,820,417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2,252,137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61705440"/>
                  </a:ext>
                </a:extLst>
              </a:tr>
              <a:tr h="38287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35,805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36,714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36,573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7016818"/>
                  </a:ext>
                </a:extLst>
              </a:tr>
              <a:tr h="38287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Williamson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609,017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1,065,394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1,682,556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11291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01368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DF10A1-D2DD-44FD-B421-0F75CA1C1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29</a:t>
            </a:fld>
            <a:endParaRPr lang="en-US" dirty="0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57186856-AB06-49BC-9E29-15F36CBFF980}"/>
              </a:ext>
            </a:extLst>
          </p:cNvPr>
          <p:cNvSpPr txBox="1">
            <a:spLocks/>
          </p:cNvSpPr>
          <p:nvPr/>
        </p:nvSpPr>
        <p:spPr>
          <a:xfrm>
            <a:off x="2073832" y="237171"/>
            <a:ext cx="8999328" cy="528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accent1"/>
                </a:solidFill>
                <a:latin typeface="+mn-lt"/>
              </a:rPr>
              <a:t>Population Projections, Counties, 2020-2050, Half of 2010-2020 Migration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28273D-5053-493F-A3DB-D5B12F12B6CA}"/>
              </a:ext>
            </a:extLst>
          </p:cNvPr>
          <p:cNvSpPr txBox="1"/>
          <p:nvPr/>
        </p:nvSpPr>
        <p:spPr>
          <a:xfrm>
            <a:off x="376238" y="6590670"/>
            <a:ext cx="38619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Texas Demographic Center, 2022 Population Projections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40AEBF4-341F-458D-866D-B2B0A72ED4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52655"/>
              </p:ext>
            </p:extLst>
          </p:nvPr>
        </p:nvGraphicFramePr>
        <p:xfrm>
          <a:off x="1639614" y="1111469"/>
          <a:ext cx="9096704" cy="515531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91261">
                  <a:extLst>
                    <a:ext uri="{9D8B030D-6E8A-4147-A177-3AD203B41FA5}">
                      <a16:colId xmlns:a16="http://schemas.microsoft.com/office/drawing/2014/main" val="3594008271"/>
                    </a:ext>
                  </a:extLst>
                </a:gridCol>
                <a:gridCol w="1564739">
                  <a:extLst>
                    <a:ext uri="{9D8B030D-6E8A-4147-A177-3AD203B41FA5}">
                      <a16:colId xmlns:a16="http://schemas.microsoft.com/office/drawing/2014/main" val="1600448977"/>
                    </a:ext>
                  </a:extLst>
                </a:gridCol>
                <a:gridCol w="1511697">
                  <a:extLst>
                    <a:ext uri="{9D8B030D-6E8A-4147-A177-3AD203B41FA5}">
                      <a16:colId xmlns:a16="http://schemas.microsoft.com/office/drawing/2014/main" val="679701192"/>
                    </a:ext>
                  </a:extLst>
                </a:gridCol>
                <a:gridCol w="1017746">
                  <a:extLst>
                    <a:ext uri="{9D8B030D-6E8A-4147-A177-3AD203B41FA5}">
                      <a16:colId xmlns:a16="http://schemas.microsoft.com/office/drawing/2014/main" val="259664168"/>
                    </a:ext>
                  </a:extLst>
                </a:gridCol>
                <a:gridCol w="1582035">
                  <a:extLst>
                    <a:ext uri="{9D8B030D-6E8A-4147-A177-3AD203B41FA5}">
                      <a16:colId xmlns:a16="http://schemas.microsoft.com/office/drawing/2014/main" val="350113121"/>
                    </a:ext>
                  </a:extLst>
                </a:gridCol>
                <a:gridCol w="1829226">
                  <a:extLst>
                    <a:ext uri="{9D8B030D-6E8A-4147-A177-3AD203B41FA5}">
                      <a16:colId xmlns:a16="http://schemas.microsoft.com/office/drawing/2014/main" val="1035333996"/>
                    </a:ext>
                  </a:extLst>
                </a:gridCol>
              </a:tblGrid>
              <a:tr h="36823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NAME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2020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2040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2020-2040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2060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2020-2060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84110900"/>
                  </a:ext>
                </a:extLst>
              </a:tr>
              <a:tr h="36823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Austin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   30,167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        29,946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-1%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       28,902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-4%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54823985"/>
                  </a:ext>
                </a:extLst>
              </a:tr>
              <a:tr h="36823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Bastrop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   97,216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      122,050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26%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146,884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51%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27248447"/>
                  </a:ext>
                </a:extLst>
              </a:tr>
              <a:tr h="36823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Burleson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   17,642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        17,439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-1%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       16,675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-5%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85581616"/>
                  </a:ext>
                </a:extLst>
              </a:tr>
              <a:tr h="36823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Caldwell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   45,883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        54,283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18%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       59,889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31%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5197246"/>
                  </a:ext>
                </a:extLst>
              </a:tr>
              <a:tr h="36823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Colorado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   20,557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        19,694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-4%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       18,994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-8%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27332781"/>
                  </a:ext>
                </a:extLst>
              </a:tr>
              <a:tr h="36823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Fayette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   24,435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  22,925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-6%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       21,739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-11%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58995794"/>
                  </a:ext>
                </a:extLst>
              </a:tr>
              <a:tr h="36823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Gonzales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   19,653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  19,697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0%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       19,064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-3%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87346249"/>
                  </a:ext>
                </a:extLst>
              </a:tr>
              <a:tr h="36823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Guadalupe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 172,706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219,232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27%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     259,920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50%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34405405"/>
                  </a:ext>
                </a:extLst>
              </a:tr>
              <a:tr h="36823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Hays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 241,067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370,692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54%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     518,515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115%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61002270"/>
                  </a:ext>
                </a:extLst>
              </a:tr>
              <a:tr h="36823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Lee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   17,478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  17,681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 16,831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-4%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07869112"/>
                  </a:ext>
                </a:extLst>
              </a:tr>
              <a:tr h="36823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Travis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1,290,188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  1,590,888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23%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1,752,785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36%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61705440"/>
                  </a:ext>
                </a:extLst>
              </a:tr>
              <a:tr h="36823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Washington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         35,805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  35,386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-1%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 34,775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-3%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7016818"/>
                  </a:ext>
                </a:extLst>
              </a:tr>
              <a:tr h="36823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Williamson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       609,017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823,219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35%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1,022,852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68%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11291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1268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1721965" y="0"/>
            <a:ext cx="10262839" cy="78345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Population Change, the US and Selected States, 2010-2020, 2020-2021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339573"/>
              </p:ext>
            </p:extLst>
          </p:nvPr>
        </p:nvGraphicFramePr>
        <p:xfrm>
          <a:off x="989164" y="1103908"/>
          <a:ext cx="10469150" cy="528938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499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94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81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74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51429">
                  <a:extLst>
                    <a:ext uri="{9D8B030D-6E8A-4147-A177-3AD203B41FA5}">
                      <a16:colId xmlns:a16="http://schemas.microsoft.com/office/drawing/2014/main" val="3974479193"/>
                    </a:ext>
                  </a:extLst>
                </a:gridCol>
                <a:gridCol w="1508771">
                  <a:extLst>
                    <a:ext uri="{9D8B030D-6E8A-4147-A177-3AD203B41FA5}">
                      <a16:colId xmlns:a16="http://schemas.microsoft.com/office/drawing/2014/main" val="3330600631"/>
                    </a:ext>
                  </a:extLst>
                </a:gridCol>
              </a:tblGrid>
              <a:tr h="827606">
                <a:tc>
                  <a:txBody>
                    <a:bodyPr/>
                    <a:lstStyle/>
                    <a:p>
                      <a:pPr marL="117475" indent="0" algn="l"/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233363" indent="0" algn="r" defTabSz="914400" rtl="0" eaLnBrk="1" latinLnBrk="0" hangingPunct="1"/>
                      <a:r>
                        <a:rPr lang="en-US" sz="16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2010</a:t>
                      </a:r>
                    </a:p>
                    <a:p>
                      <a:pPr marL="233363" indent="0" algn="r" defTabSz="914400" rtl="0" eaLnBrk="1" latinLnBrk="0" hangingPunct="1"/>
                      <a:r>
                        <a:rPr lang="en-US" sz="16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Population</a:t>
                      </a:r>
                      <a:endParaRPr lang="en-US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233363" indent="0" algn="r" defTabSz="914400" rtl="0" eaLnBrk="1" latinLnBrk="0" hangingPunct="1"/>
                      <a:r>
                        <a:rPr lang="en-US" sz="16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2020</a:t>
                      </a:r>
                    </a:p>
                    <a:p>
                      <a:pPr marL="233363" indent="0" algn="r" defTabSz="914400" rtl="0" eaLnBrk="1" latinLnBrk="0" hangingPunct="1"/>
                      <a:r>
                        <a:rPr lang="en-US" sz="16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Population</a:t>
                      </a:r>
                      <a:endParaRPr lang="en-US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233363" indent="0" algn="r" defTabSz="914400" rtl="0" eaLnBrk="1" latinLnBrk="0" hangingPunct="1"/>
                      <a:r>
                        <a:rPr lang="en-US" sz="16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Numeric</a:t>
                      </a:r>
                    </a:p>
                    <a:p>
                      <a:pPr marL="233363" indent="0" algn="r" defTabSz="914400" rtl="0" eaLnBrk="1" latinLnBrk="0" hangingPunct="1"/>
                      <a:r>
                        <a:rPr lang="en-US" sz="16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Change</a:t>
                      </a:r>
                    </a:p>
                    <a:p>
                      <a:pPr marL="233363" indent="0" algn="r" defTabSz="914400" rtl="0" eaLnBrk="1" latinLnBrk="0" hangingPunct="1"/>
                      <a:r>
                        <a:rPr lang="en-US" sz="16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2010-2020</a:t>
                      </a:r>
                      <a:endParaRPr lang="en-US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58738" indent="0" algn="r"/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Percent</a:t>
                      </a:r>
                    </a:p>
                    <a:p>
                      <a:pPr marL="58738" indent="0" algn="r"/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Change</a:t>
                      </a:r>
                    </a:p>
                    <a:p>
                      <a:pPr marL="58738" indent="0" algn="r"/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2010-2020</a:t>
                      </a:r>
                      <a:endParaRPr lang="en-US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58738" indent="0" algn="r"/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Numeric Change      2020-2021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58738" indent="0" algn="r"/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Percent</a:t>
                      </a:r>
                    </a:p>
                    <a:p>
                      <a:pPr marL="58738" indent="0" algn="r"/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Change</a:t>
                      </a:r>
                    </a:p>
                    <a:p>
                      <a:pPr marL="58738" indent="0" algn="r"/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2020-2021</a:t>
                      </a:r>
                      <a:endParaRPr lang="en-US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66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United States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308,745,538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331,449,281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22,703,743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7.4%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392,665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0.12%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10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Texas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25,145,561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29,145,505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3,999,944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15.9%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310,288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1.06%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17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Florida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18,801,310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21,538,187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2,736,877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14.6%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211,196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0.98%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67118346"/>
                  </a:ext>
                </a:extLst>
              </a:tr>
              <a:tr h="29117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California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37,253,956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39,538,223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2,284,267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-261,902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-0.66%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03805305"/>
                  </a:ext>
                </a:extLst>
              </a:tr>
              <a:tr h="29117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Georgia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9,687,653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10,711,908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1,024,255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10.6%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73,766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0.69%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87128006"/>
                  </a:ext>
                </a:extLst>
              </a:tr>
              <a:tr h="32057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Washington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6,724,540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7,705,281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980,741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14.6%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19,907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0.26%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6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North Carolina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9,535,483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10,439,388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903,905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9.5%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93,985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0.90%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35442627"/>
                  </a:ext>
                </a:extLst>
              </a:tr>
              <a:tr h="386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New York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19,378,102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20,201,249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823,147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-319,020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-1.58%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42056116"/>
                  </a:ext>
                </a:extLst>
              </a:tr>
              <a:tr h="386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Arizona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6,392,017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7,151,502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759,485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11.9%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98,330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1.37%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03584441"/>
                  </a:ext>
                </a:extLst>
              </a:tr>
              <a:tr h="386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Colorado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5,029,196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5,773,714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744,518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14.8%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27,761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0.48%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603209"/>
                  </a:ext>
                </a:extLst>
              </a:tr>
              <a:tr h="386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Virginia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8,001,024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8,631,393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630,369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7.9%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10,230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0.12%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0265642"/>
                  </a:ext>
                </a:extLst>
              </a:tr>
              <a:tr h="29117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Tennessee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6,346,105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6,910,840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564,735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8.9%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55,099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0.80%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05692329"/>
                  </a:ext>
                </a:extLst>
              </a:tr>
              <a:tr h="29117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Utah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2,763,885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3,271,616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507,731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18.4%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56,291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1.72%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69260453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43774" y="6591173"/>
            <a:ext cx="8001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SOURCE: U.S. Census Bureau. 2010 and 2020 Census Count	</a:t>
            </a: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; 2021 Vintage Population Estimates </a:t>
            </a: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	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21FB04-6BB3-424E-B3EF-8219957C2E7B}"/>
              </a:ext>
            </a:extLst>
          </p:cNvPr>
          <p:cNvSpPr txBox="1"/>
          <p:nvPr/>
        </p:nvSpPr>
        <p:spPr>
          <a:xfrm>
            <a:off x="10072230" y="1939216"/>
            <a:ext cx="8715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</a:rPr>
              <a:t>79% of U.S. Total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992CBA5-849B-4650-8E03-2C7E767B138A}"/>
              </a:ext>
            </a:extLst>
          </p:cNvPr>
          <p:cNvCxnSpPr>
            <a:cxnSpLocks/>
          </p:cNvCxnSpPr>
          <p:nvPr/>
        </p:nvCxnSpPr>
        <p:spPr>
          <a:xfrm flipH="1">
            <a:off x="10181023" y="2400881"/>
            <a:ext cx="2079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3B5CEF76-06F4-4026-95D1-E7BEB84DBC8C}"/>
              </a:ext>
            </a:extLst>
          </p:cNvPr>
          <p:cNvSpPr/>
          <p:nvPr/>
        </p:nvSpPr>
        <p:spPr>
          <a:xfrm>
            <a:off x="4637314" y="1103908"/>
            <a:ext cx="1295400" cy="52893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61C3EB2-C231-4189-ABD5-A205E2B154A0}"/>
              </a:ext>
            </a:extLst>
          </p:cNvPr>
          <p:cNvSpPr/>
          <p:nvPr/>
        </p:nvSpPr>
        <p:spPr>
          <a:xfrm>
            <a:off x="5932714" y="2155371"/>
            <a:ext cx="2710543" cy="5225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47D289-E0FC-46DB-B8F5-F74DC256CBAF}"/>
              </a:ext>
            </a:extLst>
          </p:cNvPr>
          <p:cNvSpPr/>
          <p:nvPr/>
        </p:nvSpPr>
        <p:spPr>
          <a:xfrm>
            <a:off x="8980714" y="1103908"/>
            <a:ext cx="2477600" cy="52893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1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7" grpId="0" animBg="1"/>
      <p:bldP spid="7" grpId="1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850177-5890-48DC-99AB-EFA7A293C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30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3B4788-8457-4BDE-8256-969D2B2A3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0085" y="1652954"/>
            <a:ext cx="5611915" cy="48625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387D01-2C35-4619-A8F7-1C9997D7A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50" y="1531502"/>
            <a:ext cx="5500750" cy="518997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2B61BB-3EED-41A4-BA3A-34E5DA0C35B1}"/>
              </a:ext>
            </a:extLst>
          </p:cNvPr>
          <p:cNvSpPr/>
          <p:nvPr/>
        </p:nvSpPr>
        <p:spPr>
          <a:xfrm>
            <a:off x="2673758" y="136525"/>
            <a:ext cx="63015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https://demographics.texas.gov/</a:t>
            </a:r>
          </a:p>
        </p:txBody>
      </p:sp>
    </p:spTree>
    <p:extLst>
      <p:ext uri="{BB962C8B-B14F-4D97-AF65-F5344CB8AC3E}">
        <p14:creationId xmlns:p14="http://schemas.microsoft.com/office/powerpoint/2010/main" val="31289793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253162" y="1717344"/>
            <a:ext cx="5816325" cy="3222170"/>
            <a:chOff x="2819400" y="1905006"/>
            <a:chExt cx="6194121" cy="3428581"/>
          </a:xfrm>
        </p:grpSpPr>
        <p:sp>
          <p:nvSpPr>
            <p:cNvPr id="9" name="Rectangle 8"/>
            <p:cNvSpPr/>
            <p:nvPr/>
          </p:nvSpPr>
          <p:spPr>
            <a:xfrm>
              <a:off x="2819400" y="1905006"/>
              <a:ext cx="4156304" cy="8187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None/>
              </a:pPr>
              <a:r>
                <a:rPr lang="en-US" sz="4400" dirty="0">
                  <a:solidFill>
                    <a:schemeClr val="accent5">
                      <a:lumMod val="50000"/>
                    </a:schemeClr>
                  </a:solidFill>
                  <a:latin typeface="+mj-lt"/>
                </a:rPr>
                <a:t>Helen You, Ph.D.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159701" y="2877393"/>
              <a:ext cx="5853820" cy="2456194"/>
              <a:chOff x="1600524" y="3504238"/>
              <a:chExt cx="5853819" cy="2456194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00524" y="5419306"/>
                <a:ext cx="380534" cy="380536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2122976" y="3504238"/>
                <a:ext cx="5331367" cy="2456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(210) 458-6530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TDC@UTSA.edu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Demographics.Texas.gov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@TexasDemography</a:t>
                </a:r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45478" y="4240534"/>
              <a:ext cx="367960" cy="367960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1842055" y="5513768"/>
            <a:ext cx="8492573" cy="1344232"/>
            <a:chOff x="318052" y="5513768"/>
            <a:chExt cx="8492573" cy="1344232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318052" y="6453229"/>
              <a:ext cx="2270954" cy="14246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9006" y="5513768"/>
              <a:ext cx="3965986" cy="1344232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>
              <a:off x="6486525" y="6467475"/>
              <a:ext cx="2324100" cy="0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AutoShape 2" descr="Image result for telephone icon vector"/>
          <p:cNvSpPr>
            <a:spLocks noChangeAspect="1" noChangeArrowheads="1"/>
          </p:cNvSpPr>
          <p:nvPr/>
        </p:nvSpPr>
        <p:spPr bwMode="auto">
          <a:xfrm>
            <a:off x="3353553" y="3172111"/>
            <a:ext cx="290141" cy="25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Image result for telephone icon vector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664" y="2719896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grayscl/>
          </a:blip>
          <a:stretch>
            <a:fillRect/>
          </a:stretch>
        </p:blipFill>
        <p:spPr>
          <a:xfrm>
            <a:off x="3556270" y="3342781"/>
            <a:ext cx="390195" cy="39052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30D858-2E32-49C2-9313-A82CC560A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38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65FEA8-C8E9-4937-93A1-DCDC54120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D6BAEC-01AA-4AC1-8E68-68CC7A02D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9521" y="953507"/>
            <a:ext cx="7366353" cy="585431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CFC0227-3634-4AED-942E-25E73309301A}"/>
              </a:ext>
            </a:extLst>
          </p:cNvPr>
          <p:cNvSpPr/>
          <p:nvPr/>
        </p:nvSpPr>
        <p:spPr>
          <a:xfrm>
            <a:off x="1928111" y="353291"/>
            <a:ext cx="5152501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Census 2020 Population, Texas Counties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74DA44-28B2-439D-938A-492A0D246967}"/>
              </a:ext>
            </a:extLst>
          </p:cNvPr>
          <p:cNvSpPr txBox="1"/>
          <p:nvPr/>
        </p:nvSpPr>
        <p:spPr>
          <a:xfrm>
            <a:off x="60960" y="6611779"/>
            <a:ext cx="39148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2020 Census, P.L. 94-171 Redistricting Files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D0D6A8-9E29-4B69-B6F4-59859664CF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8624" y="5324707"/>
            <a:ext cx="1529113" cy="1410182"/>
          </a:xfrm>
          <a:prstGeom prst="rect">
            <a:avLst/>
          </a:prstGeom>
        </p:spPr>
      </p:pic>
      <p:sp>
        <p:nvSpPr>
          <p:cNvPr id="7" name="Freeform 5">
            <a:extLst>
              <a:ext uri="{FF2B5EF4-FFF2-40B4-BE49-F238E27FC236}">
                <a16:creationId xmlns:a16="http://schemas.microsoft.com/office/drawing/2014/main" id="{6C45AA4D-B40C-448E-AB1F-A375E054437C}"/>
              </a:ext>
            </a:extLst>
          </p:cNvPr>
          <p:cNvSpPr/>
          <p:nvPr/>
        </p:nvSpPr>
        <p:spPr>
          <a:xfrm>
            <a:off x="6004932" y="2380785"/>
            <a:ext cx="1449658" cy="3423425"/>
          </a:xfrm>
          <a:custGeom>
            <a:avLst/>
            <a:gdLst>
              <a:gd name="connsiteX0" fmla="*/ 0 w 1020216"/>
              <a:gd name="connsiteY0" fmla="*/ 3295291 h 3295291"/>
              <a:gd name="connsiteX1" fmla="*/ 34506 w 1020216"/>
              <a:gd name="connsiteY1" fmla="*/ 3209027 h 3295291"/>
              <a:gd name="connsiteX2" fmla="*/ 69011 w 1020216"/>
              <a:gd name="connsiteY2" fmla="*/ 3157268 h 3295291"/>
              <a:gd name="connsiteX3" fmla="*/ 86264 w 1020216"/>
              <a:gd name="connsiteY3" fmla="*/ 3105510 h 3295291"/>
              <a:gd name="connsiteX4" fmla="*/ 155276 w 1020216"/>
              <a:gd name="connsiteY4" fmla="*/ 3001993 h 3295291"/>
              <a:gd name="connsiteX5" fmla="*/ 189781 w 1020216"/>
              <a:gd name="connsiteY5" fmla="*/ 2950234 h 3295291"/>
              <a:gd name="connsiteX6" fmla="*/ 224287 w 1020216"/>
              <a:gd name="connsiteY6" fmla="*/ 2898476 h 3295291"/>
              <a:gd name="connsiteX7" fmla="*/ 276045 w 1020216"/>
              <a:gd name="connsiteY7" fmla="*/ 2743200 h 3295291"/>
              <a:gd name="connsiteX8" fmla="*/ 293298 w 1020216"/>
              <a:gd name="connsiteY8" fmla="*/ 2691442 h 3295291"/>
              <a:gd name="connsiteX9" fmla="*/ 327804 w 1020216"/>
              <a:gd name="connsiteY9" fmla="*/ 2553419 h 3295291"/>
              <a:gd name="connsiteX10" fmla="*/ 345057 w 1020216"/>
              <a:gd name="connsiteY10" fmla="*/ 2501661 h 3295291"/>
              <a:gd name="connsiteX11" fmla="*/ 362310 w 1020216"/>
              <a:gd name="connsiteY11" fmla="*/ 2432649 h 3295291"/>
              <a:gd name="connsiteX12" fmla="*/ 379562 w 1020216"/>
              <a:gd name="connsiteY12" fmla="*/ 2380891 h 3295291"/>
              <a:gd name="connsiteX13" fmla="*/ 396815 w 1020216"/>
              <a:gd name="connsiteY13" fmla="*/ 2311880 h 3295291"/>
              <a:gd name="connsiteX14" fmla="*/ 483079 w 1020216"/>
              <a:gd name="connsiteY14" fmla="*/ 2242868 h 3295291"/>
              <a:gd name="connsiteX15" fmla="*/ 586596 w 1020216"/>
              <a:gd name="connsiteY15" fmla="*/ 2173857 h 3295291"/>
              <a:gd name="connsiteX16" fmla="*/ 621102 w 1020216"/>
              <a:gd name="connsiteY16" fmla="*/ 2018582 h 3295291"/>
              <a:gd name="connsiteX17" fmla="*/ 638355 w 1020216"/>
              <a:gd name="connsiteY17" fmla="*/ 1966823 h 3295291"/>
              <a:gd name="connsiteX18" fmla="*/ 672861 w 1020216"/>
              <a:gd name="connsiteY18" fmla="*/ 1828800 h 3295291"/>
              <a:gd name="connsiteX19" fmla="*/ 724619 w 1020216"/>
              <a:gd name="connsiteY19" fmla="*/ 1621766 h 3295291"/>
              <a:gd name="connsiteX20" fmla="*/ 741872 w 1020216"/>
              <a:gd name="connsiteY20" fmla="*/ 1552755 h 3295291"/>
              <a:gd name="connsiteX21" fmla="*/ 776378 w 1020216"/>
              <a:gd name="connsiteY21" fmla="*/ 1500997 h 3295291"/>
              <a:gd name="connsiteX22" fmla="*/ 793630 w 1020216"/>
              <a:gd name="connsiteY22" fmla="*/ 1449238 h 3295291"/>
              <a:gd name="connsiteX23" fmla="*/ 862642 w 1020216"/>
              <a:gd name="connsiteY23" fmla="*/ 1345721 h 3295291"/>
              <a:gd name="connsiteX24" fmla="*/ 914400 w 1020216"/>
              <a:gd name="connsiteY24" fmla="*/ 862642 h 3295291"/>
              <a:gd name="connsiteX25" fmla="*/ 983411 w 1020216"/>
              <a:gd name="connsiteY25" fmla="*/ 741872 h 3295291"/>
              <a:gd name="connsiteX26" fmla="*/ 1017917 w 1020216"/>
              <a:gd name="connsiteY26" fmla="*/ 621102 h 3295291"/>
              <a:gd name="connsiteX27" fmla="*/ 1017917 w 1020216"/>
              <a:gd name="connsiteY27" fmla="*/ 0 h 329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020216" h="3295291">
                <a:moveTo>
                  <a:pt x="0" y="3295291"/>
                </a:moveTo>
                <a:cubicBezTo>
                  <a:pt x="11502" y="3266536"/>
                  <a:pt x="20656" y="3236727"/>
                  <a:pt x="34506" y="3209027"/>
                </a:cubicBezTo>
                <a:cubicBezTo>
                  <a:pt x="43779" y="3190481"/>
                  <a:pt x="59738" y="3175814"/>
                  <a:pt x="69011" y="3157268"/>
                </a:cubicBezTo>
                <a:cubicBezTo>
                  <a:pt x="77144" y="3141002"/>
                  <a:pt x="77432" y="3121407"/>
                  <a:pt x="86264" y="3105510"/>
                </a:cubicBezTo>
                <a:cubicBezTo>
                  <a:pt x="106404" y="3069258"/>
                  <a:pt x="132272" y="3036499"/>
                  <a:pt x="155276" y="3001993"/>
                </a:cubicBezTo>
                <a:lnTo>
                  <a:pt x="189781" y="2950234"/>
                </a:lnTo>
                <a:lnTo>
                  <a:pt x="224287" y="2898476"/>
                </a:lnTo>
                <a:lnTo>
                  <a:pt x="276045" y="2743200"/>
                </a:lnTo>
                <a:cubicBezTo>
                  <a:pt x="281796" y="2725947"/>
                  <a:pt x="288887" y="2709085"/>
                  <a:pt x="293298" y="2691442"/>
                </a:cubicBezTo>
                <a:cubicBezTo>
                  <a:pt x="304800" y="2645434"/>
                  <a:pt x="312807" y="2598409"/>
                  <a:pt x="327804" y="2553419"/>
                </a:cubicBezTo>
                <a:cubicBezTo>
                  <a:pt x="333555" y="2536166"/>
                  <a:pt x="340061" y="2519147"/>
                  <a:pt x="345057" y="2501661"/>
                </a:cubicBezTo>
                <a:cubicBezTo>
                  <a:pt x="351571" y="2478861"/>
                  <a:pt x="355796" y="2455449"/>
                  <a:pt x="362310" y="2432649"/>
                </a:cubicBezTo>
                <a:cubicBezTo>
                  <a:pt x="367306" y="2415163"/>
                  <a:pt x="374566" y="2398377"/>
                  <a:pt x="379562" y="2380891"/>
                </a:cubicBezTo>
                <a:cubicBezTo>
                  <a:pt x="386076" y="2358092"/>
                  <a:pt x="387474" y="2333674"/>
                  <a:pt x="396815" y="2311880"/>
                </a:cubicBezTo>
                <a:cubicBezTo>
                  <a:pt x="430686" y="2232848"/>
                  <a:pt x="421054" y="2277326"/>
                  <a:pt x="483079" y="2242868"/>
                </a:cubicBezTo>
                <a:cubicBezTo>
                  <a:pt x="519331" y="2222728"/>
                  <a:pt x="586596" y="2173857"/>
                  <a:pt x="586596" y="2173857"/>
                </a:cubicBezTo>
                <a:cubicBezTo>
                  <a:pt x="625435" y="2057340"/>
                  <a:pt x="580616" y="2200765"/>
                  <a:pt x="621102" y="2018582"/>
                </a:cubicBezTo>
                <a:cubicBezTo>
                  <a:pt x="625047" y="2000829"/>
                  <a:pt x="633944" y="1984466"/>
                  <a:pt x="638355" y="1966823"/>
                </a:cubicBezTo>
                <a:lnTo>
                  <a:pt x="672861" y="1828800"/>
                </a:lnTo>
                <a:cubicBezTo>
                  <a:pt x="696092" y="1689406"/>
                  <a:pt x="679051" y="1758469"/>
                  <a:pt x="724619" y="1621766"/>
                </a:cubicBezTo>
                <a:cubicBezTo>
                  <a:pt x="732117" y="1599271"/>
                  <a:pt x="732531" y="1574549"/>
                  <a:pt x="741872" y="1552755"/>
                </a:cubicBezTo>
                <a:cubicBezTo>
                  <a:pt x="750040" y="1533696"/>
                  <a:pt x="764876" y="1518250"/>
                  <a:pt x="776378" y="1500997"/>
                </a:cubicBezTo>
                <a:cubicBezTo>
                  <a:pt x="782129" y="1483744"/>
                  <a:pt x="784798" y="1465136"/>
                  <a:pt x="793630" y="1449238"/>
                </a:cubicBezTo>
                <a:cubicBezTo>
                  <a:pt x="813770" y="1412986"/>
                  <a:pt x="862642" y="1345721"/>
                  <a:pt x="862642" y="1345721"/>
                </a:cubicBezTo>
                <a:cubicBezTo>
                  <a:pt x="949971" y="1083728"/>
                  <a:pt x="851013" y="1411988"/>
                  <a:pt x="914400" y="862642"/>
                </a:cubicBezTo>
                <a:cubicBezTo>
                  <a:pt x="918937" y="823326"/>
                  <a:pt x="966279" y="776137"/>
                  <a:pt x="983411" y="741872"/>
                </a:cubicBezTo>
                <a:cubicBezTo>
                  <a:pt x="991771" y="725153"/>
                  <a:pt x="1017626" y="632741"/>
                  <a:pt x="1017917" y="621102"/>
                </a:cubicBezTo>
                <a:cubicBezTo>
                  <a:pt x="1023091" y="414133"/>
                  <a:pt x="1017917" y="207034"/>
                  <a:pt x="1017917" y="0"/>
                </a:cubicBezTo>
              </a:path>
            </a:pathLst>
          </a:custGeom>
          <a:noFill/>
          <a:ln w="79375">
            <a:solidFill>
              <a:schemeClr val="bg1">
                <a:alpha val="5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4" descr="Interstate 35 marker">
            <a:extLst>
              <a:ext uri="{FF2B5EF4-FFF2-40B4-BE49-F238E27FC236}">
                <a16:creationId xmlns:a16="http://schemas.microsoft.com/office/drawing/2014/main" id="{A691A5C9-00A0-44A5-A72D-66AD76674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768" y="2033639"/>
            <a:ext cx="258306" cy="25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42EEA1AA-169E-45AB-9482-00A3ADDBA187}"/>
              </a:ext>
            </a:extLst>
          </p:cNvPr>
          <p:cNvSpPr/>
          <p:nvPr/>
        </p:nvSpPr>
        <p:spPr>
          <a:xfrm rot="21366823">
            <a:off x="6570061" y="2928897"/>
            <a:ext cx="1520662" cy="1699462"/>
          </a:xfrm>
          <a:prstGeom prst="triangle">
            <a:avLst>
              <a:gd name="adj" fmla="val 61756"/>
            </a:avLst>
          </a:prstGeom>
          <a:noFill/>
          <a:ln w="38100">
            <a:solidFill>
              <a:schemeClr val="accent2">
                <a:alpha val="7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8CD2BA7-78A4-4608-9A4A-4F5BDCF8D7F2}"/>
              </a:ext>
            </a:extLst>
          </p:cNvPr>
          <p:cNvCxnSpPr/>
          <p:nvPr/>
        </p:nvCxnSpPr>
        <p:spPr>
          <a:xfrm>
            <a:off x="7287322" y="4031166"/>
            <a:ext cx="2780415" cy="0"/>
          </a:xfrm>
          <a:prstGeom prst="straightConnector1">
            <a:avLst/>
          </a:prstGeom>
          <a:ln w="60325">
            <a:solidFill>
              <a:schemeClr val="accent2">
                <a:lumMod val="75000"/>
                <a:alpha val="98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D72505A-6153-4389-A831-EF14F81854D7}"/>
              </a:ext>
            </a:extLst>
          </p:cNvPr>
          <p:cNvSpPr txBox="1"/>
          <p:nvPr/>
        </p:nvSpPr>
        <p:spPr>
          <a:xfrm>
            <a:off x="10067737" y="3778628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87%</a:t>
            </a:r>
          </a:p>
        </p:txBody>
      </p:sp>
    </p:spTree>
    <p:extLst>
      <p:ext uri="{BB962C8B-B14F-4D97-AF65-F5344CB8AC3E}">
        <p14:creationId xmlns:p14="http://schemas.microsoft.com/office/powerpoint/2010/main" val="4797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B33DBD7-FA71-40F7-B575-DDD115092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296" y="836342"/>
            <a:ext cx="7393123" cy="593802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5B76D6-FCE5-4C56-89E2-606642D31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AEEA55-249D-4EBC-BF58-4EEB7721E94C}"/>
              </a:ext>
            </a:extLst>
          </p:cNvPr>
          <p:cNvSpPr/>
          <p:nvPr/>
        </p:nvSpPr>
        <p:spPr>
          <a:xfrm>
            <a:off x="1928111" y="353291"/>
            <a:ext cx="578094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>
                <a:solidFill>
                  <a:schemeClr val="accent1"/>
                </a:solidFill>
              </a:rPr>
              <a:t>Numeric Change, Texas Counties, 2010-2020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9418BA-9E05-47C6-95BC-BCE266330DE8}"/>
              </a:ext>
            </a:extLst>
          </p:cNvPr>
          <p:cNvSpPr txBox="1"/>
          <p:nvPr/>
        </p:nvSpPr>
        <p:spPr>
          <a:xfrm>
            <a:off x="60960" y="6611779"/>
            <a:ext cx="44310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2010 and 2020 Census, P.L. 94-171 Redistricting Files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483D56-B3E4-4FCA-BC66-C173BD146B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8069" y="4956485"/>
            <a:ext cx="2444927" cy="12631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281183E-102F-4FA8-8ADE-AAF5E58B25B5}"/>
              </a:ext>
            </a:extLst>
          </p:cNvPr>
          <p:cNvSpPr/>
          <p:nvPr/>
        </p:nvSpPr>
        <p:spPr>
          <a:xfrm>
            <a:off x="6796863" y="1437837"/>
            <a:ext cx="2902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US" dirty="0">
                <a:solidFill>
                  <a:schemeClr val="tx2"/>
                </a:solidFill>
              </a:rPr>
              <a:t>143 counties lost population </a:t>
            </a: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103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5B76D6-FCE5-4C56-89E2-606642D31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AEEA55-249D-4EBC-BF58-4EEB7721E94C}"/>
              </a:ext>
            </a:extLst>
          </p:cNvPr>
          <p:cNvSpPr/>
          <p:nvPr/>
        </p:nvSpPr>
        <p:spPr>
          <a:xfrm>
            <a:off x="1928111" y="353291"/>
            <a:ext cx="477592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>
                <a:solidFill>
                  <a:schemeClr val="accent1"/>
                </a:solidFill>
              </a:rPr>
              <a:t>Counties included in the Four MSAs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9418BA-9E05-47C6-95BC-BCE266330DE8}"/>
              </a:ext>
            </a:extLst>
          </p:cNvPr>
          <p:cNvSpPr txBox="1"/>
          <p:nvPr/>
        </p:nvSpPr>
        <p:spPr>
          <a:xfrm>
            <a:off x="60960" y="6611779"/>
            <a:ext cx="44310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2010 and 2020 Census, P.L. 94-171 Redistricting Files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93E3BC-FB2B-48FC-9F57-2AC17235A65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042444" y="1275876"/>
            <a:ext cx="2978210" cy="2374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3AAC17-7098-4E32-9DD0-740B469B965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371583" y="1328956"/>
            <a:ext cx="2780962" cy="239585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5003697-1230-4B33-B238-779DFA443537}"/>
              </a:ext>
            </a:extLst>
          </p:cNvPr>
          <p:cNvSpPr txBox="1"/>
          <p:nvPr/>
        </p:nvSpPr>
        <p:spPr>
          <a:xfrm>
            <a:off x="1928110" y="910128"/>
            <a:ext cx="3451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"/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Houston-The Woodlands-Sugar Land, 2010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F88CAC-925C-456E-9F89-D496EF465DAE}"/>
              </a:ext>
            </a:extLst>
          </p:cNvPr>
          <p:cNvSpPr txBox="1"/>
          <p:nvPr/>
        </p:nvSpPr>
        <p:spPr>
          <a:xfrm>
            <a:off x="5943210" y="910128"/>
            <a:ext cx="3451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"/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Houston-The Woodlands-Sugar Land, 2020</a:t>
            </a:r>
          </a:p>
          <a:p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0E08FB7-DB46-48CE-B085-46DC2967DD4F}"/>
              </a:ext>
            </a:extLst>
          </p:cNvPr>
          <p:cNvSpPr/>
          <p:nvPr/>
        </p:nvSpPr>
        <p:spPr>
          <a:xfrm>
            <a:off x="3362770" y="1328956"/>
            <a:ext cx="709301" cy="5425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0EA5E58-F1AC-4FB9-8017-67E93F8C61B3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289407" y="4016524"/>
            <a:ext cx="2928389" cy="24408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3A1426F-4C20-4B70-9C41-4432194C8E0E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4661730" y="4033655"/>
            <a:ext cx="2635167" cy="244089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AF7E2C-9D88-4DF5-A790-FF90F43C3058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7677950" y="4067797"/>
            <a:ext cx="2824831" cy="238962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D463285-9691-4962-AF2A-17355F77397F}"/>
              </a:ext>
            </a:extLst>
          </p:cNvPr>
          <p:cNvSpPr txBox="1"/>
          <p:nvPr/>
        </p:nvSpPr>
        <p:spPr>
          <a:xfrm>
            <a:off x="1758335" y="3688941"/>
            <a:ext cx="1993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College Station-Bryan</a:t>
            </a:r>
          </a:p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3F7D5D-1F84-4D65-B412-77BB91BC5272}"/>
              </a:ext>
            </a:extLst>
          </p:cNvPr>
          <p:cNvSpPr txBox="1"/>
          <p:nvPr/>
        </p:nvSpPr>
        <p:spPr>
          <a:xfrm>
            <a:off x="4645850" y="3741267"/>
            <a:ext cx="2635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Austin-Round Rock-Georgetown</a:t>
            </a:r>
          </a:p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F594F3-FAD4-4087-A7E0-287C15CBB1AA}"/>
              </a:ext>
            </a:extLst>
          </p:cNvPr>
          <p:cNvSpPr txBox="1"/>
          <p:nvPr/>
        </p:nvSpPr>
        <p:spPr>
          <a:xfrm>
            <a:off x="7830430" y="3741266"/>
            <a:ext cx="3212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San Antonio-New Braunfels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062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1721965" y="0"/>
            <a:ext cx="10262839" cy="78345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Population Change, the Four MSAs, 2010-2020, 2020-2021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683823"/>
              </p:ext>
            </p:extLst>
          </p:nvPr>
        </p:nvGraphicFramePr>
        <p:xfrm>
          <a:off x="701566" y="1598866"/>
          <a:ext cx="10629009" cy="3914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697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21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76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91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63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7839">
                  <a:extLst>
                    <a:ext uri="{9D8B030D-6E8A-4147-A177-3AD203B41FA5}">
                      <a16:colId xmlns:a16="http://schemas.microsoft.com/office/drawing/2014/main" val="3974479193"/>
                    </a:ext>
                  </a:extLst>
                </a:gridCol>
                <a:gridCol w="1168820">
                  <a:extLst>
                    <a:ext uri="{9D8B030D-6E8A-4147-A177-3AD203B41FA5}">
                      <a16:colId xmlns:a16="http://schemas.microsoft.com/office/drawing/2014/main" val="3330600631"/>
                    </a:ext>
                  </a:extLst>
                </a:gridCol>
              </a:tblGrid>
              <a:tr h="1386162">
                <a:tc>
                  <a:txBody>
                    <a:bodyPr/>
                    <a:lstStyle/>
                    <a:p>
                      <a:pPr marL="117475" indent="0" algn="l"/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233363" indent="0" algn="r" defTabSz="914400" rtl="0" eaLnBrk="1" latinLnBrk="0" hangingPunct="1"/>
                      <a:r>
                        <a:rPr lang="en-US" sz="16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2010</a:t>
                      </a:r>
                    </a:p>
                    <a:p>
                      <a:pPr marL="233363" indent="0" algn="r" defTabSz="914400" rtl="0" eaLnBrk="1" latinLnBrk="0" hangingPunct="1"/>
                      <a:r>
                        <a:rPr lang="en-US" sz="16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Population</a:t>
                      </a:r>
                      <a:endParaRPr lang="en-US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233363" indent="0" algn="r" defTabSz="914400" rtl="0" eaLnBrk="1" latinLnBrk="0" hangingPunct="1"/>
                      <a:r>
                        <a:rPr lang="en-US" sz="16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2020</a:t>
                      </a:r>
                    </a:p>
                    <a:p>
                      <a:pPr marL="233363" indent="0" algn="r" defTabSz="914400" rtl="0" eaLnBrk="1" latinLnBrk="0" hangingPunct="1"/>
                      <a:r>
                        <a:rPr lang="en-US" sz="16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Population</a:t>
                      </a:r>
                      <a:endParaRPr lang="en-US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233363" indent="0" algn="r" defTabSz="914400" rtl="0" eaLnBrk="1" latinLnBrk="0" hangingPunct="1"/>
                      <a:r>
                        <a:rPr lang="en-US" sz="16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Numeric</a:t>
                      </a:r>
                    </a:p>
                    <a:p>
                      <a:pPr marL="233363" indent="0" algn="r" defTabSz="914400" rtl="0" eaLnBrk="1" latinLnBrk="0" hangingPunct="1"/>
                      <a:r>
                        <a:rPr lang="en-US" sz="16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Change</a:t>
                      </a:r>
                    </a:p>
                    <a:p>
                      <a:pPr marL="233363" indent="0" algn="r" defTabSz="914400" rtl="0" eaLnBrk="1" latinLnBrk="0" hangingPunct="1"/>
                      <a:r>
                        <a:rPr lang="en-US" sz="16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2010-2020</a:t>
                      </a:r>
                      <a:endParaRPr lang="en-US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58738" indent="0" algn="r"/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Annual </a:t>
                      </a:r>
                    </a:p>
                    <a:p>
                      <a:pPr marL="58738" indent="0" algn="r"/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% Change</a:t>
                      </a:r>
                    </a:p>
                    <a:p>
                      <a:pPr marL="58738" indent="0" algn="r"/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2010-2020</a:t>
                      </a:r>
                      <a:endParaRPr lang="en-US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58738" indent="0" algn="r"/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Numeric Change      2020-2021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58738" indent="0" algn="r"/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Annual</a:t>
                      </a:r>
                    </a:p>
                    <a:p>
                      <a:pPr marL="58738" indent="0" algn="r"/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% Change</a:t>
                      </a:r>
                    </a:p>
                    <a:p>
                      <a:pPr marL="58738" indent="0" algn="r"/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2020-2021</a:t>
                      </a:r>
                      <a:endParaRPr lang="en-US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08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Austin-Round Rock-Georgetown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1,716,289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2,283,371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567,082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53,301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402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College Station-Bryan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228,660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268,248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39,588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3,177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511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Houston-The Woodlands-Sugar Land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5,946,800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7,122,240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1,175,440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69,094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67118346"/>
                  </a:ext>
                </a:extLst>
              </a:tr>
              <a:tr h="65213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Antonio-New Braunfels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2,142,508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2,558,143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415,635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35,105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78968865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43774" y="6591173"/>
            <a:ext cx="8001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SOURCE: U.S. Census Bureau. 2010 and 2020 Census Count	</a:t>
            </a: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; 2021 Vintage Population Estimates </a:t>
            </a: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269590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1721965" y="0"/>
            <a:ext cx="10262839" cy="783451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Population Change, Counties in the Bluebonnet Service Area, 2010-2020, 2020-2021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946775"/>
              </p:ext>
            </p:extLst>
          </p:nvPr>
        </p:nvGraphicFramePr>
        <p:xfrm>
          <a:off x="1163508" y="855384"/>
          <a:ext cx="10469150" cy="535270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499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94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81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74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51429">
                  <a:extLst>
                    <a:ext uri="{9D8B030D-6E8A-4147-A177-3AD203B41FA5}">
                      <a16:colId xmlns:a16="http://schemas.microsoft.com/office/drawing/2014/main" val="3974479193"/>
                    </a:ext>
                  </a:extLst>
                </a:gridCol>
                <a:gridCol w="1508771">
                  <a:extLst>
                    <a:ext uri="{9D8B030D-6E8A-4147-A177-3AD203B41FA5}">
                      <a16:colId xmlns:a16="http://schemas.microsoft.com/office/drawing/2014/main" val="3330600631"/>
                    </a:ext>
                  </a:extLst>
                </a:gridCol>
              </a:tblGrid>
              <a:tr h="817706">
                <a:tc>
                  <a:txBody>
                    <a:bodyPr/>
                    <a:lstStyle/>
                    <a:p>
                      <a:pPr marL="117475" indent="0" algn="l"/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233363" indent="0" algn="r" defTabSz="914400" rtl="0" eaLnBrk="1" latinLnBrk="0" hangingPunct="1"/>
                      <a:r>
                        <a:rPr lang="en-US" sz="16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2010</a:t>
                      </a:r>
                    </a:p>
                    <a:p>
                      <a:pPr marL="233363" indent="0" algn="r" defTabSz="914400" rtl="0" eaLnBrk="1" latinLnBrk="0" hangingPunct="1"/>
                      <a:r>
                        <a:rPr lang="en-US" sz="16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Population</a:t>
                      </a:r>
                      <a:endParaRPr lang="en-US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233363" indent="0" algn="r" defTabSz="914400" rtl="0" eaLnBrk="1" latinLnBrk="0" hangingPunct="1"/>
                      <a:r>
                        <a:rPr lang="en-US" sz="16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2020</a:t>
                      </a:r>
                    </a:p>
                    <a:p>
                      <a:pPr marL="233363" indent="0" algn="r" defTabSz="914400" rtl="0" eaLnBrk="1" latinLnBrk="0" hangingPunct="1"/>
                      <a:r>
                        <a:rPr lang="en-US" sz="16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Population</a:t>
                      </a:r>
                      <a:endParaRPr lang="en-US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233363" indent="0" algn="r" defTabSz="914400" rtl="0" eaLnBrk="1" latinLnBrk="0" hangingPunct="1"/>
                      <a:r>
                        <a:rPr lang="en-US" sz="16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Numeric</a:t>
                      </a:r>
                    </a:p>
                    <a:p>
                      <a:pPr marL="233363" indent="0" algn="r" defTabSz="914400" rtl="0" eaLnBrk="1" latinLnBrk="0" hangingPunct="1"/>
                      <a:r>
                        <a:rPr lang="en-US" sz="16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Change</a:t>
                      </a:r>
                    </a:p>
                    <a:p>
                      <a:pPr marL="233363" indent="0" algn="r" defTabSz="914400" rtl="0" eaLnBrk="1" latinLnBrk="0" hangingPunct="1"/>
                      <a:r>
                        <a:rPr lang="en-US" sz="16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2010-2020</a:t>
                      </a:r>
                      <a:endParaRPr lang="en-US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58738" indent="0" algn="r"/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Annual </a:t>
                      </a:r>
                    </a:p>
                    <a:p>
                      <a:pPr marL="58738" indent="0" algn="r"/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% Change</a:t>
                      </a:r>
                    </a:p>
                    <a:p>
                      <a:pPr marL="58738" indent="0" algn="r"/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2010-2020</a:t>
                      </a:r>
                      <a:endParaRPr lang="en-US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58738" indent="0" algn="r"/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Numeric Change      2020-2021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58738" indent="0" algn="r"/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Annual</a:t>
                      </a:r>
                    </a:p>
                    <a:p>
                      <a:pPr marL="58738" indent="0" algn="r"/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% Change</a:t>
                      </a:r>
                    </a:p>
                    <a:p>
                      <a:pPr marL="58738" indent="0" algn="r"/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2020-2021</a:t>
                      </a:r>
                      <a:endParaRPr lang="en-US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6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Austin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28,417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30,167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1,750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0.6%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0.9%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94634333"/>
                  </a:ext>
                </a:extLst>
              </a:tr>
              <a:tr h="2876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Bastrop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74,171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97,216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23,045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3.1%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4,075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4.0%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63103927"/>
                  </a:ext>
                </a:extLst>
              </a:tr>
              <a:tr h="2876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Burleson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17,187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17,642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0.3%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2.3%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67118346"/>
                  </a:ext>
                </a:extLst>
              </a:tr>
              <a:tr h="2876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Caldwell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38,066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45,883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7,817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2.1%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1.8%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78968865"/>
                  </a:ext>
                </a:extLst>
              </a:tr>
              <a:tr h="2876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Colorado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20,874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20,557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-317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-0.2%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0.3%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08914066"/>
                  </a:ext>
                </a:extLst>
              </a:tr>
              <a:tr h="2876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Fayette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24,554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24,435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-119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1.0%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03805305"/>
                  </a:ext>
                </a:extLst>
              </a:tr>
              <a:tr h="2876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Gonzales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19,807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19,653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-154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-0.1%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-0.1%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87128006"/>
                  </a:ext>
                </a:extLst>
              </a:tr>
              <a:tr h="31674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Guadalupe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131,533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172,706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41,173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3.1%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3,495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2.0%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228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Hays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157,107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241,067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83,960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5.3%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11,588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4.5%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35442627"/>
                  </a:ext>
                </a:extLst>
              </a:tr>
              <a:tr h="38228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Lee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16,612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17,478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866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0.5%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1.2%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42056116"/>
                  </a:ext>
                </a:extLst>
              </a:tr>
              <a:tr h="38228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Milam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24,757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24,754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1.5%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03584441"/>
                  </a:ext>
                </a:extLst>
              </a:tr>
              <a:tr h="38228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Travis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1,024,266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1,290,188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265,922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2.6%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9,054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0.7%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603209"/>
                  </a:ext>
                </a:extLst>
              </a:tr>
              <a:tr h="38228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Washington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33,718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35,805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2,087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0.6%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0.2%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0265642"/>
                  </a:ext>
                </a:extLst>
              </a:tr>
              <a:tr h="2876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Williamson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422,679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609,017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186,338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4.4%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27,760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4.3%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05692329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43774" y="6591173"/>
            <a:ext cx="8001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SOURCE: U.S. Census Bureau. 2010 and 2020 Census Count	</a:t>
            </a: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; 2021 Vintage Population Estimates </a:t>
            </a: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214877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478EC2-FC5E-43D9-A885-0693220BD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9535FF4-034A-4350-80F0-BF7DF7C028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8156961"/>
              </p:ext>
            </p:extLst>
          </p:nvPr>
        </p:nvGraphicFramePr>
        <p:xfrm>
          <a:off x="1395562" y="1018551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9462B8A-0866-468F-9C30-CAC2366D0190}"/>
              </a:ext>
            </a:extLst>
          </p:cNvPr>
          <p:cNvSpPr txBox="1">
            <a:spLocks/>
          </p:cNvSpPr>
          <p:nvPr/>
        </p:nvSpPr>
        <p:spPr>
          <a:xfrm>
            <a:off x="1644980" y="277261"/>
            <a:ext cx="9460092" cy="666793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Estimated Components of Change </a:t>
            </a:r>
            <a:r>
              <a:rPr lang="en-US" sz="2400" dirty="0">
                <a:solidFill>
                  <a:schemeClr val="accent1"/>
                </a:solidFill>
              </a:rPr>
              <a:t>for Texas, 2011-2021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DB547D-ABDC-43F6-A62D-682C0C9A9E21}"/>
              </a:ext>
            </a:extLst>
          </p:cNvPr>
          <p:cNvSpPr/>
          <p:nvPr/>
        </p:nvSpPr>
        <p:spPr>
          <a:xfrm>
            <a:off x="120770" y="6511715"/>
            <a:ext cx="8001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SOURCE: U.S. Census Bureau. 2020 Evaluation Population Estimates and 2021 Vintage Population Estimates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9D0A0EA-B616-40EE-BD02-ADD4E10989A4}"/>
              </a:ext>
            </a:extLst>
          </p:cNvPr>
          <p:cNvCxnSpPr/>
          <p:nvPr/>
        </p:nvCxnSpPr>
        <p:spPr>
          <a:xfrm>
            <a:off x="6002452" y="1826968"/>
            <a:ext cx="3272287" cy="1800045"/>
          </a:xfrm>
          <a:prstGeom prst="straightConnector1">
            <a:avLst/>
          </a:prstGeom>
          <a:ln w="349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8C9F814-09BF-4DED-99E4-D4392B5042A7}"/>
              </a:ext>
            </a:extLst>
          </p:cNvPr>
          <p:cNvCxnSpPr>
            <a:cxnSpLocks/>
          </p:cNvCxnSpPr>
          <p:nvPr/>
        </p:nvCxnSpPr>
        <p:spPr>
          <a:xfrm flipV="1">
            <a:off x="6153374" y="2584563"/>
            <a:ext cx="2780701" cy="1688874"/>
          </a:xfrm>
          <a:prstGeom prst="straightConnector1">
            <a:avLst/>
          </a:prstGeom>
          <a:ln w="3492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BEF0F76-34D8-4E2E-946E-C18EC07C1762}"/>
              </a:ext>
            </a:extLst>
          </p:cNvPr>
          <p:cNvCxnSpPr/>
          <p:nvPr/>
        </p:nvCxnSpPr>
        <p:spPr>
          <a:xfrm>
            <a:off x="5738682" y="3701510"/>
            <a:ext cx="3416061" cy="1598763"/>
          </a:xfrm>
          <a:prstGeom prst="straightConnector1">
            <a:avLst/>
          </a:prstGeom>
          <a:ln w="3492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8310C3AD-0781-4551-BCA8-67D4E3CB0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0045" y="1199102"/>
            <a:ext cx="2075311" cy="18647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053288-D2CE-49FE-80FB-0E6B788E3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0909" y="3229424"/>
            <a:ext cx="1844447" cy="17448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A5BDFD-2E21-4BA1-969B-61BA2DADAF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0385" y="5194579"/>
            <a:ext cx="2075312" cy="12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82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dirty="0" smtClean="0">
            <a:solidFill>
              <a:schemeClr val="tx2"/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TDC Template.potx" id="{A8AA4A31-D64B-4527-8D8E-CE9363F07BF5}" vid="{DEBAF849-1D8C-4359-AD0F-0FCB4EBE36F8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dirty="0" smtClean="0">
            <a:solidFill>
              <a:schemeClr val="tx2"/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TDC Template.potx" id="{A8AA4A31-D64B-4527-8D8E-CE9363F07BF5}" vid="{DEBAF849-1D8C-4359-AD0F-0FCB4EBE36F8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dirty="0" smtClean="0">
            <a:solidFill>
              <a:schemeClr val="tx2"/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TDC Template.potx" id="{A8AA4A31-D64B-4527-8D8E-CE9363F07BF5}" vid="{DEBAF849-1D8C-4359-AD0F-0FCB4EBE36F8}"/>
    </a:ext>
  </a:extLst>
</a:theme>
</file>

<file path=ppt/theme/theme6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C0F168967B90449D513FA2B342021B" ma:contentTypeVersion="13" ma:contentTypeDescription="Create a new document." ma:contentTypeScope="" ma:versionID="d4042d560f1052e4659c42e5a3bd83b3">
  <xsd:schema xmlns:xsd="http://www.w3.org/2001/XMLSchema" xmlns:xs="http://www.w3.org/2001/XMLSchema" xmlns:p="http://schemas.microsoft.com/office/2006/metadata/properties" xmlns:ns3="02fe3cf0-0cd4-42b2-8bf2-c846cdf32d69" xmlns:ns4="de02fa78-61a0-4eb7-b7a4-242468f0c90c" targetNamespace="http://schemas.microsoft.com/office/2006/metadata/properties" ma:root="true" ma:fieldsID="6697d77e88128c7f5907ad9403a92b0b" ns3:_="" ns4:_="">
    <xsd:import namespace="02fe3cf0-0cd4-42b2-8bf2-c846cdf32d69"/>
    <xsd:import namespace="de02fa78-61a0-4eb7-b7a4-242468f0c90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fe3cf0-0cd4-42b2-8bf2-c846cdf32d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02fa78-61a0-4eb7-b7a4-242468f0c90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1484A1-434B-4BD9-91E0-487B0D646ADF}">
  <ds:schemaRefs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de02fa78-61a0-4eb7-b7a4-242468f0c90c"/>
    <ds:schemaRef ds:uri="http://www.w3.org/XML/1998/namespace"/>
    <ds:schemaRef ds:uri="02fe3cf0-0cd4-42b2-8bf2-c846cdf32d69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665B077-1E52-4FA2-B9C4-4354CB21B3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fe3cf0-0cd4-42b2-8bf2-c846cdf32d69"/>
    <ds:schemaRef ds:uri="de02fa78-61a0-4eb7-b7a4-242468f0c9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6717D3-C7A6-437C-8864-D9C4D75542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34219</TotalTime>
  <Words>1761</Words>
  <Application>Microsoft Office PowerPoint</Application>
  <PresentationFormat>Widescreen</PresentationFormat>
  <Paragraphs>632</Paragraphs>
  <Slides>31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ＭＳ Ｐゴシック</vt:lpstr>
      <vt:lpstr>Arial</vt:lpstr>
      <vt:lpstr>Calibri</vt:lpstr>
      <vt:lpstr>Calibri Light</vt:lpstr>
      <vt:lpstr>Times New Roman</vt:lpstr>
      <vt:lpstr>Wingdings</vt:lpstr>
      <vt:lpstr>Office Theme</vt:lpstr>
      <vt:lpstr>2_Office Theme</vt:lpstr>
      <vt:lpstr>1_Office Theme</vt:lpstr>
      <vt:lpstr>Custom Design</vt:lpstr>
      <vt:lpstr>3_Office Theme</vt:lpstr>
      <vt:lpstr>4_Office Theme</vt:lpstr>
      <vt:lpstr>PowerPoint Presentation</vt:lpstr>
      <vt:lpstr>PowerPoint Presentation</vt:lpstr>
      <vt:lpstr>Population Change, the US and Selected States, 2010-2020, 2020-2021</vt:lpstr>
      <vt:lpstr>PowerPoint Presentation</vt:lpstr>
      <vt:lpstr>PowerPoint Presentation</vt:lpstr>
      <vt:lpstr>PowerPoint Presentation</vt:lpstr>
      <vt:lpstr>Population Change, the Four MSAs, 2010-2020, 2020-2021</vt:lpstr>
      <vt:lpstr>Population Change, Counties in the Bluebonnet Service Area, 2010-2020, 2020-2021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Educational Attainment of Persons Age 25 Years and Older by Race/Ethnicity, Texas, 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UTSA/IDSER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Alelhie Lila Valencia</dc:creator>
  <cp:lastModifiedBy>Helen You</cp:lastModifiedBy>
  <cp:revision>831</cp:revision>
  <cp:lastPrinted>2021-12-09T19:49:09Z</cp:lastPrinted>
  <dcterms:created xsi:type="dcterms:W3CDTF">2016-06-30T18:52:57Z</dcterms:created>
  <dcterms:modified xsi:type="dcterms:W3CDTF">2022-11-29T20:56:38Z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0x010100B7C0F168967B90449D513FA2B342021B</vt:lpwstr>
  </property>
</Properties>
</file>