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42"/>
  </p:notesMasterIdLst>
  <p:sldIdLst>
    <p:sldId id="549" r:id="rId10"/>
    <p:sldId id="965" r:id="rId11"/>
    <p:sldId id="897" r:id="rId12"/>
    <p:sldId id="895" r:id="rId13"/>
    <p:sldId id="977" r:id="rId14"/>
    <p:sldId id="978" r:id="rId15"/>
    <p:sldId id="898" r:id="rId16"/>
    <p:sldId id="879" r:id="rId17"/>
    <p:sldId id="884" r:id="rId18"/>
    <p:sldId id="287" r:id="rId19"/>
    <p:sldId id="890" r:id="rId20"/>
    <p:sldId id="874" r:id="rId21"/>
    <p:sldId id="980" r:id="rId22"/>
    <p:sldId id="966" r:id="rId23"/>
    <p:sldId id="945" r:id="rId24"/>
    <p:sldId id="880" r:id="rId25"/>
    <p:sldId id="678" r:id="rId26"/>
    <p:sldId id="767" r:id="rId27"/>
    <p:sldId id="946" r:id="rId28"/>
    <p:sldId id="947" r:id="rId29"/>
    <p:sldId id="920" r:id="rId30"/>
    <p:sldId id="901" r:id="rId31"/>
    <p:sldId id="976" r:id="rId32"/>
    <p:sldId id="905" r:id="rId33"/>
    <p:sldId id="887" r:id="rId34"/>
    <p:sldId id="888" r:id="rId35"/>
    <p:sldId id="885" r:id="rId36"/>
    <p:sldId id="981" r:id="rId37"/>
    <p:sldId id="964" r:id="rId38"/>
    <p:sldId id="825" r:id="rId39"/>
    <p:sldId id="826" r:id="rId40"/>
    <p:sldId id="544" r:id="rId41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6"/>
    <a:srgbClr val="F0573E"/>
    <a:srgbClr val="9966FF"/>
    <a:srgbClr val="F5573D"/>
    <a:srgbClr val="DC5930"/>
    <a:srgbClr val="8A4F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0183" autoAdjust="0"/>
  </p:normalViewPr>
  <p:slideViewPr>
    <p:cSldViewPr snapToGrid="0">
      <p:cViewPr varScale="1">
        <p:scale>
          <a:sx n="116" d="100"/>
          <a:sy n="116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CF-49CB-B2ED-9FB74A0003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CF-49CB-B2ED-9FB74A0003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CF-49CB-B2ED-9FB74A0003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CF-49CB-B2ED-9FB74A0003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CF-49CB-B2ED-9FB74A0003A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6CF-49CB-B2ED-9FB74A0003A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6CF-49CB-B2ED-9FB74A0003A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6CF-49CB-B2ED-9FB74A0003A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6CF-49CB-B2ED-9FB74A000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  <c:extLst/>
            </c:strRef>
          </c:cat>
          <c:val>
            <c:numRef>
              <c:f>Sheet1!$B$1:$B$6</c:f>
              <c:numCache>
                <c:formatCode>0.0%</c:formatCode>
                <c:ptCount val="5"/>
                <c:pt idx="0">
                  <c:v>4.7E-2</c:v>
                </c:pt>
                <c:pt idx="1">
                  <c:v>0.13900000000000001</c:v>
                </c:pt>
                <c:pt idx="2">
                  <c:v>0.495</c:v>
                </c:pt>
                <c:pt idx="3">
                  <c:v>0.153</c:v>
                </c:pt>
                <c:pt idx="4">
                  <c:v>0.16500000000000001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6CF-49CB-B2ED-9FB74A000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cat>
                  <c:strRef>
                    <c:extLst>
                      <c:ext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1-C6CF-49CB-B2ED-9FB74A0003A8}"/>
                  </c:ext>
                </c:extLst>
              </c15:ser>
            </c15:filteredPieSeries>
            <c15:filteredPieSeries>
              <c15:ser>
                <c:idx val="2"/>
                <c:order val="2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2-C6CF-49CB-B2ED-9FB74A0003A8}"/>
                  </c:ext>
                </c:extLst>
              </c15:ser>
            </c15:filteredPieSeries>
            <c15:filteredPieSeries>
              <c15:ser>
                <c:idx val="3"/>
                <c:order val="3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3-C6CF-49CB-B2ED-9FB74A0003A8}"/>
                  </c:ext>
                </c:extLst>
              </c15:ser>
            </c15:filteredPieSeries>
            <c15:filteredPieSeries>
              <c15:ser>
                <c:idx val="4"/>
                <c:order val="4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4-C6CF-49CB-B2ED-9FB74A0003A8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0B-41C2-B317-17E1D40F35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40B-41C2-B317-17E1D40F35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40B-41C2-B317-17E1D40F35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2D-482D-A1D9-3570FCFB4A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40B-41C2-B317-17E1D40F35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40B-41C2-B317-17E1D40F35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0B-41C2-B317-17E1D40F35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40B-41C2-B317-17E1D40F35A8}"/>
              </c:ext>
            </c:extLst>
          </c:dPt>
          <c:dLbls>
            <c:dLbl>
              <c:idx val="0"/>
              <c:layout>
                <c:manualLayout>
                  <c:x val="-2.2308773903262093E-3"/>
                  <c:y val="-0.324793265721947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0B-41C2-B317-17E1D40F35A8}"/>
                </c:ext>
              </c:extLst>
            </c:dLbl>
            <c:dLbl>
              <c:idx val="1"/>
              <c:layout>
                <c:manualLayout>
                  <c:x val="6.0844253843269594E-2"/>
                  <c:y val="-0.12942684607454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0B-41C2-B317-17E1D40F35A8}"/>
                </c:ext>
              </c:extLst>
            </c:dLbl>
            <c:dLbl>
              <c:idx val="2"/>
              <c:layout>
                <c:manualLayout>
                  <c:x val="3.0952380952380874E-2"/>
                  <c:y val="1.11467992870342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8095238095239"/>
                      <c:h val="8.1335291177641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40B-41C2-B317-17E1D40F35A8}"/>
                </c:ext>
              </c:extLst>
            </c:dLbl>
            <c:dLbl>
              <c:idx val="4"/>
              <c:layout>
                <c:manualLayout>
                  <c:x val="-1.2110986126742888E-4"/>
                  <c:y val="5.3570021978704182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40B-41C2-B317-17E1D40F35A8}"/>
                </c:ext>
              </c:extLst>
            </c:dLbl>
            <c:dLbl>
              <c:idx val="5"/>
              <c:layout>
                <c:manualLayout>
                  <c:x val="-0.10960643982002249"/>
                  <c:y val="-0.140218835456732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85937499999999"/>
                      <c:h val="0.174070301791935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C40B-41C2-B317-17E1D40F35A8}"/>
                </c:ext>
              </c:extLst>
            </c:dLbl>
            <c:dLbl>
              <c:idx val="6"/>
              <c:layout>
                <c:manualLayout>
                  <c:x val="0.18147323772028495"/>
                  <c:y val="-0.191791134771301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75740532433443"/>
                      <c:h val="0.16868318124373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40B-41C2-B317-17E1D40F35A8}"/>
                </c:ext>
              </c:extLst>
            </c:dLbl>
            <c:dLbl>
              <c:idx val="7"/>
              <c:layout>
                <c:manualLayout>
                  <c:x val="-0.17656250000000007"/>
                  <c:y val="0.278344840160873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54687500000001"/>
                      <c:h val="0.16171874005175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40B-41C2-B317-17E1D40F3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 Native Hawaiian and Other Pacific Islander alone</c:v>
                </c:pt>
                <c:pt idx="1">
                  <c:v> American Indian and Alaska Native alone (NH)</c:v>
                </c:pt>
                <c:pt idx="2">
                  <c:v> Some other race alone (NH)</c:v>
                </c:pt>
                <c:pt idx="3">
                  <c:v> Two or more races</c:v>
                </c:pt>
                <c:pt idx="4">
                  <c:v> Asian alone (NH)</c:v>
                </c:pt>
                <c:pt idx="5">
                  <c:v> Black or African American alone (NH)</c:v>
                </c:pt>
                <c:pt idx="6">
                  <c:v>White alone (NH)</c:v>
                </c:pt>
                <c:pt idx="7">
                  <c:v>Hispanic or Latino (of any race)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3.1</c:v>
                </c:pt>
                <c:pt idx="4">
                  <c:v>5.0999999999999996</c:v>
                </c:pt>
                <c:pt idx="5">
                  <c:v>11.6</c:v>
                </c:pt>
                <c:pt idx="6">
                  <c:v>39.4</c:v>
                </c:pt>
                <c:pt idx="7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B-41C2-B317-17E1D40F3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78-4651-B4D4-D77B58F3E9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78-4651-B4D4-D77B58F3E9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78-4651-B4D4-D77B58F3E926}"/>
              </c:ext>
            </c:extLst>
          </c:dPt>
          <c:dLbls>
            <c:dLbl>
              <c:idx val="0"/>
              <c:layout>
                <c:manualLayout>
                  <c:x val="-0.21124997304233764"/>
                  <c:y val="0.202982548617329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34177608996659"/>
                      <c:h val="0.20566414497180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78-4651-B4D4-D77B58F3E926}"/>
                </c:ext>
              </c:extLst>
            </c:dLbl>
            <c:dLbl>
              <c:idx val="1"/>
              <c:layout>
                <c:manualLayout>
                  <c:x val="-0.1939171320749527"/>
                  <c:y val="-0.221202191913919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86903567820502"/>
                      <c:h val="0.230162617748154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78-4651-B4D4-D77B58F3E926}"/>
                </c:ext>
              </c:extLst>
            </c:dLbl>
            <c:dLbl>
              <c:idx val="2"/>
              <c:layout>
                <c:manualLayout>
                  <c:x val="0.2438934719561307"/>
                  <c:y val="-5.96430758394852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36143187871926"/>
                      <c:h val="0.315274752270117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878-4651-B4D4-D77B58F3E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0.25102398939469905</c:v>
                </c:pt>
                <c:pt idx="1">
                  <c:v>0.25199061838762032</c:v>
                </c:pt>
                <c:pt idx="2">
                  <c:v>0.49066725018482799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8-4651-B4D4-D77B58F3E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91-4EFC-8BF8-D1F2AD388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91-4EFC-8BF8-D1F2AD3889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91-4EFC-8BF8-D1F2AD3889C7}"/>
              </c:ext>
            </c:extLst>
          </c:dPt>
          <c:dLbls>
            <c:dLbl>
              <c:idx val="0"/>
              <c:layout>
                <c:manualLayout>
                  <c:x val="-0.15634106028962935"/>
                  <c:y val="4.4209062524751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92725442074126"/>
                      <c:h val="0.22966153417577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91-4EFC-8BF8-D1F2AD3889C7}"/>
                </c:ext>
              </c:extLst>
            </c:dLbl>
            <c:dLbl>
              <c:idx val="1"/>
              <c:layout>
                <c:manualLayout>
                  <c:x val="0.19545410864117352"/>
                  <c:y val="-0.14888529569459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58687307280847"/>
                      <c:h val="0.23016253712645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91-4EFC-8BF8-D1F2AD3889C7}"/>
                </c:ext>
              </c:extLst>
            </c:dLbl>
            <c:dLbl>
              <c:idx val="2"/>
              <c:layout>
                <c:manualLayout>
                  <c:x val="0.22188043546661629"/>
                  <c:y val="0.175695202329879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91982883393112"/>
                      <c:h val="0.317622643821723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91-4EFC-8BF8-D1F2AD388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0.48112293628385222</c:v>
                </c:pt>
                <c:pt idx="1">
                  <c:v>0.20815107300819763</c:v>
                </c:pt>
                <c:pt idx="2">
                  <c:v>0.31072599070795015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91-4EFC-8BF8-D1F2AD388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6C-438E-B3E8-2BD32462D2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6C-438E-B3E8-2BD32462D2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6C-438E-B3E8-2BD32462D243}"/>
              </c:ext>
            </c:extLst>
          </c:dPt>
          <c:dLbls>
            <c:dLbl>
              <c:idx val="0"/>
              <c:layout>
                <c:manualLayout>
                  <c:x val="-0.20220159865574189"/>
                  <c:y val="3.22103394365433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20617768851622"/>
                      <c:h val="0.20566408799935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6C-438E-B3E8-2BD32462D243}"/>
                </c:ext>
              </c:extLst>
            </c:dLbl>
            <c:dLbl>
              <c:idx val="1"/>
              <c:layout>
                <c:manualLayout>
                  <c:x val="1.3831532269068943E-2"/>
                  <c:y val="-7.35052934066933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58465721778108"/>
                      <c:h val="0.231632435255279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56C-438E-B3E8-2BD32462D243}"/>
                </c:ext>
              </c:extLst>
            </c:dLbl>
            <c:dLbl>
              <c:idx val="2"/>
              <c:layout>
                <c:manualLayout>
                  <c:x val="0.22749901777398285"/>
                  <c:y val="-5.96430758394852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5725235144236"/>
                      <c:h val="0.33112051833078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56C-438E-B3E8-2BD32462D2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0.36566485833678619</c:v>
                </c:pt>
                <c:pt idx="1">
                  <c:v>8.7316958793847183E-2</c:v>
                </c:pt>
                <c:pt idx="2">
                  <c:v>0.54701818286936665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6C-438E-B3E8-2BD32462D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_(* #,##0_);_(* \(#,##0\);_(* "-"??_);_(@_)</c:formatCode>
                <c:ptCount val="12"/>
                <c:pt idx="0">
                  <c:v>120571</c:v>
                </c:pt>
                <c:pt idx="1">
                  <c:v>141603</c:v>
                </c:pt>
                <c:pt idx="2">
                  <c:v>107618</c:v>
                </c:pt>
                <c:pt idx="3">
                  <c:v>159828</c:v>
                </c:pt>
                <c:pt idx="4">
                  <c:v>172183</c:v>
                </c:pt>
                <c:pt idx="5">
                  <c:v>120979</c:v>
                </c:pt>
                <c:pt idx="6">
                  <c:v>84806</c:v>
                </c:pt>
                <c:pt idx="7">
                  <c:v>84638</c:v>
                </c:pt>
                <c:pt idx="8">
                  <c:v>121411</c:v>
                </c:pt>
                <c:pt idx="9">
                  <c:v>162299</c:v>
                </c:pt>
                <c:pt idx="10">
                  <c:v>170307</c:v>
                </c:pt>
                <c:pt idx="11">
                  <c:v>230961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3-41D3-B28C-389A490522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Sheet1!$C$2:$C$14</c:f>
              <c:numCache>
                <c:formatCode>_(* #,##0_);_(* \(#,##0\);_(* "-"??_);_(@_)</c:formatCode>
                <c:ptCount val="13"/>
                <c:pt idx="0">
                  <c:v>69106</c:v>
                </c:pt>
                <c:pt idx="1">
                  <c:v>84838</c:v>
                </c:pt>
                <c:pt idx="2">
                  <c:v>79571</c:v>
                </c:pt>
                <c:pt idx="3">
                  <c:v>106776</c:v>
                </c:pt>
                <c:pt idx="4">
                  <c:v>117265</c:v>
                </c:pt>
                <c:pt idx="5">
                  <c:v>110382</c:v>
                </c:pt>
                <c:pt idx="6">
                  <c:v>96215</c:v>
                </c:pt>
                <c:pt idx="7">
                  <c:v>69138</c:v>
                </c:pt>
                <c:pt idx="8">
                  <c:v>66791</c:v>
                </c:pt>
                <c:pt idx="9">
                  <c:v>54650</c:v>
                </c:pt>
                <c:pt idx="10">
                  <c:v>27185</c:v>
                </c:pt>
                <c:pt idx="11" formatCode="#,##0">
                  <c:v>118614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3-41D3-B28C-389A490522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Sheet1!$D$2:$D$14</c:f>
              <c:numCache>
                <c:formatCode>_(* #,##0_);_(* \(#,##0\);_(* "-"??_);_(@_)</c:formatCode>
                <c:ptCount val="13"/>
                <c:pt idx="0">
                  <c:v>213569</c:v>
                </c:pt>
                <c:pt idx="1">
                  <c:v>208917</c:v>
                </c:pt>
                <c:pt idx="2">
                  <c:v>205785</c:v>
                </c:pt>
                <c:pt idx="3">
                  <c:v>213575</c:v>
                </c:pt>
                <c:pt idx="4">
                  <c:v>214435</c:v>
                </c:pt>
                <c:pt idx="5">
                  <c:v>213780</c:v>
                </c:pt>
                <c:pt idx="6">
                  <c:v>195226</c:v>
                </c:pt>
                <c:pt idx="7">
                  <c:v>179170</c:v>
                </c:pt>
                <c:pt idx="8">
                  <c:v>173851</c:v>
                </c:pt>
                <c:pt idx="9">
                  <c:v>157330</c:v>
                </c:pt>
                <c:pt idx="10">
                  <c:v>113845</c:v>
                </c:pt>
                <c:pt idx="11" formatCode="#,##0">
                  <c:v>118159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A73-41D3-B28C-389A49052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82751"/>
        <c:axId val="578238335"/>
        <c:extLst/>
      </c:barChart>
      <c:catAx>
        <c:axId val="27698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38335"/>
        <c:crosses val="autoZero"/>
        <c:auto val="1"/>
        <c:lblAlgn val="ctr"/>
        <c:lblOffset val="100"/>
        <c:noMultiLvlLbl val="0"/>
      </c:catAx>
      <c:valAx>
        <c:axId val="57823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8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4746358822645E-2"/>
          <c:y val="3.6760211220368842E-2"/>
          <c:w val="0.67145662799272221"/>
          <c:h val="0.89461036794406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64-40C9-BAA6-2219D242EFEC}"/>
                </c:ext>
              </c:extLst>
            </c:dLbl>
            <c:dLbl>
              <c:idx val="12"/>
              <c:layout>
                <c:manualLayout>
                  <c:x val="-1.7647843535423615E-2"/>
                  <c:y val="-5.139477112836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102.87655925287331</c:v>
                </c:pt>
                <c:pt idx="1">
                  <c:v>99.127051007800361</c:v>
                </c:pt>
                <c:pt idx="2">
                  <c:v>95.580796138821299</c:v>
                </c:pt>
                <c:pt idx="3">
                  <c:v>88.125864515213351</c:v>
                </c:pt>
                <c:pt idx="4">
                  <c:v>82.854254502854403</c:v>
                </c:pt>
                <c:pt idx="5">
                  <c:v>82.018479673935815</c:v>
                </c:pt>
                <c:pt idx="6">
                  <c:v>81.895309976060943</c:v>
                </c:pt>
                <c:pt idx="7">
                  <c:v>81.499630896791132</c:v>
                </c:pt>
                <c:pt idx="8">
                  <c:v>80.509260160695135</c:v>
                </c:pt>
                <c:pt idx="9">
                  <c:v>78.052385800329361</c:v>
                </c:pt>
                <c:pt idx="10">
                  <c:v>73.065451522602501</c:v>
                </c:pt>
                <c:pt idx="11">
                  <c:v>71.298910649405315</c:v>
                </c:pt>
                <c:pt idx="12">
                  <c:v>70.605764309679216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4-40C9-BAA6-2219D242E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or Pacific Islander, not 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237438996824311E-2"/>
                  <c:y val="-9.4222658600467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64-40C9-BAA6-2219D242EFEC}"/>
                </c:ext>
              </c:extLst>
            </c:dLbl>
            <c:dLbl>
              <c:idx val="12"/>
              <c:layout>
                <c:manualLayout>
                  <c:x val="8.2356603165308941E-3"/>
                  <c:y val="4.368555545910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66.856038293211853</c:v>
                </c:pt>
                <c:pt idx="1">
                  <c:v>66.528518190477783</c:v>
                </c:pt>
                <c:pt idx="2">
                  <c:v>64.676935387077421</c:v>
                </c:pt>
                <c:pt idx="3">
                  <c:v>62.798249878463793</c:v>
                </c:pt>
                <c:pt idx="4">
                  <c:v>62.849838128952229</c:v>
                </c:pt>
                <c:pt idx="5">
                  <c:v>65.79819735875428</c:v>
                </c:pt>
                <c:pt idx="6">
                  <c:v>62.683832393075853</c:v>
                </c:pt>
                <c:pt idx="7">
                  <c:v>65.356736551275802</c:v>
                </c:pt>
                <c:pt idx="8">
                  <c:v>63.998263458957403</c:v>
                </c:pt>
                <c:pt idx="9">
                  <c:v>65.383771734813052</c:v>
                </c:pt>
                <c:pt idx="10">
                  <c:v>60.888634197267493</c:v>
                </c:pt>
                <c:pt idx="11">
                  <c:v>56.516097072427407</c:v>
                </c:pt>
                <c:pt idx="12">
                  <c:v>56.352319486463323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4-40C9-BAA6-2219D242E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American, not 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24366437785098E-2"/>
                  <c:y val="-6.167372535403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64-40C9-BAA6-2219D242EFEC}"/>
                </c:ext>
              </c:extLst>
            </c:dLbl>
            <c:dLbl>
              <c:idx val="12"/>
              <c:layout>
                <c:manualLayout>
                  <c:x val="-3.529568707084792E-3"/>
                  <c:y val="-4.882503257194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68.941500014946342</c:v>
                </c:pt>
                <c:pt idx="1">
                  <c:v>67.694992457629624</c:v>
                </c:pt>
                <c:pt idx="2">
                  <c:v>66.248536299765803</c:v>
                </c:pt>
                <c:pt idx="3">
                  <c:v>64.513408301353408</c:v>
                </c:pt>
                <c:pt idx="4">
                  <c:v>61.769496243892291</c:v>
                </c:pt>
                <c:pt idx="5">
                  <c:v>62.154071156101033</c:v>
                </c:pt>
                <c:pt idx="6">
                  <c:v>62.733568912364333</c:v>
                </c:pt>
                <c:pt idx="7">
                  <c:v>64.039587036692225</c:v>
                </c:pt>
                <c:pt idx="8">
                  <c:v>64.906031683557998</c:v>
                </c:pt>
                <c:pt idx="9">
                  <c:v>63.965678401561668</c:v>
                </c:pt>
                <c:pt idx="10">
                  <c:v>62.324889207227407</c:v>
                </c:pt>
                <c:pt idx="11">
                  <c:v>60.856559288505757</c:v>
                </c:pt>
                <c:pt idx="12">
                  <c:v>58.796401364597877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4-40C9-BAA6-2219D242E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White, not 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90484801547465E-2"/>
                  <c:y val="-5.139477112836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64-40C9-BAA6-2219D242EFEC}"/>
                </c:ext>
              </c:extLst>
            </c:dLbl>
            <c:dLbl>
              <c:idx val="12"/>
              <c:layout>
                <c:manualLayout>
                  <c:x val="2.8236549656677563E-2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Sheet1!$E$2:$E$14</c:f>
              <c:numCache>
                <c:formatCode>0.0</c:formatCode>
                <c:ptCount val="13"/>
                <c:pt idx="0">
                  <c:v>63.156236330173193</c:v>
                </c:pt>
                <c:pt idx="1">
                  <c:v>63.191799334909263</c:v>
                </c:pt>
                <c:pt idx="2">
                  <c:v>62.662499024492433</c:v>
                </c:pt>
                <c:pt idx="3">
                  <c:v>61.63989591509808</c:v>
                </c:pt>
                <c:pt idx="4">
                  <c:v>61.057906285785307</c:v>
                </c:pt>
                <c:pt idx="5">
                  <c:v>61.523194108647282</c:v>
                </c:pt>
                <c:pt idx="6">
                  <c:v>61.783352283752137</c:v>
                </c:pt>
                <c:pt idx="7">
                  <c:v>63.42592884791032</c:v>
                </c:pt>
                <c:pt idx="8">
                  <c:v>62.986234980716759</c:v>
                </c:pt>
                <c:pt idx="9">
                  <c:v>61.355769594228519</c:v>
                </c:pt>
                <c:pt idx="10">
                  <c:v>58.445453031575532</c:v>
                </c:pt>
                <c:pt idx="11">
                  <c:v>57.381791027319309</c:v>
                </c:pt>
                <c:pt idx="12">
                  <c:v>56.737267788544237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4-40C9-BAA6-2219D242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26960"/>
        <c:axId val="792979712"/>
      </c:lineChart>
      <c:catAx>
        <c:axId val="8094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79712"/>
        <c:crosses val="autoZero"/>
        <c:auto val="1"/>
        <c:lblAlgn val="ctr"/>
        <c:lblOffset val="100"/>
        <c:noMultiLvlLbl val="0"/>
      </c:catAx>
      <c:valAx>
        <c:axId val="79297971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Births</a:t>
                </a:r>
                <a:r>
                  <a:rPr lang="en-US" baseline="0" dirty="0"/>
                  <a:t> per 1,000 women aged 15-44 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94797161096221"/>
          <c:y val="0.54130106065453065"/>
          <c:w val="0.18712521220192305"/>
          <c:h val="0.40821774062515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Total Popluation 2018 Vintage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40"/>
              <c:layout>
                <c:manualLayout>
                  <c:x val="-7.3996522309113924E-2"/>
                  <c:y val="-4.890248079265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C4-413E-B9B7-AF58A9AA3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Sheet1!$A$2:$A$52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Sheet1!$D$2:$D$52</c:f>
              <c:numCache>
                <c:formatCode>_(* #,##0_);_(* \(#,##0\);_(* "-"??_);_(@_)</c:formatCode>
                <c:ptCount val="51"/>
                <c:pt idx="0">
                  <c:v>25145561</c:v>
                </c:pt>
                <c:pt idx="1">
                  <c:v>25560867</c:v>
                </c:pt>
                <c:pt idx="2">
                  <c:v>25982796</c:v>
                </c:pt>
                <c:pt idx="3">
                  <c:v>26411554</c:v>
                </c:pt>
                <c:pt idx="4">
                  <c:v>26847198</c:v>
                </c:pt>
                <c:pt idx="5">
                  <c:v>27289849</c:v>
                </c:pt>
                <c:pt idx="6">
                  <c:v>27739237</c:v>
                </c:pt>
                <c:pt idx="7">
                  <c:v>28195918</c:v>
                </c:pt>
                <c:pt idx="8">
                  <c:v>28659986</c:v>
                </c:pt>
                <c:pt idx="9">
                  <c:v>29131564</c:v>
                </c:pt>
                <c:pt idx="10">
                  <c:v>29677668</c:v>
                </c:pt>
                <c:pt idx="11">
                  <c:v>30168926</c:v>
                </c:pt>
                <c:pt idx="12">
                  <c:v>30667390</c:v>
                </c:pt>
                <c:pt idx="13">
                  <c:v>31172832</c:v>
                </c:pt>
                <c:pt idx="14">
                  <c:v>31685234</c:v>
                </c:pt>
                <c:pt idx="15">
                  <c:v>32204920</c:v>
                </c:pt>
                <c:pt idx="16">
                  <c:v>32730748</c:v>
                </c:pt>
                <c:pt idx="17">
                  <c:v>33263027</c:v>
                </c:pt>
                <c:pt idx="18">
                  <c:v>33801104</c:v>
                </c:pt>
                <c:pt idx="19">
                  <c:v>34345157</c:v>
                </c:pt>
                <c:pt idx="20">
                  <c:v>34894452</c:v>
                </c:pt>
                <c:pt idx="21">
                  <c:v>35449059</c:v>
                </c:pt>
                <c:pt idx="22">
                  <c:v>36008470</c:v>
                </c:pt>
                <c:pt idx="23">
                  <c:v>36572564</c:v>
                </c:pt>
                <c:pt idx="24">
                  <c:v>37142038</c:v>
                </c:pt>
                <c:pt idx="25">
                  <c:v>37716495</c:v>
                </c:pt>
                <c:pt idx="26">
                  <c:v>38296865</c:v>
                </c:pt>
                <c:pt idx="27">
                  <c:v>38883894</c:v>
                </c:pt>
                <c:pt idx="28">
                  <c:v>39477164</c:v>
                </c:pt>
                <c:pt idx="29">
                  <c:v>40078056</c:v>
                </c:pt>
                <c:pt idx="30">
                  <c:v>40686496</c:v>
                </c:pt>
                <c:pt idx="31">
                  <c:v>41303005</c:v>
                </c:pt>
                <c:pt idx="32">
                  <c:v>41928733</c:v>
                </c:pt>
                <c:pt idx="33">
                  <c:v>42564184</c:v>
                </c:pt>
                <c:pt idx="34">
                  <c:v>43209911</c:v>
                </c:pt>
                <c:pt idx="35">
                  <c:v>43866965</c:v>
                </c:pt>
                <c:pt idx="36">
                  <c:v>44535432</c:v>
                </c:pt>
                <c:pt idx="37">
                  <c:v>45216833</c:v>
                </c:pt>
                <c:pt idx="38">
                  <c:v>45911304</c:v>
                </c:pt>
                <c:pt idx="39">
                  <c:v>46619758</c:v>
                </c:pt>
                <c:pt idx="40">
                  <c:v>47342105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8C-4945-8933-C2D35BDFB2E6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Total Population 2022 Vintage 1.0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0"/>
              <c:layout>
                <c:manualLayout>
                  <c:x val="-8.0933696275593339E-3"/>
                  <c:y val="5.4050110349775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8C-4945-8933-C2D35BDFB2E6}"/>
                </c:ext>
              </c:extLst>
            </c:dLbl>
            <c:dLbl>
              <c:idx val="50"/>
              <c:layout>
                <c:manualLayout>
                  <c:x val="-3.9310652476716772E-2"/>
                  <c:y val="-4.632866601409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C4-413E-B9B7-AF58A9AA3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Sheet1!$A$2:$A$52</c:f>
              <c:numCache>
                <c:formatCode>General</c:formatCode>
                <c:ptCount val="5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10" formatCode="_(* #,##0_);_(* \(#,##0\);_(* &quot;-&quot;??_);_(@_)">
                  <c:v>29145505</c:v>
                </c:pt>
                <c:pt idx="11" formatCode="_(* #,##0_);_(* \(#,##0\);_(* &quot;-&quot;??_);_(@_)">
                  <c:v>29508207</c:v>
                </c:pt>
                <c:pt idx="12" formatCode="_(* #,##0_);_(* \(#,##0\);_(* &quot;-&quot;??_);_(@_)">
                  <c:v>29874788</c:v>
                </c:pt>
                <c:pt idx="13" formatCode="_(* #,##0_);_(* \(#,##0\);_(* &quot;-&quot;??_);_(@_)">
                  <c:v>30244881</c:v>
                </c:pt>
                <c:pt idx="14" formatCode="_(* #,##0_);_(* \(#,##0\);_(* &quot;-&quot;??_);_(@_)">
                  <c:v>30618408</c:v>
                </c:pt>
                <c:pt idx="15" formatCode="_(* #,##0_);_(* \(#,##0\);_(* &quot;-&quot;??_);_(@_)">
                  <c:v>30995030</c:v>
                </c:pt>
                <c:pt idx="16" formatCode="_(* #,##0_);_(* \(#,##0\);_(* &quot;-&quot;??_);_(@_)">
                  <c:v>31374415</c:v>
                </c:pt>
                <c:pt idx="17" formatCode="_(* #,##0_);_(* \(#,##0\);_(* &quot;-&quot;??_);_(@_)">
                  <c:v>31756242</c:v>
                </c:pt>
                <c:pt idx="18" formatCode="_(* #,##0_);_(* \(#,##0\);_(* &quot;-&quot;??_);_(@_)">
                  <c:v>32140235</c:v>
                </c:pt>
                <c:pt idx="19" formatCode="_(* #,##0_);_(* \(#,##0\);_(* &quot;-&quot;??_);_(@_)">
                  <c:v>32525922</c:v>
                </c:pt>
                <c:pt idx="20" formatCode="_(* #,##0_);_(* \(#,##0\);_(* &quot;-&quot;??_);_(@_)">
                  <c:v>32912882</c:v>
                </c:pt>
                <c:pt idx="21" formatCode="_(* #,##0_);_(* \(#,##0\);_(* &quot;-&quot;??_);_(@_)">
                  <c:v>33300733</c:v>
                </c:pt>
                <c:pt idx="22" formatCode="_(* #,##0_);_(* \(#,##0\);_(* &quot;-&quot;??_);_(@_)">
                  <c:v>33689173</c:v>
                </c:pt>
                <c:pt idx="23" formatCode="_(* #,##0_);_(* \(#,##0\);_(* &quot;-&quot;??_);_(@_)">
                  <c:v>34078174</c:v>
                </c:pt>
                <c:pt idx="24" formatCode="_(* #,##0_);_(* \(#,##0\);_(* &quot;-&quot;??_);_(@_)">
                  <c:v>34467756</c:v>
                </c:pt>
                <c:pt idx="25" formatCode="_(* #,##0_);_(* \(#,##0\);_(* &quot;-&quot;??_);_(@_)">
                  <c:v>34857869</c:v>
                </c:pt>
                <c:pt idx="26" formatCode="_(* #,##0_);_(* \(#,##0\);_(* &quot;-&quot;??_);_(@_)">
                  <c:v>35248360</c:v>
                </c:pt>
                <c:pt idx="27" formatCode="_(* #,##0_);_(* \(#,##0\);_(* &quot;-&quot;??_);_(@_)">
                  <c:v>35638739</c:v>
                </c:pt>
                <c:pt idx="28" formatCode="_(* #,##0_);_(* \(#,##0\);_(* &quot;-&quot;??_);_(@_)">
                  <c:v>36028822</c:v>
                </c:pt>
                <c:pt idx="29" formatCode="_(* #,##0_);_(* \(#,##0\);_(* &quot;-&quot;??_);_(@_)">
                  <c:v>36418360</c:v>
                </c:pt>
                <c:pt idx="30" formatCode="_(* #,##0_);_(* \(#,##0\);_(* &quot;-&quot;??_);_(@_)">
                  <c:v>36807213</c:v>
                </c:pt>
                <c:pt idx="31" formatCode="_(* #,##0_);_(* \(#,##0\);_(* &quot;-&quot;??_);_(@_)">
                  <c:v>37195498</c:v>
                </c:pt>
                <c:pt idx="32" formatCode="_(* #,##0_);_(* \(#,##0\);_(* &quot;-&quot;??_);_(@_)">
                  <c:v>37583109</c:v>
                </c:pt>
                <c:pt idx="33" formatCode="_(* #,##0_);_(* \(#,##0\);_(* &quot;-&quot;??_);_(@_)">
                  <c:v>37969850</c:v>
                </c:pt>
                <c:pt idx="34" formatCode="_(* #,##0_);_(* \(#,##0\);_(* &quot;-&quot;??_);_(@_)">
                  <c:v>38355509</c:v>
                </c:pt>
                <c:pt idx="35" formatCode="_(* #,##0_);_(* \(#,##0\);_(* &quot;-&quot;??_);_(@_)">
                  <c:v>38740127</c:v>
                </c:pt>
                <c:pt idx="36" formatCode="_(* #,##0_);_(* \(#,##0\);_(* &quot;-&quot;??_);_(@_)">
                  <c:v>39123792</c:v>
                </c:pt>
                <c:pt idx="37" formatCode="_(* #,##0_);_(* \(#,##0\);_(* &quot;-&quot;??_);_(@_)">
                  <c:v>39506360</c:v>
                </c:pt>
                <c:pt idx="38" formatCode="_(* #,##0_);_(* \(#,##0\);_(* &quot;-&quot;??_);_(@_)">
                  <c:v>39887643</c:v>
                </c:pt>
                <c:pt idx="39" formatCode="_(* #,##0_);_(* \(#,##0\);_(* &quot;-&quot;??_);_(@_)">
                  <c:v>40267524</c:v>
                </c:pt>
                <c:pt idx="40" formatCode="_(* #,##0_);_(* \(#,##0\);_(* &quot;-&quot;??_);_(@_)">
                  <c:v>40645784</c:v>
                </c:pt>
                <c:pt idx="41" formatCode="_(* #,##0_);_(* \(#,##0\);_(* &quot;-&quot;??_);_(@_)">
                  <c:v>41022525</c:v>
                </c:pt>
                <c:pt idx="42" formatCode="_(* #,##0_);_(* \(#,##0\);_(* &quot;-&quot;??_);_(@_)">
                  <c:v>41397804</c:v>
                </c:pt>
                <c:pt idx="43" formatCode="_(* #,##0_);_(* \(#,##0\);_(* &quot;-&quot;??_);_(@_)">
                  <c:v>41771854</c:v>
                </c:pt>
                <c:pt idx="44" formatCode="_(* #,##0_);_(* \(#,##0\);_(* &quot;-&quot;??_);_(@_)">
                  <c:v>42145223</c:v>
                </c:pt>
                <c:pt idx="45" formatCode="_(* #,##0_);_(* \(#,##0\);_(* &quot;-&quot;??_);_(@_)">
                  <c:v>42518254</c:v>
                </c:pt>
                <c:pt idx="46" formatCode="_(* #,##0_);_(* \(#,##0\);_(* &quot;-&quot;??_);_(@_)">
                  <c:v>42891450</c:v>
                </c:pt>
                <c:pt idx="47" formatCode="_(* #,##0_);_(* \(#,##0\);_(* &quot;-&quot;??_);_(@_)">
                  <c:v>43265100</c:v>
                </c:pt>
                <c:pt idx="48" formatCode="_(* #,##0_);_(* \(#,##0\);_(* &quot;-&quot;??_);_(@_)">
                  <c:v>43639517</c:v>
                </c:pt>
                <c:pt idx="49" formatCode="_(* #,##0_);_(* \(#,##0\);_(* &quot;-&quot;??_);_(@_)">
                  <c:v>44015027</c:v>
                </c:pt>
                <c:pt idx="50" formatCode="_(* #,##0_);_(* \(#,##0\);_(* &quot;-&quot;??_);_(@_)">
                  <c:v>44391658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8C-4945-8933-C2D35BDFB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4853743"/>
        <c:axId val="1717145759"/>
      </c:lineChart>
      <c:catAx>
        <c:axId val="1934853743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145759"/>
        <c:crosses val="autoZero"/>
        <c:auto val="1"/>
        <c:lblAlgn val="ctr"/>
        <c:lblOffset val="100"/>
        <c:noMultiLvlLbl val="0"/>
      </c:catAx>
      <c:valAx>
        <c:axId val="1717145759"/>
        <c:scaling>
          <c:orientation val="minMax"/>
          <c:min val="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85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94086104713096"/>
          <c:y val="0"/>
          <c:w val="0.22258496217328369"/>
          <c:h val="0.34265662270915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0.56391</cdr:x>
      <cdr:y>0.11471</cdr:y>
    </cdr:from>
    <cdr:to>
      <cdr:x>0.56391</cdr:x>
      <cdr:y>0.5278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C90047C-D77D-44FE-8780-886C5E0F4A80}"/>
            </a:ext>
          </a:extLst>
        </cdr:cNvPr>
        <cdr:cNvCxnSpPr/>
      </cdr:nvCxnSpPr>
      <cdr:spPr>
        <a:xfrm xmlns:a="http://schemas.openxmlformats.org/drawingml/2006/main">
          <a:off x="6194125" y="565996"/>
          <a:ext cx="0" cy="20383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1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6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9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5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7C0F8-1EBA-4A12-B114-2F7FE29D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2F4E-E8B8-4C1B-ACDF-69014D3E531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681401B-6367-4C18-A162-FB5BE149E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672" y="6240489"/>
            <a:ext cx="1980221" cy="360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13FDC-767F-4103-8196-9AB20A11A7BA}"/>
              </a:ext>
            </a:extLst>
          </p:cNvPr>
          <p:cNvSpPr txBox="1"/>
          <p:nvPr userDrawn="1"/>
        </p:nvSpPr>
        <p:spPr>
          <a:xfrm>
            <a:off x="274464" y="6600783"/>
            <a:ext cx="3070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Institute for Demographic and Socioeconomic Research</a:t>
            </a:r>
          </a:p>
        </p:txBody>
      </p:sp>
    </p:spTree>
    <p:extLst>
      <p:ext uri="{BB962C8B-B14F-4D97-AF65-F5344CB8AC3E}">
        <p14:creationId xmlns:p14="http://schemas.microsoft.com/office/powerpoint/2010/main" val="69343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  <p:sldLayoutId id="214748374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programs-surveys/decennial-census/2020-census/planning-management/2020-census-data-products/2010-demonstration-data-products.html" TargetMode="Externa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24" y="1744835"/>
            <a:ext cx="942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Demographic Trends and Characteristics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4973134" y="3514113"/>
            <a:ext cx="2775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Texas Transportation Forum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January 30, 2023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Austin, Texas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C0C0-3F94-49C6-B659-A2240C9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8338" y="545601"/>
            <a:ext cx="85458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2010 Demonstration</a:t>
            </a:r>
            <a:r>
              <a:rPr spc="5" dirty="0"/>
              <a:t> </a:t>
            </a:r>
            <a:r>
              <a:rPr spc="-5" dirty="0"/>
              <a:t>Products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0" y="0"/>
            <a:ext cx="457200" cy="27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65538" y="1821397"/>
            <a:ext cx="9241155" cy="4094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7429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Calibri"/>
                <a:cs typeface="Calibri"/>
              </a:rPr>
              <a:t>Census </a:t>
            </a:r>
            <a:r>
              <a:rPr sz="2200" spc="-10" dirty="0">
                <a:latin typeface="Calibri"/>
                <a:cs typeface="Calibri"/>
              </a:rPr>
              <a:t>Bureau </a:t>
            </a:r>
            <a:r>
              <a:rPr sz="2200" spc="-5" dirty="0">
                <a:latin typeface="Calibri"/>
                <a:cs typeface="Calibri"/>
              </a:rPr>
              <a:t>has </a:t>
            </a:r>
            <a:r>
              <a:rPr sz="2200" spc="-10" dirty="0">
                <a:latin typeface="Calibri"/>
                <a:cs typeface="Calibri"/>
              </a:rPr>
              <a:t>released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set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20" dirty="0">
                <a:latin typeface="Calibri"/>
                <a:cs typeface="Calibri"/>
              </a:rPr>
              <a:t>data </a:t>
            </a:r>
            <a:r>
              <a:rPr sz="2200" spc="-10" dirty="0">
                <a:latin typeface="Calibri"/>
                <a:cs typeface="Calibri"/>
              </a:rPr>
              <a:t>products that </a:t>
            </a:r>
            <a:r>
              <a:rPr sz="2200" spc="-15" dirty="0">
                <a:latin typeface="Calibri"/>
                <a:cs typeface="Calibri"/>
              </a:rPr>
              <a:t>demonstrate </a:t>
            </a:r>
            <a:r>
              <a:rPr sz="2200" spc="-10" dirty="0">
                <a:latin typeface="Calibri"/>
                <a:cs typeface="Calibri"/>
              </a:rPr>
              <a:t>the  computational capabilities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DAS.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current </a:t>
            </a:r>
            <a:r>
              <a:rPr sz="2200" spc="-10" dirty="0">
                <a:latin typeface="Calibri"/>
                <a:cs typeface="Calibri"/>
              </a:rPr>
              <a:t>version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DAS was </a:t>
            </a:r>
            <a:r>
              <a:rPr sz="2200" spc="-5" dirty="0">
                <a:latin typeface="Calibri"/>
                <a:cs typeface="Calibri"/>
              </a:rPr>
              <a:t>run 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2010 </a:t>
            </a:r>
            <a:r>
              <a:rPr sz="2200" spc="-15" dirty="0">
                <a:latin typeface="Calibri"/>
                <a:cs typeface="Calibri"/>
              </a:rPr>
              <a:t>internal </a:t>
            </a:r>
            <a:r>
              <a:rPr sz="2200" spc="-20" dirty="0">
                <a:latin typeface="Calibri"/>
                <a:cs typeface="Calibri"/>
              </a:rPr>
              <a:t>data to </a:t>
            </a:r>
            <a:r>
              <a:rPr sz="2200" spc="-10" dirty="0">
                <a:latin typeface="Calibri"/>
                <a:cs typeface="Calibri"/>
              </a:rPr>
              <a:t>produce </a:t>
            </a:r>
            <a:r>
              <a:rPr sz="2200" spc="-15" dirty="0">
                <a:latin typeface="Calibri"/>
                <a:cs typeface="Calibri"/>
              </a:rPr>
              <a:t>two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products:</a:t>
            </a:r>
            <a:endParaRPr sz="22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600"/>
              </a:spcBef>
            </a:pP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dirty="0">
                <a:latin typeface="Calibri"/>
                <a:cs typeface="Calibri"/>
              </a:rPr>
              <a:t>PL </a:t>
            </a:r>
            <a:r>
              <a:rPr sz="2200" spc="-5" dirty="0">
                <a:latin typeface="Calibri"/>
                <a:cs typeface="Calibri"/>
              </a:rPr>
              <a:t>94-171</a:t>
            </a:r>
            <a:endParaRPr sz="22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95"/>
              </a:spcBef>
            </a:pP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Demographic </a:t>
            </a:r>
            <a:r>
              <a:rPr sz="2200" spc="-5" dirty="0">
                <a:latin typeface="Calibri"/>
                <a:cs typeface="Calibri"/>
              </a:rPr>
              <a:t>and Housing </a:t>
            </a:r>
            <a:r>
              <a:rPr sz="2200" spc="-10" dirty="0">
                <a:latin typeface="Calibri"/>
                <a:cs typeface="Calibri"/>
              </a:rPr>
              <a:t>Characteristics File (selected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tables)</a:t>
            </a:r>
            <a:endParaRPr sz="22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Allows </a:t>
            </a:r>
            <a:r>
              <a:rPr sz="2200" spc="-20" dirty="0">
                <a:latin typeface="Calibri"/>
                <a:cs typeface="Calibri"/>
              </a:rPr>
              <a:t>data </a:t>
            </a:r>
            <a:r>
              <a:rPr sz="2200" spc="-15" dirty="0">
                <a:latin typeface="Calibri"/>
                <a:cs typeface="Calibri"/>
              </a:rPr>
              <a:t>users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assess </a:t>
            </a:r>
            <a:r>
              <a:rPr sz="2200" spc="-10" dirty="0">
                <a:latin typeface="Calibri"/>
                <a:cs typeface="Calibri"/>
              </a:rPr>
              <a:t>the impacts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DAS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implementation.</a:t>
            </a:r>
            <a:endParaRPr sz="2200" dirty="0">
              <a:latin typeface="Calibri"/>
              <a:cs typeface="Calibri"/>
            </a:endParaRPr>
          </a:p>
          <a:p>
            <a:pPr marL="299085" marR="43815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Uses </a:t>
            </a:r>
            <a:r>
              <a:rPr sz="2200" spc="-5" dirty="0">
                <a:latin typeface="Calibri"/>
                <a:cs typeface="Calibri"/>
              </a:rPr>
              <a:t>Privacy-Loss </a:t>
            </a:r>
            <a:r>
              <a:rPr sz="2200" spc="-15" dirty="0">
                <a:latin typeface="Calibri"/>
                <a:cs typeface="Calibri"/>
              </a:rPr>
              <a:t>Budget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ε=6 (ε=4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person </a:t>
            </a:r>
            <a:r>
              <a:rPr sz="2200" spc="-15" dirty="0">
                <a:latin typeface="Calibri"/>
                <a:cs typeface="Calibri"/>
              </a:rPr>
              <a:t>records, </a:t>
            </a:r>
            <a:r>
              <a:rPr sz="2200" spc="-10" dirty="0">
                <a:latin typeface="Calibri"/>
                <a:cs typeface="Calibri"/>
              </a:rPr>
              <a:t>ε=2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household  </a:t>
            </a:r>
            <a:r>
              <a:rPr sz="2200" spc="-15" dirty="0">
                <a:latin typeface="Calibri"/>
                <a:cs typeface="Calibri"/>
              </a:rPr>
              <a:t>records)</a:t>
            </a:r>
            <a:endParaRPr sz="22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05"/>
              </a:spcBef>
            </a:pPr>
            <a:r>
              <a:rPr sz="2200" spc="-15" dirty="0">
                <a:latin typeface="Calibri"/>
                <a:cs typeface="Calibri"/>
                <a:hlinkClick r:id="rId2"/>
              </a:rPr>
              <a:t>Available </a:t>
            </a:r>
            <a:r>
              <a:rPr sz="2200" spc="-10" dirty="0">
                <a:latin typeface="Calibri"/>
                <a:cs typeface="Calibri"/>
                <a:hlinkClick r:id="rId2"/>
              </a:rPr>
              <a:t>at: </a:t>
            </a:r>
            <a:r>
              <a:rPr sz="22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https://www.census.gov/programs-surveys/decennial-census/2020- </a:t>
            </a:r>
            <a:r>
              <a:rPr sz="2200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2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census/planning-management/2020-census-data-products/2010-demonstration- </a:t>
            </a:r>
            <a:r>
              <a:rPr sz="2200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200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data-products.html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29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FDB37-012E-4608-84F6-03CD82D4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EE2AB-4DF7-412F-AD91-90237605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1" y="34179"/>
            <a:ext cx="11550307" cy="63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6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DF7BE-DA65-404D-BD41-24588CE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59E284-749C-4E31-B994-A38355259642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1DA03B-1781-449A-A383-A95E7C2C7993}"/>
              </a:ext>
            </a:extLst>
          </p:cNvPr>
          <p:cNvSpPr/>
          <p:nvPr/>
        </p:nvSpPr>
        <p:spPr>
          <a:xfrm>
            <a:off x="8755215" y="2169455"/>
            <a:ext cx="22599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3,999,944 new Texans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95.3% attributable to growth of minority populations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3C4D5-583D-44B1-A2D3-1724E034AAE7}"/>
              </a:ext>
            </a:extLst>
          </p:cNvPr>
          <p:cNvSpPr/>
          <p:nvPr/>
        </p:nvSpPr>
        <p:spPr>
          <a:xfrm>
            <a:off x="1761893" y="340156"/>
            <a:ext cx="894327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Minority population drove growth in Texas between 2010-2020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EBB76-07CC-4C5C-8E0B-7FFA06B994A6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259519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4B9AC2-1857-4314-996B-EE6ED4DD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13A8FF5-D0AF-4BDD-97A2-92356F67D777}"/>
              </a:ext>
            </a:extLst>
          </p:cNvPr>
          <p:cNvGraphicFramePr/>
          <p:nvPr/>
        </p:nvGraphicFramePr>
        <p:xfrm>
          <a:off x="685800" y="719667"/>
          <a:ext cx="10668000" cy="573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266044-A4B7-4F0F-9546-F2DCBB2B52C3}"/>
              </a:ext>
            </a:extLst>
          </p:cNvPr>
          <p:cNvSpPr txBox="1">
            <a:spLocks/>
          </p:cNvSpPr>
          <p:nvPr/>
        </p:nvSpPr>
        <p:spPr>
          <a:xfrm>
            <a:off x="2010705" y="268190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Racial/Ethnic Composition of Texas Population, 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563ED-EEC3-4D40-9DDE-93467B2DB9C0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American Community Survey, 2021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85350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0FBABE-22A3-40A0-9F50-8E263830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C4BBA4-ED01-4DA1-A48F-9468EF9D2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571563"/>
              </p:ext>
            </p:extLst>
          </p:nvPr>
        </p:nvGraphicFramePr>
        <p:xfrm>
          <a:off x="242887" y="1243953"/>
          <a:ext cx="11706226" cy="4864517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902369">
                  <a:extLst>
                    <a:ext uri="{9D8B030D-6E8A-4147-A177-3AD203B41FA5}">
                      <a16:colId xmlns:a16="http://schemas.microsoft.com/office/drawing/2014/main" val="3243746556"/>
                    </a:ext>
                  </a:extLst>
                </a:gridCol>
                <a:gridCol w="1567279">
                  <a:extLst>
                    <a:ext uri="{9D8B030D-6E8A-4147-A177-3AD203B41FA5}">
                      <a16:colId xmlns:a16="http://schemas.microsoft.com/office/drawing/2014/main" val="244416065"/>
                    </a:ext>
                  </a:extLst>
                </a:gridCol>
                <a:gridCol w="1567279">
                  <a:extLst>
                    <a:ext uri="{9D8B030D-6E8A-4147-A177-3AD203B41FA5}">
                      <a16:colId xmlns:a16="http://schemas.microsoft.com/office/drawing/2014/main" val="449721025"/>
                    </a:ext>
                  </a:extLst>
                </a:gridCol>
                <a:gridCol w="1444180">
                  <a:extLst>
                    <a:ext uri="{9D8B030D-6E8A-4147-A177-3AD203B41FA5}">
                      <a16:colId xmlns:a16="http://schemas.microsoft.com/office/drawing/2014/main" val="3105081900"/>
                    </a:ext>
                  </a:extLst>
                </a:gridCol>
                <a:gridCol w="1494072">
                  <a:extLst>
                    <a:ext uri="{9D8B030D-6E8A-4147-A177-3AD203B41FA5}">
                      <a16:colId xmlns:a16="http://schemas.microsoft.com/office/drawing/2014/main" val="2397931014"/>
                    </a:ext>
                  </a:extLst>
                </a:gridCol>
                <a:gridCol w="950925">
                  <a:extLst>
                    <a:ext uri="{9D8B030D-6E8A-4147-A177-3AD203B41FA5}">
                      <a16:colId xmlns:a16="http://schemas.microsoft.com/office/drawing/2014/main" val="3868210721"/>
                    </a:ext>
                  </a:extLst>
                </a:gridCol>
                <a:gridCol w="890061">
                  <a:extLst>
                    <a:ext uri="{9D8B030D-6E8A-4147-A177-3AD203B41FA5}">
                      <a16:colId xmlns:a16="http://schemas.microsoft.com/office/drawing/2014/main" val="2988814659"/>
                    </a:ext>
                  </a:extLst>
                </a:gridCol>
                <a:gridCol w="890061">
                  <a:extLst>
                    <a:ext uri="{9D8B030D-6E8A-4147-A177-3AD203B41FA5}">
                      <a16:colId xmlns:a16="http://schemas.microsoft.com/office/drawing/2014/main" val="2514187327"/>
                    </a:ext>
                  </a:extLst>
                </a:gridCol>
              </a:tblGrid>
              <a:tr h="5424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Geographic Area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Population Estimate (as of July 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376788"/>
                  </a:ext>
                </a:extLst>
              </a:tr>
              <a:tr h="598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Change 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Rank Change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Pct. Change 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Pct. Change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07301022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United States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57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331,511,512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332,031,554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333,287,557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1,256,003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033033"/>
                  </a:ext>
                </a:extLst>
              </a:tr>
              <a:tr h="38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Texas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29,232,474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29,558,864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</a:t>
                      </a:r>
                      <a:r>
                        <a:rPr lang="en-US" sz="1600" b="1" u="none" strike="noStrike" dirty="0">
                          <a:effectLst/>
                        </a:rPr>
                        <a:t>30,029,572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b="1" u="none" strike="noStrike" dirty="0">
                          <a:effectLst/>
                        </a:rPr>
                        <a:t>        470,708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1513372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Florida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21,589,602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21,828,069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22,244,823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416,754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282324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North Carolina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10,449,445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10,565,885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10,698,973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133,088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8009842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Georgia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10,729,828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10,788,029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10,912,876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124,847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8983854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Arizona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7,179,943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7,264,877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7,359,197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94,320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225109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South Carolina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5,131,848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5,193,266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5,282,634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89,368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2239769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Tennessee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6,925,619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6,968,351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7,051,339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82,988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7398300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Washington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7,724,031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7,740,745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7,785,786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45,041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0200975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Utah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3,283,785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3,339,113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3,380,800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41,687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0681515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Idaho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1,849,202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1,904,314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1,939,033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34,719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0565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85041B-ADF6-48F6-B9C5-B6BA98FF8583}"/>
              </a:ext>
            </a:extLst>
          </p:cNvPr>
          <p:cNvSpPr txBox="1"/>
          <p:nvPr/>
        </p:nvSpPr>
        <p:spPr>
          <a:xfrm>
            <a:off x="4390768" y="6167477"/>
            <a:ext cx="1705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’20-’21 -&gt; </a:t>
            </a:r>
            <a:r>
              <a:rPr lang="en-US" sz="1600" b="1" dirty="0"/>
              <a:t>902</a:t>
            </a:r>
            <a:r>
              <a:rPr lang="en-US" sz="1400" dirty="0"/>
              <a:t> </a:t>
            </a:r>
          </a:p>
          <a:p>
            <a:r>
              <a:rPr lang="en-US" sz="1400" dirty="0"/>
              <a:t>new Texans per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D163A-2118-4443-8CE0-55A10937214D}"/>
              </a:ext>
            </a:extLst>
          </p:cNvPr>
          <p:cNvSpPr txBox="1"/>
          <p:nvPr/>
        </p:nvSpPr>
        <p:spPr>
          <a:xfrm>
            <a:off x="6500684" y="6167477"/>
            <a:ext cx="1705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’21-’22 -&gt; </a:t>
            </a:r>
            <a:r>
              <a:rPr lang="en-US" sz="1600" b="1" dirty="0"/>
              <a:t>1,290</a:t>
            </a:r>
            <a:r>
              <a:rPr lang="en-US" sz="1400" dirty="0"/>
              <a:t> new Texans per 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06F41-F531-4B89-BB00-69B34CF936E3}"/>
              </a:ext>
            </a:extLst>
          </p:cNvPr>
          <p:cNvSpPr/>
          <p:nvPr/>
        </p:nvSpPr>
        <p:spPr>
          <a:xfrm>
            <a:off x="2127373" y="317104"/>
            <a:ext cx="4935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Arial" panose="020B0604020202020204" pitchFamily="34" charset="0"/>
              </a:rPr>
              <a:t>States with Most Population Growth, 2020 to 2022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84A18-FABA-42EE-A41A-C504AFF186C7}"/>
              </a:ext>
            </a:extLst>
          </p:cNvPr>
          <p:cNvSpPr/>
          <p:nvPr/>
        </p:nvSpPr>
        <p:spPr>
          <a:xfrm>
            <a:off x="6595419" y="2751438"/>
            <a:ext cx="1312905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82A6659-DE47-4999-8B15-1CC2DD577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5" t="1464" r="1136" b="839"/>
          <a:stretch/>
        </p:blipFill>
        <p:spPr>
          <a:xfrm>
            <a:off x="2127748" y="856462"/>
            <a:ext cx="7429785" cy="57553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3213635" y="304749"/>
            <a:ext cx="55163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2021 Estimated Population, Texas Counties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88" y="5675056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173131">
            <a:off x="6570061" y="2928897"/>
            <a:ext cx="1520662" cy="1699462"/>
          </a:xfrm>
          <a:prstGeom prst="triangle">
            <a:avLst>
              <a:gd name="adj" fmla="val 61782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CD2BA7-78A4-4608-9A4A-4F5BDCF8D7F2}"/>
              </a:ext>
            </a:extLst>
          </p:cNvPr>
          <p:cNvCxnSpPr>
            <a:cxnSpLocks/>
          </p:cNvCxnSpPr>
          <p:nvPr/>
        </p:nvCxnSpPr>
        <p:spPr>
          <a:xfrm>
            <a:off x="7201785" y="3994146"/>
            <a:ext cx="3224675" cy="0"/>
          </a:xfrm>
          <a:prstGeom prst="straightConnector1">
            <a:avLst/>
          </a:prstGeom>
          <a:ln w="60325">
            <a:solidFill>
              <a:schemeClr val="accent2">
                <a:lumMod val="75000"/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72505A-6153-4389-A831-EF14F81854D7}"/>
              </a:ext>
            </a:extLst>
          </p:cNvPr>
          <p:cNvSpPr txBox="1"/>
          <p:nvPr/>
        </p:nvSpPr>
        <p:spPr>
          <a:xfrm>
            <a:off x="10683088" y="3723303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89.4%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5BB792-436C-4E6B-A9CB-1C1E95206E4F}"/>
              </a:ext>
            </a:extLst>
          </p:cNvPr>
          <p:cNvSpPr txBox="1"/>
          <p:nvPr/>
        </p:nvSpPr>
        <p:spPr>
          <a:xfrm>
            <a:off x="60960" y="6611779"/>
            <a:ext cx="3025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2021 Population Estimates </a:t>
            </a:r>
          </a:p>
        </p:txBody>
      </p:sp>
    </p:spTree>
    <p:extLst>
      <p:ext uri="{BB962C8B-B14F-4D97-AF65-F5344CB8AC3E}">
        <p14:creationId xmlns:p14="http://schemas.microsoft.com/office/powerpoint/2010/main" val="32524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2470584" y="246221"/>
            <a:ext cx="72508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Numeric Change, Texas Counties, 2020-2021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35237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Population Estimates, 2021 Vintage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6E97D-F2C0-4C70-BD79-81BF04A7C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415" y="885761"/>
            <a:ext cx="7408785" cy="5726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F0F99C-1110-4F71-9DB3-7E6C8ECEEB8A}"/>
              </a:ext>
            </a:extLst>
          </p:cNvPr>
          <p:cNvSpPr txBox="1"/>
          <p:nvPr/>
        </p:nvSpPr>
        <p:spPr>
          <a:xfrm>
            <a:off x="10277476" y="2095500"/>
            <a:ext cx="125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82 Counties Lost Population</a:t>
            </a:r>
          </a:p>
        </p:txBody>
      </p:sp>
    </p:spTree>
    <p:extLst>
      <p:ext uri="{BB962C8B-B14F-4D97-AF65-F5344CB8AC3E}">
        <p14:creationId xmlns:p14="http://schemas.microsoft.com/office/powerpoint/2010/main" val="295110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0495"/>
              </p:ext>
            </p:extLst>
          </p:nvPr>
        </p:nvGraphicFramePr>
        <p:xfrm>
          <a:off x="1588655" y="890594"/>
          <a:ext cx="9573253" cy="516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387">
                  <a:extLst>
                    <a:ext uri="{9D8B030D-6E8A-4147-A177-3AD203B41FA5}">
                      <a16:colId xmlns:a16="http://schemas.microsoft.com/office/drawing/2014/main" val="525756818"/>
                    </a:ext>
                  </a:extLst>
                </a:gridCol>
                <a:gridCol w="691781">
                  <a:extLst>
                    <a:ext uri="{9D8B030D-6E8A-4147-A177-3AD203B41FA5}">
                      <a16:colId xmlns:a16="http://schemas.microsoft.com/office/drawing/2014/main" val="3956983059"/>
                    </a:ext>
                  </a:extLst>
                </a:gridCol>
                <a:gridCol w="1775082">
                  <a:extLst>
                    <a:ext uri="{9D8B030D-6E8A-4147-A177-3AD203B41FA5}">
                      <a16:colId xmlns:a16="http://schemas.microsoft.com/office/drawing/2014/main" val="2723616987"/>
                    </a:ext>
                  </a:extLst>
                </a:gridCol>
                <a:gridCol w="1631571">
                  <a:extLst>
                    <a:ext uri="{9D8B030D-6E8A-4147-A177-3AD203B41FA5}">
                      <a16:colId xmlns:a16="http://schemas.microsoft.com/office/drawing/2014/main" val="598238824"/>
                    </a:ext>
                  </a:extLst>
                </a:gridCol>
                <a:gridCol w="1366144">
                  <a:extLst>
                    <a:ext uri="{9D8B030D-6E8A-4147-A177-3AD203B41FA5}">
                      <a16:colId xmlns:a16="http://schemas.microsoft.com/office/drawing/2014/main" val="3412997383"/>
                    </a:ext>
                  </a:extLst>
                </a:gridCol>
                <a:gridCol w="1366144">
                  <a:extLst>
                    <a:ext uri="{9D8B030D-6E8A-4147-A177-3AD203B41FA5}">
                      <a16:colId xmlns:a16="http://schemas.microsoft.com/office/drawing/2014/main" val="2026699358"/>
                    </a:ext>
                  </a:extLst>
                </a:gridCol>
                <a:gridCol w="1366144">
                  <a:extLst>
                    <a:ext uri="{9D8B030D-6E8A-4147-A177-3AD203B41FA5}">
                      <a16:colId xmlns:a16="http://schemas.microsoft.com/office/drawing/2014/main" val="2595499657"/>
                    </a:ext>
                  </a:extLst>
                </a:gridCol>
              </a:tblGrid>
              <a:tr h="120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 Rank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2021 Population Estimate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Population</a:t>
                      </a:r>
                      <a:r>
                        <a:rPr lang="en-US" sz="18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2020-2021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Natural Increase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International  </a:t>
                      </a:r>
                      <a:r>
                        <a:rPr lang="en-US" sz="1800" u="none" strike="noStrike" dirty="0">
                          <a:effectLst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Domestic 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848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1,109,462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36,313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72438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Fort Bend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858,527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29,895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9762210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Williamson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643,026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27,760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926044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Denton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941,647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27,747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83867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Montgomery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648,886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23,948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59372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Bexar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2,028,236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14,184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69718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Tarrant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2,126,477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11,768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814583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255,397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11,588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018286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174,986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11,413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543038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Kaufman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157,768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10,782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6741739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Travis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1,305,154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9,054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32172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202,678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8,406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60928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89963" y="29158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Numeric Growth in Texas, 2020-2021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65389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2021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E658E-3681-4F56-B818-CFD5B7B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78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5719" y="26983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Percent Growth in Texas, 2020-2021*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FE6A20C-36E4-4003-9A85-43A1F2A1B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692283"/>
              </p:ext>
            </p:extLst>
          </p:nvPr>
        </p:nvGraphicFramePr>
        <p:xfrm>
          <a:off x="1674388" y="851679"/>
          <a:ext cx="9617924" cy="523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327">
                  <a:extLst>
                    <a:ext uri="{9D8B030D-6E8A-4147-A177-3AD203B41FA5}">
                      <a16:colId xmlns:a16="http://schemas.microsoft.com/office/drawing/2014/main" val="3618365980"/>
                    </a:ext>
                  </a:extLst>
                </a:gridCol>
                <a:gridCol w="964455">
                  <a:extLst>
                    <a:ext uri="{9D8B030D-6E8A-4147-A177-3AD203B41FA5}">
                      <a16:colId xmlns:a16="http://schemas.microsoft.com/office/drawing/2014/main" val="272417622"/>
                    </a:ext>
                  </a:extLst>
                </a:gridCol>
                <a:gridCol w="1432287">
                  <a:extLst>
                    <a:ext uri="{9D8B030D-6E8A-4147-A177-3AD203B41FA5}">
                      <a16:colId xmlns:a16="http://schemas.microsoft.com/office/drawing/2014/main" val="1015821435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2286551118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610831424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733748141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73708240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2155483443"/>
                    </a:ext>
                  </a:extLst>
                </a:gridCol>
              </a:tblGrid>
              <a:tr h="1327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US Rank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2021 Population 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Population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2020-2021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2020-2021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from Natural Increase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International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Domestic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485120"/>
                  </a:ext>
                </a:extLst>
              </a:tr>
              <a:tr h="372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Kaufman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157,768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10,782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818557"/>
                  </a:ext>
                </a:extLst>
              </a:tr>
              <a:tr h="320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174,986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11,413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5858210"/>
                  </a:ext>
                </a:extLst>
              </a:tr>
              <a:tr h="327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Rockwall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116,381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7,291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4744766"/>
                  </a:ext>
                </a:extLst>
              </a:tr>
              <a:tr h="327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Liberty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97,621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5,270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5407770"/>
                  </a:ext>
                </a:extLst>
              </a:tr>
              <a:tr h="284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156,764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7,332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4998668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255,397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11,588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5111107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Williamson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643,026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27,760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796933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202,678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8,406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07029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Waller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59,781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2,432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6570209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Bastrop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102,058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4,075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439868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71,714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2,848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76763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Montgomery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648,886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23,948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9704231"/>
                  </a:ext>
                </a:extLst>
              </a:tr>
              <a:tr h="360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Johnson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187,280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6,547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548535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CDF97D-D3A2-44B0-9D14-CF3E19837EB6}"/>
              </a:ext>
            </a:extLst>
          </p:cNvPr>
          <p:cNvSpPr/>
          <p:nvPr/>
        </p:nvSpPr>
        <p:spPr>
          <a:xfrm>
            <a:off x="4561312" y="6473512"/>
            <a:ext cx="624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*Among counties with populations of 50,000 or more in 2020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31F9-521F-497B-B7DD-C59494AB84DF}"/>
              </a:ext>
            </a:extLst>
          </p:cNvPr>
          <p:cNvSpPr/>
          <p:nvPr/>
        </p:nvSpPr>
        <p:spPr>
          <a:xfrm>
            <a:off x="85725" y="65389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2021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9B881-2BBA-47A0-9434-8F3E1AC8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5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2E7B5-E756-4443-97C8-87ABC180D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3" t="3301" r="3563" b="9903"/>
          <a:stretch/>
        </p:blipFill>
        <p:spPr>
          <a:xfrm>
            <a:off x="2251164" y="852967"/>
            <a:ext cx="7260144" cy="58685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E346-320A-4ED5-A4BF-0135FBBFF822}"/>
              </a:ext>
            </a:extLst>
          </p:cNvPr>
          <p:cNvSpPr txBox="1">
            <a:spLocks/>
          </p:cNvSpPr>
          <p:nvPr/>
        </p:nvSpPr>
        <p:spPr>
          <a:xfrm>
            <a:off x="2300869" y="30123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Natural Increase (Decrease),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841C-3E04-43BF-82C5-F895339DA84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BA22-CC80-4767-B6C6-03B6132BD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985" y="5147124"/>
            <a:ext cx="9715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35812-D9AC-4229-854C-DFD912BC9E2D}"/>
              </a:ext>
            </a:extLst>
          </p:cNvPr>
          <p:cNvSpPr txBox="1"/>
          <p:nvPr/>
        </p:nvSpPr>
        <p:spPr>
          <a:xfrm>
            <a:off x="8318809" y="98688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86 counties had natural decrease over the decade (1/3 of Texas’ counties)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8336-BF90-488E-9AEE-50F9959C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1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States with Most Population Growth, 2010 to 2020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88296" y="1227439"/>
          <a:ext cx="10395251" cy="51124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15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0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4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9499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Percent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308,745,538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331,449,281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22,703,743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25,145,561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3,999,944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18,801,310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21,538,187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2,736,877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9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37,253,956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39,538,223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2,284,267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9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9,687,653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10,711,908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1,024,255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27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6,724,540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7,705,281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9,535,483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10,439,388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903,905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92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19,378,102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20,201,249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823,147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6,392,017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7,151,502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759,485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5,029,196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5,773,714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744,518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1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8,001,024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8,631,393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630,369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9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6,346,105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6,910,840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564,735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29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2,763,885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3,271,616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US Census Bureau 2010 and 2020 Census Count and 2021 Population Estimates			</a:t>
            </a:r>
          </a:p>
        </p:txBody>
      </p:sp>
    </p:spTree>
    <p:extLst>
      <p:ext uri="{BB962C8B-B14F-4D97-AF65-F5344CB8AC3E}">
        <p14:creationId xmlns:p14="http://schemas.microsoft.com/office/powerpoint/2010/main" val="18119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7D739-1E86-4AB2-A7D4-25E9D4F4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60" y="862681"/>
            <a:ext cx="7521321" cy="6171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430C8-9B8B-4E6B-AF76-4109F2E80F87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2AB38-0136-456D-AFEF-A3E0F284FA26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Population Change from Domestic Migration,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ED587-6729-4D28-8A36-C44EC08D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663" y="1368275"/>
            <a:ext cx="1336016" cy="1520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1A696-35AB-40A0-A093-8739638B2DB1}"/>
              </a:ext>
            </a:extLst>
          </p:cNvPr>
          <p:cNvSpPr txBox="1"/>
          <p:nvPr/>
        </p:nvSpPr>
        <p:spPr>
          <a:xfrm>
            <a:off x="7631804" y="906610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than half (134) of counties had net out domestic migration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D8E5C-3FFC-4FFD-A426-56A647CA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39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D18483-7F1B-4D20-90B1-29CF364C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B4F75B-9CEF-4D8C-9F3D-18D3056921D9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Change from Domestic Migration Comparing 2010-20 and 2020-21, Texas Counties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E6890-E85A-4C41-9AAE-FCF2C952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54" y="853432"/>
            <a:ext cx="7494809" cy="5822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D23BC6-DE98-4C5D-A377-ACAC871B4D5B}"/>
              </a:ext>
            </a:extLst>
          </p:cNvPr>
          <p:cNvSpPr txBox="1"/>
          <p:nvPr/>
        </p:nvSpPr>
        <p:spPr>
          <a:xfrm>
            <a:off x="60960" y="6611779"/>
            <a:ext cx="3025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2021 Population Estimates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89AF8-E13D-41B1-9C23-A79A66497D32}"/>
              </a:ext>
            </a:extLst>
          </p:cNvPr>
          <p:cNvSpPr txBox="1"/>
          <p:nvPr/>
        </p:nvSpPr>
        <p:spPr>
          <a:xfrm>
            <a:off x="8964939" y="4892467"/>
            <a:ext cx="13442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Number of Counties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106</a:t>
            </a:r>
          </a:p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79</a:t>
            </a:r>
          </a:p>
          <a:p>
            <a:pPr algn="ctr"/>
            <a:r>
              <a:rPr lang="en-US" sz="1400" dirty="0"/>
              <a:t>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38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28679-B34C-46B2-9EFB-FAFCA35B1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" r="1276" b="1"/>
          <a:stretch/>
        </p:blipFill>
        <p:spPr>
          <a:xfrm>
            <a:off x="2449903" y="1004893"/>
            <a:ext cx="7371556" cy="57443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98337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Difference in Population Density per Square Mile (2020-2010), Texas Counties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2142670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2B580-08D7-4777-B716-83A12E7A22D9}"/>
              </a:ext>
            </a:extLst>
          </p:cNvPr>
          <p:cNvSpPr/>
          <p:nvPr/>
        </p:nvSpPr>
        <p:spPr>
          <a:xfrm>
            <a:off x="93364" y="6581001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and 2022 Vintage Population Estimates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62FB67-9034-4CAE-ADC5-42B6140C8E6E}"/>
              </a:ext>
            </a:extLst>
          </p:cNvPr>
          <p:cNvGraphicFramePr/>
          <p:nvPr/>
        </p:nvGraphicFramePr>
        <p:xfrm>
          <a:off x="7637253" y="2459007"/>
          <a:ext cx="3873261" cy="405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F99F38-2FF1-49D9-857E-BBD4B485A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737522"/>
              </p:ext>
            </p:extLst>
          </p:nvPr>
        </p:nvGraphicFramePr>
        <p:xfrm>
          <a:off x="121115" y="2633931"/>
          <a:ext cx="3972750" cy="370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65995-EBFC-4331-BF44-6E8C60BDE249}"/>
              </a:ext>
            </a:extLst>
          </p:cNvPr>
          <p:cNvSpPr txBox="1"/>
          <p:nvPr/>
        </p:nvSpPr>
        <p:spPr>
          <a:xfrm>
            <a:off x="1204226" y="209829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2010 to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7C550-8357-4624-951A-227619AE11D0}"/>
              </a:ext>
            </a:extLst>
          </p:cNvPr>
          <p:cNvSpPr txBox="1"/>
          <p:nvPr/>
        </p:nvSpPr>
        <p:spPr>
          <a:xfrm>
            <a:off x="8862309" y="2022097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2021 to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E368A9-D2E4-4AD2-A2B7-6FA5431F8811}"/>
              </a:ext>
            </a:extLst>
          </p:cNvPr>
          <p:cNvSpPr txBox="1">
            <a:spLocks/>
          </p:cNvSpPr>
          <p:nvPr/>
        </p:nvSpPr>
        <p:spPr>
          <a:xfrm>
            <a:off x="1639229" y="11818"/>
            <a:ext cx="9043639" cy="64881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Components of Population Change for Texas, 2010-2020, 2020-2021 and 2021-2022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6CF2D84-DFC8-497D-ADB8-85B536AE086D}"/>
              </a:ext>
            </a:extLst>
          </p:cNvPr>
          <p:cNvGraphicFramePr/>
          <p:nvPr/>
        </p:nvGraphicFramePr>
        <p:xfrm>
          <a:off x="3666225" y="2556019"/>
          <a:ext cx="4086046" cy="386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043BB00-A863-4F0E-9A46-BF5E80A7CD3E}"/>
              </a:ext>
            </a:extLst>
          </p:cNvPr>
          <p:cNvSpPr txBox="1"/>
          <p:nvPr/>
        </p:nvSpPr>
        <p:spPr>
          <a:xfrm>
            <a:off x="4997674" y="2022097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2020 to 2021</a:t>
            </a:r>
          </a:p>
        </p:txBody>
      </p:sp>
    </p:spTree>
    <p:extLst>
      <p:ext uri="{BB962C8B-B14F-4D97-AF65-F5344CB8AC3E}">
        <p14:creationId xmlns:p14="http://schemas.microsoft.com/office/powerpoint/2010/main" val="2808515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78EC2-FC5E-43D9-A885-0693220B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535FF4-034A-4350-80F0-BF7DF7C02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344483"/>
              </p:ext>
            </p:extLst>
          </p:nvPr>
        </p:nvGraphicFramePr>
        <p:xfrm>
          <a:off x="1951487" y="101855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462B8A-0866-468F-9C30-CAC2366D0190}"/>
              </a:ext>
            </a:extLst>
          </p:cNvPr>
          <p:cNvSpPr txBox="1">
            <a:spLocks/>
          </p:cNvSpPr>
          <p:nvPr/>
        </p:nvSpPr>
        <p:spPr>
          <a:xfrm>
            <a:off x="1644980" y="277261"/>
            <a:ext cx="9460092" cy="66679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Domestic and International Migration </a:t>
            </a:r>
            <a:r>
              <a:rPr lang="en-US" sz="2400" dirty="0">
                <a:solidFill>
                  <a:schemeClr val="accent1"/>
                </a:solidFill>
              </a:rPr>
              <a:t>for Texas, 2011-2022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B547D-ABDC-43F6-A62D-682C0C9A9E21}"/>
              </a:ext>
            </a:extLst>
          </p:cNvPr>
          <p:cNvSpPr/>
          <p:nvPr/>
        </p:nvSpPr>
        <p:spPr>
          <a:xfrm>
            <a:off x="120770" y="6511715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2022 Vintage Population Estimates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D0A0EA-B616-40EE-BD02-ADD4E10989A4}"/>
              </a:ext>
            </a:extLst>
          </p:cNvPr>
          <p:cNvCxnSpPr/>
          <p:nvPr/>
        </p:nvCxnSpPr>
        <p:spPr>
          <a:xfrm>
            <a:off x="6288655" y="1791886"/>
            <a:ext cx="3272287" cy="180004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C9F814-09BF-4DED-99E4-D4392B5042A7}"/>
              </a:ext>
            </a:extLst>
          </p:cNvPr>
          <p:cNvCxnSpPr>
            <a:cxnSpLocks/>
          </p:cNvCxnSpPr>
          <p:nvPr/>
        </p:nvCxnSpPr>
        <p:spPr>
          <a:xfrm flipV="1">
            <a:off x="6460226" y="1460804"/>
            <a:ext cx="2452239" cy="2577370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EF0F76-34D8-4E2E-946E-C18EC07C1762}"/>
              </a:ext>
            </a:extLst>
          </p:cNvPr>
          <p:cNvCxnSpPr>
            <a:cxnSpLocks/>
          </p:cNvCxnSpPr>
          <p:nvPr/>
        </p:nvCxnSpPr>
        <p:spPr>
          <a:xfrm>
            <a:off x="5886123" y="3623128"/>
            <a:ext cx="2748951" cy="1402931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8FE727-4AEB-4C61-B91C-A27851C473C9}"/>
              </a:ext>
            </a:extLst>
          </p:cNvPr>
          <p:cNvCxnSpPr>
            <a:cxnSpLocks/>
          </p:cNvCxnSpPr>
          <p:nvPr/>
        </p:nvCxnSpPr>
        <p:spPr>
          <a:xfrm flipV="1">
            <a:off x="8635074" y="3615018"/>
            <a:ext cx="431554" cy="1582244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4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C3CFAB-FA67-4B04-ABA7-E7E1AC24B60C}"/>
              </a:ext>
            </a:extLst>
          </p:cNvPr>
          <p:cNvGraphicFramePr/>
          <p:nvPr/>
        </p:nvGraphicFramePr>
        <p:xfrm>
          <a:off x="492159" y="1426584"/>
          <a:ext cx="11000725" cy="494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536166" y="305284"/>
            <a:ext cx="6096000" cy="360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Texas Birth Rates, 2007-2019</a:t>
            </a:r>
          </a:p>
        </p:txBody>
      </p:sp>
    </p:spTree>
    <p:extLst>
      <p:ext uri="{BB962C8B-B14F-4D97-AF65-F5344CB8AC3E}">
        <p14:creationId xmlns:p14="http://schemas.microsoft.com/office/powerpoint/2010/main" val="3188312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785C3-6CFE-4A9A-A0E4-8F5908CC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1" y="1210296"/>
            <a:ext cx="6535779" cy="5299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5C9B0-DE42-4F79-A70C-E02D9546C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36"/>
          <a:stretch/>
        </p:blipFill>
        <p:spPr>
          <a:xfrm>
            <a:off x="6399086" y="1300321"/>
            <a:ext cx="4961479" cy="5285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FD430-7B81-4638-A5DB-8A7E3875226D}"/>
              </a:ext>
            </a:extLst>
          </p:cNvPr>
          <p:cNvSpPr/>
          <p:nvPr/>
        </p:nvSpPr>
        <p:spPr>
          <a:xfrm>
            <a:off x="5011344" y="1763820"/>
            <a:ext cx="1378305" cy="98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8CCAB-1B10-435E-AF3B-D774628FA898}"/>
              </a:ext>
            </a:extLst>
          </p:cNvPr>
          <p:cNvSpPr/>
          <p:nvPr/>
        </p:nvSpPr>
        <p:spPr>
          <a:xfrm>
            <a:off x="6278339" y="1296615"/>
            <a:ext cx="2134729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BFE9-E9AC-48AA-89D8-CCDDA9D50B7D}"/>
              </a:ext>
            </a:extLst>
          </p:cNvPr>
          <p:cNvSpPr/>
          <p:nvPr/>
        </p:nvSpPr>
        <p:spPr>
          <a:xfrm>
            <a:off x="49051" y="1490545"/>
            <a:ext cx="1874534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906A-77C6-4F34-BE0E-D5BCDD4B7D4F}"/>
              </a:ext>
            </a:extLst>
          </p:cNvPr>
          <p:cNvSpPr/>
          <p:nvPr/>
        </p:nvSpPr>
        <p:spPr>
          <a:xfrm>
            <a:off x="5011344" y="3697857"/>
            <a:ext cx="1435464" cy="293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327447-6C25-423D-BF39-D4DCE8150A09}"/>
              </a:ext>
            </a:extLst>
          </p:cNvPr>
          <p:cNvCxnSpPr>
            <a:cxnSpLocks/>
          </p:cNvCxnSpPr>
          <p:nvPr/>
        </p:nvCxnSpPr>
        <p:spPr>
          <a:xfrm flipV="1">
            <a:off x="4305296" y="5782755"/>
            <a:ext cx="2887974" cy="464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5DE46-7966-49C1-9F15-1D4A5E43C00F}"/>
              </a:ext>
            </a:extLst>
          </p:cNvPr>
          <p:cNvSpPr txBox="1">
            <a:spLocks/>
          </p:cNvSpPr>
          <p:nvPr/>
        </p:nvSpPr>
        <p:spPr>
          <a:xfrm>
            <a:off x="1249362" y="0"/>
            <a:ext cx="9693275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Generational Population Pyramids, Texas, 2010 and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5AB8-D102-40C9-94C2-E398E061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721" y="1645271"/>
            <a:ext cx="2564811" cy="1991821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4F68FC31-B44D-417A-8185-DBDD4C5297CF}"/>
              </a:ext>
            </a:extLst>
          </p:cNvPr>
          <p:cNvSpPr/>
          <p:nvPr/>
        </p:nvSpPr>
        <p:spPr>
          <a:xfrm rot="10800000">
            <a:off x="11145328" y="5719245"/>
            <a:ext cx="165696" cy="60012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2EDEF-4088-4B2A-A0EA-9F27F278F516}"/>
              </a:ext>
            </a:extLst>
          </p:cNvPr>
          <p:cNvSpPr/>
          <p:nvPr/>
        </p:nvSpPr>
        <p:spPr>
          <a:xfrm>
            <a:off x="258793" y="6634416"/>
            <a:ext cx="846538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SOURCE: U.S. Census Bureau. 2010 and 2020 Vintage Population Estimates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9CC0B-3EC3-4C2A-8DFC-A7C3E7451FC0}"/>
              </a:ext>
            </a:extLst>
          </p:cNvPr>
          <p:cNvSpPr/>
          <p:nvPr/>
        </p:nvSpPr>
        <p:spPr>
          <a:xfrm>
            <a:off x="0" y="1344431"/>
            <a:ext cx="3087092" cy="16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1F43C-321B-4B4E-BC98-3EBC7566CEA8}"/>
              </a:ext>
            </a:extLst>
          </p:cNvPr>
          <p:cNvSpPr/>
          <p:nvPr/>
        </p:nvSpPr>
        <p:spPr>
          <a:xfrm>
            <a:off x="10784236" y="5776759"/>
            <a:ext cx="1152657" cy="614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D2745-D1B2-44ED-B84D-201D9AEA3A81}"/>
              </a:ext>
            </a:extLst>
          </p:cNvPr>
          <p:cNvSpPr/>
          <p:nvPr/>
        </p:nvSpPr>
        <p:spPr>
          <a:xfrm>
            <a:off x="2459129" y="1276971"/>
            <a:ext cx="704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2010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70B04-1CD1-49D7-AEB2-E59DD1AD22D7}"/>
              </a:ext>
            </a:extLst>
          </p:cNvPr>
          <p:cNvSpPr/>
          <p:nvPr/>
        </p:nvSpPr>
        <p:spPr>
          <a:xfrm>
            <a:off x="8741820" y="1334259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2020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35EEF-461A-4242-A55A-5C631B392FA2}"/>
              </a:ext>
            </a:extLst>
          </p:cNvPr>
          <p:cNvSpPr/>
          <p:nvPr/>
        </p:nvSpPr>
        <p:spPr>
          <a:xfrm>
            <a:off x="11327273" y="5903891"/>
            <a:ext cx="821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</a:rPr>
              <a:t>Year of birth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43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/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01335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93299-0B0A-4D00-ABFE-290857D2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752F0-7207-49A7-A2D2-1C55892F3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0" b="1420"/>
          <a:stretch/>
        </p:blipFill>
        <p:spPr>
          <a:xfrm>
            <a:off x="2993623" y="951344"/>
            <a:ext cx="5695657" cy="56777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EE194E-7C4D-4CE2-B26D-6D4D38DA1CB3}"/>
              </a:ext>
            </a:extLst>
          </p:cNvPr>
          <p:cNvSpPr/>
          <p:nvPr/>
        </p:nvSpPr>
        <p:spPr>
          <a:xfrm>
            <a:off x="3114942" y="136525"/>
            <a:ext cx="6184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Housing Cost Burden in Texas, 2017-2021</a:t>
            </a:r>
          </a:p>
        </p:txBody>
      </p:sp>
    </p:spTree>
    <p:extLst>
      <p:ext uri="{BB962C8B-B14F-4D97-AF65-F5344CB8AC3E}">
        <p14:creationId xmlns:p14="http://schemas.microsoft.com/office/powerpoint/2010/main" val="932316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A4D072-8E26-4726-8E59-7AB6ABF1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BE8B99-FFBB-476B-985B-065AFF1F4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016516"/>
              </p:ext>
            </p:extLst>
          </p:nvPr>
        </p:nvGraphicFramePr>
        <p:xfrm>
          <a:off x="797225" y="1300904"/>
          <a:ext cx="10984300" cy="493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A6A3939-3821-4ED4-B290-A9DC06A6BCC8}"/>
              </a:ext>
            </a:extLst>
          </p:cNvPr>
          <p:cNvSpPr/>
          <p:nvPr/>
        </p:nvSpPr>
        <p:spPr>
          <a:xfrm>
            <a:off x="2105721" y="330346"/>
            <a:ext cx="6631081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Projected Population Growth in Texas, 2010-2060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8C67A-493B-4EA1-9241-121CC57C2D67}"/>
              </a:ext>
            </a:extLst>
          </p:cNvPr>
          <p:cNvSpPr/>
          <p:nvPr/>
        </p:nvSpPr>
        <p:spPr>
          <a:xfrm>
            <a:off x="97766" y="6611779"/>
            <a:ext cx="9976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Demographic Center, Vintage 2022 and 2018 Population Projections</a:t>
            </a:r>
          </a:p>
        </p:txBody>
      </p:sp>
    </p:spTree>
    <p:extLst>
      <p:ext uri="{BB962C8B-B14F-4D97-AF65-F5344CB8AC3E}">
        <p14:creationId xmlns:p14="http://schemas.microsoft.com/office/powerpoint/2010/main" val="55853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255F8-6FAD-475E-9C65-C816CC06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F119C-A043-4253-8F12-13C6C6FD2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858" y="1011201"/>
            <a:ext cx="10521142" cy="574851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A6A7501-2510-49BF-882A-485C01443770}"/>
              </a:ext>
            </a:extLst>
          </p:cNvPr>
          <p:cNvSpPr/>
          <p:nvPr/>
        </p:nvSpPr>
        <p:spPr>
          <a:xfrm>
            <a:off x="9425796" y="3605842"/>
            <a:ext cx="1230704" cy="121702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3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1DE3A8-C4CB-48B9-A8C4-BD4A15D222E6}"/>
              </a:ext>
            </a:extLst>
          </p:cNvPr>
          <p:cNvSpPr txBox="1">
            <a:spLocks/>
          </p:cNvSpPr>
          <p:nvPr/>
        </p:nvSpPr>
        <p:spPr>
          <a:xfrm>
            <a:off x="1840218" y="226725"/>
            <a:ext cx="9012522" cy="48891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Population Change, Texas Counties, 2020-2060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362A-AECB-4AC0-94CC-39348E00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66ABA-88CB-4CC1-8A6D-C1B87B7B9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254" y="923349"/>
            <a:ext cx="7333735" cy="570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90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92A81-6CEF-459E-98D9-1D0D326DEC94}"/>
              </a:ext>
            </a:extLst>
          </p:cNvPr>
          <p:cNvSpPr txBox="1">
            <a:spLocks/>
          </p:cNvSpPr>
          <p:nvPr/>
        </p:nvSpPr>
        <p:spPr>
          <a:xfrm>
            <a:off x="1469184" y="328590"/>
            <a:ext cx="10161537" cy="4299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Percent Population Change, Texas Counties, 2020-2060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2FF2-B964-4865-A854-BCE1D154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49B78-06D9-492B-8B7E-F4092D4D5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480" y="941416"/>
            <a:ext cx="7199727" cy="55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64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579602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Lloyd Potter,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0D858-2E32-49C2-9313-A82CC560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F70D42-2330-4135-8C9B-0555FB0B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D48A7-0671-4F5F-915F-FFA11750F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84" y="1124594"/>
            <a:ext cx="10438015" cy="55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7DC0A-F1D3-4577-8FD1-D7142A7F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39B0A-A9EE-4E77-84E6-24320F7B7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40" y="997526"/>
            <a:ext cx="10516860" cy="57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7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D15E9-E5D8-4675-8DD5-AC946F74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9F9E6-4D35-4985-95DE-B456E056A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85" y="233261"/>
            <a:ext cx="10393055" cy="57468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0E6A40-587F-4C1F-BAB1-D6BBC65A01DD}"/>
              </a:ext>
            </a:extLst>
          </p:cNvPr>
          <p:cNvSpPr/>
          <p:nvPr/>
        </p:nvSpPr>
        <p:spPr>
          <a:xfrm>
            <a:off x="2341643" y="4549698"/>
            <a:ext cx="3754357" cy="376663"/>
          </a:xfrm>
          <a:prstGeom prst="rect">
            <a:avLst/>
          </a:prstGeom>
          <a:solidFill>
            <a:srgbClr val="C0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B12EB-1D13-4468-8960-4F3D635E247C}"/>
              </a:ext>
            </a:extLst>
          </p:cNvPr>
          <p:cNvSpPr txBox="1"/>
          <p:nvPr/>
        </p:nvSpPr>
        <p:spPr>
          <a:xfrm>
            <a:off x="2709745" y="6032366"/>
            <a:ext cx="719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Texas had an undercount of -0.97 in 2010 (not statistically different from 0)</a:t>
            </a:r>
          </a:p>
        </p:txBody>
      </p:sp>
    </p:spTree>
    <p:extLst>
      <p:ext uri="{BB962C8B-B14F-4D97-AF65-F5344CB8AC3E}">
        <p14:creationId xmlns:p14="http://schemas.microsoft.com/office/powerpoint/2010/main" val="237915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0071C-6F15-4C77-92A2-69B05675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41" y="1059287"/>
            <a:ext cx="10407759" cy="57487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F3943-2906-4294-9235-CA17BD21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0B9BE0-B493-46DC-8530-49E08E0EAC9A}"/>
              </a:ext>
            </a:extLst>
          </p:cNvPr>
          <p:cNvSpPr/>
          <p:nvPr/>
        </p:nvSpPr>
        <p:spPr>
          <a:xfrm>
            <a:off x="7292196" y="3933645"/>
            <a:ext cx="621102" cy="333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FD8AFE-F865-4D34-94C9-A9CDA090BF59}"/>
              </a:ext>
            </a:extLst>
          </p:cNvPr>
          <p:cNvSpPr/>
          <p:nvPr/>
        </p:nvSpPr>
        <p:spPr>
          <a:xfrm>
            <a:off x="7292196" y="5752705"/>
            <a:ext cx="621102" cy="333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50547" y="6314113"/>
            <a:ext cx="113030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5"/>
              </a:lnSpc>
            </a:pPr>
            <a:r>
              <a:rPr sz="1050" spc="-5" dirty="0">
                <a:solidFill>
                  <a:srgbClr val="231F20"/>
                </a:solidFill>
                <a:latin typeface="OCR A Extended"/>
                <a:cs typeface="OCR A Extended"/>
              </a:rPr>
              <a:t>2020CENSUS.GOV</a:t>
            </a:r>
            <a:endParaRPr sz="1050">
              <a:latin typeface="OCR A Extended"/>
              <a:cs typeface="OCR A Extende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9555" y="6283452"/>
            <a:ext cx="1449705" cy="222885"/>
          </a:xfrm>
          <a:custGeom>
            <a:avLst/>
            <a:gdLst/>
            <a:ahLst/>
            <a:cxnLst/>
            <a:rect l="l" t="t" r="r" b="b"/>
            <a:pathLst>
              <a:path w="1449705" h="222884">
                <a:moveTo>
                  <a:pt x="1449324" y="0"/>
                </a:moveTo>
                <a:lnTo>
                  <a:pt x="0" y="0"/>
                </a:lnTo>
                <a:lnTo>
                  <a:pt x="0" y="222504"/>
                </a:lnTo>
                <a:lnTo>
                  <a:pt x="1449324" y="222504"/>
                </a:lnTo>
                <a:lnTo>
                  <a:pt x="1449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8665" y="1360954"/>
            <a:ext cx="6990715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lang="en-US" spc="35" dirty="0">
                <a:solidFill>
                  <a:srgbClr val="9F2842"/>
                </a:solidFill>
              </a:rPr>
              <a:t>Census Bureau’s</a:t>
            </a:r>
            <a:r>
              <a:rPr sz="4400" spc="35" dirty="0">
                <a:solidFill>
                  <a:srgbClr val="9F2842"/>
                </a:solidFill>
              </a:rPr>
              <a:t> </a:t>
            </a:r>
            <a:r>
              <a:rPr sz="4400" spc="50" dirty="0">
                <a:solidFill>
                  <a:srgbClr val="9F2842"/>
                </a:solidFill>
              </a:rPr>
              <a:t>Commitment </a:t>
            </a:r>
            <a:r>
              <a:rPr sz="4400" spc="25" dirty="0">
                <a:solidFill>
                  <a:srgbClr val="9F2842"/>
                </a:solidFill>
              </a:rPr>
              <a:t>to </a:t>
            </a:r>
            <a:r>
              <a:rPr sz="4400" spc="40" dirty="0">
                <a:solidFill>
                  <a:srgbClr val="9F2842"/>
                </a:solidFill>
              </a:rPr>
              <a:t>Data  </a:t>
            </a:r>
            <a:r>
              <a:rPr sz="4400" spc="55" dirty="0">
                <a:solidFill>
                  <a:srgbClr val="9F2842"/>
                </a:solidFill>
              </a:rPr>
              <a:t>Stewardship</a:t>
            </a:r>
            <a:endParaRPr sz="4400" dirty="0"/>
          </a:p>
        </p:txBody>
      </p:sp>
      <p:sp>
        <p:nvSpPr>
          <p:cNvPr id="11" name="object 11"/>
          <p:cNvSpPr txBox="1"/>
          <p:nvPr/>
        </p:nvSpPr>
        <p:spPr>
          <a:xfrm>
            <a:off x="748666" y="3168308"/>
            <a:ext cx="6015990" cy="20800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latin typeface="Century Gothic"/>
                <a:cs typeface="Century Gothic"/>
              </a:rPr>
              <a:t>Data </a:t>
            </a:r>
            <a:r>
              <a:rPr sz="1800" b="1" spc="45" dirty="0">
                <a:latin typeface="Century Gothic"/>
                <a:cs typeface="Century Gothic"/>
              </a:rPr>
              <a:t>stewardship </a:t>
            </a:r>
            <a:r>
              <a:rPr sz="1800" b="1" spc="25" dirty="0">
                <a:latin typeface="Century Gothic"/>
                <a:cs typeface="Century Gothic"/>
              </a:rPr>
              <a:t>is </a:t>
            </a:r>
            <a:r>
              <a:rPr sz="1800" b="1" spc="45" dirty="0">
                <a:latin typeface="Century Gothic"/>
                <a:cs typeface="Century Gothic"/>
              </a:rPr>
              <a:t>central </a:t>
            </a:r>
            <a:r>
              <a:rPr sz="1800" b="1" spc="25" dirty="0">
                <a:latin typeface="Century Gothic"/>
                <a:cs typeface="Century Gothic"/>
              </a:rPr>
              <a:t>to </a:t>
            </a:r>
            <a:r>
              <a:rPr sz="1800" b="1" spc="35" dirty="0">
                <a:latin typeface="Century Gothic"/>
                <a:cs typeface="Century Gothic"/>
              </a:rPr>
              <a:t>the </a:t>
            </a:r>
            <a:r>
              <a:rPr sz="1800" b="1" spc="45" dirty="0">
                <a:latin typeface="Century Gothic"/>
                <a:cs typeface="Century Gothic"/>
              </a:rPr>
              <a:t>Census </a:t>
            </a:r>
            <a:r>
              <a:rPr sz="1800" b="1" spc="50" dirty="0">
                <a:latin typeface="Century Gothic"/>
                <a:cs typeface="Century Gothic"/>
              </a:rPr>
              <a:t>Bureau’s  </a:t>
            </a:r>
            <a:r>
              <a:rPr sz="1800" b="1" spc="45" dirty="0">
                <a:latin typeface="Century Gothic"/>
                <a:cs typeface="Century Gothic"/>
              </a:rPr>
              <a:t>mission </a:t>
            </a:r>
            <a:r>
              <a:rPr sz="1800" b="1" spc="25" dirty="0">
                <a:latin typeface="Century Gothic"/>
                <a:cs typeface="Century Gothic"/>
              </a:rPr>
              <a:t>to </a:t>
            </a:r>
            <a:r>
              <a:rPr sz="1800" b="1" spc="45" dirty="0">
                <a:latin typeface="Century Gothic"/>
                <a:cs typeface="Century Gothic"/>
              </a:rPr>
              <a:t>produce </a:t>
            </a:r>
            <a:r>
              <a:rPr sz="1800" b="1" spc="50" dirty="0">
                <a:latin typeface="Century Gothic"/>
                <a:cs typeface="Century Gothic"/>
              </a:rPr>
              <a:t>high-quality </a:t>
            </a:r>
            <a:r>
              <a:rPr sz="1800" b="1" spc="45" dirty="0">
                <a:latin typeface="Century Gothic"/>
                <a:cs typeface="Century Gothic"/>
              </a:rPr>
              <a:t>statistics </a:t>
            </a:r>
            <a:r>
              <a:rPr sz="1800" b="1" spc="40" dirty="0">
                <a:latin typeface="Century Gothic"/>
                <a:cs typeface="Century Gothic"/>
              </a:rPr>
              <a:t>about </a:t>
            </a:r>
            <a:r>
              <a:rPr sz="1800" b="1" spc="50" dirty="0">
                <a:latin typeface="Century Gothic"/>
                <a:cs typeface="Century Gothic"/>
              </a:rPr>
              <a:t>the  </a:t>
            </a:r>
            <a:r>
              <a:rPr sz="1800" b="1" spc="45" dirty="0">
                <a:latin typeface="Century Gothic"/>
                <a:cs typeface="Century Gothic"/>
              </a:rPr>
              <a:t>people </a:t>
            </a:r>
            <a:r>
              <a:rPr sz="1800" b="1" spc="35" dirty="0">
                <a:latin typeface="Century Gothic"/>
                <a:cs typeface="Century Gothic"/>
              </a:rPr>
              <a:t>and </a:t>
            </a:r>
            <a:r>
              <a:rPr sz="1800" b="1" spc="45" dirty="0">
                <a:latin typeface="Century Gothic"/>
                <a:cs typeface="Century Gothic"/>
              </a:rPr>
              <a:t>economy </a:t>
            </a:r>
            <a:r>
              <a:rPr sz="1800" b="1" spc="25" dirty="0">
                <a:latin typeface="Century Gothic"/>
                <a:cs typeface="Century Gothic"/>
              </a:rPr>
              <a:t>of </a:t>
            </a:r>
            <a:r>
              <a:rPr sz="1800" b="1" spc="35" dirty="0">
                <a:latin typeface="Century Gothic"/>
                <a:cs typeface="Century Gothic"/>
              </a:rPr>
              <a:t>the </a:t>
            </a:r>
            <a:r>
              <a:rPr sz="1800" b="1" spc="45" dirty="0">
                <a:latin typeface="Century Gothic"/>
                <a:cs typeface="Century Gothic"/>
              </a:rPr>
              <a:t>United</a:t>
            </a:r>
            <a:r>
              <a:rPr sz="1800" b="1" spc="434" dirty="0">
                <a:latin typeface="Century Gothic"/>
                <a:cs typeface="Century Gothic"/>
              </a:rPr>
              <a:t> </a:t>
            </a:r>
            <a:r>
              <a:rPr sz="1800" b="1" spc="55" dirty="0">
                <a:latin typeface="Century Gothic"/>
                <a:cs typeface="Century Gothic"/>
              </a:rPr>
              <a:t>States.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lang="en-US" b="1" spc="35" dirty="0">
                <a:latin typeface="Century Gothic"/>
                <a:cs typeface="Century Gothic"/>
              </a:rPr>
              <a:t>The Census Bureau’s </a:t>
            </a:r>
            <a:r>
              <a:rPr sz="1800" b="1" spc="45" dirty="0">
                <a:latin typeface="Century Gothic"/>
                <a:cs typeface="Century Gothic"/>
              </a:rPr>
              <a:t>commitment </a:t>
            </a:r>
            <a:r>
              <a:rPr sz="1800" b="1" spc="25" dirty="0">
                <a:latin typeface="Century Gothic"/>
                <a:cs typeface="Century Gothic"/>
              </a:rPr>
              <a:t>to </a:t>
            </a:r>
            <a:r>
              <a:rPr sz="1800" b="1" spc="45" dirty="0">
                <a:latin typeface="Century Gothic"/>
                <a:cs typeface="Century Gothic"/>
              </a:rPr>
              <a:t>protect </a:t>
            </a:r>
            <a:r>
              <a:rPr sz="1800" b="1" spc="35" dirty="0">
                <a:latin typeface="Century Gothic"/>
                <a:cs typeface="Century Gothic"/>
              </a:rPr>
              <a:t>the </a:t>
            </a:r>
            <a:r>
              <a:rPr sz="1800" b="1" spc="45" dirty="0">
                <a:latin typeface="Century Gothic"/>
                <a:cs typeface="Century Gothic"/>
              </a:rPr>
              <a:t>privacy </a:t>
            </a:r>
            <a:r>
              <a:rPr sz="1800" b="1" spc="25" dirty="0">
                <a:latin typeface="Century Gothic"/>
                <a:cs typeface="Century Gothic"/>
              </a:rPr>
              <a:t>of</a:t>
            </a:r>
            <a:r>
              <a:rPr sz="1800" b="1" spc="515" dirty="0">
                <a:latin typeface="Century Gothic"/>
                <a:cs typeface="Century Gothic"/>
              </a:rPr>
              <a:t> </a:t>
            </a:r>
            <a:r>
              <a:rPr sz="1800" b="1" spc="45" dirty="0">
                <a:latin typeface="Century Gothic"/>
                <a:cs typeface="Century Gothic"/>
              </a:rPr>
              <a:t>respondents </a:t>
            </a:r>
            <a:r>
              <a:rPr sz="1800" b="1" spc="35" dirty="0">
                <a:latin typeface="Century Gothic"/>
                <a:cs typeface="Century Gothic"/>
              </a:rPr>
              <a:t>and the </a:t>
            </a:r>
            <a:r>
              <a:rPr sz="1800" b="1" spc="50" dirty="0">
                <a:latin typeface="Century Gothic"/>
                <a:cs typeface="Century Gothic"/>
              </a:rPr>
              <a:t>confidentiality </a:t>
            </a:r>
            <a:r>
              <a:rPr sz="1800" b="1" spc="25" dirty="0">
                <a:latin typeface="Century Gothic"/>
                <a:cs typeface="Century Gothic"/>
              </a:rPr>
              <a:t>of </a:t>
            </a:r>
            <a:r>
              <a:rPr sz="1800" b="1" spc="40" dirty="0">
                <a:latin typeface="Century Gothic"/>
                <a:cs typeface="Century Gothic"/>
              </a:rPr>
              <a:t>their data </a:t>
            </a:r>
            <a:r>
              <a:rPr sz="1800" b="1" spc="55" dirty="0">
                <a:latin typeface="Century Gothic"/>
                <a:cs typeface="Century Gothic"/>
              </a:rPr>
              <a:t>is  </a:t>
            </a:r>
            <a:r>
              <a:rPr sz="1800" b="1" spc="40" dirty="0">
                <a:latin typeface="Century Gothic"/>
                <a:cs typeface="Century Gothic"/>
              </a:rPr>
              <a:t>both </a:t>
            </a:r>
            <a:r>
              <a:rPr sz="1800" b="1" spc="-5" dirty="0">
                <a:latin typeface="Century Gothic"/>
                <a:cs typeface="Century Gothic"/>
              </a:rPr>
              <a:t>a </a:t>
            </a:r>
            <a:r>
              <a:rPr sz="1800" b="1" spc="40" dirty="0">
                <a:latin typeface="Century Gothic"/>
                <a:cs typeface="Century Gothic"/>
              </a:rPr>
              <a:t>legal </a:t>
            </a:r>
            <a:r>
              <a:rPr sz="1800" b="1" spc="45" dirty="0">
                <a:latin typeface="Century Gothic"/>
                <a:cs typeface="Century Gothic"/>
              </a:rPr>
              <a:t>obligation </a:t>
            </a:r>
            <a:r>
              <a:rPr sz="1800" b="1" spc="35" dirty="0">
                <a:latin typeface="Century Gothic"/>
                <a:cs typeface="Century Gothic"/>
              </a:rPr>
              <a:t>and </a:t>
            </a:r>
            <a:r>
              <a:rPr sz="1800" b="1" spc="-5" dirty="0">
                <a:latin typeface="Century Gothic"/>
                <a:cs typeface="Century Gothic"/>
              </a:rPr>
              <a:t>a </a:t>
            </a:r>
            <a:r>
              <a:rPr sz="1800" b="1" spc="40" dirty="0">
                <a:latin typeface="Century Gothic"/>
                <a:cs typeface="Century Gothic"/>
              </a:rPr>
              <a:t>core </a:t>
            </a:r>
            <a:r>
              <a:rPr sz="1800" b="1" spc="45" dirty="0">
                <a:latin typeface="Century Gothic"/>
                <a:cs typeface="Century Gothic"/>
              </a:rPr>
              <a:t>component </a:t>
            </a:r>
            <a:r>
              <a:rPr sz="1800" b="1" spc="50" dirty="0">
                <a:latin typeface="Century Gothic"/>
                <a:cs typeface="Century Gothic"/>
              </a:rPr>
              <a:t>of  </a:t>
            </a:r>
            <a:r>
              <a:rPr lang="en-US" b="1" spc="35" dirty="0">
                <a:latin typeface="Century Gothic"/>
                <a:cs typeface="Century Gothic"/>
              </a:rPr>
              <a:t>Census Bureau </a:t>
            </a:r>
            <a:r>
              <a:rPr sz="1800" b="1" spc="50" dirty="0">
                <a:latin typeface="Century Gothic"/>
                <a:cs typeface="Century Gothic"/>
              </a:rPr>
              <a:t>institutional</a:t>
            </a:r>
            <a:r>
              <a:rPr sz="1800" b="1" spc="170" dirty="0">
                <a:latin typeface="Century Gothic"/>
                <a:cs typeface="Century Gothic"/>
              </a:rPr>
              <a:t> </a:t>
            </a:r>
            <a:r>
              <a:rPr sz="1800" b="1" spc="50" dirty="0">
                <a:latin typeface="Century Gothic"/>
                <a:cs typeface="Century Gothic"/>
              </a:rPr>
              <a:t>culture.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04176" y="2714244"/>
            <a:ext cx="3968495" cy="2645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28A94-068A-4651-A409-DDDF02E9B3F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spc="35" dirty="0"/>
              <a:t>The </a:t>
            </a:r>
            <a:r>
              <a:rPr spc="45" dirty="0"/>
              <a:t>Census Bureau’s </a:t>
            </a:r>
            <a:r>
              <a:rPr spc="55" dirty="0"/>
              <a:t>Privacy  </a:t>
            </a:r>
            <a:r>
              <a:rPr spc="50" dirty="0"/>
              <a:t>Protections </a:t>
            </a:r>
            <a:r>
              <a:rPr spc="40" dirty="0"/>
              <a:t>Over</a:t>
            </a:r>
            <a:r>
              <a:rPr spc="185" dirty="0"/>
              <a:t> </a:t>
            </a:r>
            <a:r>
              <a:rPr spc="40" dirty="0"/>
              <a:t>Time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12"/>
          </p:nvPr>
        </p:nvSpPr>
        <p:spPr>
          <a:xfrm flipH="1">
            <a:off x="0" y="0"/>
            <a:ext cx="368300" cy="27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2013E4F8-EAE7-4585-94F1-7D59B7285EA8}" type="slidenum">
              <a:rPr lang="en-US" smtClean="0"/>
              <a:t>9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49165" y="2274996"/>
            <a:ext cx="10307955" cy="11245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625475">
              <a:lnSpc>
                <a:spcPts val="1900"/>
              </a:lnSpc>
              <a:spcBef>
                <a:spcPts val="380"/>
              </a:spcBef>
            </a:pPr>
            <a:r>
              <a:rPr sz="1800" b="1" spc="30" dirty="0">
                <a:latin typeface="Century Gothic"/>
                <a:cs typeface="Century Gothic"/>
              </a:rPr>
              <a:t>Throughout </a:t>
            </a:r>
            <a:r>
              <a:rPr sz="1800" b="1" spc="20" dirty="0">
                <a:latin typeface="Century Gothic"/>
                <a:cs typeface="Century Gothic"/>
              </a:rPr>
              <a:t>its </a:t>
            </a:r>
            <a:r>
              <a:rPr sz="1800" b="1" spc="30" dirty="0">
                <a:latin typeface="Century Gothic"/>
                <a:cs typeface="Century Gothic"/>
              </a:rPr>
              <a:t>history,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25" dirty="0">
                <a:latin typeface="Century Gothic"/>
                <a:cs typeface="Century Gothic"/>
              </a:rPr>
              <a:t>Census Bureau </a:t>
            </a:r>
            <a:r>
              <a:rPr sz="1800" b="1" spc="20" dirty="0">
                <a:latin typeface="Century Gothic"/>
                <a:cs typeface="Century Gothic"/>
              </a:rPr>
              <a:t>has </a:t>
            </a:r>
            <a:r>
              <a:rPr sz="1800" b="1" spc="25" dirty="0">
                <a:latin typeface="Century Gothic"/>
                <a:cs typeface="Century Gothic"/>
              </a:rPr>
              <a:t>been </a:t>
            </a:r>
            <a:r>
              <a:rPr sz="1800" b="1" spc="15" dirty="0">
                <a:latin typeface="Century Gothic"/>
                <a:cs typeface="Century Gothic"/>
              </a:rPr>
              <a:t>at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30" dirty="0">
                <a:latin typeface="Century Gothic"/>
                <a:cs typeface="Century Gothic"/>
              </a:rPr>
              <a:t>forefront </a:t>
            </a:r>
            <a:r>
              <a:rPr sz="1800" b="1" spc="15" dirty="0">
                <a:latin typeface="Century Gothic"/>
                <a:cs typeface="Century Gothic"/>
              </a:rPr>
              <a:t>of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25" dirty="0">
                <a:latin typeface="Century Gothic"/>
                <a:cs typeface="Century Gothic"/>
              </a:rPr>
              <a:t>design </a:t>
            </a:r>
            <a:r>
              <a:rPr sz="1800" b="1" spc="30" dirty="0">
                <a:latin typeface="Century Gothic"/>
                <a:cs typeface="Century Gothic"/>
              </a:rPr>
              <a:t>and  implementation </a:t>
            </a:r>
            <a:r>
              <a:rPr sz="1800" b="1" spc="15" dirty="0">
                <a:latin typeface="Century Gothic"/>
                <a:cs typeface="Century Gothic"/>
              </a:rPr>
              <a:t>of </a:t>
            </a:r>
            <a:r>
              <a:rPr sz="1800" b="1" spc="30" dirty="0">
                <a:latin typeface="Century Gothic"/>
                <a:cs typeface="Century Gothic"/>
              </a:rPr>
              <a:t>statistical </a:t>
            </a:r>
            <a:r>
              <a:rPr sz="1800" b="1" spc="25" dirty="0">
                <a:latin typeface="Century Gothic"/>
                <a:cs typeface="Century Gothic"/>
              </a:rPr>
              <a:t>methods </a:t>
            </a:r>
            <a:r>
              <a:rPr sz="1800" b="1" spc="15" dirty="0">
                <a:latin typeface="Century Gothic"/>
                <a:cs typeface="Century Gothic"/>
              </a:rPr>
              <a:t>to </a:t>
            </a:r>
            <a:r>
              <a:rPr sz="1800" b="1" spc="30" dirty="0">
                <a:latin typeface="Century Gothic"/>
                <a:cs typeface="Century Gothic"/>
              </a:rPr>
              <a:t>safeguard respondent</a:t>
            </a:r>
            <a:r>
              <a:rPr sz="1800" b="1" spc="490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data.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ts val="1900"/>
              </a:lnSpc>
              <a:spcBef>
                <a:spcPts val="795"/>
              </a:spcBef>
            </a:pPr>
            <a:r>
              <a:rPr sz="1800" b="1" spc="25" dirty="0">
                <a:latin typeface="Century Gothic"/>
                <a:cs typeface="Century Gothic"/>
              </a:rPr>
              <a:t>Over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30" dirty="0">
                <a:latin typeface="Century Gothic"/>
                <a:cs typeface="Century Gothic"/>
              </a:rPr>
              <a:t>decades, </a:t>
            </a:r>
            <a:r>
              <a:rPr sz="1800" b="1" spc="15" dirty="0">
                <a:latin typeface="Century Gothic"/>
                <a:cs typeface="Century Gothic"/>
              </a:rPr>
              <a:t>as we </a:t>
            </a:r>
            <a:r>
              <a:rPr sz="1800" b="1" spc="25" dirty="0">
                <a:latin typeface="Century Gothic"/>
                <a:cs typeface="Century Gothic"/>
              </a:rPr>
              <a:t>have </a:t>
            </a:r>
            <a:r>
              <a:rPr sz="1800" b="1" spc="30" dirty="0">
                <a:latin typeface="Century Gothic"/>
                <a:cs typeface="Century Gothic"/>
              </a:rPr>
              <a:t>increased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25" dirty="0">
                <a:latin typeface="Century Gothic"/>
                <a:cs typeface="Century Gothic"/>
              </a:rPr>
              <a:t>number </a:t>
            </a:r>
            <a:r>
              <a:rPr sz="1800" b="1" spc="20" dirty="0">
                <a:latin typeface="Century Gothic"/>
                <a:cs typeface="Century Gothic"/>
              </a:rPr>
              <a:t>and </a:t>
            </a:r>
            <a:r>
              <a:rPr sz="1800" b="1" spc="25" dirty="0">
                <a:latin typeface="Century Gothic"/>
                <a:cs typeface="Century Gothic"/>
              </a:rPr>
              <a:t>detail </a:t>
            </a:r>
            <a:r>
              <a:rPr sz="1800" b="1" spc="15" dirty="0">
                <a:latin typeface="Century Gothic"/>
                <a:cs typeface="Century Gothic"/>
              </a:rPr>
              <a:t>of </a:t>
            </a:r>
            <a:r>
              <a:rPr sz="1800" b="1" spc="20" dirty="0">
                <a:latin typeface="Century Gothic"/>
                <a:cs typeface="Century Gothic"/>
              </a:rPr>
              <a:t>the </a:t>
            </a:r>
            <a:r>
              <a:rPr sz="1800" b="1" spc="25" dirty="0">
                <a:latin typeface="Century Gothic"/>
                <a:cs typeface="Century Gothic"/>
              </a:rPr>
              <a:t>data </a:t>
            </a:r>
            <a:r>
              <a:rPr sz="1800" b="1" spc="30" dirty="0">
                <a:latin typeface="Century Gothic"/>
                <a:cs typeface="Century Gothic"/>
              </a:rPr>
              <a:t>products </a:t>
            </a:r>
            <a:r>
              <a:rPr sz="1800" b="1" spc="35" dirty="0">
                <a:latin typeface="Century Gothic"/>
                <a:cs typeface="Century Gothic"/>
              </a:rPr>
              <a:t>we  </a:t>
            </a:r>
            <a:r>
              <a:rPr sz="1800" b="1" spc="30" dirty="0">
                <a:latin typeface="Century Gothic"/>
                <a:cs typeface="Century Gothic"/>
              </a:rPr>
              <a:t>release,</a:t>
            </a:r>
            <a:r>
              <a:rPr sz="1800" b="1" spc="95" dirty="0">
                <a:latin typeface="Century Gothic"/>
                <a:cs typeface="Century Gothic"/>
              </a:rPr>
              <a:t> </a:t>
            </a:r>
            <a:r>
              <a:rPr sz="1800" b="1" spc="15" dirty="0">
                <a:latin typeface="Century Gothic"/>
                <a:cs typeface="Century Gothic"/>
              </a:rPr>
              <a:t>so</a:t>
            </a:r>
            <a:r>
              <a:rPr sz="1800" b="1" spc="75" dirty="0">
                <a:latin typeface="Century Gothic"/>
                <a:cs typeface="Century Gothic"/>
              </a:rPr>
              <a:t> </a:t>
            </a:r>
            <a:r>
              <a:rPr sz="1800" b="1" spc="20" dirty="0">
                <a:latin typeface="Century Gothic"/>
                <a:cs typeface="Century Gothic"/>
              </a:rPr>
              <a:t>too</a:t>
            </a:r>
            <a:r>
              <a:rPr sz="1800" b="1" spc="75" dirty="0">
                <a:latin typeface="Century Gothic"/>
                <a:cs typeface="Century Gothic"/>
              </a:rPr>
              <a:t> </a:t>
            </a:r>
            <a:r>
              <a:rPr sz="1800" b="1" spc="25" dirty="0">
                <a:latin typeface="Century Gothic"/>
                <a:cs typeface="Century Gothic"/>
              </a:rPr>
              <a:t>have</a:t>
            </a:r>
            <a:r>
              <a:rPr sz="1800" b="1" spc="90" dirty="0">
                <a:latin typeface="Century Gothic"/>
                <a:cs typeface="Century Gothic"/>
              </a:rPr>
              <a:t> </a:t>
            </a:r>
            <a:r>
              <a:rPr sz="1800" b="1" spc="15" dirty="0">
                <a:latin typeface="Century Gothic"/>
                <a:cs typeface="Century Gothic"/>
              </a:rPr>
              <a:t>we</a:t>
            </a:r>
            <a:r>
              <a:rPr sz="1800" b="1" spc="90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improved</a:t>
            </a:r>
            <a:r>
              <a:rPr sz="1800" b="1" spc="100" dirty="0">
                <a:latin typeface="Century Gothic"/>
                <a:cs typeface="Century Gothic"/>
              </a:rPr>
              <a:t> </a:t>
            </a:r>
            <a:r>
              <a:rPr sz="1800" b="1" spc="20" dirty="0">
                <a:latin typeface="Century Gothic"/>
                <a:cs typeface="Century Gothic"/>
              </a:rPr>
              <a:t>the</a:t>
            </a:r>
            <a:r>
              <a:rPr sz="1800" b="1" spc="90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statistical</a:t>
            </a:r>
            <a:r>
              <a:rPr sz="1800" b="1" spc="110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techniques</a:t>
            </a:r>
            <a:r>
              <a:rPr sz="1800" b="1" spc="90" dirty="0">
                <a:latin typeface="Century Gothic"/>
                <a:cs typeface="Century Gothic"/>
              </a:rPr>
              <a:t> </a:t>
            </a:r>
            <a:r>
              <a:rPr sz="1800" b="1" spc="15" dirty="0">
                <a:latin typeface="Century Gothic"/>
                <a:cs typeface="Century Gothic"/>
              </a:rPr>
              <a:t>we</a:t>
            </a:r>
            <a:r>
              <a:rPr sz="1800" b="1" spc="90" dirty="0">
                <a:latin typeface="Century Gothic"/>
                <a:cs typeface="Century Gothic"/>
              </a:rPr>
              <a:t> </a:t>
            </a:r>
            <a:r>
              <a:rPr sz="1800" b="1" spc="20" dirty="0">
                <a:latin typeface="Century Gothic"/>
                <a:cs typeface="Century Gothic"/>
              </a:rPr>
              <a:t>use</a:t>
            </a:r>
            <a:r>
              <a:rPr sz="1800" b="1" spc="75" dirty="0">
                <a:latin typeface="Century Gothic"/>
                <a:cs typeface="Century Gothic"/>
              </a:rPr>
              <a:t> </a:t>
            </a:r>
            <a:r>
              <a:rPr sz="1800" b="1" spc="15" dirty="0">
                <a:latin typeface="Century Gothic"/>
                <a:cs typeface="Century Gothic"/>
              </a:rPr>
              <a:t>to</a:t>
            </a:r>
            <a:r>
              <a:rPr sz="1800" b="1" spc="75" dirty="0">
                <a:latin typeface="Century Gothic"/>
                <a:cs typeface="Century Gothic"/>
              </a:rPr>
              <a:t> </a:t>
            </a:r>
            <a:r>
              <a:rPr sz="1800" b="1" spc="25" dirty="0">
                <a:latin typeface="Century Gothic"/>
                <a:cs typeface="Century Gothic"/>
              </a:rPr>
              <a:t>protect</a:t>
            </a:r>
            <a:r>
              <a:rPr sz="1800" b="1" spc="85" dirty="0">
                <a:latin typeface="Century Gothic"/>
                <a:cs typeface="Century Gothic"/>
              </a:rPr>
              <a:t> </a:t>
            </a:r>
            <a:r>
              <a:rPr sz="1800" b="1" spc="25" dirty="0">
                <a:latin typeface="Century Gothic"/>
                <a:cs typeface="Century Gothic"/>
              </a:rPr>
              <a:t>those</a:t>
            </a:r>
            <a:r>
              <a:rPr sz="1800" b="1" spc="90" dirty="0">
                <a:latin typeface="Century Gothic"/>
                <a:cs typeface="Century Gothic"/>
              </a:rPr>
              <a:t> </a:t>
            </a:r>
            <a:r>
              <a:rPr sz="1800" b="1" spc="30" dirty="0">
                <a:latin typeface="Century Gothic"/>
                <a:cs typeface="Century Gothic"/>
              </a:rPr>
              <a:t>data.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53641" y="4091685"/>
            <a:ext cx="2503170" cy="1009650"/>
            <a:chOff x="1453641" y="4091685"/>
            <a:chExt cx="2503170" cy="1009650"/>
          </a:xfrm>
        </p:grpSpPr>
        <p:sp>
          <p:nvSpPr>
            <p:cNvPr id="11" name="object 11"/>
            <p:cNvSpPr/>
            <p:nvPr/>
          </p:nvSpPr>
          <p:spPr>
            <a:xfrm>
              <a:off x="1459991" y="4098035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1991868" y="0"/>
                  </a:moveTo>
                  <a:lnTo>
                    <a:pt x="0" y="0"/>
                  </a:lnTo>
                  <a:lnTo>
                    <a:pt x="498348" y="498348"/>
                  </a:lnTo>
                  <a:lnTo>
                    <a:pt x="0" y="996696"/>
                  </a:lnTo>
                  <a:lnTo>
                    <a:pt x="1991868" y="996696"/>
                  </a:lnTo>
                  <a:lnTo>
                    <a:pt x="2490216" y="498348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205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59991" y="4098035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0" y="0"/>
                  </a:moveTo>
                  <a:lnTo>
                    <a:pt x="1991868" y="0"/>
                  </a:lnTo>
                  <a:lnTo>
                    <a:pt x="2490216" y="498348"/>
                  </a:lnTo>
                  <a:lnTo>
                    <a:pt x="1991868" y="996696"/>
                  </a:lnTo>
                  <a:lnTo>
                    <a:pt x="0" y="996696"/>
                  </a:lnTo>
                  <a:lnTo>
                    <a:pt x="498348" y="4983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18075" y="4232716"/>
            <a:ext cx="1413510" cy="6896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1270" algn="ctr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Stopped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publishing  small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93921" y="4091685"/>
            <a:ext cx="2503170" cy="1009650"/>
            <a:chOff x="3693921" y="4091685"/>
            <a:chExt cx="2503170" cy="1009650"/>
          </a:xfrm>
        </p:grpSpPr>
        <p:sp>
          <p:nvSpPr>
            <p:cNvPr id="15" name="object 15"/>
            <p:cNvSpPr/>
            <p:nvPr/>
          </p:nvSpPr>
          <p:spPr>
            <a:xfrm>
              <a:off x="3700271" y="4098035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1991868" y="0"/>
                  </a:moveTo>
                  <a:lnTo>
                    <a:pt x="0" y="0"/>
                  </a:lnTo>
                  <a:lnTo>
                    <a:pt x="498348" y="498348"/>
                  </a:lnTo>
                  <a:lnTo>
                    <a:pt x="0" y="996696"/>
                  </a:lnTo>
                  <a:lnTo>
                    <a:pt x="1991868" y="996696"/>
                  </a:lnTo>
                  <a:lnTo>
                    <a:pt x="2490216" y="498348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205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00271" y="4098035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0" y="0"/>
                  </a:moveTo>
                  <a:lnTo>
                    <a:pt x="1991868" y="0"/>
                  </a:lnTo>
                  <a:lnTo>
                    <a:pt x="2490216" y="498348"/>
                  </a:lnTo>
                  <a:lnTo>
                    <a:pt x="1991868" y="996696"/>
                  </a:lnTo>
                  <a:lnTo>
                    <a:pt x="0" y="996696"/>
                  </a:lnTo>
                  <a:lnTo>
                    <a:pt x="498348" y="4983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272206" y="4274627"/>
            <a:ext cx="140081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7620">
              <a:lnSpc>
                <a:spcPts val="2080"/>
              </a:lnSpc>
              <a:spcBef>
                <a:spcPts val="44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Whole-table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uppre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935726" y="4091685"/>
            <a:ext cx="2503170" cy="1009650"/>
            <a:chOff x="5935726" y="4091685"/>
            <a:chExt cx="2503170" cy="1009650"/>
          </a:xfrm>
        </p:grpSpPr>
        <p:sp>
          <p:nvSpPr>
            <p:cNvPr id="19" name="object 19"/>
            <p:cNvSpPr/>
            <p:nvPr/>
          </p:nvSpPr>
          <p:spPr>
            <a:xfrm>
              <a:off x="5942076" y="4098035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1991868" y="0"/>
                  </a:moveTo>
                  <a:lnTo>
                    <a:pt x="0" y="0"/>
                  </a:lnTo>
                  <a:lnTo>
                    <a:pt x="498348" y="498348"/>
                  </a:lnTo>
                  <a:lnTo>
                    <a:pt x="0" y="996696"/>
                  </a:lnTo>
                  <a:lnTo>
                    <a:pt x="1991868" y="996696"/>
                  </a:lnTo>
                  <a:lnTo>
                    <a:pt x="2490216" y="498348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205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42076" y="4098035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0" y="0"/>
                  </a:moveTo>
                  <a:lnTo>
                    <a:pt x="1991868" y="0"/>
                  </a:lnTo>
                  <a:lnTo>
                    <a:pt x="2490216" y="498348"/>
                  </a:lnTo>
                  <a:lnTo>
                    <a:pt x="1991868" y="996696"/>
                  </a:lnTo>
                  <a:lnTo>
                    <a:pt x="0" y="996696"/>
                  </a:lnTo>
                  <a:lnTo>
                    <a:pt x="498348" y="4983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61193" y="4274627"/>
            <a:ext cx="110299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269240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Data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sw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176259" y="4091940"/>
            <a:ext cx="2502535" cy="1009015"/>
            <a:chOff x="8176259" y="4091940"/>
            <a:chExt cx="2502535" cy="1009015"/>
          </a:xfrm>
        </p:grpSpPr>
        <p:sp>
          <p:nvSpPr>
            <p:cNvPr id="23" name="object 23"/>
            <p:cNvSpPr/>
            <p:nvPr/>
          </p:nvSpPr>
          <p:spPr>
            <a:xfrm>
              <a:off x="8182355" y="4098036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1991868" y="0"/>
                  </a:moveTo>
                  <a:lnTo>
                    <a:pt x="0" y="0"/>
                  </a:lnTo>
                  <a:lnTo>
                    <a:pt x="498348" y="498348"/>
                  </a:lnTo>
                  <a:lnTo>
                    <a:pt x="0" y="996696"/>
                  </a:lnTo>
                  <a:lnTo>
                    <a:pt x="1991868" y="996696"/>
                  </a:lnTo>
                  <a:lnTo>
                    <a:pt x="2490216" y="498348"/>
                  </a:lnTo>
                  <a:lnTo>
                    <a:pt x="1991868" y="0"/>
                  </a:lnTo>
                  <a:close/>
                </a:path>
              </a:pathLst>
            </a:custGeom>
            <a:solidFill>
              <a:srgbClr val="205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82355" y="4098036"/>
              <a:ext cx="2490470" cy="996950"/>
            </a:xfrm>
            <a:custGeom>
              <a:avLst/>
              <a:gdLst/>
              <a:ahLst/>
              <a:cxnLst/>
              <a:rect l="l" t="t" r="r" b="b"/>
              <a:pathLst>
                <a:path w="2490470" h="996950">
                  <a:moveTo>
                    <a:pt x="0" y="0"/>
                  </a:moveTo>
                  <a:lnTo>
                    <a:pt x="1991868" y="0"/>
                  </a:lnTo>
                  <a:lnTo>
                    <a:pt x="2490216" y="498348"/>
                  </a:lnTo>
                  <a:lnTo>
                    <a:pt x="1991868" y="996696"/>
                  </a:lnTo>
                  <a:lnTo>
                    <a:pt x="0" y="996696"/>
                  </a:lnTo>
                  <a:lnTo>
                    <a:pt x="498348" y="4983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024306" y="4274627"/>
            <a:ext cx="86042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20955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Formal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18734" y="5245905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1930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61528" y="5245905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1970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04323" y="5245905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1990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47118" y="5245905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2020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199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5" ma:contentTypeDescription="Create a new document." ma:contentTypeScope="" ma:versionID="d1c180feafade2a2ecb35299f835c4a3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7e962e94dafdbd0d6390d70c33227458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2656c6-b205-4b62-909d-389f9e348b2b" xsi:nil="true"/>
  </documentManagement>
</p:properties>
</file>

<file path=customXml/itemProps1.xml><?xml version="1.0" encoding="utf-8"?>
<ds:datastoreItem xmlns:ds="http://schemas.openxmlformats.org/officeDocument/2006/customXml" ds:itemID="{26093F2A-742E-489D-B7B4-13A90F673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1484A1-434B-4BD9-91E0-487B0D646ADF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8865c3b5-672f-488d-b474-fd2e6972fa66"/>
    <ds:schemaRef ds:uri="122656c6-b205-4b62-909d-389f9e348b2b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35593</TotalTime>
  <Words>1560</Words>
  <Application>Microsoft Office PowerPoint</Application>
  <PresentationFormat>Widescreen</PresentationFormat>
  <Paragraphs>545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States with Most Population Growth, 2010 to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Census Bureau’s Commitment to Data  Stewardship</vt:lpstr>
      <vt:lpstr>The Census Bureau’s Privacy  Protections Over Time</vt:lpstr>
      <vt:lpstr>2010 Demonstration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Lloyd Potter</cp:lastModifiedBy>
  <cp:revision>822</cp:revision>
  <cp:lastPrinted>2021-08-19T16:34:52Z</cp:lastPrinted>
  <dcterms:created xsi:type="dcterms:W3CDTF">2016-06-30T18:52:57Z</dcterms:created>
  <dcterms:modified xsi:type="dcterms:W3CDTF">2023-01-31T16:26:19Z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