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33"/>
  </p:notesMasterIdLst>
  <p:sldIdLst>
    <p:sldId id="975" r:id="rId10"/>
    <p:sldId id="961" r:id="rId11"/>
    <p:sldId id="910" r:id="rId12"/>
    <p:sldId id="880" r:id="rId13"/>
    <p:sldId id="921" r:id="rId14"/>
    <p:sldId id="883" r:id="rId15"/>
    <p:sldId id="922" r:id="rId16"/>
    <p:sldId id="896" r:id="rId17"/>
    <p:sldId id="930" r:id="rId18"/>
    <p:sldId id="888" r:id="rId19"/>
    <p:sldId id="887" r:id="rId20"/>
    <p:sldId id="877" r:id="rId21"/>
    <p:sldId id="814" r:id="rId22"/>
    <p:sldId id="720" r:id="rId23"/>
    <p:sldId id="976" r:id="rId24"/>
    <p:sldId id="977" r:id="rId25"/>
    <p:sldId id="851" r:id="rId26"/>
    <p:sldId id="956" r:id="rId27"/>
    <p:sldId id="925" r:id="rId28"/>
    <p:sldId id="945" r:id="rId29"/>
    <p:sldId id="960" r:id="rId30"/>
    <p:sldId id="862" r:id="rId31"/>
    <p:sldId id="544" r:id="rId32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A4FFF"/>
    <a:srgbClr val="FFD5D6"/>
    <a:srgbClr val="F5573D"/>
    <a:srgbClr val="DC5930"/>
    <a:srgbClr val="F0573E"/>
    <a:srgbClr val="9966FF"/>
    <a:srgbClr val="B00000"/>
    <a:srgbClr val="99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0183" autoAdjust="0"/>
  </p:normalViewPr>
  <p:slideViewPr>
    <p:cSldViewPr snapToGrid="0">
      <p:cViewPr varScale="1">
        <p:scale>
          <a:sx n="156" d="100"/>
          <a:sy n="156" d="100"/>
        </p:scale>
        <p:origin x="11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You" userId="768698ed-a411-421a-9f65-a0e0ebef8424" providerId="ADAL" clId="{A81EC7A5-0028-4817-B354-B4A93243CF63}"/>
    <pc:docChg chg="custSel modSld">
      <pc:chgData name="Helen You" userId="768698ed-a411-421a-9f65-a0e0ebef8424" providerId="ADAL" clId="{A81EC7A5-0028-4817-B354-B4A93243CF63}" dt="2023-04-18T19:39:00.694" v="1" actId="478"/>
      <pc:docMkLst>
        <pc:docMk/>
      </pc:docMkLst>
      <pc:sldChg chg="delSp delAnim">
        <pc:chgData name="Helen You" userId="768698ed-a411-421a-9f65-a0e0ebef8424" providerId="ADAL" clId="{A81EC7A5-0028-4817-B354-B4A93243CF63}" dt="2023-04-18T19:39:00.694" v="1" actId="478"/>
        <pc:sldMkLst>
          <pc:docMk/>
          <pc:sldMk cId="3232921526" sldId="961"/>
        </pc:sldMkLst>
        <pc:spChg chg="del">
          <ac:chgData name="Helen You" userId="768698ed-a411-421a-9f65-a0e0ebef8424" providerId="ADAL" clId="{A81EC7A5-0028-4817-B354-B4A93243CF63}" dt="2023-04-18T19:38:59.572" v="0" actId="478"/>
          <ac:spMkLst>
            <pc:docMk/>
            <pc:sldMk cId="3232921526" sldId="961"/>
            <ac:spMk id="8" creationId="{3747D289-E0FC-46DB-B8F5-F74DC256CBAF}"/>
          </ac:spMkLst>
        </pc:spChg>
        <pc:spChg chg="del">
          <ac:chgData name="Helen You" userId="768698ed-a411-421a-9f65-a0e0ebef8424" providerId="ADAL" clId="{A81EC7A5-0028-4817-B354-B4A93243CF63}" dt="2023-04-18T19:39:00.694" v="1" actId="478"/>
          <ac:spMkLst>
            <pc:docMk/>
            <pc:sldMk cId="3232921526" sldId="961"/>
            <ac:spMk id="13" creationId="{4EBB452C-E985-4714-BA23-C644C528D30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fs01\idser\ProductDev\2022\CensusRelease\5yrPUMS2020\DataChart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lg180\Downloads\ACSST1Y2011.S1601-2023-02-16T030307.csv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lg180\Downloads\ACSST1Y2011.S1601-2023-02-16T030307.csv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lg180\Downloads\ACSST1Y2011.S1601-2023-02-16T030307.csv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3-02-26%20Leadership%20Women/Data&amp;Chart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_6_12_Texas%20Chapter%20of%20American%20Public%20Works%20Association/Commute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PlatinumTop50/San%20Antonio%20Profilexlsx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_07_28%20North%20Texas%20Commission/PopChang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3-01-27%20North%20Texas%20Tollway%20Authority/Tables&amp;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utsacloud-my.sharepoint.com/personal/helen_you_utsa_edu/Documents/Desktop/Presentation/2023-01-27%20North%20Texas%20Tollway%20Authority/Tables&amp;Chart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3-01-25%20The%20Houston%20Economics%20Club/Data&amp;Tab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3-01-25%20The%20Houston%20Economics%20Club/Data&amp;Tab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14951459391263E-2"/>
          <c:y val="2.7881371646350749E-2"/>
          <c:w val="0.93432718453614316"/>
          <c:h val="0.68138254753101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Net!$I$66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Net!$I$67:$I$75</c:f>
              <c:numCache>
                <c:formatCode>0.0%</c:formatCode>
                <c:ptCount val="9"/>
                <c:pt idx="0">
                  <c:v>0.14801105452706068</c:v>
                </c:pt>
                <c:pt idx="1">
                  <c:v>5.4235755892617685E-2</c:v>
                </c:pt>
                <c:pt idx="2">
                  <c:v>0.10313079873085458</c:v>
                </c:pt>
                <c:pt idx="3">
                  <c:v>5.0080710994421927E-2</c:v>
                </c:pt>
                <c:pt idx="4">
                  <c:v>0.18265424318278448</c:v>
                </c:pt>
                <c:pt idx="5">
                  <c:v>0.10982077228886143</c:v>
                </c:pt>
                <c:pt idx="6">
                  <c:v>0.11430544823989564</c:v>
                </c:pt>
                <c:pt idx="7">
                  <c:v>0.10440133668998736</c:v>
                </c:pt>
                <c:pt idx="8">
                  <c:v>0.13084458438448315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4-4B23-AD80-6D16EB2A13D7}"/>
            </c:ext>
          </c:extLst>
        </c:ser>
        <c:ser>
          <c:idx val="1"/>
          <c:order val="1"/>
          <c:tx>
            <c:strRef>
              <c:f>Net!$J$66</c:f>
              <c:strCache>
                <c:ptCount val="1"/>
                <c:pt idx="0">
                  <c:v>Immigrants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Net!$J$67:$J$75</c:f>
              <c:numCache>
                <c:formatCode>0.0%</c:formatCode>
                <c:ptCount val="9"/>
                <c:pt idx="0">
                  <c:v>0.15142700602679685</c:v>
                </c:pt>
                <c:pt idx="1">
                  <c:v>9.4356726602580071E-2</c:v>
                </c:pt>
                <c:pt idx="2">
                  <c:v>0.10136972655277182</c:v>
                </c:pt>
                <c:pt idx="3">
                  <c:v>3.5861931563480602E-2</c:v>
                </c:pt>
                <c:pt idx="4">
                  <c:v>0.18034566917368133</c:v>
                </c:pt>
                <c:pt idx="5">
                  <c:v>7.1325397220700304E-2</c:v>
                </c:pt>
                <c:pt idx="6">
                  <c:v>6.7211236738556557E-2</c:v>
                </c:pt>
                <c:pt idx="7">
                  <c:v>0.14358718932111372</c:v>
                </c:pt>
                <c:pt idx="8">
                  <c:v>0.12327538974946456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4-4B23-AD80-6D16EB2A13D7}"/>
            </c:ext>
          </c:extLst>
        </c:ser>
        <c:ser>
          <c:idx val="2"/>
          <c:order val="2"/>
          <c:tx>
            <c:strRef>
              <c:f>Net!$K$66</c:f>
              <c:strCache>
                <c:ptCount val="1"/>
                <c:pt idx="0">
                  <c:v>Net Domestic Migrants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Net!$K$67:$K$75</c:f>
              <c:numCache>
                <c:formatCode>0.0%</c:formatCode>
                <c:ptCount val="9"/>
                <c:pt idx="0">
                  <c:v>0.26052680867003797</c:v>
                </c:pt>
                <c:pt idx="1">
                  <c:v>0.11118489383800718</c:v>
                </c:pt>
                <c:pt idx="2">
                  <c:v>9.5877815804260108E-2</c:v>
                </c:pt>
                <c:pt idx="3">
                  <c:v>7.8834005891266962E-2</c:v>
                </c:pt>
                <c:pt idx="4">
                  <c:v>7.1086819567179174E-2</c:v>
                </c:pt>
                <c:pt idx="5">
                  <c:v>0.12220122252302873</c:v>
                </c:pt>
                <c:pt idx="6">
                  <c:v>0.10759224259760604</c:v>
                </c:pt>
                <c:pt idx="7">
                  <c:v>3.6692717644855356E-2</c:v>
                </c:pt>
                <c:pt idx="8">
                  <c:v>0.11991963358362705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4-4B23-AD80-6D16EB2A13D7}"/>
            </c:ext>
          </c:extLst>
        </c:ser>
        <c:ser>
          <c:idx val="3"/>
          <c:order val="3"/>
          <c:tx>
            <c:strRef>
              <c:f>Net!$L$66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Net!$L$67:$L$75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64B4-4B23-AD80-6D16EB2A1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73312"/>
        <c:axId val="1706841120"/>
      </c:barChart>
      <c:catAx>
        <c:axId val="170697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841120"/>
        <c:crosses val="autoZero"/>
        <c:auto val="1"/>
        <c:lblAlgn val="ctr"/>
        <c:lblOffset val="100"/>
        <c:noMultiLvlLbl val="0"/>
      </c:catAx>
      <c:valAx>
        <c:axId val="170684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97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84746358822645E-2"/>
          <c:y val="3.6760211220368842E-2"/>
          <c:w val="0.67145662799272221"/>
          <c:h val="0.89461036794406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64-40C9-BAA6-2219D242EFEC}"/>
                </c:ext>
              </c:extLst>
            </c:dLbl>
            <c:dLbl>
              <c:idx val="12"/>
              <c:layout>
                <c:manualLayout>
                  <c:x val="-1.7647843535423615E-2"/>
                  <c:y val="-5.139477112836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102.87655925287331</c:v>
                </c:pt>
                <c:pt idx="1">
                  <c:v>99.127051007800361</c:v>
                </c:pt>
                <c:pt idx="2">
                  <c:v>95.580796138821299</c:v>
                </c:pt>
                <c:pt idx="3">
                  <c:v>88.125864515213351</c:v>
                </c:pt>
                <c:pt idx="4">
                  <c:v>82.854254502854403</c:v>
                </c:pt>
                <c:pt idx="5">
                  <c:v>82.018479673935815</c:v>
                </c:pt>
                <c:pt idx="6">
                  <c:v>81.895309976060943</c:v>
                </c:pt>
                <c:pt idx="7">
                  <c:v>81.499630896791132</c:v>
                </c:pt>
                <c:pt idx="8">
                  <c:v>80.509260160695135</c:v>
                </c:pt>
                <c:pt idx="9">
                  <c:v>78.052385800329361</c:v>
                </c:pt>
                <c:pt idx="10">
                  <c:v>73.065451522602501</c:v>
                </c:pt>
                <c:pt idx="11">
                  <c:v>71.298910649405315</c:v>
                </c:pt>
                <c:pt idx="12">
                  <c:v>70.605764309679216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4-40C9-BAA6-2219D242E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or Pacific Islander, not 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237438996824311E-2"/>
                  <c:y val="-9.4222658600467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64-40C9-BAA6-2219D242EFEC}"/>
                </c:ext>
              </c:extLst>
            </c:dLbl>
            <c:dLbl>
              <c:idx val="12"/>
              <c:layout>
                <c:manualLayout>
                  <c:x val="8.2356603165308941E-3"/>
                  <c:y val="4.368555545910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66.856038293211853</c:v>
                </c:pt>
                <c:pt idx="1">
                  <c:v>66.528518190477783</c:v>
                </c:pt>
                <c:pt idx="2">
                  <c:v>64.676935387077421</c:v>
                </c:pt>
                <c:pt idx="3">
                  <c:v>62.798249878463793</c:v>
                </c:pt>
                <c:pt idx="4">
                  <c:v>62.849838128952229</c:v>
                </c:pt>
                <c:pt idx="5">
                  <c:v>65.79819735875428</c:v>
                </c:pt>
                <c:pt idx="6">
                  <c:v>62.683832393075853</c:v>
                </c:pt>
                <c:pt idx="7">
                  <c:v>65.356736551275802</c:v>
                </c:pt>
                <c:pt idx="8">
                  <c:v>63.998263458957403</c:v>
                </c:pt>
                <c:pt idx="9">
                  <c:v>65.383771734813052</c:v>
                </c:pt>
                <c:pt idx="10">
                  <c:v>60.888634197267493</c:v>
                </c:pt>
                <c:pt idx="11">
                  <c:v>56.516097072427407</c:v>
                </c:pt>
                <c:pt idx="12">
                  <c:v>56.352319486463323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4-40C9-BAA6-2219D242E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American, not 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24366437785098E-2"/>
                  <c:y val="-6.167372535403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64-40C9-BAA6-2219D242EFEC}"/>
                </c:ext>
              </c:extLst>
            </c:dLbl>
            <c:dLbl>
              <c:idx val="12"/>
              <c:layout>
                <c:manualLayout>
                  <c:x val="-3.529568707084792E-3"/>
                  <c:y val="-4.882503257194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68.941500014946342</c:v>
                </c:pt>
                <c:pt idx="1">
                  <c:v>67.694992457629624</c:v>
                </c:pt>
                <c:pt idx="2">
                  <c:v>66.248536299765803</c:v>
                </c:pt>
                <c:pt idx="3">
                  <c:v>64.513408301353408</c:v>
                </c:pt>
                <c:pt idx="4">
                  <c:v>61.769496243892291</c:v>
                </c:pt>
                <c:pt idx="5">
                  <c:v>62.154071156101033</c:v>
                </c:pt>
                <c:pt idx="6">
                  <c:v>62.733568912364333</c:v>
                </c:pt>
                <c:pt idx="7">
                  <c:v>64.039587036692225</c:v>
                </c:pt>
                <c:pt idx="8">
                  <c:v>64.906031683557998</c:v>
                </c:pt>
                <c:pt idx="9">
                  <c:v>63.965678401561668</c:v>
                </c:pt>
                <c:pt idx="10">
                  <c:v>62.324889207227407</c:v>
                </c:pt>
                <c:pt idx="11">
                  <c:v>60.856559288505757</c:v>
                </c:pt>
                <c:pt idx="12">
                  <c:v>58.796401364597877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4-40C9-BAA6-2219D242EF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White, not 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90484801547465E-2"/>
                  <c:y val="-5.1394771128360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64-40C9-BAA6-2219D242EFEC}"/>
                </c:ext>
              </c:extLst>
            </c:dLbl>
            <c:dLbl>
              <c:idx val="12"/>
              <c:layout>
                <c:manualLayout>
                  <c:x val="2.8236549656677563E-2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Sheet1!$E$2:$E$14</c:f>
              <c:numCache>
                <c:formatCode>0.0</c:formatCode>
                <c:ptCount val="13"/>
                <c:pt idx="0">
                  <c:v>63.156236330173193</c:v>
                </c:pt>
                <c:pt idx="1">
                  <c:v>63.191799334909263</c:v>
                </c:pt>
                <c:pt idx="2">
                  <c:v>62.662499024492433</c:v>
                </c:pt>
                <c:pt idx="3">
                  <c:v>61.63989591509808</c:v>
                </c:pt>
                <c:pt idx="4">
                  <c:v>61.057906285785307</c:v>
                </c:pt>
                <c:pt idx="5">
                  <c:v>61.523194108647282</c:v>
                </c:pt>
                <c:pt idx="6">
                  <c:v>61.783352283752137</c:v>
                </c:pt>
                <c:pt idx="7">
                  <c:v>63.42592884791032</c:v>
                </c:pt>
                <c:pt idx="8">
                  <c:v>62.986234980716759</c:v>
                </c:pt>
                <c:pt idx="9">
                  <c:v>61.355769594228519</c:v>
                </c:pt>
                <c:pt idx="10">
                  <c:v>58.445453031575532</c:v>
                </c:pt>
                <c:pt idx="11">
                  <c:v>57.381791027319309</c:v>
                </c:pt>
                <c:pt idx="12">
                  <c:v>56.737267788544237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4-40C9-BAA6-2219D242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426960"/>
        <c:axId val="792979712"/>
      </c:lineChart>
      <c:catAx>
        <c:axId val="8094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79712"/>
        <c:crosses val="autoZero"/>
        <c:auto val="1"/>
        <c:lblAlgn val="ctr"/>
        <c:lblOffset val="100"/>
        <c:noMultiLvlLbl val="0"/>
      </c:catAx>
      <c:valAx>
        <c:axId val="79297971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Births</a:t>
                </a:r>
                <a:r>
                  <a:rPr lang="en-US" baseline="0" dirty="0"/>
                  <a:t> per 1,000 women aged 15-44 years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94797161096221"/>
          <c:y val="0.54130106065453065"/>
          <c:w val="0.18712521220192305"/>
          <c:h val="0.40821774062515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71034413287178E-2"/>
          <c:y val="1.6893330781628378E-2"/>
          <c:w val="0.90879133858267713"/>
          <c:h val="0.82787715629632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CF-49CB-B2ED-9FB74A0003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CF-49CB-B2ED-9FB74A0003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CF-49CB-B2ED-9FB74A0003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CF-49CB-B2ED-9FB74A0003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6CF-49CB-B2ED-9FB74A0003A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CF-49CB-B2ED-9FB74A0003A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CF-49CB-B2ED-9FB74A0003A8}"/>
                </c:ext>
              </c:extLst>
            </c:dLbl>
            <c:dLbl>
              <c:idx val="2"/>
              <c:layout>
                <c:manualLayout>
                  <c:x val="-3.7598425196850395E-4"/>
                  <c:y val="-3.2334520648713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CF-49CB-B2ED-9FB74A0003A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CF-49CB-B2ED-9FB74A0003A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CF-49CB-B2ED-9FB74A000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  <c:extLst/>
            </c:strRef>
          </c:cat>
          <c:val>
            <c:numRef>
              <c:f>Sheet1!$B$1:$B$6</c:f>
              <c:numCache>
                <c:formatCode>0.0%</c:formatCode>
                <c:ptCount val="5"/>
                <c:pt idx="0">
                  <c:v>4.7E-2</c:v>
                </c:pt>
                <c:pt idx="1">
                  <c:v>0.13900000000000001</c:v>
                </c:pt>
                <c:pt idx="2">
                  <c:v>0.495</c:v>
                </c:pt>
                <c:pt idx="3">
                  <c:v>0.153</c:v>
                </c:pt>
                <c:pt idx="4">
                  <c:v>0.16500000000000001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6CF-49CB-B2ED-9FB74A000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99148832"/>
        <c:axId val="671407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1-C6CF-49CB-B2ED-9FB74A0003A8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2-C6CF-49CB-B2ED-9FB74A0003A8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3-C6CF-49CB-B2ED-9FB74A0003A8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4-C6CF-49CB-B2ED-9FB74A0003A8}"/>
                  </c:ext>
                </c:extLst>
              </c15:ser>
            </c15:filteredBarSeries>
          </c:ext>
        </c:extLst>
      </c:barChart>
      <c:catAx>
        <c:axId val="79914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07984"/>
        <c:crosses val="autoZero"/>
        <c:auto val="1"/>
        <c:lblAlgn val="ctr"/>
        <c:lblOffset val="100"/>
        <c:noMultiLvlLbl val="0"/>
      </c:catAx>
      <c:valAx>
        <c:axId val="671407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79914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Sheet5!$A$27:$A$31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Sheet5!$E$27:$E$31</c:f>
              <c:numCache>
                <c:formatCode>0.0%</c:formatCode>
                <c:ptCount val="5"/>
                <c:pt idx="0">
                  <c:v>3.344875110596883E-2</c:v>
                </c:pt>
                <c:pt idx="1">
                  <c:v>0.17881899544000546</c:v>
                </c:pt>
                <c:pt idx="2">
                  <c:v>0.48500221193765741</c:v>
                </c:pt>
                <c:pt idx="3">
                  <c:v>0.17323810658136526</c:v>
                </c:pt>
                <c:pt idx="4">
                  <c:v>0.12949193493500305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D-4EFB-9785-7020EEFA8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965680"/>
        <c:axId val="463109984"/>
      </c:barChart>
      <c:catAx>
        <c:axId val="949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109984"/>
        <c:crosses val="autoZero"/>
        <c:auto val="1"/>
        <c:lblAlgn val="ctr"/>
        <c:lblOffset val="100"/>
        <c:noMultiLvlLbl val="0"/>
      </c:catAx>
      <c:valAx>
        <c:axId val="463109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9496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47326526252083E-2"/>
          <c:y val="5.1371275334138183E-2"/>
          <c:w val="0.69892221164662105"/>
          <c:h val="0.650563938334950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High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8.8062497515832061E-2</c:v>
                </c:pt>
                <c:pt idx="1">
                  <c:v>0.10600127745841317</c:v>
                </c:pt>
                <c:pt idx="2">
                  <c:v>5.5910582745044214E-2</c:v>
                </c:pt>
                <c:pt idx="3">
                  <c:v>0.31714620064053411</c:v>
                </c:pt>
                <c:pt idx="4">
                  <c:v>0.30016003300472777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D-4133-AACB-DF644BB208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or Equivelant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0.29601760035710867</c:v>
                </c:pt>
                <c:pt idx="1">
                  <c:v>0.13160697920757905</c:v>
                </c:pt>
                <c:pt idx="2">
                  <c:v>0.23287010310943071</c:v>
                </c:pt>
                <c:pt idx="3">
                  <c:v>0.28384573716936046</c:v>
                </c:pt>
                <c:pt idx="4">
                  <c:v>0.26851608481416539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D-4133-AACB-DF644BB208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College or Associate Degree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0.35903750121751526</c:v>
                </c:pt>
                <c:pt idx="1">
                  <c:v>0.15668701872151009</c:v>
                </c:pt>
                <c:pt idx="2">
                  <c:v>0.31687115732968546</c:v>
                </c:pt>
                <c:pt idx="3">
                  <c:v>0.23765307960736012</c:v>
                </c:pt>
                <c:pt idx="4">
                  <c:v>0.24686338637823019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D-4133-AACB-DF644BB208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Bachelor, Graduate, Professional Degree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0.25688240090954395</c:v>
                </c:pt>
                <c:pt idx="1">
                  <c:v>0.60570472461249769</c:v>
                </c:pt>
                <c:pt idx="2">
                  <c:v>0.39434815681583962</c:v>
                </c:pt>
                <c:pt idx="3">
                  <c:v>0.16135498258274533</c:v>
                </c:pt>
                <c:pt idx="4">
                  <c:v>0.1844604958028766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8D-4133-AACB-DF644BB20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26059472"/>
        <c:axId val="226068096"/>
      </c:barChart>
      <c:catAx>
        <c:axId val="22605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68096"/>
        <c:crosses val="autoZero"/>
        <c:auto val="1"/>
        <c:lblAlgn val="ctr"/>
        <c:lblOffset val="100"/>
        <c:noMultiLvlLbl val="0"/>
      </c:catAx>
      <c:valAx>
        <c:axId val="22606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319395569744864"/>
          <c:y val="4.7941743420705424E-2"/>
          <c:w val="0.15619243072425079"/>
          <c:h val="0.71374735170160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Sheet1!$B$12:$B$17</c:f>
              <c:numCache>
                <c:formatCode>0.0%</c:formatCode>
                <c:ptCount val="6"/>
                <c:pt idx="0">
                  <c:v>9.3418662503556391E-2</c:v>
                </c:pt>
                <c:pt idx="1">
                  <c:v>4.3333856153840541E-2</c:v>
                </c:pt>
                <c:pt idx="2">
                  <c:v>4.26995411338153E-2</c:v>
                </c:pt>
                <c:pt idx="3">
                  <c:v>7.8068713204986984E-2</c:v>
                </c:pt>
                <c:pt idx="4">
                  <c:v>3.7641252726569735E-2</c:v>
                </c:pt>
                <c:pt idx="5">
                  <c:v>0.12647763665676956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C-4282-AFC6-061DFEB3D68B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0030030030028928E-3"/>
                  <c:y val="1.63376446562287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6C-4282-AFC6-061DFEB3D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Sheet1!$C$12:$C$17</c:f>
              <c:numCache>
                <c:formatCode>0.0%</c:formatCode>
                <c:ptCount val="6"/>
                <c:pt idx="0">
                  <c:v>0.10357046577645582</c:v>
                </c:pt>
                <c:pt idx="1">
                  <c:v>4.8799978730319771E-2</c:v>
                </c:pt>
                <c:pt idx="2">
                  <c:v>5.4779576653071899E-2</c:v>
                </c:pt>
                <c:pt idx="3">
                  <c:v>6.9850675179790531E-2</c:v>
                </c:pt>
                <c:pt idx="4">
                  <c:v>3.3816443417083203E-2</c:v>
                </c:pt>
                <c:pt idx="5">
                  <c:v>0.11808823448095428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C-4282-AFC6-061DFEB3D68B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Sheet1!$D$12:$D$17</c:f>
              <c:numCache>
                <c:formatCode>0.0%</c:formatCode>
                <c:ptCount val="6"/>
                <c:pt idx="0">
                  <c:v>1.0151803272899426E-2</c:v>
                </c:pt>
                <c:pt idx="1">
                  <c:v>5.4661225764792293E-3</c:v>
                </c:pt>
                <c:pt idx="2">
                  <c:v>1.2080035519256599E-2</c:v>
                </c:pt>
                <c:pt idx="3">
                  <c:v>-8.218038025196453E-3</c:v>
                </c:pt>
                <c:pt idx="4">
                  <c:v>-3.8248093094865321E-3</c:v>
                </c:pt>
                <c:pt idx="5">
                  <c:v>-8.3894021758152831E-3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C-4282-AFC6-061DFEB3D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138832"/>
        <c:axId val="519133584"/>
      </c:barChart>
      <c:catAx>
        <c:axId val="51913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33584"/>
        <c:crosses val="autoZero"/>
        <c:auto val="1"/>
        <c:lblAlgn val="ctr"/>
        <c:lblOffset val="100"/>
        <c:noMultiLvlLbl val="0"/>
      </c:catAx>
      <c:valAx>
        <c:axId val="519133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191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Houston-The</a:t>
            </a:r>
            <a:r>
              <a:rPr lang="en-US" baseline="0" dirty="0"/>
              <a:t> Woodlands-Sugar Land MSA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DFWLan!$B$12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DFWLan!$A$13:$A$17</c:f>
              <c:strCache>
                <c:ptCount val="5"/>
                <c:pt idx="0">
                  <c:v>Speak only English</c:v>
                </c:pt>
                <c:pt idx="1">
                  <c:v>    Spanish or Spanish Creole</c:v>
                </c:pt>
                <c:pt idx="2">
                  <c:v>    Other Indo-European languages</c:v>
                </c:pt>
                <c:pt idx="3">
                  <c:v>    Asian and Pacific Island languages</c:v>
                </c:pt>
                <c:pt idx="4">
                  <c:v>    Other languages</c:v>
                </c:pt>
              </c:strCache>
            </c:strRef>
          </c:cat>
          <c:val>
            <c:numRef>
              <c:f>DFWLan!$B$13:$B$17</c:f>
              <c:numCache>
                <c:formatCode>0.0%</c:formatCode>
                <c:ptCount val="5"/>
                <c:pt idx="0">
                  <c:v>0.7</c:v>
                </c:pt>
                <c:pt idx="1">
                  <c:v>0.22900000000000001</c:v>
                </c:pt>
                <c:pt idx="2">
                  <c:v>2.5999999999999999E-2</c:v>
                </c:pt>
                <c:pt idx="3">
                  <c:v>3.4000000000000002E-2</c:v>
                </c:pt>
                <c:pt idx="4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0-462D-89AB-2CA82DA3880E}"/>
            </c:ext>
          </c:extLst>
        </c:ser>
        <c:ser>
          <c:idx val="1"/>
          <c:order val="1"/>
          <c:tx>
            <c:strRef>
              <c:f>DFWLan!$C$12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949957448199695E-2"/>
                  <c:y val="-3.0257186081694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80-462D-89AB-2CA82DA3880E}"/>
                </c:ext>
              </c:extLst>
            </c:dLbl>
            <c:dLbl>
              <c:idx val="1"/>
              <c:layout>
                <c:manualLayout>
                  <c:x val="2.5949957448199695E-2"/>
                  <c:y val="-6.0514372163388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80-462D-89AB-2CA82DA3880E}"/>
                </c:ext>
              </c:extLst>
            </c:dLbl>
            <c:dLbl>
              <c:idx val="2"/>
              <c:layout>
                <c:manualLayout>
                  <c:x val="1.8535683891571144E-2"/>
                  <c:y val="-1.5128593040847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80-462D-89AB-2CA82DA3880E}"/>
                </c:ext>
              </c:extLst>
            </c:dLbl>
            <c:dLbl>
              <c:idx val="3"/>
              <c:layout>
                <c:manualLayout>
                  <c:x val="1.6682115502414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80-462D-89AB-2CA82DA3880E}"/>
                </c:ext>
              </c:extLst>
            </c:dLbl>
            <c:dLbl>
              <c:idx val="4"/>
              <c:layout>
                <c:manualLayout>
                  <c:x val="5.5607051674712278E-3"/>
                  <c:y val="-6.0514372163389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80-462D-89AB-2CA82DA38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DFWLan!$A$13:$A$17</c:f>
              <c:strCache>
                <c:ptCount val="5"/>
                <c:pt idx="0">
                  <c:v>Speak only English</c:v>
                </c:pt>
                <c:pt idx="1">
                  <c:v>    Spanish or Spanish Creole</c:v>
                </c:pt>
                <c:pt idx="2">
                  <c:v>    Other Indo-European languages</c:v>
                </c:pt>
                <c:pt idx="3">
                  <c:v>    Asian and Pacific Island languages</c:v>
                </c:pt>
                <c:pt idx="4">
                  <c:v>    Other languages</c:v>
                </c:pt>
              </c:strCache>
            </c:strRef>
          </c:cat>
          <c:val>
            <c:numRef>
              <c:f>DFWLan!$C$13:$C$17</c:f>
              <c:numCache>
                <c:formatCode>0.0%</c:formatCode>
                <c:ptCount val="5"/>
                <c:pt idx="0">
                  <c:v>0.68547589509633122</c:v>
                </c:pt>
                <c:pt idx="1">
                  <c:v>0.21909927873704249</c:v>
                </c:pt>
                <c:pt idx="2">
                  <c:v>3.3415424947280892E-2</c:v>
                </c:pt>
                <c:pt idx="3">
                  <c:v>4.2976019651339563E-2</c:v>
                </c:pt>
                <c:pt idx="4">
                  <c:v>1.9033381568005797E-2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80-462D-89AB-2CA82DA38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049312"/>
        <c:axId val="91246096"/>
      </c:barChart>
      <c:catAx>
        <c:axId val="9904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46096"/>
        <c:crosses val="autoZero"/>
        <c:auto val="1"/>
        <c:lblAlgn val="ctr"/>
        <c:lblOffset val="100"/>
        <c:noMultiLvlLbl val="0"/>
      </c:catAx>
      <c:valAx>
        <c:axId val="91246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9904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HoustonDisability!$B$47</c:f>
              <c:strCache>
                <c:ptCount val="1"/>
                <c:pt idx="0">
                  <c:v>Asian Alone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HoustonDisability!$A$49:$A$51</c:f>
              <c:strCache>
                <c:ptCount val="3"/>
                <c:pt idx="0">
                  <c:v>    Under 18 years</c:v>
                </c:pt>
                <c:pt idx="1">
                  <c:v>    18 to 64 years</c:v>
                </c:pt>
                <c:pt idx="2">
                  <c:v>    65 years and over</c:v>
                </c:pt>
              </c:strCache>
            </c:strRef>
          </c:cat>
          <c:val>
            <c:numRef>
              <c:f>HoustonDisability!$B$49:$B$51</c:f>
              <c:numCache>
                <c:formatCode>0%</c:formatCode>
                <c:ptCount val="3"/>
                <c:pt idx="0">
                  <c:v>1.2176977290524667E-2</c:v>
                </c:pt>
                <c:pt idx="1">
                  <c:v>4.3160678436890594E-2</c:v>
                </c:pt>
                <c:pt idx="2">
                  <c:v>0.26590884804445392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D-42ED-85C6-72CA25DDC484}"/>
            </c:ext>
          </c:extLst>
        </c:ser>
        <c:ser>
          <c:idx val="1"/>
          <c:order val="1"/>
          <c:tx>
            <c:strRef>
              <c:f>HoustonDisability!$C$47</c:f>
              <c:strCache>
                <c:ptCount val="1"/>
                <c:pt idx="0">
                  <c:v>NH White Alone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HoustonDisability!$A$49:$A$51</c:f>
              <c:strCache>
                <c:ptCount val="3"/>
                <c:pt idx="0">
                  <c:v>    Under 18 years</c:v>
                </c:pt>
                <c:pt idx="1">
                  <c:v>    18 to 64 years</c:v>
                </c:pt>
                <c:pt idx="2">
                  <c:v>    65 years and over</c:v>
                </c:pt>
              </c:strCache>
            </c:strRef>
          </c:cat>
          <c:val>
            <c:numRef>
              <c:f>HoustonDisability!$C$49:$C$51</c:f>
              <c:numCache>
                <c:formatCode>0%</c:formatCode>
                <c:ptCount val="3"/>
                <c:pt idx="0">
                  <c:v>4.3066696128772064E-2</c:v>
                </c:pt>
                <c:pt idx="1">
                  <c:v>8.9242443584803155E-2</c:v>
                </c:pt>
                <c:pt idx="2">
                  <c:v>0.31297490741126044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1D-42ED-85C6-72CA25DDC484}"/>
            </c:ext>
          </c:extLst>
        </c:ser>
        <c:ser>
          <c:idx val="2"/>
          <c:order val="2"/>
          <c:tx>
            <c:strRef>
              <c:f>HoustonDisability!$D$47</c:f>
              <c:strCache>
                <c:ptCount val="1"/>
                <c:pt idx="0">
                  <c:v>Hispanic
/Latino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HoustonDisability!$A$49:$A$51</c:f>
              <c:strCache>
                <c:ptCount val="3"/>
                <c:pt idx="0">
                  <c:v>    Under 18 years</c:v>
                </c:pt>
                <c:pt idx="1">
                  <c:v>    18 to 64 years</c:v>
                </c:pt>
                <c:pt idx="2">
                  <c:v>    65 years and over</c:v>
                </c:pt>
              </c:strCache>
            </c:strRef>
          </c:cat>
          <c:val>
            <c:numRef>
              <c:f>HoustonDisability!$D$49:$D$51</c:f>
              <c:numCache>
                <c:formatCode>0%</c:formatCode>
                <c:ptCount val="3"/>
                <c:pt idx="0">
                  <c:v>3.9878151044786335E-2</c:v>
                </c:pt>
                <c:pt idx="1">
                  <c:v>7.4538971393170547E-2</c:v>
                </c:pt>
                <c:pt idx="2">
                  <c:v>0.35638391773506634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1D-42ED-85C6-72CA25DDC484}"/>
            </c:ext>
          </c:extLst>
        </c:ser>
        <c:ser>
          <c:idx val="3"/>
          <c:order val="3"/>
          <c:tx>
            <c:strRef>
              <c:f>HoustonDisability!$E$47</c:f>
              <c:strCache>
                <c:ptCount val="1"/>
                <c:pt idx="0">
                  <c:v>Black/African American Alone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HoustonDisability!$A$49:$A$51</c:f>
              <c:strCache>
                <c:ptCount val="3"/>
                <c:pt idx="0">
                  <c:v>    Under 18 years</c:v>
                </c:pt>
                <c:pt idx="1">
                  <c:v>    18 to 64 years</c:v>
                </c:pt>
                <c:pt idx="2">
                  <c:v>    65 years and over</c:v>
                </c:pt>
              </c:strCache>
            </c:strRef>
          </c:cat>
          <c:val>
            <c:numRef>
              <c:f>HoustonDisability!$E$49:$E$51</c:f>
              <c:numCache>
                <c:formatCode>0%</c:formatCode>
                <c:ptCount val="3"/>
                <c:pt idx="0">
                  <c:v>5.6381110628575745E-2</c:v>
                </c:pt>
                <c:pt idx="1">
                  <c:v>0.12270925648184872</c:v>
                </c:pt>
                <c:pt idx="2">
                  <c:v>0.38704899442245827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1D-42ED-85C6-72CA25DDC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1602368"/>
        <c:axId val="95123472"/>
      </c:barChart>
      <c:catAx>
        <c:axId val="190160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23472"/>
        <c:crosses val="autoZero"/>
        <c:auto val="1"/>
        <c:lblAlgn val="ctr"/>
        <c:lblOffset val="100"/>
        <c:noMultiLvlLbl val="0"/>
      </c:catAx>
      <c:valAx>
        <c:axId val="9512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60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567147856517945E-2"/>
          <c:y val="4.7722342733188719E-2"/>
          <c:w val="0.88498840769903764"/>
          <c:h val="0.85163441337728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DisabilitybyRace!$B$47</c:f>
              <c:strCache>
                <c:ptCount val="1"/>
                <c:pt idx="0">
                  <c:v>Asian Alone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DisabilitybyRace!$A$48</c:f>
              <c:strCache>
                <c:ptCount val="1"/>
                <c:pt idx="0">
                  <c:v>AllAge</c:v>
                </c:pt>
              </c:strCache>
            </c:strRef>
          </c:cat>
          <c:val>
            <c:numRef>
              <c:f>DisabilitybyRace!$B$48</c:f>
              <c:numCache>
                <c:formatCode>0%</c:formatCode>
                <c:ptCount val="1"/>
                <c:pt idx="0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1-455D-A1F8-1A7802FBCAF1}"/>
            </c:ext>
          </c:extLst>
        </c:ser>
        <c:ser>
          <c:idx val="1"/>
          <c:order val="1"/>
          <c:tx>
            <c:strRef>
              <c:f>DisabilitybyRace!$C$47</c:f>
              <c:strCache>
                <c:ptCount val="1"/>
                <c:pt idx="0">
                  <c:v>NH White Alone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DisabilitybyRace!$A$48</c:f>
              <c:strCache>
                <c:ptCount val="1"/>
                <c:pt idx="0">
                  <c:v>AllAge</c:v>
                </c:pt>
              </c:strCache>
            </c:strRef>
          </c:cat>
          <c:val>
            <c:numRef>
              <c:f>DisabilitybyRace!$C$48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1-455D-A1F8-1A7802FBCAF1}"/>
            </c:ext>
          </c:extLst>
        </c:ser>
        <c:ser>
          <c:idx val="2"/>
          <c:order val="2"/>
          <c:tx>
            <c:strRef>
              <c:f>DisabilitybyRace!$D$47</c:f>
              <c:strCache>
                <c:ptCount val="1"/>
                <c:pt idx="0">
                  <c:v>Hispanic
/Latino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DisabilitybyRace!$A$48</c:f>
              <c:strCache>
                <c:ptCount val="1"/>
                <c:pt idx="0">
                  <c:v>AllAge</c:v>
                </c:pt>
              </c:strCache>
            </c:strRef>
          </c:cat>
          <c:val>
            <c:numRef>
              <c:f>DisabilitybyRace!$D$48</c:f>
              <c:numCache>
                <c:formatCode>0%</c:formatCode>
                <c:ptCount val="1"/>
                <c:pt idx="0">
                  <c:v>0.10300000000000001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D1-455D-A1F8-1A7802FBCAF1}"/>
            </c:ext>
          </c:extLst>
        </c:ser>
        <c:ser>
          <c:idx val="3"/>
          <c:order val="3"/>
          <c:tx>
            <c:strRef>
              <c:f>DisabilitybyRace!$E$47</c:f>
              <c:strCache>
                <c:ptCount val="1"/>
                <c:pt idx="0">
                  <c:v>Black/African American Alone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DisabilitybyRace!$A$48</c:f>
              <c:strCache>
                <c:ptCount val="1"/>
                <c:pt idx="0">
                  <c:v>AllAge</c:v>
                </c:pt>
              </c:strCache>
            </c:strRef>
          </c:cat>
          <c:val>
            <c:numRef>
              <c:f>DisabilitybyRace!$E$48</c:f>
              <c:numCache>
                <c:formatCode>0%</c:formatCode>
                <c:ptCount val="1"/>
                <c:pt idx="0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D1-455D-A1F8-1A7802FBC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423488"/>
        <c:axId val="97142912"/>
      </c:barChart>
      <c:catAx>
        <c:axId val="46142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42912"/>
        <c:crosses val="autoZero"/>
        <c:auto val="1"/>
        <c:lblAlgn val="ctr"/>
        <c:lblOffset val="100"/>
        <c:noMultiLvlLbl val="0"/>
      </c:catAx>
      <c:valAx>
        <c:axId val="9714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42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9081073802674E-2"/>
          <c:y val="6.5025276322850253E-2"/>
          <c:w val="0.93156519036093111"/>
          <c:h val="0.74438470840887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Commuting_Time!$G$14</c:f>
              <c:strCache>
                <c:ptCount val="1"/>
                <c:pt idx="0">
                  <c:v>2006-2016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367946721081476E-2"/>
                  <c:y val="-5.0704209607210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18-40A7-8D01-C7C74DCC8271}"/>
                </c:ext>
              </c:extLst>
            </c:dLbl>
            <c:dLbl>
              <c:idx val="3"/>
              <c:layout>
                <c:manualLayout>
                  <c:x val="-1.4280411885105346E-2"/>
                  <c:y val="-1.014084192144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18-40A7-8D01-C7C74DCC8271}"/>
                </c:ext>
              </c:extLst>
            </c:dLbl>
            <c:dLbl>
              <c:idx val="5"/>
              <c:layout>
                <c:manualLayout>
                  <c:x val="-5.52524285508875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18-40A7-8D01-C7C74DCC8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Commuting_Time!$F$15:$F$23</c:f>
              <c:strCache>
                <c:ptCount val="9"/>
                <c:pt idx="0">
                  <c:v>Less than 10 minutes</c:v>
                </c:pt>
                <c:pt idx="1">
                  <c:v>10 to 14 minutes</c:v>
                </c:pt>
                <c:pt idx="2">
                  <c:v>15 to 19 minutes</c:v>
                </c:pt>
                <c:pt idx="3">
                  <c:v>20 to 24 minutes</c:v>
                </c:pt>
                <c:pt idx="4">
                  <c:v>25 to 29 minutes</c:v>
                </c:pt>
                <c:pt idx="5">
                  <c:v>30 to 34 minutes</c:v>
                </c:pt>
                <c:pt idx="6">
                  <c:v>35 to 44 minutes</c:v>
                </c:pt>
                <c:pt idx="7">
                  <c:v>45 to 59 minutes</c:v>
                </c:pt>
                <c:pt idx="8">
                  <c:v>60 or more minutes</c:v>
                </c:pt>
              </c:strCache>
            </c:strRef>
          </c:cat>
          <c:val>
            <c:numRef>
              <c:f>Commuting_Time!$G$15:$G$23</c:f>
              <c:numCache>
                <c:formatCode>0%</c:formatCode>
                <c:ptCount val="9"/>
                <c:pt idx="0">
                  <c:v>0.13300000000000001</c:v>
                </c:pt>
                <c:pt idx="1">
                  <c:v>0.14599999999999999</c:v>
                </c:pt>
                <c:pt idx="2">
                  <c:v>0.16200000000000001</c:v>
                </c:pt>
                <c:pt idx="3">
                  <c:v>0.14599999999999999</c:v>
                </c:pt>
                <c:pt idx="4">
                  <c:v>5.9000000000000004E-2</c:v>
                </c:pt>
                <c:pt idx="5">
                  <c:v>0.14899999999999999</c:v>
                </c:pt>
                <c:pt idx="6">
                  <c:v>6.0999999999999999E-2</c:v>
                </c:pt>
                <c:pt idx="7">
                  <c:v>7.5999999999999998E-2</c:v>
                </c:pt>
                <c:pt idx="8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18-40A7-8D01-C7C74DCC8271}"/>
            </c:ext>
          </c:extLst>
        </c:ser>
        <c:ser>
          <c:idx val="1"/>
          <c:order val="1"/>
          <c:tx>
            <c:strRef>
              <c:f>Commuting_Time!$H$14</c:f>
              <c:strCache>
                <c:ptCount val="1"/>
                <c:pt idx="0">
                  <c:v>2016-2020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Commuting_Time!$F$15:$F$23</c:f>
              <c:strCache>
                <c:ptCount val="9"/>
                <c:pt idx="0">
                  <c:v>Less than 10 minutes</c:v>
                </c:pt>
                <c:pt idx="1">
                  <c:v>10 to 14 minutes</c:v>
                </c:pt>
                <c:pt idx="2">
                  <c:v>15 to 19 minutes</c:v>
                </c:pt>
                <c:pt idx="3">
                  <c:v>20 to 24 minutes</c:v>
                </c:pt>
                <c:pt idx="4">
                  <c:v>25 to 29 minutes</c:v>
                </c:pt>
                <c:pt idx="5">
                  <c:v>30 to 34 minutes</c:v>
                </c:pt>
                <c:pt idx="6">
                  <c:v>35 to 44 minutes</c:v>
                </c:pt>
                <c:pt idx="7">
                  <c:v>45 to 59 minutes</c:v>
                </c:pt>
                <c:pt idx="8">
                  <c:v>60 or more minutes</c:v>
                </c:pt>
              </c:strCache>
            </c:strRef>
          </c:cat>
          <c:val>
            <c:numRef>
              <c:f>Commuting_Time!$H$15:$H$23</c:f>
              <c:numCache>
                <c:formatCode>0%</c:formatCode>
                <c:ptCount val="9"/>
                <c:pt idx="0">
                  <c:v>0.11657093213550146</c:v>
                </c:pt>
                <c:pt idx="1">
                  <c:v>0.1317282729028057</c:v>
                </c:pt>
                <c:pt idx="2">
                  <c:v>0.1562220652993678</c:v>
                </c:pt>
                <c:pt idx="3">
                  <c:v>0.14337037462002741</c:v>
                </c:pt>
                <c:pt idx="4">
                  <c:v>6.2636638715692902E-2</c:v>
                </c:pt>
                <c:pt idx="5">
                  <c:v>0.14878081696539286</c:v>
                </c:pt>
                <c:pt idx="6">
                  <c:v>6.9567335227566307E-2</c:v>
                </c:pt>
                <c:pt idx="7">
                  <c:v>8.7525271870462482E-2</c:v>
                </c:pt>
                <c:pt idx="8">
                  <c:v>8.3598292263183077E-2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18-40A7-8D01-C7C74DCC8271}"/>
            </c:ext>
          </c:extLst>
        </c:ser>
        <c:ser>
          <c:idx val="2"/>
          <c:order val="2"/>
          <c:tx>
            <c:strRef>
              <c:f>Commuting_Time!$I$14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Commuting_Time!$F$15:$F$23</c:f>
              <c:strCache>
                <c:ptCount val="9"/>
                <c:pt idx="0">
                  <c:v>Less than 10 minutes</c:v>
                </c:pt>
                <c:pt idx="1">
                  <c:v>10 to 14 minutes</c:v>
                </c:pt>
                <c:pt idx="2">
                  <c:v>15 to 19 minutes</c:v>
                </c:pt>
                <c:pt idx="3">
                  <c:v>20 to 24 minutes</c:v>
                </c:pt>
                <c:pt idx="4">
                  <c:v>25 to 29 minutes</c:v>
                </c:pt>
                <c:pt idx="5">
                  <c:v>30 to 34 minutes</c:v>
                </c:pt>
                <c:pt idx="6">
                  <c:v>35 to 44 minutes</c:v>
                </c:pt>
                <c:pt idx="7">
                  <c:v>45 to 59 minutes</c:v>
                </c:pt>
                <c:pt idx="8">
                  <c:v>60 or more minutes</c:v>
                </c:pt>
              </c:strCache>
            </c:strRef>
          </c:cat>
          <c:val>
            <c:numRef>
              <c:f>Commuting_Time!$I$15:$I$23</c:f>
              <c:numCache>
                <c:formatCode>0.0%</c:formatCode>
                <c:ptCount val="9"/>
                <c:pt idx="0">
                  <c:v>-1.0473365747512037E-2</c:v>
                </c:pt>
                <c:pt idx="1">
                  <c:v>-7.6751168177671414E-3</c:v>
                </c:pt>
                <c:pt idx="2">
                  <c:v>-2.3673182699490702E-3</c:v>
                </c:pt>
                <c:pt idx="3">
                  <c:v>-3.766764875947598E-3</c:v>
                </c:pt>
                <c:pt idx="4">
                  <c:v>4.4996938929593236E-3</c:v>
                </c:pt>
                <c:pt idx="5">
                  <c:v>-1.2614261690189477E-3</c:v>
                </c:pt>
                <c:pt idx="6">
                  <c:v>7.3773859289174154E-3</c:v>
                </c:pt>
                <c:pt idx="7">
                  <c:v>6.3535045992277328E-3</c:v>
                </c:pt>
                <c:pt idx="8">
                  <c:v>7.3134074590903569E-3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18-40A7-8D01-C7C74DCC8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6550432"/>
        <c:axId val="1708724304"/>
      </c:barChart>
      <c:catAx>
        <c:axId val="141655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724304"/>
        <c:crosses val="autoZero"/>
        <c:auto val="1"/>
        <c:lblAlgn val="ctr"/>
        <c:lblOffset val="100"/>
        <c:noMultiLvlLbl val="0"/>
      </c:catAx>
      <c:valAx>
        <c:axId val="170872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55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91-4EFC-8BF8-D1F2AD3889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91-4EFC-8BF8-D1F2AD3889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91-4EFC-8BF8-D1F2AD3889C7}"/>
              </c:ext>
            </c:extLst>
          </c:dPt>
          <c:dLbls>
            <c:dLbl>
              <c:idx val="0"/>
              <c:layout>
                <c:manualLayout>
                  <c:x val="-0.21413715935289854"/>
                  <c:y val="-2.7354821485265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54861060337974"/>
                      <c:h val="0.20566391029526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91-4EFC-8BF8-D1F2AD3889C7}"/>
                </c:ext>
              </c:extLst>
            </c:dLbl>
            <c:dLbl>
              <c:idx val="1"/>
              <c:layout>
                <c:manualLayout>
                  <c:x val="0.1734946756434535"/>
                  <c:y val="-0.14888535232028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66800707736849"/>
                      <c:h val="0.230162423875082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91-4EFC-8BF8-D1F2AD3889C7}"/>
                </c:ext>
              </c:extLst>
            </c:dLbl>
            <c:dLbl>
              <c:idx val="2"/>
              <c:layout>
                <c:manualLayout>
                  <c:x val="0.23635614224925791"/>
                  <c:y val="0.159813620226859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/>
                      <a:t> </a:t>
                    </a:r>
                    <a:fld id="{9CE08A2E-908A-4A51-AB8F-472395111F1B}" type="VALUE">
                      <a:rPr lang="en-US" sz="1600" baseline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79664994808955"/>
                      <c:h val="0.198351588882154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791-4EFC-8BF8-D1F2AD388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0.48112293628385222</c:v>
                </c:pt>
                <c:pt idx="1">
                  <c:v>0.20815107300819763</c:v>
                </c:pt>
                <c:pt idx="2">
                  <c:v>0.31072599070795015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91-4EFC-8BF8-D1F2AD388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MeansOfTrans!$F$30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MeansOfTrans!$E$31:$E$36</c:f>
              <c:strCache>
                <c:ptCount val="6"/>
                <c:pt idx="0">
                  <c:v>    Car, truck, or van - drove alone:</c:v>
                </c:pt>
                <c:pt idx="1">
                  <c:v>    Car, truck, or van - carpooled:</c:v>
                </c:pt>
                <c:pt idx="2">
                  <c:v>    Public transportation (excluding taxicab):</c:v>
                </c:pt>
                <c:pt idx="3">
                  <c:v>    Walked:</c:v>
                </c:pt>
                <c:pt idx="4">
                  <c:v>    Taxicab, motorcycle, bicycle, or other means:</c:v>
                </c:pt>
                <c:pt idx="5">
                  <c:v>    Worked from home</c:v>
                </c:pt>
              </c:strCache>
            </c:strRef>
          </c:cat>
          <c:val>
            <c:numRef>
              <c:f>MeansOfTrans!$F$31:$F$36</c:f>
              <c:numCache>
                <c:formatCode>0.0%</c:formatCode>
                <c:ptCount val="6"/>
                <c:pt idx="0">
                  <c:v>0.79790462184273525</c:v>
                </c:pt>
                <c:pt idx="1">
                  <c:v>0.11051487437804736</c:v>
                </c:pt>
                <c:pt idx="2">
                  <c:v>1.5533048459335768E-2</c:v>
                </c:pt>
                <c:pt idx="3">
                  <c:v>1.6859563211629999E-2</c:v>
                </c:pt>
                <c:pt idx="4">
                  <c:v>1.7292061005917712E-2</c:v>
                </c:pt>
                <c:pt idx="5">
                  <c:v>4.1895831102333934E-2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B-484E-9C8F-61981CD7CE9E}"/>
            </c:ext>
          </c:extLst>
        </c:ser>
        <c:ser>
          <c:idx val="1"/>
          <c:order val="1"/>
          <c:tx>
            <c:strRef>
              <c:f>MeansOfTrans!$G$30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MeansOfTrans!$E$31:$E$36</c:f>
              <c:strCache>
                <c:ptCount val="6"/>
                <c:pt idx="0">
                  <c:v>    Car, truck, or van - drove alone:</c:v>
                </c:pt>
                <c:pt idx="1">
                  <c:v>    Car, truck, or van - carpooled:</c:v>
                </c:pt>
                <c:pt idx="2">
                  <c:v>    Public transportation (excluding taxicab):</c:v>
                </c:pt>
                <c:pt idx="3">
                  <c:v>    Walked:</c:v>
                </c:pt>
                <c:pt idx="4">
                  <c:v>    Taxicab, motorcycle, bicycle, or other means:</c:v>
                </c:pt>
                <c:pt idx="5">
                  <c:v>    Worked from home</c:v>
                </c:pt>
              </c:strCache>
            </c:strRef>
          </c:cat>
          <c:val>
            <c:numRef>
              <c:f>MeansOfTrans!$G$31:$G$36</c:f>
              <c:numCache>
                <c:formatCode>0.0%</c:formatCode>
                <c:ptCount val="6"/>
                <c:pt idx="0">
                  <c:v>0.8014305506636531</c:v>
                </c:pt>
                <c:pt idx="1">
                  <c:v>9.7039459894107435E-2</c:v>
                </c:pt>
                <c:pt idx="2">
                  <c:v>1.3279695642534251E-2</c:v>
                </c:pt>
                <c:pt idx="3">
                  <c:v>1.5411443165878742E-2</c:v>
                </c:pt>
                <c:pt idx="4">
                  <c:v>1.5714812003548854E-2</c:v>
                </c:pt>
                <c:pt idx="5">
                  <c:v>5.7124038630277665E-2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9B-484E-9C8F-61981CD7CE9E}"/>
            </c:ext>
          </c:extLst>
        </c:ser>
        <c:ser>
          <c:idx val="2"/>
          <c:order val="2"/>
          <c:tx>
            <c:strRef>
              <c:f>MeansOfTrans!$H$30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MeansOfTrans!$E$31:$E$36</c:f>
              <c:strCache>
                <c:ptCount val="6"/>
                <c:pt idx="0">
                  <c:v>    Car, truck, or van - drove alone:</c:v>
                </c:pt>
                <c:pt idx="1">
                  <c:v>    Car, truck, or van - carpooled:</c:v>
                </c:pt>
                <c:pt idx="2">
                  <c:v>    Public transportation (excluding taxicab):</c:v>
                </c:pt>
                <c:pt idx="3">
                  <c:v>    Walked:</c:v>
                </c:pt>
                <c:pt idx="4">
                  <c:v>    Taxicab, motorcycle, bicycle, or other means:</c:v>
                </c:pt>
                <c:pt idx="5">
                  <c:v>    Worked from home</c:v>
                </c:pt>
              </c:strCache>
            </c:strRef>
          </c:cat>
          <c:val>
            <c:numRef>
              <c:f>MeansOfTrans!$H$31:$H$36</c:f>
              <c:numCache>
                <c:formatCode>0.0%</c:formatCode>
                <c:ptCount val="6"/>
                <c:pt idx="0">
                  <c:v>0.70723315924162367</c:v>
                </c:pt>
                <c:pt idx="1">
                  <c:v>9.1291952926446582E-2</c:v>
                </c:pt>
                <c:pt idx="2">
                  <c:v>7.5365913080874683E-3</c:v>
                </c:pt>
                <c:pt idx="3">
                  <c:v>1.320384923238449E-2</c:v>
                </c:pt>
                <c:pt idx="4">
                  <c:v>1.8047512119608002E-2</c:v>
                </c:pt>
                <c:pt idx="5">
                  <c:v>0.16268693517184973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9B-484E-9C8F-61981CD7C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1339087"/>
        <c:axId val="1210103055"/>
      </c:barChart>
      <c:catAx>
        <c:axId val="8713390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103055"/>
        <c:crosses val="autoZero"/>
        <c:auto val="1"/>
        <c:lblAlgn val="ctr"/>
        <c:lblOffset val="100"/>
        <c:noMultiLvlLbl val="0"/>
      </c:catAx>
      <c:valAx>
        <c:axId val="1210103055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87133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84-4BCF-9565-55720F4739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84-4BCF-9565-55720F4739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84-4BCF-9565-55720F47397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A7C6A7B-AA0E-4622-8E1A-36AFE3DF5A86}" type="VALUE">
                      <a:rPr lang="en-US"/>
                      <a:pPr/>
                      <a:t>[VALUE]</a:t>
                    </a:fld>
                    <a:r>
                      <a:rPr lang="en-US" baseline="0"/>
                      <a:t> </a:t>
                    </a:r>
                    <a:fld id="{72DDD295-0262-4E3E-8E1F-2F61A91FBC1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84-4BCF-9565-55720F4739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2CE7B20-0D3D-4CAC-9908-63F936CF9DFE}" type="VALUE">
                      <a:rPr lang="en-US"/>
                      <a:pPr/>
                      <a:t>[VALUE]</a:t>
                    </a:fld>
                    <a:r>
                      <a:rPr lang="en-US" baseline="0"/>
                      <a:t> </a:t>
                    </a:r>
                    <a:fld id="{0BCA33C7-D3E8-4B8F-9098-2D2FB902DB23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884-4BCF-9565-55720F4739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469EBB9-7C56-4099-95B7-75A9265E74B1}" type="VALUE">
                      <a:rPr lang="en-US"/>
                      <a:pPr/>
                      <a:t>[VALUE]</a:t>
                    </a:fld>
                    <a:r>
                      <a:rPr lang="en-US" baseline="0"/>
                      <a:t> </a:t>
                    </a:r>
                    <a:fld id="{4F951FFE-EE4B-4350-887E-B2F34D1856A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884-4BCF-9565-55720F4739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StatesPopChange!$F$44:$H$44</c:f>
              <c:strCache>
                <c:ptCount val="3"/>
                <c:pt idx="0">
                  <c:v>Natural Change</c:v>
                </c:pt>
                <c:pt idx="1">
                  <c:v>InternationalMig</c:v>
                </c:pt>
                <c:pt idx="2">
                  <c:v>DomesticMig</c:v>
                </c:pt>
              </c:strCache>
            </c:strRef>
          </c:cat>
          <c:val>
            <c:numRef>
              <c:f>StatesPopChange!$F$45:$H$45</c:f>
              <c:numCache>
                <c:formatCode>_(* #,##0_);_(* \(#,##0\);_(* "-"??_);_(@_)</c:formatCode>
                <c:ptCount val="3"/>
                <c:pt idx="0">
                  <c:v>92840</c:v>
                </c:pt>
                <c:pt idx="1">
                  <c:v>43472</c:v>
                </c:pt>
                <c:pt idx="2">
                  <c:v>192821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84-4BCF-9565-55720F473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99-4EBC-AABB-02B25F05EA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99-4EBC-AABB-02B25F05EA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99-4EBC-AABB-02B25F05EAE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7C6A7B-AA0E-4622-8E1A-36AFE3DF5A86}" type="VALUE">
                      <a:rPr lang="en-US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aseline="0"/>
                      <a:t> </a:t>
                    </a:r>
                    <a:fld id="{72DDD295-0262-4E3E-8E1F-2F61A91FBC1C}" type="PERCENTAGE">
                      <a:rPr lang="en-US" baseline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99-4EBC-AABB-02B25F05EAE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2CE7B20-0D3D-4CAC-9908-63F936CF9DFE}" type="VALUE">
                      <a:rPr lang="en-US"/>
                      <a:pPr/>
                      <a:t>[VALUE]</a:t>
                    </a:fld>
                    <a:r>
                      <a:rPr lang="en-US" baseline="0"/>
                      <a:t> </a:t>
                    </a:r>
                    <a:fld id="{0BCA33C7-D3E8-4B8F-9098-2D2FB902DB23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99-4EBC-AABB-02B25F05EAE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469EBB9-7C56-4099-95B7-75A9265E74B1}" type="VALUE">
                      <a:rPr lang="en-US"/>
                      <a:pPr/>
                      <a:t>[VALUE]</a:t>
                    </a:fld>
                    <a:r>
                      <a:rPr lang="en-US" baseline="0"/>
                      <a:t> </a:t>
                    </a:r>
                    <a:fld id="{4F951FFE-EE4B-4350-887E-B2F34D1856A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99-4EBC-AABB-02B25F05EA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'[Tables&amp;Charts.xlsx]StatesPopChange'!$F$46:$H$46</c:f>
              <c:numCache>
                <c:formatCode>_(* #,##0_);_(* \(#,##0\);_(* "-"??_);_(@_)</c:formatCode>
                <c:ptCount val="3"/>
                <c:pt idx="0">
                  <c:v>118159</c:v>
                </c:pt>
                <c:pt idx="1">
                  <c:v>118614</c:v>
                </c:pt>
                <c:pt idx="2">
                  <c:v>230961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99-4EBC-AABB-02B25F05EAE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399-4EBC-AABB-02B25F05EA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399-4EBC-AABB-02B25F05EA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399-4EBC-AABB-02B25F05EAEF}"/>
              </c:ext>
            </c:extLst>
          </c:dPt>
          <c:val>
            <c:numRef>
              <c:f>'[Tables&amp;Charts.xlsx]StatesPopChange'!$F$47:$H$47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D-3399-4EBC-AABB-02B25F05E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A-4DCC-8884-59DAF4A963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A-4DCC-8884-59DAF4A963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EA-4DCC-8884-59DAF4A963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'[Data&amp;Tables.xlsx]Sheet3'!$F$33:$H$33</c:f>
              <c:strCache>
                <c:ptCount val="3"/>
                <c:pt idx="0">
                  <c:v>Natural Increase </c:v>
                </c:pt>
                <c:pt idx="1">
                  <c:v>International Migration</c:v>
                </c:pt>
                <c:pt idx="2">
                  <c:v>Domestic Migration </c:v>
                </c:pt>
              </c:strCache>
            </c:strRef>
          </c:cat>
          <c:val>
            <c:numRef>
              <c:f>'[Data&amp;Tables.xlsx]Sheet3'!$F$34:$H$34</c:f>
              <c:numCache>
                <c:formatCode>0%</c:formatCode>
                <c:ptCount val="3"/>
                <c:pt idx="0">
                  <c:v>0.47573581368160506</c:v>
                </c:pt>
                <c:pt idx="1">
                  <c:v>0.2920860848243903</c:v>
                </c:pt>
                <c:pt idx="2">
                  <c:v>0.23217810149400464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EA-4DCC-8884-59DAF4A96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AB-47BD-B194-0C405A218C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AB-47BD-B194-0C405A218C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AB-47BD-B194-0C405A218C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'[Data&amp;Tables.xlsx]Sheet3'!$F$35:$H$35</c:f>
              <c:numCache>
                <c:formatCode>0%</c:formatCode>
                <c:ptCount val="3"/>
                <c:pt idx="0">
                  <c:v>0.54037437005039601</c:v>
                </c:pt>
                <c:pt idx="1">
                  <c:v>0.17991360691144709</c:v>
                </c:pt>
                <c:pt idx="2">
                  <c:v>0.27971202303815695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AB-47BD-B194-0C405A218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21161417322831E-2"/>
          <c:y val="2.8839934249511919E-2"/>
          <c:w val="0.90879133858267713"/>
          <c:h val="0.77336898539806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0.16520102674691214</c:v>
                </c:pt>
                <c:pt idx="1">
                  <c:v>0.25307840980667479</c:v>
                </c:pt>
                <c:pt idx="2">
                  <c:v>0.21662677767854974</c:v>
                </c:pt>
                <c:pt idx="3">
                  <c:v>7.2094146124266983E-2</c:v>
                </c:pt>
                <c:pt idx="4">
                  <c:v>0.19163308688698308</c:v>
                </c:pt>
                <c:pt idx="5">
                  <c:v>0.1013665527566133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6-4EB4-B67C-E9A6173D06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Immigrants (International)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0.21283349469106608</c:v>
                </c:pt>
                <c:pt idx="1">
                  <c:v>0.18916152173568015</c:v>
                </c:pt>
                <c:pt idx="2">
                  <c:v>0.10784516006158046</c:v>
                </c:pt>
                <c:pt idx="3">
                  <c:v>4.3574523465646671E-2</c:v>
                </c:pt>
                <c:pt idx="4">
                  <c:v>0.27448537464091294</c:v>
                </c:pt>
                <c:pt idx="5">
                  <c:v>0.17209992540511371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6-4EB4-B67C-E9A6173D06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Net-Migrants (Domestic)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1.8749999999999999E-2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96-4EB4-B67C-E9A6173D0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9.0269456906400647E-2</c:v>
                </c:pt>
                <c:pt idx="1">
                  <c:v>0.16499010783849305</c:v>
                </c:pt>
                <c:pt idx="2">
                  <c:v>0.19362164572129184</c:v>
                </c:pt>
                <c:pt idx="3">
                  <c:v>9.6218686432412853E-2</c:v>
                </c:pt>
                <c:pt idx="4">
                  <c:v>0.28529829743361107</c:v>
                </c:pt>
                <c:pt idx="5">
                  <c:v>0.16960180566779057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96-4EB4-B67C-E9A6173D0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010495"/>
        <c:axId val="1815751967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In-migrants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7.5624417714533251E-2</c:v>
                      </c:pt>
                      <c:pt idx="1">
                        <c:v>0.18620673285187844</c:v>
                      </c:pt>
                      <c:pt idx="2">
                        <c:v>0.20641240943050257</c:v>
                      </c:pt>
                      <c:pt idx="3">
                        <c:v>8.5463187690262704E-2</c:v>
                      </c:pt>
                      <c:pt idx="4">
                        <c:v>0.26755460873383696</c:v>
                      </c:pt>
                      <c:pt idx="5">
                        <c:v>0.17873864357898608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696-4EB4-B67C-E9A6173D06E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Out-migrants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7.1661765814672401E-2</c:v>
                      </c:pt>
                      <c:pt idx="1">
                        <c:v>0.19194752318479982</c:v>
                      </c:pt>
                      <c:pt idx="2">
                        <c:v>0.20987333182537887</c:v>
                      </c:pt>
                      <c:pt idx="3">
                        <c:v>8.2552966900399607E-2</c:v>
                      </c:pt>
                      <c:pt idx="4">
                        <c:v>0.26275352484354975</c:v>
                      </c:pt>
                      <c:pt idx="5">
                        <c:v>0.18121088743119959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696-4EB4-B67C-E9A6173D06E0}"/>
                  </c:ext>
                </c:extLst>
              </c15:ser>
            </c15:filteredBarSeries>
          </c:ext>
        </c:extLst>
      </c:barChart>
      <c:catAx>
        <c:axId val="200501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751967"/>
        <c:crosses val="autoZero"/>
        <c:auto val="1"/>
        <c:lblAlgn val="ctr"/>
        <c:lblOffset val="100"/>
        <c:noMultiLvlLbl val="0"/>
      </c:catAx>
      <c:valAx>
        <c:axId val="181575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010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0.84962</cdr:x>
      <cdr:y>0.31319</cdr:y>
    </cdr:from>
    <cdr:to>
      <cdr:x>0.86814</cdr:x>
      <cdr:y>0.37831</cdr:y>
    </cdr:to>
    <cdr:cxnSp macro="">
      <cdr:nvCxnSpPr>
        <cdr:cNvPr id="18" name="Straight Arrow Connector 17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905703" y="1697065"/>
          <a:ext cx="150541" cy="352857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0.10989</cdr:x>
      <cdr:y>0.20929</cdr:y>
    </cdr:from>
    <cdr:to>
      <cdr:x>0.12841</cdr:x>
      <cdr:y>0.27441</cdr:y>
    </cdr:to>
    <cdr:cxnSp macro="">
      <cdr:nvCxnSpPr>
        <cdr:cNvPr id="19" name="Straight Arrow Connector 18">
          <a:extLst xmlns:a="http://schemas.openxmlformats.org/drawingml/2006/main">
            <a:ext uri="{FF2B5EF4-FFF2-40B4-BE49-F238E27FC236}">
              <a16:creationId xmlns:a16="http://schemas.microsoft.com/office/drawing/2014/main" id="{1E62070C-4501-4004-8275-0D13E302F73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93160" y="1134063"/>
          <a:ext cx="150541" cy="352857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0.22365</cdr:x>
      <cdr:y>0.46764</cdr:y>
    </cdr:from>
    <cdr:to>
      <cdr:x>0.25507</cdr:x>
      <cdr:y>0.46764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2142747" y="2625353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0.12329</cdr:x>
      <cdr:y>0.13517</cdr:y>
    </cdr:from>
    <cdr:to>
      <cdr:x>0.15471</cdr:x>
      <cdr:y>0.13517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1181213" y="758846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0.51982</cdr:x>
      <cdr:y>0.30799</cdr:y>
    </cdr:from>
    <cdr:to>
      <cdr:x>0.55124</cdr:x>
      <cdr:y>0.30799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3B43CEC5-AB8B-452D-AFEC-07C6996A420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4980290" y="1729096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0.82962</cdr:x>
      <cdr:y>0.38879</cdr:y>
    </cdr:from>
    <cdr:to>
      <cdr:x>0.86105</cdr:x>
      <cdr:y>0.38879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1DDDEB27-B1A6-49C4-9791-989AAC8DEA3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7948462" y="2182667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0.45653</cdr:x>
      <cdr:y>0.07039</cdr:y>
    </cdr:from>
    <cdr:to>
      <cdr:x>0.46532</cdr:x>
      <cdr:y>0.50565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5376300" y="329416"/>
          <a:ext cx="103514" cy="2036995"/>
        </a:xfrm>
        <a:prstGeom xmlns:a="http://schemas.openxmlformats.org/drawingml/2006/main" prst="rightBrac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0.45957</cdr:x>
      <cdr:y>0.00454</cdr:y>
    </cdr:from>
    <cdr:to>
      <cdr:x>0.4644</cdr:x>
      <cdr:y>0.82526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9054567-1E63-40F6-AD08-88499A83CAAD}"/>
            </a:ext>
          </a:extLst>
        </cdr:cNvPr>
        <cdr:cNvCxnSpPr/>
      </cdr:nvCxnSpPr>
      <cdr:spPr>
        <a:xfrm xmlns:a="http://schemas.openxmlformats.org/drawingml/2006/main" flipH="1" flipV="1">
          <a:off x="4225926" y="20956"/>
          <a:ext cx="44464" cy="3785156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7696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1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6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002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3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338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3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25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5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6" Type="http://schemas.openxmlformats.org/officeDocument/2006/relationships/chart" Target="../charts/chart4.xml"/><Relationship Id="rId11" Type="http://schemas.openxmlformats.org/officeDocument/2006/relationships/chart" Target="../charts/chart8.xml"/><Relationship Id="rId5" Type="http://schemas.openxmlformats.org/officeDocument/2006/relationships/chart" Target="../charts/chart3.xml"/><Relationship Id="rId10" Type="http://schemas.openxmlformats.org/officeDocument/2006/relationships/chart" Target="../charts/chart7.xml"/><Relationship Id="rId4" Type="http://schemas.openxmlformats.org/officeDocument/2006/relationships/chart" Target="../charts/chart2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5406" y="1218238"/>
            <a:ext cx="8841187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3200" b="1" dirty="0"/>
              <a:t>Diversity in Transportation </a:t>
            </a:r>
          </a:p>
          <a:p>
            <a:pPr algn="ctr" defTabSz="914377">
              <a:spcBef>
                <a:spcPts val="1000"/>
              </a:spcBef>
            </a:pPr>
            <a:r>
              <a:rPr lang="en-US" sz="2800" b="1" dirty="0"/>
              <a:t>The Texas Demographic Transition</a:t>
            </a:r>
            <a:endParaRPr lang="en-US" sz="28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4245528" y="3012527"/>
            <a:ext cx="3183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Presented to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             February 16, 2023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C0C0-3F94-49C6-B659-A2240C95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</a:t>
            </a:fld>
            <a:endParaRPr lang="en-US" dirty="0"/>
          </a:p>
        </p:txBody>
      </p:sp>
      <p:pic>
        <p:nvPicPr>
          <p:cNvPr id="1026" name="Picture 2" descr="Houston-Galveston Area Council">
            <a:extLst>
              <a:ext uri="{FF2B5EF4-FFF2-40B4-BE49-F238E27FC236}">
                <a16:creationId xmlns:a16="http://schemas.microsoft.com/office/drawing/2014/main" id="{9B0C9798-66F8-4F0A-B696-447312ADA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36" y="264794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1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785C3-6CFE-4A9A-A0E4-8F5908CC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4" y="1344431"/>
            <a:ext cx="6535779" cy="5299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5C9B0-DE42-4F79-A70C-E02D9546C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36"/>
          <a:stretch/>
        </p:blipFill>
        <p:spPr>
          <a:xfrm>
            <a:off x="6399086" y="1300321"/>
            <a:ext cx="4961479" cy="5285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FD430-7B81-4638-A5DB-8A7E3875226D}"/>
              </a:ext>
            </a:extLst>
          </p:cNvPr>
          <p:cNvSpPr/>
          <p:nvPr/>
        </p:nvSpPr>
        <p:spPr>
          <a:xfrm>
            <a:off x="5011344" y="1763820"/>
            <a:ext cx="1378305" cy="98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8CCAB-1B10-435E-AF3B-D774628FA898}"/>
              </a:ext>
            </a:extLst>
          </p:cNvPr>
          <p:cNvSpPr/>
          <p:nvPr/>
        </p:nvSpPr>
        <p:spPr>
          <a:xfrm>
            <a:off x="6278339" y="1296615"/>
            <a:ext cx="2134729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BFE9-E9AC-48AA-89D8-CCDDA9D50B7D}"/>
              </a:ext>
            </a:extLst>
          </p:cNvPr>
          <p:cNvSpPr/>
          <p:nvPr/>
        </p:nvSpPr>
        <p:spPr>
          <a:xfrm>
            <a:off x="49051" y="1490545"/>
            <a:ext cx="1874534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906A-77C6-4F34-BE0E-D5BCDD4B7D4F}"/>
              </a:ext>
            </a:extLst>
          </p:cNvPr>
          <p:cNvSpPr/>
          <p:nvPr/>
        </p:nvSpPr>
        <p:spPr>
          <a:xfrm>
            <a:off x="5011344" y="3697857"/>
            <a:ext cx="1435464" cy="293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45DE46-7966-49C1-9F15-1D4A5E43C00F}"/>
              </a:ext>
            </a:extLst>
          </p:cNvPr>
          <p:cNvSpPr txBox="1">
            <a:spLocks/>
          </p:cNvSpPr>
          <p:nvPr/>
        </p:nvSpPr>
        <p:spPr>
          <a:xfrm>
            <a:off x="1249362" y="0"/>
            <a:ext cx="9693275" cy="812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Generational Population Pyramids, Texas, 2010 and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5AB8-D102-40C9-94C2-E398E061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296" y="2026603"/>
            <a:ext cx="2213995" cy="1719379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4F68FC31-B44D-417A-8185-DBDD4C5297CF}"/>
              </a:ext>
            </a:extLst>
          </p:cNvPr>
          <p:cNvSpPr/>
          <p:nvPr/>
        </p:nvSpPr>
        <p:spPr>
          <a:xfrm rot="10800000">
            <a:off x="11145328" y="5719245"/>
            <a:ext cx="165696" cy="60012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2EDEF-4088-4B2A-A0EA-9F27F278F516}"/>
              </a:ext>
            </a:extLst>
          </p:cNvPr>
          <p:cNvSpPr/>
          <p:nvPr/>
        </p:nvSpPr>
        <p:spPr>
          <a:xfrm>
            <a:off x="258793" y="6634416"/>
            <a:ext cx="846538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SOURCE: U.S. Census Bureau. 2010 and 2020 Vintage Population Estimates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9CC0B-3EC3-4C2A-8DFC-A7C3E7451FC0}"/>
              </a:ext>
            </a:extLst>
          </p:cNvPr>
          <p:cNvSpPr/>
          <p:nvPr/>
        </p:nvSpPr>
        <p:spPr>
          <a:xfrm>
            <a:off x="0" y="1344431"/>
            <a:ext cx="3087092" cy="169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1F43C-321B-4B4E-BC98-3EBC7566CEA8}"/>
              </a:ext>
            </a:extLst>
          </p:cNvPr>
          <p:cNvSpPr/>
          <p:nvPr/>
        </p:nvSpPr>
        <p:spPr>
          <a:xfrm>
            <a:off x="10774799" y="5719245"/>
            <a:ext cx="1152657" cy="66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D2745-D1B2-44ED-B84D-201D9AEA3A81}"/>
              </a:ext>
            </a:extLst>
          </p:cNvPr>
          <p:cNvSpPr/>
          <p:nvPr/>
        </p:nvSpPr>
        <p:spPr>
          <a:xfrm>
            <a:off x="2459129" y="1276971"/>
            <a:ext cx="704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2010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70B04-1CD1-49D7-AEB2-E59DD1AD22D7}"/>
              </a:ext>
            </a:extLst>
          </p:cNvPr>
          <p:cNvSpPr/>
          <p:nvPr/>
        </p:nvSpPr>
        <p:spPr>
          <a:xfrm>
            <a:off x="8741820" y="1334259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2020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235EEF-461A-4242-A55A-5C631B392FA2}"/>
              </a:ext>
            </a:extLst>
          </p:cNvPr>
          <p:cNvSpPr/>
          <p:nvPr/>
        </p:nvSpPr>
        <p:spPr>
          <a:xfrm>
            <a:off x="11327273" y="5903891"/>
            <a:ext cx="8213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</a:rPr>
              <a:t>Year of birth</a:t>
            </a:r>
            <a:endParaRPr lang="en-US" sz="900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327447-6C25-423D-BF39-D4DCE8150A09}"/>
              </a:ext>
            </a:extLst>
          </p:cNvPr>
          <p:cNvCxnSpPr>
            <a:cxnSpLocks/>
          </p:cNvCxnSpPr>
          <p:nvPr/>
        </p:nvCxnSpPr>
        <p:spPr>
          <a:xfrm flipV="1">
            <a:off x="4280593" y="3253173"/>
            <a:ext cx="2839806" cy="601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8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C3CFAB-FA67-4B04-ABA7-E7E1AC24B60C}"/>
              </a:ext>
            </a:extLst>
          </p:cNvPr>
          <p:cNvGraphicFramePr/>
          <p:nvPr/>
        </p:nvGraphicFramePr>
        <p:xfrm>
          <a:off x="492159" y="1426584"/>
          <a:ext cx="11000725" cy="494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536166" y="305284"/>
            <a:ext cx="6096000" cy="360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Texas Birth Rates, 2007-2019</a:t>
            </a:r>
          </a:p>
        </p:txBody>
      </p:sp>
    </p:spTree>
    <p:extLst>
      <p:ext uri="{BB962C8B-B14F-4D97-AF65-F5344CB8AC3E}">
        <p14:creationId xmlns:p14="http://schemas.microsoft.com/office/powerpoint/2010/main" val="318831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DF7BE-DA65-404D-BD41-24588CEB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59E284-749C-4E31-B994-A38355259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040119"/>
              </p:ext>
            </p:extLst>
          </p:nvPr>
        </p:nvGraphicFramePr>
        <p:xfrm>
          <a:off x="658590" y="2871908"/>
          <a:ext cx="5281294" cy="256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41DA03B-1781-449A-A383-A95E7C2C7993}"/>
              </a:ext>
            </a:extLst>
          </p:cNvPr>
          <p:cNvSpPr/>
          <p:nvPr/>
        </p:nvSpPr>
        <p:spPr>
          <a:xfrm>
            <a:off x="1666431" y="1545868"/>
            <a:ext cx="4637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3,999,944 new Texans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95.3% attributable to growth of population of color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EBB76-07CC-4C5C-8E0B-7FFA06B994A6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187A9A69-CEA7-4BB8-83FC-A6310DD8159A}"/>
              </a:ext>
            </a:extLst>
          </p:cNvPr>
          <p:cNvSpPr/>
          <p:nvPr/>
        </p:nvSpPr>
        <p:spPr>
          <a:xfrm rot="5400000">
            <a:off x="4151611" y="892231"/>
            <a:ext cx="112232" cy="346431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38A7E-6752-45D6-8295-096BF6058909}"/>
              </a:ext>
            </a:extLst>
          </p:cNvPr>
          <p:cNvSpPr/>
          <p:nvPr/>
        </p:nvSpPr>
        <p:spPr>
          <a:xfrm>
            <a:off x="1928111" y="353291"/>
            <a:ext cx="78293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Racial/Ethnic Contributions to Population Growth, 2010-2020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98B984-ACA4-4F8A-AC4A-EF0E410A3B6E}"/>
              </a:ext>
            </a:extLst>
          </p:cNvPr>
          <p:cNvSpPr/>
          <p:nvPr/>
        </p:nvSpPr>
        <p:spPr>
          <a:xfrm>
            <a:off x="7313676" y="1518857"/>
            <a:ext cx="43761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1,175,440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tx2"/>
                </a:solidFill>
              </a:rPr>
              <a:t> added Population to the MSA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96.7% attributable to growth of minority populations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AF5D081D-78C8-44F3-AA6B-EBD586B01075}"/>
              </a:ext>
            </a:extLst>
          </p:cNvPr>
          <p:cNvSpPr/>
          <p:nvPr/>
        </p:nvSpPr>
        <p:spPr>
          <a:xfrm rot="5400000">
            <a:off x="9535669" y="1010579"/>
            <a:ext cx="56702" cy="291788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E2CE5-C1A6-458B-9B01-2BDE8A5E96C5}"/>
              </a:ext>
            </a:extLst>
          </p:cNvPr>
          <p:cNvSpPr txBox="1"/>
          <p:nvPr/>
        </p:nvSpPr>
        <p:spPr>
          <a:xfrm>
            <a:off x="2877015" y="5575608"/>
            <a:ext cx="361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Texas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963A78-D649-4F7D-ACB5-E78EB4DA39AC}"/>
              </a:ext>
            </a:extLst>
          </p:cNvPr>
          <p:cNvSpPr txBox="1"/>
          <p:nvPr/>
        </p:nvSpPr>
        <p:spPr>
          <a:xfrm>
            <a:off x="7180489" y="5575609"/>
            <a:ext cx="4059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Houston-The Woodlands-Sugar Land MSA</a:t>
            </a:r>
          </a:p>
          <a:p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A1598DB-4525-4956-BA8A-DFDE27C1E3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697231"/>
              </p:ext>
            </p:extLst>
          </p:nvPr>
        </p:nvGraphicFramePr>
        <p:xfrm>
          <a:off x="6667500" y="27652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51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5313265"/>
              </p:ext>
            </p:extLst>
          </p:nvPr>
        </p:nvGraphicFramePr>
        <p:xfrm>
          <a:off x="501513" y="1205346"/>
          <a:ext cx="11707091" cy="633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642327" y="-305584"/>
            <a:ext cx="10672619" cy="148692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n-lt"/>
              </a:rPr>
              <a:t>Educational Attainment of Persons Age 25 Years and Older by Race/Ethnicity, Texas,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471063" y="1547091"/>
            <a:ext cx="121228" cy="15920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7757392" y="2413702"/>
            <a:ext cx="61537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39.9</a:t>
            </a:r>
            <a:r>
              <a:rPr lang="en-US" sz="1050" dirty="0">
                <a:solidFill>
                  <a:schemeClr val="bg1"/>
                </a:solidFill>
              </a:rPr>
              <a:t>%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3953" y="2939464"/>
            <a:ext cx="697829" cy="31173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70.1 %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353DA-0359-4F93-86C2-852147B2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6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28078" y="-204415"/>
            <a:ext cx="9139507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Civilian Labor Force by Occupation, Texas, 2007, 2017 and 2007-2017 Change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39633" y="1196556"/>
          <a:ext cx="11777473" cy="555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54290" y="6555378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2007, 2017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32CCE-07F9-4441-9A6D-355B8C7A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7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862672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Percent of Population, by Language Spoken at Home, 2011 and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5094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2011 and 2021 1-Year American Community Survey Summary File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9EE061E-BEFF-45B8-9778-1888E7F2B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916900"/>
              </p:ext>
            </p:extLst>
          </p:nvPr>
        </p:nvGraphicFramePr>
        <p:xfrm>
          <a:off x="1462746" y="1203779"/>
          <a:ext cx="8473189" cy="4711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122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627889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Percent of Population with Disability, Texas,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46442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2021 1-Year American Community Survey Summary File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86FB967-95A1-491F-BFFA-B29471121F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06311"/>
              </p:ext>
            </p:extLst>
          </p:nvPr>
        </p:nvGraphicFramePr>
        <p:xfrm>
          <a:off x="5450897" y="1872671"/>
          <a:ext cx="5641976" cy="341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4AA330-B81A-46E9-A85D-259F60C2291B}"/>
              </a:ext>
            </a:extLst>
          </p:cNvPr>
          <p:cNvSpPr txBox="1"/>
          <p:nvPr/>
        </p:nvSpPr>
        <p:spPr>
          <a:xfrm>
            <a:off x="2027382" y="1237673"/>
            <a:ext cx="178723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01C042-2092-481D-BD3D-A62946B1AF75}"/>
              </a:ext>
            </a:extLst>
          </p:cNvPr>
          <p:cNvSpPr txBox="1"/>
          <p:nvPr/>
        </p:nvSpPr>
        <p:spPr>
          <a:xfrm>
            <a:off x="7633856" y="1203162"/>
            <a:ext cx="178723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By Age and Race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275A6D6-F61E-41F0-AB0E-033950187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995697"/>
              </p:ext>
            </p:extLst>
          </p:nvPr>
        </p:nvGraphicFramePr>
        <p:xfrm>
          <a:off x="821747" y="1965325"/>
          <a:ext cx="4629150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01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1ABC2E-59A4-48FA-9F92-4EB5CBEED502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Population by Race/Ethnicity, the Greater Houston Area,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C6ED8-D80A-4428-9C3D-D6883204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98CF7-557B-493F-A324-3CDB2FC5B48D}"/>
              </a:ext>
            </a:extLst>
          </p:cNvPr>
          <p:cNvSpPr txBox="1"/>
          <p:nvPr/>
        </p:nvSpPr>
        <p:spPr>
          <a:xfrm>
            <a:off x="1085314" y="6585002"/>
            <a:ext cx="5208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open_sansregular"/>
              </a:rPr>
              <a:t>Source: U.S. Census Bureau, Decennial Census P.L. 94-171 Redistricting Data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9B7A3-BDB3-4CD3-A260-7A9402B43AC6}"/>
              </a:ext>
            </a:extLst>
          </p:cNvPr>
          <p:cNvSpPr txBox="1"/>
          <p:nvPr/>
        </p:nvSpPr>
        <p:spPr>
          <a:xfrm>
            <a:off x="765110" y="1642188"/>
            <a:ext cx="141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 White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D05F22-352D-4754-83DF-B46E9A3F3260}"/>
              </a:ext>
            </a:extLst>
          </p:cNvPr>
          <p:cNvSpPr txBox="1"/>
          <p:nvPr/>
        </p:nvSpPr>
        <p:spPr>
          <a:xfrm>
            <a:off x="809607" y="4810326"/>
            <a:ext cx="141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 Asian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B4A52-4BEF-42D7-85E1-8BC1617F0E6F}"/>
              </a:ext>
            </a:extLst>
          </p:cNvPr>
          <p:cNvSpPr txBox="1"/>
          <p:nvPr/>
        </p:nvSpPr>
        <p:spPr>
          <a:xfrm>
            <a:off x="9792351" y="4751749"/>
            <a:ext cx="141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 Black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21F06-F741-4F1B-AF60-B336046E8499}"/>
              </a:ext>
            </a:extLst>
          </p:cNvPr>
          <p:cNvSpPr txBox="1"/>
          <p:nvPr/>
        </p:nvSpPr>
        <p:spPr>
          <a:xfrm>
            <a:off x="9955105" y="1613036"/>
            <a:ext cx="141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Hispanics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00010-78BD-43FB-AFCC-CA8F7E50E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841" y="940269"/>
            <a:ext cx="2923985" cy="2775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CDB8AA-71EC-48E9-8DEA-A40589AEC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469" y="3320952"/>
            <a:ext cx="3053293" cy="32805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EA8CE5-4CE1-42D5-BC26-589B25810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238" y="893593"/>
            <a:ext cx="2843670" cy="28217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EFAEDC-E182-446E-94B2-BA74C43DE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102" y="3826349"/>
            <a:ext cx="2801277" cy="274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5079A-394D-45B5-9FDF-D57FDDCF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885C6-6B53-45EB-8DF9-31AAC98A067A}"/>
              </a:ext>
            </a:extLst>
          </p:cNvPr>
          <p:cNvSpPr/>
          <p:nvPr/>
        </p:nvSpPr>
        <p:spPr>
          <a:xfrm>
            <a:off x="466493" y="1808489"/>
            <a:ext cx="30033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64646"/>
                </a:solidFill>
                <a:latin typeface="Open Sans"/>
              </a:rPr>
              <a:t>Area Deprivation Index (ADI)</a:t>
            </a:r>
          </a:p>
          <a:p>
            <a:pPr algn="ctr"/>
            <a:endParaRPr lang="en-US" dirty="0">
              <a:solidFill>
                <a:srgbClr val="464646"/>
              </a:solidFill>
              <a:latin typeface="Open Sans"/>
            </a:endParaRPr>
          </a:p>
          <a:p>
            <a:r>
              <a:rPr lang="en-US" dirty="0"/>
              <a:t>A Measure of socioeconomic disadvantage in a region of interest (e.g. at the state or national level). It includes factors for </a:t>
            </a:r>
            <a:r>
              <a:rPr lang="en-US" b="1" dirty="0"/>
              <a:t>income, education, employment, and housing quality </a:t>
            </a:r>
            <a:r>
              <a:rPr lang="en-US" dirty="0"/>
              <a:t>using data from the American Community Survey</a:t>
            </a:r>
            <a:endParaRPr lang="en-US" dirty="0">
              <a:solidFill>
                <a:srgbClr val="464646"/>
              </a:solidFill>
              <a:latin typeface="Open Sans"/>
            </a:endParaRPr>
          </a:p>
          <a:p>
            <a:r>
              <a:rPr lang="en-US" b="0" i="0" dirty="0">
                <a:solidFill>
                  <a:srgbClr val="464646"/>
                </a:solidFill>
                <a:effectLst/>
                <a:latin typeface="Open Sans"/>
              </a:rPr>
              <a:t>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5B4E4A-F3CC-4748-8CAC-44D5CBFD0777}"/>
              </a:ext>
            </a:extLst>
          </p:cNvPr>
          <p:cNvSpPr/>
          <p:nvPr/>
        </p:nvSpPr>
        <p:spPr>
          <a:xfrm>
            <a:off x="1689963" y="291588"/>
            <a:ext cx="9397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Area Deprivation Index in Houston Area, Census Block Group, 2015-2019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A258BC-3ED1-46C7-8232-9D09F9A09545}"/>
              </a:ext>
            </a:extLst>
          </p:cNvPr>
          <p:cNvSpPr/>
          <p:nvPr/>
        </p:nvSpPr>
        <p:spPr>
          <a:xfrm>
            <a:off x="421887" y="6350968"/>
            <a:ext cx="68837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64646"/>
                </a:solidFill>
                <a:latin typeface="Open Sans"/>
              </a:rPr>
              <a:t>SOURCE: University of Wisconsin School of Medicine and Public Health 2015-2019 Area Deprivation Index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E540A-575E-4268-8AE1-9529955AB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50"/>
          <a:stretch/>
        </p:blipFill>
        <p:spPr>
          <a:xfrm>
            <a:off x="5061151" y="939147"/>
            <a:ext cx="5108086" cy="51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9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82253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Change in Travel Time to Work, Texas, 2006-2010 and 2016-2020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5094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5-Year American Community Survey Summary File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8BD2DDF-A5ED-4A17-A280-D409D8F6D47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98281" y="1122997"/>
          <a:ext cx="9782631" cy="500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929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771E399-B416-485C-84A7-2553C343C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87513"/>
              </p:ext>
            </p:extLst>
          </p:nvPr>
        </p:nvGraphicFramePr>
        <p:xfrm>
          <a:off x="1068704" y="1316893"/>
          <a:ext cx="10452737" cy="4835542"/>
        </p:xfrm>
        <a:graphic>
          <a:graphicData uri="http://schemas.openxmlformats.org/drawingml/2006/table">
            <a:tbl>
              <a:tblPr/>
              <a:tblGrid>
                <a:gridCol w="1352869">
                  <a:extLst>
                    <a:ext uri="{9D8B030D-6E8A-4147-A177-3AD203B41FA5}">
                      <a16:colId xmlns:a16="http://schemas.microsoft.com/office/drawing/2014/main" val="2931778119"/>
                    </a:ext>
                  </a:extLst>
                </a:gridCol>
                <a:gridCol w="1121466">
                  <a:extLst>
                    <a:ext uri="{9D8B030D-6E8A-4147-A177-3AD203B41FA5}">
                      <a16:colId xmlns:a16="http://schemas.microsoft.com/office/drawing/2014/main" val="181162917"/>
                    </a:ext>
                  </a:extLst>
                </a:gridCol>
                <a:gridCol w="1177987">
                  <a:extLst>
                    <a:ext uri="{9D8B030D-6E8A-4147-A177-3AD203B41FA5}">
                      <a16:colId xmlns:a16="http://schemas.microsoft.com/office/drawing/2014/main" val="1985156710"/>
                    </a:ext>
                  </a:extLst>
                </a:gridCol>
                <a:gridCol w="1253784">
                  <a:extLst>
                    <a:ext uri="{9D8B030D-6E8A-4147-A177-3AD203B41FA5}">
                      <a16:colId xmlns:a16="http://schemas.microsoft.com/office/drawing/2014/main" val="1446309331"/>
                    </a:ext>
                  </a:extLst>
                </a:gridCol>
                <a:gridCol w="1253784">
                  <a:extLst>
                    <a:ext uri="{9D8B030D-6E8A-4147-A177-3AD203B41FA5}">
                      <a16:colId xmlns:a16="http://schemas.microsoft.com/office/drawing/2014/main" val="4251947078"/>
                    </a:ext>
                  </a:extLst>
                </a:gridCol>
                <a:gridCol w="1076619">
                  <a:extLst>
                    <a:ext uri="{9D8B030D-6E8A-4147-A177-3AD203B41FA5}">
                      <a16:colId xmlns:a16="http://schemas.microsoft.com/office/drawing/2014/main" val="289100442"/>
                    </a:ext>
                  </a:extLst>
                </a:gridCol>
                <a:gridCol w="1076619">
                  <a:extLst>
                    <a:ext uri="{9D8B030D-6E8A-4147-A177-3AD203B41FA5}">
                      <a16:colId xmlns:a16="http://schemas.microsoft.com/office/drawing/2014/main" val="3430566981"/>
                    </a:ext>
                  </a:extLst>
                </a:gridCol>
                <a:gridCol w="1076619">
                  <a:extLst>
                    <a:ext uri="{9D8B030D-6E8A-4147-A177-3AD203B41FA5}">
                      <a16:colId xmlns:a16="http://schemas.microsoft.com/office/drawing/2014/main" val="1297013366"/>
                    </a:ext>
                  </a:extLst>
                </a:gridCol>
                <a:gridCol w="1062990">
                  <a:extLst>
                    <a:ext uri="{9D8B030D-6E8A-4147-A177-3AD203B41FA5}">
                      <a16:colId xmlns:a16="http://schemas.microsoft.com/office/drawing/2014/main" val="653129299"/>
                    </a:ext>
                  </a:extLst>
                </a:gridCol>
              </a:tblGrid>
              <a:tr h="111851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b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b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Numeric </a:t>
                      </a:r>
                      <a:b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b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2010-2020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  <a:b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b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2010-2020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Numeric </a:t>
                      </a:r>
                      <a:b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b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2020-2021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  <a:b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b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2020-2021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Numeric </a:t>
                      </a:r>
                      <a:b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b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2021-2022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  <a:b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  <a:b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2021-2022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554980"/>
                  </a:ext>
                </a:extLst>
              </a:tr>
              <a:tr h="439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308,745,538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331,449,281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22,703,743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1,256,003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38667"/>
                  </a:ext>
                </a:extLst>
              </a:tr>
              <a:tr h="513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25,145,561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3,999,944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326,390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470,708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363518"/>
                  </a:ext>
                </a:extLst>
              </a:tr>
              <a:tr h="39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18,801,310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21,538,187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2,736,877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238,467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416,754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21238"/>
                  </a:ext>
                </a:extLst>
              </a:tr>
              <a:tr h="39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37,253,956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39,538,223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2,284,267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-358,662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-0.91%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-113,649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-0.29%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128003"/>
                  </a:ext>
                </a:extLst>
              </a:tr>
              <a:tr h="39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19,378,102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20,201,249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823,147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-250,804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-1.24%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-180,341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-0.91%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566045"/>
                  </a:ext>
                </a:extLst>
              </a:tr>
              <a:tr h="39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6,392,017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7,151,502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759,485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239189"/>
                  </a:ext>
                </a:extLst>
              </a:tr>
              <a:tr h="39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5,029,196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5,773,714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744,518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976619"/>
                  </a:ext>
                </a:extLst>
              </a:tr>
              <a:tr h="398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2,763,885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3,271,616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507,731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77104"/>
                  </a:ext>
                </a:extLst>
              </a:tr>
              <a:tr h="3728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572220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128365" y="95785"/>
            <a:ext cx="10262839" cy="78345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Population Change, the US and Selected States, 2010-2020, 2020-2021, 2021-2022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774" y="6591173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	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; 2022 Vintage Population Estimates 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	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95D0C5-72CF-4536-A7B8-37BAC685C735}"/>
              </a:ext>
            </a:extLst>
          </p:cNvPr>
          <p:cNvSpPr/>
          <p:nvPr/>
        </p:nvSpPr>
        <p:spPr>
          <a:xfrm>
            <a:off x="8669655" y="2514600"/>
            <a:ext cx="847747" cy="4343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8B58CF-BD17-40BA-86B7-0B79F4FA82D6}"/>
              </a:ext>
            </a:extLst>
          </p:cNvPr>
          <p:cNvSpPr/>
          <p:nvPr/>
        </p:nvSpPr>
        <p:spPr>
          <a:xfrm>
            <a:off x="8669654" y="3036570"/>
            <a:ext cx="847747" cy="4343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424F29-A4D2-4393-B964-CF17542E68D1}"/>
              </a:ext>
            </a:extLst>
          </p:cNvPr>
          <p:cNvSpPr/>
          <p:nvPr/>
        </p:nvSpPr>
        <p:spPr>
          <a:xfrm>
            <a:off x="10699422" y="2514600"/>
            <a:ext cx="847747" cy="4343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C33B48-9CA6-4097-8010-E1FD34B32869}"/>
              </a:ext>
            </a:extLst>
          </p:cNvPr>
          <p:cNvSpPr/>
          <p:nvPr/>
        </p:nvSpPr>
        <p:spPr>
          <a:xfrm>
            <a:off x="10748952" y="3036570"/>
            <a:ext cx="847747" cy="4343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B126B-310A-48B6-9020-8987C1EB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36A74D-371C-4D00-A6A0-52E95DB2DD32}"/>
              </a:ext>
            </a:extLst>
          </p:cNvPr>
          <p:cNvSpPr txBox="1">
            <a:spLocks/>
          </p:cNvSpPr>
          <p:nvPr/>
        </p:nvSpPr>
        <p:spPr>
          <a:xfrm>
            <a:off x="1696340" y="183735"/>
            <a:ext cx="10058856" cy="63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Mean Travel Time to Work (minutes), The Greater Houston Area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Census Tracts, 2017-2021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E6174-B06D-4162-A32F-7B853D092DEC}"/>
              </a:ext>
            </a:extLst>
          </p:cNvPr>
          <p:cNvSpPr txBox="1"/>
          <p:nvPr/>
        </p:nvSpPr>
        <p:spPr>
          <a:xfrm>
            <a:off x="1871528" y="6475254"/>
            <a:ext cx="5208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2021 5-Year American Community Survey Summary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11182E-910B-494A-B894-19E4D5EB8E63}"/>
              </a:ext>
            </a:extLst>
          </p:cNvPr>
          <p:cNvSpPr txBox="1"/>
          <p:nvPr/>
        </p:nvSpPr>
        <p:spPr>
          <a:xfrm>
            <a:off x="799033" y="1657884"/>
            <a:ext cx="1662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Nation: 26.9</a:t>
            </a:r>
          </a:p>
          <a:p>
            <a:endParaRPr lang="en-US" dirty="0"/>
          </a:p>
          <a:p>
            <a:r>
              <a:rPr lang="en-US" dirty="0"/>
              <a:t>Texas: 26.6</a:t>
            </a:r>
          </a:p>
          <a:p>
            <a:endParaRPr lang="en-US" dirty="0"/>
          </a:p>
          <a:p>
            <a:r>
              <a:rPr lang="en-US" dirty="0"/>
              <a:t>Houston MSA: </a:t>
            </a:r>
          </a:p>
          <a:p>
            <a:r>
              <a:rPr lang="en-US" dirty="0"/>
              <a:t>2021: 29.8</a:t>
            </a:r>
          </a:p>
          <a:p>
            <a:r>
              <a:rPr lang="en-US" dirty="0"/>
              <a:t>2011: 28.1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109C2-E134-4187-A355-91EFA9C9F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32" y="961464"/>
            <a:ext cx="6111906" cy="5406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C2406-4A18-4FFA-BCB9-29C6C254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33" y="4158182"/>
            <a:ext cx="2241665" cy="21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8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556274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Means of Transportation, 2011, 2019,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5389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2011, 2019 and 2021 1-Year American Community Survey Summary File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D357A7F-02BC-472E-9CC3-6359252B5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491867"/>
              </p:ext>
            </p:extLst>
          </p:nvPr>
        </p:nvGraphicFramePr>
        <p:xfrm>
          <a:off x="729097" y="1093835"/>
          <a:ext cx="8953522" cy="541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D8B4D08-3460-47D1-A2FA-BBF84D61CE3D}"/>
              </a:ext>
            </a:extLst>
          </p:cNvPr>
          <p:cNvSpPr txBox="1"/>
          <p:nvPr/>
        </p:nvSpPr>
        <p:spPr>
          <a:xfrm>
            <a:off x="4367112" y="929070"/>
            <a:ext cx="149829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Texas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6CC6D4-7EC2-4189-AE5D-6F2DF89D00F7}"/>
              </a:ext>
            </a:extLst>
          </p:cNvPr>
          <p:cNvSpPr/>
          <p:nvPr/>
        </p:nvSpPr>
        <p:spPr>
          <a:xfrm>
            <a:off x="4709786" y="5185775"/>
            <a:ext cx="1841326" cy="889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0177-5890-48DC-99AB-EFA7A293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B4788-8457-4BDE-8256-969D2B2A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085" y="1652954"/>
            <a:ext cx="5611915" cy="4862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87D01-2C35-4619-A8F7-1C9997D7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0" y="1531502"/>
            <a:ext cx="5500750" cy="5189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2B61BB-3EED-41A4-BA3A-34E5DA0C35B1}"/>
              </a:ext>
            </a:extLst>
          </p:cNvPr>
          <p:cNvSpPr/>
          <p:nvPr/>
        </p:nvSpPr>
        <p:spPr>
          <a:xfrm>
            <a:off x="2673758" y="136525"/>
            <a:ext cx="6301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https://demographics.texas.gov/</a:t>
            </a:r>
          </a:p>
        </p:txBody>
      </p:sp>
    </p:spTree>
    <p:extLst>
      <p:ext uri="{BB962C8B-B14F-4D97-AF65-F5344CB8AC3E}">
        <p14:creationId xmlns:p14="http://schemas.microsoft.com/office/powerpoint/2010/main" val="3128979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156304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Helen You,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0D858-2E32-49C2-9313-A82CC560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6BAEC-01AA-4AC1-8E68-68CC7A02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21" y="953507"/>
            <a:ext cx="7366353" cy="5854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1928111" y="353291"/>
            <a:ext cx="5152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Census 2020 Population, Texas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DA44-28B2-439D-938A-492A0D246967}"/>
              </a:ext>
            </a:extLst>
          </p:cNvPr>
          <p:cNvSpPr txBox="1"/>
          <p:nvPr/>
        </p:nvSpPr>
        <p:spPr>
          <a:xfrm>
            <a:off x="60960" y="6611779"/>
            <a:ext cx="3914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0D6A8-9E29-4B69-B6F4-59859664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24" y="5324707"/>
            <a:ext cx="1529113" cy="1410182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nterstate 35 marker">
            <a:extLst>
              <a:ext uri="{FF2B5EF4-FFF2-40B4-BE49-F238E27FC236}">
                <a16:creationId xmlns:a16="http://schemas.microsoft.com/office/drawing/2014/main" id="{A691A5C9-00A0-44A5-A72D-66AD766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68" y="2033639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EEA1AA-169E-45AB-9482-00A3ADDBA187}"/>
              </a:ext>
            </a:extLst>
          </p:cNvPr>
          <p:cNvSpPr/>
          <p:nvPr/>
        </p:nvSpPr>
        <p:spPr>
          <a:xfrm rot="21366823">
            <a:off x="6570061" y="2928897"/>
            <a:ext cx="1520662" cy="1699462"/>
          </a:xfrm>
          <a:prstGeom prst="triangle">
            <a:avLst>
              <a:gd name="adj" fmla="val 61756"/>
            </a:avLst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CD2BA7-78A4-4608-9A4A-4F5BDCF8D7F2}"/>
              </a:ext>
            </a:extLst>
          </p:cNvPr>
          <p:cNvCxnSpPr/>
          <p:nvPr/>
        </p:nvCxnSpPr>
        <p:spPr>
          <a:xfrm>
            <a:off x="7287322" y="4031166"/>
            <a:ext cx="2780415" cy="0"/>
          </a:xfrm>
          <a:prstGeom prst="straightConnector1">
            <a:avLst/>
          </a:prstGeom>
          <a:ln w="60325">
            <a:solidFill>
              <a:schemeClr val="accent2">
                <a:lumMod val="75000"/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72505A-6153-4389-A831-EF14F81854D7}"/>
              </a:ext>
            </a:extLst>
          </p:cNvPr>
          <p:cNvSpPr txBox="1"/>
          <p:nvPr/>
        </p:nvSpPr>
        <p:spPr>
          <a:xfrm>
            <a:off x="10067737" y="377862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479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33DBD7-FA71-40F7-B575-DDD115092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96" y="836342"/>
            <a:ext cx="7393123" cy="59380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1928111" y="353291"/>
            <a:ext cx="57809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Numeric Change, Texas Counties, 2010-2020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83D56-B3E4-4FCA-BC66-C173BD14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069" y="4956485"/>
            <a:ext cx="2444927" cy="1263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81183E-102F-4FA8-8ADE-AAF5E58B25B5}"/>
              </a:ext>
            </a:extLst>
          </p:cNvPr>
          <p:cNvSpPr/>
          <p:nvPr/>
        </p:nvSpPr>
        <p:spPr>
          <a:xfrm>
            <a:off x="6796863" y="1437837"/>
            <a:ext cx="290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143 counties lost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0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Population Change, Houston-The Woodlands-Sugar Land, 2010-2020, 2020-2021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774" y="6591173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</a:t>
            </a: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; 2021 Vintage Population Estimates </a:t>
            </a: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		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4D7890C-D9D6-4B4F-A45A-309E4E7F5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896793"/>
              </p:ext>
            </p:extLst>
          </p:nvPr>
        </p:nvGraphicFramePr>
        <p:xfrm>
          <a:off x="1785713" y="952699"/>
          <a:ext cx="9469545" cy="5481610"/>
        </p:xfrm>
        <a:graphic>
          <a:graphicData uri="http://schemas.openxmlformats.org/drawingml/2006/table">
            <a:tbl>
              <a:tblPr/>
              <a:tblGrid>
                <a:gridCol w="2804624">
                  <a:extLst>
                    <a:ext uri="{9D8B030D-6E8A-4147-A177-3AD203B41FA5}">
                      <a16:colId xmlns:a16="http://schemas.microsoft.com/office/drawing/2014/main" val="67435764"/>
                    </a:ext>
                  </a:extLst>
                </a:gridCol>
                <a:gridCol w="1418068">
                  <a:extLst>
                    <a:ext uri="{9D8B030D-6E8A-4147-A177-3AD203B41FA5}">
                      <a16:colId xmlns:a16="http://schemas.microsoft.com/office/drawing/2014/main" val="2155532762"/>
                    </a:ext>
                  </a:extLst>
                </a:gridCol>
                <a:gridCol w="1418068">
                  <a:extLst>
                    <a:ext uri="{9D8B030D-6E8A-4147-A177-3AD203B41FA5}">
                      <a16:colId xmlns:a16="http://schemas.microsoft.com/office/drawing/2014/main" val="3958922764"/>
                    </a:ext>
                  </a:extLst>
                </a:gridCol>
                <a:gridCol w="992648">
                  <a:extLst>
                    <a:ext uri="{9D8B030D-6E8A-4147-A177-3AD203B41FA5}">
                      <a16:colId xmlns:a16="http://schemas.microsoft.com/office/drawing/2014/main" val="1002530754"/>
                    </a:ext>
                  </a:extLst>
                </a:gridCol>
                <a:gridCol w="961135">
                  <a:extLst>
                    <a:ext uri="{9D8B030D-6E8A-4147-A177-3AD203B41FA5}">
                      <a16:colId xmlns:a16="http://schemas.microsoft.com/office/drawing/2014/main" val="975426447"/>
                    </a:ext>
                  </a:extLst>
                </a:gridCol>
                <a:gridCol w="1008404">
                  <a:extLst>
                    <a:ext uri="{9D8B030D-6E8A-4147-A177-3AD203B41FA5}">
                      <a16:colId xmlns:a16="http://schemas.microsoft.com/office/drawing/2014/main" val="3057432115"/>
                    </a:ext>
                  </a:extLst>
                </a:gridCol>
                <a:gridCol w="866598">
                  <a:extLst>
                    <a:ext uri="{9D8B030D-6E8A-4147-A177-3AD203B41FA5}">
                      <a16:colId xmlns:a16="http://schemas.microsoft.com/office/drawing/2014/main" val="2741191137"/>
                    </a:ext>
                  </a:extLst>
                </a:gridCol>
              </a:tblGrid>
              <a:tr h="67428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2010 Population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2020 Population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Numeric Change </a:t>
                      </a:r>
                      <a:b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2010-2020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Annual </a:t>
                      </a:r>
                      <a:b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 Change 2010-2020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Numeric Change </a:t>
                      </a:r>
                      <a:b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2020-2021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Annual </a:t>
                      </a:r>
                      <a:b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 Change 2020-2021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39587"/>
                  </a:ext>
                </a:extLst>
              </a:tr>
              <a:tr h="459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Houston-The Woodlands-Sugar Land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5,920,416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7,122,240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1,201,824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838479"/>
                  </a:ext>
                </a:extLst>
              </a:tr>
              <a:tr h="249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 of Texas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21.2%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378056"/>
                  </a:ext>
                </a:extLst>
              </a:tr>
              <a:tr h="4843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Harris County, TX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4,092,459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4,731,145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638,686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-4,461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31140"/>
                  </a:ext>
                </a:extLst>
              </a:tr>
              <a:tr h="451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Bend County, TX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585,375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822,779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237,404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02917"/>
                  </a:ext>
                </a:extLst>
              </a:tr>
              <a:tr h="451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Montgomery County, TX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455,746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620,443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164,697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23,948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44227"/>
                  </a:ext>
                </a:extLst>
              </a:tr>
              <a:tr h="451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Brazoria County, TX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313,166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372,031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58,865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887261"/>
                  </a:ext>
                </a:extLst>
              </a:tr>
              <a:tr h="451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Galveston County, TX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291,309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350,682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59,373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508136"/>
                  </a:ext>
                </a:extLst>
              </a:tr>
              <a:tr h="451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Liberty County, TX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75,643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91,628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15,985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5,270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5.8%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303639"/>
                  </a:ext>
                </a:extLst>
              </a:tr>
              <a:tr h="451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Waller County, TX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43,205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56,794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13,589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2,432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33849"/>
                  </a:ext>
                </a:extLst>
              </a:tr>
              <a:tr h="451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Chambers County, TX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35,096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46,571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11,475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1,814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535609"/>
                  </a:ext>
                </a:extLst>
              </a:tr>
              <a:tr h="45172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54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298B39-0B24-4117-A417-11A078DFF876}"/>
              </a:ext>
            </a:extLst>
          </p:cNvPr>
          <p:cNvSpPr txBox="1"/>
          <p:nvPr/>
        </p:nvSpPr>
        <p:spPr>
          <a:xfrm>
            <a:off x="9580789" y="971550"/>
            <a:ext cx="1673679" cy="54619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2B580-08D7-4777-B716-83A12E7A22D9}"/>
              </a:ext>
            </a:extLst>
          </p:cNvPr>
          <p:cNvSpPr/>
          <p:nvPr/>
        </p:nvSpPr>
        <p:spPr>
          <a:xfrm>
            <a:off x="93364" y="6581001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Estimates,  2021, and 2022Vintage Population Estimates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62FB67-9034-4CAE-ADC5-42B6140C8E6E}"/>
              </a:ext>
            </a:extLst>
          </p:cNvPr>
          <p:cNvGraphicFramePr/>
          <p:nvPr>
            <p:extLst/>
          </p:nvPr>
        </p:nvGraphicFramePr>
        <p:xfrm>
          <a:off x="5312208" y="1146839"/>
          <a:ext cx="4028058" cy="273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F99F38-2FF1-49D9-857E-BBD4B485AC41}"/>
              </a:ext>
            </a:extLst>
          </p:cNvPr>
          <p:cNvGraphicFramePr/>
          <p:nvPr>
            <p:extLst/>
          </p:nvPr>
        </p:nvGraphicFramePr>
        <p:xfrm>
          <a:off x="2136092" y="1197368"/>
          <a:ext cx="3282576" cy="277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65995-EBFC-4331-BF44-6E8C60BDE249}"/>
              </a:ext>
            </a:extLst>
          </p:cNvPr>
          <p:cNvSpPr txBox="1"/>
          <p:nvPr/>
        </p:nvSpPr>
        <p:spPr>
          <a:xfrm>
            <a:off x="2936821" y="928837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2010 to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7C550-8357-4624-951A-227619AE11D0}"/>
              </a:ext>
            </a:extLst>
          </p:cNvPr>
          <p:cNvSpPr txBox="1"/>
          <p:nvPr/>
        </p:nvSpPr>
        <p:spPr>
          <a:xfrm>
            <a:off x="5976484" y="956212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2020 to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E368A9-D2E4-4AD2-A2B7-6FA5431F8811}"/>
              </a:ext>
            </a:extLst>
          </p:cNvPr>
          <p:cNvSpPr txBox="1">
            <a:spLocks/>
          </p:cNvSpPr>
          <p:nvPr/>
        </p:nvSpPr>
        <p:spPr>
          <a:xfrm>
            <a:off x="1654181" y="-22072"/>
            <a:ext cx="9443358" cy="760724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1800" b="1" dirty="0">
                <a:solidFill>
                  <a:schemeClr val="accent1"/>
                </a:solidFill>
              </a:rPr>
              <a:t>Components of Population Change</a:t>
            </a:r>
            <a:r>
              <a:rPr lang="en-US" sz="1800" dirty="0">
                <a:solidFill>
                  <a:schemeClr val="accent1"/>
                </a:solidFill>
              </a:rPr>
              <a:t>, Texas and Houston-The Woodlands-Sugar Land MSA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DBD14-59C7-405F-81A3-36897CAADD38}"/>
              </a:ext>
            </a:extLst>
          </p:cNvPr>
          <p:cNvSpPr txBox="1"/>
          <p:nvPr/>
        </p:nvSpPr>
        <p:spPr>
          <a:xfrm>
            <a:off x="945086" y="2258385"/>
            <a:ext cx="188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Texas</a:t>
            </a:r>
          </a:p>
          <a:p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FBEC7-63C1-4FFC-9A20-B8CC65645B89}"/>
              </a:ext>
            </a:extLst>
          </p:cNvPr>
          <p:cNvSpPr txBox="1"/>
          <p:nvPr/>
        </p:nvSpPr>
        <p:spPr>
          <a:xfrm>
            <a:off x="697755" y="4783972"/>
            <a:ext cx="18850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Houston-</a:t>
            </a:r>
          </a:p>
          <a:p>
            <a:r>
              <a:rPr lang="en-US" b="1" dirty="0"/>
              <a:t>The Woodlands-Sugar Land</a:t>
            </a:r>
            <a:r>
              <a:rPr lang="en-US" sz="2000" b="1" dirty="0"/>
              <a:t> MSA </a:t>
            </a:r>
          </a:p>
          <a:p>
            <a:endParaRPr lang="en-US" sz="2000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FC2F7A6-BA5B-4CB5-AEF4-B97561E70A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321178"/>
              </p:ext>
            </p:extLst>
          </p:nvPr>
        </p:nvGraphicFramePr>
        <p:xfrm>
          <a:off x="1374044" y="3564193"/>
          <a:ext cx="4906537" cy="283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4276AB8-4081-4736-9D04-94F35171A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539820"/>
              </p:ext>
            </p:extLst>
          </p:nvPr>
        </p:nvGraphicFramePr>
        <p:xfrm>
          <a:off x="4487334" y="38855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13C6EF1-396D-4B2C-8E4B-B4186B219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987694"/>
              </p:ext>
            </p:extLst>
          </p:nvPr>
        </p:nvGraphicFramePr>
        <p:xfrm>
          <a:off x="4913157" y="1228911"/>
          <a:ext cx="3695751" cy="263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70B53E3-2957-4379-828F-1BABECA93E46}"/>
              </a:ext>
            </a:extLst>
          </p:cNvPr>
          <p:cNvSpPr txBox="1"/>
          <p:nvPr/>
        </p:nvSpPr>
        <p:spPr>
          <a:xfrm>
            <a:off x="9255179" y="941949"/>
            <a:ext cx="142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2021 to 2022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C4C6360-5E50-4622-B14C-B2CBAB197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982075"/>
              </p:ext>
            </p:extLst>
          </p:nvPr>
        </p:nvGraphicFramePr>
        <p:xfrm>
          <a:off x="7878332" y="1347213"/>
          <a:ext cx="4028058" cy="264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3397ED4D-1A1E-4AEB-8EDA-8683DE2E0E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0028" y="4322558"/>
            <a:ext cx="2981325" cy="1981200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72E008D-7A3B-4CD7-A2BC-763D33536F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68530"/>
              </p:ext>
            </p:extLst>
          </p:nvPr>
        </p:nvGraphicFramePr>
        <p:xfrm>
          <a:off x="1596271" y="38991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37450A4-5978-4F7D-8BBB-6523E213E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880599"/>
              </p:ext>
            </p:extLst>
          </p:nvPr>
        </p:nvGraphicFramePr>
        <p:xfrm>
          <a:off x="4699858" y="3803444"/>
          <a:ext cx="4146952" cy="277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5875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5" grpId="0">
        <p:bldAsOne/>
      </p:bldGraphic>
      <p:bldGraphic spid="18" grpId="0">
        <p:bldAsOne/>
      </p:bldGraphic>
      <p:bldGraphic spid="2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E7A346A-4CC9-40C8-A68A-98BD6BED7765}"/>
              </a:ext>
            </a:extLst>
          </p:cNvPr>
          <p:cNvSpPr/>
          <p:nvPr/>
        </p:nvSpPr>
        <p:spPr>
          <a:xfrm>
            <a:off x="1313235" y="418857"/>
            <a:ext cx="1037473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chemeClr val="accent1"/>
                </a:solidFill>
              </a:rPr>
              <a:t>Estimated Components of Population Change in the Greater Houston Area, 2010-2020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6F8F75-3A08-4102-B378-93E7E4413A8B}"/>
              </a:ext>
            </a:extLst>
          </p:cNvPr>
          <p:cNvSpPr/>
          <p:nvPr/>
        </p:nvSpPr>
        <p:spPr>
          <a:xfrm>
            <a:off x="1096732" y="6549168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D0C48FA-ABFB-45EF-88A8-53448CD96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355839"/>
              </p:ext>
            </p:extLst>
          </p:nvPr>
        </p:nvGraphicFramePr>
        <p:xfrm>
          <a:off x="1388356" y="1426655"/>
          <a:ext cx="9449181" cy="4581573"/>
        </p:xfrm>
        <a:graphic>
          <a:graphicData uri="http://schemas.openxmlformats.org/drawingml/2006/table">
            <a:tbl>
              <a:tblPr/>
              <a:tblGrid>
                <a:gridCol w="1117663">
                  <a:extLst>
                    <a:ext uri="{9D8B030D-6E8A-4147-A177-3AD203B41FA5}">
                      <a16:colId xmlns:a16="http://schemas.microsoft.com/office/drawing/2014/main" val="2835637742"/>
                    </a:ext>
                  </a:extLst>
                </a:gridCol>
                <a:gridCol w="2143122">
                  <a:extLst>
                    <a:ext uri="{9D8B030D-6E8A-4147-A177-3AD203B41FA5}">
                      <a16:colId xmlns:a16="http://schemas.microsoft.com/office/drawing/2014/main" val="2701141419"/>
                    </a:ext>
                  </a:extLst>
                </a:gridCol>
                <a:gridCol w="1615749">
                  <a:extLst>
                    <a:ext uri="{9D8B030D-6E8A-4147-A177-3AD203B41FA5}">
                      <a16:colId xmlns:a16="http://schemas.microsoft.com/office/drawing/2014/main" val="198213138"/>
                    </a:ext>
                  </a:extLst>
                </a:gridCol>
                <a:gridCol w="2251948">
                  <a:extLst>
                    <a:ext uri="{9D8B030D-6E8A-4147-A177-3AD203B41FA5}">
                      <a16:colId xmlns:a16="http://schemas.microsoft.com/office/drawing/2014/main" val="4132338007"/>
                    </a:ext>
                  </a:extLst>
                </a:gridCol>
                <a:gridCol w="2259833">
                  <a:extLst>
                    <a:ext uri="{9D8B030D-6E8A-4147-A177-3AD203B41FA5}">
                      <a16:colId xmlns:a16="http://schemas.microsoft.com/office/drawing/2014/main" val="1373054340"/>
                    </a:ext>
                  </a:extLst>
                </a:gridCol>
                <a:gridCol w="60866">
                  <a:extLst>
                    <a:ext uri="{9D8B030D-6E8A-4147-A177-3AD203B41FA5}">
                      <a16:colId xmlns:a16="http://schemas.microsoft.com/office/drawing/2014/main" val="2289236566"/>
                    </a:ext>
                  </a:extLst>
                </a:gridCol>
              </a:tblGrid>
              <a:tr h="53782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Pop Change 2010-2020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Natural Change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International Migration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Domestic Migration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713235"/>
                  </a:ext>
                </a:extLst>
              </a:tr>
              <a:tr h="449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Harris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630,711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164377"/>
                  </a:ext>
                </a:extLst>
              </a:tr>
              <a:tr h="449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Bend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249,529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582445"/>
                  </a:ext>
                </a:extLst>
              </a:tr>
              <a:tr h="449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Montgomery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167,128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193597"/>
                  </a:ext>
                </a:extLst>
              </a:tr>
              <a:tr h="449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Brazoria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66,019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972797"/>
                  </a:ext>
                </a:extLst>
              </a:tr>
              <a:tr h="449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Galveston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52,597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830739"/>
                  </a:ext>
                </a:extLst>
              </a:tr>
              <a:tr h="449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Liberty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15,677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02310"/>
                  </a:ext>
                </a:extLst>
              </a:tr>
              <a:tr h="449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Waller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13,894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287601"/>
                  </a:ext>
                </a:extLst>
              </a:tr>
              <a:tr h="449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Chambers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10,138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599734"/>
                  </a:ext>
                </a:extLst>
              </a:tr>
              <a:tr h="449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1,600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33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28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28B896-9011-447D-9ACF-0E1B1C973DC4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E9E231D-3A2E-4D63-ACFE-62E2DA798DF4}"/>
              </a:ext>
            </a:extLst>
          </p:cNvPr>
          <p:cNvSpPr txBox="1">
            <a:spLocks/>
          </p:cNvSpPr>
          <p:nvPr/>
        </p:nvSpPr>
        <p:spPr>
          <a:xfrm>
            <a:off x="1519381" y="-350189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  <a:latin typeface="+mn-lt"/>
              </a:rPr>
              <a:t>Percent Distribution by Education Attainment of Texas Residents (Non-Migrants), Immigrants (international) and Net-Migrants (domestic) Aged 25 Years and Over, Texas, 2015-2019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F695F-80A3-484B-AE8A-D3243D3D5BAF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PUMS, 5-Year Samples, 2015-2019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A0F3AB-AB10-4873-B005-D6D20F589E18}"/>
              </a:ext>
            </a:extLst>
          </p:cNvPr>
          <p:cNvCxnSpPr>
            <a:cxnSpLocks/>
          </p:cNvCxnSpPr>
          <p:nvPr/>
        </p:nvCxnSpPr>
        <p:spPr>
          <a:xfrm>
            <a:off x="7677881" y="1062787"/>
            <a:ext cx="150541" cy="352857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2E647C-1C7E-41FA-A858-5B876EB3E918}"/>
              </a:ext>
            </a:extLst>
          </p:cNvPr>
          <p:cNvCxnSpPr>
            <a:cxnSpLocks/>
          </p:cNvCxnSpPr>
          <p:nvPr/>
        </p:nvCxnSpPr>
        <p:spPr>
          <a:xfrm flipH="1">
            <a:off x="8636621" y="1136731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0033BE-1C56-4C00-8CB6-9788CE46BD38}"/>
              </a:ext>
            </a:extLst>
          </p:cNvPr>
          <p:cNvCxnSpPr>
            <a:cxnSpLocks/>
          </p:cNvCxnSpPr>
          <p:nvPr/>
        </p:nvCxnSpPr>
        <p:spPr>
          <a:xfrm flipH="1">
            <a:off x="6146181" y="2388220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CA636E-C98C-4194-8A6B-8CFDA71424C7}"/>
              </a:ext>
            </a:extLst>
          </p:cNvPr>
          <p:cNvCxnSpPr>
            <a:cxnSpLocks/>
          </p:cNvCxnSpPr>
          <p:nvPr/>
        </p:nvCxnSpPr>
        <p:spPr>
          <a:xfrm flipH="1">
            <a:off x="7354496" y="3738048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ED1041-EB91-40A8-957A-12ED18A01F51}"/>
              </a:ext>
            </a:extLst>
          </p:cNvPr>
          <p:cNvCxnSpPr>
            <a:cxnSpLocks/>
          </p:cNvCxnSpPr>
          <p:nvPr/>
        </p:nvCxnSpPr>
        <p:spPr>
          <a:xfrm flipH="1">
            <a:off x="9858918" y="2769588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28BBA7-135E-4481-BA9C-88638AEFDF44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Distribution by Occupation of Non-Migrants (Texans) and Net-In Domestic Migrants Aged 25 Years and Over, Texas, 2006-2019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FDCC44-ED75-47FC-A60A-B0A1B14339FC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2006-2020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861B88-A957-47A9-801E-95BB7866B7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42327" y="914336"/>
          <a:ext cx="9580844" cy="561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918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C0F168967B90449D513FA2B342021B" ma:contentTypeVersion="15" ma:contentTypeDescription="Create a new document." ma:contentTypeScope="" ma:versionID="a37f66ea043eeae85f0b1ec440dba32d">
  <xsd:schema xmlns:xsd="http://www.w3.org/2001/XMLSchema" xmlns:xs="http://www.w3.org/2001/XMLSchema" xmlns:p="http://schemas.microsoft.com/office/2006/metadata/properties" xmlns:ns3="02fe3cf0-0cd4-42b2-8bf2-c846cdf32d69" xmlns:ns4="de02fa78-61a0-4eb7-b7a4-242468f0c90c" targetNamespace="http://schemas.microsoft.com/office/2006/metadata/properties" ma:root="true" ma:fieldsID="85285e5435b3a629da0cccd59ae01015" ns3:_="" ns4:_="">
    <xsd:import namespace="02fe3cf0-0cd4-42b2-8bf2-c846cdf32d69"/>
    <xsd:import namespace="de02fa78-61a0-4eb7-b7a4-242468f0c9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e3cf0-0cd4-42b2-8bf2-c846cdf32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2fa78-61a0-4eb7-b7a4-242468f0c90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2fe3cf0-0cd4-42b2-8bf2-c846cdf32d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B78E57-7784-42A5-B674-59045C1D8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fe3cf0-0cd4-42b2-8bf2-c846cdf32d69"/>
    <ds:schemaRef ds:uri="de02fa78-61a0-4eb7-b7a4-242468f0c9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1484A1-434B-4BD9-91E0-487B0D646ADF}">
  <ds:schemaRefs>
    <ds:schemaRef ds:uri="de02fa78-61a0-4eb7-b7a4-242468f0c90c"/>
    <ds:schemaRef ds:uri="http://schemas.microsoft.com/office/2006/metadata/properties"/>
    <ds:schemaRef ds:uri="http://purl.org/dc/elements/1.1/"/>
    <ds:schemaRef ds:uri="http://schemas.microsoft.com/office/2006/documentManagement/types"/>
    <ds:schemaRef ds:uri="02fe3cf0-0cd4-42b2-8bf2-c846cdf32d69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35875</TotalTime>
  <Words>1212</Words>
  <Application>Microsoft Office PowerPoint</Application>
  <PresentationFormat>Widescreen</PresentationFormat>
  <Paragraphs>336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ＭＳ Ｐゴシック</vt:lpstr>
      <vt:lpstr>Open Sans</vt:lpstr>
      <vt:lpstr>open_sansregular</vt:lpstr>
      <vt:lpstr>Arial</vt:lpstr>
      <vt:lpstr>Calibri</vt:lpstr>
      <vt:lpstr>Calibri Light</vt:lpstr>
      <vt:lpstr>Times New Roman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Population Change, the US and Selected States, 2010-2020, 2020-2021, 2021-2022</vt:lpstr>
      <vt:lpstr>PowerPoint Presentation</vt:lpstr>
      <vt:lpstr>PowerPoint Presentation</vt:lpstr>
      <vt:lpstr>Population Change, Houston-The Woodlands-Sugar Land, 2010-2020, 2020-2021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Educational Attainment of Persons Age 25 Years and Older by Race/Ethnicity, Texas, 2019</vt:lpstr>
      <vt:lpstr>Percent of Civilian Labor Force by Occupation, Texas, 2007, 2017 and 2007-2017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Helen You</cp:lastModifiedBy>
  <cp:revision>870</cp:revision>
  <cp:lastPrinted>2021-12-09T19:49:09Z</cp:lastPrinted>
  <dcterms:created xsi:type="dcterms:W3CDTF">2016-06-30T18:52:57Z</dcterms:created>
  <dcterms:modified xsi:type="dcterms:W3CDTF">2023-04-18T19:39:20Z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0x010100B7C0F168967B90449D513FA2B342021B</vt:lpwstr>
  </property>
</Properties>
</file>