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34"/>
  </p:notesMasterIdLst>
  <p:sldIdLst>
    <p:sldId id="549" r:id="rId10"/>
    <p:sldId id="878" r:id="rId11"/>
    <p:sldId id="942" r:id="rId12"/>
    <p:sldId id="943" r:id="rId13"/>
    <p:sldId id="966" r:id="rId14"/>
    <p:sldId id="985" r:id="rId15"/>
    <p:sldId id="986" r:id="rId16"/>
    <p:sldId id="981" r:id="rId17"/>
    <p:sldId id="982" r:id="rId18"/>
    <p:sldId id="946" r:id="rId19"/>
    <p:sldId id="947" r:id="rId20"/>
    <p:sldId id="920" r:id="rId21"/>
    <p:sldId id="874" r:id="rId22"/>
    <p:sldId id="980" r:id="rId23"/>
    <p:sldId id="885" r:id="rId24"/>
    <p:sldId id="983" r:id="rId25"/>
    <p:sldId id="987" r:id="rId26"/>
    <p:sldId id="814" r:id="rId27"/>
    <p:sldId id="989" r:id="rId28"/>
    <p:sldId id="991" r:id="rId29"/>
    <p:sldId id="984" r:id="rId30"/>
    <p:sldId id="825" r:id="rId31"/>
    <p:sldId id="826" r:id="rId32"/>
    <p:sldId id="544" r:id="rId33"/>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loyd Potter" initials="LP" lastIdx="1" clrIdx="0">
    <p:extLst>
      <p:ext uri="{19B8F6BF-5375-455C-9EA6-DF929625EA0E}">
        <p15:presenceInfo xmlns:p15="http://schemas.microsoft.com/office/powerpoint/2012/main" userId="S-1-5-21-1922958001-1748050809-1695950106-235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0573E"/>
    <a:srgbClr val="9966FF"/>
    <a:srgbClr val="F5573D"/>
    <a:srgbClr val="DC5930"/>
    <a:srgbClr val="8A4F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75666" autoAdjust="0"/>
  </p:normalViewPr>
  <p:slideViewPr>
    <p:cSldViewPr snapToGrid="0">
      <p:cViewPr varScale="1">
        <p:scale>
          <a:sx n="95" d="100"/>
          <a:sy n="95" d="100"/>
        </p:scale>
        <p:origin x="1267"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ruz" userId="43adcf6f-13c9-407f-80e2-9f0777d88bf3" providerId="ADAL" clId="{F4BD9E24-F586-46F3-A2FF-B442B8AAADA7}"/>
    <pc:docChg chg="modSld">
      <pc:chgData name="Monica Cruz" userId="43adcf6f-13c9-407f-80e2-9f0777d88bf3" providerId="ADAL" clId="{F4BD9E24-F586-46F3-A2FF-B442B8AAADA7}" dt="2023-02-28T22:18:23.759" v="23" actId="20577"/>
      <pc:docMkLst>
        <pc:docMk/>
      </pc:docMkLst>
      <pc:sldChg chg="modSp">
        <pc:chgData name="Monica Cruz" userId="43adcf6f-13c9-407f-80e2-9f0777d88bf3" providerId="ADAL" clId="{F4BD9E24-F586-46F3-A2FF-B442B8AAADA7}" dt="2023-02-28T22:18:23.759" v="23" actId="20577"/>
        <pc:sldMkLst>
          <pc:docMk/>
          <pc:sldMk cId="3710229541" sldId="549"/>
        </pc:sldMkLst>
        <pc:spChg chg="mod">
          <ac:chgData name="Monica Cruz" userId="43adcf6f-13c9-407f-80e2-9f0777d88bf3" providerId="ADAL" clId="{F4BD9E24-F586-46F3-A2FF-B442B8AAADA7}" dt="2023-02-28T22:18:23.759" v="23" actId="20577"/>
          <ac:spMkLst>
            <pc:docMk/>
            <pc:sldMk cId="3710229541" sldId="549"/>
            <ac:spMk id="4" creationId="{A915E761-26BF-4D36-A626-C3C24E9DD38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explosion val="7"/>
            <c:spPr>
              <a:solidFill>
                <a:schemeClr val="accent1"/>
              </a:solidFill>
              <a:ln>
                <a:noFill/>
              </a:ln>
              <a:effectLst/>
            </c:spPr>
            <c:extLst>
              <c:ext xmlns:c16="http://schemas.microsoft.com/office/drawing/2014/chart" uri="{C3380CC4-5D6E-409C-BE32-E72D297353CC}">
                <c16:uniqueId val="{00000007-C6CF-49CB-B2ED-9FB74A0003A8}"/>
              </c:ext>
            </c:extLst>
          </c:dPt>
          <c:dPt>
            <c:idx val="1"/>
            <c:bubble3D val="0"/>
            <c:spPr>
              <a:solidFill>
                <a:schemeClr val="accent2"/>
              </a:solidFill>
              <a:ln>
                <a:noFill/>
              </a:ln>
              <a:effectLst/>
            </c:spPr>
            <c:extLst>
              <c:ext xmlns:c16="http://schemas.microsoft.com/office/drawing/2014/chart" uri="{C3380CC4-5D6E-409C-BE32-E72D297353CC}">
                <c16:uniqueId val="{00000006-C6CF-49CB-B2ED-9FB74A0003A8}"/>
              </c:ext>
            </c:extLst>
          </c:dPt>
          <c:dPt>
            <c:idx val="2"/>
            <c:bubble3D val="0"/>
            <c:spPr>
              <a:solidFill>
                <a:schemeClr val="accent3"/>
              </a:solidFill>
              <a:ln>
                <a:noFill/>
              </a:ln>
              <a:effectLst/>
            </c:spPr>
            <c:extLst>
              <c:ext xmlns:c16="http://schemas.microsoft.com/office/drawing/2014/chart" uri="{C3380CC4-5D6E-409C-BE32-E72D297353CC}">
                <c16:uniqueId val="{00000005-C6CF-49CB-B2ED-9FB74A0003A8}"/>
              </c:ext>
            </c:extLst>
          </c:dPt>
          <c:dPt>
            <c:idx val="3"/>
            <c:bubble3D val="0"/>
            <c:spPr>
              <a:solidFill>
                <a:schemeClr val="accent4"/>
              </a:solidFill>
              <a:ln>
                <a:noFill/>
              </a:ln>
              <a:effectLst/>
            </c:spPr>
            <c:extLst>
              <c:ext xmlns:c16="http://schemas.microsoft.com/office/drawing/2014/chart" uri="{C3380CC4-5D6E-409C-BE32-E72D297353CC}">
                <c16:uniqueId val="{00000009-C6CF-49CB-B2ED-9FB74A0003A8}"/>
              </c:ext>
            </c:extLst>
          </c:dPt>
          <c:dPt>
            <c:idx val="4"/>
            <c:bubble3D val="0"/>
            <c:spPr>
              <a:solidFill>
                <a:schemeClr val="accent5"/>
              </a:solidFill>
              <a:ln>
                <a:noFill/>
              </a:ln>
              <a:effectLst/>
            </c:spPr>
            <c:extLst>
              <c:ext xmlns:c16="http://schemas.microsoft.com/office/drawing/2014/chart" uri="{C3380CC4-5D6E-409C-BE32-E72D297353CC}">
                <c16:uniqueId val="{00000008-C6CF-49CB-B2ED-9FB74A0003A8}"/>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6-C6CF-49CB-B2ED-9FB74A0003A8}"/>
                </c:ext>
              </c:extLst>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5-C6CF-49CB-B2ED-9FB74A0003A8}"/>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9-C6CF-49CB-B2ED-9FB74A0003A8}"/>
                </c:ext>
              </c:extLst>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6="http://schemas.microsoft.com/office/drawing/2014/chart" uri="{C3380CC4-5D6E-409C-BE32-E72D297353CC}">
                  <c16:uniqueId val="{00000008-C6CF-49CB-B2ED-9FB74A0003A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Sheet1!$A$1:$A$6</c:f>
              <c:strCache>
                <c:ptCount val="5"/>
                <c:pt idx="0">
                  <c:v>NH White</c:v>
                </c:pt>
                <c:pt idx="1">
                  <c:v>NH Black</c:v>
                </c:pt>
                <c:pt idx="2">
                  <c:v>Hispanic</c:v>
                </c:pt>
                <c:pt idx="3">
                  <c:v>NH Asian</c:v>
                </c:pt>
                <c:pt idx="4">
                  <c:v>NH Other</c:v>
                </c:pt>
              </c:strCache>
              <c:extLst/>
            </c:strRef>
          </c:cat>
          <c:val>
            <c:numRef>
              <c:f>Sheet1!$B$1:$B$6</c:f>
              <c:numCache>
                <c:formatCode>0.0%</c:formatCode>
                <c:ptCount val="5"/>
                <c:pt idx="0">
                  <c:v>4.7E-2</c:v>
                </c:pt>
                <c:pt idx="1">
                  <c:v>0.13900000000000001</c:v>
                </c:pt>
                <c:pt idx="2">
                  <c:v>0.495</c:v>
                </c:pt>
                <c:pt idx="3">
                  <c:v>0.153</c:v>
                </c:pt>
                <c:pt idx="4">
                  <c:v>0.16500000000000001</c:v>
                </c:pt>
              </c:numCache>
              <c:extLst/>
            </c:numRef>
          </c:val>
          <c:extLs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0-C6CF-49CB-B2ED-9FB74A0003A8}"/>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1"/>
                <c:order val="1"/>
                <c:cat>
                  <c:strRef>
                    <c:extLst>
                      <c:ext uri="{02D57815-91ED-43cb-92C2-25804820EDAC}">
                        <c15:formulaRef>
                          <c15:sqref>Sheet1!$A$1:$A$6</c15:sqref>
                        </c15:formulaRef>
                      </c:ext>
                    </c:extLst>
                    <c:strCache>
                      <c:ptCount val="5"/>
                      <c:pt idx="0">
                        <c:v>NH White</c:v>
                      </c:pt>
                      <c:pt idx="1">
                        <c:v>NH Black</c:v>
                      </c:pt>
                      <c:pt idx="2">
                        <c:v>Hispanic</c:v>
                      </c:pt>
                      <c:pt idx="3">
                        <c:v>NH Asian</c:v>
                      </c:pt>
                      <c:pt idx="4">
                        <c:v>NH Other</c:v>
                      </c:pt>
                    </c:strCache>
                  </c:strRef>
                </c:cat>
                <c:val>
                  <c:numRef>
                    <c:extLst>
                      <c:ext uri="{02D57815-91ED-43cb-92C2-25804820EDAC}">
                        <c15:formulaRef>
                          <c15:sqref>Sheet1!#REF!</c15:sqref>
                        </c15:formulaRef>
                      </c:ext>
                    </c:extLst>
                  </c:numRef>
                </c:val>
                <c:extLst>
                  <c:ex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1-C6CF-49CB-B2ED-9FB74A0003A8}"/>
                  </c:ext>
                </c:extLst>
              </c15:ser>
            </c15:filteredPieSeries>
            <c15:filteredPieSeries>
              <c15:ser>
                <c:idx val="2"/>
                <c:order val="2"/>
                <c:cat>
                  <c:strRef>
                    <c:extLst xmlns:c15="http://schemas.microsoft.com/office/drawing/2012/chart">
                      <c:ext xmlns:c15="http://schemas.microsoft.com/office/drawing/2012/chart" uri="{02D57815-91ED-43cb-92C2-25804820EDAC}">
                        <c15:formulaRef>
                          <c15:sqref>Sheet1!$A$1:$A$6</c15:sqref>
                        </c15:formulaRef>
                      </c:ext>
                    </c:extLst>
                    <c:strCache>
                      <c:ptCount val="5"/>
                      <c:pt idx="0">
                        <c:v>NH White</c:v>
                      </c:pt>
                      <c:pt idx="1">
                        <c:v>NH Black</c:v>
                      </c:pt>
                      <c:pt idx="2">
                        <c:v>Hispanic</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Sheet1!#REF!</c15:sqref>
                        </c15:formulaRef>
                      </c:ext>
                    </c:extLst>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2-C6CF-49CB-B2ED-9FB74A0003A8}"/>
                  </c:ext>
                </c:extLst>
              </c15:ser>
            </c15:filteredPieSeries>
            <c15:filteredPieSeries>
              <c15:ser>
                <c:idx val="3"/>
                <c:order val="3"/>
                <c:cat>
                  <c:strRef>
                    <c:extLst xmlns:c15="http://schemas.microsoft.com/office/drawing/2012/chart">
                      <c:ext xmlns:c15="http://schemas.microsoft.com/office/drawing/2012/chart" uri="{02D57815-91ED-43cb-92C2-25804820EDAC}">
                        <c15:formulaRef>
                          <c15:sqref>Sheet1!$A$1:$A$6</c15:sqref>
                        </c15:formulaRef>
                      </c:ext>
                    </c:extLst>
                    <c:strCache>
                      <c:ptCount val="5"/>
                      <c:pt idx="0">
                        <c:v>NH White</c:v>
                      </c:pt>
                      <c:pt idx="1">
                        <c:v>NH Black</c:v>
                      </c:pt>
                      <c:pt idx="2">
                        <c:v>Hispanic</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Sheet1!#REF!</c15:sqref>
                        </c15:formulaRef>
                      </c:ext>
                    </c:extLst>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3-C6CF-49CB-B2ED-9FB74A0003A8}"/>
                  </c:ext>
                </c:extLst>
              </c15:ser>
            </c15:filteredPieSeries>
            <c15:filteredPieSeries>
              <c15:ser>
                <c:idx val="4"/>
                <c:order val="4"/>
                <c:cat>
                  <c:strRef>
                    <c:extLst xmlns:c15="http://schemas.microsoft.com/office/drawing/2012/chart">
                      <c:ext xmlns:c15="http://schemas.microsoft.com/office/drawing/2012/chart" uri="{02D57815-91ED-43cb-92C2-25804820EDAC}">
                        <c15:formulaRef>
                          <c15:sqref>Sheet1!$A$1:$A$6</c15:sqref>
                        </c15:formulaRef>
                      </c:ext>
                    </c:extLst>
                    <c:strCache>
                      <c:ptCount val="5"/>
                      <c:pt idx="0">
                        <c:v>NH White</c:v>
                      </c:pt>
                      <c:pt idx="1">
                        <c:v>NH Black</c:v>
                      </c:pt>
                      <c:pt idx="2">
                        <c:v>Hispanic</c:v>
                      </c:pt>
                      <c:pt idx="3">
                        <c:v>NH Asian</c:v>
                      </c:pt>
                      <c:pt idx="4">
                        <c:v>NH Other</c:v>
                      </c:pt>
                    </c:strCache>
                  </c:strRef>
                </c:cat>
                <c:val>
                  <c:numRef>
                    <c:extLst xmlns:c15="http://schemas.microsoft.com/office/drawing/2012/chart">
                      <c:ext xmlns:c15="http://schemas.microsoft.com/office/drawing/2012/chart" uri="{02D57815-91ED-43cb-92C2-25804820EDAC}">
                        <c15:formulaRef>
                          <c15:sqref>Sheet1!#REF!</c15:sqref>
                        </c15:formulaRef>
                      </c:ext>
                    </c:extLst>
                  </c:numRef>
                </c:val>
                <c:extLst xmlns:c15="http://schemas.microsoft.com/office/drawing/2012/chart">
                  <c:ext xmlns:c15="http://schemas.microsoft.com/office/drawing/2012/chart" uri="{02D57815-91ED-43cb-92C2-25804820EDAC}">
                    <c15:filteredSeriesTitle>
                      <c15:tx>
                        <c:strRef>
                          <c:extLst>
                            <c:ext uri="{02D57815-91ED-43cb-92C2-25804820EDAC}">
                              <c15:formulaRef>
                                <c15:sqref>Sheet1!#REF!</c15:sqref>
                              </c15:formulaRef>
                            </c:ext>
                          </c:extLst>
                          <c:strCache>
                            <c:ptCount val="1"/>
                            <c:pt idx="0">
                              <c:v>#REF!</c:v>
                            </c:pt>
                          </c:strCache>
                        </c:strRef>
                      </c15:tx>
                    </c15:filteredSeriesTitle>
                  </c:ext>
                  <c:ext xmlns:c16="http://schemas.microsoft.com/office/drawing/2014/chart" uri="{C3380CC4-5D6E-409C-BE32-E72D297353CC}">
                    <c16:uniqueId val="{00000004-C6CF-49CB-B2ED-9FB74A0003A8}"/>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C40B-41C2-B317-17E1D40F35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C40B-41C2-B317-17E1D40F35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D-C40B-41C2-B317-17E1D40F35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C2D-482D-A1D9-3570FCFB4A0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E-C40B-41C2-B317-17E1D40F35A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C40B-41C2-B317-17E1D40F35A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9-C40B-41C2-B317-17E1D40F35A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8-C40B-41C2-B317-17E1D40F35A8}"/>
              </c:ext>
            </c:extLst>
          </c:dPt>
          <c:dLbls>
            <c:dLbl>
              <c:idx val="0"/>
              <c:layout>
                <c:manualLayout>
                  <c:x val="-2.2308773903262093E-3"/>
                  <c:y val="-0.3247932657219475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40B-41C2-B317-17E1D40F35A8}"/>
                </c:ext>
              </c:extLst>
            </c:dLbl>
            <c:dLbl>
              <c:idx val="1"/>
              <c:layout>
                <c:manualLayout>
                  <c:x val="6.0844253843269594E-2"/>
                  <c:y val="-0.12942684607454075"/>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40B-41C2-B317-17E1D40F35A8}"/>
                </c:ext>
              </c:extLst>
            </c:dLbl>
            <c:dLbl>
              <c:idx val="2"/>
              <c:layout>
                <c:manualLayout>
                  <c:x val="3.0952380952380874E-2"/>
                  <c:y val="1.1146799287034242E-2"/>
                </c:manualLayout>
              </c:layout>
              <c:showLegendKey val="0"/>
              <c:showVal val="1"/>
              <c:showCatName val="1"/>
              <c:showSerName val="0"/>
              <c:showPercent val="0"/>
              <c:showBubbleSize val="0"/>
              <c:extLst>
                <c:ext xmlns:c15="http://schemas.microsoft.com/office/drawing/2012/chart" uri="{CE6537A1-D6FC-4f65-9D91-7224C49458BB}">
                  <c15:layout>
                    <c:manualLayout>
                      <c:w val="0.23988095238095239"/>
                      <c:h val="8.1335291177641253E-2"/>
                    </c:manualLayout>
                  </c15:layout>
                </c:ext>
                <c:ext xmlns:c16="http://schemas.microsoft.com/office/drawing/2014/chart" uri="{C3380CC4-5D6E-409C-BE32-E72D297353CC}">
                  <c16:uniqueId val="{0000000D-C40B-41C2-B317-17E1D40F35A8}"/>
                </c:ext>
              </c:extLst>
            </c:dLbl>
            <c:dLbl>
              <c:idx val="4"/>
              <c:layout>
                <c:manualLayout>
                  <c:x val="-1.2110986126742888E-4"/>
                  <c:y val="5.3570021978704182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40B-41C2-B317-17E1D40F35A8}"/>
                </c:ext>
              </c:extLst>
            </c:dLbl>
            <c:dLbl>
              <c:idx val="5"/>
              <c:layout>
                <c:manualLayout>
                  <c:x val="-0.10960643982002249"/>
                  <c:y val="-0.14021883545673244"/>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4985937499999999"/>
                      <c:h val="0.17407030179193517"/>
                    </c:manualLayout>
                  </c15:layout>
                </c:ext>
                <c:ext xmlns:c16="http://schemas.microsoft.com/office/drawing/2014/chart" uri="{C3380CC4-5D6E-409C-BE32-E72D297353CC}">
                  <c16:uniqueId val="{0000000A-C40B-41C2-B317-17E1D40F35A8}"/>
                </c:ext>
              </c:extLst>
            </c:dLbl>
            <c:dLbl>
              <c:idx val="6"/>
              <c:layout>
                <c:manualLayout>
                  <c:x val="0.18147323772028495"/>
                  <c:y val="-0.19179113477130105"/>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7875740532433443"/>
                      <c:h val="0.16868318124373072"/>
                    </c:manualLayout>
                  </c15:layout>
                </c:ext>
                <c:ext xmlns:c16="http://schemas.microsoft.com/office/drawing/2014/chart" uri="{C3380CC4-5D6E-409C-BE32-E72D297353CC}">
                  <c16:uniqueId val="{00000009-C40B-41C2-B317-17E1D40F35A8}"/>
                </c:ext>
              </c:extLst>
            </c:dLbl>
            <c:dLbl>
              <c:idx val="7"/>
              <c:layout>
                <c:manualLayout>
                  <c:x val="-0.17656250000000007"/>
                  <c:y val="0.2783448401608735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6054687500000001"/>
                      <c:h val="0.16171874005175074"/>
                    </c:manualLayout>
                  </c15:layout>
                </c:ext>
                <c:ext xmlns:c16="http://schemas.microsoft.com/office/drawing/2014/chart" uri="{C3380CC4-5D6E-409C-BE32-E72D297353CC}">
                  <c16:uniqueId val="{00000008-C40B-41C2-B317-17E1D40F35A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 Native Hawaiian and Other Pacific Islander alone</c:v>
                </c:pt>
                <c:pt idx="1">
                  <c:v> American Indian and Alaska Native alone (NH)</c:v>
                </c:pt>
                <c:pt idx="2">
                  <c:v> Some other race alone (NH)</c:v>
                </c:pt>
                <c:pt idx="3">
                  <c:v> Two or more races</c:v>
                </c:pt>
                <c:pt idx="4">
                  <c:v> Asian alone (NH)</c:v>
                </c:pt>
                <c:pt idx="5">
                  <c:v> Black or African American alone (NH)</c:v>
                </c:pt>
                <c:pt idx="6">
                  <c:v>White alone (NH)</c:v>
                </c:pt>
                <c:pt idx="7">
                  <c:v>Hispanic or Latino (of any race)</c:v>
                </c:pt>
              </c:strCache>
            </c:strRef>
          </c:cat>
          <c:val>
            <c:numRef>
              <c:f>Sheet1!$B$2:$B$9</c:f>
              <c:numCache>
                <c:formatCode>General</c:formatCode>
                <c:ptCount val="8"/>
                <c:pt idx="0">
                  <c:v>0.1</c:v>
                </c:pt>
                <c:pt idx="1">
                  <c:v>0.2</c:v>
                </c:pt>
                <c:pt idx="2">
                  <c:v>0.4</c:v>
                </c:pt>
                <c:pt idx="3">
                  <c:v>3.1</c:v>
                </c:pt>
                <c:pt idx="4">
                  <c:v>5.0999999999999996</c:v>
                </c:pt>
                <c:pt idx="5">
                  <c:v>11.6</c:v>
                </c:pt>
                <c:pt idx="6">
                  <c:v>39.4</c:v>
                </c:pt>
                <c:pt idx="7">
                  <c:v>40.200000000000003</c:v>
                </c:pt>
              </c:numCache>
            </c:numRef>
          </c:val>
          <c:extLst>
            <c:ext xmlns:c16="http://schemas.microsoft.com/office/drawing/2014/chart" uri="{C3380CC4-5D6E-409C-BE32-E72D297353CC}">
              <c16:uniqueId val="{00000000-C40B-41C2-B317-17E1D40F35A8}"/>
            </c:ext>
          </c:extLst>
        </c:ser>
        <c:dLbls>
          <c:showLegendKey val="0"/>
          <c:showVal val="0"/>
          <c:showCatName val="0"/>
          <c:showSerName val="0"/>
          <c:showPercent val="0"/>
          <c:showBubbleSize val="0"/>
          <c:showLeaderLines val="1"/>
        </c:dLbls>
        <c:firstSliceAng val="9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Net Domestic Migrants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Sheet1!$A$2:$A$52</c:f>
              <c:strCache>
                <c:ptCount val="19"/>
                <c:pt idx="0">
                  <c:v>Colorado</c:v>
                </c:pt>
                <c:pt idx="1">
                  <c:v>Oklahoma</c:v>
                </c:pt>
                <c:pt idx="2">
                  <c:v>Washington</c:v>
                </c:pt>
                <c:pt idx="3">
                  <c:v>Oregon</c:v>
                </c:pt>
                <c:pt idx="4">
                  <c:v>North Dakota</c:v>
                </c:pt>
                <c:pt idx="5">
                  <c:v>Montana</c:v>
                </c:pt>
                <c:pt idx="6">
                  <c:v>Nevada</c:v>
                </c:pt>
                <c:pt idx="7">
                  <c:v>Mississippi</c:v>
                </c:pt>
                <c:pt idx="8">
                  <c:v>Virginia</c:v>
                </c:pt>
                <c:pt idx="9">
                  <c:v>Alaska</c:v>
                </c:pt>
                <c:pt idx="10">
                  <c:v>Arizona</c:v>
                </c:pt>
                <c:pt idx="11">
                  <c:v>Maryland</c:v>
                </c:pt>
                <c:pt idx="12">
                  <c:v>New Jersey</c:v>
                </c:pt>
                <c:pt idx="13">
                  <c:v>Louisiana</c:v>
                </c:pt>
                <c:pt idx="14">
                  <c:v>Puerto Rico</c:v>
                </c:pt>
                <c:pt idx="15">
                  <c:v>Florida</c:v>
                </c:pt>
                <c:pt idx="16">
                  <c:v>New York</c:v>
                </c:pt>
                <c:pt idx="17">
                  <c:v>Illinois</c:v>
                </c:pt>
                <c:pt idx="18">
                  <c:v>California</c:v>
                </c:pt>
              </c:strCache>
            </c:strRef>
          </c:cat>
          <c:val>
            <c:numRef>
              <c:f>Sheet1!$B$2:$B$52</c:f>
              <c:numCache>
                <c:formatCode>_(* #,##0_);_(* \(#,##0\);_(* "-"??_);_(@_)</c:formatCode>
                <c:ptCount val="19"/>
                <c:pt idx="0">
                  <c:v>-47086</c:v>
                </c:pt>
                <c:pt idx="1">
                  <c:v>-41384</c:v>
                </c:pt>
                <c:pt idx="2">
                  <c:v>-19683</c:v>
                </c:pt>
                <c:pt idx="3">
                  <c:v>-11068</c:v>
                </c:pt>
                <c:pt idx="4">
                  <c:v>-7055</c:v>
                </c:pt>
                <c:pt idx="5">
                  <c:v>-5752</c:v>
                </c:pt>
                <c:pt idx="6">
                  <c:v>26834</c:v>
                </c:pt>
                <c:pt idx="7">
                  <c:v>27616</c:v>
                </c:pt>
                <c:pt idx="8">
                  <c:v>28014</c:v>
                </c:pt>
                <c:pt idx="9">
                  <c:v>28332</c:v>
                </c:pt>
                <c:pt idx="10">
                  <c:v>29022</c:v>
                </c:pt>
                <c:pt idx="11">
                  <c:v>33296</c:v>
                </c:pt>
                <c:pt idx="12">
                  <c:v>35839</c:v>
                </c:pt>
                <c:pt idx="13">
                  <c:v>53318</c:v>
                </c:pt>
                <c:pt idx="14">
                  <c:v>57980</c:v>
                </c:pt>
                <c:pt idx="15">
                  <c:v>73917</c:v>
                </c:pt>
                <c:pt idx="16">
                  <c:v>91109</c:v>
                </c:pt>
                <c:pt idx="17">
                  <c:v>96790</c:v>
                </c:pt>
                <c:pt idx="18">
                  <c:v>302978</c:v>
                </c:pt>
              </c:numCache>
            </c:numRef>
          </c:val>
          <c:extLst>
            <c:ext xmlns:c16="http://schemas.microsoft.com/office/drawing/2014/chart" uri="{C3380CC4-5D6E-409C-BE32-E72D297353CC}">
              <c16:uniqueId val="{00000000-BC5A-461C-B8CE-EE6595267654}"/>
            </c:ext>
          </c:extLst>
        </c:ser>
        <c:dLbls>
          <c:showLegendKey val="0"/>
          <c:showVal val="0"/>
          <c:showCatName val="0"/>
          <c:showSerName val="0"/>
          <c:showPercent val="0"/>
          <c:showBubbleSize val="0"/>
        </c:dLbls>
        <c:gapWidth val="182"/>
        <c:axId val="1202883232"/>
        <c:axId val="956465808"/>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Percent of Net Domestic Migrants</c:v>
                      </c:pt>
                    </c:strCache>
                  </c:strRef>
                </c:tx>
                <c:spPr>
                  <a:solidFill>
                    <a:schemeClr val="accent2"/>
                  </a:solidFill>
                  <a:ln>
                    <a:noFill/>
                  </a:ln>
                  <a:effectLst/>
                </c:spPr>
                <c:invertIfNegative val="0"/>
                <c:cat>
                  <c:strRef>
                    <c:extLst>
                      <c:ext uri="{02D57815-91ED-43cb-92C2-25804820EDAC}">
                        <c15:formulaRef>
                          <c15:sqref>Sheet1!$A$2:$A$52</c15:sqref>
                        </c15:formulaRef>
                      </c:ext>
                    </c:extLst>
                    <c:strCache>
                      <c:ptCount val="19"/>
                      <c:pt idx="0">
                        <c:v>Colorado</c:v>
                      </c:pt>
                      <c:pt idx="1">
                        <c:v>Oklahoma</c:v>
                      </c:pt>
                      <c:pt idx="2">
                        <c:v>Washington</c:v>
                      </c:pt>
                      <c:pt idx="3">
                        <c:v>Oregon</c:v>
                      </c:pt>
                      <c:pt idx="4">
                        <c:v>North Dakota</c:v>
                      </c:pt>
                      <c:pt idx="5">
                        <c:v>Montana</c:v>
                      </c:pt>
                      <c:pt idx="6">
                        <c:v>Nevada</c:v>
                      </c:pt>
                      <c:pt idx="7">
                        <c:v>Mississippi</c:v>
                      </c:pt>
                      <c:pt idx="8">
                        <c:v>Virginia</c:v>
                      </c:pt>
                      <c:pt idx="9">
                        <c:v>Alaska</c:v>
                      </c:pt>
                      <c:pt idx="10">
                        <c:v>Arizona</c:v>
                      </c:pt>
                      <c:pt idx="11">
                        <c:v>Maryland</c:v>
                      </c:pt>
                      <c:pt idx="12">
                        <c:v>New Jersey</c:v>
                      </c:pt>
                      <c:pt idx="13">
                        <c:v>Louisiana</c:v>
                      </c:pt>
                      <c:pt idx="14">
                        <c:v>Puerto Rico</c:v>
                      </c:pt>
                      <c:pt idx="15">
                        <c:v>Florida</c:v>
                      </c:pt>
                      <c:pt idx="16">
                        <c:v>New York</c:v>
                      </c:pt>
                      <c:pt idx="17">
                        <c:v>Illinois</c:v>
                      </c:pt>
                      <c:pt idx="18">
                        <c:v>California</c:v>
                      </c:pt>
                    </c:strCache>
                  </c:strRef>
                </c:cat>
                <c:val>
                  <c:numRef>
                    <c:extLst>
                      <c:ext uri="{02D57815-91ED-43cb-92C2-25804820EDAC}">
                        <c15:formulaRef>
                          <c15:sqref>Sheet1!$C$2:$C$52</c15:sqref>
                        </c15:formulaRef>
                      </c:ext>
                    </c:extLst>
                    <c:numCache>
                      <c:formatCode>0.0%</c:formatCode>
                      <c:ptCount val="19"/>
                      <c:pt idx="0">
                        <c:v>-4.4807963153286896E-2</c:v>
                      </c:pt>
                      <c:pt idx="1">
                        <c:v>-3.9381827871036501E-2</c:v>
                      </c:pt>
                      <c:pt idx="2">
                        <c:v>-1.8730729701952723E-2</c:v>
                      </c:pt>
                      <c:pt idx="3">
                        <c:v>-1.0532526359864489E-2</c:v>
                      </c:pt>
                      <c:pt idx="4">
                        <c:v>-6.7136766777054543E-3</c:v>
                      </c:pt>
                      <c:pt idx="5">
                        <c:v>-5.4737162650831716E-3</c:v>
                      </c:pt>
                      <c:pt idx="6">
                        <c:v>2.5535761866697117E-2</c:v>
                      </c:pt>
                      <c:pt idx="7">
                        <c:v>2.627992843820182E-2</c:v>
                      </c:pt>
                      <c:pt idx="8">
                        <c:v>2.6658673061550758E-2</c:v>
                      </c:pt>
                      <c:pt idx="9">
                        <c:v>2.6961288112367247E-2</c:v>
                      </c:pt>
                      <c:pt idx="10">
                        <c:v>2.7617905675459631E-2</c:v>
                      </c:pt>
                      <c:pt idx="11">
                        <c:v>3.1685128088005783E-2</c:v>
                      </c:pt>
                      <c:pt idx="12">
                        <c:v>3.4105096874881051E-2</c:v>
                      </c:pt>
                      <c:pt idx="13">
                        <c:v>5.0738456853564769E-2</c:v>
                      </c:pt>
                      <c:pt idx="14">
                        <c:v>5.5174907692893307E-2</c:v>
                      </c:pt>
                      <c:pt idx="15">
                        <c:v>7.0340870161014049E-2</c:v>
                      </c:pt>
                      <c:pt idx="16">
                        <c:v>8.6701115298237597E-2</c:v>
                      </c:pt>
                      <c:pt idx="17">
                        <c:v>9.2107266567698229E-2</c:v>
                      </c:pt>
                      <c:pt idx="18">
                        <c:v>0.28831982033420883</c:v>
                      </c:pt>
                    </c:numCache>
                  </c:numRef>
                </c:val>
                <c:extLst>
                  <c:ext xmlns:c16="http://schemas.microsoft.com/office/drawing/2014/chart" uri="{C3380CC4-5D6E-409C-BE32-E72D297353CC}">
                    <c16:uniqueId val="{00000001-BC5A-461C-B8CE-EE6595267654}"/>
                  </c:ext>
                </c:extLst>
              </c15:ser>
            </c15:filteredBarSeries>
          </c:ext>
        </c:extLst>
      </c:barChart>
      <c:catAx>
        <c:axId val="1202883232"/>
        <c:scaling>
          <c:orientation val="minMax"/>
        </c:scaling>
        <c:delete val="0"/>
        <c:axPos val="l"/>
        <c:numFmt formatCode="General" sourceLinked="1"/>
        <c:majorTickMark val="none"/>
        <c:minorTickMark val="none"/>
        <c:tickLblPos val="low"/>
        <c:spPr>
          <a:noFill/>
          <a:ln w="9525" cap="flat" cmpd="sng" algn="ctr">
            <a:solidFill>
              <a:schemeClr val="accent1"/>
            </a:solidFill>
            <a:round/>
          </a:ln>
          <a:effectLst/>
        </c:spPr>
        <c:txPr>
          <a:bodyPr rot="-60000000" spcFirstLastPara="1" vertOverflow="ellipsis" vert="horz" wrap="square" anchor="b"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6465808"/>
        <c:crosses val="autoZero"/>
        <c:auto val="1"/>
        <c:lblAlgn val="ctr"/>
        <c:lblOffset val="100"/>
        <c:noMultiLvlLbl val="0"/>
      </c:catAx>
      <c:valAx>
        <c:axId val="956465808"/>
        <c:scaling>
          <c:orientation val="minMax"/>
        </c:scaling>
        <c:delete val="0"/>
        <c:axPos val="b"/>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288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47326526252083E-2"/>
          <c:y val="5.1371275334138183E-2"/>
          <c:w val="0.69892221164662105"/>
          <c:h val="0.65056393833495019"/>
        </c:manualLayout>
      </c:layout>
      <c:barChart>
        <c:barDir val="col"/>
        <c:grouping val="percentStacked"/>
        <c:varyColors val="0"/>
        <c:ser>
          <c:idx val="0"/>
          <c:order val="0"/>
          <c:tx>
            <c:strRef>
              <c:f>Sheet1!$B$1</c:f>
              <c:strCache>
                <c:ptCount val="1"/>
                <c:pt idx="0">
                  <c:v>Less than High School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Sheet1!$B$2:$B$6</c:f>
              <c:numCache>
                <c:formatCode>0.0%</c:formatCode>
                <c:ptCount val="5"/>
                <c:pt idx="0">
                  <c:v>8.8062497515832061E-2</c:v>
                </c:pt>
                <c:pt idx="1">
                  <c:v>0.10600127745841317</c:v>
                </c:pt>
                <c:pt idx="2">
                  <c:v>5.5910582745044214E-2</c:v>
                </c:pt>
                <c:pt idx="3">
                  <c:v>0.31714620064053411</c:v>
                </c:pt>
                <c:pt idx="4">
                  <c:v>0.30016003300472777</c:v>
                </c:pt>
              </c:numCache>
            </c:numRef>
          </c:val>
          <c:extLst>
            <c:ext xmlns:c16="http://schemas.microsoft.com/office/drawing/2014/chart" uri="{C3380CC4-5D6E-409C-BE32-E72D297353CC}">
              <c16:uniqueId val="{00000000-BA8D-4133-AACB-DF644BB208F2}"/>
            </c:ext>
          </c:extLst>
        </c:ser>
        <c:ser>
          <c:idx val="1"/>
          <c:order val="1"/>
          <c:tx>
            <c:strRef>
              <c:f>Sheet1!$C$1</c:f>
              <c:strCache>
                <c:ptCount val="1"/>
                <c:pt idx="0">
                  <c:v>High School or Equivelant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Sheet1!$C$2:$C$6</c:f>
              <c:numCache>
                <c:formatCode>0.0%</c:formatCode>
                <c:ptCount val="5"/>
                <c:pt idx="0">
                  <c:v>0.29601760035710867</c:v>
                </c:pt>
                <c:pt idx="1">
                  <c:v>0.13160697920757905</c:v>
                </c:pt>
                <c:pt idx="2">
                  <c:v>0.23287010310943071</c:v>
                </c:pt>
                <c:pt idx="3">
                  <c:v>0.28384573716936046</c:v>
                </c:pt>
                <c:pt idx="4">
                  <c:v>0.26851608481416539</c:v>
                </c:pt>
              </c:numCache>
            </c:numRef>
          </c:val>
          <c:extLst>
            <c:ext xmlns:c16="http://schemas.microsoft.com/office/drawing/2014/chart" uri="{C3380CC4-5D6E-409C-BE32-E72D297353CC}">
              <c16:uniqueId val="{00000001-BA8D-4133-AACB-DF644BB208F2}"/>
            </c:ext>
          </c:extLst>
        </c:ser>
        <c:ser>
          <c:idx val="2"/>
          <c:order val="2"/>
          <c:tx>
            <c:strRef>
              <c:f>Sheet1!$D$1</c:f>
              <c:strCache>
                <c:ptCount val="1"/>
                <c:pt idx="0">
                  <c:v>Some College or Associate Degree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Sheet1!$D$2:$D$6</c:f>
              <c:numCache>
                <c:formatCode>0.0%</c:formatCode>
                <c:ptCount val="5"/>
                <c:pt idx="0">
                  <c:v>0.35903750121751526</c:v>
                </c:pt>
                <c:pt idx="1">
                  <c:v>0.15668701872151009</c:v>
                </c:pt>
                <c:pt idx="2">
                  <c:v>0.31687115732968546</c:v>
                </c:pt>
                <c:pt idx="3">
                  <c:v>0.23765307960736012</c:v>
                </c:pt>
                <c:pt idx="4">
                  <c:v>0.24686338637823019</c:v>
                </c:pt>
              </c:numCache>
            </c:numRef>
          </c:val>
          <c:extLst>
            <c:ext xmlns:c16="http://schemas.microsoft.com/office/drawing/2014/chart" uri="{C3380CC4-5D6E-409C-BE32-E72D297353CC}">
              <c16:uniqueId val="{00000002-BA8D-4133-AACB-DF644BB208F2}"/>
            </c:ext>
          </c:extLst>
        </c:ser>
        <c:ser>
          <c:idx val="3"/>
          <c:order val="3"/>
          <c:tx>
            <c:strRef>
              <c:f>Sheet1!$E$1</c:f>
              <c:strCache>
                <c:ptCount val="1"/>
                <c:pt idx="0">
                  <c:v>Bachelor, Graduate, Professional Degree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Asian</c:v>
                </c:pt>
                <c:pt idx="2">
                  <c:v>Non-Hispanic White</c:v>
                </c:pt>
                <c:pt idx="3">
                  <c:v>Hispanic</c:v>
                </c:pt>
                <c:pt idx="4">
                  <c:v>All Other</c:v>
                </c:pt>
              </c:strCache>
            </c:strRef>
          </c:cat>
          <c:val>
            <c:numRef>
              <c:f>Sheet1!$E$2:$E$6</c:f>
              <c:numCache>
                <c:formatCode>0.0%</c:formatCode>
                <c:ptCount val="5"/>
                <c:pt idx="0">
                  <c:v>0.25688240090954395</c:v>
                </c:pt>
                <c:pt idx="1">
                  <c:v>0.60570472461249769</c:v>
                </c:pt>
                <c:pt idx="2">
                  <c:v>0.39434815681583962</c:v>
                </c:pt>
                <c:pt idx="3">
                  <c:v>0.16135498258274533</c:v>
                </c:pt>
                <c:pt idx="4">
                  <c:v>0.1844604958028766</c:v>
                </c:pt>
              </c:numCache>
            </c:numRef>
          </c:val>
          <c:extLst>
            <c:ext xmlns:c16="http://schemas.microsoft.com/office/drawing/2014/chart" uri="{C3380CC4-5D6E-409C-BE32-E72D297353CC}">
              <c16:uniqueId val="{00000003-BA8D-4133-AACB-DF644BB208F2}"/>
            </c:ext>
          </c:extLst>
        </c:ser>
        <c:dLbls>
          <c:showLegendKey val="0"/>
          <c:showVal val="0"/>
          <c:showCatName val="0"/>
          <c:showSerName val="0"/>
          <c:showPercent val="0"/>
          <c:showBubbleSize val="0"/>
        </c:dLbls>
        <c:gapWidth val="219"/>
        <c:overlap val="100"/>
        <c:axId val="226059472"/>
        <c:axId val="226068096"/>
      </c:barChart>
      <c:catAx>
        <c:axId val="2260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068096"/>
        <c:crosses val="autoZero"/>
        <c:auto val="1"/>
        <c:lblAlgn val="ctr"/>
        <c:lblOffset val="100"/>
        <c:noMultiLvlLbl val="0"/>
      </c:catAx>
      <c:valAx>
        <c:axId val="22606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6059472"/>
        <c:crosses val="autoZero"/>
        <c:crossBetween val="between"/>
      </c:valAx>
      <c:spPr>
        <a:noFill/>
        <a:ln>
          <a:noFill/>
        </a:ln>
        <a:effectLst/>
      </c:spPr>
    </c:plotArea>
    <c:legend>
      <c:legendPos val="tr"/>
      <c:layout>
        <c:manualLayout>
          <c:xMode val="edge"/>
          <c:yMode val="edge"/>
          <c:x val="0.77319395569744864"/>
          <c:y val="4.7941743420705424E-2"/>
          <c:w val="0.15619243072425079"/>
          <c:h val="0.7137473517016027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Sheet1!$D$1</c:f>
              <c:strCache>
                <c:ptCount val="1"/>
                <c:pt idx="0">
                  <c:v>Total Popluation 2018 Vintage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40"/>
              <c:layout>
                <c:manualLayout>
                  <c:x val="-7.3996522309113924E-2"/>
                  <c:y val="-4.8902480792653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C4-413E-B9B7-AF58A9AA38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Sheet1!$D$2:$D$52</c:f>
              <c:numCache>
                <c:formatCode>_(* #,##0_);_(* \(#,##0\);_(* "-"??_);_(@_)</c:formatCode>
                <c:ptCount val="51"/>
                <c:pt idx="0">
                  <c:v>25145561</c:v>
                </c:pt>
                <c:pt idx="1">
                  <c:v>25560867</c:v>
                </c:pt>
                <c:pt idx="2">
                  <c:v>25982796</c:v>
                </c:pt>
                <c:pt idx="3">
                  <c:v>26411554</c:v>
                </c:pt>
                <c:pt idx="4">
                  <c:v>26847198</c:v>
                </c:pt>
                <c:pt idx="5">
                  <c:v>27289849</c:v>
                </c:pt>
                <c:pt idx="6">
                  <c:v>27739237</c:v>
                </c:pt>
                <c:pt idx="7">
                  <c:v>28195918</c:v>
                </c:pt>
                <c:pt idx="8">
                  <c:v>28659986</c:v>
                </c:pt>
                <c:pt idx="9">
                  <c:v>29131564</c:v>
                </c:pt>
                <c:pt idx="10">
                  <c:v>29677668</c:v>
                </c:pt>
                <c:pt idx="11">
                  <c:v>30168926</c:v>
                </c:pt>
                <c:pt idx="12">
                  <c:v>30667390</c:v>
                </c:pt>
                <c:pt idx="13">
                  <c:v>31172832</c:v>
                </c:pt>
                <c:pt idx="14">
                  <c:v>31685234</c:v>
                </c:pt>
                <c:pt idx="15">
                  <c:v>32204920</c:v>
                </c:pt>
                <c:pt idx="16">
                  <c:v>32730748</c:v>
                </c:pt>
                <c:pt idx="17">
                  <c:v>33263027</c:v>
                </c:pt>
                <c:pt idx="18">
                  <c:v>33801104</c:v>
                </c:pt>
                <c:pt idx="19">
                  <c:v>34345157</c:v>
                </c:pt>
                <c:pt idx="20">
                  <c:v>34894452</c:v>
                </c:pt>
                <c:pt idx="21">
                  <c:v>35449059</c:v>
                </c:pt>
                <c:pt idx="22">
                  <c:v>36008470</c:v>
                </c:pt>
                <c:pt idx="23">
                  <c:v>36572564</c:v>
                </c:pt>
                <c:pt idx="24">
                  <c:v>37142038</c:v>
                </c:pt>
                <c:pt idx="25">
                  <c:v>37716495</c:v>
                </c:pt>
                <c:pt idx="26">
                  <c:v>38296865</c:v>
                </c:pt>
                <c:pt idx="27">
                  <c:v>38883894</c:v>
                </c:pt>
                <c:pt idx="28">
                  <c:v>39477164</c:v>
                </c:pt>
                <c:pt idx="29">
                  <c:v>40078056</c:v>
                </c:pt>
                <c:pt idx="30">
                  <c:v>40686496</c:v>
                </c:pt>
                <c:pt idx="31">
                  <c:v>41303005</c:v>
                </c:pt>
                <c:pt idx="32">
                  <c:v>41928733</c:v>
                </c:pt>
                <c:pt idx="33">
                  <c:v>42564184</c:v>
                </c:pt>
                <c:pt idx="34">
                  <c:v>43209911</c:v>
                </c:pt>
                <c:pt idx="35">
                  <c:v>43866965</c:v>
                </c:pt>
                <c:pt idx="36">
                  <c:v>44535432</c:v>
                </c:pt>
                <c:pt idx="37">
                  <c:v>45216833</c:v>
                </c:pt>
                <c:pt idx="38">
                  <c:v>45911304</c:v>
                </c:pt>
                <c:pt idx="39">
                  <c:v>46619758</c:v>
                </c:pt>
                <c:pt idx="40">
                  <c:v>47342105</c:v>
                </c:pt>
              </c:numCache>
            </c:numRef>
          </c:val>
          <c:smooth val="0"/>
          <c:extLst>
            <c:ext xmlns:c16="http://schemas.microsoft.com/office/drawing/2014/chart" uri="{C3380CC4-5D6E-409C-BE32-E72D297353CC}">
              <c16:uniqueId val="{00000002-F48C-4945-8933-C2D35BDFB2E6}"/>
            </c:ext>
          </c:extLst>
        </c:ser>
        <c:ser>
          <c:idx val="0"/>
          <c:order val="1"/>
          <c:tx>
            <c:strRef>
              <c:f>Sheet1!$B$1</c:f>
              <c:strCache>
                <c:ptCount val="1"/>
                <c:pt idx="0">
                  <c:v>Total Population 2022 Vintage 1.0</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40"/>
              <c:layout>
                <c:manualLayout>
                  <c:x val="-8.0933696275593339E-3"/>
                  <c:y val="5.40501103497753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8C-4945-8933-C2D35BDFB2E6}"/>
                </c:ext>
              </c:extLst>
            </c:dLbl>
            <c:dLbl>
              <c:idx val="50"/>
              <c:layout>
                <c:manualLayout>
                  <c:x val="-3.9310652476716772E-2"/>
                  <c:y val="-4.6328666014093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C4-413E-B9B7-AF58A9AA38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Sheet1!$A$2:$A$52</c:f>
              <c:numCache>
                <c:formatCode>General</c:formatCode>
                <c:ptCount val="51"/>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pt idx="18">
                  <c:v>2028</c:v>
                </c:pt>
                <c:pt idx="19">
                  <c:v>2029</c:v>
                </c:pt>
                <c:pt idx="20">
                  <c:v>2030</c:v>
                </c:pt>
                <c:pt idx="21">
                  <c:v>2031</c:v>
                </c:pt>
                <c:pt idx="22">
                  <c:v>2032</c:v>
                </c:pt>
                <c:pt idx="23">
                  <c:v>2033</c:v>
                </c:pt>
                <c:pt idx="24">
                  <c:v>2034</c:v>
                </c:pt>
                <c:pt idx="25">
                  <c:v>2035</c:v>
                </c:pt>
                <c:pt idx="26">
                  <c:v>2036</c:v>
                </c:pt>
                <c:pt idx="27">
                  <c:v>2037</c:v>
                </c:pt>
                <c:pt idx="28">
                  <c:v>2038</c:v>
                </c:pt>
                <c:pt idx="29">
                  <c:v>2039</c:v>
                </c:pt>
                <c:pt idx="30">
                  <c:v>2040</c:v>
                </c:pt>
                <c:pt idx="31">
                  <c:v>2041</c:v>
                </c:pt>
                <c:pt idx="32">
                  <c:v>2042</c:v>
                </c:pt>
                <c:pt idx="33">
                  <c:v>2043</c:v>
                </c:pt>
                <c:pt idx="34">
                  <c:v>2044</c:v>
                </c:pt>
                <c:pt idx="35">
                  <c:v>2045</c:v>
                </c:pt>
                <c:pt idx="36">
                  <c:v>2046</c:v>
                </c:pt>
                <c:pt idx="37">
                  <c:v>2047</c:v>
                </c:pt>
                <c:pt idx="38">
                  <c:v>2048</c:v>
                </c:pt>
                <c:pt idx="39">
                  <c:v>2049</c:v>
                </c:pt>
                <c:pt idx="40">
                  <c:v>2050</c:v>
                </c:pt>
                <c:pt idx="41">
                  <c:v>2051</c:v>
                </c:pt>
                <c:pt idx="42">
                  <c:v>2052</c:v>
                </c:pt>
                <c:pt idx="43">
                  <c:v>2053</c:v>
                </c:pt>
                <c:pt idx="44">
                  <c:v>2054</c:v>
                </c:pt>
                <c:pt idx="45">
                  <c:v>2055</c:v>
                </c:pt>
                <c:pt idx="46">
                  <c:v>2056</c:v>
                </c:pt>
                <c:pt idx="47">
                  <c:v>2057</c:v>
                </c:pt>
                <c:pt idx="48">
                  <c:v>2058</c:v>
                </c:pt>
                <c:pt idx="49">
                  <c:v>2059</c:v>
                </c:pt>
                <c:pt idx="50">
                  <c:v>2060</c:v>
                </c:pt>
              </c:numCache>
            </c:numRef>
          </c:cat>
          <c:val>
            <c:numRef>
              <c:f>Sheet1!$B$2:$B$52</c:f>
              <c:numCache>
                <c:formatCode>General</c:formatCode>
                <c:ptCount val="51"/>
                <c:pt idx="10" formatCode="_(* #,##0_);_(* \(#,##0\);_(* &quot;-&quot;??_);_(@_)">
                  <c:v>29145505</c:v>
                </c:pt>
                <c:pt idx="11" formatCode="_(* #,##0_);_(* \(#,##0\);_(* &quot;-&quot;??_);_(@_)">
                  <c:v>29508207</c:v>
                </c:pt>
                <c:pt idx="12" formatCode="_(* #,##0_);_(* \(#,##0\);_(* &quot;-&quot;??_);_(@_)">
                  <c:v>29874788</c:v>
                </c:pt>
                <c:pt idx="13" formatCode="_(* #,##0_);_(* \(#,##0\);_(* &quot;-&quot;??_);_(@_)">
                  <c:v>30244881</c:v>
                </c:pt>
                <c:pt idx="14" formatCode="_(* #,##0_);_(* \(#,##0\);_(* &quot;-&quot;??_);_(@_)">
                  <c:v>30618408</c:v>
                </c:pt>
                <c:pt idx="15" formatCode="_(* #,##0_);_(* \(#,##0\);_(* &quot;-&quot;??_);_(@_)">
                  <c:v>30995030</c:v>
                </c:pt>
                <c:pt idx="16" formatCode="_(* #,##0_);_(* \(#,##0\);_(* &quot;-&quot;??_);_(@_)">
                  <c:v>31374415</c:v>
                </c:pt>
                <c:pt idx="17" formatCode="_(* #,##0_);_(* \(#,##0\);_(* &quot;-&quot;??_);_(@_)">
                  <c:v>31756242</c:v>
                </c:pt>
                <c:pt idx="18" formatCode="_(* #,##0_);_(* \(#,##0\);_(* &quot;-&quot;??_);_(@_)">
                  <c:v>32140235</c:v>
                </c:pt>
                <c:pt idx="19" formatCode="_(* #,##0_);_(* \(#,##0\);_(* &quot;-&quot;??_);_(@_)">
                  <c:v>32525922</c:v>
                </c:pt>
                <c:pt idx="20" formatCode="_(* #,##0_);_(* \(#,##0\);_(* &quot;-&quot;??_);_(@_)">
                  <c:v>32912882</c:v>
                </c:pt>
                <c:pt idx="21" formatCode="_(* #,##0_);_(* \(#,##0\);_(* &quot;-&quot;??_);_(@_)">
                  <c:v>33300733</c:v>
                </c:pt>
                <c:pt idx="22" formatCode="_(* #,##0_);_(* \(#,##0\);_(* &quot;-&quot;??_);_(@_)">
                  <c:v>33689173</c:v>
                </c:pt>
                <c:pt idx="23" formatCode="_(* #,##0_);_(* \(#,##0\);_(* &quot;-&quot;??_);_(@_)">
                  <c:v>34078174</c:v>
                </c:pt>
                <c:pt idx="24" formatCode="_(* #,##0_);_(* \(#,##0\);_(* &quot;-&quot;??_);_(@_)">
                  <c:v>34467756</c:v>
                </c:pt>
                <c:pt idx="25" formatCode="_(* #,##0_);_(* \(#,##0\);_(* &quot;-&quot;??_);_(@_)">
                  <c:v>34857869</c:v>
                </c:pt>
                <c:pt idx="26" formatCode="_(* #,##0_);_(* \(#,##0\);_(* &quot;-&quot;??_);_(@_)">
                  <c:v>35248360</c:v>
                </c:pt>
                <c:pt idx="27" formatCode="_(* #,##0_);_(* \(#,##0\);_(* &quot;-&quot;??_);_(@_)">
                  <c:v>35638739</c:v>
                </c:pt>
                <c:pt idx="28" formatCode="_(* #,##0_);_(* \(#,##0\);_(* &quot;-&quot;??_);_(@_)">
                  <c:v>36028822</c:v>
                </c:pt>
                <c:pt idx="29" formatCode="_(* #,##0_);_(* \(#,##0\);_(* &quot;-&quot;??_);_(@_)">
                  <c:v>36418360</c:v>
                </c:pt>
                <c:pt idx="30" formatCode="_(* #,##0_);_(* \(#,##0\);_(* &quot;-&quot;??_);_(@_)">
                  <c:v>36807213</c:v>
                </c:pt>
                <c:pt idx="31" formatCode="_(* #,##0_);_(* \(#,##0\);_(* &quot;-&quot;??_);_(@_)">
                  <c:v>37195498</c:v>
                </c:pt>
                <c:pt idx="32" formatCode="_(* #,##0_);_(* \(#,##0\);_(* &quot;-&quot;??_);_(@_)">
                  <c:v>37583109</c:v>
                </c:pt>
                <c:pt idx="33" formatCode="_(* #,##0_);_(* \(#,##0\);_(* &quot;-&quot;??_);_(@_)">
                  <c:v>37969850</c:v>
                </c:pt>
                <c:pt idx="34" formatCode="_(* #,##0_);_(* \(#,##0\);_(* &quot;-&quot;??_);_(@_)">
                  <c:v>38355509</c:v>
                </c:pt>
                <c:pt idx="35" formatCode="_(* #,##0_);_(* \(#,##0\);_(* &quot;-&quot;??_);_(@_)">
                  <c:v>38740127</c:v>
                </c:pt>
                <c:pt idx="36" formatCode="_(* #,##0_);_(* \(#,##0\);_(* &quot;-&quot;??_);_(@_)">
                  <c:v>39123792</c:v>
                </c:pt>
                <c:pt idx="37" formatCode="_(* #,##0_);_(* \(#,##0\);_(* &quot;-&quot;??_);_(@_)">
                  <c:v>39506360</c:v>
                </c:pt>
                <c:pt idx="38" formatCode="_(* #,##0_);_(* \(#,##0\);_(* &quot;-&quot;??_);_(@_)">
                  <c:v>39887643</c:v>
                </c:pt>
                <c:pt idx="39" formatCode="_(* #,##0_);_(* \(#,##0\);_(* &quot;-&quot;??_);_(@_)">
                  <c:v>40267524</c:v>
                </c:pt>
                <c:pt idx="40" formatCode="_(* #,##0_);_(* \(#,##0\);_(* &quot;-&quot;??_);_(@_)">
                  <c:v>40645784</c:v>
                </c:pt>
                <c:pt idx="41" formatCode="_(* #,##0_);_(* \(#,##0\);_(* &quot;-&quot;??_);_(@_)">
                  <c:v>41022525</c:v>
                </c:pt>
                <c:pt idx="42" formatCode="_(* #,##0_);_(* \(#,##0\);_(* &quot;-&quot;??_);_(@_)">
                  <c:v>41397804</c:v>
                </c:pt>
                <c:pt idx="43" formatCode="_(* #,##0_);_(* \(#,##0\);_(* &quot;-&quot;??_);_(@_)">
                  <c:v>41771854</c:v>
                </c:pt>
                <c:pt idx="44" formatCode="_(* #,##0_);_(* \(#,##0\);_(* &quot;-&quot;??_);_(@_)">
                  <c:v>42145223</c:v>
                </c:pt>
                <c:pt idx="45" formatCode="_(* #,##0_);_(* \(#,##0\);_(* &quot;-&quot;??_);_(@_)">
                  <c:v>42518254</c:v>
                </c:pt>
                <c:pt idx="46" formatCode="_(* #,##0_);_(* \(#,##0\);_(* &quot;-&quot;??_);_(@_)">
                  <c:v>42891450</c:v>
                </c:pt>
                <c:pt idx="47" formatCode="_(* #,##0_);_(* \(#,##0\);_(* &quot;-&quot;??_);_(@_)">
                  <c:v>43265100</c:v>
                </c:pt>
                <c:pt idx="48" formatCode="_(* #,##0_);_(* \(#,##0\);_(* &quot;-&quot;??_);_(@_)">
                  <c:v>43639517</c:v>
                </c:pt>
                <c:pt idx="49" formatCode="_(* #,##0_);_(* \(#,##0\);_(* &quot;-&quot;??_);_(@_)">
                  <c:v>44015027</c:v>
                </c:pt>
                <c:pt idx="50" formatCode="_(* #,##0_);_(* \(#,##0\);_(* &quot;-&quot;??_);_(@_)">
                  <c:v>44391658</c:v>
                </c:pt>
              </c:numCache>
            </c:numRef>
          </c:val>
          <c:smooth val="0"/>
          <c:extLst>
            <c:ext xmlns:c16="http://schemas.microsoft.com/office/drawing/2014/chart" uri="{C3380CC4-5D6E-409C-BE32-E72D297353CC}">
              <c16:uniqueId val="{00000000-F48C-4945-8933-C2D35BDFB2E6}"/>
            </c:ext>
          </c:extLst>
        </c:ser>
        <c:dLbls>
          <c:showLegendKey val="0"/>
          <c:showVal val="0"/>
          <c:showCatName val="0"/>
          <c:showSerName val="0"/>
          <c:showPercent val="0"/>
          <c:showBubbleSize val="0"/>
        </c:dLbls>
        <c:marker val="1"/>
        <c:smooth val="0"/>
        <c:axId val="1934853743"/>
        <c:axId val="1717145759"/>
      </c:lineChart>
      <c:catAx>
        <c:axId val="193485374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145759"/>
        <c:crosses val="autoZero"/>
        <c:auto val="1"/>
        <c:lblAlgn val="ctr"/>
        <c:lblOffset val="100"/>
        <c:noMultiLvlLbl val="0"/>
      </c:catAx>
      <c:valAx>
        <c:axId val="1717145759"/>
        <c:scaling>
          <c:orientation val="minMax"/>
          <c:min val="2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4853743"/>
        <c:crosses val="autoZero"/>
        <c:crossBetween val="between"/>
      </c:valAx>
      <c:spPr>
        <a:noFill/>
        <a:ln>
          <a:noFill/>
        </a:ln>
        <a:effectLst/>
      </c:spPr>
    </c:plotArea>
    <c:legend>
      <c:legendPos val="r"/>
      <c:layout>
        <c:manualLayout>
          <c:xMode val="edge"/>
          <c:yMode val="edge"/>
          <c:x val="0.72194086104713096"/>
          <c:y val="0"/>
          <c:w val="0.22258496217328369"/>
          <c:h val="0.3426566227091528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0.45653</cdr:x>
      <cdr:y>0.07039</cdr:y>
    </cdr:from>
    <cdr:to>
      <cdr:x>0.46532</cdr:x>
      <cdr:y>0.50565</cdr:y>
    </cdr:to>
    <cdr:sp macro="" textlink="">
      <cdr:nvSpPr>
        <cdr:cNvPr id="2" name="Right Brace 1"/>
        <cdr:cNvSpPr/>
      </cdr:nvSpPr>
      <cdr:spPr>
        <a:xfrm xmlns:a="http://schemas.openxmlformats.org/drawingml/2006/main">
          <a:off x="5376300" y="329416"/>
          <a:ext cx="103514" cy="2036995"/>
        </a:xfrm>
        <a:prstGeom xmlns:a="http://schemas.openxmlformats.org/drawingml/2006/main" prst="rightBrace">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rtl="0" eaLnBrk="0" fontAlgn="base" hangingPunct="0">
            <a:spcBef>
              <a:spcPct val="0"/>
            </a:spcBef>
            <a:spcAft>
              <a:spcPct val="0"/>
            </a:spcAft>
            <a:defRPr sz="2400" kern="120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mn-lt"/>
              <a:ea typeface="+mn-ea"/>
              <a:cs typeface="+mn-cs"/>
            </a:defRPr>
          </a:lvl2pPr>
          <a:lvl3pPr marL="914400" algn="l" rtl="0" eaLnBrk="0" fontAlgn="base" hangingPunct="0">
            <a:spcBef>
              <a:spcPct val="0"/>
            </a:spcBef>
            <a:spcAft>
              <a:spcPct val="0"/>
            </a:spcAft>
            <a:defRPr sz="2400" kern="1200">
              <a:solidFill>
                <a:schemeClr val="tx1"/>
              </a:solidFill>
              <a:latin typeface="+mn-lt"/>
              <a:ea typeface="+mn-ea"/>
              <a:cs typeface="+mn-cs"/>
            </a:defRPr>
          </a:lvl3pPr>
          <a:lvl4pPr marL="1371600" algn="l" rtl="0" eaLnBrk="0" fontAlgn="base" hangingPunct="0">
            <a:spcBef>
              <a:spcPct val="0"/>
            </a:spcBef>
            <a:spcAft>
              <a:spcPct val="0"/>
            </a:spcAft>
            <a:defRPr sz="2400" kern="1200">
              <a:solidFill>
                <a:schemeClr val="tx1"/>
              </a:solidFill>
              <a:latin typeface="+mn-lt"/>
              <a:ea typeface="+mn-ea"/>
              <a:cs typeface="+mn-cs"/>
            </a:defRPr>
          </a:lvl4pPr>
          <a:lvl5pPr marL="1828800" algn="l" rtl="0" eaLnBrk="0" fontAlgn="base" hangingPunct="0">
            <a:spcBef>
              <a:spcPct val="0"/>
            </a:spcBef>
            <a:spcAft>
              <a:spcPct val="0"/>
            </a:spcAft>
            <a:defRPr sz="2400" kern="1200">
              <a:solidFill>
                <a:schemeClr val="tx1"/>
              </a:solidFill>
              <a:latin typeface="+mn-lt"/>
              <a:ea typeface="+mn-ea"/>
              <a:cs typeface="+mn-cs"/>
            </a:defRPr>
          </a:lvl5pPr>
          <a:lvl6pPr marL="2286000" algn="l" defTabSz="914400" rtl="0" eaLnBrk="1" latinLnBrk="0" hangingPunct="1">
            <a:defRPr sz="2400" kern="1200">
              <a:solidFill>
                <a:schemeClr val="tx1"/>
              </a:solidFill>
              <a:latin typeface="+mn-lt"/>
              <a:ea typeface="+mn-ea"/>
              <a:cs typeface="+mn-cs"/>
            </a:defRPr>
          </a:lvl6pPr>
          <a:lvl7pPr marL="2743200" algn="l" defTabSz="914400" rtl="0" eaLnBrk="1" latinLnBrk="0" hangingPunct="1">
            <a:defRPr sz="2400" kern="1200">
              <a:solidFill>
                <a:schemeClr val="tx1"/>
              </a:solidFill>
              <a:latin typeface="+mn-lt"/>
              <a:ea typeface="+mn-ea"/>
              <a:cs typeface="+mn-cs"/>
            </a:defRPr>
          </a:lvl7pPr>
          <a:lvl8pPr marL="3200400" algn="l" defTabSz="914400" rtl="0" eaLnBrk="1" latinLnBrk="0" hangingPunct="1">
            <a:defRPr sz="2400" kern="1200">
              <a:solidFill>
                <a:schemeClr val="tx1"/>
              </a:solidFill>
              <a:latin typeface="+mn-lt"/>
              <a:ea typeface="+mn-ea"/>
              <a:cs typeface="+mn-cs"/>
            </a:defRPr>
          </a:lvl8pPr>
          <a:lvl9pPr marL="3657600" algn="l" defTabSz="914400" rtl="0" eaLnBrk="1" latinLnBrk="0" hangingPunct="1">
            <a:defRPr sz="24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0.56391</cdr:x>
      <cdr:y>0.11471</cdr:y>
    </cdr:from>
    <cdr:to>
      <cdr:x>0.56391</cdr:x>
      <cdr:y>0.5278</cdr:y>
    </cdr:to>
    <cdr:cxnSp macro="">
      <cdr:nvCxnSpPr>
        <cdr:cNvPr id="3" name="Straight Connector 2">
          <a:extLst xmlns:a="http://schemas.openxmlformats.org/drawingml/2006/main">
            <a:ext uri="{FF2B5EF4-FFF2-40B4-BE49-F238E27FC236}">
              <a16:creationId xmlns:a16="http://schemas.microsoft.com/office/drawing/2014/main" id="{AC90047C-D77D-44FE-8780-886C5E0F4A80}"/>
            </a:ext>
          </a:extLst>
        </cdr:cNvPr>
        <cdr:cNvCxnSpPr/>
      </cdr:nvCxnSpPr>
      <cdr:spPr>
        <a:xfrm xmlns:a="http://schemas.openxmlformats.org/drawingml/2006/main">
          <a:off x="6194125" y="565996"/>
          <a:ext cx="0" cy="203835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619363"/>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1"/>
            <a:ext cx="3169920" cy="619363"/>
          </a:xfrm>
          <a:prstGeom prst="rect">
            <a:avLst/>
          </a:prstGeom>
        </p:spPr>
        <p:txBody>
          <a:bodyPr vert="horz" lIns="96653" tIns="48327" rIns="96653" bIns="48327" rtlCol="0"/>
          <a:lstStyle>
            <a:lvl1pPr algn="r">
              <a:defRPr sz="1200"/>
            </a:lvl1pPr>
          </a:lstStyle>
          <a:p>
            <a:fld id="{755BA6F8-D932-4BC6-B450-A920176CDAFB}" type="datetimeFigureOut">
              <a:rPr lang="en-US" smtClean="0"/>
              <a:t>2/28/2023</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5940743"/>
            <a:ext cx="5852160" cy="4860608"/>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96653" tIns="48327" rIns="96653" bIns="48327"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1034401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core and suburban ring counties had positive and significant natural increase last decade. Yet 86 of our counties had more deaths than births, These are largely rural counites in central west and east Texas. The population in these counties is aging and many of the young population move to more urban areas seeking post-secondary education and </a:t>
            </a:r>
            <a:r>
              <a:rPr lang="en-US" dirty="0" err="1"/>
              <a:t>employement</a:t>
            </a:r>
            <a:r>
              <a:rPr lang="en-US" dirty="0"/>
              <a:t> opportunity. </a:t>
            </a:r>
          </a:p>
        </p:txBody>
      </p:sp>
      <p:sp>
        <p:nvSpPr>
          <p:cNvPr id="4" name="Slide Number Placeholder 3"/>
          <p:cNvSpPr>
            <a:spLocks noGrp="1"/>
          </p:cNvSpPr>
          <p:nvPr>
            <p:ph type="sldNum" sz="quarter" idx="5"/>
          </p:nvPr>
        </p:nvSpPr>
        <p:spPr/>
        <p:txBody>
          <a:bodyPr/>
          <a:lstStyle/>
          <a:p>
            <a:fld id="{36C95698-22BF-4099-B592-586CF61CB162}" type="slidenum">
              <a:rPr lang="en-US" smtClean="0"/>
              <a:t>10</a:t>
            </a:fld>
            <a:endParaRPr lang="en-US" dirty="0"/>
          </a:p>
        </p:txBody>
      </p:sp>
    </p:spTree>
    <p:extLst>
      <p:ext uri="{BB962C8B-B14F-4D97-AF65-F5344CB8AC3E}">
        <p14:creationId xmlns:p14="http://schemas.microsoft.com/office/powerpoint/2010/main" val="17696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exception of Dallas and Harris Counties, metro areas around the urban cores had positive and significant net-in domestic migration last decade. Yet more than half of our counties had net-out domestic migration. Most of these counties loosing population from out migration are largely rural. </a:t>
            </a:r>
          </a:p>
        </p:txBody>
      </p:sp>
      <p:sp>
        <p:nvSpPr>
          <p:cNvPr id="4" name="Slide Number Placeholder 3"/>
          <p:cNvSpPr>
            <a:spLocks noGrp="1"/>
          </p:cNvSpPr>
          <p:nvPr>
            <p:ph type="sldNum" sz="quarter" idx="5"/>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63532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2020 and 2021, during the height of the COVID pandemic, we noticed a turn-around of domestic migration for 54 counties. All of the dark blue counties had net out migration for all of last decade, but between 2020 and 2021, they experienced net in migration. We speculate that this may be people relocating to more rural places. We will monitor this closely when data are released for 2021-2022.</a:t>
            </a:r>
          </a:p>
        </p:txBody>
      </p:sp>
      <p:sp>
        <p:nvSpPr>
          <p:cNvPr id="4" name="Slide Number Placeholder 3"/>
          <p:cNvSpPr>
            <a:spLocks noGrp="1"/>
          </p:cNvSpPr>
          <p:nvPr>
            <p:ph type="sldNum" sz="quarter" idx="5"/>
          </p:nvPr>
        </p:nvSpPr>
        <p:spPr/>
        <p:txBody>
          <a:bodyPr/>
          <a:lstStyle/>
          <a:p>
            <a:fld id="{36C95698-22BF-4099-B592-586CF61CB162}" type="slidenum">
              <a:rPr lang="en-US" smtClean="0"/>
              <a:t>12</a:t>
            </a:fld>
            <a:endParaRPr lang="en-US" dirty="0"/>
          </a:p>
        </p:txBody>
      </p:sp>
    </p:spTree>
    <p:extLst>
      <p:ext uri="{BB962C8B-B14F-4D97-AF65-F5344CB8AC3E}">
        <p14:creationId xmlns:p14="http://schemas.microsoft.com/office/powerpoint/2010/main" val="374392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decade, our population growth was driven by the minority population, with almost half of our total growth driven by the Hispanic population. </a:t>
            </a:r>
          </a:p>
        </p:txBody>
      </p:sp>
      <p:sp>
        <p:nvSpPr>
          <p:cNvPr id="4" name="Slide Number Placeholder 3"/>
          <p:cNvSpPr>
            <a:spLocks noGrp="1"/>
          </p:cNvSpPr>
          <p:nvPr>
            <p:ph type="sldNum" sz="quarter" idx="5"/>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3685784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the Hispanic population became the largest race/ethnic group in Texas now comprising over 40% of our population.</a:t>
            </a:r>
          </a:p>
        </p:txBody>
      </p:sp>
      <p:sp>
        <p:nvSpPr>
          <p:cNvPr id="4" name="Slide Number Placeholder 3"/>
          <p:cNvSpPr>
            <a:spLocks noGrp="1"/>
          </p:cNvSpPr>
          <p:nvPr>
            <p:ph type="sldNum" sz="quarter" idx="5"/>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14375874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decade, most of Texas’ domestic migrants came from California, Illinois, New York, and Florida.</a:t>
            </a:r>
          </a:p>
        </p:txBody>
      </p:sp>
      <p:sp>
        <p:nvSpPr>
          <p:cNvPr id="4" name="Slide Number Placeholder 3"/>
          <p:cNvSpPr>
            <a:spLocks noGrp="1"/>
          </p:cNvSpPr>
          <p:nvPr>
            <p:ph type="sldNum" sz="quarter" idx="5"/>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360526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shifting to look at population characteristics, we see that high percentages of adults have a bachelor’s degree or higher in the metro areas around the points of the population triangle. Rural areas, with some exceptions tend to have lower levels of educational attainment. </a:t>
            </a:r>
          </a:p>
        </p:txBody>
      </p:sp>
      <p:sp>
        <p:nvSpPr>
          <p:cNvPr id="4" name="Slide Number Placeholder 3"/>
          <p:cNvSpPr>
            <a:spLocks noGrp="1"/>
          </p:cNvSpPr>
          <p:nvPr>
            <p:ph type="sldNum" sz="quarter" idx="5"/>
          </p:nvPr>
        </p:nvSpPr>
        <p:spPr/>
        <p:txBody>
          <a:bodyPr/>
          <a:lstStyle/>
          <a:p>
            <a:fld id="{36C95698-22BF-4099-B592-586CF61CB162}" type="slidenum">
              <a:rPr lang="en-US" smtClean="0"/>
              <a:t>17</a:t>
            </a:fld>
            <a:endParaRPr lang="en-US" dirty="0"/>
          </a:p>
        </p:txBody>
      </p:sp>
    </p:spTree>
    <p:extLst>
      <p:ext uri="{BB962C8B-B14F-4D97-AF65-F5344CB8AC3E}">
        <p14:creationId xmlns:p14="http://schemas.microsoft.com/office/powerpoint/2010/main" val="2183987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Educational attainment varies significantly by race and ethnicity. Here we see the non-Hispanic white population having post-secondary education being over 70% while this is true for less than forty percent of Hispanics. This is significant for Texas because of the relatively rapid and significant growth of the Hispanic population. </a:t>
            </a:r>
          </a:p>
        </p:txBody>
      </p:sp>
      <p:sp>
        <p:nvSpPr>
          <p:cNvPr id="4" name="Slide Number Placeholder 3"/>
          <p:cNvSpPr>
            <a:spLocks noGrp="1"/>
          </p:cNvSpPr>
          <p:nvPr>
            <p:ph type="sldNum" sz="quarter" idx="5"/>
          </p:nvPr>
        </p:nvSpPr>
        <p:spPr/>
        <p:txBody>
          <a:bodyPr/>
          <a:lstStyle/>
          <a:p>
            <a:fld id="{36C95698-22BF-4099-B592-586CF61CB162}" type="slidenum">
              <a:rPr lang="en-US" smtClean="0"/>
              <a:t>18</a:t>
            </a:fld>
            <a:endParaRPr lang="en-US" dirty="0"/>
          </a:p>
        </p:txBody>
      </p:sp>
    </p:spTree>
    <p:extLst>
      <p:ext uri="{BB962C8B-B14F-4D97-AF65-F5344CB8AC3E}">
        <p14:creationId xmlns:p14="http://schemas.microsoft.com/office/powerpoint/2010/main" val="3208181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Texas is prioritizing expanding its internet infrastructure. When we look at the percentage of households with broadband subscriptions, we see high percentages in metro areas and much of south and southwest Texas, along with many rural counties across the State having limited access to the </a:t>
            </a:r>
            <a:r>
              <a:rPr lang="en-US" dirty="0" err="1"/>
              <a:t>internat.</a:t>
            </a:r>
            <a:r>
              <a:rPr lang="en-US" dirty="0"/>
              <a:t> </a:t>
            </a:r>
          </a:p>
        </p:txBody>
      </p:sp>
      <p:sp>
        <p:nvSpPr>
          <p:cNvPr id="4" name="Slide Number Placeholder 3"/>
          <p:cNvSpPr>
            <a:spLocks noGrp="1"/>
          </p:cNvSpPr>
          <p:nvPr>
            <p:ph type="sldNum" sz="quarter" idx="5"/>
          </p:nvPr>
        </p:nvSpPr>
        <p:spPr/>
        <p:txBody>
          <a:bodyPr/>
          <a:lstStyle/>
          <a:p>
            <a:fld id="{36C95698-22BF-4099-B592-586CF61CB162}" type="slidenum">
              <a:rPr lang="en-US" smtClean="0"/>
              <a:t>19</a:t>
            </a:fld>
            <a:endParaRPr lang="en-US" dirty="0"/>
          </a:p>
        </p:txBody>
      </p:sp>
    </p:spTree>
    <p:extLst>
      <p:ext uri="{BB962C8B-B14F-4D97-AF65-F5344CB8AC3E}">
        <p14:creationId xmlns:p14="http://schemas.microsoft.com/office/powerpoint/2010/main" val="2407833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C95698-22BF-4099-B592-586CF61CB162}" type="slidenum">
              <a:rPr lang="en-US" smtClean="0"/>
              <a:t>20</a:t>
            </a:fld>
            <a:endParaRPr lang="en-US" dirty="0"/>
          </a:p>
        </p:txBody>
      </p:sp>
    </p:spTree>
    <p:extLst>
      <p:ext uri="{BB962C8B-B14F-4D97-AF65-F5344CB8AC3E}">
        <p14:creationId xmlns:p14="http://schemas.microsoft.com/office/powerpoint/2010/main" val="399016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2925"/>
            <a:ext cx="10718801" cy="6030913"/>
          </a:xfrm>
        </p:spPr>
      </p:sp>
      <p:sp>
        <p:nvSpPr>
          <p:cNvPr id="3" name="Notes Placeholder 2"/>
          <p:cNvSpPr>
            <a:spLocks noGrp="1"/>
          </p:cNvSpPr>
          <p:nvPr>
            <p:ph type="body" idx="1"/>
          </p:nvPr>
        </p:nvSpPr>
        <p:spPr>
          <a:xfrm>
            <a:off x="960121" y="6820492"/>
            <a:ext cx="7680960" cy="1409111"/>
          </a:xfrm>
        </p:spPr>
        <p:txBody>
          <a:bodyPr>
            <a:normAutofit/>
          </a:bodyPr>
          <a:lstStyle/>
          <a:p>
            <a:pPr defTabSz="1218632"/>
            <a:r>
              <a:rPr lang="en-US" dirty="0"/>
              <a:t>Texas grew more than any other state between the 2010 and 2020 Census and we are the second largest state. We added almost 4 million Texas over the decade and grew at a rate of almost 16 percent, faster than all but two states – Utah and Idaho – both substantially smaller than Texas. On average, Texas’ population added about 1,096 persons per day over last decade from the combination of more births than deaths and net in-migration.</a:t>
            </a:r>
          </a:p>
        </p:txBody>
      </p:sp>
      <p:sp>
        <p:nvSpPr>
          <p:cNvPr id="4" name="Slide Number Placeholder 3"/>
          <p:cNvSpPr>
            <a:spLocks noGrp="1"/>
          </p:cNvSpPr>
          <p:nvPr>
            <p:ph type="sldNum" sz="quarter" idx="10"/>
          </p:nvPr>
        </p:nvSpPr>
        <p:spPr/>
        <p:txBody>
          <a:bodyPr/>
          <a:lstStyle/>
          <a:p>
            <a:pPr defTabSz="913997">
              <a:defRPr/>
            </a:pPr>
            <a:fld id="{76F32840-EA76-4A40-B83F-F31ACE11B3A9}" type="slidenum">
              <a:rPr lang="en-US">
                <a:solidFill>
                  <a:prstClr val="black"/>
                </a:solidFill>
                <a:latin typeface="Calibri" panose="020F0502020204030204"/>
              </a:rPr>
              <a:pPr defTabSz="91399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population projections from the Texas Demographic Center are lower than those we produced last decade. This is the result of substantial declines in birth rates over the last half of last decade. We also saw slowing of domestic migration for the second half of last decade. Even with slower projected growth, Texas is anticipated to continue to lead the nation in population growth, just at a slightly slower, and hopefully, more manageable pace. </a:t>
            </a:r>
          </a:p>
        </p:txBody>
      </p:sp>
      <p:sp>
        <p:nvSpPr>
          <p:cNvPr id="4" name="Slide Number Placeholder 3"/>
          <p:cNvSpPr>
            <a:spLocks noGrp="1"/>
          </p:cNvSpPr>
          <p:nvPr>
            <p:ph type="sldNum" sz="quarter" idx="5"/>
          </p:nvPr>
        </p:nvSpPr>
        <p:spPr/>
        <p:txBody>
          <a:bodyPr/>
          <a:lstStyle/>
          <a:p>
            <a:fld id="{36C95698-22BF-4099-B592-586CF61CB162}" type="slidenum">
              <a:rPr lang="en-US" smtClean="0"/>
              <a:t>21</a:t>
            </a:fld>
            <a:endParaRPr lang="en-US" dirty="0"/>
          </a:p>
        </p:txBody>
      </p:sp>
    </p:spTree>
    <p:extLst>
      <p:ext uri="{BB962C8B-B14F-4D97-AF65-F5344CB8AC3E}">
        <p14:creationId xmlns:p14="http://schemas.microsoft.com/office/powerpoint/2010/main" val="3724544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the projected growth is around and in the urban cores of the State. Many rural counties are projected to lose population. </a:t>
            </a:r>
          </a:p>
        </p:txBody>
      </p:sp>
      <p:sp>
        <p:nvSpPr>
          <p:cNvPr id="4" name="Slide Number Placeholder 3"/>
          <p:cNvSpPr>
            <a:spLocks noGrp="1"/>
          </p:cNvSpPr>
          <p:nvPr>
            <p:ph type="sldNum" sz="quarter" idx="5"/>
          </p:nvPr>
        </p:nvSpPr>
        <p:spPr/>
        <p:txBody>
          <a:bodyPr/>
          <a:lstStyle/>
          <a:p>
            <a:fld id="{36C95698-22BF-4099-B592-586CF61CB162}" type="slidenum">
              <a:rPr lang="en-US" smtClean="0"/>
              <a:t>22</a:t>
            </a:fld>
            <a:endParaRPr lang="en-US" dirty="0"/>
          </a:p>
        </p:txBody>
      </p:sp>
    </p:spTree>
    <p:extLst>
      <p:ext uri="{BB962C8B-B14F-4D97-AF65-F5344CB8AC3E}">
        <p14:creationId xmlns:p14="http://schemas.microsoft.com/office/powerpoint/2010/main" val="2493698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projections indicate that the fasted growing counties will be in the metro areas around the points of the population triangle. The </a:t>
            </a:r>
            <a:r>
              <a:rPr lang="en-US" dirty="0" err="1"/>
              <a:t>Permean</a:t>
            </a:r>
            <a:r>
              <a:rPr lang="en-US" dirty="0"/>
              <a:t> Basin is also projected to have fast growth. </a:t>
            </a:r>
          </a:p>
        </p:txBody>
      </p:sp>
      <p:sp>
        <p:nvSpPr>
          <p:cNvPr id="4" name="Slide Number Placeholder 3"/>
          <p:cNvSpPr>
            <a:spLocks noGrp="1"/>
          </p:cNvSpPr>
          <p:nvPr>
            <p:ph type="sldNum" sz="quarter" idx="5"/>
          </p:nvPr>
        </p:nvSpPr>
        <p:spPr/>
        <p:txBody>
          <a:bodyPr/>
          <a:lstStyle/>
          <a:p>
            <a:fld id="{36C95698-22BF-4099-B592-586CF61CB162}" type="slidenum">
              <a:rPr lang="en-US" smtClean="0"/>
              <a:t>23</a:t>
            </a:fld>
            <a:endParaRPr lang="en-US" dirty="0"/>
          </a:p>
        </p:txBody>
      </p:sp>
    </p:spTree>
    <p:extLst>
      <p:ext uri="{BB962C8B-B14F-4D97-AF65-F5344CB8AC3E}">
        <p14:creationId xmlns:p14="http://schemas.microsoft.com/office/powerpoint/2010/main" val="120534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my testimony and I would be happy to attempt to address any questions you may have. </a:t>
            </a:r>
          </a:p>
        </p:txBody>
      </p:sp>
      <p:sp>
        <p:nvSpPr>
          <p:cNvPr id="4" name="Slide Number Placeholder 3"/>
          <p:cNvSpPr>
            <a:spLocks noGrp="1"/>
          </p:cNvSpPr>
          <p:nvPr>
            <p:ph type="sldNum" sz="quarter" idx="5"/>
          </p:nvPr>
        </p:nvSpPr>
        <p:spPr/>
        <p:txBody>
          <a:bodyPr/>
          <a:lstStyle/>
          <a:p>
            <a:fld id="{36C95698-22BF-4099-B592-586CF61CB162}" type="slidenum">
              <a:rPr lang="en-US" smtClean="0"/>
              <a:t>24</a:t>
            </a:fld>
            <a:endParaRPr lang="en-US" dirty="0"/>
          </a:p>
        </p:txBody>
      </p:sp>
    </p:spTree>
    <p:extLst>
      <p:ext uri="{BB962C8B-B14F-4D97-AF65-F5344CB8AC3E}">
        <p14:creationId xmlns:p14="http://schemas.microsoft.com/office/powerpoint/2010/main" val="421165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the 2020 Census was deployed during the COVID pandemic, leading to significant challenges. To assess the quality of the Census, the Census Bureau estimates the accuracy of the census count by state.  Eight states are estimated to have over-count, and 4 states undercount. Texas is among the four estimated to have been undercounted. </a:t>
            </a:r>
          </a:p>
        </p:txBody>
      </p:sp>
      <p:sp>
        <p:nvSpPr>
          <p:cNvPr id="4" name="Slide Number Placeholder 3"/>
          <p:cNvSpPr>
            <a:spLocks noGrp="1"/>
          </p:cNvSpPr>
          <p:nvPr>
            <p:ph type="sldNum" sz="quarter" idx="5"/>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3043727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undercount in Texas was estimated to be 1.92 percent. That equates to about 500,000 Texans missed in the 2020 Census.</a:t>
            </a:r>
          </a:p>
        </p:txBody>
      </p:sp>
      <p:sp>
        <p:nvSpPr>
          <p:cNvPr id="4" name="Slide Number Placeholder 3"/>
          <p:cNvSpPr>
            <a:spLocks noGrp="1"/>
          </p:cNvSpPr>
          <p:nvPr>
            <p:ph type="sldNum" sz="quarter" idx="5"/>
          </p:nvPr>
        </p:nvSpPr>
        <p:spPr/>
        <p:txBody>
          <a:bodyPr/>
          <a:lstStyle/>
          <a:p>
            <a:fld id="{36C95698-22BF-4099-B592-586CF61CB162}" type="slidenum">
              <a:rPr lang="en-US" smtClean="0"/>
              <a:t>4</a:t>
            </a:fld>
            <a:endParaRPr lang="en-US" dirty="0"/>
          </a:p>
        </p:txBody>
      </p:sp>
    </p:spTree>
    <p:extLst>
      <p:ext uri="{BB962C8B-B14F-4D97-AF65-F5344CB8AC3E}">
        <p14:creationId xmlns:p14="http://schemas.microsoft.com/office/powerpoint/2010/main" val="23221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Census, Texas continues to grow more than any other state. Between 2021 and 2022, the most recent year for which we have estimates, Texas’ population exceeded 30 million and grew more than any other state adding over 470 thousand people. Texas continued to grow fast and grew faster than all but 3 other states. The COVID pandemic impacted Texas growth. Between 2020 and 2021, our population grew by only 902 persons per day on average. </a:t>
            </a:r>
            <a:r>
              <a:rPr lang="en-US" dirty="0" err="1"/>
              <a:t>Oout</a:t>
            </a:r>
            <a:r>
              <a:rPr lang="en-US" dirty="0"/>
              <a:t> growth more than recovered between 2021 and 2022, adding an average of almost 1,300 people per day. </a:t>
            </a:r>
          </a:p>
        </p:txBody>
      </p:sp>
      <p:sp>
        <p:nvSpPr>
          <p:cNvPr id="4" name="Slide Number Placeholder 3"/>
          <p:cNvSpPr>
            <a:spLocks noGrp="1"/>
          </p:cNvSpPr>
          <p:nvPr>
            <p:ph type="sldNum" sz="quarter" idx="5"/>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214824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is the most recent year for which we have county-level estimates. When we look at the population distribution at the county level, we can see the population triangle anchored by San Antonio, Houston, and Dallas-Fort Worth. The population in counties along I-35 and east accounts for almost 90 percent of our total population. This highlights a dichotomy in population size and dynamics, with many of the rural counties in the west being sparsely populated. East of I-35 does have a significant number of sparsely populated counties as well, but it has some of the most populated counties in the country. </a:t>
            </a:r>
          </a:p>
        </p:txBody>
      </p:sp>
      <p:sp>
        <p:nvSpPr>
          <p:cNvPr id="4" name="Slide Number Placeholder 3"/>
          <p:cNvSpPr>
            <a:spLocks noGrp="1"/>
          </p:cNvSpPr>
          <p:nvPr>
            <p:ph type="sldNum" sz="quarter" idx="5"/>
          </p:nvPr>
        </p:nvSpPr>
        <p:spPr/>
        <p:txBody>
          <a:bodyPr/>
          <a:lstStyle/>
          <a:p>
            <a:fld id="{36C95698-22BF-4099-B592-586CF61CB162}" type="slidenum">
              <a:rPr lang="en-US" smtClean="0"/>
              <a:t>6</a:t>
            </a:fld>
            <a:endParaRPr lang="en-US" dirty="0"/>
          </a:p>
        </p:txBody>
      </p:sp>
    </p:spTree>
    <p:extLst>
      <p:ext uri="{BB962C8B-B14F-4D97-AF65-F5344CB8AC3E}">
        <p14:creationId xmlns:p14="http://schemas.microsoft.com/office/powerpoint/2010/main" val="61204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2020 and 2021, most of our counties experienced growth. Yet 82 counties lost population. These counties were mainly in west and south Texas. Suburban ring counties in the population triangle grew the most. Dallas and Harris counties lost population in this year after being among the most significant growing counties in the country for much of the last decade. This appears to be largely the result of net-out domestic migration combined with generally declining birth rates. </a:t>
            </a:r>
          </a:p>
        </p:txBody>
      </p:sp>
      <p:sp>
        <p:nvSpPr>
          <p:cNvPr id="4" name="Slide Number Placeholder 3"/>
          <p:cNvSpPr>
            <a:spLocks noGrp="1"/>
          </p:cNvSpPr>
          <p:nvPr>
            <p:ph type="sldNum" sz="quarter" idx="5"/>
          </p:nvPr>
        </p:nvSpPr>
        <p:spPr/>
        <p:txBody>
          <a:bodyPr/>
          <a:lstStyle/>
          <a:p>
            <a:fld id="{36C95698-22BF-4099-B592-586CF61CB162}" type="slidenum">
              <a:rPr lang="en-US" smtClean="0"/>
              <a:t>7</a:t>
            </a:fld>
            <a:endParaRPr lang="en-US" dirty="0"/>
          </a:p>
        </p:txBody>
      </p:sp>
    </p:spTree>
    <p:extLst>
      <p:ext uri="{BB962C8B-B14F-4D97-AF65-F5344CB8AC3E}">
        <p14:creationId xmlns:p14="http://schemas.microsoft.com/office/powerpoint/2010/main" val="712717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presents the most significant growing counties in the State. Most of these are suburban counties, with Bexar (San Antonio), Tarrant (Forth Worth), and Travis (Austin) being the only urban core counties on this list. The population dynamics for these three urban core counties indicated that most of their growth is from natural increase (births-deaths). Also, note that Travis County had estimated net-out domestic migration for the first time. All of the other counties are growing from domestic migration. </a:t>
            </a:r>
          </a:p>
        </p:txBody>
      </p:sp>
      <p:sp>
        <p:nvSpPr>
          <p:cNvPr id="4" name="Slide Number Placeholder 3"/>
          <p:cNvSpPr>
            <a:spLocks noGrp="1"/>
          </p:cNvSpPr>
          <p:nvPr>
            <p:ph type="sldNum" sz="quarter" idx="5"/>
          </p:nvPr>
        </p:nvSpPr>
        <p:spPr/>
        <p:txBody>
          <a:bodyPr/>
          <a:lstStyle/>
          <a:p>
            <a:fld id="{36C95698-22BF-4099-B592-586CF61CB162}" type="slidenum">
              <a:rPr lang="en-US" smtClean="0"/>
              <a:t>8</a:t>
            </a:fld>
            <a:endParaRPr lang="en-US" dirty="0"/>
          </a:p>
        </p:txBody>
      </p:sp>
    </p:spTree>
    <p:extLst>
      <p:ext uri="{BB962C8B-B14F-4D97-AF65-F5344CB8AC3E}">
        <p14:creationId xmlns:p14="http://schemas.microsoft.com/office/powerpoint/2010/main" val="3409762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fastest-growing counties are largely suburban ring counties that are growing from domestic migration. Growth from domestic migration put instant strain on infrastructure of areas affected. Each new household added to a county requires a housing unit, water, power, retail, places to work, possibly schools, and roads. </a:t>
            </a:r>
          </a:p>
        </p:txBody>
      </p:sp>
      <p:sp>
        <p:nvSpPr>
          <p:cNvPr id="4" name="Slide Number Placeholder 3"/>
          <p:cNvSpPr>
            <a:spLocks noGrp="1"/>
          </p:cNvSpPr>
          <p:nvPr>
            <p:ph type="sldNum" sz="quarter" idx="5"/>
          </p:nvPr>
        </p:nvSpPr>
        <p:spPr/>
        <p:txBody>
          <a:bodyPr/>
          <a:lstStyle/>
          <a:p>
            <a:fld id="{36C95698-22BF-4099-B592-586CF61CB162}" type="slidenum">
              <a:rPr lang="en-US" smtClean="0"/>
              <a:t>9</a:t>
            </a:fld>
            <a:endParaRPr lang="en-US" dirty="0"/>
          </a:p>
        </p:txBody>
      </p:sp>
    </p:spTree>
    <p:extLst>
      <p:ext uri="{BB962C8B-B14F-4D97-AF65-F5344CB8AC3E}">
        <p14:creationId xmlns:p14="http://schemas.microsoft.com/office/powerpoint/2010/main" val="34200340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5.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55.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5910" y="1744835"/>
            <a:ext cx="9517046" cy="954107"/>
          </a:xfrm>
          <a:prstGeom prst="rect">
            <a:avLst/>
          </a:prstGeom>
          <a:noFill/>
        </p:spPr>
        <p:txBody>
          <a:bodyPr wrap="square" rtlCol="0">
            <a:spAutoFit/>
          </a:bodyPr>
          <a:lstStyle/>
          <a:p>
            <a:pPr algn="ctr" defTabSz="914377">
              <a:spcBef>
                <a:spcPts val="1000"/>
              </a:spcBef>
            </a:pPr>
            <a:r>
              <a:rPr lang="en-US" sz="2800" b="1" dirty="0">
                <a:solidFill>
                  <a:srgbClr val="4472C4">
                    <a:lumMod val="50000"/>
                  </a:srgbClr>
                </a:solidFill>
                <a:latin typeface="Arial" panose="020B0604020202020204" pitchFamily="34" charset="0"/>
                <a:cs typeface="Arial" panose="020B0604020202020204" pitchFamily="34" charset="0"/>
              </a:rPr>
              <a:t>Demographic Trends and Characteristics of Texas and Texas Counties</a:t>
            </a:r>
            <a:endParaRPr lang="en-US" sz="2800" dirty="0">
              <a:solidFill>
                <a:srgbClr val="4472C4">
                  <a:lumMod val="50000"/>
                </a:srgbClr>
              </a:solidFill>
              <a:latin typeface="Calibri Light" panose="020F0302020204030204"/>
            </a:endParaRPr>
          </a:p>
        </p:txBody>
      </p:sp>
      <p:grpSp>
        <p:nvGrpSpPr>
          <p:cNvPr id="11" name="Group 10"/>
          <p:cNvGrpSpPr/>
          <p:nvPr/>
        </p:nvGrpSpPr>
        <p:grpSpPr>
          <a:xfrm>
            <a:off x="1803024" y="491025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A915E761-26BF-4D36-A626-C3C24E9DD38C}"/>
              </a:ext>
            </a:extLst>
          </p:cNvPr>
          <p:cNvSpPr txBox="1"/>
          <p:nvPr/>
        </p:nvSpPr>
        <p:spPr>
          <a:xfrm>
            <a:off x="4310857" y="3514113"/>
            <a:ext cx="4100483" cy="1384995"/>
          </a:xfrm>
          <a:prstGeom prst="rect">
            <a:avLst/>
          </a:prstGeom>
          <a:noFill/>
        </p:spPr>
        <p:txBody>
          <a:bodyPr wrap="none" rtlCol="0">
            <a:spAutoFit/>
          </a:bodyPr>
          <a:lstStyle/>
          <a:p>
            <a:pPr algn="ctr"/>
            <a:r>
              <a:rPr lang="en-US" sz="2400" dirty="0">
                <a:solidFill>
                  <a:schemeClr val="tx2"/>
                </a:solidFill>
              </a:rPr>
              <a:t>Texas House of Representatives</a:t>
            </a:r>
          </a:p>
          <a:p>
            <a:pPr algn="ctr"/>
            <a:r>
              <a:rPr lang="en-US" sz="2400" dirty="0">
                <a:solidFill>
                  <a:schemeClr val="tx2"/>
                </a:solidFill>
              </a:rPr>
              <a:t>County Affairs Committee</a:t>
            </a:r>
          </a:p>
          <a:p>
            <a:pPr algn="ctr"/>
            <a:r>
              <a:rPr lang="en-US" dirty="0">
                <a:solidFill>
                  <a:schemeClr val="tx2"/>
                </a:solidFill>
              </a:rPr>
              <a:t>March 1, 2023</a:t>
            </a:r>
          </a:p>
          <a:p>
            <a:pPr algn="ctr"/>
            <a:r>
              <a:rPr lang="en-US" dirty="0">
                <a:solidFill>
                  <a:schemeClr val="tx2"/>
                </a:solidFill>
              </a:rPr>
              <a:t>Austin, Texas</a:t>
            </a:r>
          </a:p>
        </p:txBody>
      </p:sp>
      <p:sp>
        <p:nvSpPr>
          <p:cNvPr id="6" name="Slide Number Placeholder 5">
            <a:extLst>
              <a:ext uri="{FF2B5EF4-FFF2-40B4-BE49-F238E27FC236}">
                <a16:creationId xmlns:a16="http://schemas.microsoft.com/office/drawing/2014/main" id="{491CC0C0-3F94-49C6-B659-A2240C956552}"/>
              </a:ext>
            </a:extLst>
          </p:cNvPr>
          <p:cNvSpPr>
            <a:spLocks noGrp="1"/>
          </p:cNvSpPr>
          <p:nvPr>
            <p:ph type="sldNum" sz="quarter" idx="12"/>
          </p:nvPr>
        </p:nvSpPr>
        <p:spPr/>
        <p:txBody>
          <a:bodyPr/>
          <a:lstStyle/>
          <a:p>
            <a:fld id="{CFD7B3FC-F52A-4C3D-BF43-F2954D09CBBE}" type="slidenum">
              <a:rPr lang="en-US" smtClean="0"/>
              <a:t>1</a:t>
            </a:fld>
            <a:endParaRPr lang="en-US" dirty="0"/>
          </a:p>
        </p:txBody>
      </p:sp>
    </p:spTree>
    <p:extLst>
      <p:ext uri="{BB962C8B-B14F-4D97-AF65-F5344CB8AC3E}">
        <p14:creationId xmlns:p14="http://schemas.microsoft.com/office/powerpoint/2010/main" val="3710229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02E7B5-E756-4443-97C8-87ABC180DCF8}"/>
              </a:ext>
            </a:extLst>
          </p:cNvPr>
          <p:cNvPicPr>
            <a:picLocks noChangeAspect="1"/>
          </p:cNvPicPr>
          <p:nvPr/>
        </p:nvPicPr>
        <p:blipFill rotWithShape="1">
          <a:blip r:embed="rId3"/>
          <a:srcRect l="5083" t="3301" r="3563" b="9903"/>
          <a:stretch/>
        </p:blipFill>
        <p:spPr>
          <a:xfrm>
            <a:off x="2376719" y="866381"/>
            <a:ext cx="7260144" cy="5868508"/>
          </a:xfrm>
          <a:prstGeom prst="rect">
            <a:avLst/>
          </a:prstGeom>
        </p:spPr>
      </p:pic>
      <p:sp>
        <p:nvSpPr>
          <p:cNvPr id="3" name="Content Placeholder 2">
            <a:extLst>
              <a:ext uri="{FF2B5EF4-FFF2-40B4-BE49-F238E27FC236}">
                <a16:creationId xmlns:a16="http://schemas.microsoft.com/office/drawing/2014/main" id="{CC64E346-320A-4ED5-A4BF-0135FBBFF822}"/>
              </a:ext>
            </a:extLst>
          </p:cNvPr>
          <p:cNvSpPr txBox="1">
            <a:spLocks/>
          </p:cNvSpPr>
          <p:nvPr/>
        </p:nvSpPr>
        <p:spPr>
          <a:xfrm>
            <a:off x="2300869" y="30123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Natural Increase (Decrease), Texas Counties, 2010-2020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sp>
        <p:nvSpPr>
          <p:cNvPr id="4" name="TextBox 3">
            <a:extLst>
              <a:ext uri="{FF2B5EF4-FFF2-40B4-BE49-F238E27FC236}">
                <a16:creationId xmlns:a16="http://schemas.microsoft.com/office/drawing/2014/main" id="{7EBC841C-3E04-43BF-82C5-F895339DA840}"/>
              </a:ext>
            </a:extLst>
          </p:cNvPr>
          <p:cNvSpPr txBox="1"/>
          <p:nvPr/>
        </p:nvSpPr>
        <p:spPr>
          <a:xfrm>
            <a:off x="60960" y="6611779"/>
            <a:ext cx="3090911"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2020 Population Estimates </a:t>
            </a:r>
          </a:p>
        </p:txBody>
      </p:sp>
      <p:pic>
        <p:nvPicPr>
          <p:cNvPr id="5" name="Picture 4">
            <a:extLst>
              <a:ext uri="{FF2B5EF4-FFF2-40B4-BE49-F238E27FC236}">
                <a16:creationId xmlns:a16="http://schemas.microsoft.com/office/drawing/2014/main" id="{D5F9BA22-CC80-4767-B6C6-03B6132BDA84}"/>
              </a:ext>
            </a:extLst>
          </p:cNvPr>
          <p:cNvPicPr>
            <a:picLocks noChangeAspect="1"/>
          </p:cNvPicPr>
          <p:nvPr/>
        </p:nvPicPr>
        <p:blipFill>
          <a:blip r:embed="rId4"/>
          <a:stretch>
            <a:fillRect/>
          </a:stretch>
        </p:blipFill>
        <p:spPr>
          <a:xfrm>
            <a:off x="8065951" y="5528070"/>
            <a:ext cx="971550" cy="1028700"/>
          </a:xfrm>
          <a:prstGeom prst="rect">
            <a:avLst/>
          </a:prstGeom>
        </p:spPr>
      </p:pic>
      <p:sp>
        <p:nvSpPr>
          <p:cNvPr id="6" name="TextBox 5">
            <a:extLst>
              <a:ext uri="{FF2B5EF4-FFF2-40B4-BE49-F238E27FC236}">
                <a16:creationId xmlns:a16="http://schemas.microsoft.com/office/drawing/2014/main" id="{91B35812-D9AC-4229-854C-DFD912BC9E2D}"/>
              </a:ext>
            </a:extLst>
          </p:cNvPr>
          <p:cNvSpPr txBox="1"/>
          <p:nvPr/>
        </p:nvSpPr>
        <p:spPr>
          <a:xfrm>
            <a:off x="8002870" y="1090369"/>
            <a:ext cx="2971426" cy="923330"/>
          </a:xfrm>
          <a:prstGeom prst="rect">
            <a:avLst/>
          </a:prstGeom>
          <a:noFill/>
        </p:spPr>
        <p:txBody>
          <a:bodyPr wrap="square" rtlCol="0">
            <a:spAutoFit/>
          </a:bodyPr>
          <a:lstStyle/>
          <a:p>
            <a:r>
              <a:rPr lang="en-US" dirty="0">
                <a:solidFill>
                  <a:schemeClr val="accent1">
                    <a:lumMod val="75000"/>
                  </a:schemeClr>
                </a:solidFill>
              </a:rPr>
              <a:t>86 counties had natural decrease over the decade (1/3 of Texas’ counties)</a:t>
            </a:r>
          </a:p>
        </p:txBody>
      </p:sp>
      <p:sp>
        <p:nvSpPr>
          <p:cNvPr id="7" name="Slide Number Placeholder 6">
            <a:extLst>
              <a:ext uri="{FF2B5EF4-FFF2-40B4-BE49-F238E27FC236}">
                <a16:creationId xmlns:a16="http://schemas.microsoft.com/office/drawing/2014/main" id="{FA328336-BF90-488E-9AEE-50F9959CB639}"/>
              </a:ext>
            </a:extLst>
          </p:cNvPr>
          <p:cNvSpPr>
            <a:spLocks noGrp="1"/>
          </p:cNvSpPr>
          <p:nvPr>
            <p:ph type="sldNum" sz="quarter" idx="12"/>
          </p:nvPr>
        </p:nvSpPr>
        <p:spPr/>
        <p:txBody>
          <a:bodyPr/>
          <a:lstStyle/>
          <a:p>
            <a:fld id="{CFD7B3FC-F52A-4C3D-BF43-F2954D09CBBE}" type="slidenum">
              <a:rPr lang="en-US" smtClean="0"/>
              <a:t>10</a:t>
            </a:fld>
            <a:endParaRPr lang="en-US" dirty="0"/>
          </a:p>
        </p:txBody>
      </p:sp>
    </p:spTree>
    <p:extLst>
      <p:ext uri="{BB962C8B-B14F-4D97-AF65-F5344CB8AC3E}">
        <p14:creationId xmlns:p14="http://schemas.microsoft.com/office/powerpoint/2010/main" val="1037412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B7D739-1E86-4AB2-A7D4-25E9D4F4B684}"/>
              </a:ext>
            </a:extLst>
          </p:cNvPr>
          <p:cNvPicPr>
            <a:picLocks noChangeAspect="1"/>
          </p:cNvPicPr>
          <p:nvPr/>
        </p:nvPicPr>
        <p:blipFill>
          <a:blip r:embed="rId3"/>
          <a:stretch>
            <a:fillRect/>
          </a:stretch>
        </p:blipFill>
        <p:spPr>
          <a:xfrm>
            <a:off x="2854144" y="862681"/>
            <a:ext cx="7521321" cy="6171496"/>
          </a:xfrm>
          <a:prstGeom prst="rect">
            <a:avLst/>
          </a:prstGeom>
        </p:spPr>
      </p:pic>
      <p:sp>
        <p:nvSpPr>
          <p:cNvPr id="3" name="TextBox 2">
            <a:extLst>
              <a:ext uri="{FF2B5EF4-FFF2-40B4-BE49-F238E27FC236}">
                <a16:creationId xmlns:a16="http://schemas.microsoft.com/office/drawing/2014/main" id="{E04430C8-9B8B-4E6B-AF76-4109F2E80F87}"/>
              </a:ext>
            </a:extLst>
          </p:cNvPr>
          <p:cNvSpPr txBox="1"/>
          <p:nvPr/>
        </p:nvSpPr>
        <p:spPr>
          <a:xfrm>
            <a:off x="60960" y="6611779"/>
            <a:ext cx="3090911"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2020 Population Estimates </a:t>
            </a:r>
          </a:p>
        </p:txBody>
      </p:sp>
      <p:sp>
        <p:nvSpPr>
          <p:cNvPr id="4" name="Content Placeholder 2">
            <a:extLst>
              <a:ext uri="{FF2B5EF4-FFF2-40B4-BE49-F238E27FC236}">
                <a16:creationId xmlns:a16="http://schemas.microsoft.com/office/drawing/2014/main" id="{3572AB38-0136-456D-AFEF-A3E0F284FA26}"/>
              </a:ext>
            </a:extLst>
          </p:cNvPr>
          <p:cNvSpPr txBox="1">
            <a:spLocks/>
          </p:cNvSpPr>
          <p:nvPr/>
        </p:nvSpPr>
        <p:spPr>
          <a:xfrm>
            <a:off x="1921728" y="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Population Change from Domestic Migration, Texas Counties, 2010-2020</a:t>
            </a:r>
            <a:r>
              <a:rPr lang="en-US" sz="2400" noProof="0" dirty="0">
                <a:solidFill>
                  <a:schemeClr val="accent1"/>
                </a:solidFill>
              </a:rPr>
              <a:t> </a:t>
            </a:r>
            <a:endParaRPr kumimoji="0" lang="en-US" sz="2400" i="0" u="none" strike="noStrike" kern="1200" cap="none" spc="0" normalizeH="0" baseline="0" noProof="0" dirty="0">
              <a:ln>
                <a:noFill/>
              </a:ln>
              <a:solidFill>
                <a:schemeClr val="accent1"/>
              </a:solidFill>
              <a:effectLst/>
              <a:uLnTx/>
              <a:uFillTx/>
            </a:endParaRPr>
          </a:p>
          <a:p>
            <a:endParaRPr lang="en-US" sz="2000" dirty="0">
              <a:solidFill>
                <a:schemeClr val="accent1"/>
              </a:solidFill>
            </a:endParaRPr>
          </a:p>
        </p:txBody>
      </p:sp>
      <p:pic>
        <p:nvPicPr>
          <p:cNvPr id="5" name="Picture 4">
            <a:extLst>
              <a:ext uri="{FF2B5EF4-FFF2-40B4-BE49-F238E27FC236}">
                <a16:creationId xmlns:a16="http://schemas.microsoft.com/office/drawing/2014/main" id="{758ED587-6729-4D28-8A36-C44EC08D73F9}"/>
              </a:ext>
            </a:extLst>
          </p:cNvPr>
          <p:cNvPicPr>
            <a:picLocks noChangeAspect="1"/>
          </p:cNvPicPr>
          <p:nvPr/>
        </p:nvPicPr>
        <p:blipFill>
          <a:blip r:embed="rId4"/>
          <a:stretch>
            <a:fillRect/>
          </a:stretch>
        </p:blipFill>
        <p:spPr>
          <a:xfrm>
            <a:off x="1815855" y="1456133"/>
            <a:ext cx="1336016" cy="1520294"/>
          </a:xfrm>
          <a:prstGeom prst="rect">
            <a:avLst/>
          </a:prstGeom>
        </p:spPr>
      </p:pic>
      <p:sp>
        <p:nvSpPr>
          <p:cNvPr id="6" name="TextBox 5">
            <a:extLst>
              <a:ext uri="{FF2B5EF4-FFF2-40B4-BE49-F238E27FC236}">
                <a16:creationId xmlns:a16="http://schemas.microsoft.com/office/drawing/2014/main" id="{D111A696-35AB-40A0-A093-8739638B2DB1}"/>
              </a:ext>
            </a:extLst>
          </p:cNvPr>
          <p:cNvSpPr txBox="1"/>
          <p:nvPr/>
        </p:nvSpPr>
        <p:spPr>
          <a:xfrm>
            <a:off x="8136103" y="994468"/>
            <a:ext cx="2971426" cy="923330"/>
          </a:xfrm>
          <a:prstGeom prst="rect">
            <a:avLst/>
          </a:prstGeom>
          <a:noFill/>
        </p:spPr>
        <p:txBody>
          <a:bodyPr wrap="square" rtlCol="0">
            <a:spAutoFit/>
          </a:bodyPr>
          <a:lstStyle/>
          <a:p>
            <a:r>
              <a:rPr lang="en-US" dirty="0">
                <a:solidFill>
                  <a:schemeClr val="accent1">
                    <a:lumMod val="75000"/>
                  </a:schemeClr>
                </a:solidFill>
              </a:rPr>
              <a:t>More than half (134) of counties had net out domestic migration</a:t>
            </a:r>
          </a:p>
        </p:txBody>
      </p:sp>
      <p:sp>
        <p:nvSpPr>
          <p:cNvPr id="7" name="Slide Number Placeholder 6">
            <a:extLst>
              <a:ext uri="{FF2B5EF4-FFF2-40B4-BE49-F238E27FC236}">
                <a16:creationId xmlns:a16="http://schemas.microsoft.com/office/drawing/2014/main" id="{761D8E5C-3FFC-4FFD-A426-56A647CAEB73}"/>
              </a:ext>
            </a:extLst>
          </p:cNvPr>
          <p:cNvSpPr>
            <a:spLocks noGrp="1"/>
          </p:cNvSpPr>
          <p:nvPr>
            <p:ph type="sldNum" sz="quarter" idx="12"/>
          </p:nvPr>
        </p:nvSpPr>
        <p:spPr/>
        <p:txBody>
          <a:bodyPr/>
          <a:lstStyle/>
          <a:p>
            <a:fld id="{CFD7B3FC-F52A-4C3D-BF43-F2954D09CBBE}" type="slidenum">
              <a:rPr lang="en-US" smtClean="0"/>
              <a:t>11</a:t>
            </a:fld>
            <a:endParaRPr lang="en-US" dirty="0"/>
          </a:p>
        </p:txBody>
      </p:sp>
    </p:spTree>
    <p:extLst>
      <p:ext uri="{BB962C8B-B14F-4D97-AF65-F5344CB8AC3E}">
        <p14:creationId xmlns:p14="http://schemas.microsoft.com/office/powerpoint/2010/main" val="169123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D18483-7F1B-4D20-90B1-29CF364CBF43}"/>
              </a:ext>
            </a:extLst>
          </p:cNvPr>
          <p:cNvSpPr>
            <a:spLocks noGrp="1"/>
          </p:cNvSpPr>
          <p:nvPr>
            <p:ph type="sldNum" sz="quarter" idx="12"/>
          </p:nvPr>
        </p:nvSpPr>
        <p:spPr/>
        <p:txBody>
          <a:bodyPr/>
          <a:lstStyle/>
          <a:p>
            <a:fld id="{CFD7B3FC-F52A-4C3D-BF43-F2954D09CBBE}" type="slidenum">
              <a:rPr lang="en-US" smtClean="0"/>
              <a:t>12</a:t>
            </a:fld>
            <a:endParaRPr lang="en-US" dirty="0"/>
          </a:p>
        </p:txBody>
      </p:sp>
      <p:sp>
        <p:nvSpPr>
          <p:cNvPr id="4" name="Content Placeholder 2">
            <a:extLst>
              <a:ext uri="{FF2B5EF4-FFF2-40B4-BE49-F238E27FC236}">
                <a16:creationId xmlns:a16="http://schemas.microsoft.com/office/drawing/2014/main" id="{A2B4F75B-9CEF-4D8C-9F3D-18D3056921D9}"/>
              </a:ext>
            </a:extLst>
          </p:cNvPr>
          <p:cNvSpPr txBox="1">
            <a:spLocks/>
          </p:cNvSpPr>
          <p:nvPr/>
        </p:nvSpPr>
        <p:spPr>
          <a:xfrm>
            <a:off x="1921728" y="0"/>
            <a:ext cx="9386154" cy="685653"/>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accent1"/>
                </a:solidFill>
              </a:rPr>
              <a:t>Estimated Change from Domestic Migration Comparing 2010-20 and 2020-21, Texas Counties</a:t>
            </a:r>
            <a:endParaRPr lang="en-US" sz="2000" dirty="0">
              <a:solidFill>
                <a:schemeClr val="accent1"/>
              </a:solidFill>
            </a:endParaRPr>
          </a:p>
        </p:txBody>
      </p:sp>
      <p:pic>
        <p:nvPicPr>
          <p:cNvPr id="6" name="Picture 5">
            <a:extLst>
              <a:ext uri="{FF2B5EF4-FFF2-40B4-BE49-F238E27FC236}">
                <a16:creationId xmlns:a16="http://schemas.microsoft.com/office/drawing/2014/main" id="{2A6E6890-E85A-4C41-9AAE-FCF2C9522374}"/>
              </a:ext>
            </a:extLst>
          </p:cNvPr>
          <p:cNvPicPr>
            <a:picLocks noChangeAspect="1"/>
          </p:cNvPicPr>
          <p:nvPr/>
        </p:nvPicPr>
        <p:blipFill>
          <a:blip r:embed="rId3"/>
          <a:stretch>
            <a:fillRect/>
          </a:stretch>
        </p:blipFill>
        <p:spPr>
          <a:xfrm>
            <a:off x="2100969" y="899439"/>
            <a:ext cx="7494809" cy="5822036"/>
          </a:xfrm>
          <a:prstGeom prst="rect">
            <a:avLst/>
          </a:prstGeom>
        </p:spPr>
      </p:pic>
      <p:sp>
        <p:nvSpPr>
          <p:cNvPr id="5" name="TextBox 4">
            <a:extLst>
              <a:ext uri="{FF2B5EF4-FFF2-40B4-BE49-F238E27FC236}">
                <a16:creationId xmlns:a16="http://schemas.microsoft.com/office/drawing/2014/main" id="{C1D23BC6-DE98-4C5D-A377-ACAC871B4D5B}"/>
              </a:ext>
            </a:extLst>
          </p:cNvPr>
          <p:cNvSpPr txBox="1"/>
          <p:nvPr/>
        </p:nvSpPr>
        <p:spPr>
          <a:xfrm>
            <a:off x="60960" y="6611779"/>
            <a:ext cx="3025187"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2021 Population Estimates </a:t>
            </a:r>
          </a:p>
        </p:txBody>
      </p:sp>
      <p:sp>
        <p:nvSpPr>
          <p:cNvPr id="7" name="TextBox 6">
            <a:extLst>
              <a:ext uri="{FF2B5EF4-FFF2-40B4-BE49-F238E27FC236}">
                <a16:creationId xmlns:a16="http://schemas.microsoft.com/office/drawing/2014/main" id="{56289AF8-E13D-41B1-9C23-A79A66497D32}"/>
              </a:ext>
            </a:extLst>
          </p:cNvPr>
          <p:cNvSpPr txBox="1"/>
          <p:nvPr/>
        </p:nvSpPr>
        <p:spPr>
          <a:xfrm>
            <a:off x="9174906" y="4938474"/>
            <a:ext cx="1344292" cy="1600438"/>
          </a:xfrm>
          <a:prstGeom prst="rect">
            <a:avLst/>
          </a:prstGeom>
          <a:noFill/>
        </p:spPr>
        <p:txBody>
          <a:bodyPr wrap="square" rtlCol="0">
            <a:spAutoFit/>
          </a:bodyPr>
          <a:lstStyle/>
          <a:p>
            <a:pPr algn="ctr"/>
            <a:r>
              <a:rPr lang="en-US" sz="1400" dirty="0"/>
              <a:t>Number of Counties</a:t>
            </a:r>
          </a:p>
          <a:p>
            <a:pPr algn="ctr"/>
            <a:endParaRPr lang="en-US" sz="1400" dirty="0"/>
          </a:p>
          <a:p>
            <a:pPr algn="ctr"/>
            <a:r>
              <a:rPr lang="en-US" sz="1400" dirty="0"/>
              <a:t>106</a:t>
            </a:r>
          </a:p>
          <a:p>
            <a:pPr algn="ctr"/>
            <a:r>
              <a:rPr lang="en-US" sz="1400" dirty="0"/>
              <a:t>15</a:t>
            </a:r>
          </a:p>
          <a:p>
            <a:pPr algn="ctr"/>
            <a:r>
              <a:rPr lang="en-US" sz="1400" dirty="0"/>
              <a:t>79</a:t>
            </a:r>
          </a:p>
          <a:p>
            <a:pPr algn="ctr"/>
            <a:r>
              <a:rPr lang="en-US" sz="1400" dirty="0"/>
              <a:t>54</a:t>
            </a:r>
            <a:endParaRPr lang="en-US" dirty="0"/>
          </a:p>
        </p:txBody>
      </p:sp>
    </p:spTree>
    <p:extLst>
      <p:ext uri="{BB962C8B-B14F-4D97-AF65-F5344CB8AC3E}">
        <p14:creationId xmlns:p14="http://schemas.microsoft.com/office/powerpoint/2010/main" val="1926638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CDF7BE-DA65-404D-BD41-24588CEBFCBE}"/>
              </a:ext>
            </a:extLst>
          </p:cNvPr>
          <p:cNvSpPr>
            <a:spLocks noGrp="1"/>
          </p:cNvSpPr>
          <p:nvPr>
            <p:ph type="sldNum" sz="quarter" idx="12"/>
          </p:nvPr>
        </p:nvSpPr>
        <p:spPr/>
        <p:txBody>
          <a:bodyPr/>
          <a:lstStyle/>
          <a:p>
            <a:fld id="{CFD7B3FC-F52A-4C3D-BF43-F2954D09CBBE}" type="slidenum">
              <a:rPr lang="en-US" smtClean="0"/>
              <a:t>13</a:t>
            </a:fld>
            <a:endParaRPr lang="en-US" dirty="0"/>
          </a:p>
        </p:txBody>
      </p:sp>
      <p:graphicFrame>
        <p:nvGraphicFramePr>
          <p:cNvPr id="5" name="Chart 4">
            <a:extLst>
              <a:ext uri="{FF2B5EF4-FFF2-40B4-BE49-F238E27FC236}">
                <a16:creationId xmlns:a16="http://schemas.microsoft.com/office/drawing/2014/main" id="{DB59E284-749C-4E31-B994-A38355259642}"/>
              </a:ext>
            </a:extLst>
          </p:cNvPr>
          <p:cNvGraphicFramePr/>
          <p:nvPr>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741DA03B-1781-449A-A383-A95E7C2C7993}"/>
              </a:ext>
            </a:extLst>
          </p:cNvPr>
          <p:cNvSpPr/>
          <p:nvPr/>
        </p:nvSpPr>
        <p:spPr>
          <a:xfrm>
            <a:off x="8755215" y="2169455"/>
            <a:ext cx="2259914" cy="1477328"/>
          </a:xfrm>
          <a:prstGeom prst="rect">
            <a:avLst/>
          </a:prstGeom>
        </p:spPr>
        <p:txBody>
          <a:bodyPr wrap="square">
            <a:spAutoFit/>
          </a:bodyPr>
          <a:lstStyle/>
          <a:p>
            <a:r>
              <a:rPr lang="en-US" b="1" dirty="0">
                <a:solidFill>
                  <a:schemeClr val="tx2"/>
                </a:solidFill>
              </a:rPr>
              <a:t>3,999,944 new Texans</a:t>
            </a:r>
          </a:p>
          <a:p>
            <a:endParaRPr lang="en-US" b="1" dirty="0">
              <a:solidFill>
                <a:schemeClr val="tx2"/>
              </a:solidFill>
            </a:endParaRPr>
          </a:p>
          <a:p>
            <a:r>
              <a:rPr lang="en-US" b="1" dirty="0">
                <a:solidFill>
                  <a:schemeClr val="tx2"/>
                </a:solidFill>
              </a:rPr>
              <a:t>95.3% attributable to growth of minority populations</a:t>
            </a:r>
            <a:endParaRPr lang="en-US" dirty="0"/>
          </a:p>
        </p:txBody>
      </p:sp>
      <p:sp>
        <p:nvSpPr>
          <p:cNvPr id="7" name="Rectangle 6">
            <a:extLst>
              <a:ext uri="{FF2B5EF4-FFF2-40B4-BE49-F238E27FC236}">
                <a16:creationId xmlns:a16="http://schemas.microsoft.com/office/drawing/2014/main" id="{6FB3C4D5-583D-44B1-A2D3-1724E034AAE7}"/>
              </a:ext>
            </a:extLst>
          </p:cNvPr>
          <p:cNvSpPr/>
          <p:nvPr/>
        </p:nvSpPr>
        <p:spPr>
          <a:xfrm>
            <a:off x="1761893" y="340156"/>
            <a:ext cx="8943278" cy="341632"/>
          </a:xfrm>
          <a:prstGeom prst="rect">
            <a:avLst/>
          </a:prstGeom>
        </p:spPr>
        <p:txBody>
          <a:bodyPr wrap="square">
            <a:spAutoFit/>
          </a:bodyPr>
          <a:lstStyle/>
          <a:p>
            <a:pPr lvl="0" algn="ctr" defTabSz="914377">
              <a:lnSpc>
                <a:spcPct val="90000"/>
              </a:lnSpc>
              <a:spcBef>
                <a:spcPts val="1000"/>
              </a:spcBef>
              <a:defRPr/>
            </a:pPr>
            <a:r>
              <a:rPr lang="en-US" dirty="0">
                <a:solidFill>
                  <a:schemeClr val="accent1"/>
                </a:solidFill>
              </a:rPr>
              <a:t>Minority population drove growth in Texas between 2010-2020 </a:t>
            </a:r>
          </a:p>
        </p:txBody>
      </p:sp>
      <p:sp>
        <p:nvSpPr>
          <p:cNvPr id="8" name="TextBox 7">
            <a:extLst>
              <a:ext uri="{FF2B5EF4-FFF2-40B4-BE49-F238E27FC236}">
                <a16:creationId xmlns:a16="http://schemas.microsoft.com/office/drawing/2014/main" id="{FF3EBB76-07CC-4C5C-8E0B-7FFA06B994A6}"/>
              </a:ext>
            </a:extLst>
          </p:cNvPr>
          <p:cNvSpPr txBox="1"/>
          <p:nvPr/>
        </p:nvSpPr>
        <p:spPr>
          <a:xfrm>
            <a:off x="60960" y="6611779"/>
            <a:ext cx="4362092"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2010 and 2020 Census, P.L. 94-171 Redistricting Files</a:t>
            </a:r>
          </a:p>
        </p:txBody>
      </p:sp>
    </p:spTree>
    <p:extLst>
      <p:ext uri="{BB962C8B-B14F-4D97-AF65-F5344CB8AC3E}">
        <p14:creationId xmlns:p14="http://schemas.microsoft.com/office/powerpoint/2010/main" val="94095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4B9AC2-1857-4314-996B-EE6ED4DDD7C8}"/>
              </a:ext>
            </a:extLst>
          </p:cNvPr>
          <p:cNvSpPr>
            <a:spLocks noGrp="1"/>
          </p:cNvSpPr>
          <p:nvPr>
            <p:ph type="sldNum" sz="quarter" idx="12"/>
          </p:nvPr>
        </p:nvSpPr>
        <p:spPr/>
        <p:txBody>
          <a:bodyPr/>
          <a:lstStyle/>
          <a:p>
            <a:fld id="{CFD7B3FC-F52A-4C3D-BF43-F2954D09CBBE}" type="slidenum">
              <a:rPr lang="en-US" smtClean="0"/>
              <a:t>14</a:t>
            </a:fld>
            <a:endParaRPr lang="en-US" dirty="0"/>
          </a:p>
        </p:txBody>
      </p:sp>
      <p:graphicFrame>
        <p:nvGraphicFramePr>
          <p:cNvPr id="5" name="Chart 4">
            <a:extLst>
              <a:ext uri="{FF2B5EF4-FFF2-40B4-BE49-F238E27FC236}">
                <a16:creationId xmlns:a16="http://schemas.microsoft.com/office/drawing/2014/main" id="{113A8FF5-D0AF-4BDD-97A2-92356F67D777}"/>
              </a:ext>
            </a:extLst>
          </p:cNvPr>
          <p:cNvGraphicFramePr/>
          <p:nvPr/>
        </p:nvGraphicFramePr>
        <p:xfrm>
          <a:off x="685800" y="719667"/>
          <a:ext cx="10668000" cy="5738284"/>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2">
            <a:extLst>
              <a:ext uri="{FF2B5EF4-FFF2-40B4-BE49-F238E27FC236}">
                <a16:creationId xmlns:a16="http://schemas.microsoft.com/office/drawing/2014/main" id="{71266044-A4B7-4F0F-9546-F2DCBB2B52C3}"/>
              </a:ext>
            </a:extLst>
          </p:cNvPr>
          <p:cNvSpPr txBox="1">
            <a:spLocks/>
          </p:cNvSpPr>
          <p:nvPr/>
        </p:nvSpPr>
        <p:spPr>
          <a:xfrm>
            <a:off x="2010705" y="268190"/>
            <a:ext cx="9907858" cy="45147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solidFill>
                <a:effectLst/>
                <a:uLnTx/>
                <a:uFillTx/>
                <a:ea typeface="+mn-ea"/>
                <a:cs typeface="+mn-cs"/>
              </a:rPr>
              <a:t>Estimated Racial/Ethnic Composition of Texas Population, 2021</a:t>
            </a:r>
            <a:endParaRPr kumimoji="0" lang="en-US" sz="2000" i="0" u="none" strike="noStrike" kern="1200" cap="none" spc="0" normalizeH="0" baseline="0" noProof="0" dirty="0">
              <a:ln>
                <a:noFill/>
              </a:ln>
              <a:solidFill>
                <a:schemeClr val="accent1"/>
              </a:solidFill>
              <a:effectLst/>
              <a:uLnTx/>
              <a:uFillTx/>
              <a:ea typeface="+mn-ea"/>
              <a:cs typeface="+mn-cs"/>
            </a:endParaRPr>
          </a:p>
        </p:txBody>
      </p:sp>
      <p:sp>
        <p:nvSpPr>
          <p:cNvPr id="7" name="Rectangle 6">
            <a:extLst>
              <a:ext uri="{FF2B5EF4-FFF2-40B4-BE49-F238E27FC236}">
                <a16:creationId xmlns:a16="http://schemas.microsoft.com/office/drawing/2014/main" id="{85D563ED-EEC3-4D40-9DDE-93467B2DB9C0}"/>
              </a:ext>
            </a:extLst>
          </p:cNvPr>
          <p:cNvSpPr/>
          <p:nvPr/>
        </p:nvSpPr>
        <p:spPr>
          <a:xfrm>
            <a:off x="204439" y="6590670"/>
            <a:ext cx="6096000" cy="261610"/>
          </a:xfrm>
          <a:prstGeom prst="rect">
            <a:avLst/>
          </a:prstGeom>
        </p:spPr>
        <p:txBody>
          <a:bodyPr>
            <a:spAutoFit/>
          </a:bodyPr>
          <a:lstStyle/>
          <a:p>
            <a:r>
              <a:rPr lang="en-US" sz="1050" dirty="0">
                <a:solidFill>
                  <a:prstClr val="white">
                    <a:lumMod val="50000"/>
                  </a:prstClr>
                </a:solidFill>
                <a:ea typeface="Times New Roman" panose="02020603050405020304" pitchFamily="18" charset="0"/>
                <a:cs typeface="Times New Roman" panose="02020603050405020304" pitchFamily="18" charset="0"/>
              </a:rPr>
              <a:t>Source: U.S. Census Bureau, American Community Survey, 2021</a:t>
            </a:r>
            <a:endParaRPr lang="en-US" sz="1050" dirty="0"/>
          </a:p>
        </p:txBody>
      </p:sp>
    </p:spTree>
    <p:extLst>
      <p:ext uri="{BB962C8B-B14F-4D97-AF65-F5344CB8AC3E}">
        <p14:creationId xmlns:p14="http://schemas.microsoft.com/office/powerpoint/2010/main" val="35606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761999-5D23-41D8-A2D3-9F18E059BE37}"/>
              </a:ext>
            </a:extLst>
          </p:cNvPr>
          <p:cNvSpPr>
            <a:spLocks noGrp="1"/>
          </p:cNvSpPr>
          <p:nvPr>
            <p:ph type="sldNum" sz="quarter" idx="12"/>
          </p:nvPr>
        </p:nvSpPr>
        <p:spPr/>
        <p:txBody>
          <a:bodyPr/>
          <a:lstStyle/>
          <a:p>
            <a:fld id="{CFD7B3FC-F52A-4C3D-BF43-F2954D09CBBE}" type="slidenum">
              <a:rPr lang="en-US" smtClean="0"/>
              <a:t>15</a:t>
            </a:fld>
            <a:endParaRPr lang="en-US" dirty="0"/>
          </a:p>
        </p:txBody>
      </p:sp>
      <p:graphicFrame>
        <p:nvGraphicFramePr>
          <p:cNvPr id="3" name="Chart 2">
            <a:extLst>
              <a:ext uri="{FF2B5EF4-FFF2-40B4-BE49-F238E27FC236}">
                <a16:creationId xmlns:a16="http://schemas.microsoft.com/office/drawing/2014/main" id="{8BCBF6B4-17D6-40E3-98C3-ECA7C11A900D}"/>
              </a:ext>
            </a:extLst>
          </p:cNvPr>
          <p:cNvGraphicFramePr/>
          <p:nvPr/>
        </p:nvGraphicFramePr>
        <p:xfrm>
          <a:off x="1515649" y="903249"/>
          <a:ext cx="8661079" cy="5687421"/>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2">
            <a:extLst>
              <a:ext uri="{FF2B5EF4-FFF2-40B4-BE49-F238E27FC236}">
                <a16:creationId xmlns:a16="http://schemas.microsoft.com/office/drawing/2014/main" id="{B6E32531-4E59-4470-B2F8-0C1C7642063A}"/>
              </a:ext>
            </a:extLst>
          </p:cNvPr>
          <p:cNvSpPr txBox="1">
            <a:spLocks/>
          </p:cNvSpPr>
          <p:nvPr/>
        </p:nvSpPr>
        <p:spPr>
          <a:xfrm>
            <a:off x="1639230" y="382003"/>
            <a:ext cx="9907858" cy="451477"/>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solidFill>
                <a:effectLst/>
                <a:uLnTx/>
                <a:uFillTx/>
                <a:ea typeface="+mn-ea"/>
                <a:cs typeface="+mn-cs"/>
              </a:rPr>
              <a:t>Estimated </a:t>
            </a:r>
            <a:r>
              <a:rPr lang="en-US" sz="2400" dirty="0">
                <a:solidFill>
                  <a:schemeClr val="accent1"/>
                </a:solidFill>
              </a:rPr>
              <a:t>Net Domestic Migrants Between Texas and Other States, 2010-2019</a:t>
            </a:r>
            <a:endParaRPr kumimoji="0" lang="en-US" sz="2000" i="0" u="none" strike="noStrike" kern="1200" cap="none" spc="0" normalizeH="0" baseline="0" noProof="0" dirty="0">
              <a:ln>
                <a:noFill/>
              </a:ln>
              <a:solidFill>
                <a:schemeClr val="accent1"/>
              </a:solidFill>
              <a:effectLst/>
              <a:uLnTx/>
              <a:uFillTx/>
              <a:ea typeface="+mn-ea"/>
              <a:cs typeface="+mn-cs"/>
            </a:endParaRPr>
          </a:p>
        </p:txBody>
      </p:sp>
      <p:sp>
        <p:nvSpPr>
          <p:cNvPr id="5" name="Rectangle 4">
            <a:extLst>
              <a:ext uri="{FF2B5EF4-FFF2-40B4-BE49-F238E27FC236}">
                <a16:creationId xmlns:a16="http://schemas.microsoft.com/office/drawing/2014/main" id="{C939A88F-6CF9-4C4E-AD26-7E7E91253A04}"/>
              </a:ext>
            </a:extLst>
          </p:cNvPr>
          <p:cNvSpPr/>
          <p:nvPr/>
        </p:nvSpPr>
        <p:spPr>
          <a:xfrm>
            <a:off x="204439" y="6590670"/>
            <a:ext cx="6096000" cy="261610"/>
          </a:xfrm>
          <a:prstGeom prst="rect">
            <a:avLst/>
          </a:prstGeom>
        </p:spPr>
        <p:txBody>
          <a:bodyPr>
            <a:spAutoFit/>
          </a:bodyPr>
          <a:lstStyle/>
          <a:p>
            <a:r>
              <a:rPr lang="en-US" sz="1050" dirty="0">
                <a:solidFill>
                  <a:prstClr val="white">
                    <a:lumMod val="50000"/>
                  </a:prstClr>
                </a:solidFill>
                <a:ea typeface="Times New Roman" panose="02020603050405020304" pitchFamily="18" charset="0"/>
                <a:cs typeface="Times New Roman" panose="02020603050405020304" pitchFamily="18" charset="0"/>
              </a:rPr>
              <a:t>Source: U.S. Census Bureau, State-to-State Migration Flows, 2010-2019</a:t>
            </a:r>
            <a:endParaRPr lang="en-US" sz="1050" dirty="0"/>
          </a:p>
        </p:txBody>
      </p:sp>
    </p:spTree>
    <p:extLst>
      <p:ext uri="{BB962C8B-B14F-4D97-AF65-F5344CB8AC3E}">
        <p14:creationId xmlns:p14="http://schemas.microsoft.com/office/powerpoint/2010/main" val="220133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393299-0B0A-4D00-ABFE-290857D20DAD}"/>
              </a:ext>
            </a:extLst>
          </p:cNvPr>
          <p:cNvSpPr>
            <a:spLocks noGrp="1"/>
          </p:cNvSpPr>
          <p:nvPr>
            <p:ph type="sldNum" sz="quarter" idx="12"/>
          </p:nvPr>
        </p:nvSpPr>
        <p:spPr/>
        <p:txBody>
          <a:bodyPr/>
          <a:lstStyle/>
          <a:p>
            <a:fld id="{CFD7B3FC-F52A-4C3D-BF43-F2954D09CBBE}" type="slidenum">
              <a:rPr lang="en-US" smtClean="0"/>
              <a:t>16</a:t>
            </a:fld>
            <a:endParaRPr lang="en-US" dirty="0"/>
          </a:p>
        </p:txBody>
      </p:sp>
      <p:pic>
        <p:nvPicPr>
          <p:cNvPr id="3" name="Picture 2">
            <a:extLst>
              <a:ext uri="{FF2B5EF4-FFF2-40B4-BE49-F238E27FC236}">
                <a16:creationId xmlns:a16="http://schemas.microsoft.com/office/drawing/2014/main" id="{843752F0-7207-49A7-A2D2-1C55892F38F0}"/>
              </a:ext>
            </a:extLst>
          </p:cNvPr>
          <p:cNvPicPr>
            <a:picLocks noChangeAspect="1"/>
          </p:cNvPicPr>
          <p:nvPr/>
        </p:nvPicPr>
        <p:blipFill rotWithShape="1">
          <a:blip r:embed="rId2"/>
          <a:srcRect t="3420" b="1420"/>
          <a:stretch/>
        </p:blipFill>
        <p:spPr>
          <a:xfrm>
            <a:off x="2993623" y="951344"/>
            <a:ext cx="5695657" cy="5677767"/>
          </a:xfrm>
          <a:prstGeom prst="rect">
            <a:avLst/>
          </a:prstGeom>
        </p:spPr>
      </p:pic>
      <p:sp>
        <p:nvSpPr>
          <p:cNvPr id="4" name="Rectangle 3">
            <a:extLst>
              <a:ext uri="{FF2B5EF4-FFF2-40B4-BE49-F238E27FC236}">
                <a16:creationId xmlns:a16="http://schemas.microsoft.com/office/drawing/2014/main" id="{83EE194E-7C4D-4CE2-B26D-6D4D38DA1CB3}"/>
              </a:ext>
            </a:extLst>
          </p:cNvPr>
          <p:cNvSpPr/>
          <p:nvPr/>
        </p:nvSpPr>
        <p:spPr>
          <a:xfrm>
            <a:off x="3114942" y="136525"/>
            <a:ext cx="6184770" cy="523220"/>
          </a:xfrm>
          <a:prstGeom prst="rect">
            <a:avLst/>
          </a:prstGeom>
        </p:spPr>
        <p:txBody>
          <a:bodyPr wrap="none">
            <a:spAutoFit/>
          </a:bodyPr>
          <a:lstStyle/>
          <a:p>
            <a:r>
              <a:rPr lang="en-US" sz="2800" dirty="0">
                <a:solidFill>
                  <a:schemeClr val="accent1"/>
                </a:solidFill>
              </a:rPr>
              <a:t>Housing Cost Burden in Texas, 2017-2021</a:t>
            </a:r>
          </a:p>
        </p:txBody>
      </p:sp>
    </p:spTree>
    <p:extLst>
      <p:ext uri="{BB962C8B-B14F-4D97-AF65-F5344CB8AC3E}">
        <p14:creationId xmlns:p14="http://schemas.microsoft.com/office/powerpoint/2010/main" val="932316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62B37-223F-4A1C-B680-CBB3B3A28504}"/>
              </a:ext>
            </a:extLst>
          </p:cNvPr>
          <p:cNvSpPr>
            <a:spLocks noGrp="1"/>
          </p:cNvSpPr>
          <p:nvPr>
            <p:ph type="sldNum" sz="quarter" idx="12"/>
          </p:nvPr>
        </p:nvSpPr>
        <p:spPr/>
        <p:txBody>
          <a:bodyPr/>
          <a:lstStyle/>
          <a:p>
            <a:fld id="{CFD7B3FC-F52A-4C3D-BF43-F2954D09CBBE}" type="slidenum">
              <a:rPr lang="en-US" smtClean="0"/>
              <a:t>17</a:t>
            </a:fld>
            <a:endParaRPr lang="en-US" dirty="0"/>
          </a:p>
        </p:txBody>
      </p:sp>
      <p:pic>
        <p:nvPicPr>
          <p:cNvPr id="3" name="Picture 2">
            <a:extLst>
              <a:ext uri="{FF2B5EF4-FFF2-40B4-BE49-F238E27FC236}">
                <a16:creationId xmlns:a16="http://schemas.microsoft.com/office/drawing/2014/main" id="{97115E9F-F3ED-400E-AE4D-13DF4BD87403}"/>
              </a:ext>
            </a:extLst>
          </p:cNvPr>
          <p:cNvPicPr>
            <a:picLocks noChangeAspect="1"/>
          </p:cNvPicPr>
          <p:nvPr/>
        </p:nvPicPr>
        <p:blipFill>
          <a:blip r:embed="rId3"/>
          <a:stretch>
            <a:fillRect/>
          </a:stretch>
        </p:blipFill>
        <p:spPr>
          <a:xfrm>
            <a:off x="1974484" y="837256"/>
            <a:ext cx="7447812" cy="5691325"/>
          </a:xfrm>
          <a:prstGeom prst="rect">
            <a:avLst/>
          </a:prstGeom>
        </p:spPr>
      </p:pic>
      <p:sp>
        <p:nvSpPr>
          <p:cNvPr id="6" name="Rectangle 5">
            <a:extLst>
              <a:ext uri="{FF2B5EF4-FFF2-40B4-BE49-F238E27FC236}">
                <a16:creationId xmlns:a16="http://schemas.microsoft.com/office/drawing/2014/main" id="{9E55D07F-0C59-490B-921F-088D3CF6EDE4}"/>
              </a:ext>
            </a:extLst>
          </p:cNvPr>
          <p:cNvSpPr/>
          <p:nvPr/>
        </p:nvSpPr>
        <p:spPr>
          <a:xfrm>
            <a:off x="2127373" y="317104"/>
            <a:ext cx="8598764" cy="369332"/>
          </a:xfrm>
          <a:prstGeom prst="rect">
            <a:avLst/>
          </a:prstGeom>
        </p:spPr>
        <p:txBody>
          <a:bodyPr wrap="none">
            <a:spAutoFit/>
          </a:bodyPr>
          <a:lstStyle/>
          <a:p>
            <a:r>
              <a:rPr lang="en-US" dirty="0">
                <a:solidFill>
                  <a:schemeClr val="accent1"/>
                </a:solidFill>
                <a:cs typeface="Arial" panose="020B0604020202020204" pitchFamily="34" charset="0"/>
              </a:rPr>
              <a:t>Percent of Adult Population with a Bachelor’s Degree or Higher, Texas Counties, 2017-2021</a:t>
            </a:r>
            <a:endParaRPr lang="en-US" dirty="0"/>
          </a:p>
        </p:txBody>
      </p:sp>
      <p:sp>
        <p:nvSpPr>
          <p:cNvPr id="7" name="Rectangle 6">
            <a:extLst>
              <a:ext uri="{FF2B5EF4-FFF2-40B4-BE49-F238E27FC236}">
                <a16:creationId xmlns:a16="http://schemas.microsoft.com/office/drawing/2014/main" id="{C4C14A2E-3030-4C61-ACE2-14F44178F897}"/>
              </a:ext>
            </a:extLst>
          </p:cNvPr>
          <p:cNvSpPr/>
          <p:nvPr/>
        </p:nvSpPr>
        <p:spPr>
          <a:xfrm>
            <a:off x="170158" y="6566271"/>
            <a:ext cx="4800600" cy="207749"/>
          </a:xfrm>
          <a:prstGeom prst="rect">
            <a:avLst/>
          </a:prstGeom>
        </p:spPr>
        <p:txBody>
          <a:bodyPr wrap="square">
            <a:spAutoFit/>
          </a:bodyPr>
          <a:lstStyle/>
          <a:p>
            <a:r>
              <a:rPr lang="en-US" sz="7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2017-2021</a:t>
            </a:r>
            <a:endParaRPr lang="en-US" sz="750" dirty="0">
              <a:solidFill>
                <a:schemeClr val="bg1">
                  <a:lumMod val="50000"/>
                </a:schemeClr>
              </a:solidFill>
            </a:endParaRPr>
          </a:p>
        </p:txBody>
      </p:sp>
    </p:spTree>
    <p:extLst>
      <p:ext uri="{BB962C8B-B14F-4D97-AF65-F5344CB8AC3E}">
        <p14:creationId xmlns:p14="http://schemas.microsoft.com/office/powerpoint/2010/main" val="375118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nvPr>
        </p:nvGraphicFramePr>
        <p:xfrm>
          <a:off x="501513" y="1205346"/>
          <a:ext cx="11707091" cy="633614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a:spLocks noGrp="1"/>
          </p:cNvSpPr>
          <p:nvPr>
            <p:ph type="title" idx="4294967295"/>
          </p:nvPr>
        </p:nvSpPr>
        <p:spPr>
          <a:xfrm>
            <a:off x="1642327" y="-305584"/>
            <a:ext cx="10672619" cy="1486920"/>
          </a:xfrm>
        </p:spPr>
        <p:txBody>
          <a:bodyPr>
            <a:noAutofit/>
          </a:bodyPr>
          <a:lstStyle/>
          <a:p>
            <a:r>
              <a:rPr lang="en-US" sz="2400" dirty="0">
                <a:solidFill>
                  <a:schemeClr val="accent1"/>
                </a:solidFill>
                <a:latin typeface="+mn-lt"/>
              </a:rPr>
              <a:t>Educational Attainment of Persons Age 25 Years and Older by Race/Ethnicity, Texas, 2019</a:t>
            </a:r>
          </a:p>
        </p:txBody>
      </p:sp>
      <p:sp>
        <p:nvSpPr>
          <p:cNvPr id="9" name="Rectangle 8"/>
          <p:cNvSpPr/>
          <p:nvPr/>
        </p:nvSpPr>
        <p:spPr>
          <a:xfrm>
            <a:off x="170158" y="6566271"/>
            <a:ext cx="4800600" cy="207749"/>
          </a:xfrm>
          <a:prstGeom prst="rect">
            <a:avLst/>
          </a:prstGeom>
        </p:spPr>
        <p:txBody>
          <a:bodyPr wrap="square">
            <a:spAutoFit/>
          </a:bodyPr>
          <a:lstStyle/>
          <a:p>
            <a:r>
              <a:rPr lang="en-US" sz="7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1-Year Sample, 2019</a:t>
            </a:r>
            <a:endParaRPr lang="en-US" sz="750" dirty="0">
              <a:solidFill>
                <a:schemeClr val="bg1">
                  <a:lumMod val="50000"/>
                </a:schemeClr>
              </a:solidFill>
            </a:endParaRPr>
          </a:p>
        </p:txBody>
      </p:sp>
      <p:sp>
        <p:nvSpPr>
          <p:cNvPr id="2" name="Right Brace 1"/>
          <p:cNvSpPr/>
          <p:nvPr/>
        </p:nvSpPr>
        <p:spPr>
          <a:xfrm>
            <a:off x="7471063" y="1547091"/>
            <a:ext cx="121228" cy="15920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flipH="1">
            <a:off x="7757392" y="2413702"/>
            <a:ext cx="615372" cy="307777"/>
          </a:xfrm>
          <a:prstGeom prst="rect">
            <a:avLst/>
          </a:prstGeom>
          <a:solidFill>
            <a:schemeClr val="accent1"/>
          </a:solidFill>
        </p:spPr>
        <p:txBody>
          <a:bodyPr wrap="square" rtlCol="0">
            <a:spAutoFit/>
          </a:bodyPr>
          <a:lstStyle/>
          <a:p>
            <a:r>
              <a:rPr lang="en-US" sz="1400" b="1" dirty="0">
                <a:solidFill>
                  <a:schemeClr val="bg1"/>
                </a:solidFill>
              </a:rPr>
              <a:t>39.9</a:t>
            </a:r>
            <a:r>
              <a:rPr lang="en-US" sz="1050" dirty="0">
                <a:solidFill>
                  <a:schemeClr val="bg1"/>
                </a:solidFill>
              </a:rPr>
              <a:t>%</a:t>
            </a:r>
            <a:endParaRPr lang="en-US" sz="900" dirty="0">
              <a:solidFill>
                <a:schemeClr val="bg1"/>
              </a:solidFill>
            </a:endParaRPr>
          </a:p>
        </p:txBody>
      </p:sp>
      <p:sp>
        <p:nvSpPr>
          <p:cNvPr id="10" name="TextBox 9"/>
          <p:cNvSpPr txBox="1"/>
          <p:nvPr/>
        </p:nvSpPr>
        <p:spPr>
          <a:xfrm>
            <a:off x="6053953" y="2939464"/>
            <a:ext cx="697829" cy="311736"/>
          </a:xfrm>
          <a:prstGeom prst="rect">
            <a:avLst/>
          </a:prstGeom>
          <a:solidFill>
            <a:schemeClr val="accent1"/>
          </a:solidFill>
        </p:spPr>
        <p:txBody>
          <a:bodyPr wrap="square" rtlCol="0">
            <a:spAutoFit/>
          </a:bodyPr>
          <a:lstStyle/>
          <a:p>
            <a:r>
              <a:rPr lang="en-US" sz="1400" b="1" dirty="0">
                <a:solidFill>
                  <a:schemeClr val="bg1"/>
                </a:solidFill>
              </a:rPr>
              <a:t>70.1 %</a:t>
            </a:r>
          </a:p>
        </p:txBody>
      </p:sp>
      <p:sp>
        <p:nvSpPr>
          <p:cNvPr id="4" name="Slide Number Placeholder 3">
            <a:extLst>
              <a:ext uri="{FF2B5EF4-FFF2-40B4-BE49-F238E27FC236}">
                <a16:creationId xmlns:a16="http://schemas.microsoft.com/office/drawing/2014/main" id="{ADE353DA-0359-4F93-86C2-852147B28C63}"/>
              </a:ext>
            </a:extLst>
          </p:cNvPr>
          <p:cNvSpPr>
            <a:spLocks noGrp="1"/>
          </p:cNvSpPr>
          <p:nvPr>
            <p:ph type="sldNum" sz="quarter" idx="12"/>
          </p:nvPr>
        </p:nvSpPr>
        <p:spPr/>
        <p:txBody>
          <a:bodyPr/>
          <a:lstStyle/>
          <a:p>
            <a:fld id="{CFD7B3FC-F52A-4C3D-BF43-F2954D09CBBE}" type="slidenum">
              <a:rPr lang="en-US" smtClean="0"/>
              <a:t>18</a:t>
            </a:fld>
            <a:endParaRPr lang="en-US" dirty="0"/>
          </a:p>
        </p:txBody>
      </p:sp>
    </p:spTree>
    <p:extLst>
      <p:ext uri="{BB962C8B-B14F-4D97-AF65-F5344CB8AC3E}">
        <p14:creationId xmlns:p14="http://schemas.microsoft.com/office/powerpoint/2010/main" val="1809963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62B37-223F-4A1C-B680-CBB3B3A28504}"/>
              </a:ext>
            </a:extLst>
          </p:cNvPr>
          <p:cNvSpPr>
            <a:spLocks noGrp="1"/>
          </p:cNvSpPr>
          <p:nvPr>
            <p:ph type="sldNum" sz="quarter" idx="12"/>
          </p:nvPr>
        </p:nvSpPr>
        <p:spPr/>
        <p:txBody>
          <a:bodyPr/>
          <a:lstStyle/>
          <a:p>
            <a:fld id="{CFD7B3FC-F52A-4C3D-BF43-F2954D09CBBE}" type="slidenum">
              <a:rPr lang="en-US" smtClean="0"/>
              <a:t>19</a:t>
            </a:fld>
            <a:endParaRPr lang="en-US" dirty="0"/>
          </a:p>
        </p:txBody>
      </p:sp>
      <p:sp>
        <p:nvSpPr>
          <p:cNvPr id="6" name="Rectangle 5">
            <a:extLst>
              <a:ext uri="{FF2B5EF4-FFF2-40B4-BE49-F238E27FC236}">
                <a16:creationId xmlns:a16="http://schemas.microsoft.com/office/drawing/2014/main" id="{9E55D07F-0C59-490B-921F-088D3CF6EDE4}"/>
              </a:ext>
            </a:extLst>
          </p:cNvPr>
          <p:cNvSpPr/>
          <p:nvPr/>
        </p:nvSpPr>
        <p:spPr>
          <a:xfrm>
            <a:off x="2127373" y="317104"/>
            <a:ext cx="8538684" cy="369332"/>
          </a:xfrm>
          <a:prstGeom prst="rect">
            <a:avLst/>
          </a:prstGeom>
        </p:spPr>
        <p:txBody>
          <a:bodyPr wrap="none">
            <a:spAutoFit/>
          </a:bodyPr>
          <a:lstStyle/>
          <a:p>
            <a:r>
              <a:rPr lang="en-US" dirty="0">
                <a:solidFill>
                  <a:schemeClr val="accent1"/>
                </a:solidFill>
                <a:cs typeface="Arial" panose="020B0604020202020204" pitchFamily="34" charset="0"/>
              </a:rPr>
              <a:t>Percent of  Households with Broadband Internet Subscription, Texas Counties, 2017-2021</a:t>
            </a:r>
            <a:endParaRPr lang="en-US" dirty="0"/>
          </a:p>
        </p:txBody>
      </p:sp>
      <p:sp>
        <p:nvSpPr>
          <p:cNvPr id="7" name="Rectangle 6">
            <a:extLst>
              <a:ext uri="{FF2B5EF4-FFF2-40B4-BE49-F238E27FC236}">
                <a16:creationId xmlns:a16="http://schemas.microsoft.com/office/drawing/2014/main" id="{C4C14A2E-3030-4C61-ACE2-14F44178F897}"/>
              </a:ext>
            </a:extLst>
          </p:cNvPr>
          <p:cNvSpPr/>
          <p:nvPr/>
        </p:nvSpPr>
        <p:spPr>
          <a:xfrm>
            <a:off x="144033" y="6538912"/>
            <a:ext cx="4800600" cy="207749"/>
          </a:xfrm>
          <a:prstGeom prst="rect">
            <a:avLst/>
          </a:prstGeom>
        </p:spPr>
        <p:txBody>
          <a:bodyPr wrap="square">
            <a:spAutoFit/>
          </a:bodyPr>
          <a:lstStyle/>
          <a:p>
            <a:r>
              <a:rPr lang="en-US" sz="7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2017-2021</a:t>
            </a:r>
            <a:endParaRPr lang="en-US" sz="750" dirty="0">
              <a:solidFill>
                <a:schemeClr val="bg1">
                  <a:lumMod val="50000"/>
                </a:schemeClr>
              </a:solidFill>
            </a:endParaRPr>
          </a:p>
        </p:txBody>
      </p:sp>
      <p:pic>
        <p:nvPicPr>
          <p:cNvPr id="3" name="Picture 2">
            <a:extLst>
              <a:ext uri="{FF2B5EF4-FFF2-40B4-BE49-F238E27FC236}">
                <a16:creationId xmlns:a16="http://schemas.microsoft.com/office/drawing/2014/main" id="{85B60991-F27B-4C7F-A6EA-5087EB7B5C41}"/>
              </a:ext>
            </a:extLst>
          </p:cNvPr>
          <p:cNvPicPr>
            <a:picLocks noChangeAspect="1"/>
          </p:cNvPicPr>
          <p:nvPr/>
        </p:nvPicPr>
        <p:blipFill>
          <a:blip r:embed="rId3"/>
          <a:stretch>
            <a:fillRect/>
          </a:stretch>
        </p:blipFill>
        <p:spPr>
          <a:xfrm>
            <a:off x="1921229" y="836360"/>
            <a:ext cx="7510153" cy="5799572"/>
          </a:xfrm>
          <a:prstGeom prst="rect">
            <a:avLst/>
          </a:prstGeom>
        </p:spPr>
      </p:pic>
    </p:spTree>
    <p:extLst>
      <p:ext uri="{BB962C8B-B14F-4D97-AF65-F5344CB8AC3E}">
        <p14:creationId xmlns:p14="http://schemas.microsoft.com/office/powerpoint/2010/main" val="8612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1721965" y="0"/>
            <a:ext cx="10262839" cy="783451"/>
          </a:xfrm>
        </p:spPr>
        <p:txBody>
          <a:bodyPr>
            <a:normAutofit/>
          </a:bodyPr>
          <a:lstStyle/>
          <a:p>
            <a:r>
              <a:rPr lang="en-US" sz="2400" dirty="0">
                <a:solidFill>
                  <a:schemeClr val="accent1"/>
                </a:solidFill>
                <a:latin typeface="+mn-lt"/>
                <a:cs typeface="Arial" panose="020B0604020202020204" pitchFamily="34" charset="0"/>
              </a:rPr>
              <a:t>States with Most Population Growth, 2010 to 2020</a:t>
            </a:r>
          </a:p>
        </p:txBody>
      </p:sp>
      <p:graphicFrame>
        <p:nvGraphicFramePr>
          <p:cNvPr id="6" name="Table 5"/>
          <p:cNvGraphicFramePr>
            <a:graphicFrameLocks noGrp="1"/>
          </p:cNvGraphicFramePr>
          <p:nvPr>
            <p:extLst>
              <p:ext uri="{D42A27DB-BD31-4B8C-83A1-F6EECF244321}">
                <p14:modId xmlns:p14="http://schemas.microsoft.com/office/powerpoint/2010/main" val="3140150137"/>
              </p:ext>
            </p:extLst>
          </p:nvPr>
        </p:nvGraphicFramePr>
        <p:xfrm>
          <a:off x="1088296" y="1260283"/>
          <a:ext cx="9779770" cy="5143185"/>
        </p:xfrm>
        <a:graphic>
          <a:graphicData uri="http://schemas.openxmlformats.org/drawingml/2006/table">
            <a:tbl>
              <a:tblPr firstRow="1" bandRow="1">
                <a:tableStyleId>{3B4B98B0-60AC-42C2-AFA5-B58CD77FA1E5}</a:tableStyleId>
              </a:tblPr>
              <a:tblGrid>
                <a:gridCol w="1895714">
                  <a:extLst>
                    <a:ext uri="{9D8B030D-6E8A-4147-A177-3AD203B41FA5}">
                      <a16:colId xmlns:a16="http://schemas.microsoft.com/office/drawing/2014/main" val="20000"/>
                    </a:ext>
                  </a:extLst>
                </a:gridCol>
                <a:gridCol w="2127514">
                  <a:extLst>
                    <a:ext uri="{9D8B030D-6E8A-4147-A177-3AD203B41FA5}">
                      <a16:colId xmlns:a16="http://schemas.microsoft.com/office/drawing/2014/main" val="20002"/>
                    </a:ext>
                  </a:extLst>
                </a:gridCol>
                <a:gridCol w="2195805">
                  <a:extLst>
                    <a:ext uri="{9D8B030D-6E8A-4147-A177-3AD203B41FA5}">
                      <a16:colId xmlns:a16="http://schemas.microsoft.com/office/drawing/2014/main" val="20003"/>
                    </a:ext>
                  </a:extLst>
                </a:gridCol>
                <a:gridCol w="1834650">
                  <a:extLst>
                    <a:ext uri="{9D8B030D-6E8A-4147-A177-3AD203B41FA5}">
                      <a16:colId xmlns:a16="http://schemas.microsoft.com/office/drawing/2014/main" val="20004"/>
                    </a:ext>
                  </a:extLst>
                </a:gridCol>
                <a:gridCol w="1726087">
                  <a:extLst>
                    <a:ext uri="{9D8B030D-6E8A-4147-A177-3AD203B41FA5}">
                      <a16:colId xmlns:a16="http://schemas.microsoft.com/office/drawing/2014/main" val="20005"/>
                    </a:ext>
                  </a:extLst>
                </a:gridCol>
              </a:tblGrid>
              <a:tr h="822305">
                <a:tc>
                  <a:txBody>
                    <a:bodyPr/>
                    <a:lstStyle/>
                    <a:p>
                      <a:pPr marL="117475" indent="0" algn="l"/>
                      <a:endParaRPr lang="en-US" sz="1600" b="1" dirty="0">
                        <a:solidFill>
                          <a:schemeClr val="tx1"/>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tx1"/>
                          </a:solidFill>
                        </a:rPr>
                        <a:t>2010</a:t>
                      </a:r>
                    </a:p>
                    <a:p>
                      <a:pPr marL="233363" indent="0" algn="ctr" defTabSz="914400" rtl="0" eaLnBrk="1" latinLnBrk="0" hangingPunct="1"/>
                      <a:r>
                        <a:rPr lang="en-US" sz="1600" kern="1200" dirty="0">
                          <a:solidFill>
                            <a:schemeClr val="tx1"/>
                          </a:solidFill>
                        </a:rPr>
                        <a:t>Population</a:t>
                      </a:r>
                      <a:endParaRPr lang="en-US" sz="1600" b="1" kern="1200" dirty="0">
                        <a:solidFill>
                          <a:schemeClr val="tx1"/>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tx1"/>
                          </a:solidFill>
                        </a:rPr>
                        <a:t>2020</a:t>
                      </a:r>
                    </a:p>
                    <a:p>
                      <a:pPr marL="233363" indent="0" algn="ctr" defTabSz="914400" rtl="0" eaLnBrk="1" latinLnBrk="0" hangingPunct="1"/>
                      <a:r>
                        <a:rPr lang="en-US" sz="1600" kern="1200" dirty="0">
                          <a:solidFill>
                            <a:schemeClr val="tx1"/>
                          </a:solidFill>
                        </a:rPr>
                        <a:t> Population</a:t>
                      </a:r>
                      <a:endParaRPr lang="en-US" sz="1600" b="1" kern="1200" dirty="0">
                        <a:solidFill>
                          <a:schemeClr val="tx1"/>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tx1"/>
                          </a:solidFill>
                        </a:rPr>
                        <a:t>Numeric</a:t>
                      </a:r>
                    </a:p>
                    <a:p>
                      <a:pPr marL="233363" indent="0" algn="ctr" defTabSz="914400" rtl="0" eaLnBrk="1" latinLnBrk="0" hangingPunct="1"/>
                      <a:r>
                        <a:rPr lang="en-US" sz="1600" kern="1200" dirty="0">
                          <a:solidFill>
                            <a:schemeClr val="tx1"/>
                          </a:solidFill>
                        </a:rPr>
                        <a:t>Change</a:t>
                      </a:r>
                    </a:p>
                    <a:p>
                      <a:pPr marL="233363" indent="0" algn="ctr" defTabSz="914400" rtl="0" eaLnBrk="1" latinLnBrk="0" hangingPunct="1"/>
                      <a:r>
                        <a:rPr lang="en-US" sz="1600" kern="1200" dirty="0">
                          <a:solidFill>
                            <a:schemeClr val="tx1"/>
                          </a:solidFill>
                        </a:rPr>
                        <a:t>2010-2020</a:t>
                      </a:r>
                      <a:endParaRPr lang="en-US" sz="1600" b="1" kern="1200" dirty="0">
                        <a:solidFill>
                          <a:schemeClr val="tx1"/>
                        </a:solidFill>
                        <a:latin typeface="Arial" pitchFamily="34" charset="0"/>
                        <a:ea typeface="+mn-ea"/>
                        <a:cs typeface="Arial" pitchFamily="34" charset="0"/>
                      </a:endParaRPr>
                    </a:p>
                  </a:txBody>
                  <a:tcPr anchor="b"/>
                </a:tc>
                <a:tc>
                  <a:txBody>
                    <a:bodyPr/>
                    <a:lstStyle/>
                    <a:p>
                      <a:pPr marL="58738" indent="0" algn="ctr"/>
                      <a:r>
                        <a:rPr lang="en-US" sz="1600" dirty="0">
                          <a:solidFill>
                            <a:schemeClr val="tx1"/>
                          </a:solidFill>
                        </a:rPr>
                        <a:t>Percent</a:t>
                      </a:r>
                    </a:p>
                    <a:p>
                      <a:pPr marL="58738" indent="0" algn="ctr"/>
                      <a:r>
                        <a:rPr lang="en-US" sz="1600" dirty="0">
                          <a:solidFill>
                            <a:schemeClr val="tx1"/>
                          </a:solidFill>
                        </a:rPr>
                        <a:t>Change</a:t>
                      </a:r>
                    </a:p>
                    <a:p>
                      <a:pPr marL="58738" indent="0" algn="ctr"/>
                      <a:r>
                        <a:rPr lang="en-US" sz="1600" dirty="0">
                          <a:solidFill>
                            <a:schemeClr val="tx1"/>
                          </a:solidFill>
                        </a:rPr>
                        <a:t>2010-2020</a:t>
                      </a:r>
                      <a:endParaRPr lang="en-US" sz="1600" b="1" dirty="0">
                        <a:solidFill>
                          <a:schemeClr val="tx1"/>
                        </a:solidFill>
                        <a:latin typeface="Arial" pitchFamily="34" charset="0"/>
                        <a:cs typeface="Arial" pitchFamily="34" charset="0"/>
                      </a:endParaRPr>
                    </a:p>
                  </a:txBody>
                  <a:tcPr anchor="b"/>
                </a:tc>
                <a:extLst>
                  <a:ext uri="{0D108BD9-81ED-4DB2-BD59-A6C34878D82A}">
                    <a16:rowId xmlns:a16="http://schemas.microsoft.com/office/drawing/2014/main" val="10000"/>
                  </a:ext>
                </a:extLst>
              </a:tr>
              <a:tr h="318614">
                <a:tc>
                  <a:txBody>
                    <a:bodyPr/>
                    <a:lstStyle/>
                    <a:p>
                      <a:pPr algn="l" rtl="0" fontAlgn="ctr"/>
                      <a:r>
                        <a:rPr lang="en-US" sz="1800" u="none" strike="noStrike" dirty="0">
                          <a:solidFill>
                            <a:schemeClr val="tx1"/>
                          </a:solidFill>
                          <a:effectLst/>
                          <a:latin typeface="+mn-lt"/>
                        </a:rPr>
                        <a:t>United States</a:t>
                      </a:r>
                      <a:endParaRPr lang="en-US" sz="1800" b="1" i="0" u="none" strike="noStrike" dirty="0">
                        <a:solidFill>
                          <a:schemeClr val="tx1"/>
                        </a:solidFill>
                        <a:effectLst/>
                        <a:latin typeface="+mn-lt"/>
                      </a:endParaRPr>
                    </a:p>
                  </a:txBody>
                  <a:tcPr marL="7620" marR="7620" marT="7620" marB="0" anchor="ctr"/>
                </a:tc>
                <a:tc>
                  <a:txBody>
                    <a:bodyPr/>
                    <a:lstStyle/>
                    <a:p>
                      <a:pPr algn="r" fontAlgn="b"/>
                      <a:r>
                        <a:rPr lang="en-US" sz="1800" u="none" strike="noStrike" dirty="0">
                          <a:solidFill>
                            <a:schemeClr val="tx1"/>
                          </a:solidFill>
                          <a:effectLst/>
                          <a:latin typeface="+mn-lt"/>
                        </a:rPr>
                        <a:t>308,745,538</a:t>
                      </a:r>
                      <a:endParaRPr lang="en-US" sz="1800" b="0" i="0" u="none" strike="noStrike" dirty="0">
                        <a:solidFill>
                          <a:schemeClr val="tx1"/>
                        </a:solidFill>
                        <a:effectLst/>
                        <a:latin typeface="+mn-lt"/>
                      </a:endParaRPr>
                    </a:p>
                  </a:txBody>
                  <a:tcPr marL="9525" marR="9525" marT="9525" marB="0" anchor="b"/>
                </a:tc>
                <a:tc>
                  <a:txBody>
                    <a:bodyPr/>
                    <a:lstStyle/>
                    <a:p>
                      <a:pPr algn="r" fontAlgn="b"/>
                      <a:r>
                        <a:rPr lang="en-US" sz="1800" u="none" strike="noStrike" dirty="0">
                          <a:solidFill>
                            <a:schemeClr val="tx1"/>
                          </a:solidFill>
                          <a:effectLst/>
                          <a:latin typeface="+mn-lt"/>
                        </a:rPr>
                        <a:t>331,449,281</a:t>
                      </a:r>
                      <a:endParaRPr lang="en-US" sz="1800" b="0" i="0" u="none" strike="noStrike" dirty="0">
                        <a:solidFill>
                          <a:schemeClr val="tx1"/>
                        </a:solidFill>
                        <a:effectLst/>
                        <a:latin typeface="+mn-lt"/>
                      </a:endParaRPr>
                    </a:p>
                  </a:txBody>
                  <a:tcPr marL="9525" marR="9525" marT="9525" marB="0" anchor="ctr"/>
                </a:tc>
                <a:tc>
                  <a:txBody>
                    <a:bodyPr/>
                    <a:lstStyle/>
                    <a:p>
                      <a:pPr algn="r" fontAlgn="b"/>
                      <a:r>
                        <a:rPr lang="en-US" sz="1800" u="none" strike="noStrike" dirty="0">
                          <a:solidFill>
                            <a:schemeClr val="tx1"/>
                          </a:solidFill>
                          <a:effectLst/>
                          <a:latin typeface="+mn-lt"/>
                        </a:rPr>
                        <a:t>22,703,743</a:t>
                      </a:r>
                      <a:endParaRPr lang="en-US" sz="1800" b="0" i="0" u="none" strike="noStrike" dirty="0">
                        <a:solidFill>
                          <a:schemeClr val="tx1"/>
                        </a:solidFill>
                        <a:effectLst/>
                        <a:latin typeface="+mn-lt"/>
                      </a:endParaRPr>
                    </a:p>
                  </a:txBody>
                  <a:tcPr marL="9525" marR="9525" marT="9525" marB="0" anchor="ctr"/>
                </a:tc>
                <a:tc>
                  <a:txBody>
                    <a:bodyPr/>
                    <a:lstStyle/>
                    <a:p>
                      <a:pPr algn="r" fontAlgn="b"/>
                      <a:r>
                        <a:rPr lang="en-US" sz="1800" u="none" strike="noStrike" dirty="0">
                          <a:solidFill>
                            <a:schemeClr val="tx1"/>
                          </a:solidFill>
                          <a:effectLst/>
                          <a:latin typeface="+mn-lt"/>
                        </a:rPr>
                        <a:t>7.4%</a:t>
                      </a:r>
                      <a:endParaRPr lang="en-US" sz="1800" b="0"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01"/>
                  </a:ext>
                </a:extLst>
              </a:tr>
              <a:tr h="312312">
                <a:tc>
                  <a:txBody>
                    <a:bodyPr/>
                    <a:lstStyle/>
                    <a:p>
                      <a:pPr algn="l" fontAlgn="b"/>
                      <a:r>
                        <a:rPr lang="en-US" sz="2000" b="1" i="0" u="none" strike="noStrike" dirty="0">
                          <a:solidFill>
                            <a:schemeClr val="tx1"/>
                          </a:solidFill>
                          <a:effectLst/>
                          <a:latin typeface="+mn-lt"/>
                        </a:rPr>
                        <a:t>Texas</a:t>
                      </a:r>
                    </a:p>
                  </a:txBody>
                  <a:tcPr marL="9525" marR="9525" marT="9525" marB="0" anchor="b"/>
                </a:tc>
                <a:tc>
                  <a:txBody>
                    <a:bodyPr/>
                    <a:lstStyle/>
                    <a:p>
                      <a:pPr algn="r" fontAlgn="b"/>
                      <a:r>
                        <a:rPr lang="en-US" sz="2000" b="1" i="0" u="none" strike="noStrike" dirty="0">
                          <a:solidFill>
                            <a:schemeClr val="tx1"/>
                          </a:solidFill>
                          <a:effectLst/>
                          <a:latin typeface="+mn-lt"/>
                        </a:rPr>
                        <a:t>25,145,561</a:t>
                      </a:r>
                    </a:p>
                  </a:txBody>
                  <a:tcPr marL="9525" marR="9525" marT="9525" marB="0" anchor="b"/>
                </a:tc>
                <a:tc>
                  <a:txBody>
                    <a:bodyPr/>
                    <a:lstStyle/>
                    <a:p>
                      <a:pPr algn="r" rtl="0" fontAlgn="b"/>
                      <a:r>
                        <a:rPr lang="en-US" sz="2000" b="1" i="0" u="none" strike="noStrike" dirty="0">
                          <a:solidFill>
                            <a:schemeClr val="tx1"/>
                          </a:solidFill>
                          <a:effectLst/>
                          <a:latin typeface="Calibri" panose="020F0502020204030204" pitchFamily="34" charset="0"/>
                        </a:rPr>
                        <a:t>29,145,505</a:t>
                      </a:r>
                    </a:p>
                  </a:txBody>
                  <a:tcPr marL="7620" marR="7620" marT="7620" marB="0" anchor="b"/>
                </a:tc>
                <a:tc>
                  <a:txBody>
                    <a:bodyPr/>
                    <a:lstStyle/>
                    <a:p>
                      <a:pPr algn="r" fontAlgn="b"/>
                      <a:r>
                        <a:rPr lang="en-US" sz="2000" b="1" i="0" u="none" strike="noStrike" dirty="0">
                          <a:solidFill>
                            <a:schemeClr val="tx1"/>
                          </a:solidFill>
                          <a:effectLst/>
                          <a:latin typeface="+mn-lt"/>
                        </a:rPr>
                        <a:t>3,999,944</a:t>
                      </a:r>
                    </a:p>
                  </a:txBody>
                  <a:tcPr marL="9525" marR="9525" marT="9525" marB="0" anchor="b"/>
                </a:tc>
                <a:tc>
                  <a:txBody>
                    <a:bodyPr/>
                    <a:lstStyle/>
                    <a:p>
                      <a:pPr algn="r" fontAlgn="b"/>
                      <a:r>
                        <a:rPr lang="en-US" sz="2000" b="1" i="0" u="none" strike="noStrike" dirty="0">
                          <a:solidFill>
                            <a:schemeClr val="tx1"/>
                          </a:solidFill>
                          <a:effectLst/>
                          <a:latin typeface="+mn-lt"/>
                        </a:rPr>
                        <a:t>15.9%</a:t>
                      </a:r>
                    </a:p>
                  </a:txBody>
                  <a:tcPr marL="9525" marR="9525" marT="9525" marB="0" anchor="b"/>
                </a:tc>
                <a:extLst>
                  <a:ext uri="{0D108BD9-81ED-4DB2-BD59-A6C34878D82A}">
                    <a16:rowId xmlns:a16="http://schemas.microsoft.com/office/drawing/2014/main" val="10004"/>
                  </a:ext>
                </a:extLst>
              </a:tr>
              <a:tr h="289313">
                <a:tc>
                  <a:txBody>
                    <a:bodyPr/>
                    <a:lstStyle/>
                    <a:p>
                      <a:pPr algn="l" fontAlgn="b"/>
                      <a:r>
                        <a:rPr lang="en-US" sz="1800" b="0" i="0" u="none" strike="noStrike" dirty="0">
                          <a:solidFill>
                            <a:schemeClr val="tx1"/>
                          </a:solidFill>
                          <a:effectLst/>
                          <a:latin typeface="+mn-lt"/>
                        </a:rPr>
                        <a:t>Florida</a:t>
                      </a:r>
                    </a:p>
                  </a:txBody>
                  <a:tcPr marL="9525" marR="9525" marT="9525" marB="0" anchor="b"/>
                </a:tc>
                <a:tc>
                  <a:txBody>
                    <a:bodyPr/>
                    <a:lstStyle/>
                    <a:p>
                      <a:pPr algn="r" fontAlgn="b"/>
                      <a:r>
                        <a:rPr lang="en-US" sz="1800" b="0" i="0" u="none" strike="noStrike" dirty="0">
                          <a:solidFill>
                            <a:schemeClr val="tx1"/>
                          </a:solidFill>
                          <a:effectLst/>
                          <a:latin typeface="+mn-lt"/>
                        </a:rPr>
                        <a:t>18,801,310</a:t>
                      </a:r>
                    </a:p>
                  </a:txBody>
                  <a:tcPr marL="9525" marR="9525" marT="9525" marB="0" anchor="b"/>
                </a:tc>
                <a:tc>
                  <a:txBody>
                    <a:bodyPr/>
                    <a:lstStyle/>
                    <a:p>
                      <a:pPr algn="r" rtl="0" fontAlgn="b"/>
                      <a:r>
                        <a:rPr lang="en-US" sz="1800" b="0" i="0" u="none" strike="noStrike" dirty="0">
                          <a:solidFill>
                            <a:schemeClr val="tx1"/>
                          </a:solidFill>
                          <a:effectLst/>
                          <a:latin typeface="Calibri" panose="020F0502020204030204" pitchFamily="34" charset="0"/>
                        </a:rPr>
                        <a:t>21,538,187</a:t>
                      </a:r>
                    </a:p>
                  </a:txBody>
                  <a:tcPr marL="7620" marR="7620" marT="7620" marB="0" anchor="b"/>
                </a:tc>
                <a:tc>
                  <a:txBody>
                    <a:bodyPr/>
                    <a:lstStyle/>
                    <a:p>
                      <a:pPr algn="r" fontAlgn="b"/>
                      <a:r>
                        <a:rPr lang="en-US" sz="1800" b="0" i="0" u="none" strike="noStrike" dirty="0">
                          <a:solidFill>
                            <a:schemeClr val="tx1"/>
                          </a:solidFill>
                          <a:effectLst/>
                          <a:latin typeface="+mn-lt"/>
                        </a:rPr>
                        <a:t>2,736,877</a:t>
                      </a:r>
                    </a:p>
                  </a:txBody>
                  <a:tcPr marL="9525" marR="9525" marT="9525" marB="0" anchor="b"/>
                </a:tc>
                <a:tc>
                  <a:txBody>
                    <a:bodyPr/>
                    <a:lstStyle/>
                    <a:p>
                      <a:pPr algn="r" fontAlgn="b"/>
                      <a:r>
                        <a:rPr lang="en-US" sz="1800" b="0" i="0" u="none" strike="noStrike" dirty="0">
                          <a:solidFill>
                            <a:schemeClr val="tx1"/>
                          </a:solidFill>
                          <a:effectLst/>
                          <a:latin typeface="+mn-lt"/>
                        </a:rPr>
                        <a:t>14.6%</a:t>
                      </a:r>
                    </a:p>
                  </a:txBody>
                  <a:tcPr marL="9525" marR="9525" marT="9525" marB="0" anchor="b"/>
                </a:tc>
                <a:extLst>
                  <a:ext uri="{0D108BD9-81ED-4DB2-BD59-A6C34878D82A}">
                    <a16:rowId xmlns:a16="http://schemas.microsoft.com/office/drawing/2014/main" val="967118346"/>
                  </a:ext>
                </a:extLst>
              </a:tr>
              <a:tr h="289313">
                <a:tc>
                  <a:txBody>
                    <a:bodyPr/>
                    <a:lstStyle/>
                    <a:p>
                      <a:pPr algn="l" fontAlgn="b"/>
                      <a:r>
                        <a:rPr lang="en-US" sz="1800" b="0" i="0" u="none" strike="noStrike" dirty="0">
                          <a:solidFill>
                            <a:schemeClr val="tx1"/>
                          </a:solidFill>
                          <a:effectLst/>
                          <a:latin typeface="+mn-lt"/>
                        </a:rPr>
                        <a:t>California</a:t>
                      </a:r>
                    </a:p>
                  </a:txBody>
                  <a:tcPr marL="9525" marR="9525" marT="9525" marB="0" anchor="b"/>
                </a:tc>
                <a:tc>
                  <a:txBody>
                    <a:bodyPr/>
                    <a:lstStyle/>
                    <a:p>
                      <a:pPr algn="r" fontAlgn="b"/>
                      <a:r>
                        <a:rPr lang="en-US" sz="1800" b="0" i="0" u="none" strike="noStrike" dirty="0">
                          <a:solidFill>
                            <a:schemeClr val="tx1"/>
                          </a:solidFill>
                          <a:effectLst/>
                          <a:latin typeface="+mn-lt"/>
                        </a:rPr>
                        <a:t>37,253,956</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39,538,223</a:t>
                      </a:r>
                    </a:p>
                  </a:txBody>
                  <a:tcPr marL="7620" marR="7620" marT="7620" marB="0" anchor="b"/>
                </a:tc>
                <a:tc>
                  <a:txBody>
                    <a:bodyPr/>
                    <a:lstStyle/>
                    <a:p>
                      <a:pPr algn="r" fontAlgn="b"/>
                      <a:r>
                        <a:rPr lang="en-US" sz="1800" b="0" i="0" u="none" strike="noStrike">
                          <a:solidFill>
                            <a:schemeClr val="tx1"/>
                          </a:solidFill>
                          <a:effectLst/>
                          <a:latin typeface="+mn-lt"/>
                        </a:rPr>
                        <a:t>2,284,267</a:t>
                      </a:r>
                    </a:p>
                  </a:txBody>
                  <a:tcPr marL="9525" marR="9525" marT="9525" marB="0" anchor="b"/>
                </a:tc>
                <a:tc>
                  <a:txBody>
                    <a:bodyPr/>
                    <a:lstStyle/>
                    <a:p>
                      <a:pPr algn="r" fontAlgn="b"/>
                      <a:r>
                        <a:rPr lang="en-US" sz="1800" b="0" i="0" u="none" strike="noStrike">
                          <a:solidFill>
                            <a:schemeClr val="tx1"/>
                          </a:solidFill>
                          <a:effectLst/>
                          <a:latin typeface="+mn-lt"/>
                        </a:rPr>
                        <a:t>6.1%</a:t>
                      </a:r>
                    </a:p>
                  </a:txBody>
                  <a:tcPr marL="9525" marR="9525" marT="9525" marB="0" anchor="b"/>
                </a:tc>
                <a:extLst>
                  <a:ext uri="{0D108BD9-81ED-4DB2-BD59-A6C34878D82A}">
                    <a16:rowId xmlns:a16="http://schemas.microsoft.com/office/drawing/2014/main" val="903805305"/>
                  </a:ext>
                </a:extLst>
              </a:tr>
              <a:tr h="289313">
                <a:tc>
                  <a:txBody>
                    <a:bodyPr/>
                    <a:lstStyle/>
                    <a:p>
                      <a:pPr algn="l" fontAlgn="b"/>
                      <a:r>
                        <a:rPr lang="en-US" sz="1800" b="0" i="0" u="none" strike="noStrike" dirty="0">
                          <a:solidFill>
                            <a:schemeClr val="tx1"/>
                          </a:solidFill>
                          <a:effectLst/>
                          <a:latin typeface="+mn-lt"/>
                        </a:rPr>
                        <a:t>Georgia</a:t>
                      </a:r>
                    </a:p>
                  </a:txBody>
                  <a:tcPr marL="9525" marR="9525" marT="9525" marB="0" anchor="b"/>
                </a:tc>
                <a:tc>
                  <a:txBody>
                    <a:bodyPr/>
                    <a:lstStyle/>
                    <a:p>
                      <a:pPr algn="r" fontAlgn="b"/>
                      <a:r>
                        <a:rPr lang="en-US" sz="1800" b="0" i="0" u="none" strike="noStrike" dirty="0">
                          <a:solidFill>
                            <a:schemeClr val="tx1"/>
                          </a:solidFill>
                          <a:effectLst/>
                          <a:latin typeface="+mn-lt"/>
                        </a:rPr>
                        <a:t>9,687,653</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10,711,908</a:t>
                      </a:r>
                    </a:p>
                  </a:txBody>
                  <a:tcPr marL="7620" marR="7620" marT="7620" marB="0" anchor="b"/>
                </a:tc>
                <a:tc>
                  <a:txBody>
                    <a:bodyPr/>
                    <a:lstStyle/>
                    <a:p>
                      <a:pPr algn="r" fontAlgn="b"/>
                      <a:r>
                        <a:rPr lang="en-US" sz="1800" b="0" i="0" u="none" strike="noStrike">
                          <a:solidFill>
                            <a:schemeClr val="tx1"/>
                          </a:solidFill>
                          <a:effectLst/>
                          <a:latin typeface="+mn-lt"/>
                        </a:rPr>
                        <a:t>1,024,255</a:t>
                      </a:r>
                    </a:p>
                  </a:txBody>
                  <a:tcPr marL="9525" marR="9525" marT="9525" marB="0" anchor="b"/>
                </a:tc>
                <a:tc>
                  <a:txBody>
                    <a:bodyPr/>
                    <a:lstStyle/>
                    <a:p>
                      <a:pPr algn="r" fontAlgn="b"/>
                      <a:r>
                        <a:rPr lang="en-US" sz="1800" b="0" i="0" u="none" strike="noStrike">
                          <a:solidFill>
                            <a:schemeClr val="tx1"/>
                          </a:solidFill>
                          <a:effectLst/>
                          <a:latin typeface="+mn-lt"/>
                        </a:rPr>
                        <a:t>10.6%</a:t>
                      </a:r>
                    </a:p>
                  </a:txBody>
                  <a:tcPr marL="9525" marR="9525" marT="9525" marB="0" anchor="b"/>
                </a:tc>
                <a:extLst>
                  <a:ext uri="{0D108BD9-81ED-4DB2-BD59-A6C34878D82A}">
                    <a16:rowId xmlns:a16="http://schemas.microsoft.com/office/drawing/2014/main" val="2687128006"/>
                  </a:ext>
                </a:extLst>
              </a:tr>
              <a:tr h="318526">
                <a:tc>
                  <a:txBody>
                    <a:bodyPr/>
                    <a:lstStyle/>
                    <a:p>
                      <a:pPr algn="l" fontAlgn="b"/>
                      <a:r>
                        <a:rPr lang="en-US" sz="1800" b="0" i="0" u="none" strike="noStrike" dirty="0">
                          <a:solidFill>
                            <a:schemeClr val="tx1"/>
                          </a:solidFill>
                          <a:effectLst/>
                          <a:latin typeface="+mn-lt"/>
                        </a:rPr>
                        <a:t>Washington</a:t>
                      </a:r>
                    </a:p>
                  </a:txBody>
                  <a:tcPr marL="9525" marR="9525" marT="9525" marB="0" anchor="b"/>
                </a:tc>
                <a:tc>
                  <a:txBody>
                    <a:bodyPr/>
                    <a:lstStyle/>
                    <a:p>
                      <a:pPr algn="r" fontAlgn="b"/>
                      <a:r>
                        <a:rPr lang="en-US" sz="1800" b="0" i="0" u="none" strike="noStrike" dirty="0">
                          <a:solidFill>
                            <a:schemeClr val="tx1"/>
                          </a:solidFill>
                          <a:effectLst/>
                          <a:latin typeface="+mn-lt"/>
                        </a:rPr>
                        <a:t>6,724,540</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7,705,281</a:t>
                      </a:r>
                    </a:p>
                  </a:txBody>
                  <a:tcPr marL="7620" marR="7620" marT="7620" marB="0" anchor="b"/>
                </a:tc>
                <a:tc>
                  <a:txBody>
                    <a:bodyPr/>
                    <a:lstStyle/>
                    <a:p>
                      <a:pPr algn="r" fontAlgn="b"/>
                      <a:r>
                        <a:rPr lang="en-US" sz="1800" b="0" i="0" u="none" strike="noStrike" dirty="0">
                          <a:solidFill>
                            <a:schemeClr val="tx1"/>
                          </a:solidFill>
                          <a:effectLst/>
                          <a:latin typeface="+mn-lt"/>
                        </a:rPr>
                        <a:t>980,741</a:t>
                      </a:r>
                    </a:p>
                  </a:txBody>
                  <a:tcPr marL="9525" marR="9525" marT="9525" marB="0" anchor="b"/>
                </a:tc>
                <a:tc>
                  <a:txBody>
                    <a:bodyPr/>
                    <a:lstStyle/>
                    <a:p>
                      <a:pPr algn="r" fontAlgn="b"/>
                      <a:r>
                        <a:rPr lang="en-US" sz="1800" b="0" i="0" u="none" strike="noStrike">
                          <a:solidFill>
                            <a:schemeClr val="tx1"/>
                          </a:solidFill>
                          <a:effectLst/>
                          <a:latin typeface="+mn-lt"/>
                        </a:rPr>
                        <a:t>14.6%</a:t>
                      </a:r>
                    </a:p>
                  </a:txBody>
                  <a:tcPr marL="9525" marR="9525" marT="9525" marB="0" anchor="b"/>
                </a:tc>
                <a:extLst>
                  <a:ext uri="{0D108BD9-81ED-4DB2-BD59-A6C34878D82A}">
                    <a16:rowId xmlns:a16="http://schemas.microsoft.com/office/drawing/2014/main" val="10005"/>
                  </a:ext>
                </a:extLst>
              </a:tr>
              <a:tr h="384439">
                <a:tc>
                  <a:txBody>
                    <a:bodyPr/>
                    <a:lstStyle/>
                    <a:p>
                      <a:pPr algn="l" fontAlgn="b"/>
                      <a:r>
                        <a:rPr lang="en-US" sz="1800" b="0" i="0" u="none" strike="noStrike" dirty="0">
                          <a:solidFill>
                            <a:schemeClr val="tx1"/>
                          </a:solidFill>
                          <a:effectLst/>
                          <a:latin typeface="+mn-lt"/>
                        </a:rPr>
                        <a:t>North Carolina</a:t>
                      </a:r>
                    </a:p>
                  </a:txBody>
                  <a:tcPr marL="9525" marR="9525" marT="9525" marB="0" anchor="b"/>
                </a:tc>
                <a:tc>
                  <a:txBody>
                    <a:bodyPr/>
                    <a:lstStyle/>
                    <a:p>
                      <a:pPr algn="r" fontAlgn="b"/>
                      <a:r>
                        <a:rPr lang="en-US" sz="1800" b="0" i="0" u="none" strike="noStrike" dirty="0">
                          <a:solidFill>
                            <a:schemeClr val="tx1"/>
                          </a:solidFill>
                          <a:effectLst/>
                          <a:latin typeface="+mn-lt"/>
                        </a:rPr>
                        <a:t>9,535,483</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10,439,388</a:t>
                      </a:r>
                    </a:p>
                  </a:txBody>
                  <a:tcPr marL="7620" marR="7620" marT="7620" marB="0" anchor="b"/>
                </a:tc>
                <a:tc>
                  <a:txBody>
                    <a:bodyPr/>
                    <a:lstStyle/>
                    <a:p>
                      <a:pPr algn="r" fontAlgn="b"/>
                      <a:r>
                        <a:rPr lang="en-US" sz="1800" b="0" i="0" u="none" strike="noStrike">
                          <a:solidFill>
                            <a:schemeClr val="tx1"/>
                          </a:solidFill>
                          <a:effectLst/>
                          <a:latin typeface="+mn-lt"/>
                        </a:rPr>
                        <a:t>903,905</a:t>
                      </a:r>
                    </a:p>
                  </a:txBody>
                  <a:tcPr marL="9525" marR="9525" marT="9525" marB="0" anchor="b"/>
                </a:tc>
                <a:tc>
                  <a:txBody>
                    <a:bodyPr/>
                    <a:lstStyle/>
                    <a:p>
                      <a:pPr algn="r" fontAlgn="b"/>
                      <a:r>
                        <a:rPr lang="en-US" sz="1800" b="0" i="0" u="none" strike="noStrike">
                          <a:solidFill>
                            <a:schemeClr val="tx1"/>
                          </a:solidFill>
                          <a:effectLst/>
                          <a:latin typeface="+mn-lt"/>
                        </a:rPr>
                        <a:t>9.5%</a:t>
                      </a:r>
                    </a:p>
                  </a:txBody>
                  <a:tcPr marL="9525" marR="9525" marT="9525" marB="0" anchor="b"/>
                </a:tc>
                <a:extLst>
                  <a:ext uri="{0D108BD9-81ED-4DB2-BD59-A6C34878D82A}">
                    <a16:rowId xmlns:a16="http://schemas.microsoft.com/office/drawing/2014/main" val="935442627"/>
                  </a:ext>
                </a:extLst>
              </a:tr>
              <a:tr h="384439">
                <a:tc>
                  <a:txBody>
                    <a:bodyPr/>
                    <a:lstStyle/>
                    <a:p>
                      <a:pPr algn="l" fontAlgn="b"/>
                      <a:r>
                        <a:rPr lang="en-US" sz="1800" b="0" i="0" u="none" strike="noStrike" dirty="0">
                          <a:solidFill>
                            <a:schemeClr val="tx1"/>
                          </a:solidFill>
                          <a:effectLst/>
                          <a:latin typeface="+mn-lt"/>
                        </a:rPr>
                        <a:t>New York</a:t>
                      </a:r>
                    </a:p>
                  </a:txBody>
                  <a:tcPr marL="9525" marR="9525" marT="9525" marB="0" anchor="b"/>
                </a:tc>
                <a:tc>
                  <a:txBody>
                    <a:bodyPr/>
                    <a:lstStyle/>
                    <a:p>
                      <a:pPr algn="r" fontAlgn="b"/>
                      <a:r>
                        <a:rPr lang="en-US" sz="1800" b="0" i="0" u="none" strike="noStrike" dirty="0">
                          <a:solidFill>
                            <a:schemeClr val="tx1"/>
                          </a:solidFill>
                          <a:effectLst/>
                          <a:latin typeface="+mn-lt"/>
                        </a:rPr>
                        <a:t>19,378,102</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20,201,249</a:t>
                      </a:r>
                    </a:p>
                  </a:txBody>
                  <a:tcPr marL="7620" marR="7620" marT="7620" marB="0" anchor="b"/>
                </a:tc>
                <a:tc>
                  <a:txBody>
                    <a:bodyPr/>
                    <a:lstStyle/>
                    <a:p>
                      <a:pPr algn="r" fontAlgn="b"/>
                      <a:r>
                        <a:rPr lang="en-US" sz="1800" b="0" i="0" u="none" strike="noStrike">
                          <a:solidFill>
                            <a:schemeClr val="tx1"/>
                          </a:solidFill>
                          <a:effectLst/>
                          <a:latin typeface="+mn-lt"/>
                        </a:rPr>
                        <a:t>823,147</a:t>
                      </a:r>
                    </a:p>
                  </a:txBody>
                  <a:tcPr marL="9525" marR="9525" marT="9525" marB="0" anchor="b"/>
                </a:tc>
                <a:tc>
                  <a:txBody>
                    <a:bodyPr/>
                    <a:lstStyle/>
                    <a:p>
                      <a:pPr algn="r" fontAlgn="b"/>
                      <a:r>
                        <a:rPr lang="en-US" sz="1800" b="0" i="0" u="none" strike="noStrike">
                          <a:solidFill>
                            <a:schemeClr val="tx1"/>
                          </a:solidFill>
                          <a:effectLst/>
                          <a:latin typeface="+mn-lt"/>
                        </a:rPr>
                        <a:t>4.2%</a:t>
                      </a:r>
                    </a:p>
                  </a:txBody>
                  <a:tcPr marL="9525" marR="9525" marT="9525" marB="0" anchor="b"/>
                </a:tc>
                <a:extLst>
                  <a:ext uri="{0D108BD9-81ED-4DB2-BD59-A6C34878D82A}">
                    <a16:rowId xmlns:a16="http://schemas.microsoft.com/office/drawing/2014/main" val="3242056116"/>
                  </a:ext>
                </a:extLst>
              </a:tr>
              <a:tr h="384439">
                <a:tc>
                  <a:txBody>
                    <a:bodyPr/>
                    <a:lstStyle/>
                    <a:p>
                      <a:pPr algn="l" fontAlgn="b"/>
                      <a:r>
                        <a:rPr lang="en-US" sz="1800" b="0" i="0" u="none" strike="noStrike">
                          <a:solidFill>
                            <a:schemeClr val="tx1"/>
                          </a:solidFill>
                          <a:effectLst/>
                          <a:latin typeface="+mn-lt"/>
                        </a:rPr>
                        <a:t>Arizona</a:t>
                      </a:r>
                    </a:p>
                  </a:txBody>
                  <a:tcPr marL="9525" marR="9525" marT="9525" marB="0" anchor="b"/>
                </a:tc>
                <a:tc>
                  <a:txBody>
                    <a:bodyPr/>
                    <a:lstStyle/>
                    <a:p>
                      <a:pPr algn="r" fontAlgn="b"/>
                      <a:r>
                        <a:rPr lang="en-US" sz="1800" b="0" i="0" u="none" strike="noStrike" dirty="0">
                          <a:solidFill>
                            <a:schemeClr val="tx1"/>
                          </a:solidFill>
                          <a:effectLst/>
                          <a:latin typeface="+mn-lt"/>
                        </a:rPr>
                        <a:t>6,392,017</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7,151,502</a:t>
                      </a:r>
                    </a:p>
                  </a:txBody>
                  <a:tcPr marL="7620" marR="7620" marT="7620" marB="0" anchor="b"/>
                </a:tc>
                <a:tc>
                  <a:txBody>
                    <a:bodyPr/>
                    <a:lstStyle/>
                    <a:p>
                      <a:pPr algn="r" fontAlgn="b"/>
                      <a:r>
                        <a:rPr lang="en-US" sz="1800" b="0" i="0" u="none" strike="noStrike" dirty="0">
                          <a:solidFill>
                            <a:schemeClr val="tx1"/>
                          </a:solidFill>
                          <a:effectLst/>
                          <a:latin typeface="+mn-lt"/>
                        </a:rPr>
                        <a:t>759,485</a:t>
                      </a:r>
                    </a:p>
                  </a:txBody>
                  <a:tcPr marL="9525" marR="9525" marT="9525" marB="0" anchor="b"/>
                </a:tc>
                <a:tc>
                  <a:txBody>
                    <a:bodyPr/>
                    <a:lstStyle/>
                    <a:p>
                      <a:pPr algn="r" fontAlgn="b"/>
                      <a:r>
                        <a:rPr lang="en-US" sz="1800" b="0" i="0" u="none" strike="noStrike">
                          <a:solidFill>
                            <a:schemeClr val="tx1"/>
                          </a:solidFill>
                          <a:effectLst/>
                          <a:latin typeface="+mn-lt"/>
                        </a:rPr>
                        <a:t>11.9%</a:t>
                      </a:r>
                    </a:p>
                  </a:txBody>
                  <a:tcPr marL="9525" marR="9525" marT="9525" marB="0" anchor="b"/>
                </a:tc>
                <a:extLst>
                  <a:ext uri="{0D108BD9-81ED-4DB2-BD59-A6C34878D82A}">
                    <a16:rowId xmlns:a16="http://schemas.microsoft.com/office/drawing/2014/main" val="3703584441"/>
                  </a:ext>
                </a:extLst>
              </a:tr>
              <a:tr h="384439">
                <a:tc>
                  <a:txBody>
                    <a:bodyPr/>
                    <a:lstStyle/>
                    <a:p>
                      <a:pPr algn="l" fontAlgn="b"/>
                      <a:r>
                        <a:rPr lang="en-US" sz="1800" b="0" i="0" u="none" strike="noStrike">
                          <a:solidFill>
                            <a:schemeClr val="tx1"/>
                          </a:solidFill>
                          <a:effectLst/>
                          <a:latin typeface="+mn-lt"/>
                        </a:rPr>
                        <a:t>Colorado</a:t>
                      </a:r>
                    </a:p>
                  </a:txBody>
                  <a:tcPr marL="9525" marR="9525" marT="9525" marB="0" anchor="b"/>
                </a:tc>
                <a:tc>
                  <a:txBody>
                    <a:bodyPr/>
                    <a:lstStyle/>
                    <a:p>
                      <a:pPr algn="r" fontAlgn="b"/>
                      <a:r>
                        <a:rPr lang="en-US" sz="1800" b="0" i="0" u="none" strike="noStrike" dirty="0">
                          <a:solidFill>
                            <a:schemeClr val="tx1"/>
                          </a:solidFill>
                          <a:effectLst/>
                          <a:latin typeface="+mn-lt"/>
                        </a:rPr>
                        <a:t>5,029,196</a:t>
                      </a:r>
                    </a:p>
                  </a:txBody>
                  <a:tcPr marL="9525" marR="9525" marT="9525" marB="0" anchor="b"/>
                </a:tc>
                <a:tc>
                  <a:txBody>
                    <a:bodyPr/>
                    <a:lstStyle/>
                    <a:p>
                      <a:pPr algn="r" rtl="0" fontAlgn="b"/>
                      <a:r>
                        <a:rPr lang="en-US" sz="1800" b="0" i="0" u="none" strike="noStrike">
                          <a:solidFill>
                            <a:schemeClr val="tx1"/>
                          </a:solidFill>
                          <a:effectLst/>
                          <a:latin typeface="Calibri" panose="020F0502020204030204" pitchFamily="34" charset="0"/>
                        </a:rPr>
                        <a:t>5,773,714</a:t>
                      </a:r>
                    </a:p>
                  </a:txBody>
                  <a:tcPr marL="7620" marR="7620" marT="7620" marB="0" anchor="b"/>
                </a:tc>
                <a:tc>
                  <a:txBody>
                    <a:bodyPr/>
                    <a:lstStyle/>
                    <a:p>
                      <a:pPr algn="r" fontAlgn="b"/>
                      <a:r>
                        <a:rPr lang="en-US" sz="1800" b="0" i="0" u="none" strike="noStrike" dirty="0">
                          <a:solidFill>
                            <a:schemeClr val="tx1"/>
                          </a:solidFill>
                          <a:effectLst/>
                          <a:latin typeface="+mn-lt"/>
                        </a:rPr>
                        <a:t>744,518</a:t>
                      </a:r>
                    </a:p>
                  </a:txBody>
                  <a:tcPr marL="9525" marR="9525" marT="9525" marB="0" anchor="b"/>
                </a:tc>
                <a:tc>
                  <a:txBody>
                    <a:bodyPr/>
                    <a:lstStyle/>
                    <a:p>
                      <a:pPr algn="r" fontAlgn="b"/>
                      <a:r>
                        <a:rPr lang="en-US" sz="1800" b="0" i="0" u="none" strike="noStrike" dirty="0">
                          <a:solidFill>
                            <a:schemeClr val="tx1"/>
                          </a:solidFill>
                          <a:effectLst/>
                          <a:latin typeface="+mn-lt"/>
                        </a:rPr>
                        <a:t>14.8%</a:t>
                      </a:r>
                    </a:p>
                  </a:txBody>
                  <a:tcPr marL="9525" marR="9525" marT="9525" marB="0" anchor="b"/>
                </a:tc>
                <a:extLst>
                  <a:ext uri="{0D108BD9-81ED-4DB2-BD59-A6C34878D82A}">
                    <a16:rowId xmlns:a16="http://schemas.microsoft.com/office/drawing/2014/main" val="13603209"/>
                  </a:ext>
                </a:extLst>
              </a:tr>
              <a:tr h="384439">
                <a:tc>
                  <a:txBody>
                    <a:bodyPr/>
                    <a:lstStyle/>
                    <a:p>
                      <a:pPr algn="l" fontAlgn="b"/>
                      <a:r>
                        <a:rPr lang="en-US" sz="1800" b="0" i="0" u="none" strike="noStrike" dirty="0">
                          <a:solidFill>
                            <a:schemeClr val="tx1"/>
                          </a:solidFill>
                          <a:effectLst/>
                          <a:latin typeface="+mn-lt"/>
                        </a:rPr>
                        <a:t>Virginia</a:t>
                      </a:r>
                    </a:p>
                  </a:txBody>
                  <a:tcPr marL="9525" marR="9525" marT="9525" marB="0" anchor="b"/>
                </a:tc>
                <a:tc>
                  <a:txBody>
                    <a:bodyPr/>
                    <a:lstStyle/>
                    <a:p>
                      <a:pPr algn="r" fontAlgn="b"/>
                      <a:r>
                        <a:rPr lang="en-US" sz="1800" b="0" i="0" u="none" strike="noStrike" dirty="0">
                          <a:solidFill>
                            <a:schemeClr val="tx1"/>
                          </a:solidFill>
                          <a:effectLst/>
                          <a:latin typeface="+mn-lt"/>
                        </a:rPr>
                        <a:t>8,001,024</a:t>
                      </a:r>
                    </a:p>
                  </a:txBody>
                  <a:tcPr marL="9525" marR="9525" marT="9525" marB="0" anchor="b"/>
                </a:tc>
                <a:tc>
                  <a:txBody>
                    <a:bodyPr/>
                    <a:lstStyle/>
                    <a:p>
                      <a:pPr algn="r" rtl="0" fontAlgn="b"/>
                      <a:r>
                        <a:rPr lang="en-US" sz="1800" b="0" i="0" u="none" strike="noStrike" dirty="0">
                          <a:solidFill>
                            <a:schemeClr val="tx1"/>
                          </a:solidFill>
                          <a:effectLst/>
                          <a:latin typeface="Calibri" panose="020F0502020204030204" pitchFamily="34" charset="0"/>
                        </a:rPr>
                        <a:t>8,631,393</a:t>
                      </a:r>
                    </a:p>
                  </a:txBody>
                  <a:tcPr marL="7620" marR="7620" marT="7620" marB="0" anchor="b"/>
                </a:tc>
                <a:tc>
                  <a:txBody>
                    <a:bodyPr/>
                    <a:lstStyle/>
                    <a:p>
                      <a:pPr algn="r" fontAlgn="b"/>
                      <a:r>
                        <a:rPr lang="en-US" sz="1800" b="0" i="0" u="none" strike="noStrike" dirty="0">
                          <a:solidFill>
                            <a:schemeClr val="tx1"/>
                          </a:solidFill>
                          <a:effectLst/>
                          <a:latin typeface="+mn-lt"/>
                        </a:rPr>
                        <a:t>630,369</a:t>
                      </a:r>
                    </a:p>
                  </a:txBody>
                  <a:tcPr marL="9525" marR="9525" marT="9525" marB="0" anchor="b"/>
                </a:tc>
                <a:tc>
                  <a:txBody>
                    <a:bodyPr/>
                    <a:lstStyle/>
                    <a:p>
                      <a:pPr algn="r" fontAlgn="b"/>
                      <a:r>
                        <a:rPr lang="en-US" sz="1800" b="0" i="0" u="none" strike="noStrike" dirty="0">
                          <a:solidFill>
                            <a:schemeClr val="tx1"/>
                          </a:solidFill>
                          <a:effectLst/>
                          <a:latin typeface="+mn-lt"/>
                        </a:rPr>
                        <a:t>7.9%</a:t>
                      </a:r>
                    </a:p>
                  </a:txBody>
                  <a:tcPr marL="9525" marR="9525" marT="9525" marB="0" anchor="b"/>
                </a:tc>
                <a:extLst>
                  <a:ext uri="{0D108BD9-81ED-4DB2-BD59-A6C34878D82A}">
                    <a16:rowId xmlns:a16="http://schemas.microsoft.com/office/drawing/2014/main" val="280265642"/>
                  </a:ext>
                </a:extLst>
              </a:tr>
              <a:tr h="289313">
                <a:tc>
                  <a:txBody>
                    <a:bodyPr/>
                    <a:lstStyle/>
                    <a:p>
                      <a:pPr algn="l" fontAlgn="b"/>
                      <a:r>
                        <a:rPr lang="en-US" sz="1800" b="0" i="0" u="none" strike="noStrike">
                          <a:solidFill>
                            <a:schemeClr val="tx1"/>
                          </a:solidFill>
                          <a:effectLst/>
                          <a:latin typeface="+mn-lt"/>
                        </a:rPr>
                        <a:t>Tennessee</a:t>
                      </a:r>
                    </a:p>
                  </a:txBody>
                  <a:tcPr marL="9525" marR="9525" marT="9525" marB="0" anchor="b"/>
                </a:tc>
                <a:tc>
                  <a:txBody>
                    <a:bodyPr/>
                    <a:lstStyle/>
                    <a:p>
                      <a:pPr algn="r" fontAlgn="b"/>
                      <a:r>
                        <a:rPr lang="en-US" sz="1800" b="0" i="0" u="none" strike="noStrike" dirty="0">
                          <a:solidFill>
                            <a:schemeClr val="tx1"/>
                          </a:solidFill>
                          <a:effectLst/>
                          <a:latin typeface="+mn-lt"/>
                        </a:rPr>
                        <a:t>6,346,105</a:t>
                      </a:r>
                    </a:p>
                  </a:txBody>
                  <a:tcPr marL="9525" marR="9525" marT="9525" marB="0" anchor="b"/>
                </a:tc>
                <a:tc>
                  <a:txBody>
                    <a:bodyPr/>
                    <a:lstStyle/>
                    <a:p>
                      <a:pPr algn="r" rtl="0" fontAlgn="b"/>
                      <a:r>
                        <a:rPr lang="en-US" sz="1800" b="0" i="0" u="none" strike="noStrike" dirty="0">
                          <a:solidFill>
                            <a:schemeClr val="tx1"/>
                          </a:solidFill>
                          <a:effectLst/>
                          <a:latin typeface="Calibri" panose="020F0502020204030204" pitchFamily="34" charset="0"/>
                        </a:rPr>
                        <a:t>6,910,840</a:t>
                      </a:r>
                    </a:p>
                  </a:txBody>
                  <a:tcPr marL="7620" marR="7620" marT="7620" marB="0" anchor="b"/>
                </a:tc>
                <a:tc>
                  <a:txBody>
                    <a:bodyPr/>
                    <a:lstStyle/>
                    <a:p>
                      <a:pPr algn="r" fontAlgn="b"/>
                      <a:r>
                        <a:rPr lang="en-US" sz="1800" b="0" i="0" u="none" strike="noStrike">
                          <a:solidFill>
                            <a:schemeClr val="tx1"/>
                          </a:solidFill>
                          <a:effectLst/>
                          <a:latin typeface="+mn-lt"/>
                        </a:rPr>
                        <a:t>564,735</a:t>
                      </a:r>
                    </a:p>
                  </a:txBody>
                  <a:tcPr marL="9525" marR="9525" marT="9525" marB="0" anchor="b"/>
                </a:tc>
                <a:tc>
                  <a:txBody>
                    <a:bodyPr/>
                    <a:lstStyle/>
                    <a:p>
                      <a:pPr algn="r" fontAlgn="b"/>
                      <a:r>
                        <a:rPr lang="en-US" sz="1800" b="0" i="0" u="none" strike="noStrike" dirty="0">
                          <a:solidFill>
                            <a:schemeClr val="tx1"/>
                          </a:solidFill>
                          <a:effectLst/>
                          <a:latin typeface="+mn-lt"/>
                        </a:rPr>
                        <a:t>8.9%</a:t>
                      </a:r>
                    </a:p>
                  </a:txBody>
                  <a:tcPr marL="9525" marR="9525" marT="9525" marB="0" anchor="b"/>
                </a:tc>
                <a:extLst>
                  <a:ext uri="{0D108BD9-81ED-4DB2-BD59-A6C34878D82A}">
                    <a16:rowId xmlns:a16="http://schemas.microsoft.com/office/drawing/2014/main" val="3105692329"/>
                  </a:ext>
                </a:extLst>
              </a:tr>
              <a:tr h="289313">
                <a:tc>
                  <a:txBody>
                    <a:bodyPr/>
                    <a:lstStyle/>
                    <a:p>
                      <a:pPr algn="l" fontAlgn="b"/>
                      <a:r>
                        <a:rPr lang="en-US" sz="1800" b="0" i="0" u="none" strike="noStrike">
                          <a:solidFill>
                            <a:schemeClr val="tx1"/>
                          </a:solidFill>
                          <a:effectLst/>
                          <a:latin typeface="+mn-lt"/>
                        </a:rPr>
                        <a:t>Utah</a:t>
                      </a:r>
                    </a:p>
                  </a:txBody>
                  <a:tcPr marL="9525" marR="9525" marT="9525" marB="0" anchor="b"/>
                </a:tc>
                <a:tc>
                  <a:txBody>
                    <a:bodyPr/>
                    <a:lstStyle/>
                    <a:p>
                      <a:pPr algn="r" fontAlgn="b"/>
                      <a:r>
                        <a:rPr lang="en-US" sz="1800" b="0" i="0" u="none" strike="noStrike" dirty="0">
                          <a:solidFill>
                            <a:schemeClr val="tx1"/>
                          </a:solidFill>
                          <a:effectLst/>
                          <a:latin typeface="+mn-lt"/>
                        </a:rPr>
                        <a:t>2,763,885</a:t>
                      </a:r>
                    </a:p>
                  </a:txBody>
                  <a:tcPr marL="9525" marR="9525" marT="9525" marB="0" anchor="b"/>
                </a:tc>
                <a:tc>
                  <a:txBody>
                    <a:bodyPr/>
                    <a:lstStyle/>
                    <a:p>
                      <a:pPr algn="r" rtl="0" fontAlgn="b"/>
                      <a:r>
                        <a:rPr lang="en-US" sz="1800" b="0" i="0" u="none" strike="noStrike" dirty="0">
                          <a:solidFill>
                            <a:schemeClr val="tx1"/>
                          </a:solidFill>
                          <a:effectLst/>
                          <a:latin typeface="Calibri" panose="020F0502020204030204" pitchFamily="34" charset="0"/>
                        </a:rPr>
                        <a:t>3,271,616</a:t>
                      </a:r>
                    </a:p>
                  </a:txBody>
                  <a:tcPr marL="7620" marR="7620" marT="7620" marB="0" anchor="b"/>
                </a:tc>
                <a:tc>
                  <a:txBody>
                    <a:bodyPr/>
                    <a:lstStyle/>
                    <a:p>
                      <a:pPr algn="r" fontAlgn="b"/>
                      <a:r>
                        <a:rPr lang="en-US" sz="1800" b="0" i="0" u="none" strike="noStrike" dirty="0">
                          <a:solidFill>
                            <a:schemeClr val="tx1"/>
                          </a:solidFill>
                          <a:effectLst/>
                          <a:latin typeface="+mn-lt"/>
                        </a:rPr>
                        <a:t>507,731</a:t>
                      </a:r>
                    </a:p>
                  </a:txBody>
                  <a:tcPr marL="9525" marR="9525" marT="9525" marB="0" anchor="b"/>
                </a:tc>
                <a:tc>
                  <a:txBody>
                    <a:bodyPr/>
                    <a:lstStyle/>
                    <a:p>
                      <a:pPr algn="r" fontAlgn="b"/>
                      <a:r>
                        <a:rPr lang="en-US" sz="1800" b="0" i="0" u="none" strike="noStrike" dirty="0">
                          <a:solidFill>
                            <a:schemeClr val="tx1"/>
                          </a:solidFill>
                          <a:effectLst/>
                          <a:latin typeface="+mn-lt"/>
                        </a:rPr>
                        <a:t>18.4%</a:t>
                      </a:r>
                    </a:p>
                  </a:txBody>
                  <a:tcPr marL="9525" marR="9525" marT="9525" marB="0" anchor="b"/>
                </a:tc>
                <a:extLst>
                  <a:ext uri="{0D108BD9-81ED-4DB2-BD59-A6C34878D82A}">
                    <a16:rowId xmlns:a16="http://schemas.microsoft.com/office/drawing/2014/main" val="2369260453"/>
                  </a:ext>
                </a:extLst>
              </a:tr>
            </a:tbl>
          </a:graphicData>
        </a:graphic>
      </p:graphicFrame>
      <p:sp>
        <p:nvSpPr>
          <p:cNvPr id="9" name="Rectangle 8"/>
          <p:cNvSpPr/>
          <p:nvPr/>
        </p:nvSpPr>
        <p:spPr>
          <a:xfrm>
            <a:off x="143774" y="6591173"/>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and 2020 Census Count</a:t>
            </a:r>
          </a:p>
        </p:txBody>
      </p:sp>
      <p:sp>
        <p:nvSpPr>
          <p:cNvPr id="3" name="TextBox 2">
            <a:extLst>
              <a:ext uri="{FF2B5EF4-FFF2-40B4-BE49-F238E27FC236}">
                <a16:creationId xmlns:a16="http://schemas.microsoft.com/office/drawing/2014/main" id="{6A715B21-2DC8-4FCF-845B-7BF27D607E88}"/>
              </a:ext>
            </a:extLst>
          </p:cNvPr>
          <p:cNvSpPr txBox="1"/>
          <p:nvPr/>
        </p:nvSpPr>
        <p:spPr>
          <a:xfrm>
            <a:off x="6895217" y="6531836"/>
            <a:ext cx="3162661" cy="276999"/>
          </a:xfrm>
          <a:prstGeom prst="rect">
            <a:avLst/>
          </a:prstGeom>
          <a:noFill/>
        </p:spPr>
        <p:txBody>
          <a:bodyPr wrap="none" rtlCol="0">
            <a:spAutoFit/>
          </a:bodyPr>
          <a:lstStyle/>
          <a:p>
            <a:r>
              <a:rPr lang="en-US" sz="1200" dirty="0"/>
              <a:t>*  About 1,096 new Texans each day on average</a:t>
            </a:r>
          </a:p>
        </p:txBody>
      </p:sp>
      <p:sp>
        <p:nvSpPr>
          <p:cNvPr id="7" name="TextBox 6">
            <a:extLst>
              <a:ext uri="{FF2B5EF4-FFF2-40B4-BE49-F238E27FC236}">
                <a16:creationId xmlns:a16="http://schemas.microsoft.com/office/drawing/2014/main" id="{DDD67164-2A51-4F88-9C40-ACDCF8AA0919}"/>
              </a:ext>
            </a:extLst>
          </p:cNvPr>
          <p:cNvSpPr txBox="1"/>
          <p:nvPr/>
        </p:nvSpPr>
        <p:spPr>
          <a:xfrm>
            <a:off x="9316279" y="2385820"/>
            <a:ext cx="261610" cy="276999"/>
          </a:xfrm>
          <a:prstGeom prst="rect">
            <a:avLst/>
          </a:prstGeom>
          <a:noFill/>
        </p:spPr>
        <p:txBody>
          <a:bodyPr wrap="none" rtlCol="0">
            <a:spAutoFit/>
          </a:bodyPr>
          <a:lstStyle/>
          <a:p>
            <a:r>
              <a:rPr lang="en-US" sz="1200" dirty="0"/>
              <a:t>*</a:t>
            </a:r>
          </a:p>
        </p:txBody>
      </p:sp>
      <p:sp>
        <p:nvSpPr>
          <p:cNvPr id="2" name="Slide Number Placeholder 1">
            <a:extLst>
              <a:ext uri="{FF2B5EF4-FFF2-40B4-BE49-F238E27FC236}">
                <a16:creationId xmlns:a16="http://schemas.microsoft.com/office/drawing/2014/main" id="{F3DAC2A5-E723-4ACC-8AB5-5C3D55CC7A4A}"/>
              </a:ext>
            </a:extLst>
          </p:cNvPr>
          <p:cNvSpPr>
            <a:spLocks noGrp="1"/>
          </p:cNvSpPr>
          <p:nvPr>
            <p:ph type="sldNum" sz="quarter" idx="12"/>
          </p:nvPr>
        </p:nvSpPr>
        <p:spPr/>
        <p:txBody>
          <a:bodyPr/>
          <a:lstStyle/>
          <a:p>
            <a:fld id="{CFD7B3FC-F52A-4C3D-BF43-F2954D09CBBE}" type="slidenum">
              <a:rPr lang="en-US" smtClean="0"/>
              <a:t>2</a:t>
            </a:fld>
            <a:endParaRPr lang="en-US" dirty="0"/>
          </a:p>
        </p:txBody>
      </p:sp>
    </p:spTree>
    <p:extLst>
      <p:ext uri="{BB962C8B-B14F-4D97-AF65-F5344CB8AC3E}">
        <p14:creationId xmlns:p14="http://schemas.microsoft.com/office/powerpoint/2010/main" val="2158527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962B37-223F-4A1C-B680-CBB3B3A28504}"/>
              </a:ext>
            </a:extLst>
          </p:cNvPr>
          <p:cNvSpPr>
            <a:spLocks noGrp="1"/>
          </p:cNvSpPr>
          <p:nvPr>
            <p:ph type="sldNum" sz="quarter" idx="12"/>
          </p:nvPr>
        </p:nvSpPr>
        <p:spPr/>
        <p:txBody>
          <a:bodyPr/>
          <a:lstStyle/>
          <a:p>
            <a:fld id="{CFD7B3FC-F52A-4C3D-BF43-F2954D09CBBE}" type="slidenum">
              <a:rPr lang="en-US" smtClean="0"/>
              <a:t>20</a:t>
            </a:fld>
            <a:endParaRPr lang="en-US" dirty="0"/>
          </a:p>
        </p:txBody>
      </p:sp>
      <p:sp>
        <p:nvSpPr>
          <p:cNvPr id="6" name="Rectangle 5">
            <a:extLst>
              <a:ext uri="{FF2B5EF4-FFF2-40B4-BE49-F238E27FC236}">
                <a16:creationId xmlns:a16="http://schemas.microsoft.com/office/drawing/2014/main" id="{9E55D07F-0C59-490B-921F-088D3CF6EDE4}"/>
              </a:ext>
            </a:extLst>
          </p:cNvPr>
          <p:cNvSpPr/>
          <p:nvPr/>
        </p:nvSpPr>
        <p:spPr>
          <a:xfrm>
            <a:off x="2020602" y="87135"/>
            <a:ext cx="8954284" cy="646331"/>
          </a:xfrm>
          <a:prstGeom prst="rect">
            <a:avLst/>
          </a:prstGeom>
        </p:spPr>
        <p:txBody>
          <a:bodyPr wrap="square">
            <a:spAutoFit/>
          </a:bodyPr>
          <a:lstStyle/>
          <a:p>
            <a:pPr algn="ctr"/>
            <a:r>
              <a:rPr lang="en-US" dirty="0">
                <a:solidFill>
                  <a:schemeClr val="accent1"/>
                </a:solidFill>
                <a:cs typeface="Arial" panose="020B0604020202020204" pitchFamily="34" charset="0"/>
              </a:rPr>
              <a:t>Percent of  Persons Who Speak a Language Other than English and Speak English Less than Very Well,, Texas Counties, 2017-2021</a:t>
            </a:r>
            <a:endParaRPr lang="en-US" dirty="0"/>
          </a:p>
        </p:txBody>
      </p:sp>
      <p:sp>
        <p:nvSpPr>
          <p:cNvPr id="7" name="Rectangle 6">
            <a:extLst>
              <a:ext uri="{FF2B5EF4-FFF2-40B4-BE49-F238E27FC236}">
                <a16:creationId xmlns:a16="http://schemas.microsoft.com/office/drawing/2014/main" id="{C4C14A2E-3030-4C61-ACE2-14F44178F897}"/>
              </a:ext>
            </a:extLst>
          </p:cNvPr>
          <p:cNvSpPr/>
          <p:nvPr/>
        </p:nvSpPr>
        <p:spPr>
          <a:xfrm>
            <a:off x="144033" y="6538912"/>
            <a:ext cx="4800600" cy="207749"/>
          </a:xfrm>
          <a:prstGeom prst="rect">
            <a:avLst/>
          </a:prstGeom>
        </p:spPr>
        <p:txBody>
          <a:bodyPr wrap="square">
            <a:spAutoFit/>
          </a:bodyPr>
          <a:lstStyle/>
          <a:p>
            <a:r>
              <a:rPr lang="en-US" sz="75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2017-2021</a:t>
            </a:r>
            <a:endParaRPr lang="en-US" sz="750" dirty="0">
              <a:solidFill>
                <a:schemeClr val="bg1">
                  <a:lumMod val="50000"/>
                </a:schemeClr>
              </a:solidFill>
            </a:endParaRPr>
          </a:p>
        </p:txBody>
      </p:sp>
      <p:pic>
        <p:nvPicPr>
          <p:cNvPr id="4" name="Picture 3">
            <a:extLst>
              <a:ext uri="{FF2B5EF4-FFF2-40B4-BE49-F238E27FC236}">
                <a16:creationId xmlns:a16="http://schemas.microsoft.com/office/drawing/2014/main" id="{94547BA8-9AF6-46C6-AD3F-DDD6609E94B0}"/>
              </a:ext>
            </a:extLst>
          </p:cNvPr>
          <p:cNvPicPr>
            <a:picLocks noChangeAspect="1"/>
          </p:cNvPicPr>
          <p:nvPr/>
        </p:nvPicPr>
        <p:blipFill>
          <a:blip r:embed="rId3"/>
          <a:stretch>
            <a:fillRect/>
          </a:stretch>
        </p:blipFill>
        <p:spPr>
          <a:xfrm>
            <a:off x="1915391" y="892485"/>
            <a:ext cx="7345115" cy="5634921"/>
          </a:xfrm>
          <a:prstGeom prst="rect">
            <a:avLst/>
          </a:prstGeom>
        </p:spPr>
      </p:pic>
    </p:spTree>
    <p:extLst>
      <p:ext uri="{BB962C8B-B14F-4D97-AF65-F5344CB8AC3E}">
        <p14:creationId xmlns:p14="http://schemas.microsoft.com/office/powerpoint/2010/main" val="72250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4D072-8E26-4726-8E59-7AB6ABF1FD27}"/>
              </a:ext>
            </a:extLst>
          </p:cNvPr>
          <p:cNvSpPr>
            <a:spLocks noGrp="1"/>
          </p:cNvSpPr>
          <p:nvPr>
            <p:ph type="sldNum" sz="quarter" idx="12"/>
          </p:nvPr>
        </p:nvSpPr>
        <p:spPr/>
        <p:txBody>
          <a:bodyPr/>
          <a:lstStyle/>
          <a:p>
            <a:fld id="{CFD7B3FC-F52A-4C3D-BF43-F2954D09CBBE}" type="slidenum">
              <a:rPr lang="en-US" smtClean="0"/>
              <a:t>21</a:t>
            </a:fld>
            <a:endParaRPr lang="en-US" dirty="0"/>
          </a:p>
        </p:txBody>
      </p:sp>
      <p:graphicFrame>
        <p:nvGraphicFramePr>
          <p:cNvPr id="5" name="Chart 4">
            <a:extLst>
              <a:ext uri="{FF2B5EF4-FFF2-40B4-BE49-F238E27FC236}">
                <a16:creationId xmlns:a16="http://schemas.microsoft.com/office/drawing/2014/main" id="{D4BE8B99-FFBB-476B-985B-065AFF1F47CE}"/>
              </a:ext>
            </a:extLst>
          </p:cNvPr>
          <p:cNvGraphicFramePr/>
          <p:nvPr>
            <p:extLst/>
          </p:nvPr>
        </p:nvGraphicFramePr>
        <p:xfrm>
          <a:off x="797225" y="1300904"/>
          <a:ext cx="10984300" cy="493431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8A6A3939-3821-4ED4-B290-A9DC06A6BCC8}"/>
              </a:ext>
            </a:extLst>
          </p:cNvPr>
          <p:cNvSpPr/>
          <p:nvPr/>
        </p:nvSpPr>
        <p:spPr>
          <a:xfrm>
            <a:off x="2105721" y="330346"/>
            <a:ext cx="6631081" cy="346698"/>
          </a:xfrm>
          <a:prstGeom prst="rect">
            <a:avLst/>
          </a:prstGeom>
        </p:spPr>
        <p:txBody>
          <a:bodyPr wrap="square">
            <a:spAutoFit/>
          </a:bodyPr>
          <a:lstStyle/>
          <a:p>
            <a:pPr>
              <a:lnSpc>
                <a:spcPts val="1800"/>
              </a:lnSpc>
            </a:pPr>
            <a:r>
              <a:rPr lang="en-US" sz="2400" kern="0" dirty="0">
                <a:solidFill>
                  <a:schemeClr val="accent1"/>
                </a:solidFill>
              </a:rPr>
              <a:t>Projected Population Growth in Texas, 2010-2060</a:t>
            </a:r>
            <a:endParaRPr lang="en-US" sz="2400" dirty="0">
              <a:solidFill>
                <a:schemeClr val="accent1"/>
              </a:solidFill>
              <a:cs typeface="Arial" panose="020B0604020202020204" pitchFamily="34" charset="0"/>
            </a:endParaRPr>
          </a:p>
        </p:txBody>
      </p:sp>
      <p:sp>
        <p:nvSpPr>
          <p:cNvPr id="7" name="Rectangle 6">
            <a:extLst>
              <a:ext uri="{FF2B5EF4-FFF2-40B4-BE49-F238E27FC236}">
                <a16:creationId xmlns:a16="http://schemas.microsoft.com/office/drawing/2014/main" id="{4E88C67A-493B-4EA1-9241-121CC57C2D67}"/>
              </a:ext>
            </a:extLst>
          </p:cNvPr>
          <p:cNvSpPr/>
          <p:nvPr/>
        </p:nvSpPr>
        <p:spPr>
          <a:xfrm>
            <a:off x="97766" y="6611779"/>
            <a:ext cx="9976132" cy="230832"/>
          </a:xfrm>
          <a:prstGeom prst="rect">
            <a:avLst/>
          </a:prstGeom>
        </p:spPr>
        <p:txBody>
          <a:bodyPr wrap="square">
            <a:spAutoFit/>
          </a:bodyPr>
          <a:lstStyle/>
          <a:p>
            <a:pPr>
              <a:lnSpc>
                <a:spcPct val="100000"/>
              </a:lnSpc>
              <a:spcAft>
                <a:spcPts val="200"/>
              </a:spcAft>
            </a:pPr>
            <a:r>
              <a:rPr lang="en-US" sz="900" kern="900" dirty="0">
                <a:solidFill>
                  <a:schemeClr val="bg1">
                    <a:lumMod val="65000"/>
                  </a:schemeClr>
                </a:solidFill>
                <a:latin typeface="Arial" panose="020B0604020202020204" pitchFamily="34" charset="0"/>
                <a:cs typeface="Arial" panose="020B0604020202020204" pitchFamily="34" charset="0"/>
              </a:rPr>
              <a:t>SOURCE: Texas Demographic Center, Vintage 2022 and 2018 Population Projections</a:t>
            </a:r>
          </a:p>
        </p:txBody>
      </p:sp>
    </p:spTree>
    <p:extLst>
      <p:ext uri="{BB962C8B-B14F-4D97-AF65-F5344CB8AC3E}">
        <p14:creationId xmlns:p14="http://schemas.microsoft.com/office/powerpoint/2010/main" val="67191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F1DE3A8-C4CB-48B9-A8C4-BD4A15D222E6}"/>
              </a:ext>
            </a:extLst>
          </p:cNvPr>
          <p:cNvSpPr txBox="1">
            <a:spLocks/>
          </p:cNvSpPr>
          <p:nvPr/>
        </p:nvSpPr>
        <p:spPr>
          <a:xfrm>
            <a:off x="1840218" y="226725"/>
            <a:ext cx="9012522" cy="48891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solidFill>
                <a:effectLst/>
                <a:uLnTx/>
                <a:uFillTx/>
                <a:ea typeface="+mn-ea"/>
                <a:cs typeface="+mn-cs"/>
              </a:rPr>
              <a:t>Projected Population Change, Texas Counties, 2020-2060 </a:t>
            </a:r>
          </a:p>
        </p:txBody>
      </p:sp>
      <p:sp>
        <p:nvSpPr>
          <p:cNvPr id="6" name="Slide Number Placeholder 5">
            <a:extLst>
              <a:ext uri="{FF2B5EF4-FFF2-40B4-BE49-F238E27FC236}">
                <a16:creationId xmlns:a16="http://schemas.microsoft.com/office/drawing/2014/main" id="{0F80362A-AECB-4AC0-94CC-39348E00C8A3}"/>
              </a:ext>
            </a:extLst>
          </p:cNvPr>
          <p:cNvSpPr>
            <a:spLocks noGrp="1"/>
          </p:cNvSpPr>
          <p:nvPr>
            <p:ph type="sldNum" sz="quarter" idx="12"/>
          </p:nvPr>
        </p:nvSpPr>
        <p:spPr/>
        <p:txBody>
          <a:bodyPr/>
          <a:lstStyle/>
          <a:p>
            <a:fld id="{CFD7B3FC-F52A-4C3D-BF43-F2954D09CBBE}" type="slidenum">
              <a:rPr lang="en-US" smtClean="0"/>
              <a:t>22</a:t>
            </a:fld>
            <a:endParaRPr lang="en-US" dirty="0"/>
          </a:p>
        </p:txBody>
      </p:sp>
      <p:pic>
        <p:nvPicPr>
          <p:cNvPr id="7" name="Picture 6">
            <a:extLst>
              <a:ext uri="{FF2B5EF4-FFF2-40B4-BE49-F238E27FC236}">
                <a16:creationId xmlns:a16="http://schemas.microsoft.com/office/drawing/2014/main" id="{D1366ABA-88CB-4CC1-8A6D-C1B87B7B9ABB}"/>
              </a:ext>
            </a:extLst>
          </p:cNvPr>
          <p:cNvPicPr>
            <a:picLocks noChangeAspect="1"/>
          </p:cNvPicPr>
          <p:nvPr/>
        </p:nvPicPr>
        <p:blipFill>
          <a:blip r:embed="rId3"/>
          <a:stretch>
            <a:fillRect/>
          </a:stretch>
        </p:blipFill>
        <p:spPr>
          <a:xfrm>
            <a:off x="2613568" y="1118082"/>
            <a:ext cx="6964864" cy="5420830"/>
          </a:xfrm>
          <a:prstGeom prst="rect">
            <a:avLst/>
          </a:prstGeom>
        </p:spPr>
      </p:pic>
    </p:spTree>
    <p:extLst>
      <p:ext uri="{BB962C8B-B14F-4D97-AF65-F5344CB8AC3E}">
        <p14:creationId xmlns:p14="http://schemas.microsoft.com/office/powerpoint/2010/main" val="3276790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1592A81-6CEF-459E-98D9-1D0D326DEC94}"/>
              </a:ext>
            </a:extLst>
          </p:cNvPr>
          <p:cNvSpPr txBox="1">
            <a:spLocks/>
          </p:cNvSpPr>
          <p:nvPr/>
        </p:nvSpPr>
        <p:spPr>
          <a:xfrm>
            <a:off x="1469184" y="328590"/>
            <a:ext cx="10161537" cy="429988"/>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solidFill>
                <a:effectLst/>
                <a:uLnTx/>
                <a:uFillTx/>
                <a:ea typeface="+mn-ea"/>
                <a:cs typeface="+mn-cs"/>
              </a:rPr>
              <a:t>Projected Percent Population Change, Texas Counties, 2020-2060 </a:t>
            </a:r>
          </a:p>
        </p:txBody>
      </p:sp>
      <p:sp>
        <p:nvSpPr>
          <p:cNvPr id="6" name="Slide Number Placeholder 5">
            <a:extLst>
              <a:ext uri="{FF2B5EF4-FFF2-40B4-BE49-F238E27FC236}">
                <a16:creationId xmlns:a16="http://schemas.microsoft.com/office/drawing/2014/main" id="{A66A2FF2-B964-4865-A854-BCE1D154D8E9}"/>
              </a:ext>
            </a:extLst>
          </p:cNvPr>
          <p:cNvSpPr>
            <a:spLocks noGrp="1"/>
          </p:cNvSpPr>
          <p:nvPr>
            <p:ph type="sldNum" sz="quarter" idx="12"/>
          </p:nvPr>
        </p:nvSpPr>
        <p:spPr/>
        <p:txBody>
          <a:bodyPr/>
          <a:lstStyle/>
          <a:p>
            <a:fld id="{CFD7B3FC-F52A-4C3D-BF43-F2954D09CBBE}" type="slidenum">
              <a:rPr lang="en-US" smtClean="0"/>
              <a:t>23</a:t>
            </a:fld>
            <a:endParaRPr lang="en-US" dirty="0"/>
          </a:p>
        </p:txBody>
      </p:sp>
      <p:pic>
        <p:nvPicPr>
          <p:cNvPr id="7" name="Picture 6">
            <a:extLst>
              <a:ext uri="{FF2B5EF4-FFF2-40B4-BE49-F238E27FC236}">
                <a16:creationId xmlns:a16="http://schemas.microsoft.com/office/drawing/2014/main" id="{87A49B78-06D9-492B-8B7E-F4092D4D5178}"/>
              </a:ext>
            </a:extLst>
          </p:cNvPr>
          <p:cNvPicPr>
            <a:picLocks noChangeAspect="1"/>
          </p:cNvPicPr>
          <p:nvPr/>
        </p:nvPicPr>
        <p:blipFill>
          <a:blip r:embed="rId3"/>
          <a:stretch>
            <a:fillRect/>
          </a:stretch>
        </p:blipFill>
        <p:spPr>
          <a:xfrm>
            <a:off x="2590692" y="1053469"/>
            <a:ext cx="7199727" cy="5597496"/>
          </a:xfrm>
          <a:prstGeom prst="rect">
            <a:avLst/>
          </a:prstGeom>
        </p:spPr>
      </p:pic>
    </p:spTree>
    <p:extLst>
      <p:ext uri="{BB962C8B-B14F-4D97-AF65-F5344CB8AC3E}">
        <p14:creationId xmlns:p14="http://schemas.microsoft.com/office/powerpoint/2010/main" val="268706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2" y="1717344"/>
            <a:ext cx="5816325" cy="3222170"/>
            <a:chOff x="2819400" y="1905006"/>
            <a:chExt cx="6194121" cy="3428581"/>
          </a:xfrm>
        </p:grpSpPr>
        <p:sp>
          <p:nvSpPr>
            <p:cNvPr id="9" name="Rectangle 8"/>
            <p:cNvSpPr/>
            <p:nvPr/>
          </p:nvSpPr>
          <p:spPr>
            <a:xfrm>
              <a:off x="2819400" y="1905006"/>
              <a:ext cx="4756324"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Monica Cruz, Ph.D.</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458-6543</a:t>
                </a:r>
              </a:p>
              <a:p>
                <a:pPr>
                  <a:lnSpc>
                    <a:spcPct val="150000"/>
                  </a:lnSpc>
                </a:pPr>
                <a:r>
                  <a:rPr lang="en-US" sz="2400" dirty="0">
                    <a:solidFill>
                      <a:schemeClr val="accent5">
                        <a:lumMod val="50000"/>
                      </a:schemeClr>
                    </a:solidFill>
                  </a:rPr>
                  <a:t>TDC@UTSA.edu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grpSp>
        <p:nvGrpSpPr>
          <p:cNvPr id="3" name="Group 2"/>
          <p:cNvGrpSpPr/>
          <p:nvPr/>
        </p:nvGrpSpPr>
        <p:grpSpPr>
          <a:xfrm>
            <a:off x="1842055"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3" y="3172111"/>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70" y="3342781"/>
            <a:ext cx="390195" cy="390523"/>
          </a:xfrm>
          <a:prstGeom prst="rect">
            <a:avLst/>
          </a:prstGeom>
        </p:spPr>
      </p:pic>
      <p:sp>
        <p:nvSpPr>
          <p:cNvPr id="2" name="Slide Number Placeholder 1">
            <a:extLst>
              <a:ext uri="{FF2B5EF4-FFF2-40B4-BE49-F238E27FC236}">
                <a16:creationId xmlns:a16="http://schemas.microsoft.com/office/drawing/2014/main" id="{3830D858-2E32-49C2-9313-A82CC560A919}"/>
              </a:ext>
            </a:extLst>
          </p:cNvPr>
          <p:cNvSpPr>
            <a:spLocks noGrp="1"/>
          </p:cNvSpPr>
          <p:nvPr>
            <p:ph type="sldNum" sz="quarter" idx="12"/>
          </p:nvPr>
        </p:nvSpPr>
        <p:spPr/>
        <p:txBody>
          <a:bodyPr/>
          <a:lstStyle/>
          <a:p>
            <a:fld id="{CFD7B3FC-F52A-4C3D-BF43-F2954D09CBBE}" type="slidenum">
              <a:rPr lang="en-US" smtClean="0"/>
              <a:t>24</a:t>
            </a:fld>
            <a:endParaRPr lang="en-US" dirty="0"/>
          </a:p>
        </p:txBody>
      </p:sp>
    </p:spTree>
    <p:extLst>
      <p:ext uri="{BB962C8B-B14F-4D97-AF65-F5344CB8AC3E}">
        <p14:creationId xmlns:p14="http://schemas.microsoft.com/office/powerpoint/2010/main" val="1961938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97DC0A-F1D3-4577-8FD1-D7142A7FAFB6}"/>
              </a:ext>
            </a:extLst>
          </p:cNvPr>
          <p:cNvSpPr>
            <a:spLocks noGrp="1"/>
          </p:cNvSpPr>
          <p:nvPr>
            <p:ph type="sldNum" sz="quarter" idx="12"/>
          </p:nvPr>
        </p:nvSpPr>
        <p:spPr/>
        <p:txBody>
          <a:bodyPr/>
          <a:lstStyle/>
          <a:p>
            <a:fld id="{CFD7B3FC-F52A-4C3D-BF43-F2954D09CBBE}" type="slidenum">
              <a:rPr lang="en-US" smtClean="0"/>
              <a:t>3</a:t>
            </a:fld>
            <a:endParaRPr lang="en-US" dirty="0"/>
          </a:p>
        </p:txBody>
      </p:sp>
      <p:pic>
        <p:nvPicPr>
          <p:cNvPr id="3" name="Picture 2">
            <a:extLst>
              <a:ext uri="{FF2B5EF4-FFF2-40B4-BE49-F238E27FC236}">
                <a16:creationId xmlns:a16="http://schemas.microsoft.com/office/drawing/2014/main" id="{89139B0A-A9EE-4E77-84E6-24320F7B7AE6}"/>
              </a:ext>
            </a:extLst>
          </p:cNvPr>
          <p:cNvPicPr>
            <a:picLocks noChangeAspect="1"/>
          </p:cNvPicPr>
          <p:nvPr/>
        </p:nvPicPr>
        <p:blipFill>
          <a:blip r:embed="rId3"/>
          <a:stretch>
            <a:fillRect/>
          </a:stretch>
        </p:blipFill>
        <p:spPr>
          <a:xfrm>
            <a:off x="708474" y="1192345"/>
            <a:ext cx="10367715" cy="5702243"/>
          </a:xfrm>
          <a:prstGeom prst="rect">
            <a:avLst/>
          </a:prstGeom>
        </p:spPr>
      </p:pic>
    </p:spTree>
    <p:extLst>
      <p:ext uri="{BB962C8B-B14F-4D97-AF65-F5344CB8AC3E}">
        <p14:creationId xmlns:p14="http://schemas.microsoft.com/office/powerpoint/2010/main" val="425039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0D15E9-E5D8-4675-8DD5-AC946F7424FE}"/>
              </a:ext>
            </a:extLst>
          </p:cNvPr>
          <p:cNvSpPr>
            <a:spLocks noGrp="1"/>
          </p:cNvSpPr>
          <p:nvPr>
            <p:ph type="sldNum" sz="quarter" idx="12"/>
          </p:nvPr>
        </p:nvSpPr>
        <p:spPr/>
        <p:txBody>
          <a:bodyPr/>
          <a:lstStyle/>
          <a:p>
            <a:fld id="{CFD7B3FC-F52A-4C3D-BF43-F2954D09CBBE}" type="slidenum">
              <a:rPr lang="en-US" smtClean="0"/>
              <a:t>4</a:t>
            </a:fld>
            <a:endParaRPr lang="en-US" dirty="0"/>
          </a:p>
        </p:txBody>
      </p:sp>
      <p:pic>
        <p:nvPicPr>
          <p:cNvPr id="3" name="Picture 2">
            <a:extLst>
              <a:ext uri="{FF2B5EF4-FFF2-40B4-BE49-F238E27FC236}">
                <a16:creationId xmlns:a16="http://schemas.microsoft.com/office/drawing/2014/main" id="{B449F9E6-4D35-4985-95DE-B456E056AA17}"/>
              </a:ext>
            </a:extLst>
          </p:cNvPr>
          <p:cNvPicPr>
            <a:picLocks noChangeAspect="1"/>
          </p:cNvPicPr>
          <p:nvPr/>
        </p:nvPicPr>
        <p:blipFill>
          <a:blip r:embed="rId3"/>
          <a:stretch>
            <a:fillRect/>
          </a:stretch>
        </p:blipFill>
        <p:spPr>
          <a:xfrm>
            <a:off x="1720885" y="233261"/>
            <a:ext cx="10393055" cy="5746835"/>
          </a:xfrm>
          <a:prstGeom prst="rect">
            <a:avLst/>
          </a:prstGeom>
        </p:spPr>
      </p:pic>
      <p:sp>
        <p:nvSpPr>
          <p:cNvPr id="4" name="Rectangle 3">
            <a:extLst>
              <a:ext uri="{FF2B5EF4-FFF2-40B4-BE49-F238E27FC236}">
                <a16:creationId xmlns:a16="http://schemas.microsoft.com/office/drawing/2014/main" id="{850E6A40-587F-4C1F-BAB1-D6BBC65A01DD}"/>
              </a:ext>
            </a:extLst>
          </p:cNvPr>
          <p:cNvSpPr/>
          <p:nvPr/>
        </p:nvSpPr>
        <p:spPr>
          <a:xfrm>
            <a:off x="2341643" y="4549698"/>
            <a:ext cx="3754357" cy="376663"/>
          </a:xfrm>
          <a:prstGeom prst="rect">
            <a:avLst/>
          </a:prstGeom>
          <a:solidFill>
            <a:srgbClr val="C0000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FBB12EB-1D13-4468-8960-4F3D635E247C}"/>
              </a:ext>
            </a:extLst>
          </p:cNvPr>
          <p:cNvSpPr txBox="1"/>
          <p:nvPr/>
        </p:nvSpPr>
        <p:spPr>
          <a:xfrm>
            <a:off x="2709745" y="6032366"/>
            <a:ext cx="7191071" cy="369332"/>
          </a:xfrm>
          <a:prstGeom prst="rect">
            <a:avLst/>
          </a:prstGeom>
          <a:noFill/>
        </p:spPr>
        <p:txBody>
          <a:bodyPr wrap="none" rtlCol="0">
            <a:spAutoFit/>
          </a:bodyPr>
          <a:lstStyle/>
          <a:p>
            <a:r>
              <a:rPr lang="en-US" dirty="0"/>
              <a:t>Texas had an undercount of -0.97 in 2010 (not statistically different from 0)</a:t>
            </a:r>
          </a:p>
        </p:txBody>
      </p:sp>
    </p:spTree>
    <p:extLst>
      <p:ext uri="{BB962C8B-B14F-4D97-AF65-F5344CB8AC3E}">
        <p14:creationId xmlns:p14="http://schemas.microsoft.com/office/powerpoint/2010/main" val="3238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0FBABE-22A3-40A0-9F50-8E2638305B19}"/>
              </a:ext>
            </a:extLst>
          </p:cNvPr>
          <p:cNvSpPr>
            <a:spLocks noGrp="1"/>
          </p:cNvSpPr>
          <p:nvPr>
            <p:ph type="sldNum" sz="quarter" idx="12"/>
          </p:nvPr>
        </p:nvSpPr>
        <p:spPr/>
        <p:txBody>
          <a:bodyPr/>
          <a:lstStyle/>
          <a:p>
            <a:fld id="{CFD7B3FC-F52A-4C3D-BF43-F2954D09CBBE}" type="slidenum">
              <a:rPr lang="en-US" smtClean="0"/>
              <a:t>5</a:t>
            </a:fld>
            <a:endParaRPr lang="en-US" dirty="0"/>
          </a:p>
        </p:txBody>
      </p:sp>
      <p:graphicFrame>
        <p:nvGraphicFramePr>
          <p:cNvPr id="3" name="Table 2">
            <a:extLst>
              <a:ext uri="{FF2B5EF4-FFF2-40B4-BE49-F238E27FC236}">
                <a16:creationId xmlns:a16="http://schemas.microsoft.com/office/drawing/2014/main" id="{C4C4BBA4-ED01-4DA1-A48F-9468EF9D2FCB}"/>
              </a:ext>
            </a:extLst>
          </p:cNvPr>
          <p:cNvGraphicFramePr>
            <a:graphicFrameLocks noGrp="1"/>
          </p:cNvGraphicFramePr>
          <p:nvPr>
            <p:extLst/>
          </p:nvPr>
        </p:nvGraphicFramePr>
        <p:xfrm>
          <a:off x="242887" y="1243953"/>
          <a:ext cx="11706226" cy="4864517"/>
        </p:xfrm>
        <a:graphic>
          <a:graphicData uri="http://schemas.openxmlformats.org/drawingml/2006/table">
            <a:tbl>
              <a:tblPr bandRow="1">
                <a:tableStyleId>{3B4B98B0-60AC-42C2-AFA5-B58CD77FA1E5}</a:tableStyleId>
              </a:tblPr>
              <a:tblGrid>
                <a:gridCol w="2902369">
                  <a:extLst>
                    <a:ext uri="{9D8B030D-6E8A-4147-A177-3AD203B41FA5}">
                      <a16:colId xmlns:a16="http://schemas.microsoft.com/office/drawing/2014/main" val="3243746556"/>
                    </a:ext>
                  </a:extLst>
                </a:gridCol>
                <a:gridCol w="1567279">
                  <a:extLst>
                    <a:ext uri="{9D8B030D-6E8A-4147-A177-3AD203B41FA5}">
                      <a16:colId xmlns:a16="http://schemas.microsoft.com/office/drawing/2014/main" val="244416065"/>
                    </a:ext>
                  </a:extLst>
                </a:gridCol>
                <a:gridCol w="1567279">
                  <a:extLst>
                    <a:ext uri="{9D8B030D-6E8A-4147-A177-3AD203B41FA5}">
                      <a16:colId xmlns:a16="http://schemas.microsoft.com/office/drawing/2014/main" val="449721025"/>
                    </a:ext>
                  </a:extLst>
                </a:gridCol>
                <a:gridCol w="1444180">
                  <a:extLst>
                    <a:ext uri="{9D8B030D-6E8A-4147-A177-3AD203B41FA5}">
                      <a16:colId xmlns:a16="http://schemas.microsoft.com/office/drawing/2014/main" val="3105081900"/>
                    </a:ext>
                  </a:extLst>
                </a:gridCol>
                <a:gridCol w="1494072">
                  <a:extLst>
                    <a:ext uri="{9D8B030D-6E8A-4147-A177-3AD203B41FA5}">
                      <a16:colId xmlns:a16="http://schemas.microsoft.com/office/drawing/2014/main" val="2397931014"/>
                    </a:ext>
                  </a:extLst>
                </a:gridCol>
                <a:gridCol w="950925">
                  <a:extLst>
                    <a:ext uri="{9D8B030D-6E8A-4147-A177-3AD203B41FA5}">
                      <a16:colId xmlns:a16="http://schemas.microsoft.com/office/drawing/2014/main" val="3868210721"/>
                    </a:ext>
                  </a:extLst>
                </a:gridCol>
                <a:gridCol w="890061">
                  <a:extLst>
                    <a:ext uri="{9D8B030D-6E8A-4147-A177-3AD203B41FA5}">
                      <a16:colId xmlns:a16="http://schemas.microsoft.com/office/drawing/2014/main" val="2988814659"/>
                    </a:ext>
                  </a:extLst>
                </a:gridCol>
                <a:gridCol w="890061">
                  <a:extLst>
                    <a:ext uri="{9D8B030D-6E8A-4147-A177-3AD203B41FA5}">
                      <a16:colId xmlns:a16="http://schemas.microsoft.com/office/drawing/2014/main" val="2514187327"/>
                    </a:ext>
                  </a:extLst>
                </a:gridCol>
              </a:tblGrid>
              <a:tr h="542427">
                <a:tc rowSpan="2">
                  <a:txBody>
                    <a:bodyPr/>
                    <a:lstStyle/>
                    <a:p>
                      <a:pPr algn="ctr" fontAlgn="ctr"/>
                      <a:r>
                        <a:rPr lang="en-US" sz="1100" u="none" strike="noStrike" dirty="0">
                          <a:effectLst/>
                        </a:rPr>
                        <a:t>Geographic Area</a:t>
                      </a:r>
                      <a:endParaRPr lang="en-US" sz="1100" b="1" i="0" u="none" strike="noStrike" dirty="0">
                        <a:solidFill>
                          <a:srgbClr val="000000"/>
                        </a:solidFill>
                        <a:effectLst/>
                        <a:latin typeface="MS sans serif"/>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tc gridSpan="3">
                  <a:txBody>
                    <a:bodyPr/>
                    <a:lstStyle/>
                    <a:p>
                      <a:pPr algn="ctr" fontAlgn="ctr"/>
                      <a:r>
                        <a:rPr lang="en-US" sz="2000" u="none" strike="noStrike" dirty="0">
                          <a:effectLst/>
                        </a:rPr>
                        <a:t>                Population Estimate (as of July 1)</a:t>
                      </a:r>
                      <a:endParaRPr lang="en-US" sz="2000" b="1" i="0" u="none" strike="noStrike" dirty="0">
                        <a:solidFill>
                          <a:srgbClr val="000000"/>
                        </a:solidFill>
                        <a:effectLst/>
                        <a:latin typeface="MS sans serif"/>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fontAlgn="ctr"/>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9376788"/>
                  </a:ext>
                </a:extLst>
              </a:tr>
              <a:tr h="598045">
                <a:tc vMerge="1">
                  <a:txBody>
                    <a:bodyPr/>
                    <a:lstStyle/>
                    <a:p>
                      <a:endParaRPr lang="en-US"/>
                    </a:p>
                  </a:txBody>
                  <a:tcPr/>
                </a:tc>
                <a:tc>
                  <a:txBody>
                    <a:bodyPr/>
                    <a:lstStyle/>
                    <a:p>
                      <a:pPr algn="r" fontAlgn="ctr"/>
                      <a:r>
                        <a:rPr lang="en-US" sz="1600" u="none" strike="noStrike" dirty="0">
                          <a:effectLst/>
                        </a:rPr>
                        <a:t>2020</a:t>
                      </a:r>
                      <a:endParaRPr lang="en-US" sz="1600" b="1" i="0" u="none" strike="noStrike" dirty="0">
                        <a:solidFill>
                          <a:srgbClr val="000000"/>
                        </a:solidFill>
                        <a:effectLst/>
                        <a:latin typeface="MS sans serif"/>
                      </a:endParaRPr>
                    </a:p>
                  </a:txBody>
                  <a:tcPr marL="9525" marR="9525" marT="9525" marB="0" anchor="ctr">
                    <a:lnL>
                      <a:noFill/>
                    </a:lnL>
                    <a:lnT>
                      <a:noFill/>
                    </a:lnT>
                    <a:noFill/>
                  </a:tcPr>
                </a:tc>
                <a:tc>
                  <a:txBody>
                    <a:bodyPr/>
                    <a:lstStyle/>
                    <a:p>
                      <a:pPr algn="r" fontAlgn="ctr"/>
                      <a:r>
                        <a:rPr lang="en-US" sz="1600" u="none" strike="noStrike" dirty="0">
                          <a:effectLst/>
                        </a:rPr>
                        <a:t>2021</a:t>
                      </a:r>
                      <a:endParaRPr lang="en-US" sz="1600" b="1" i="0" u="none" strike="noStrike" dirty="0">
                        <a:solidFill>
                          <a:srgbClr val="000000"/>
                        </a:solidFill>
                        <a:effectLst/>
                        <a:latin typeface="MS sans serif"/>
                      </a:endParaRPr>
                    </a:p>
                  </a:txBody>
                  <a:tcPr marL="9525" marR="9525" marT="9525" marB="0" anchor="ctr">
                    <a:lnT>
                      <a:noFill/>
                    </a:lnT>
                    <a:noFill/>
                  </a:tcPr>
                </a:tc>
                <a:tc>
                  <a:txBody>
                    <a:bodyPr/>
                    <a:lstStyle/>
                    <a:p>
                      <a:pPr algn="r" fontAlgn="ctr"/>
                      <a:r>
                        <a:rPr lang="en-US" sz="1600" u="none" strike="noStrike" dirty="0">
                          <a:effectLst/>
                        </a:rPr>
                        <a:t>2022</a:t>
                      </a:r>
                      <a:endParaRPr lang="en-US" sz="1600" b="1" i="0" u="none" strike="noStrike" dirty="0">
                        <a:solidFill>
                          <a:srgbClr val="000000"/>
                        </a:solidFill>
                        <a:effectLst/>
                        <a:latin typeface="MS sans serif"/>
                      </a:endParaRPr>
                    </a:p>
                  </a:txBody>
                  <a:tcPr marL="9525" marR="9525" marT="9525" marB="0" anchor="ctr">
                    <a:lnT>
                      <a:noFill/>
                    </a:lnT>
                  </a:tcPr>
                </a:tc>
                <a:tc>
                  <a:txBody>
                    <a:bodyPr/>
                    <a:lstStyle/>
                    <a:p>
                      <a:pPr algn="ctr" fontAlgn="ctr"/>
                      <a:r>
                        <a:rPr lang="en-US" sz="1400" u="none" strike="noStrike" dirty="0">
                          <a:effectLst/>
                        </a:rPr>
                        <a:t>Change 21-22</a:t>
                      </a:r>
                      <a:endParaRPr lang="en-US" sz="1400" b="1" i="0" u="none" strike="noStrike" dirty="0">
                        <a:solidFill>
                          <a:srgbClr val="000000"/>
                        </a:solidFill>
                        <a:effectLst/>
                        <a:latin typeface="Calibri" panose="020F0502020204030204" pitchFamily="34" charset="0"/>
                      </a:endParaRPr>
                    </a:p>
                  </a:txBody>
                  <a:tcPr marL="9525" marR="9525" marT="9525" marB="0" anchor="ctr">
                    <a:lnT>
                      <a:noFill/>
                    </a:lnT>
                  </a:tcPr>
                </a:tc>
                <a:tc>
                  <a:txBody>
                    <a:bodyPr/>
                    <a:lstStyle/>
                    <a:p>
                      <a:pPr algn="ctr" fontAlgn="ctr"/>
                      <a:r>
                        <a:rPr lang="en-US" sz="1400" u="none" strike="noStrike" dirty="0">
                          <a:effectLst/>
                        </a:rPr>
                        <a:t>Rank Change </a:t>
                      </a:r>
                    </a:p>
                    <a:p>
                      <a:pPr algn="ctr" fontAlgn="ctr"/>
                      <a:r>
                        <a:rPr lang="en-US" sz="1400" u="none" strike="noStrike" dirty="0">
                          <a:effectLst/>
                        </a:rPr>
                        <a:t>21-22</a:t>
                      </a:r>
                      <a:endParaRPr lang="en-US" sz="1400" b="1" i="0" u="none" strike="noStrike" dirty="0">
                        <a:solidFill>
                          <a:srgbClr val="000000"/>
                        </a:solidFill>
                        <a:effectLst/>
                        <a:latin typeface="Calibri" panose="020F0502020204030204" pitchFamily="34" charset="0"/>
                      </a:endParaRPr>
                    </a:p>
                  </a:txBody>
                  <a:tcPr marL="9525" marR="9525" marT="9525" marB="0" anchor="ctr">
                    <a:lnT>
                      <a:noFill/>
                    </a:lnT>
                  </a:tcPr>
                </a:tc>
                <a:tc>
                  <a:txBody>
                    <a:bodyPr/>
                    <a:lstStyle/>
                    <a:p>
                      <a:pPr algn="ctr" fontAlgn="ctr"/>
                      <a:r>
                        <a:rPr lang="en-US" sz="1400" u="none" strike="noStrike" dirty="0">
                          <a:effectLst/>
                        </a:rPr>
                        <a:t>Pct. Change 21-22</a:t>
                      </a:r>
                      <a:endParaRPr lang="en-US" sz="1400" b="1" i="0" u="none" strike="noStrike" dirty="0">
                        <a:solidFill>
                          <a:srgbClr val="000000"/>
                        </a:solidFill>
                        <a:effectLst/>
                        <a:latin typeface="Calibri" panose="020F0502020204030204" pitchFamily="34" charset="0"/>
                      </a:endParaRPr>
                    </a:p>
                  </a:txBody>
                  <a:tcPr marL="9525" marR="9525" marT="9525" marB="0" anchor="ctr">
                    <a:lnT>
                      <a:noFill/>
                    </a:lnT>
                  </a:tcPr>
                </a:tc>
                <a:tc>
                  <a:txBody>
                    <a:bodyPr/>
                    <a:lstStyle/>
                    <a:p>
                      <a:pPr algn="ctr" fontAlgn="ctr"/>
                      <a:r>
                        <a:rPr lang="en-US" sz="1400" u="none" strike="noStrike" dirty="0">
                          <a:effectLst/>
                        </a:rPr>
                        <a:t>Rank </a:t>
                      </a:r>
                    </a:p>
                    <a:p>
                      <a:pPr algn="ctr" fontAlgn="ctr"/>
                      <a:r>
                        <a:rPr lang="en-US" sz="1400" u="none" strike="noStrike" dirty="0">
                          <a:effectLst/>
                        </a:rPr>
                        <a:t>Pct. Change </a:t>
                      </a:r>
                    </a:p>
                    <a:p>
                      <a:pPr algn="ctr" fontAlgn="ctr"/>
                      <a:r>
                        <a:rPr lang="en-US" sz="1400" u="none" strike="noStrike" dirty="0">
                          <a:effectLst/>
                        </a:rPr>
                        <a:t>21-22</a:t>
                      </a:r>
                      <a:endParaRPr lang="en-US" sz="1400" b="1" i="0" u="none" strike="noStrike" dirty="0">
                        <a:solidFill>
                          <a:srgbClr val="000000"/>
                        </a:solidFill>
                        <a:effectLst/>
                        <a:latin typeface="Calibri" panose="020F0502020204030204" pitchFamily="34" charset="0"/>
                      </a:endParaRPr>
                    </a:p>
                  </a:txBody>
                  <a:tcPr marL="9525" marR="9525" marT="9525" marB="0" anchor="ctr">
                    <a:lnT>
                      <a:noFill/>
                    </a:lnT>
                  </a:tcPr>
                </a:tc>
                <a:extLst>
                  <a:ext uri="{0D108BD9-81ED-4DB2-BD59-A6C34878D82A}">
                    <a16:rowId xmlns:a16="http://schemas.microsoft.com/office/drawing/2014/main" val="4207301022"/>
                  </a:ext>
                </a:extLst>
              </a:tr>
              <a:tr h="328743">
                <a:tc>
                  <a:txBody>
                    <a:bodyPr/>
                    <a:lstStyle/>
                    <a:p>
                      <a:pPr algn="ctr" fontAlgn="b"/>
                      <a:r>
                        <a:rPr lang="en-US" sz="1400" u="none" strike="noStrike" dirty="0">
                          <a:effectLst/>
                        </a:rPr>
                        <a:t>United States</a:t>
                      </a:r>
                      <a:endParaRPr lang="en-US" sz="1400" b="1" i="0" u="none" strike="noStrike" dirty="0">
                        <a:solidFill>
                          <a:srgbClr val="000000"/>
                        </a:solidFill>
                        <a:effectLst/>
                        <a:latin typeface="MS sans serif"/>
                      </a:endParaRPr>
                    </a:p>
                  </a:txBody>
                  <a:tcPr marL="85725" marR="9525" marT="9525" marB="0" anchor="b">
                    <a:lnT>
                      <a:noFill/>
                    </a:lnT>
                  </a:tcPr>
                </a:tc>
                <a:tc>
                  <a:txBody>
                    <a:bodyPr/>
                    <a:lstStyle/>
                    <a:p>
                      <a:pPr algn="r" fontAlgn="b"/>
                      <a:r>
                        <a:rPr lang="en-US" sz="1400" u="none" strike="noStrike" dirty="0">
                          <a:effectLst/>
                        </a:rPr>
                        <a:t>331,511,512</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332,031,554</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333,287,557</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1,256,003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033033"/>
                  </a:ext>
                </a:extLst>
              </a:tr>
              <a:tr h="385055">
                <a:tc>
                  <a:txBody>
                    <a:bodyPr/>
                    <a:lstStyle/>
                    <a:p>
                      <a:pPr algn="ctr" fontAlgn="b"/>
                      <a:r>
                        <a:rPr lang="en-US" sz="1800" u="none" strike="noStrike" dirty="0">
                          <a:effectLst/>
                        </a:rPr>
                        <a:t>Texas</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            29,232,474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            29,558,864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400" b="1" u="none" strike="noStrike" dirty="0">
                          <a:effectLst/>
                        </a:rPr>
                        <a:t>            </a:t>
                      </a:r>
                      <a:r>
                        <a:rPr lang="en-US" sz="1600" b="1" u="none" strike="noStrike" dirty="0">
                          <a:effectLst/>
                        </a:rPr>
                        <a:t>30,029,572</a:t>
                      </a:r>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lvl="1" algn="r" fontAlgn="b"/>
                      <a:r>
                        <a:rPr lang="en-US" sz="1400" b="1" u="none" strike="noStrike" dirty="0">
                          <a:effectLst/>
                        </a:rPr>
                        <a:t>        470,708 </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1.6%</a:t>
                      </a:r>
                      <a:endParaRPr lang="en-US"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31513372"/>
                  </a:ext>
                </a:extLst>
              </a:tr>
              <a:tr h="328743">
                <a:tc>
                  <a:txBody>
                    <a:bodyPr/>
                    <a:lstStyle/>
                    <a:p>
                      <a:pPr algn="ctr" fontAlgn="b"/>
                      <a:r>
                        <a:rPr lang="en-US" sz="1400" u="none" strike="noStrike" dirty="0">
                          <a:effectLst/>
                        </a:rPr>
                        <a:t>Florida</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21,589,602</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21,828,069</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22,244,823</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416,754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3282324"/>
                  </a:ext>
                </a:extLst>
              </a:tr>
              <a:tr h="328743">
                <a:tc>
                  <a:txBody>
                    <a:bodyPr/>
                    <a:lstStyle/>
                    <a:p>
                      <a:pPr algn="ctr" fontAlgn="b"/>
                      <a:r>
                        <a:rPr lang="en-US" sz="1400" u="none" strike="noStrike" dirty="0">
                          <a:effectLst/>
                        </a:rPr>
                        <a:t>North Carolina</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10,449,445</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10,565,885</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10,698,973</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133,088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8009842"/>
                  </a:ext>
                </a:extLst>
              </a:tr>
              <a:tr h="328743">
                <a:tc>
                  <a:txBody>
                    <a:bodyPr/>
                    <a:lstStyle/>
                    <a:p>
                      <a:pPr algn="ctr" fontAlgn="b"/>
                      <a:r>
                        <a:rPr lang="en-US" sz="1400" u="none" strike="noStrike" dirty="0">
                          <a:effectLst/>
                        </a:rPr>
                        <a:t>Georgia</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10,729,828</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10,788,029</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10,912,876</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124,847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8983854"/>
                  </a:ext>
                </a:extLst>
              </a:tr>
              <a:tr h="328743">
                <a:tc>
                  <a:txBody>
                    <a:bodyPr/>
                    <a:lstStyle/>
                    <a:p>
                      <a:pPr algn="ctr" fontAlgn="b"/>
                      <a:r>
                        <a:rPr lang="en-US" sz="1400" u="none" strike="noStrike" dirty="0">
                          <a:effectLst/>
                        </a:rPr>
                        <a:t>Arizona</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7,179,943</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7,264,877</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7,359,197</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94,320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76225109"/>
                  </a:ext>
                </a:extLst>
              </a:tr>
              <a:tr h="328743">
                <a:tc>
                  <a:txBody>
                    <a:bodyPr/>
                    <a:lstStyle/>
                    <a:p>
                      <a:pPr algn="ctr" fontAlgn="b"/>
                      <a:r>
                        <a:rPr lang="en-US" sz="1400" u="none" strike="noStrike" dirty="0">
                          <a:effectLst/>
                        </a:rPr>
                        <a:t>South Carolina</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5,131,848</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5,193,266</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5,282,634</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89,368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2239769"/>
                  </a:ext>
                </a:extLst>
              </a:tr>
              <a:tr h="328743">
                <a:tc>
                  <a:txBody>
                    <a:bodyPr/>
                    <a:lstStyle/>
                    <a:p>
                      <a:pPr algn="ctr" fontAlgn="b"/>
                      <a:r>
                        <a:rPr lang="en-US" sz="1400" u="none" strike="noStrike" dirty="0">
                          <a:effectLst/>
                        </a:rPr>
                        <a:t>Tennessee</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6,925,619</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6,968,351</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7,051,339</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82,988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11</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7398300"/>
                  </a:ext>
                </a:extLst>
              </a:tr>
              <a:tr h="328743">
                <a:tc>
                  <a:txBody>
                    <a:bodyPr/>
                    <a:lstStyle/>
                    <a:p>
                      <a:pPr algn="ctr" fontAlgn="b"/>
                      <a:r>
                        <a:rPr lang="en-US" sz="1400" u="none" strike="noStrike" dirty="0">
                          <a:effectLst/>
                        </a:rPr>
                        <a:t>Washington</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7,724,031</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7,740,745</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a:effectLst/>
                        </a:rPr>
                        <a:t>7,785,786</a:t>
                      </a:r>
                      <a:endParaRPr lang="en-US" sz="1400" b="0" i="0" u="none" strike="noStrike">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45,041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0200975"/>
                  </a:ext>
                </a:extLst>
              </a:tr>
              <a:tr h="328743">
                <a:tc>
                  <a:txBody>
                    <a:bodyPr/>
                    <a:lstStyle/>
                    <a:p>
                      <a:pPr algn="ctr" fontAlgn="b"/>
                      <a:r>
                        <a:rPr lang="en-US" sz="1400" u="none" strike="noStrike" dirty="0">
                          <a:effectLst/>
                        </a:rPr>
                        <a:t>Utah</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3,283,785</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3,339,113</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3,380,800</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41,687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60681515"/>
                  </a:ext>
                </a:extLst>
              </a:tr>
              <a:tr h="328743">
                <a:tc>
                  <a:txBody>
                    <a:bodyPr/>
                    <a:lstStyle/>
                    <a:p>
                      <a:pPr algn="ctr" fontAlgn="b"/>
                      <a:r>
                        <a:rPr lang="en-US" sz="1400" u="none" strike="noStrike" dirty="0">
                          <a:effectLst/>
                        </a:rPr>
                        <a:t>Idaho</a:t>
                      </a:r>
                      <a:endParaRPr lang="en-US" sz="1400" b="1" i="0" u="none" strike="noStrike" dirty="0">
                        <a:solidFill>
                          <a:srgbClr val="FFFFFF"/>
                        </a:solidFill>
                        <a:effectLst/>
                        <a:latin typeface="MS sans serif"/>
                      </a:endParaRPr>
                    </a:p>
                  </a:txBody>
                  <a:tcPr marL="9525" marR="9525" marT="9525" marB="0" anchor="b"/>
                </a:tc>
                <a:tc>
                  <a:txBody>
                    <a:bodyPr/>
                    <a:lstStyle/>
                    <a:p>
                      <a:pPr algn="r" fontAlgn="b"/>
                      <a:r>
                        <a:rPr lang="en-US" sz="1400" u="none" strike="noStrike" dirty="0">
                          <a:effectLst/>
                        </a:rPr>
                        <a:t>1,849,202</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1,904,314</a:t>
                      </a:r>
                      <a:endParaRPr lang="en-US" sz="1400" b="0" i="0" u="none" strike="noStrike" dirty="0">
                        <a:solidFill>
                          <a:srgbClr val="000000"/>
                        </a:solidFill>
                        <a:effectLst/>
                        <a:latin typeface="MS sans serif"/>
                      </a:endParaRPr>
                    </a:p>
                  </a:txBody>
                  <a:tcPr marL="9525" marR="9525" marT="9525" marB="0" anchor="b"/>
                </a:tc>
                <a:tc>
                  <a:txBody>
                    <a:bodyPr/>
                    <a:lstStyle/>
                    <a:p>
                      <a:pPr algn="r" fontAlgn="b"/>
                      <a:r>
                        <a:rPr lang="en-US" sz="1400" u="none" strike="noStrike" dirty="0">
                          <a:effectLst/>
                        </a:rPr>
                        <a:t>1,939,033</a:t>
                      </a:r>
                      <a:endParaRPr lang="en-US" sz="1400" b="0" i="0" u="none" strike="noStrike" dirty="0">
                        <a:solidFill>
                          <a:srgbClr val="000000"/>
                        </a:solidFill>
                        <a:effectLst/>
                        <a:latin typeface="MS sans serif"/>
                      </a:endParaRPr>
                    </a:p>
                  </a:txBody>
                  <a:tcPr marL="9525" marR="9525" marT="9525" marB="0" anchor="b"/>
                </a:tc>
                <a:tc>
                  <a:txBody>
                    <a:bodyPr/>
                    <a:lstStyle/>
                    <a:p>
                      <a:pPr lvl="1" algn="r" fontAlgn="b"/>
                      <a:r>
                        <a:rPr lang="en-US" sz="1400" u="none" strike="noStrike" dirty="0">
                          <a:effectLst/>
                        </a:rPr>
                        <a:t>           34,719 </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056549"/>
                  </a:ext>
                </a:extLst>
              </a:tr>
            </a:tbl>
          </a:graphicData>
        </a:graphic>
      </p:graphicFrame>
      <p:sp>
        <p:nvSpPr>
          <p:cNvPr id="4" name="TextBox 3">
            <a:extLst>
              <a:ext uri="{FF2B5EF4-FFF2-40B4-BE49-F238E27FC236}">
                <a16:creationId xmlns:a16="http://schemas.microsoft.com/office/drawing/2014/main" id="{2985041B-ADF6-48F6-B9C5-B6BA98FF8583}"/>
              </a:ext>
            </a:extLst>
          </p:cNvPr>
          <p:cNvSpPr txBox="1"/>
          <p:nvPr/>
        </p:nvSpPr>
        <p:spPr>
          <a:xfrm>
            <a:off x="4390768" y="6167477"/>
            <a:ext cx="1705232" cy="553998"/>
          </a:xfrm>
          <a:prstGeom prst="rect">
            <a:avLst/>
          </a:prstGeom>
          <a:noFill/>
        </p:spPr>
        <p:txBody>
          <a:bodyPr wrap="square" rtlCol="0">
            <a:spAutoFit/>
          </a:bodyPr>
          <a:lstStyle/>
          <a:p>
            <a:r>
              <a:rPr lang="en-US" sz="1400" dirty="0"/>
              <a:t>’20-’21 -&gt; </a:t>
            </a:r>
            <a:r>
              <a:rPr lang="en-US" sz="1600" b="1" dirty="0"/>
              <a:t>902</a:t>
            </a:r>
            <a:r>
              <a:rPr lang="en-US" sz="1400" dirty="0"/>
              <a:t> </a:t>
            </a:r>
          </a:p>
          <a:p>
            <a:r>
              <a:rPr lang="en-US" sz="1400" dirty="0"/>
              <a:t>new Texans per day</a:t>
            </a:r>
          </a:p>
        </p:txBody>
      </p:sp>
      <p:sp>
        <p:nvSpPr>
          <p:cNvPr id="6" name="TextBox 5">
            <a:extLst>
              <a:ext uri="{FF2B5EF4-FFF2-40B4-BE49-F238E27FC236}">
                <a16:creationId xmlns:a16="http://schemas.microsoft.com/office/drawing/2014/main" id="{7D1D163A-2118-4443-8CE0-55A10937214D}"/>
              </a:ext>
            </a:extLst>
          </p:cNvPr>
          <p:cNvSpPr txBox="1"/>
          <p:nvPr/>
        </p:nvSpPr>
        <p:spPr>
          <a:xfrm>
            <a:off x="6500684" y="6167477"/>
            <a:ext cx="1705232" cy="553998"/>
          </a:xfrm>
          <a:prstGeom prst="rect">
            <a:avLst/>
          </a:prstGeom>
          <a:noFill/>
        </p:spPr>
        <p:txBody>
          <a:bodyPr wrap="square" rtlCol="0">
            <a:spAutoFit/>
          </a:bodyPr>
          <a:lstStyle/>
          <a:p>
            <a:r>
              <a:rPr lang="en-US" sz="1400" dirty="0"/>
              <a:t>’21-’22 -&gt; </a:t>
            </a:r>
            <a:r>
              <a:rPr lang="en-US" sz="1600" b="1" dirty="0"/>
              <a:t>1,290</a:t>
            </a:r>
            <a:r>
              <a:rPr lang="en-US" sz="1400" dirty="0"/>
              <a:t> new Texans per day</a:t>
            </a:r>
          </a:p>
        </p:txBody>
      </p:sp>
      <p:sp>
        <p:nvSpPr>
          <p:cNvPr id="5" name="Rectangle 4">
            <a:extLst>
              <a:ext uri="{FF2B5EF4-FFF2-40B4-BE49-F238E27FC236}">
                <a16:creationId xmlns:a16="http://schemas.microsoft.com/office/drawing/2014/main" id="{34506F41-F531-4B89-BB00-69B34CF936E3}"/>
              </a:ext>
            </a:extLst>
          </p:cNvPr>
          <p:cNvSpPr/>
          <p:nvPr/>
        </p:nvSpPr>
        <p:spPr>
          <a:xfrm>
            <a:off x="2127373" y="317104"/>
            <a:ext cx="5302349" cy="369332"/>
          </a:xfrm>
          <a:prstGeom prst="rect">
            <a:avLst/>
          </a:prstGeom>
        </p:spPr>
        <p:txBody>
          <a:bodyPr wrap="none">
            <a:spAutoFit/>
          </a:bodyPr>
          <a:lstStyle/>
          <a:p>
            <a:r>
              <a:rPr lang="en-US" dirty="0">
                <a:solidFill>
                  <a:schemeClr val="accent1"/>
                </a:solidFill>
                <a:cs typeface="Arial" panose="020B0604020202020204" pitchFamily="34" charset="0"/>
              </a:rPr>
              <a:t>States with the Most Population Growth, 2020 to 2022</a:t>
            </a:r>
            <a:endParaRPr lang="en-US" dirty="0"/>
          </a:p>
        </p:txBody>
      </p:sp>
      <p:sp>
        <p:nvSpPr>
          <p:cNvPr id="7" name="Rectangle 6">
            <a:extLst>
              <a:ext uri="{FF2B5EF4-FFF2-40B4-BE49-F238E27FC236}">
                <a16:creationId xmlns:a16="http://schemas.microsoft.com/office/drawing/2014/main" id="{E2984A18-FABA-42EE-A41A-C504AFF186C7}"/>
              </a:ext>
            </a:extLst>
          </p:cNvPr>
          <p:cNvSpPr/>
          <p:nvPr/>
        </p:nvSpPr>
        <p:spPr>
          <a:xfrm>
            <a:off x="6595419" y="2751438"/>
            <a:ext cx="1312905" cy="369332"/>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F0E1821-9E05-4D48-AB4F-D9E28216941E}"/>
              </a:ext>
            </a:extLst>
          </p:cNvPr>
          <p:cNvSpPr txBox="1"/>
          <p:nvPr/>
        </p:nvSpPr>
        <p:spPr>
          <a:xfrm>
            <a:off x="60960" y="6611779"/>
            <a:ext cx="4089581" cy="246221"/>
          </a:xfrm>
          <a:prstGeom prst="rect">
            <a:avLst/>
          </a:prstGeom>
          <a:noFill/>
        </p:spPr>
        <p:txBody>
          <a:bodyPr wrap="none" rtlCol="0">
            <a:spAutoFit/>
          </a:bodyPr>
          <a:lstStyle/>
          <a:p>
            <a:r>
              <a:rPr lang="en-US" sz="1000" dirty="0">
                <a:solidFill>
                  <a:schemeClr val="tx1">
                    <a:lumMod val="50000"/>
                    <a:lumOff val="50000"/>
                  </a:schemeClr>
                </a:solidFill>
              </a:rPr>
              <a:t>SOURCE: US Census Bureau, Population Estimates, 2021 and 2022 vintages</a:t>
            </a:r>
          </a:p>
        </p:txBody>
      </p:sp>
    </p:spTree>
    <p:extLst>
      <p:ext uri="{BB962C8B-B14F-4D97-AF65-F5344CB8AC3E}">
        <p14:creationId xmlns:p14="http://schemas.microsoft.com/office/powerpoint/2010/main" val="845382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82A6659-DE47-4999-8B15-1CC2DD5776D4}"/>
              </a:ext>
            </a:extLst>
          </p:cNvPr>
          <p:cNvPicPr>
            <a:picLocks noChangeAspect="1"/>
          </p:cNvPicPr>
          <p:nvPr/>
        </p:nvPicPr>
        <p:blipFill rotWithShape="1">
          <a:blip r:embed="rId3"/>
          <a:srcRect l="1395" t="1464" r="1136" b="839"/>
          <a:stretch/>
        </p:blipFill>
        <p:spPr>
          <a:xfrm>
            <a:off x="2127748" y="856462"/>
            <a:ext cx="7429785" cy="5755317"/>
          </a:xfrm>
          <a:prstGeom prst="rect">
            <a:avLst/>
          </a:prstGeom>
        </p:spPr>
      </p:pic>
      <p:sp>
        <p:nvSpPr>
          <p:cNvPr id="2" name="Slide Number Placeholder 1">
            <a:extLst>
              <a:ext uri="{FF2B5EF4-FFF2-40B4-BE49-F238E27FC236}">
                <a16:creationId xmlns:a16="http://schemas.microsoft.com/office/drawing/2014/main" id="{3065FEA8-C8E9-4937-93A1-DCDC541209FD}"/>
              </a:ext>
            </a:extLst>
          </p:cNvPr>
          <p:cNvSpPr>
            <a:spLocks noGrp="1"/>
          </p:cNvSpPr>
          <p:nvPr>
            <p:ph type="sldNum" sz="quarter" idx="12"/>
          </p:nvPr>
        </p:nvSpPr>
        <p:spPr/>
        <p:txBody>
          <a:bodyPr/>
          <a:lstStyle/>
          <a:p>
            <a:fld id="{CFD7B3FC-F52A-4C3D-BF43-F2954D09CBBE}" type="slidenum">
              <a:rPr lang="en-US" smtClean="0"/>
              <a:t>6</a:t>
            </a:fld>
            <a:endParaRPr lang="en-US" dirty="0"/>
          </a:p>
        </p:txBody>
      </p:sp>
      <p:sp>
        <p:nvSpPr>
          <p:cNvPr id="4" name="Rectangle 3">
            <a:extLst>
              <a:ext uri="{FF2B5EF4-FFF2-40B4-BE49-F238E27FC236}">
                <a16:creationId xmlns:a16="http://schemas.microsoft.com/office/drawing/2014/main" id="{ACFC0227-3634-4AED-942E-25E73309301A}"/>
              </a:ext>
            </a:extLst>
          </p:cNvPr>
          <p:cNvSpPr/>
          <p:nvPr/>
        </p:nvSpPr>
        <p:spPr>
          <a:xfrm>
            <a:off x="3213635" y="304749"/>
            <a:ext cx="5516318" cy="424732"/>
          </a:xfrm>
          <a:prstGeom prst="rect">
            <a:avLst/>
          </a:prstGeom>
        </p:spPr>
        <p:txBody>
          <a:bodyPr wrap="none">
            <a:spAutoFit/>
          </a:bodyPr>
          <a:lstStyle/>
          <a:p>
            <a:pPr lvl="0" defTabSz="914377">
              <a:lnSpc>
                <a:spcPct val="90000"/>
              </a:lnSpc>
              <a:spcBef>
                <a:spcPts val="1000"/>
              </a:spcBef>
              <a:defRPr/>
            </a:pPr>
            <a:r>
              <a:rPr lang="en-US" sz="2400" dirty="0">
                <a:solidFill>
                  <a:schemeClr val="accent1">
                    <a:lumMod val="75000"/>
                  </a:schemeClr>
                </a:solidFill>
              </a:rPr>
              <a:t>2021 Estimated Population, Texas Counties</a:t>
            </a:r>
          </a:p>
        </p:txBody>
      </p:sp>
      <p:sp>
        <p:nvSpPr>
          <p:cNvPr id="7" name="Freeform 5">
            <a:extLst>
              <a:ext uri="{FF2B5EF4-FFF2-40B4-BE49-F238E27FC236}">
                <a16:creationId xmlns:a16="http://schemas.microsoft.com/office/drawing/2014/main" id="{6C45AA4D-B40C-448E-AB1F-A375E054437C}"/>
              </a:ext>
            </a:extLst>
          </p:cNvPr>
          <p:cNvSpPr/>
          <p:nvPr/>
        </p:nvSpPr>
        <p:spPr>
          <a:xfrm>
            <a:off x="6004932" y="2380785"/>
            <a:ext cx="1449658" cy="3423425"/>
          </a:xfrm>
          <a:custGeom>
            <a:avLst/>
            <a:gdLst>
              <a:gd name="connsiteX0" fmla="*/ 0 w 1020216"/>
              <a:gd name="connsiteY0" fmla="*/ 3295291 h 3295291"/>
              <a:gd name="connsiteX1" fmla="*/ 34506 w 1020216"/>
              <a:gd name="connsiteY1" fmla="*/ 3209027 h 3295291"/>
              <a:gd name="connsiteX2" fmla="*/ 69011 w 1020216"/>
              <a:gd name="connsiteY2" fmla="*/ 3157268 h 3295291"/>
              <a:gd name="connsiteX3" fmla="*/ 86264 w 1020216"/>
              <a:gd name="connsiteY3" fmla="*/ 3105510 h 3295291"/>
              <a:gd name="connsiteX4" fmla="*/ 155276 w 1020216"/>
              <a:gd name="connsiteY4" fmla="*/ 3001993 h 3295291"/>
              <a:gd name="connsiteX5" fmla="*/ 189781 w 1020216"/>
              <a:gd name="connsiteY5" fmla="*/ 2950234 h 3295291"/>
              <a:gd name="connsiteX6" fmla="*/ 224287 w 1020216"/>
              <a:gd name="connsiteY6" fmla="*/ 2898476 h 3295291"/>
              <a:gd name="connsiteX7" fmla="*/ 276045 w 1020216"/>
              <a:gd name="connsiteY7" fmla="*/ 2743200 h 3295291"/>
              <a:gd name="connsiteX8" fmla="*/ 293298 w 1020216"/>
              <a:gd name="connsiteY8" fmla="*/ 2691442 h 3295291"/>
              <a:gd name="connsiteX9" fmla="*/ 327804 w 1020216"/>
              <a:gd name="connsiteY9" fmla="*/ 2553419 h 3295291"/>
              <a:gd name="connsiteX10" fmla="*/ 345057 w 1020216"/>
              <a:gd name="connsiteY10" fmla="*/ 2501661 h 3295291"/>
              <a:gd name="connsiteX11" fmla="*/ 362310 w 1020216"/>
              <a:gd name="connsiteY11" fmla="*/ 2432649 h 3295291"/>
              <a:gd name="connsiteX12" fmla="*/ 379562 w 1020216"/>
              <a:gd name="connsiteY12" fmla="*/ 2380891 h 3295291"/>
              <a:gd name="connsiteX13" fmla="*/ 396815 w 1020216"/>
              <a:gd name="connsiteY13" fmla="*/ 2311880 h 3295291"/>
              <a:gd name="connsiteX14" fmla="*/ 483079 w 1020216"/>
              <a:gd name="connsiteY14" fmla="*/ 2242868 h 3295291"/>
              <a:gd name="connsiteX15" fmla="*/ 586596 w 1020216"/>
              <a:gd name="connsiteY15" fmla="*/ 2173857 h 3295291"/>
              <a:gd name="connsiteX16" fmla="*/ 621102 w 1020216"/>
              <a:gd name="connsiteY16" fmla="*/ 2018582 h 3295291"/>
              <a:gd name="connsiteX17" fmla="*/ 638355 w 1020216"/>
              <a:gd name="connsiteY17" fmla="*/ 1966823 h 3295291"/>
              <a:gd name="connsiteX18" fmla="*/ 672861 w 1020216"/>
              <a:gd name="connsiteY18" fmla="*/ 1828800 h 3295291"/>
              <a:gd name="connsiteX19" fmla="*/ 724619 w 1020216"/>
              <a:gd name="connsiteY19" fmla="*/ 1621766 h 3295291"/>
              <a:gd name="connsiteX20" fmla="*/ 741872 w 1020216"/>
              <a:gd name="connsiteY20" fmla="*/ 1552755 h 3295291"/>
              <a:gd name="connsiteX21" fmla="*/ 776378 w 1020216"/>
              <a:gd name="connsiteY21" fmla="*/ 1500997 h 3295291"/>
              <a:gd name="connsiteX22" fmla="*/ 793630 w 1020216"/>
              <a:gd name="connsiteY22" fmla="*/ 1449238 h 3295291"/>
              <a:gd name="connsiteX23" fmla="*/ 862642 w 1020216"/>
              <a:gd name="connsiteY23" fmla="*/ 1345721 h 3295291"/>
              <a:gd name="connsiteX24" fmla="*/ 914400 w 1020216"/>
              <a:gd name="connsiteY24" fmla="*/ 862642 h 3295291"/>
              <a:gd name="connsiteX25" fmla="*/ 983411 w 1020216"/>
              <a:gd name="connsiteY25" fmla="*/ 741872 h 3295291"/>
              <a:gd name="connsiteX26" fmla="*/ 1017917 w 1020216"/>
              <a:gd name="connsiteY26" fmla="*/ 621102 h 3295291"/>
              <a:gd name="connsiteX27" fmla="*/ 1017917 w 1020216"/>
              <a:gd name="connsiteY27" fmla="*/ 0 h 329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0216" h="3295291">
                <a:moveTo>
                  <a:pt x="0" y="3295291"/>
                </a:moveTo>
                <a:cubicBezTo>
                  <a:pt x="11502" y="3266536"/>
                  <a:pt x="20656" y="3236727"/>
                  <a:pt x="34506" y="3209027"/>
                </a:cubicBezTo>
                <a:cubicBezTo>
                  <a:pt x="43779" y="3190481"/>
                  <a:pt x="59738" y="3175814"/>
                  <a:pt x="69011" y="3157268"/>
                </a:cubicBezTo>
                <a:cubicBezTo>
                  <a:pt x="77144" y="3141002"/>
                  <a:pt x="77432" y="3121407"/>
                  <a:pt x="86264" y="3105510"/>
                </a:cubicBezTo>
                <a:cubicBezTo>
                  <a:pt x="106404" y="3069258"/>
                  <a:pt x="132272" y="3036499"/>
                  <a:pt x="155276" y="3001993"/>
                </a:cubicBezTo>
                <a:lnTo>
                  <a:pt x="189781" y="2950234"/>
                </a:lnTo>
                <a:lnTo>
                  <a:pt x="224287" y="2898476"/>
                </a:lnTo>
                <a:lnTo>
                  <a:pt x="276045" y="2743200"/>
                </a:lnTo>
                <a:cubicBezTo>
                  <a:pt x="281796" y="2725947"/>
                  <a:pt x="288887" y="2709085"/>
                  <a:pt x="293298" y="2691442"/>
                </a:cubicBezTo>
                <a:cubicBezTo>
                  <a:pt x="304800" y="2645434"/>
                  <a:pt x="312807" y="2598409"/>
                  <a:pt x="327804" y="2553419"/>
                </a:cubicBezTo>
                <a:cubicBezTo>
                  <a:pt x="333555" y="2536166"/>
                  <a:pt x="340061" y="2519147"/>
                  <a:pt x="345057" y="2501661"/>
                </a:cubicBezTo>
                <a:cubicBezTo>
                  <a:pt x="351571" y="2478861"/>
                  <a:pt x="355796" y="2455449"/>
                  <a:pt x="362310" y="2432649"/>
                </a:cubicBezTo>
                <a:cubicBezTo>
                  <a:pt x="367306" y="2415163"/>
                  <a:pt x="374566" y="2398377"/>
                  <a:pt x="379562" y="2380891"/>
                </a:cubicBezTo>
                <a:cubicBezTo>
                  <a:pt x="386076" y="2358092"/>
                  <a:pt x="387474" y="2333674"/>
                  <a:pt x="396815" y="2311880"/>
                </a:cubicBezTo>
                <a:cubicBezTo>
                  <a:pt x="430686" y="2232848"/>
                  <a:pt x="421054" y="2277326"/>
                  <a:pt x="483079" y="2242868"/>
                </a:cubicBezTo>
                <a:cubicBezTo>
                  <a:pt x="519331" y="2222728"/>
                  <a:pt x="586596" y="2173857"/>
                  <a:pt x="586596" y="2173857"/>
                </a:cubicBezTo>
                <a:cubicBezTo>
                  <a:pt x="625435" y="2057340"/>
                  <a:pt x="580616" y="2200765"/>
                  <a:pt x="621102" y="2018582"/>
                </a:cubicBezTo>
                <a:cubicBezTo>
                  <a:pt x="625047" y="2000829"/>
                  <a:pt x="633944" y="1984466"/>
                  <a:pt x="638355" y="1966823"/>
                </a:cubicBezTo>
                <a:lnTo>
                  <a:pt x="672861" y="1828800"/>
                </a:lnTo>
                <a:cubicBezTo>
                  <a:pt x="696092" y="1689406"/>
                  <a:pt x="679051" y="1758469"/>
                  <a:pt x="724619" y="1621766"/>
                </a:cubicBezTo>
                <a:cubicBezTo>
                  <a:pt x="732117" y="1599271"/>
                  <a:pt x="732531" y="1574549"/>
                  <a:pt x="741872" y="1552755"/>
                </a:cubicBezTo>
                <a:cubicBezTo>
                  <a:pt x="750040" y="1533696"/>
                  <a:pt x="764876" y="1518250"/>
                  <a:pt x="776378" y="1500997"/>
                </a:cubicBezTo>
                <a:cubicBezTo>
                  <a:pt x="782129" y="1483744"/>
                  <a:pt x="784798" y="1465136"/>
                  <a:pt x="793630" y="1449238"/>
                </a:cubicBezTo>
                <a:cubicBezTo>
                  <a:pt x="813770" y="1412986"/>
                  <a:pt x="862642" y="1345721"/>
                  <a:pt x="862642" y="1345721"/>
                </a:cubicBezTo>
                <a:cubicBezTo>
                  <a:pt x="949971" y="1083728"/>
                  <a:pt x="851013" y="1411988"/>
                  <a:pt x="914400" y="862642"/>
                </a:cubicBezTo>
                <a:cubicBezTo>
                  <a:pt x="918937" y="823326"/>
                  <a:pt x="966279" y="776137"/>
                  <a:pt x="983411" y="741872"/>
                </a:cubicBezTo>
                <a:cubicBezTo>
                  <a:pt x="991771" y="725153"/>
                  <a:pt x="1017626" y="632741"/>
                  <a:pt x="1017917" y="621102"/>
                </a:cubicBezTo>
                <a:cubicBezTo>
                  <a:pt x="1023091" y="414133"/>
                  <a:pt x="1017917" y="207034"/>
                  <a:pt x="1017917" y="0"/>
                </a:cubicBezTo>
              </a:path>
            </a:pathLst>
          </a:custGeom>
          <a:noFill/>
          <a:ln w="79375">
            <a:solidFill>
              <a:schemeClr val="bg1">
                <a:alpha val="5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4" descr="Interstate 35 marker">
            <a:extLst>
              <a:ext uri="{FF2B5EF4-FFF2-40B4-BE49-F238E27FC236}">
                <a16:creationId xmlns:a16="http://schemas.microsoft.com/office/drawing/2014/main" id="{A691A5C9-00A0-44A5-A72D-66AD766742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3488" y="5675056"/>
            <a:ext cx="258306" cy="258307"/>
          </a:xfrm>
          <a:prstGeom prst="rect">
            <a:avLst/>
          </a:prstGeom>
          <a:noFill/>
          <a:extLst>
            <a:ext uri="{909E8E84-426E-40DD-AFC4-6F175D3DCCD1}">
              <a14:hiddenFill xmlns:a14="http://schemas.microsoft.com/office/drawing/2010/main">
                <a:solidFill>
                  <a:srgbClr val="FFFFFF"/>
                </a:solidFill>
              </a14:hiddenFill>
            </a:ext>
          </a:extLst>
        </p:spPr>
      </p:pic>
      <p:sp>
        <p:nvSpPr>
          <p:cNvPr id="9" name="Isosceles Triangle 8">
            <a:extLst>
              <a:ext uri="{FF2B5EF4-FFF2-40B4-BE49-F238E27FC236}">
                <a16:creationId xmlns:a16="http://schemas.microsoft.com/office/drawing/2014/main" id="{42EEA1AA-169E-45AB-9482-00A3ADDBA187}"/>
              </a:ext>
            </a:extLst>
          </p:cNvPr>
          <p:cNvSpPr/>
          <p:nvPr/>
        </p:nvSpPr>
        <p:spPr>
          <a:xfrm rot="21173131">
            <a:off x="6570061" y="2928897"/>
            <a:ext cx="1520662" cy="1699462"/>
          </a:xfrm>
          <a:prstGeom prst="triangle">
            <a:avLst>
              <a:gd name="adj" fmla="val 61782"/>
            </a:avLst>
          </a:prstGeom>
          <a:noFill/>
          <a:ln w="38100">
            <a:solidFill>
              <a:schemeClr val="accent2">
                <a:alpha val="7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68CD2BA7-78A4-4608-9A4A-4F5BDCF8D7F2}"/>
              </a:ext>
            </a:extLst>
          </p:cNvPr>
          <p:cNvCxnSpPr>
            <a:cxnSpLocks/>
          </p:cNvCxnSpPr>
          <p:nvPr/>
        </p:nvCxnSpPr>
        <p:spPr>
          <a:xfrm>
            <a:off x="7201785" y="3994146"/>
            <a:ext cx="3224675" cy="0"/>
          </a:xfrm>
          <a:prstGeom prst="straightConnector1">
            <a:avLst/>
          </a:prstGeom>
          <a:ln w="60325">
            <a:solidFill>
              <a:schemeClr val="accent2">
                <a:lumMod val="75000"/>
                <a:alpha val="98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72505A-6153-4389-A831-EF14F81854D7}"/>
              </a:ext>
            </a:extLst>
          </p:cNvPr>
          <p:cNvSpPr txBox="1"/>
          <p:nvPr/>
        </p:nvSpPr>
        <p:spPr>
          <a:xfrm>
            <a:off x="10683088" y="3723303"/>
            <a:ext cx="947695" cy="461665"/>
          </a:xfrm>
          <a:prstGeom prst="rect">
            <a:avLst/>
          </a:prstGeom>
          <a:noFill/>
        </p:spPr>
        <p:txBody>
          <a:bodyPr wrap="none" rtlCol="0">
            <a:spAutoFit/>
          </a:bodyPr>
          <a:lstStyle/>
          <a:p>
            <a:r>
              <a:rPr lang="en-US" sz="2400" dirty="0"/>
              <a:t>89.4%</a:t>
            </a:r>
          </a:p>
        </p:txBody>
      </p:sp>
      <p:sp>
        <p:nvSpPr>
          <p:cNvPr id="16" name="TextBox 15">
            <a:extLst>
              <a:ext uri="{FF2B5EF4-FFF2-40B4-BE49-F238E27FC236}">
                <a16:creationId xmlns:a16="http://schemas.microsoft.com/office/drawing/2014/main" id="{2B5BB792-436C-4E6B-A9CB-1C1E95206E4F}"/>
              </a:ext>
            </a:extLst>
          </p:cNvPr>
          <p:cNvSpPr txBox="1"/>
          <p:nvPr/>
        </p:nvSpPr>
        <p:spPr>
          <a:xfrm>
            <a:off x="60960" y="6611779"/>
            <a:ext cx="3025187" cy="246221"/>
          </a:xfrm>
          <a:prstGeom prst="rect">
            <a:avLst/>
          </a:prstGeom>
          <a:noFill/>
        </p:spPr>
        <p:txBody>
          <a:bodyPr wrap="none" rtlCol="0">
            <a:spAutoFit/>
          </a:bodyPr>
          <a:lstStyle/>
          <a:p>
            <a:r>
              <a:rPr lang="en-US" sz="1000" dirty="0">
                <a:solidFill>
                  <a:schemeClr val="tx1">
                    <a:lumMod val="50000"/>
                    <a:lumOff val="50000"/>
                  </a:schemeClr>
                </a:solidFill>
              </a:rPr>
              <a:t>Source: US Census Bureau, 2021 Population Estimates </a:t>
            </a:r>
          </a:p>
        </p:txBody>
      </p:sp>
    </p:spTree>
    <p:extLst>
      <p:ext uri="{BB962C8B-B14F-4D97-AF65-F5344CB8AC3E}">
        <p14:creationId xmlns:p14="http://schemas.microsoft.com/office/powerpoint/2010/main" val="105754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B76D6-FCE5-4C56-89E2-606642D31586}"/>
              </a:ext>
            </a:extLst>
          </p:cNvPr>
          <p:cNvSpPr>
            <a:spLocks noGrp="1"/>
          </p:cNvSpPr>
          <p:nvPr>
            <p:ph type="sldNum" sz="quarter" idx="12"/>
          </p:nvPr>
        </p:nvSpPr>
        <p:spPr/>
        <p:txBody>
          <a:bodyPr/>
          <a:lstStyle/>
          <a:p>
            <a:fld id="{CFD7B3FC-F52A-4C3D-BF43-F2954D09CBBE}" type="slidenum">
              <a:rPr lang="en-US" smtClean="0"/>
              <a:t>7</a:t>
            </a:fld>
            <a:endParaRPr lang="en-US" dirty="0"/>
          </a:p>
        </p:txBody>
      </p:sp>
      <p:sp>
        <p:nvSpPr>
          <p:cNvPr id="4" name="Rectangle 3">
            <a:extLst>
              <a:ext uri="{FF2B5EF4-FFF2-40B4-BE49-F238E27FC236}">
                <a16:creationId xmlns:a16="http://schemas.microsoft.com/office/drawing/2014/main" id="{D5AEEA55-249D-4EBC-BF58-4EEB7721E94C}"/>
              </a:ext>
            </a:extLst>
          </p:cNvPr>
          <p:cNvSpPr/>
          <p:nvPr/>
        </p:nvSpPr>
        <p:spPr>
          <a:xfrm>
            <a:off x="2470584" y="246221"/>
            <a:ext cx="7250831" cy="424732"/>
          </a:xfrm>
          <a:prstGeom prst="rect">
            <a:avLst/>
          </a:prstGeom>
        </p:spPr>
        <p:txBody>
          <a:bodyPr wrap="none">
            <a:spAutoFit/>
          </a:bodyPr>
          <a:lstStyle/>
          <a:p>
            <a:pPr lvl="0" defTabSz="914377">
              <a:lnSpc>
                <a:spcPct val="90000"/>
              </a:lnSpc>
              <a:spcBef>
                <a:spcPts val="1000"/>
              </a:spcBef>
              <a:defRPr/>
            </a:pPr>
            <a:r>
              <a:rPr lang="en-US" sz="2400" dirty="0">
                <a:solidFill>
                  <a:schemeClr val="accent1"/>
                </a:solidFill>
              </a:rPr>
              <a:t>Estimated Numeric Change, Texas Counties, 2020-2021 </a:t>
            </a:r>
          </a:p>
        </p:txBody>
      </p:sp>
      <p:sp>
        <p:nvSpPr>
          <p:cNvPr id="5" name="TextBox 4">
            <a:extLst>
              <a:ext uri="{FF2B5EF4-FFF2-40B4-BE49-F238E27FC236}">
                <a16:creationId xmlns:a16="http://schemas.microsoft.com/office/drawing/2014/main" id="{C19418BA-9E05-47C6-95BC-BCE266330DE8}"/>
              </a:ext>
            </a:extLst>
          </p:cNvPr>
          <p:cNvSpPr txBox="1"/>
          <p:nvPr/>
        </p:nvSpPr>
        <p:spPr>
          <a:xfrm>
            <a:off x="60960" y="6611779"/>
            <a:ext cx="3523722" cy="246221"/>
          </a:xfrm>
          <a:prstGeom prst="rect">
            <a:avLst/>
          </a:prstGeom>
          <a:noFill/>
        </p:spPr>
        <p:txBody>
          <a:bodyPr wrap="none" rtlCol="0">
            <a:spAutoFit/>
          </a:bodyPr>
          <a:lstStyle/>
          <a:p>
            <a:r>
              <a:rPr lang="en-US" sz="1000" dirty="0">
                <a:solidFill>
                  <a:schemeClr val="tx1">
                    <a:lumMod val="50000"/>
                    <a:lumOff val="50000"/>
                  </a:schemeClr>
                </a:solidFill>
              </a:rPr>
              <a:t>SOURCE: US Census Bureau, Population Estimates, 2021 Vintage</a:t>
            </a:r>
          </a:p>
        </p:txBody>
      </p:sp>
      <p:pic>
        <p:nvPicPr>
          <p:cNvPr id="3" name="Picture 2">
            <a:extLst>
              <a:ext uri="{FF2B5EF4-FFF2-40B4-BE49-F238E27FC236}">
                <a16:creationId xmlns:a16="http://schemas.microsoft.com/office/drawing/2014/main" id="{EA56E97D-F2C0-4C70-BD79-81BF04A7C1A4}"/>
              </a:ext>
            </a:extLst>
          </p:cNvPr>
          <p:cNvPicPr>
            <a:picLocks noChangeAspect="1"/>
          </p:cNvPicPr>
          <p:nvPr/>
        </p:nvPicPr>
        <p:blipFill>
          <a:blip r:embed="rId3"/>
          <a:stretch>
            <a:fillRect/>
          </a:stretch>
        </p:blipFill>
        <p:spPr>
          <a:xfrm>
            <a:off x="2573415" y="885761"/>
            <a:ext cx="7408785" cy="5726018"/>
          </a:xfrm>
          <a:prstGeom prst="rect">
            <a:avLst/>
          </a:prstGeom>
        </p:spPr>
      </p:pic>
      <p:sp>
        <p:nvSpPr>
          <p:cNvPr id="9" name="TextBox 8">
            <a:extLst>
              <a:ext uri="{FF2B5EF4-FFF2-40B4-BE49-F238E27FC236}">
                <a16:creationId xmlns:a16="http://schemas.microsoft.com/office/drawing/2014/main" id="{4EF0F99C-1110-4F71-9DB3-7E6C8ECEEB8A}"/>
              </a:ext>
            </a:extLst>
          </p:cNvPr>
          <p:cNvSpPr txBox="1"/>
          <p:nvPr/>
        </p:nvSpPr>
        <p:spPr>
          <a:xfrm>
            <a:off x="10277476" y="2095500"/>
            <a:ext cx="1257300" cy="1200329"/>
          </a:xfrm>
          <a:prstGeom prst="rect">
            <a:avLst/>
          </a:prstGeom>
          <a:noFill/>
        </p:spPr>
        <p:txBody>
          <a:bodyPr wrap="square" rtlCol="0">
            <a:spAutoFit/>
          </a:bodyPr>
          <a:lstStyle/>
          <a:p>
            <a:pPr algn="ctr"/>
            <a:r>
              <a:rPr lang="en-US" dirty="0"/>
              <a:t>82 Counties Lost Population</a:t>
            </a:r>
          </a:p>
        </p:txBody>
      </p:sp>
    </p:spTree>
    <p:extLst>
      <p:ext uri="{BB962C8B-B14F-4D97-AF65-F5344CB8AC3E}">
        <p14:creationId xmlns:p14="http://schemas.microsoft.com/office/powerpoint/2010/main" val="1194863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4410220"/>
              </p:ext>
            </p:extLst>
          </p:nvPr>
        </p:nvGraphicFramePr>
        <p:xfrm>
          <a:off x="1588655" y="890594"/>
          <a:ext cx="9573253" cy="5164788"/>
        </p:xfrm>
        <a:graphic>
          <a:graphicData uri="http://schemas.openxmlformats.org/drawingml/2006/table">
            <a:tbl>
              <a:tblPr firstRow="1" bandRow="1">
                <a:tableStyleId>{5C22544A-7EE6-4342-B048-85BDC9FD1C3A}</a:tableStyleId>
              </a:tblPr>
              <a:tblGrid>
                <a:gridCol w="1376387">
                  <a:extLst>
                    <a:ext uri="{9D8B030D-6E8A-4147-A177-3AD203B41FA5}">
                      <a16:colId xmlns:a16="http://schemas.microsoft.com/office/drawing/2014/main" val="525756818"/>
                    </a:ext>
                  </a:extLst>
                </a:gridCol>
                <a:gridCol w="691781">
                  <a:extLst>
                    <a:ext uri="{9D8B030D-6E8A-4147-A177-3AD203B41FA5}">
                      <a16:colId xmlns:a16="http://schemas.microsoft.com/office/drawing/2014/main" val="3956983059"/>
                    </a:ext>
                  </a:extLst>
                </a:gridCol>
                <a:gridCol w="1775082">
                  <a:extLst>
                    <a:ext uri="{9D8B030D-6E8A-4147-A177-3AD203B41FA5}">
                      <a16:colId xmlns:a16="http://schemas.microsoft.com/office/drawing/2014/main" val="2723616987"/>
                    </a:ext>
                  </a:extLst>
                </a:gridCol>
                <a:gridCol w="1631571">
                  <a:extLst>
                    <a:ext uri="{9D8B030D-6E8A-4147-A177-3AD203B41FA5}">
                      <a16:colId xmlns:a16="http://schemas.microsoft.com/office/drawing/2014/main" val="598238824"/>
                    </a:ext>
                  </a:extLst>
                </a:gridCol>
                <a:gridCol w="1366144">
                  <a:extLst>
                    <a:ext uri="{9D8B030D-6E8A-4147-A177-3AD203B41FA5}">
                      <a16:colId xmlns:a16="http://schemas.microsoft.com/office/drawing/2014/main" val="3412997383"/>
                    </a:ext>
                  </a:extLst>
                </a:gridCol>
                <a:gridCol w="1366144">
                  <a:extLst>
                    <a:ext uri="{9D8B030D-6E8A-4147-A177-3AD203B41FA5}">
                      <a16:colId xmlns:a16="http://schemas.microsoft.com/office/drawing/2014/main" val="2026699358"/>
                    </a:ext>
                  </a:extLst>
                </a:gridCol>
                <a:gridCol w="1366144">
                  <a:extLst>
                    <a:ext uri="{9D8B030D-6E8A-4147-A177-3AD203B41FA5}">
                      <a16:colId xmlns:a16="http://schemas.microsoft.com/office/drawing/2014/main" val="2595499657"/>
                    </a:ext>
                  </a:extLst>
                </a:gridCol>
              </a:tblGrid>
              <a:tr h="1206061">
                <a:tc>
                  <a:txBody>
                    <a:bodyPr/>
                    <a:lstStyle/>
                    <a:p>
                      <a:pPr algn="ctr" fontAlgn="b"/>
                      <a:r>
                        <a:rPr lang="en-US" sz="1800" u="none" strike="noStrike" dirty="0">
                          <a:effectLst/>
                        </a:rPr>
                        <a:t>County</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US Rank</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2021 Population Estimate</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Population</a:t>
                      </a:r>
                      <a:r>
                        <a:rPr lang="en-US" sz="1800" u="none" strike="noStrike" baseline="0" dirty="0">
                          <a:effectLst/>
                        </a:rPr>
                        <a:t> Change </a:t>
                      </a:r>
                    </a:p>
                    <a:p>
                      <a:pPr algn="ctr" fontAlgn="b"/>
                      <a:r>
                        <a:rPr lang="en-US" sz="1800" u="none" strike="noStrike" baseline="0" dirty="0">
                          <a:effectLst/>
                        </a:rPr>
                        <a:t>2020-2021</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Percent of Change from Natural Increase</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Percent of Change from</a:t>
                      </a:r>
                    </a:p>
                    <a:p>
                      <a:pPr algn="ctr" fontAlgn="b"/>
                      <a:r>
                        <a:rPr lang="en-US" sz="1800" u="none" strike="noStrike">
                          <a:effectLst/>
                        </a:rPr>
                        <a:t>International  </a:t>
                      </a:r>
                      <a:r>
                        <a:rPr lang="en-US" sz="1800" u="none" strike="noStrike" dirty="0">
                          <a:effectLst/>
                        </a:rPr>
                        <a:t>Migration</a:t>
                      </a:r>
                      <a:endParaRPr lang="en-US" sz="1800" b="0"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Percent of Change from Domestic Migration</a:t>
                      </a:r>
                      <a:endParaRPr lang="en-US" sz="1800" b="0"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678481"/>
                  </a:ext>
                </a:extLst>
              </a:tr>
              <a:tr h="328157">
                <a:tc>
                  <a:txBody>
                    <a:bodyPr/>
                    <a:lstStyle/>
                    <a:p>
                      <a:pPr algn="ctr" fontAlgn="b"/>
                      <a:r>
                        <a:rPr lang="en-US" sz="1600" b="0" i="0" u="none" strike="noStrike" dirty="0">
                          <a:solidFill>
                            <a:schemeClr val="tx1"/>
                          </a:solidFill>
                          <a:effectLst/>
                          <a:latin typeface="Calibri" panose="020F0502020204030204" pitchFamily="34" charset="0"/>
                        </a:rPr>
                        <a:t>Collin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1,109,462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36,313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13.2%</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4.4%</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82.4%</a:t>
                      </a:r>
                    </a:p>
                  </a:txBody>
                  <a:tcPr marL="9525" marR="9525" marT="9525" marB="0" anchor="b"/>
                </a:tc>
                <a:extLst>
                  <a:ext uri="{0D108BD9-81ED-4DB2-BD59-A6C34878D82A}">
                    <a16:rowId xmlns:a16="http://schemas.microsoft.com/office/drawing/2014/main" val="377172438"/>
                  </a:ext>
                </a:extLst>
              </a:tr>
              <a:tr h="349000">
                <a:tc>
                  <a:txBody>
                    <a:bodyPr/>
                    <a:lstStyle/>
                    <a:p>
                      <a:pPr algn="ctr" fontAlgn="b"/>
                      <a:r>
                        <a:rPr lang="en-US" sz="1600" b="0" i="0" u="none" strike="noStrike" dirty="0">
                          <a:solidFill>
                            <a:schemeClr val="tx1"/>
                          </a:solidFill>
                          <a:effectLst/>
                          <a:latin typeface="Calibri" panose="020F0502020204030204" pitchFamily="34" charset="0"/>
                        </a:rPr>
                        <a:t>Fort Bend</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4</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858,527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29,895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12.6%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81.8%</a:t>
                      </a:r>
                    </a:p>
                  </a:txBody>
                  <a:tcPr marL="9525" marR="9525" marT="9525" marB="0" anchor="b"/>
                </a:tc>
                <a:extLst>
                  <a:ext uri="{0D108BD9-81ED-4DB2-BD59-A6C34878D82A}">
                    <a16:rowId xmlns:a16="http://schemas.microsoft.com/office/drawing/2014/main" val="2439762210"/>
                  </a:ext>
                </a:extLst>
              </a:tr>
              <a:tr h="328157">
                <a:tc>
                  <a:txBody>
                    <a:bodyPr/>
                    <a:lstStyle/>
                    <a:p>
                      <a:pPr algn="ctr" fontAlgn="b"/>
                      <a:r>
                        <a:rPr lang="en-US" sz="1600" b="0" i="0" u="none" strike="noStrike" dirty="0">
                          <a:solidFill>
                            <a:schemeClr val="tx1"/>
                          </a:solidFill>
                          <a:effectLst/>
                          <a:latin typeface="Calibri" panose="020F0502020204030204" pitchFamily="34" charset="0"/>
                        </a:rPr>
                        <a:t>Williamson</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5</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643,026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27,760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89.5%</a:t>
                      </a:r>
                    </a:p>
                  </a:txBody>
                  <a:tcPr marL="9525" marR="9525" marT="9525" marB="0" anchor="b"/>
                </a:tc>
                <a:extLst>
                  <a:ext uri="{0D108BD9-81ED-4DB2-BD59-A6C34878D82A}">
                    <a16:rowId xmlns:a16="http://schemas.microsoft.com/office/drawing/2014/main" val="2830926044"/>
                  </a:ext>
                </a:extLst>
              </a:tr>
              <a:tr h="328157">
                <a:tc>
                  <a:txBody>
                    <a:bodyPr/>
                    <a:lstStyle/>
                    <a:p>
                      <a:pPr algn="ctr" fontAlgn="b"/>
                      <a:r>
                        <a:rPr lang="en-US" sz="1600" b="0" i="0" u="none" strike="noStrike" dirty="0">
                          <a:solidFill>
                            <a:schemeClr val="tx1"/>
                          </a:solidFill>
                          <a:effectLst/>
                          <a:latin typeface="Calibri" panose="020F0502020204030204" pitchFamily="34" charset="0"/>
                        </a:rPr>
                        <a:t>Denton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6</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941,647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27,747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14.8%</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2.6%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82.6%</a:t>
                      </a:r>
                    </a:p>
                  </a:txBody>
                  <a:tcPr marL="9525" marR="9525" marT="9525" marB="0" anchor="b"/>
                </a:tc>
                <a:extLst>
                  <a:ext uri="{0D108BD9-81ED-4DB2-BD59-A6C34878D82A}">
                    <a16:rowId xmlns:a16="http://schemas.microsoft.com/office/drawing/2014/main" val="814183867"/>
                  </a:ext>
                </a:extLst>
              </a:tr>
              <a:tr h="328157">
                <a:tc>
                  <a:txBody>
                    <a:bodyPr/>
                    <a:lstStyle/>
                    <a:p>
                      <a:pPr algn="ctr" fontAlgn="b"/>
                      <a:r>
                        <a:rPr lang="en-US" sz="1600" b="0" i="0" u="none" strike="noStrike" dirty="0">
                          <a:solidFill>
                            <a:schemeClr val="tx1"/>
                          </a:solidFill>
                          <a:effectLst/>
                          <a:latin typeface="Calibri" panose="020F0502020204030204" pitchFamily="34" charset="0"/>
                        </a:rPr>
                        <a:t>Montgomery</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8</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648,886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23,948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7.7%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1.9%</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90.4%</a:t>
                      </a:r>
                    </a:p>
                  </a:txBody>
                  <a:tcPr marL="9525" marR="9525" marT="9525" marB="0" anchor="b"/>
                </a:tc>
                <a:extLst>
                  <a:ext uri="{0D108BD9-81ED-4DB2-BD59-A6C34878D82A}">
                    <a16:rowId xmlns:a16="http://schemas.microsoft.com/office/drawing/2014/main" val="3798593721"/>
                  </a:ext>
                </a:extLst>
              </a:tr>
              <a:tr h="328157">
                <a:tc>
                  <a:txBody>
                    <a:bodyPr/>
                    <a:lstStyle/>
                    <a:p>
                      <a:pPr algn="ctr" fontAlgn="b"/>
                      <a:r>
                        <a:rPr lang="en-US" sz="1600" b="1" i="0" u="none" strike="noStrike" dirty="0">
                          <a:solidFill>
                            <a:schemeClr val="tx1"/>
                          </a:solidFill>
                          <a:effectLst/>
                          <a:latin typeface="Calibri" panose="020F0502020204030204" pitchFamily="34" charset="0"/>
                        </a:rPr>
                        <a:t>Bexar</a:t>
                      </a:r>
                    </a:p>
                  </a:txBody>
                  <a:tcPr marL="9525" marR="9525" marT="9525" marB="0" anchor="b"/>
                </a:tc>
                <a:tc>
                  <a:txBody>
                    <a:bodyPr/>
                    <a:lstStyle/>
                    <a:p>
                      <a:pPr algn="ctr" fontAlgn="b"/>
                      <a:r>
                        <a:rPr lang="en-US" sz="1600" b="1" i="0" u="none" strike="noStrike" dirty="0">
                          <a:solidFill>
                            <a:schemeClr val="tx1"/>
                          </a:solidFill>
                          <a:effectLst/>
                          <a:latin typeface="Calibri" panose="020F0502020204030204" pitchFamily="34" charset="0"/>
                        </a:rPr>
                        <a:t>17</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         2,028,236 </a:t>
                      </a:r>
                    </a:p>
                  </a:txBody>
                  <a:tcPr marL="9525" marR="9525" marT="9525" marB="0" anchor="b"/>
                </a:tc>
                <a:tc>
                  <a:txBody>
                    <a:bodyPr/>
                    <a:lstStyle/>
                    <a:p>
                      <a:pPr algn="r" fontAlgn="b"/>
                      <a:r>
                        <a:rPr lang="en-US" sz="1600" b="1" i="0" u="none" strike="noStrike">
                          <a:solidFill>
                            <a:schemeClr val="tx1"/>
                          </a:solidFill>
                          <a:effectLst/>
                          <a:latin typeface="Calibri" panose="020F0502020204030204" pitchFamily="34" charset="0"/>
                        </a:rPr>
                        <a:t>             14,184 </a:t>
                      </a:r>
                    </a:p>
                  </a:txBody>
                  <a:tcPr marL="9525" marR="9525" marT="9525" marB="0" anchor="b"/>
                </a:tc>
                <a:tc>
                  <a:txBody>
                    <a:bodyPr/>
                    <a:lstStyle/>
                    <a:p>
                      <a:pPr algn="r" fontAlgn="b"/>
                      <a:r>
                        <a:rPr lang="en-US" sz="1600" b="1" i="0" u="none" strike="noStrike">
                          <a:solidFill>
                            <a:schemeClr val="tx1"/>
                          </a:solidFill>
                          <a:effectLst/>
                          <a:latin typeface="Calibri" panose="020F0502020204030204" pitchFamily="34" charset="0"/>
                        </a:rPr>
                        <a:t>59.1%</a:t>
                      </a:r>
                    </a:p>
                  </a:txBody>
                  <a:tcPr marL="9525" marR="9525" marT="9525" marB="0" anchor="b"/>
                </a:tc>
                <a:tc>
                  <a:txBody>
                    <a:bodyPr/>
                    <a:lstStyle/>
                    <a:p>
                      <a:pPr algn="r" fontAlgn="b"/>
                      <a:r>
                        <a:rPr lang="en-US" sz="1600" b="1" i="0" u="none" strike="noStrike">
                          <a:solidFill>
                            <a:schemeClr val="tx1"/>
                          </a:solidFill>
                          <a:effectLst/>
                          <a:latin typeface="Calibri" panose="020F0502020204030204" pitchFamily="34" charset="0"/>
                        </a:rPr>
                        <a:t>6.6%</a:t>
                      </a:r>
                    </a:p>
                  </a:txBody>
                  <a:tcPr marL="9525" marR="9525" marT="9525" marB="0" anchor="b"/>
                </a:tc>
                <a:tc>
                  <a:txBody>
                    <a:bodyPr/>
                    <a:lstStyle/>
                    <a:p>
                      <a:pPr algn="r" fontAlgn="b"/>
                      <a:r>
                        <a:rPr lang="en-US" sz="1600" b="1" i="0" u="none" strike="noStrike">
                          <a:solidFill>
                            <a:schemeClr val="tx1"/>
                          </a:solidFill>
                          <a:effectLst/>
                          <a:latin typeface="Calibri" panose="020F0502020204030204" pitchFamily="34" charset="0"/>
                        </a:rPr>
                        <a:t>34.2%</a:t>
                      </a:r>
                    </a:p>
                  </a:txBody>
                  <a:tcPr marL="9525" marR="9525" marT="9525" marB="0" anchor="b"/>
                </a:tc>
                <a:extLst>
                  <a:ext uri="{0D108BD9-81ED-4DB2-BD59-A6C34878D82A}">
                    <a16:rowId xmlns:a16="http://schemas.microsoft.com/office/drawing/2014/main" val="588169718"/>
                  </a:ext>
                </a:extLst>
              </a:tr>
              <a:tr h="328157">
                <a:tc>
                  <a:txBody>
                    <a:bodyPr/>
                    <a:lstStyle/>
                    <a:p>
                      <a:pPr algn="ctr" fontAlgn="b"/>
                      <a:r>
                        <a:rPr lang="en-US" sz="1600" b="1" i="0" u="none" strike="noStrike" dirty="0">
                          <a:solidFill>
                            <a:schemeClr val="tx1"/>
                          </a:solidFill>
                          <a:effectLst/>
                          <a:latin typeface="Calibri" panose="020F0502020204030204" pitchFamily="34" charset="0"/>
                        </a:rPr>
                        <a:t>Tarrant</a:t>
                      </a:r>
                    </a:p>
                  </a:txBody>
                  <a:tcPr marL="9525" marR="9525" marT="9525" marB="0" anchor="b"/>
                </a:tc>
                <a:tc>
                  <a:txBody>
                    <a:bodyPr/>
                    <a:lstStyle/>
                    <a:p>
                      <a:pPr algn="ctr" fontAlgn="b"/>
                      <a:r>
                        <a:rPr lang="en-US" sz="1600" b="1" i="0" u="none" strike="noStrike" dirty="0">
                          <a:solidFill>
                            <a:schemeClr val="tx1"/>
                          </a:solidFill>
                          <a:effectLst/>
                          <a:latin typeface="Calibri" panose="020F0502020204030204" pitchFamily="34" charset="0"/>
                        </a:rPr>
                        <a:t>23</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         2,126,477 </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             11,768 </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82.5%</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15.6%</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626814583"/>
                  </a:ext>
                </a:extLst>
              </a:tr>
              <a:tr h="328157">
                <a:tc>
                  <a:txBody>
                    <a:bodyPr/>
                    <a:lstStyle/>
                    <a:p>
                      <a:pPr algn="ctr" fontAlgn="b"/>
                      <a:r>
                        <a:rPr lang="en-US" sz="1600" b="0" i="0" u="none" strike="noStrike" dirty="0">
                          <a:solidFill>
                            <a:schemeClr val="tx1"/>
                          </a:solidFill>
                          <a:effectLst/>
                          <a:latin typeface="Calibri" panose="020F0502020204030204" pitchFamily="34" charset="0"/>
                        </a:rPr>
                        <a:t>Hays</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24</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255,397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11,588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8.5%</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1.2%</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90.3%</a:t>
                      </a:r>
                    </a:p>
                  </a:txBody>
                  <a:tcPr marL="9525" marR="9525" marT="9525" marB="0" anchor="b"/>
                </a:tc>
                <a:extLst>
                  <a:ext uri="{0D108BD9-81ED-4DB2-BD59-A6C34878D82A}">
                    <a16:rowId xmlns:a16="http://schemas.microsoft.com/office/drawing/2014/main" val="888018286"/>
                  </a:ext>
                </a:extLst>
              </a:tr>
              <a:tr h="328157">
                <a:tc>
                  <a:txBody>
                    <a:bodyPr/>
                    <a:lstStyle/>
                    <a:p>
                      <a:pPr algn="ctr" fontAlgn="b"/>
                      <a:r>
                        <a:rPr lang="en-US" sz="1600" b="0" i="0" u="none" strike="noStrike" dirty="0">
                          <a:solidFill>
                            <a:schemeClr val="tx1"/>
                          </a:solidFill>
                          <a:effectLst/>
                          <a:latin typeface="Calibri" panose="020F0502020204030204" pitchFamily="34" charset="0"/>
                        </a:rPr>
                        <a:t>Comal</a:t>
                      </a:r>
                    </a:p>
                  </a:txBody>
                  <a:tcPr marL="9525" marR="9525" marT="9525" marB="0" anchor="b"/>
                </a:tc>
                <a:tc>
                  <a:txBody>
                    <a:bodyPr/>
                    <a:lstStyle/>
                    <a:p>
                      <a:pPr algn="ctr" fontAlgn="b"/>
                      <a:r>
                        <a:rPr lang="en-US" sz="1600" b="0" i="0" u="none" strike="noStrike">
                          <a:solidFill>
                            <a:schemeClr val="tx1"/>
                          </a:solidFill>
                          <a:effectLst/>
                          <a:latin typeface="Calibri" panose="020F0502020204030204" pitchFamily="34" charset="0"/>
                        </a:rPr>
                        <a:t>25</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174,986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11,413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0.4%</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99.3%</a:t>
                      </a:r>
                    </a:p>
                  </a:txBody>
                  <a:tcPr marL="9525" marR="9525" marT="9525" marB="0" anchor="b"/>
                </a:tc>
                <a:extLst>
                  <a:ext uri="{0D108BD9-81ED-4DB2-BD59-A6C34878D82A}">
                    <a16:rowId xmlns:a16="http://schemas.microsoft.com/office/drawing/2014/main" val="206543038"/>
                  </a:ext>
                </a:extLst>
              </a:tr>
              <a:tr h="328157">
                <a:tc>
                  <a:txBody>
                    <a:bodyPr/>
                    <a:lstStyle/>
                    <a:p>
                      <a:pPr algn="ctr" fontAlgn="b"/>
                      <a:r>
                        <a:rPr lang="en-US" sz="1600" b="0" i="0" u="none" strike="noStrike" dirty="0">
                          <a:solidFill>
                            <a:schemeClr val="tx1"/>
                          </a:solidFill>
                          <a:effectLst/>
                          <a:latin typeface="Calibri" panose="020F0502020204030204" pitchFamily="34" charset="0"/>
                        </a:rPr>
                        <a:t>Kaufman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28</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157,768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             10,782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95.6%</a:t>
                      </a:r>
                    </a:p>
                  </a:txBody>
                  <a:tcPr marL="9525" marR="9525" marT="9525" marB="0" anchor="b"/>
                </a:tc>
                <a:extLst>
                  <a:ext uri="{0D108BD9-81ED-4DB2-BD59-A6C34878D82A}">
                    <a16:rowId xmlns:a16="http://schemas.microsoft.com/office/drawing/2014/main" val="4286741739"/>
                  </a:ext>
                </a:extLst>
              </a:tr>
              <a:tr h="328157">
                <a:tc>
                  <a:txBody>
                    <a:bodyPr/>
                    <a:lstStyle/>
                    <a:p>
                      <a:pPr algn="ctr" fontAlgn="b"/>
                      <a:r>
                        <a:rPr lang="en-US" sz="1600" b="1" i="0" u="none" strike="noStrike" dirty="0">
                          <a:solidFill>
                            <a:schemeClr val="tx1"/>
                          </a:solidFill>
                          <a:effectLst/>
                          <a:latin typeface="Calibri" panose="020F0502020204030204" pitchFamily="34" charset="0"/>
                        </a:rPr>
                        <a:t>Travis</a:t>
                      </a:r>
                    </a:p>
                  </a:txBody>
                  <a:tcPr marL="9525" marR="9525" marT="9525" marB="0" anchor="b"/>
                </a:tc>
                <a:tc>
                  <a:txBody>
                    <a:bodyPr/>
                    <a:lstStyle/>
                    <a:p>
                      <a:pPr algn="ctr" fontAlgn="b"/>
                      <a:r>
                        <a:rPr lang="en-US" sz="1600" b="1" i="0" u="none" strike="noStrike" dirty="0">
                          <a:solidFill>
                            <a:schemeClr val="tx1"/>
                          </a:solidFill>
                          <a:effectLst/>
                          <a:latin typeface="Calibri" panose="020F0502020204030204" pitchFamily="34" charset="0"/>
                        </a:rPr>
                        <a:t>35</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         1,305,154 </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               9,054 </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82.1%</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19.9%</a:t>
                      </a:r>
                    </a:p>
                  </a:txBody>
                  <a:tcPr marL="9525" marR="9525" marT="9525" marB="0" anchor="b"/>
                </a:tc>
                <a:tc>
                  <a:txBody>
                    <a:bodyPr/>
                    <a:lstStyle/>
                    <a:p>
                      <a:pPr algn="r" fontAlgn="b"/>
                      <a:r>
                        <a:rPr lang="en-US" sz="1600" b="1" i="0" u="none" strike="noStrike" dirty="0">
                          <a:solidFill>
                            <a:schemeClr val="tx1"/>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346332172"/>
                  </a:ext>
                </a:extLst>
              </a:tr>
              <a:tr h="328157">
                <a:tc>
                  <a:txBody>
                    <a:bodyPr/>
                    <a:lstStyle/>
                    <a:p>
                      <a:pPr algn="ctr" fontAlgn="b"/>
                      <a:r>
                        <a:rPr lang="en-US" sz="1600" b="0" i="0" u="none" strike="noStrike" dirty="0">
                          <a:solidFill>
                            <a:schemeClr val="tx1"/>
                          </a:solidFill>
                          <a:effectLst/>
                          <a:latin typeface="Calibri" panose="020F0502020204030204" pitchFamily="34" charset="0"/>
                        </a:rPr>
                        <a:t>Ellis</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44</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202,678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               8,406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5.2%</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94.6%</a:t>
                      </a:r>
                    </a:p>
                  </a:txBody>
                  <a:tcPr marL="9525" marR="9525" marT="9525" marB="0" anchor="b"/>
                </a:tc>
                <a:extLst>
                  <a:ext uri="{0D108BD9-81ED-4DB2-BD59-A6C34878D82A}">
                    <a16:rowId xmlns:a16="http://schemas.microsoft.com/office/drawing/2014/main" val="3056092807"/>
                  </a:ext>
                </a:extLst>
              </a:tr>
            </a:tbl>
          </a:graphicData>
        </a:graphic>
      </p:graphicFrame>
      <p:sp>
        <p:nvSpPr>
          <p:cNvPr id="3" name="Rectangle 2"/>
          <p:cNvSpPr/>
          <p:nvPr/>
        </p:nvSpPr>
        <p:spPr>
          <a:xfrm>
            <a:off x="1689963" y="291588"/>
            <a:ext cx="7024162" cy="461665"/>
          </a:xfrm>
          <a:prstGeom prst="rect">
            <a:avLst/>
          </a:prstGeom>
        </p:spPr>
        <p:txBody>
          <a:bodyPr wrap="square">
            <a:spAutoFit/>
          </a:bodyPr>
          <a:lstStyle/>
          <a:p>
            <a:pPr algn="ctr"/>
            <a:r>
              <a:rPr lang="en-US" sz="2400" dirty="0">
                <a:solidFill>
                  <a:schemeClr val="accent1"/>
                </a:solidFill>
              </a:rPr>
              <a:t>Top Counties for Numeric Growth in Texas, 2020-2021</a:t>
            </a:r>
          </a:p>
        </p:txBody>
      </p:sp>
      <p:sp>
        <p:nvSpPr>
          <p:cNvPr id="5" name="Rectangle 4"/>
          <p:cNvSpPr/>
          <p:nvPr/>
        </p:nvSpPr>
        <p:spPr>
          <a:xfrm>
            <a:off x="285750" y="6538912"/>
            <a:ext cx="4572000" cy="257506"/>
          </a:xfrm>
          <a:prstGeom prst="rect">
            <a:avLst/>
          </a:prstGeom>
        </p:spPr>
        <p:txBody>
          <a:bodyPr>
            <a:spAutoFit/>
          </a:bodyPr>
          <a:lstStyle/>
          <a:p>
            <a:pPr>
              <a:lnSpc>
                <a:spcPct val="107000"/>
              </a:lnSpc>
            </a:pPr>
            <a:r>
              <a:rPr lang="en-US" sz="1000" dirty="0">
                <a:solidFill>
                  <a:schemeClr val="tx1">
                    <a:lumMod val="65000"/>
                    <a:lumOff val="35000"/>
                  </a:schemeClr>
                </a:solidFill>
              </a:rPr>
              <a:t>Source: US Census  Bureau, 2021 Population 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3DE658E-3681-4F56-B818-CFD5B7BB2FDE}"/>
              </a:ext>
            </a:extLst>
          </p:cNvPr>
          <p:cNvSpPr>
            <a:spLocks noGrp="1"/>
          </p:cNvSpPr>
          <p:nvPr>
            <p:ph type="sldNum" sz="quarter" idx="12"/>
          </p:nvPr>
        </p:nvSpPr>
        <p:spPr/>
        <p:txBody>
          <a:bodyPr/>
          <a:lstStyle/>
          <a:p>
            <a:fld id="{CFD7B3FC-F52A-4C3D-BF43-F2954D09CBBE}" type="slidenum">
              <a:rPr lang="en-US" smtClean="0"/>
              <a:t>8</a:t>
            </a:fld>
            <a:endParaRPr lang="en-US" dirty="0"/>
          </a:p>
        </p:txBody>
      </p:sp>
    </p:spTree>
    <p:extLst>
      <p:ext uri="{BB962C8B-B14F-4D97-AF65-F5344CB8AC3E}">
        <p14:creationId xmlns:p14="http://schemas.microsoft.com/office/powerpoint/2010/main" val="202942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45719" y="269838"/>
            <a:ext cx="7024162" cy="461665"/>
          </a:xfrm>
          <a:prstGeom prst="rect">
            <a:avLst/>
          </a:prstGeom>
        </p:spPr>
        <p:txBody>
          <a:bodyPr wrap="square">
            <a:spAutoFit/>
          </a:bodyPr>
          <a:lstStyle/>
          <a:p>
            <a:pPr algn="ctr"/>
            <a:r>
              <a:rPr lang="en-US" sz="2400" dirty="0">
                <a:solidFill>
                  <a:schemeClr val="accent1"/>
                </a:solidFill>
              </a:rPr>
              <a:t>Top Counties for Percent Growth in Texas, 2020-2021*</a:t>
            </a:r>
          </a:p>
        </p:txBody>
      </p:sp>
      <p:graphicFrame>
        <p:nvGraphicFramePr>
          <p:cNvPr id="8" name="Content Placeholder 3">
            <a:extLst>
              <a:ext uri="{FF2B5EF4-FFF2-40B4-BE49-F238E27FC236}">
                <a16:creationId xmlns:a16="http://schemas.microsoft.com/office/drawing/2014/main" id="{4FE6A20C-36E4-4003-9A85-43A1F2A1B3B2}"/>
              </a:ext>
            </a:extLst>
          </p:cNvPr>
          <p:cNvGraphicFramePr>
            <a:graphicFrameLocks/>
          </p:cNvGraphicFramePr>
          <p:nvPr>
            <p:extLst/>
          </p:nvPr>
        </p:nvGraphicFramePr>
        <p:xfrm>
          <a:off x="1674388" y="851679"/>
          <a:ext cx="9617924" cy="5236614"/>
        </p:xfrm>
        <a:graphic>
          <a:graphicData uri="http://schemas.openxmlformats.org/drawingml/2006/table">
            <a:tbl>
              <a:tblPr firstRow="1" bandRow="1">
                <a:tableStyleId>{5C22544A-7EE6-4342-B048-85BDC9FD1C3A}</a:tableStyleId>
              </a:tblPr>
              <a:tblGrid>
                <a:gridCol w="1229327">
                  <a:extLst>
                    <a:ext uri="{9D8B030D-6E8A-4147-A177-3AD203B41FA5}">
                      <a16:colId xmlns:a16="http://schemas.microsoft.com/office/drawing/2014/main" val="3618365980"/>
                    </a:ext>
                  </a:extLst>
                </a:gridCol>
                <a:gridCol w="964455">
                  <a:extLst>
                    <a:ext uri="{9D8B030D-6E8A-4147-A177-3AD203B41FA5}">
                      <a16:colId xmlns:a16="http://schemas.microsoft.com/office/drawing/2014/main" val="272417622"/>
                    </a:ext>
                  </a:extLst>
                </a:gridCol>
                <a:gridCol w="1432287">
                  <a:extLst>
                    <a:ext uri="{9D8B030D-6E8A-4147-A177-3AD203B41FA5}">
                      <a16:colId xmlns:a16="http://schemas.microsoft.com/office/drawing/2014/main" val="1015821435"/>
                    </a:ext>
                  </a:extLst>
                </a:gridCol>
                <a:gridCol w="1198371">
                  <a:extLst>
                    <a:ext uri="{9D8B030D-6E8A-4147-A177-3AD203B41FA5}">
                      <a16:colId xmlns:a16="http://schemas.microsoft.com/office/drawing/2014/main" val="2286551118"/>
                    </a:ext>
                  </a:extLst>
                </a:gridCol>
                <a:gridCol w="1198371">
                  <a:extLst>
                    <a:ext uri="{9D8B030D-6E8A-4147-A177-3AD203B41FA5}">
                      <a16:colId xmlns:a16="http://schemas.microsoft.com/office/drawing/2014/main" val="1610831424"/>
                    </a:ext>
                  </a:extLst>
                </a:gridCol>
                <a:gridCol w="1198371">
                  <a:extLst>
                    <a:ext uri="{9D8B030D-6E8A-4147-A177-3AD203B41FA5}">
                      <a16:colId xmlns:a16="http://schemas.microsoft.com/office/drawing/2014/main" val="1733748141"/>
                    </a:ext>
                  </a:extLst>
                </a:gridCol>
                <a:gridCol w="1198371">
                  <a:extLst>
                    <a:ext uri="{9D8B030D-6E8A-4147-A177-3AD203B41FA5}">
                      <a16:colId xmlns:a16="http://schemas.microsoft.com/office/drawing/2014/main" val="173708240"/>
                    </a:ext>
                  </a:extLst>
                </a:gridCol>
                <a:gridCol w="1198371">
                  <a:extLst>
                    <a:ext uri="{9D8B030D-6E8A-4147-A177-3AD203B41FA5}">
                      <a16:colId xmlns:a16="http://schemas.microsoft.com/office/drawing/2014/main" val="2155483443"/>
                    </a:ext>
                  </a:extLst>
                </a:gridCol>
              </a:tblGrid>
              <a:tr h="1327934">
                <a:tc>
                  <a:txBody>
                    <a:bodyPr/>
                    <a:lstStyle/>
                    <a:p>
                      <a:pPr algn="ctr" fontAlgn="b"/>
                      <a:r>
                        <a:rPr lang="en-US" sz="1400" u="none" strike="noStrike" dirty="0">
                          <a:effectLst/>
                        </a:rPr>
                        <a:t>County</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US Rank</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2021 Population Estimate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Population Change </a:t>
                      </a:r>
                    </a:p>
                    <a:p>
                      <a:pPr algn="ctr" fontAlgn="b"/>
                      <a:r>
                        <a:rPr lang="en-US" sz="1400" u="none" strike="noStrike" dirty="0">
                          <a:effectLst/>
                        </a:rPr>
                        <a:t>2020-2021</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Percent Population</a:t>
                      </a:r>
                      <a:r>
                        <a:rPr lang="en-US" sz="1400" u="none" strike="noStrike" baseline="0" dirty="0">
                          <a:effectLst/>
                        </a:rPr>
                        <a:t> Change </a:t>
                      </a:r>
                    </a:p>
                    <a:p>
                      <a:pPr algn="ctr" fontAlgn="b"/>
                      <a:r>
                        <a:rPr lang="en-US" sz="1400" u="none" strike="noStrike" dirty="0">
                          <a:effectLst/>
                        </a:rPr>
                        <a:t>2020-2021</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Percent of Population</a:t>
                      </a:r>
                      <a:r>
                        <a:rPr lang="en-US" sz="1400" u="none" strike="noStrike" baseline="0" dirty="0">
                          <a:effectLst/>
                        </a:rPr>
                        <a:t> Change from Natural Increase</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Percent of Population Change from International Migration</a:t>
                      </a:r>
                      <a:endParaRPr lang="en-US" sz="1400" b="1" i="0" u="none" strike="noStrike" dirty="0">
                        <a:solidFill>
                          <a:schemeClr val="bg1"/>
                        </a:solidFill>
                        <a:effectLst/>
                        <a:latin typeface="Calibri" panose="020F0502020204030204" pitchFamily="34" charset="0"/>
                      </a:endParaRPr>
                    </a:p>
                  </a:txBody>
                  <a:tcPr marL="9525" marR="9525" marT="9525" marB="0" anchor="ctr"/>
                </a:tc>
                <a:tc>
                  <a:txBody>
                    <a:bodyPr/>
                    <a:lstStyle/>
                    <a:p>
                      <a:pPr algn="ctr" fontAlgn="b"/>
                      <a:r>
                        <a:rPr lang="en-US" sz="1400" u="none" strike="noStrike" dirty="0">
                          <a:effectLst/>
                        </a:rPr>
                        <a:t>Percent of Population Change from Domestic Migration</a:t>
                      </a:r>
                      <a:endParaRPr lang="en-US" sz="1400" b="1" i="0" u="none" strike="noStrike" dirty="0">
                        <a:solidFill>
                          <a:schemeClr val="bg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48485120"/>
                  </a:ext>
                </a:extLst>
              </a:tr>
              <a:tr h="372273">
                <a:tc>
                  <a:txBody>
                    <a:bodyPr/>
                    <a:lstStyle/>
                    <a:p>
                      <a:pPr algn="ctr" fontAlgn="b"/>
                      <a:r>
                        <a:rPr lang="en-US" sz="1600" b="0" i="0" u="none" strike="noStrike" dirty="0">
                          <a:solidFill>
                            <a:schemeClr val="tx1"/>
                          </a:solidFill>
                          <a:effectLst/>
                          <a:latin typeface="Calibri" panose="020F0502020204030204" pitchFamily="34" charset="0"/>
                        </a:rPr>
                        <a:t>Kaufman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157,768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10,782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7.3%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95.6%</a:t>
                      </a:r>
                    </a:p>
                  </a:txBody>
                  <a:tcPr marL="9525" marR="9525" marT="9525" marB="0" anchor="b"/>
                </a:tc>
                <a:extLst>
                  <a:ext uri="{0D108BD9-81ED-4DB2-BD59-A6C34878D82A}">
                    <a16:rowId xmlns:a16="http://schemas.microsoft.com/office/drawing/2014/main" val="179818557"/>
                  </a:ext>
                </a:extLst>
              </a:tr>
              <a:tr h="320623">
                <a:tc>
                  <a:txBody>
                    <a:bodyPr/>
                    <a:lstStyle/>
                    <a:p>
                      <a:pPr algn="ctr" fontAlgn="b"/>
                      <a:r>
                        <a:rPr lang="en-US" sz="1600" b="0" i="0" u="none" strike="noStrike" dirty="0">
                          <a:solidFill>
                            <a:schemeClr val="tx1"/>
                          </a:solidFill>
                          <a:effectLst/>
                          <a:latin typeface="Calibri" panose="020F0502020204030204" pitchFamily="34" charset="0"/>
                        </a:rPr>
                        <a:t>Comal</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174,986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11,413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7.0%</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0.4%</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0.2%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99.3%</a:t>
                      </a:r>
                    </a:p>
                  </a:txBody>
                  <a:tcPr marL="9525" marR="9525" marT="9525" marB="0" anchor="b"/>
                </a:tc>
                <a:extLst>
                  <a:ext uri="{0D108BD9-81ED-4DB2-BD59-A6C34878D82A}">
                    <a16:rowId xmlns:a16="http://schemas.microsoft.com/office/drawing/2014/main" val="2675858210"/>
                  </a:ext>
                </a:extLst>
              </a:tr>
              <a:tr h="327872">
                <a:tc>
                  <a:txBody>
                    <a:bodyPr/>
                    <a:lstStyle/>
                    <a:p>
                      <a:pPr algn="ctr" fontAlgn="b"/>
                      <a:r>
                        <a:rPr lang="en-US" sz="1600" b="0" i="0" u="none" strike="noStrike" dirty="0">
                          <a:solidFill>
                            <a:schemeClr val="tx1"/>
                          </a:solidFill>
                          <a:effectLst/>
                          <a:latin typeface="Calibri" panose="020F0502020204030204" pitchFamily="34" charset="0"/>
                        </a:rPr>
                        <a:t>Rockwall</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3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116,381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7,291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6.7%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3.9%</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0.6%</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95.5%</a:t>
                      </a:r>
                    </a:p>
                  </a:txBody>
                  <a:tcPr marL="9525" marR="9525" marT="9525" marB="0" anchor="b"/>
                </a:tc>
                <a:extLst>
                  <a:ext uri="{0D108BD9-81ED-4DB2-BD59-A6C34878D82A}">
                    <a16:rowId xmlns:a16="http://schemas.microsoft.com/office/drawing/2014/main" val="3284744766"/>
                  </a:ext>
                </a:extLst>
              </a:tr>
              <a:tr h="327872">
                <a:tc>
                  <a:txBody>
                    <a:bodyPr/>
                    <a:lstStyle/>
                    <a:p>
                      <a:pPr algn="ctr" fontAlgn="b"/>
                      <a:r>
                        <a:rPr lang="en-US" sz="1600" b="0" i="0" u="none" strike="noStrike" dirty="0">
                          <a:solidFill>
                            <a:schemeClr val="tx1"/>
                          </a:solidFill>
                          <a:effectLst/>
                          <a:latin typeface="Calibri" panose="020F0502020204030204" pitchFamily="34" charset="0"/>
                        </a:rPr>
                        <a:t>Liberty</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4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97,621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5,270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3.7%</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96.2%</a:t>
                      </a:r>
                    </a:p>
                  </a:txBody>
                  <a:tcPr marL="9525" marR="9525" marT="9525" marB="0" anchor="b"/>
                </a:tc>
                <a:extLst>
                  <a:ext uri="{0D108BD9-81ED-4DB2-BD59-A6C34878D82A}">
                    <a16:rowId xmlns:a16="http://schemas.microsoft.com/office/drawing/2014/main" val="3025407770"/>
                  </a:ext>
                </a:extLst>
              </a:tr>
              <a:tr h="284448">
                <a:tc>
                  <a:txBody>
                    <a:bodyPr/>
                    <a:lstStyle/>
                    <a:p>
                      <a:pPr algn="ctr" fontAlgn="b"/>
                      <a:r>
                        <a:rPr lang="en-US" sz="1600" b="0" i="0" u="none" strike="noStrike" dirty="0">
                          <a:solidFill>
                            <a:schemeClr val="tx1"/>
                          </a:solidFill>
                          <a:effectLst/>
                          <a:latin typeface="Calibri" panose="020F0502020204030204" pitchFamily="34" charset="0"/>
                        </a:rPr>
                        <a:t>Parker</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9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156,764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7,332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4.9%</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0.9%</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0.6%</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98.6%</a:t>
                      </a:r>
                    </a:p>
                  </a:txBody>
                  <a:tcPr marL="9525" marR="9525" marT="9525" marB="0" anchor="b"/>
                </a:tc>
                <a:extLst>
                  <a:ext uri="{0D108BD9-81ED-4DB2-BD59-A6C34878D82A}">
                    <a16:rowId xmlns:a16="http://schemas.microsoft.com/office/drawing/2014/main" val="2664998668"/>
                  </a:ext>
                </a:extLst>
              </a:tr>
              <a:tr h="265465">
                <a:tc>
                  <a:txBody>
                    <a:bodyPr/>
                    <a:lstStyle/>
                    <a:p>
                      <a:pPr algn="ctr" fontAlgn="b"/>
                      <a:r>
                        <a:rPr lang="en-US" sz="1600" b="0" i="0" u="none" strike="noStrike" dirty="0">
                          <a:solidFill>
                            <a:schemeClr val="tx1"/>
                          </a:solidFill>
                          <a:effectLst/>
                          <a:latin typeface="Calibri" panose="020F0502020204030204" pitchFamily="34" charset="0"/>
                        </a:rPr>
                        <a:t>Hays</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10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255,397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11,588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4.8%</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8.5%</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90.3%</a:t>
                      </a:r>
                    </a:p>
                  </a:txBody>
                  <a:tcPr marL="9525" marR="9525" marT="9525" marB="0" anchor="b"/>
                </a:tc>
                <a:extLst>
                  <a:ext uri="{0D108BD9-81ED-4DB2-BD59-A6C34878D82A}">
                    <a16:rowId xmlns:a16="http://schemas.microsoft.com/office/drawing/2014/main" val="965111107"/>
                  </a:ext>
                </a:extLst>
              </a:tr>
              <a:tr h="274988">
                <a:tc>
                  <a:txBody>
                    <a:bodyPr/>
                    <a:lstStyle/>
                    <a:p>
                      <a:pPr algn="ctr" fontAlgn="b"/>
                      <a:r>
                        <a:rPr lang="en-US" sz="1600" b="0" i="0" u="none" strike="noStrike" dirty="0">
                          <a:solidFill>
                            <a:schemeClr val="tx1"/>
                          </a:solidFill>
                          <a:effectLst/>
                          <a:latin typeface="Calibri" panose="020F0502020204030204" pitchFamily="34" charset="0"/>
                        </a:rPr>
                        <a:t>Williamson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14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643,026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27,760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4.5%</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89.5%</a:t>
                      </a:r>
                    </a:p>
                  </a:txBody>
                  <a:tcPr marL="9525" marR="9525" marT="9525" marB="0" anchor="b"/>
                </a:tc>
                <a:extLst>
                  <a:ext uri="{0D108BD9-81ED-4DB2-BD59-A6C34878D82A}">
                    <a16:rowId xmlns:a16="http://schemas.microsoft.com/office/drawing/2014/main" val="3757969331"/>
                  </a:ext>
                </a:extLst>
              </a:tr>
              <a:tr h="274988">
                <a:tc>
                  <a:txBody>
                    <a:bodyPr/>
                    <a:lstStyle/>
                    <a:p>
                      <a:pPr algn="ctr" fontAlgn="b"/>
                      <a:r>
                        <a:rPr lang="en-US" sz="1600" b="0" i="0" u="none" strike="noStrike" dirty="0">
                          <a:solidFill>
                            <a:schemeClr val="tx1"/>
                          </a:solidFill>
                          <a:effectLst/>
                          <a:latin typeface="Calibri" panose="020F0502020204030204" pitchFamily="34" charset="0"/>
                        </a:rPr>
                        <a:t>Ellis</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17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202,678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8,406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4.3%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5.2%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94.6%</a:t>
                      </a:r>
                    </a:p>
                  </a:txBody>
                  <a:tcPr marL="9525" marR="9525" marT="9525" marB="0" anchor="b"/>
                </a:tc>
                <a:extLst>
                  <a:ext uri="{0D108BD9-81ED-4DB2-BD59-A6C34878D82A}">
                    <a16:rowId xmlns:a16="http://schemas.microsoft.com/office/drawing/2014/main" val="106070291"/>
                  </a:ext>
                </a:extLst>
              </a:tr>
              <a:tr h="274988">
                <a:tc>
                  <a:txBody>
                    <a:bodyPr/>
                    <a:lstStyle/>
                    <a:p>
                      <a:pPr algn="ctr" fontAlgn="b"/>
                      <a:r>
                        <a:rPr lang="en-US" sz="1600" b="0" i="0" u="none" strike="noStrike" dirty="0">
                          <a:solidFill>
                            <a:schemeClr val="tx1"/>
                          </a:solidFill>
                          <a:effectLst/>
                          <a:latin typeface="Calibri" panose="020F0502020204030204" pitchFamily="34" charset="0"/>
                        </a:rPr>
                        <a:t>Waller</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19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59,781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2,432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4.2%</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0.4%</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90.3%</a:t>
                      </a:r>
                    </a:p>
                  </a:txBody>
                  <a:tcPr marL="9525" marR="9525" marT="9525" marB="0" anchor="b"/>
                </a:tc>
                <a:extLst>
                  <a:ext uri="{0D108BD9-81ED-4DB2-BD59-A6C34878D82A}">
                    <a16:rowId xmlns:a16="http://schemas.microsoft.com/office/drawing/2014/main" val="4226570209"/>
                  </a:ext>
                </a:extLst>
              </a:tr>
              <a:tr h="274988">
                <a:tc>
                  <a:txBody>
                    <a:bodyPr/>
                    <a:lstStyle/>
                    <a:p>
                      <a:pPr algn="ctr" fontAlgn="b"/>
                      <a:r>
                        <a:rPr lang="en-US" sz="1600" b="0" i="0" u="none" strike="noStrike" dirty="0">
                          <a:solidFill>
                            <a:schemeClr val="tx1"/>
                          </a:solidFill>
                          <a:effectLst/>
                          <a:latin typeface="Calibri" panose="020F0502020204030204" pitchFamily="34" charset="0"/>
                        </a:rPr>
                        <a:t>Bastrop</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20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102,058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4,075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4.2%</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3.4%</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-0.3%</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97.0%</a:t>
                      </a:r>
                    </a:p>
                  </a:txBody>
                  <a:tcPr marL="9525" marR="9525" marT="9525" marB="0" anchor="b"/>
                </a:tc>
                <a:extLst>
                  <a:ext uri="{0D108BD9-81ED-4DB2-BD59-A6C34878D82A}">
                    <a16:rowId xmlns:a16="http://schemas.microsoft.com/office/drawing/2014/main" val="103439868"/>
                  </a:ext>
                </a:extLst>
              </a:tr>
              <a:tr h="274988">
                <a:tc>
                  <a:txBody>
                    <a:bodyPr/>
                    <a:lstStyle/>
                    <a:p>
                      <a:pPr algn="ctr" fontAlgn="b"/>
                      <a:r>
                        <a:rPr lang="en-US" sz="1600" b="0" i="0" u="none" strike="noStrike" dirty="0">
                          <a:solidFill>
                            <a:schemeClr val="tx1"/>
                          </a:solidFill>
                          <a:effectLst/>
                          <a:latin typeface="Calibri" panose="020F0502020204030204" pitchFamily="34" charset="0"/>
                        </a:rPr>
                        <a:t>Wise</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22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71,714 </a:t>
                      </a:r>
                    </a:p>
                  </a:txBody>
                  <a:tcPr marL="9525" marR="9525" marT="9525" marB="0" anchor="b"/>
                </a:tc>
                <a:tc>
                  <a:txBody>
                    <a:bodyPr/>
                    <a:lstStyle/>
                    <a:p>
                      <a:pPr algn="l" fontAlgn="b"/>
                      <a:r>
                        <a:rPr lang="en-US" sz="1600" b="0" i="0" u="none" strike="noStrike">
                          <a:solidFill>
                            <a:schemeClr val="tx1"/>
                          </a:solidFill>
                          <a:effectLst/>
                          <a:latin typeface="Calibri" panose="020F0502020204030204" pitchFamily="34" charset="0"/>
                        </a:rPr>
                        <a:t>               2,848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4.1%</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-1.4%</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0.1%</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101.2%</a:t>
                      </a:r>
                    </a:p>
                  </a:txBody>
                  <a:tcPr marL="9525" marR="9525" marT="9525" marB="0" anchor="b"/>
                </a:tc>
                <a:extLst>
                  <a:ext uri="{0D108BD9-81ED-4DB2-BD59-A6C34878D82A}">
                    <a16:rowId xmlns:a16="http://schemas.microsoft.com/office/drawing/2014/main" val="275767631"/>
                  </a:ext>
                </a:extLst>
              </a:tr>
              <a:tr h="274988">
                <a:tc>
                  <a:txBody>
                    <a:bodyPr/>
                    <a:lstStyle/>
                    <a:p>
                      <a:pPr algn="ctr" fontAlgn="b"/>
                      <a:r>
                        <a:rPr lang="en-US" sz="1600" b="0" i="0" u="none" strike="noStrike" dirty="0">
                          <a:solidFill>
                            <a:schemeClr val="tx1"/>
                          </a:solidFill>
                          <a:effectLst/>
                          <a:latin typeface="Calibri" panose="020F0502020204030204" pitchFamily="34" charset="0"/>
                        </a:rPr>
                        <a:t>Montgomery</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25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648,886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23,948 </a:t>
                      </a:r>
                    </a:p>
                  </a:txBody>
                  <a:tcPr marL="9525" marR="9525" marT="9525" marB="0" anchor="b"/>
                </a:tc>
                <a:tc>
                  <a:txBody>
                    <a:bodyPr/>
                    <a:lstStyle/>
                    <a:p>
                      <a:pPr algn="r" fontAlgn="b"/>
                      <a:r>
                        <a:rPr lang="en-US" sz="1600" b="0" i="0" u="none" strike="noStrike">
                          <a:solidFill>
                            <a:schemeClr val="tx1"/>
                          </a:solidFill>
                          <a:effectLst/>
                          <a:latin typeface="Calibri" panose="020F0502020204030204" pitchFamily="34" charset="0"/>
                        </a:rPr>
                        <a:t>3.8%</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7.7%</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1.9%</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90.4%</a:t>
                      </a:r>
                    </a:p>
                  </a:txBody>
                  <a:tcPr marL="9525" marR="9525" marT="9525" marB="0" anchor="b"/>
                </a:tc>
                <a:extLst>
                  <a:ext uri="{0D108BD9-81ED-4DB2-BD59-A6C34878D82A}">
                    <a16:rowId xmlns:a16="http://schemas.microsoft.com/office/drawing/2014/main" val="2049704231"/>
                  </a:ext>
                </a:extLst>
              </a:tr>
              <a:tr h="360199">
                <a:tc>
                  <a:txBody>
                    <a:bodyPr/>
                    <a:lstStyle/>
                    <a:p>
                      <a:pPr algn="ctr" fontAlgn="b"/>
                      <a:r>
                        <a:rPr lang="en-US" sz="1600" b="0" i="0" u="none" strike="noStrike" dirty="0">
                          <a:solidFill>
                            <a:schemeClr val="tx1"/>
                          </a:solidFill>
                          <a:effectLst/>
                          <a:latin typeface="Calibri" panose="020F0502020204030204" pitchFamily="34" charset="0"/>
                        </a:rPr>
                        <a:t>Johnson</a:t>
                      </a:r>
                    </a:p>
                  </a:txBody>
                  <a:tcPr marL="9525" marR="9525" marT="9525" marB="0" anchor="b"/>
                </a:tc>
                <a:tc>
                  <a:txBody>
                    <a:bodyPr/>
                    <a:lstStyle/>
                    <a:p>
                      <a:pPr algn="ctr" fontAlgn="b"/>
                      <a:r>
                        <a:rPr lang="en-US" sz="1600" b="0" i="0" u="none" strike="noStrike" dirty="0">
                          <a:solidFill>
                            <a:schemeClr val="tx1"/>
                          </a:solidFill>
                          <a:effectLst/>
                          <a:latin typeface="Calibri" panose="020F0502020204030204" pitchFamily="34" charset="0"/>
                        </a:rPr>
                        <a:t>32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187,280 </a:t>
                      </a:r>
                    </a:p>
                  </a:txBody>
                  <a:tcPr marL="9525" marR="9525" marT="9525" marB="0" anchor="b"/>
                </a:tc>
                <a:tc>
                  <a:txBody>
                    <a:bodyPr/>
                    <a:lstStyle/>
                    <a:p>
                      <a:pPr algn="l" fontAlgn="b"/>
                      <a:r>
                        <a:rPr lang="en-US" sz="1600" b="0" i="0" u="none" strike="noStrike" dirty="0">
                          <a:solidFill>
                            <a:schemeClr val="tx1"/>
                          </a:solidFill>
                          <a:effectLst/>
                          <a:latin typeface="Calibri" panose="020F0502020204030204" pitchFamily="34" charset="0"/>
                        </a:rPr>
                        <a:t>               6,547 </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3.6%</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4.6%</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0.3%</a:t>
                      </a:r>
                    </a:p>
                  </a:txBody>
                  <a:tcPr marL="9525" marR="9525" marT="9525" marB="0" anchor="b"/>
                </a:tc>
                <a:tc>
                  <a:txBody>
                    <a:bodyPr/>
                    <a:lstStyle/>
                    <a:p>
                      <a:pPr algn="r" fontAlgn="b"/>
                      <a:r>
                        <a:rPr lang="en-US" sz="1600" b="0" i="0" u="none" strike="noStrike" dirty="0">
                          <a:solidFill>
                            <a:schemeClr val="tx1"/>
                          </a:solidFill>
                          <a:effectLst/>
                          <a:latin typeface="Calibri" panose="020F0502020204030204" pitchFamily="34" charset="0"/>
                        </a:rPr>
                        <a:t>95.1%</a:t>
                      </a:r>
                    </a:p>
                  </a:txBody>
                  <a:tcPr marL="9525" marR="9525" marT="9525" marB="0" anchor="b"/>
                </a:tc>
                <a:extLst>
                  <a:ext uri="{0D108BD9-81ED-4DB2-BD59-A6C34878D82A}">
                    <a16:rowId xmlns:a16="http://schemas.microsoft.com/office/drawing/2014/main" val="1865485350"/>
                  </a:ext>
                </a:extLst>
              </a:tr>
            </a:tbl>
          </a:graphicData>
        </a:graphic>
      </p:graphicFrame>
      <p:sp>
        <p:nvSpPr>
          <p:cNvPr id="9" name="Rectangle 8">
            <a:extLst>
              <a:ext uri="{FF2B5EF4-FFF2-40B4-BE49-F238E27FC236}">
                <a16:creationId xmlns:a16="http://schemas.microsoft.com/office/drawing/2014/main" id="{33CDF97D-D3A2-44B0-9D14-CF3E19837EB6}"/>
              </a:ext>
            </a:extLst>
          </p:cNvPr>
          <p:cNvSpPr/>
          <p:nvPr/>
        </p:nvSpPr>
        <p:spPr>
          <a:xfrm>
            <a:off x="4561312" y="6473512"/>
            <a:ext cx="6248400" cy="261610"/>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*Among counties with populations of 50,000 or more in 2020</a:t>
            </a:r>
            <a:endParaRPr lang="en-US" sz="1100" dirty="0"/>
          </a:p>
        </p:txBody>
      </p:sp>
      <p:sp>
        <p:nvSpPr>
          <p:cNvPr id="10" name="Rectangle 9">
            <a:extLst>
              <a:ext uri="{FF2B5EF4-FFF2-40B4-BE49-F238E27FC236}">
                <a16:creationId xmlns:a16="http://schemas.microsoft.com/office/drawing/2014/main" id="{3C1931F9-521F-497B-B7DD-C59494AB84DF}"/>
              </a:ext>
            </a:extLst>
          </p:cNvPr>
          <p:cNvSpPr/>
          <p:nvPr/>
        </p:nvSpPr>
        <p:spPr>
          <a:xfrm>
            <a:off x="85725" y="6538912"/>
            <a:ext cx="4572000" cy="257506"/>
          </a:xfrm>
          <a:prstGeom prst="rect">
            <a:avLst/>
          </a:prstGeom>
        </p:spPr>
        <p:txBody>
          <a:bodyPr>
            <a:spAutoFit/>
          </a:bodyPr>
          <a:lstStyle/>
          <a:p>
            <a:pPr>
              <a:lnSpc>
                <a:spcPct val="107000"/>
              </a:lnSpc>
            </a:pPr>
            <a:r>
              <a:rPr lang="en-US" sz="1000" dirty="0">
                <a:solidFill>
                  <a:schemeClr val="tx1">
                    <a:lumMod val="65000"/>
                    <a:lumOff val="35000"/>
                  </a:schemeClr>
                </a:solidFill>
              </a:rPr>
              <a:t>Source: US Census  Bureau, 2021 Population Estimates</a:t>
            </a:r>
            <a:endParaRPr lang="en-US" sz="10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479B881-2BBA-47A0-9434-8F3E1AC8A7B4}"/>
              </a:ext>
            </a:extLst>
          </p:cNvPr>
          <p:cNvSpPr>
            <a:spLocks noGrp="1"/>
          </p:cNvSpPr>
          <p:nvPr>
            <p:ph type="sldNum" sz="quarter" idx="12"/>
          </p:nvPr>
        </p:nvSpPr>
        <p:spPr/>
        <p:txBody>
          <a:bodyPr/>
          <a:lstStyle/>
          <a:p>
            <a:fld id="{CFD7B3FC-F52A-4C3D-BF43-F2954D09CBBE}" type="slidenum">
              <a:rPr lang="en-US" smtClean="0"/>
              <a:t>9</a:t>
            </a:fld>
            <a:endParaRPr lang="en-US" dirty="0"/>
          </a:p>
        </p:txBody>
      </p:sp>
    </p:spTree>
    <p:extLst>
      <p:ext uri="{BB962C8B-B14F-4D97-AF65-F5344CB8AC3E}">
        <p14:creationId xmlns:p14="http://schemas.microsoft.com/office/powerpoint/2010/main" val="5149831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69cb368-3e93-4192-a205-bbf3e90749f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FD601437356649A566DB2CE3C83D77" ma:contentTypeVersion="14" ma:contentTypeDescription="Create a new document." ma:contentTypeScope="" ma:versionID="3d665708e671a1287551afa1722a8938">
  <xsd:schema xmlns:xsd="http://www.w3.org/2001/XMLSchema" xmlns:xs="http://www.w3.org/2001/XMLSchema" xmlns:p="http://schemas.microsoft.com/office/2006/metadata/properties" xmlns:ns3="ec280a45-1a33-413a-8668-0b52f99311ea" xmlns:ns4="869cb368-3e93-4192-a205-bbf3e90749fb" targetNamespace="http://schemas.microsoft.com/office/2006/metadata/properties" ma:root="true" ma:fieldsID="c2f3a1828b97c9c04bc28db361dcbb18" ns3:_="" ns4:_="">
    <xsd:import namespace="ec280a45-1a33-413a-8668-0b52f99311ea"/>
    <xsd:import namespace="869cb368-3e93-4192-a205-bbf3e90749f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80a45-1a33-413a-8668-0b52f99311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9cb368-3e93-4192-a205-bbf3e90749f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1484A1-434B-4BD9-91E0-487B0D646ADF}">
  <ds:schemaRefs>
    <ds:schemaRef ds:uri="ec280a45-1a33-413a-8668-0b52f99311ea"/>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869cb368-3e93-4192-a205-bbf3e90749fb"/>
    <ds:schemaRef ds:uri="http://www.w3.org/XML/1998/namespace"/>
    <ds:schemaRef ds:uri="http://purl.org/dc/dcmitype/"/>
    <ds:schemaRef ds:uri="http://schemas.openxmlformats.org/package/2006/metadata/core-properties"/>
  </ds:schemaRefs>
</ds:datastoreItem>
</file>

<file path=customXml/itemProps2.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3.xml><?xml version="1.0" encoding="utf-8"?>
<ds:datastoreItem xmlns:ds="http://schemas.openxmlformats.org/officeDocument/2006/customXml" ds:itemID="{137D6BBD-BB05-47CF-8ACF-A9401622A5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80a45-1a33-413a-8668-0b52f99311ea"/>
    <ds:schemaRef ds:uri="869cb368-3e93-4192-a205-bbf3e9074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34539</TotalTime>
  <Words>2485</Words>
  <Application>Microsoft Office PowerPoint</Application>
  <PresentationFormat>Widescreen</PresentationFormat>
  <Paragraphs>535</Paragraphs>
  <Slides>24</Slides>
  <Notes>23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24</vt:i4>
      </vt:variant>
    </vt:vector>
  </HeadingPairs>
  <TitlesOfParts>
    <vt:vector size="36" baseType="lpstr">
      <vt:lpstr>ＭＳ Ｐゴシック</vt:lpstr>
      <vt:lpstr>Arial</vt:lpstr>
      <vt:lpstr>Calibri</vt:lpstr>
      <vt:lpstr>Calibri Light</vt:lpstr>
      <vt:lpstr>MS sans serif</vt:lpstr>
      <vt:lpstr>Times New Roman</vt:lpstr>
      <vt:lpstr>Office Theme</vt:lpstr>
      <vt:lpstr>2_Office Theme</vt:lpstr>
      <vt:lpstr>1_Office Theme</vt:lpstr>
      <vt:lpstr>Custom Design</vt:lpstr>
      <vt:lpstr>3_Office Theme</vt:lpstr>
      <vt:lpstr>4_Office Theme</vt:lpstr>
      <vt:lpstr>PowerPoint Presentation</vt:lpstr>
      <vt:lpstr>States with Most Population Growth, 2010 to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Educational Attainment of Persons Age 25 Years and Older by Race/Ethnicity, Texas, 2019</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Monica Cruz</cp:lastModifiedBy>
  <cp:revision>827</cp:revision>
  <cp:lastPrinted>2021-08-19T16:34:52Z</cp:lastPrinted>
  <dcterms:created xsi:type="dcterms:W3CDTF">2016-06-30T18:52:57Z</dcterms:created>
  <dcterms:modified xsi:type="dcterms:W3CDTF">2023-02-28T22:28:29Z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0x0101004EFD601437356649A566DB2CE3C83D77</vt:lpwstr>
  </property>
</Properties>
</file>