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39"/>
  </p:notesMasterIdLst>
  <p:sldIdLst>
    <p:sldId id="549" r:id="rId10"/>
    <p:sldId id="878" r:id="rId11"/>
    <p:sldId id="942" r:id="rId12"/>
    <p:sldId id="943" r:id="rId13"/>
    <p:sldId id="898" r:id="rId14"/>
    <p:sldId id="895" r:id="rId15"/>
    <p:sldId id="966" r:id="rId16"/>
    <p:sldId id="985" r:id="rId17"/>
    <p:sldId id="986" r:id="rId18"/>
    <p:sldId id="981" r:id="rId19"/>
    <p:sldId id="982" r:id="rId20"/>
    <p:sldId id="874" r:id="rId21"/>
    <p:sldId id="980" r:id="rId22"/>
    <p:sldId id="901" r:id="rId23"/>
    <p:sldId id="946" r:id="rId24"/>
    <p:sldId id="947" r:id="rId25"/>
    <p:sldId id="920" r:id="rId26"/>
    <p:sldId id="885" r:id="rId27"/>
    <p:sldId id="970" r:id="rId28"/>
    <p:sldId id="971" r:id="rId29"/>
    <p:sldId id="814" r:id="rId30"/>
    <p:sldId id="989" r:id="rId31"/>
    <p:sldId id="987" r:id="rId32"/>
    <p:sldId id="988" r:id="rId33"/>
    <p:sldId id="774" r:id="rId34"/>
    <p:sldId id="984" r:id="rId35"/>
    <p:sldId id="825" r:id="rId36"/>
    <p:sldId id="826" r:id="rId37"/>
    <p:sldId id="544" r:id="rId38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loyd Potter" initials="LP" lastIdx="1" clrIdx="0">
    <p:extLst>
      <p:ext uri="{19B8F6BF-5375-455C-9EA6-DF929625EA0E}">
        <p15:presenceInfo xmlns:p15="http://schemas.microsoft.com/office/powerpoint/2012/main" userId="S-1-5-21-1922958001-1748050809-1695950106-2354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6"/>
    <a:srgbClr val="F0573E"/>
    <a:srgbClr val="9966FF"/>
    <a:srgbClr val="F5573D"/>
    <a:srgbClr val="DC5930"/>
    <a:srgbClr val="8A4F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0183" autoAdjust="0"/>
  </p:normalViewPr>
  <p:slideViewPr>
    <p:cSldViewPr snapToGrid="0">
      <p:cViewPr varScale="1">
        <p:scale>
          <a:sx n="61" d="100"/>
          <a:sy n="61" d="100"/>
        </p:scale>
        <p:origin x="60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Presentations/utsystem/EnrollmentAllSta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Presentations/utsystem/txEnrollment%202010-21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Presentations/utsystem/txEnrollment%202010-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CF-49CB-B2ED-9FB74A0003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CF-49CB-B2ED-9FB74A0003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CF-49CB-B2ED-9FB74A0003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CF-49CB-B2ED-9FB74A0003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6CF-49CB-B2ED-9FB74A0003A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6CF-49CB-B2ED-9FB74A0003A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6CF-49CB-B2ED-9FB74A0003A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6CF-49CB-B2ED-9FB74A0003A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6CF-49CB-B2ED-9FB74A000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  <c:extLst/>
            </c:strRef>
          </c:cat>
          <c:val>
            <c:numRef>
              <c:f>Sheet1!$B$1:$B$6</c:f>
              <c:numCache>
                <c:formatCode>0.0%</c:formatCode>
                <c:ptCount val="5"/>
                <c:pt idx="0">
                  <c:v>4.7E-2</c:v>
                </c:pt>
                <c:pt idx="1">
                  <c:v>0.13900000000000001</c:v>
                </c:pt>
                <c:pt idx="2">
                  <c:v>0.495</c:v>
                </c:pt>
                <c:pt idx="3">
                  <c:v>0.153</c:v>
                </c:pt>
                <c:pt idx="4">
                  <c:v>0.16500000000000001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6CF-49CB-B2ED-9FB74A000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cat>
                  <c:strRef>
                    <c:extLst>
                      <c:ext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>
                  <c:ext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1-C6CF-49CB-B2ED-9FB74A0003A8}"/>
                  </c:ext>
                </c:extLst>
              </c15:ser>
            </c15:filteredPieSeries>
            <c15:filteredPieSeries>
              <c15:ser>
                <c:idx val="2"/>
                <c:order val="2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2-C6CF-49CB-B2ED-9FB74A0003A8}"/>
                  </c:ext>
                </c:extLst>
              </c15:ser>
            </c15:filteredPieSeries>
            <c15:filteredPieSeries>
              <c15:ser>
                <c:idx val="3"/>
                <c:order val="3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3-C6CF-49CB-B2ED-9FB74A0003A8}"/>
                  </c:ext>
                </c:extLst>
              </c15:ser>
            </c15:filteredPieSeries>
            <c15:filteredPieSeries>
              <c15:ser>
                <c:idx val="4"/>
                <c:order val="4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4-C6CF-49CB-B2ED-9FB74A0003A8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Total Popluation 2018 Vintage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40"/>
              <c:layout>
                <c:manualLayout>
                  <c:x val="-7.3996522309113924E-2"/>
                  <c:y val="-4.8902480792653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C4-413E-B9B7-AF58A9AA3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Sheet1!$A$2:$A$52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Sheet1!$D$2:$D$52</c:f>
              <c:numCache>
                <c:formatCode>_(* #,##0_);_(* \(#,##0\);_(* "-"??_);_(@_)</c:formatCode>
                <c:ptCount val="51"/>
                <c:pt idx="0">
                  <c:v>25145561</c:v>
                </c:pt>
                <c:pt idx="1">
                  <c:v>25560867</c:v>
                </c:pt>
                <c:pt idx="2">
                  <c:v>25982796</c:v>
                </c:pt>
                <c:pt idx="3">
                  <c:v>26411554</c:v>
                </c:pt>
                <c:pt idx="4">
                  <c:v>26847198</c:v>
                </c:pt>
                <c:pt idx="5">
                  <c:v>27289849</c:v>
                </c:pt>
                <c:pt idx="6">
                  <c:v>27739237</c:v>
                </c:pt>
                <c:pt idx="7">
                  <c:v>28195918</c:v>
                </c:pt>
                <c:pt idx="8">
                  <c:v>28659986</c:v>
                </c:pt>
                <c:pt idx="9">
                  <c:v>29131564</c:v>
                </c:pt>
                <c:pt idx="10">
                  <c:v>29677668</c:v>
                </c:pt>
                <c:pt idx="11">
                  <c:v>30168926</c:v>
                </c:pt>
                <c:pt idx="12">
                  <c:v>30667390</c:v>
                </c:pt>
                <c:pt idx="13">
                  <c:v>31172832</c:v>
                </c:pt>
                <c:pt idx="14">
                  <c:v>31685234</c:v>
                </c:pt>
                <c:pt idx="15">
                  <c:v>32204920</c:v>
                </c:pt>
                <c:pt idx="16">
                  <c:v>32730748</c:v>
                </c:pt>
                <c:pt idx="17">
                  <c:v>33263027</c:v>
                </c:pt>
                <c:pt idx="18">
                  <c:v>33801104</c:v>
                </c:pt>
                <c:pt idx="19">
                  <c:v>34345157</c:v>
                </c:pt>
                <c:pt idx="20">
                  <c:v>34894452</c:v>
                </c:pt>
                <c:pt idx="21">
                  <c:v>35449059</c:v>
                </c:pt>
                <c:pt idx="22">
                  <c:v>36008470</c:v>
                </c:pt>
                <c:pt idx="23">
                  <c:v>36572564</c:v>
                </c:pt>
                <c:pt idx="24">
                  <c:v>37142038</c:v>
                </c:pt>
                <c:pt idx="25">
                  <c:v>37716495</c:v>
                </c:pt>
                <c:pt idx="26">
                  <c:v>38296865</c:v>
                </c:pt>
                <c:pt idx="27">
                  <c:v>38883894</c:v>
                </c:pt>
                <c:pt idx="28">
                  <c:v>39477164</c:v>
                </c:pt>
                <c:pt idx="29">
                  <c:v>40078056</c:v>
                </c:pt>
                <c:pt idx="30">
                  <c:v>40686496</c:v>
                </c:pt>
                <c:pt idx="31">
                  <c:v>41303005</c:v>
                </c:pt>
                <c:pt idx="32">
                  <c:v>41928733</c:v>
                </c:pt>
                <c:pt idx="33">
                  <c:v>42564184</c:v>
                </c:pt>
                <c:pt idx="34">
                  <c:v>43209911</c:v>
                </c:pt>
                <c:pt idx="35">
                  <c:v>43866965</c:v>
                </c:pt>
                <c:pt idx="36">
                  <c:v>44535432</c:v>
                </c:pt>
                <c:pt idx="37">
                  <c:v>45216833</c:v>
                </c:pt>
                <c:pt idx="38">
                  <c:v>45911304</c:v>
                </c:pt>
                <c:pt idx="39">
                  <c:v>46619758</c:v>
                </c:pt>
                <c:pt idx="40">
                  <c:v>47342105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8C-4945-8933-C2D35BDFB2E6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Total Population 2022 Vintage 1.0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0"/>
              <c:layout>
                <c:manualLayout>
                  <c:x val="-8.0933696275593339E-3"/>
                  <c:y val="5.4050110349775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8C-4945-8933-C2D35BDFB2E6}"/>
                </c:ext>
              </c:extLst>
            </c:dLbl>
            <c:dLbl>
              <c:idx val="50"/>
              <c:layout>
                <c:manualLayout>
                  <c:x val="-3.9310652476716772E-2"/>
                  <c:y val="-4.632866601409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C4-413E-B9B7-AF58A9AA3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Sheet1!$A$2:$A$52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10" formatCode="_(* #,##0_);_(* \(#,##0\);_(* &quot;-&quot;??_);_(@_)">
                  <c:v>29145505</c:v>
                </c:pt>
                <c:pt idx="11" formatCode="_(* #,##0_);_(* \(#,##0\);_(* &quot;-&quot;??_);_(@_)">
                  <c:v>29508207</c:v>
                </c:pt>
                <c:pt idx="12" formatCode="_(* #,##0_);_(* \(#,##0\);_(* &quot;-&quot;??_);_(@_)">
                  <c:v>29874788</c:v>
                </c:pt>
                <c:pt idx="13" formatCode="_(* #,##0_);_(* \(#,##0\);_(* &quot;-&quot;??_);_(@_)">
                  <c:v>30244881</c:v>
                </c:pt>
                <c:pt idx="14" formatCode="_(* #,##0_);_(* \(#,##0\);_(* &quot;-&quot;??_);_(@_)">
                  <c:v>30618408</c:v>
                </c:pt>
                <c:pt idx="15" formatCode="_(* #,##0_);_(* \(#,##0\);_(* &quot;-&quot;??_);_(@_)">
                  <c:v>30995030</c:v>
                </c:pt>
                <c:pt idx="16" formatCode="_(* #,##0_);_(* \(#,##0\);_(* &quot;-&quot;??_);_(@_)">
                  <c:v>31374415</c:v>
                </c:pt>
                <c:pt idx="17" formatCode="_(* #,##0_);_(* \(#,##0\);_(* &quot;-&quot;??_);_(@_)">
                  <c:v>31756242</c:v>
                </c:pt>
                <c:pt idx="18" formatCode="_(* #,##0_);_(* \(#,##0\);_(* &quot;-&quot;??_);_(@_)">
                  <c:v>32140235</c:v>
                </c:pt>
                <c:pt idx="19" formatCode="_(* #,##0_);_(* \(#,##0\);_(* &quot;-&quot;??_);_(@_)">
                  <c:v>32525922</c:v>
                </c:pt>
                <c:pt idx="20" formatCode="_(* #,##0_);_(* \(#,##0\);_(* &quot;-&quot;??_);_(@_)">
                  <c:v>32912882</c:v>
                </c:pt>
                <c:pt idx="21" formatCode="_(* #,##0_);_(* \(#,##0\);_(* &quot;-&quot;??_);_(@_)">
                  <c:v>33300733</c:v>
                </c:pt>
                <c:pt idx="22" formatCode="_(* #,##0_);_(* \(#,##0\);_(* &quot;-&quot;??_);_(@_)">
                  <c:v>33689173</c:v>
                </c:pt>
                <c:pt idx="23" formatCode="_(* #,##0_);_(* \(#,##0\);_(* &quot;-&quot;??_);_(@_)">
                  <c:v>34078174</c:v>
                </c:pt>
                <c:pt idx="24" formatCode="_(* #,##0_);_(* \(#,##0\);_(* &quot;-&quot;??_);_(@_)">
                  <c:v>34467756</c:v>
                </c:pt>
                <c:pt idx="25" formatCode="_(* #,##0_);_(* \(#,##0\);_(* &quot;-&quot;??_);_(@_)">
                  <c:v>34857869</c:v>
                </c:pt>
                <c:pt idx="26" formatCode="_(* #,##0_);_(* \(#,##0\);_(* &quot;-&quot;??_);_(@_)">
                  <c:v>35248360</c:v>
                </c:pt>
                <c:pt idx="27" formatCode="_(* #,##0_);_(* \(#,##0\);_(* &quot;-&quot;??_);_(@_)">
                  <c:v>35638739</c:v>
                </c:pt>
                <c:pt idx="28" formatCode="_(* #,##0_);_(* \(#,##0\);_(* &quot;-&quot;??_);_(@_)">
                  <c:v>36028822</c:v>
                </c:pt>
                <c:pt idx="29" formatCode="_(* #,##0_);_(* \(#,##0\);_(* &quot;-&quot;??_);_(@_)">
                  <c:v>36418360</c:v>
                </c:pt>
                <c:pt idx="30" formatCode="_(* #,##0_);_(* \(#,##0\);_(* &quot;-&quot;??_);_(@_)">
                  <c:v>36807213</c:v>
                </c:pt>
                <c:pt idx="31" formatCode="_(* #,##0_);_(* \(#,##0\);_(* &quot;-&quot;??_);_(@_)">
                  <c:v>37195498</c:v>
                </c:pt>
                <c:pt idx="32" formatCode="_(* #,##0_);_(* \(#,##0\);_(* &quot;-&quot;??_);_(@_)">
                  <c:v>37583109</c:v>
                </c:pt>
                <c:pt idx="33" formatCode="_(* #,##0_);_(* \(#,##0\);_(* &quot;-&quot;??_);_(@_)">
                  <c:v>37969850</c:v>
                </c:pt>
                <c:pt idx="34" formatCode="_(* #,##0_);_(* \(#,##0\);_(* &quot;-&quot;??_);_(@_)">
                  <c:v>38355509</c:v>
                </c:pt>
                <c:pt idx="35" formatCode="_(* #,##0_);_(* \(#,##0\);_(* &quot;-&quot;??_);_(@_)">
                  <c:v>38740127</c:v>
                </c:pt>
                <c:pt idx="36" formatCode="_(* #,##0_);_(* \(#,##0\);_(* &quot;-&quot;??_);_(@_)">
                  <c:v>39123792</c:v>
                </c:pt>
                <c:pt idx="37" formatCode="_(* #,##0_);_(* \(#,##0\);_(* &quot;-&quot;??_);_(@_)">
                  <c:v>39506360</c:v>
                </c:pt>
                <c:pt idx="38" formatCode="_(* #,##0_);_(* \(#,##0\);_(* &quot;-&quot;??_);_(@_)">
                  <c:v>39887643</c:v>
                </c:pt>
                <c:pt idx="39" formatCode="_(* #,##0_);_(* \(#,##0\);_(* &quot;-&quot;??_);_(@_)">
                  <c:v>40267524</c:v>
                </c:pt>
                <c:pt idx="40" formatCode="_(* #,##0_);_(* \(#,##0\);_(* &quot;-&quot;??_);_(@_)">
                  <c:v>40645784</c:v>
                </c:pt>
                <c:pt idx="41" formatCode="_(* #,##0_);_(* \(#,##0\);_(* &quot;-&quot;??_);_(@_)">
                  <c:v>41022525</c:v>
                </c:pt>
                <c:pt idx="42" formatCode="_(* #,##0_);_(* \(#,##0\);_(* &quot;-&quot;??_);_(@_)">
                  <c:v>41397804</c:v>
                </c:pt>
                <c:pt idx="43" formatCode="_(* #,##0_);_(* \(#,##0\);_(* &quot;-&quot;??_);_(@_)">
                  <c:v>41771854</c:v>
                </c:pt>
                <c:pt idx="44" formatCode="_(* #,##0_);_(* \(#,##0\);_(* &quot;-&quot;??_);_(@_)">
                  <c:v>42145223</c:v>
                </c:pt>
                <c:pt idx="45" formatCode="_(* #,##0_);_(* \(#,##0\);_(* &quot;-&quot;??_);_(@_)">
                  <c:v>42518254</c:v>
                </c:pt>
                <c:pt idx="46" formatCode="_(* #,##0_);_(* \(#,##0\);_(* &quot;-&quot;??_);_(@_)">
                  <c:v>42891450</c:v>
                </c:pt>
                <c:pt idx="47" formatCode="_(* #,##0_);_(* \(#,##0\);_(* &quot;-&quot;??_);_(@_)">
                  <c:v>43265100</c:v>
                </c:pt>
                <c:pt idx="48" formatCode="_(* #,##0_);_(* \(#,##0\);_(* &quot;-&quot;??_);_(@_)">
                  <c:v>43639517</c:v>
                </c:pt>
                <c:pt idx="49" formatCode="_(* #,##0_);_(* \(#,##0\);_(* &quot;-&quot;??_);_(@_)">
                  <c:v>44015027</c:v>
                </c:pt>
                <c:pt idx="50" formatCode="_(* #,##0_);_(* \(#,##0\);_(* &quot;-&quot;??_);_(@_)">
                  <c:v>44391658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8C-4945-8933-C2D35BDFB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4853743"/>
        <c:axId val="1717145759"/>
      </c:lineChart>
      <c:catAx>
        <c:axId val="1934853743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145759"/>
        <c:crosses val="autoZero"/>
        <c:auto val="1"/>
        <c:lblAlgn val="ctr"/>
        <c:lblOffset val="100"/>
        <c:noMultiLvlLbl val="0"/>
      </c:catAx>
      <c:valAx>
        <c:axId val="1717145759"/>
        <c:scaling>
          <c:orientation val="minMax"/>
          <c:min val="2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853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94086104713096"/>
          <c:y val="0"/>
          <c:w val="0.22258496217328369"/>
          <c:h val="0.34265662270915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0B-41C2-B317-17E1D40F35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40B-41C2-B317-17E1D40F35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40B-41C2-B317-17E1D40F35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2D-482D-A1D9-3570FCFB4A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C40B-41C2-B317-17E1D40F35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40B-41C2-B317-17E1D40F35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0B-41C2-B317-17E1D40F35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40B-41C2-B317-17E1D40F35A8}"/>
              </c:ext>
            </c:extLst>
          </c:dPt>
          <c:dLbls>
            <c:dLbl>
              <c:idx val="0"/>
              <c:layout>
                <c:manualLayout>
                  <c:x val="-2.2308773903262093E-3"/>
                  <c:y val="-0.324793265721947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0B-41C2-B317-17E1D40F35A8}"/>
                </c:ext>
              </c:extLst>
            </c:dLbl>
            <c:dLbl>
              <c:idx val="1"/>
              <c:layout>
                <c:manualLayout>
                  <c:x val="6.0844253843269594E-2"/>
                  <c:y val="-0.129426846074540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0B-41C2-B317-17E1D40F35A8}"/>
                </c:ext>
              </c:extLst>
            </c:dLbl>
            <c:dLbl>
              <c:idx val="2"/>
              <c:layout>
                <c:manualLayout>
                  <c:x val="3.0952380952380874E-2"/>
                  <c:y val="1.11467992870342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88095238095239"/>
                      <c:h val="8.13352911776412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40B-41C2-B317-17E1D40F35A8}"/>
                </c:ext>
              </c:extLst>
            </c:dLbl>
            <c:dLbl>
              <c:idx val="4"/>
              <c:layout>
                <c:manualLayout>
                  <c:x val="-1.2110986126742888E-4"/>
                  <c:y val="5.3570021978704182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40B-41C2-B317-17E1D40F35A8}"/>
                </c:ext>
              </c:extLst>
            </c:dLbl>
            <c:dLbl>
              <c:idx val="5"/>
              <c:layout>
                <c:manualLayout>
                  <c:x val="-0.10960643982002249"/>
                  <c:y val="-0.140218835456732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85937499999999"/>
                      <c:h val="0.174070301791935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C40B-41C2-B317-17E1D40F35A8}"/>
                </c:ext>
              </c:extLst>
            </c:dLbl>
            <c:dLbl>
              <c:idx val="6"/>
              <c:layout>
                <c:manualLayout>
                  <c:x val="0.18147323772028495"/>
                  <c:y val="-0.191791134771301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75740532433443"/>
                      <c:h val="0.168683181243730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40B-41C2-B317-17E1D40F35A8}"/>
                </c:ext>
              </c:extLst>
            </c:dLbl>
            <c:dLbl>
              <c:idx val="7"/>
              <c:layout>
                <c:manualLayout>
                  <c:x val="-0.17656250000000007"/>
                  <c:y val="0.278344840160873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54687500000001"/>
                      <c:h val="0.161718740051750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C40B-41C2-B317-17E1D40F3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 Native Hawaiian and Other Pacific Islander alone</c:v>
                </c:pt>
                <c:pt idx="1">
                  <c:v> American Indian and Alaska Native alone (NH)</c:v>
                </c:pt>
                <c:pt idx="2">
                  <c:v> Some other race alone (NH)</c:v>
                </c:pt>
                <c:pt idx="3">
                  <c:v> Two or more races</c:v>
                </c:pt>
                <c:pt idx="4">
                  <c:v> Asian alone (NH)</c:v>
                </c:pt>
                <c:pt idx="5">
                  <c:v> Black or African American alone (NH)</c:v>
                </c:pt>
                <c:pt idx="6">
                  <c:v>White alone (NH)</c:v>
                </c:pt>
                <c:pt idx="7">
                  <c:v>Hispanic or Latino (of any race)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3.1</c:v>
                </c:pt>
                <c:pt idx="4">
                  <c:v>5.0999999999999996</c:v>
                </c:pt>
                <c:pt idx="5">
                  <c:v>11.6</c:v>
                </c:pt>
                <c:pt idx="6">
                  <c:v>39.4</c:v>
                </c:pt>
                <c:pt idx="7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B-41C2-B317-17E1D40F3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Net Domestic Migrants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Sheet1!$A$2:$A$52</c:f>
              <c:strCache>
                <c:ptCount val="19"/>
                <c:pt idx="0">
                  <c:v>Colorado</c:v>
                </c:pt>
                <c:pt idx="1">
                  <c:v>Oklahoma</c:v>
                </c:pt>
                <c:pt idx="2">
                  <c:v>Washington</c:v>
                </c:pt>
                <c:pt idx="3">
                  <c:v>Oregon</c:v>
                </c:pt>
                <c:pt idx="4">
                  <c:v>North Dakota</c:v>
                </c:pt>
                <c:pt idx="5">
                  <c:v>Montana</c:v>
                </c:pt>
                <c:pt idx="6">
                  <c:v>Nevada</c:v>
                </c:pt>
                <c:pt idx="7">
                  <c:v>Mississippi</c:v>
                </c:pt>
                <c:pt idx="8">
                  <c:v>Virginia</c:v>
                </c:pt>
                <c:pt idx="9">
                  <c:v>Alaska</c:v>
                </c:pt>
                <c:pt idx="10">
                  <c:v>Arizona</c:v>
                </c:pt>
                <c:pt idx="11">
                  <c:v>Maryland</c:v>
                </c:pt>
                <c:pt idx="12">
                  <c:v>New Jersey</c:v>
                </c:pt>
                <c:pt idx="13">
                  <c:v>Louisiana</c:v>
                </c:pt>
                <c:pt idx="14">
                  <c:v>Puerto Rico</c:v>
                </c:pt>
                <c:pt idx="15">
                  <c:v>Florida</c:v>
                </c:pt>
                <c:pt idx="16">
                  <c:v>New York</c:v>
                </c:pt>
                <c:pt idx="17">
                  <c:v>Illinois</c:v>
                </c:pt>
                <c:pt idx="18">
                  <c:v>California</c:v>
                </c:pt>
              </c:strCache>
            </c:strRef>
          </c:cat>
          <c:val>
            <c:numRef>
              <c:f>Sheet1!$B$2:$B$52</c:f>
              <c:numCache>
                <c:formatCode>_(* #,##0_);_(* \(#,##0\);_(* "-"??_);_(@_)</c:formatCode>
                <c:ptCount val="19"/>
                <c:pt idx="0">
                  <c:v>-47086</c:v>
                </c:pt>
                <c:pt idx="1">
                  <c:v>-41384</c:v>
                </c:pt>
                <c:pt idx="2">
                  <c:v>-19683</c:v>
                </c:pt>
                <c:pt idx="3">
                  <c:v>-11068</c:v>
                </c:pt>
                <c:pt idx="4">
                  <c:v>-7055</c:v>
                </c:pt>
                <c:pt idx="5">
                  <c:v>-5752</c:v>
                </c:pt>
                <c:pt idx="6">
                  <c:v>26834</c:v>
                </c:pt>
                <c:pt idx="7">
                  <c:v>27616</c:v>
                </c:pt>
                <c:pt idx="8">
                  <c:v>28014</c:v>
                </c:pt>
                <c:pt idx="9">
                  <c:v>28332</c:v>
                </c:pt>
                <c:pt idx="10">
                  <c:v>29022</c:v>
                </c:pt>
                <c:pt idx="11">
                  <c:v>33296</c:v>
                </c:pt>
                <c:pt idx="12">
                  <c:v>35839</c:v>
                </c:pt>
                <c:pt idx="13">
                  <c:v>53318</c:v>
                </c:pt>
                <c:pt idx="14">
                  <c:v>57980</c:v>
                </c:pt>
                <c:pt idx="15">
                  <c:v>73917</c:v>
                </c:pt>
                <c:pt idx="16">
                  <c:v>91109</c:v>
                </c:pt>
                <c:pt idx="17">
                  <c:v>96790</c:v>
                </c:pt>
                <c:pt idx="18">
                  <c:v>302978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A-461C-B8CE-EE659526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883232"/>
        <c:axId val="956465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Percent of Net Domestic Migrants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19"/>
                      <c:pt idx="0">
                        <c:v>Colorado</c:v>
                      </c:pt>
                      <c:pt idx="1">
                        <c:v>Oklahoma</c:v>
                      </c:pt>
                      <c:pt idx="2">
                        <c:v>Washington</c:v>
                      </c:pt>
                      <c:pt idx="3">
                        <c:v>Oregon</c:v>
                      </c:pt>
                      <c:pt idx="4">
                        <c:v>North Dakota</c:v>
                      </c:pt>
                      <c:pt idx="5">
                        <c:v>Montana</c:v>
                      </c:pt>
                      <c:pt idx="6">
                        <c:v>Nevada</c:v>
                      </c:pt>
                      <c:pt idx="7">
                        <c:v>Mississippi</c:v>
                      </c:pt>
                      <c:pt idx="8">
                        <c:v>Virginia</c:v>
                      </c:pt>
                      <c:pt idx="9">
                        <c:v>Alaska</c:v>
                      </c:pt>
                      <c:pt idx="10">
                        <c:v>Arizona</c:v>
                      </c:pt>
                      <c:pt idx="11">
                        <c:v>Maryland</c:v>
                      </c:pt>
                      <c:pt idx="12">
                        <c:v>New Jersey</c:v>
                      </c:pt>
                      <c:pt idx="13">
                        <c:v>Louisiana</c:v>
                      </c:pt>
                      <c:pt idx="14">
                        <c:v>Puerto Rico</c:v>
                      </c:pt>
                      <c:pt idx="15">
                        <c:v>Florida</c:v>
                      </c:pt>
                      <c:pt idx="16">
                        <c:v>New York</c:v>
                      </c:pt>
                      <c:pt idx="17">
                        <c:v>Illinois</c:v>
                      </c:pt>
                      <c:pt idx="18">
                        <c:v>California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Sheet1!$C$2:$C$52</c15:sqref>
                        </c15:formulaRef>
                      </c:ext>
                    </c:extLst>
                    <c:numCache>
                      <c:formatCode>0.0%</c:formatCode>
                      <c:ptCount val="19"/>
                      <c:pt idx="0">
                        <c:v>-4.4807963153286896E-2</c:v>
                      </c:pt>
                      <c:pt idx="1">
                        <c:v>-3.9381827871036501E-2</c:v>
                      </c:pt>
                      <c:pt idx="2">
                        <c:v>-1.8730729701952723E-2</c:v>
                      </c:pt>
                      <c:pt idx="3">
                        <c:v>-1.0532526359864489E-2</c:v>
                      </c:pt>
                      <c:pt idx="4">
                        <c:v>-6.7136766777054543E-3</c:v>
                      </c:pt>
                      <c:pt idx="5">
                        <c:v>-5.4737162650831716E-3</c:v>
                      </c:pt>
                      <c:pt idx="6">
                        <c:v>2.5535761866697117E-2</c:v>
                      </c:pt>
                      <c:pt idx="7">
                        <c:v>2.627992843820182E-2</c:v>
                      </c:pt>
                      <c:pt idx="8">
                        <c:v>2.6658673061550758E-2</c:v>
                      </c:pt>
                      <c:pt idx="9">
                        <c:v>2.6961288112367247E-2</c:v>
                      </c:pt>
                      <c:pt idx="10">
                        <c:v>2.7617905675459631E-2</c:v>
                      </c:pt>
                      <c:pt idx="11">
                        <c:v>3.1685128088005783E-2</c:v>
                      </c:pt>
                      <c:pt idx="12">
                        <c:v>3.4105096874881051E-2</c:v>
                      </c:pt>
                      <c:pt idx="13">
                        <c:v>5.0738456853564769E-2</c:v>
                      </c:pt>
                      <c:pt idx="14">
                        <c:v>5.5174907692893307E-2</c:v>
                      </c:pt>
                      <c:pt idx="15">
                        <c:v>7.0340870161014049E-2</c:v>
                      </c:pt>
                      <c:pt idx="16">
                        <c:v>8.6701115298237597E-2</c:v>
                      </c:pt>
                      <c:pt idx="17">
                        <c:v>9.2107266567698229E-2</c:v>
                      </c:pt>
                      <c:pt idx="18">
                        <c:v>0.28831982033420883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5A-461C-B8CE-EE6595267654}"/>
                  </c:ext>
                </c:extLst>
              </c15:ser>
            </c15:filteredBarSeries>
          </c:ext>
        </c:extLst>
      </c:barChart>
      <c:catAx>
        <c:axId val="120288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465808"/>
        <c:crosses val="autoZero"/>
        <c:auto val="1"/>
        <c:lblAlgn val="ctr"/>
        <c:lblOffset val="100"/>
        <c:noMultiLvlLbl val="0"/>
      </c:catAx>
      <c:valAx>
        <c:axId val="95646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84746358822645E-2"/>
          <c:y val="3.6760211220368842E-2"/>
          <c:w val="0.67145662799272221"/>
          <c:h val="0.894610367944069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64-40C9-BAA6-2219D242EFEC}"/>
                </c:ext>
              </c:extLst>
            </c:dLbl>
            <c:dLbl>
              <c:idx val="12"/>
              <c:layout>
                <c:manualLayout>
                  <c:x val="-1.7647843535423615E-2"/>
                  <c:y val="-5.139477112836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102.87655925287331</c:v>
                </c:pt>
                <c:pt idx="1">
                  <c:v>99.127051007800361</c:v>
                </c:pt>
                <c:pt idx="2">
                  <c:v>95.580796138821299</c:v>
                </c:pt>
                <c:pt idx="3">
                  <c:v>88.125864515213351</c:v>
                </c:pt>
                <c:pt idx="4">
                  <c:v>82.854254502854403</c:v>
                </c:pt>
                <c:pt idx="5">
                  <c:v>82.018479673935815</c:v>
                </c:pt>
                <c:pt idx="6">
                  <c:v>81.895309976060943</c:v>
                </c:pt>
                <c:pt idx="7">
                  <c:v>81.499630896791132</c:v>
                </c:pt>
                <c:pt idx="8">
                  <c:v>80.509260160695135</c:v>
                </c:pt>
                <c:pt idx="9">
                  <c:v>78.052385800329361</c:v>
                </c:pt>
                <c:pt idx="10">
                  <c:v>73.065451522602501</c:v>
                </c:pt>
                <c:pt idx="11">
                  <c:v>71.298910649405315</c:v>
                </c:pt>
                <c:pt idx="12">
                  <c:v>70.605764309679216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4-40C9-BAA6-2219D242E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or Pacific Islander, not 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237438996824311E-2"/>
                  <c:y val="-9.4222658600467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64-40C9-BAA6-2219D242EFEC}"/>
                </c:ext>
              </c:extLst>
            </c:dLbl>
            <c:dLbl>
              <c:idx val="12"/>
              <c:layout>
                <c:manualLayout>
                  <c:x val="8.2356603165308941E-3"/>
                  <c:y val="4.368555545910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66.856038293211853</c:v>
                </c:pt>
                <c:pt idx="1">
                  <c:v>66.528518190477783</c:v>
                </c:pt>
                <c:pt idx="2">
                  <c:v>64.676935387077421</c:v>
                </c:pt>
                <c:pt idx="3">
                  <c:v>62.798249878463793</c:v>
                </c:pt>
                <c:pt idx="4">
                  <c:v>62.849838128952229</c:v>
                </c:pt>
                <c:pt idx="5">
                  <c:v>65.79819735875428</c:v>
                </c:pt>
                <c:pt idx="6">
                  <c:v>62.683832393075853</c:v>
                </c:pt>
                <c:pt idx="7">
                  <c:v>65.356736551275802</c:v>
                </c:pt>
                <c:pt idx="8">
                  <c:v>63.998263458957403</c:v>
                </c:pt>
                <c:pt idx="9">
                  <c:v>65.383771734813052</c:v>
                </c:pt>
                <c:pt idx="10">
                  <c:v>60.888634197267493</c:v>
                </c:pt>
                <c:pt idx="11">
                  <c:v>56.516097072427407</c:v>
                </c:pt>
                <c:pt idx="12">
                  <c:v>56.352319486463323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4-40C9-BAA6-2219D242E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or African American, not 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24366437785098E-2"/>
                  <c:y val="-6.167372535403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64-40C9-BAA6-2219D242EFEC}"/>
                </c:ext>
              </c:extLst>
            </c:dLbl>
            <c:dLbl>
              <c:idx val="12"/>
              <c:layout>
                <c:manualLayout>
                  <c:x val="-3.529568707084792E-3"/>
                  <c:y val="-4.882503257194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13"/>
                <c:pt idx="0">
                  <c:v>68.941500014946342</c:v>
                </c:pt>
                <c:pt idx="1">
                  <c:v>67.694992457629624</c:v>
                </c:pt>
                <c:pt idx="2">
                  <c:v>66.248536299765803</c:v>
                </c:pt>
                <c:pt idx="3">
                  <c:v>64.513408301353408</c:v>
                </c:pt>
                <c:pt idx="4">
                  <c:v>61.769496243892291</c:v>
                </c:pt>
                <c:pt idx="5">
                  <c:v>62.154071156101033</c:v>
                </c:pt>
                <c:pt idx="6">
                  <c:v>62.733568912364333</c:v>
                </c:pt>
                <c:pt idx="7">
                  <c:v>64.039587036692225</c:v>
                </c:pt>
                <c:pt idx="8">
                  <c:v>64.906031683557998</c:v>
                </c:pt>
                <c:pt idx="9">
                  <c:v>63.965678401561668</c:v>
                </c:pt>
                <c:pt idx="10">
                  <c:v>62.324889207227407</c:v>
                </c:pt>
                <c:pt idx="11">
                  <c:v>60.856559288505757</c:v>
                </c:pt>
                <c:pt idx="12">
                  <c:v>58.796401364597877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64-40C9-BAA6-2219D242EF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White, not Hispanic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590484801547465E-2"/>
                  <c:y val="-5.1394771128360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64-40C9-BAA6-2219D242EFEC}"/>
                </c:ext>
              </c:extLst>
            </c:dLbl>
            <c:dLbl>
              <c:idx val="12"/>
              <c:layout>
                <c:manualLayout>
                  <c:x val="2.8236549656677563E-2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Sheet1!$E$2:$E$14</c:f>
              <c:numCache>
                <c:formatCode>0.0</c:formatCode>
                <c:ptCount val="13"/>
                <c:pt idx="0">
                  <c:v>63.156236330173193</c:v>
                </c:pt>
                <c:pt idx="1">
                  <c:v>63.191799334909263</c:v>
                </c:pt>
                <c:pt idx="2">
                  <c:v>62.662499024492433</c:v>
                </c:pt>
                <c:pt idx="3">
                  <c:v>61.63989591509808</c:v>
                </c:pt>
                <c:pt idx="4">
                  <c:v>61.057906285785307</c:v>
                </c:pt>
                <c:pt idx="5">
                  <c:v>61.523194108647282</c:v>
                </c:pt>
                <c:pt idx="6">
                  <c:v>61.783352283752137</c:v>
                </c:pt>
                <c:pt idx="7">
                  <c:v>63.42592884791032</c:v>
                </c:pt>
                <c:pt idx="8">
                  <c:v>62.986234980716759</c:v>
                </c:pt>
                <c:pt idx="9">
                  <c:v>61.355769594228519</c:v>
                </c:pt>
                <c:pt idx="10">
                  <c:v>58.445453031575532</c:v>
                </c:pt>
                <c:pt idx="11">
                  <c:v>57.381791027319309</c:v>
                </c:pt>
                <c:pt idx="12">
                  <c:v>56.737267788544237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64-40C9-BAA6-2219D242E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426960"/>
        <c:axId val="792979712"/>
      </c:lineChart>
      <c:catAx>
        <c:axId val="80942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979712"/>
        <c:crosses val="autoZero"/>
        <c:auto val="1"/>
        <c:lblAlgn val="ctr"/>
        <c:lblOffset val="100"/>
        <c:noMultiLvlLbl val="0"/>
      </c:catAx>
      <c:valAx>
        <c:axId val="792979712"/>
        <c:scaling>
          <c:orientation val="minMax"/>
          <c:max val="1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Births</a:t>
                </a:r>
                <a:r>
                  <a:rPr lang="en-US" baseline="0" dirty="0"/>
                  <a:t> per 1,000 women aged 15-44 years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2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94797161096221"/>
          <c:y val="0.54130106065453065"/>
          <c:w val="0.18712521220192305"/>
          <c:h val="0.40821774062515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47326526252083E-2"/>
          <c:y val="5.1371275334138183E-2"/>
          <c:w val="0.69892221164662105"/>
          <c:h val="0.650563938334950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High 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8.8062497515832061E-2</c:v>
                </c:pt>
                <c:pt idx="1">
                  <c:v>0.10600127745841317</c:v>
                </c:pt>
                <c:pt idx="2">
                  <c:v>5.5910582745044214E-2</c:v>
                </c:pt>
                <c:pt idx="3">
                  <c:v>0.31714620064053411</c:v>
                </c:pt>
                <c:pt idx="4">
                  <c:v>0.30016003300472777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D-4133-AACB-DF644BB208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School or Equivelant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0.29601760035710867</c:v>
                </c:pt>
                <c:pt idx="1">
                  <c:v>0.13160697920757905</c:v>
                </c:pt>
                <c:pt idx="2">
                  <c:v>0.23287010310943071</c:v>
                </c:pt>
                <c:pt idx="3">
                  <c:v>0.28384573716936046</c:v>
                </c:pt>
                <c:pt idx="4">
                  <c:v>0.26851608481416539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8D-4133-AACB-DF644BB208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College or Associate Degree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0.35903750121751526</c:v>
                </c:pt>
                <c:pt idx="1">
                  <c:v>0.15668701872151009</c:v>
                </c:pt>
                <c:pt idx="2">
                  <c:v>0.31687115732968546</c:v>
                </c:pt>
                <c:pt idx="3">
                  <c:v>0.23765307960736012</c:v>
                </c:pt>
                <c:pt idx="4">
                  <c:v>0.24686338637823019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D-4133-AACB-DF644BB208F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Bachelor, Graduate, Professional Degree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0.25688240090954395</c:v>
                </c:pt>
                <c:pt idx="1">
                  <c:v>0.60570472461249769</c:v>
                </c:pt>
                <c:pt idx="2">
                  <c:v>0.39434815681583962</c:v>
                </c:pt>
                <c:pt idx="3">
                  <c:v>0.16135498258274533</c:v>
                </c:pt>
                <c:pt idx="4">
                  <c:v>0.1844604958028766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8D-4133-AACB-DF644BB20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26059472"/>
        <c:axId val="226068096"/>
      </c:barChart>
      <c:catAx>
        <c:axId val="22605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68096"/>
        <c:crosses val="autoZero"/>
        <c:auto val="1"/>
        <c:lblAlgn val="ctr"/>
        <c:lblOffset val="100"/>
        <c:noMultiLvlLbl val="0"/>
      </c:catAx>
      <c:valAx>
        <c:axId val="22606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5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319395569744864"/>
          <c:y val="4.7941743420705424E-2"/>
          <c:w val="0.15619243072425079"/>
          <c:h val="0.71374735170160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31103423936975E-2"/>
          <c:y val="0.13350111028867509"/>
          <c:w val="0.88194236861922037"/>
          <c:h val="0.61177208959041185"/>
        </c:manualLayout>
      </c:layout>
      <c:barChart>
        <c:barDir val="col"/>
        <c:grouping val="stacke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Undergraduate 21-19</c:v>
                </c:pt>
              </c:strCache>
              <c:extLst xmlns:c15="http://schemas.microsoft.com/office/drawing/2012/chart"/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Sheet1!$A$2:$A$53</c:f>
              <c:strCache>
                <c:ptCount val="52"/>
                <c:pt idx="0">
                  <c:v>California</c:v>
                </c:pt>
                <c:pt idx="1">
                  <c:v>Ohio</c:v>
                </c:pt>
                <c:pt idx="2">
                  <c:v>Michigan</c:v>
                </c:pt>
                <c:pt idx="3">
                  <c:v>Illinois</c:v>
                </c:pt>
                <c:pt idx="4">
                  <c:v>Florida</c:v>
                </c:pt>
                <c:pt idx="5">
                  <c:v>New York</c:v>
                </c:pt>
                <c:pt idx="6">
                  <c:v>Pennsylvania</c:v>
                </c:pt>
                <c:pt idx="7">
                  <c:v>Texas</c:v>
                </c:pt>
                <c:pt idx="8">
                  <c:v>Georgia</c:v>
                </c:pt>
                <c:pt idx="9">
                  <c:v>Missouri</c:v>
                </c:pt>
                <c:pt idx="10">
                  <c:v>Indiana</c:v>
                </c:pt>
                <c:pt idx="11">
                  <c:v>Wisconsin</c:v>
                </c:pt>
                <c:pt idx="12">
                  <c:v>North Carolina</c:v>
                </c:pt>
                <c:pt idx="13">
                  <c:v>Virginia</c:v>
                </c:pt>
                <c:pt idx="14">
                  <c:v>Kentucky</c:v>
                </c:pt>
                <c:pt idx="15">
                  <c:v>Arizona</c:v>
                </c:pt>
                <c:pt idx="16">
                  <c:v>Minnesota</c:v>
                </c:pt>
                <c:pt idx="17">
                  <c:v>Oregon</c:v>
                </c:pt>
                <c:pt idx="18">
                  <c:v>South Carolina</c:v>
                </c:pt>
                <c:pt idx="19">
                  <c:v>Alabama</c:v>
                </c:pt>
                <c:pt idx="20">
                  <c:v>Maryland</c:v>
                </c:pt>
                <c:pt idx="21">
                  <c:v>Louisiana</c:v>
                </c:pt>
                <c:pt idx="22">
                  <c:v>Colorado</c:v>
                </c:pt>
                <c:pt idx="23">
                  <c:v>Kansas</c:v>
                </c:pt>
                <c:pt idx="24">
                  <c:v>Mississippi</c:v>
                </c:pt>
                <c:pt idx="25">
                  <c:v>Tennessee</c:v>
                </c:pt>
                <c:pt idx="26">
                  <c:v>Washington</c:v>
                </c:pt>
                <c:pt idx="27">
                  <c:v>New Mexico</c:v>
                </c:pt>
                <c:pt idx="28">
                  <c:v>Puerto Rico</c:v>
                </c:pt>
                <c:pt idx="29">
                  <c:v>Arkansas</c:v>
                </c:pt>
                <c:pt idx="30">
                  <c:v>Massachusetts</c:v>
                </c:pt>
                <c:pt idx="31">
                  <c:v>Oklahoma</c:v>
                </c:pt>
                <c:pt idx="32">
                  <c:v>New Jersey</c:v>
                </c:pt>
                <c:pt idx="33">
                  <c:v>Iowa</c:v>
                </c:pt>
                <c:pt idx="34">
                  <c:v>West Virginia</c:v>
                </c:pt>
                <c:pt idx="35">
                  <c:v>Nebraska</c:v>
                </c:pt>
                <c:pt idx="36">
                  <c:v>Idaho</c:v>
                </c:pt>
                <c:pt idx="37">
                  <c:v>South Dakota</c:v>
                </c:pt>
                <c:pt idx="38">
                  <c:v>Alaska</c:v>
                </c:pt>
                <c:pt idx="39">
                  <c:v>District of Columbia</c:v>
                </c:pt>
                <c:pt idx="40">
                  <c:v>Hawaii</c:v>
                </c:pt>
                <c:pt idx="41">
                  <c:v>North Dakota</c:v>
                </c:pt>
                <c:pt idx="42">
                  <c:v>Rhode Island</c:v>
                </c:pt>
                <c:pt idx="43">
                  <c:v>Nevada</c:v>
                </c:pt>
                <c:pt idx="44">
                  <c:v>Maine</c:v>
                </c:pt>
                <c:pt idx="45">
                  <c:v>Wyoming</c:v>
                </c:pt>
                <c:pt idx="46">
                  <c:v>New Hampshire</c:v>
                </c:pt>
                <c:pt idx="47">
                  <c:v>Montana</c:v>
                </c:pt>
                <c:pt idx="48">
                  <c:v>Vermont</c:v>
                </c:pt>
                <c:pt idx="49">
                  <c:v>Delaware</c:v>
                </c:pt>
                <c:pt idx="50">
                  <c:v>Connecticut</c:v>
                </c:pt>
                <c:pt idx="51">
                  <c:v>Utah</c:v>
                </c:pt>
              </c:strCache>
              <c:extLst xmlns:c15="http://schemas.microsoft.com/office/drawing/2012/chart"/>
            </c:strRef>
          </c:cat>
          <c:val>
            <c:numRef>
              <c:f>Sheet1!$D$2:$D$53</c:f>
              <c:numCache>
                <c:formatCode>_(* #,##0_);_(* \(#,##0\);_(* "-"??_);_(@_)</c:formatCode>
                <c:ptCount val="52"/>
                <c:pt idx="0">
                  <c:v>-212872</c:v>
                </c:pt>
                <c:pt idx="1">
                  <c:v>-52201</c:v>
                </c:pt>
                <c:pt idx="2">
                  <c:v>-42341</c:v>
                </c:pt>
                <c:pt idx="3">
                  <c:v>-46893</c:v>
                </c:pt>
                <c:pt idx="4">
                  <c:v>-81870</c:v>
                </c:pt>
                <c:pt idx="5">
                  <c:v>-20472</c:v>
                </c:pt>
                <c:pt idx="6">
                  <c:v>-34488</c:v>
                </c:pt>
                <c:pt idx="7">
                  <c:v>-100122</c:v>
                </c:pt>
                <c:pt idx="8">
                  <c:v>-31142</c:v>
                </c:pt>
                <c:pt idx="9">
                  <c:v>-5460</c:v>
                </c:pt>
                <c:pt idx="10">
                  <c:v>-9836</c:v>
                </c:pt>
                <c:pt idx="11">
                  <c:v>-18639</c:v>
                </c:pt>
                <c:pt idx="12">
                  <c:v>-23338</c:v>
                </c:pt>
                <c:pt idx="13">
                  <c:v>-16859</c:v>
                </c:pt>
                <c:pt idx="14">
                  <c:v>-9772</c:v>
                </c:pt>
                <c:pt idx="15">
                  <c:v>-25569</c:v>
                </c:pt>
                <c:pt idx="16">
                  <c:v>8045</c:v>
                </c:pt>
                <c:pt idx="17">
                  <c:v>-16259</c:v>
                </c:pt>
                <c:pt idx="18">
                  <c:v>-11470</c:v>
                </c:pt>
                <c:pt idx="19">
                  <c:v>-12057</c:v>
                </c:pt>
                <c:pt idx="20">
                  <c:v>9752</c:v>
                </c:pt>
                <c:pt idx="21">
                  <c:v>-9195</c:v>
                </c:pt>
                <c:pt idx="22">
                  <c:v>-20252</c:v>
                </c:pt>
                <c:pt idx="23">
                  <c:v>-11835</c:v>
                </c:pt>
                <c:pt idx="24">
                  <c:v>-14402</c:v>
                </c:pt>
                <c:pt idx="25">
                  <c:v>-2390</c:v>
                </c:pt>
                <c:pt idx="26">
                  <c:v>-9358</c:v>
                </c:pt>
                <c:pt idx="27">
                  <c:v>-5713</c:v>
                </c:pt>
                <c:pt idx="28">
                  <c:v>-9706</c:v>
                </c:pt>
                <c:pt idx="29">
                  <c:v>-21439</c:v>
                </c:pt>
                <c:pt idx="30">
                  <c:v>-16220</c:v>
                </c:pt>
                <c:pt idx="31">
                  <c:v>-17339</c:v>
                </c:pt>
                <c:pt idx="32">
                  <c:v>3339</c:v>
                </c:pt>
                <c:pt idx="33">
                  <c:v>-507</c:v>
                </c:pt>
                <c:pt idx="34">
                  <c:v>-6096</c:v>
                </c:pt>
                <c:pt idx="35">
                  <c:v>-6254</c:v>
                </c:pt>
                <c:pt idx="36">
                  <c:v>-2042</c:v>
                </c:pt>
                <c:pt idx="37">
                  <c:v>-508</c:v>
                </c:pt>
                <c:pt idx="38">
                  <c:v>-4075</c:v>
                </c:pt>
                <c:pt idx="39">
                  <c:v>-4860</c:v>
                </c:pt>
                <c:pt idx="40">
                  <c:v>4824</c:v>
                </c:pt>
                <c:pt idx="41">
                  <c:v>-2623</c:v>
                </c:pt>
                <c:pt idx="42">
                  <c:v>-1387</c:v>
                </c:pt>
                <c:pt idx="43">
                  <c:v>2311</c:v>
                </c:pt>
                <c:pt idx="44">
                  <c:v>-2238</c:v>
                </c:pt>
                <c:pt idx="45">
                  <c:v>-4187</c:v>
                </c:pt>
                <c:pt idx="46">
                  <c:v>-74</c:v>
                </c:pt>
                <c:pt idx="47">
                  <c:v>-1898</c:v>
                </c:pt>
                <c:pt idx="48">
                  <c:v>-2742</c:v>
                </c:pt>
                <c:pt idx="49">
                  <c:v>5732</c:v>
                </c:pt>
                <c:pt idx="50">
                  <c:v>-2472</c:v>
                </c:pt>
                <c:pt idx="51">
                  <c:v>2544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09B-41B0-820F-673388767165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Undergraduate 19-11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Sheet1!$A$2:$A$53</c:f>
              <c:strCache>
                <c:ptCount val="52"/>
                <c:pt idx="0">
                  <c:v>California</c:v>
                </c:pt>
                <c:pt idx="1">
                  <c:v>Ohio</c:v>
                </c:pt>
                <c:pt idx="2">
                  <c:v>Michigan</c:v>
                </c:pt>
                <c:pt idx="3">
                  <c:v>Illinois</c:v>
                </c:pt>
                <c:pt idx="4">
                  <c:v>Florida</c:v>
                </c:pt>
                <c:pt idx="5">
                  <c:v>New York</c:v>
                </c:pt>
                <c:pt idx="6">
                  <c:v>Pennsylvania</c:v>
                </c:pt>
                <c:pt idx="7">
                  <c:v>Texas</c:v>
                </c:pt>
                <c:pt idx="8">
                  <c:v>Georgia</c:v>
                </c:pt>
                <c:pt idx="9">
                  <c:v>Missouri</c:v>
                </c:pt>
                <c:pt idx="10">
                  <c:v>Indiana</c:v>
                </c:pt>
                <c:pt idx="11">
                  <c:v>Wisconsin</c:v>
                </c:pt>
                <c:pt idx="12">
                  <c:v>North Carolina</c:v>
                </c:pt>
                <c:pt idx="13">
                  <c:v>Virginia</c:v>
                </c:pt>
                <c:pt idx="14">
                  <c:v>Kentucky</c:v>
                </c:pt>
                <c:pt idx="15">
                  <c:v>Arizona</c:v>
                </c:pt>
                <c:pt idx="16">
                  <c:v>Minnesota</c:v>
                </c:pt>
                <c:pt idx="17">
                  <c:v>Oregon</c:v>
                </c:pt>
                <c:pt idx="18">
                  <c:v>South Carolina</c:v>
                </c:pt>
                <c:pt idx="19">
                  <c:v>Alabama</c:v>
                </c:pt>
                <c:pt idx="20">
                  <c:v>Maryland</c:v>
                </c:pt>
                <c:pt idx="21">
                  <c:v>Louisiana</c:v>
                </c:pt>
                <c:pt idx="22">
                  <c:v>Colorado</c:v>
                </c:pt>
                <c:pt idx="23">
                  <c:v>Kansas</c:v>
                </c:pt>
                <c:pt idx="24">
                  <c:v>Mississippi</c:v>
                </c:pt>
                <c:pt idx="25">
                  <c:v>Tennessee</c:v>
                </c:pt>
                <c:pt idx="26">
                  <c:v>Washington</c:v>
                </c:pt>
                <c:pt idx="27">
                  <c:v>New Mexico</c:v>
                </c:pt>
                <c:pt idx="28">
                  <c:v>Puerto Rico</c:v>
                </c:pt>
                <c:pt idx="29">
                  <c:v>Arkansas</c:v>
                </c:pt>
                <c:pt idx="30">
                  <c:v>Massachusetts</c:v>
                </c:pt>
                <c:pt idx="31">
                  <c:v>Oklahoma</c:v>
                </c:pt>
                <c:pt idx="32">
                  <c:v>New Jersey</c:v>
                </c:pt>
                <c:pt idx="33">
                  <c:v>Iowa</c:v>
                </c:pt>
                <c:pt idx="34">
                  <c:v>West Virginia</c:v>
                </c:pt>
                <c:pt idx="35">
                  <c:v>Nebraska</c:v>
                </c:pt>
                <c:pt idx="36">
                  <c:v>Idaho</c:v>
                </c:pt>
                <c:pt idx="37">
                  <c:v>South Dakota</c:v>
                </c:pt>
                <c:pt idx="38">
                  <c:v>Alaska</c:v>
                </c:pt>
                <c:pt idx="39">
                  <c:v>District of Columbia</c:v>
                </c:pt>
                <c:pt idx="40">
                  <c:v>Hawaii</c:v>
                </c:pt>
                <c:pt idx="41">
                  <c:v>North Dakota</c:v>
                </c:pt>
                <c:pt idx="42">
                  <c:v>Rhode Island</c:v>
                </c:pt>
                <c:pt idx="43">
                  <c:v>Nevada</c:v>
                </c:pt>
                <c:pt idx="44">
                  <c:v>Maine</c:v>
                </c:pt>
                <c:pt idx="45">
                  <c:v>Wyoming</c:v>
                </c:pt>
                <c:pt idx="46">
                  <c:v>New Hampshire</c:v>
                </c:pt>
                <c:pt idx="47">
                  <c:v>Montana</c:v>
                </c:pt>
                <c:pt idx="48">
                  <c:v>Vermont</c:v>
                </c:pt>
                <c:pt idx="49">
                  <c:v>Delaware</c:v>
                </c:pt>
                <c:pt idx="50">
                  <c:v>Connecticut</c:v>
                </c:pt>
                <c:pt idx="51">
                  <c:v>Utah</c:v>
                </c:pt>
              </c:strCache>
              <c:extLst xmlns:c15="http://schemas.microsoft.com/office/drawing/2012/chart"/>
            </c:strRef>
          </c:cat>
          <c:val>
            <c:numRef>
              <c:f>Sheet1!$E$2:$E$53</c:f>
              <c:numCache>
                <c:formatCode>_(* #,##0_);_(* \(#,##0\);_(* "-"??_);_(@_)</c:formatCode>
                <c:ptCount val="52"/>
                <c:pt idx="0">
                  <c:v>-60696</c:v>
                </c:pt>
                <c:pt idx="1">
                  <c:v>-163536</c:v>
                </c:pt>
                <c:pt idx="2">
                  <c:v>-158793</c:v>
                </c:pt>
                <c:pt idx="3">
                  <c:v>-136527</c:v>
                </c:pt>
                <c:pt idx="4">
                  <c:v>-101472</c:v>
                </c:pt>
                <c:pt idx="5">
                  <c:v>-158870</c:v>
                </c:pt>
                <c:pt idx="6">
                  <c:v>-143524</c:v>
                </c:pt>
                <c:pt idx="7">
                  <c:v>-23196</c:v>
                </c:pt>
                <c:pt idx="8">
                  <c:v>-63445</c:v>
                </c:pt>
                <c:pt idx="9">
                  <c:v>-88390</c:v>
                </c:pt>
                <c:pt idx="10">
                  <c:v>-79822</c:v>
                </c:pt>
                <c:pt idx="11">
                  <c:v>-67696</c:v>
                </c:pt>
                <c:pt idx="12">
                  <c:v>-46986</c:v>
                </c:pt>
                <c:pt idx="13">
                  <c:v>-51302</c:v>
                </c:pt>
                <c:pt idx="14">
                  <c:v>-54595</c:v>
                </c:pt>
                <c:pt idx="15">
                  <c:v>-38354</c:v>
                </c:pt>
                <c:pt idx="16">
                  <c:v>-64975</c:v>
                </c:pt>
                <c:pt idx="17">
                  <c:v>-40209</c:v>
                </c:pt>
                <c:pt idx="18">
                  <c:v>-43874</c:v>
                </c:pt>
                <c:pt idx="19">
                  <c:v>-42144</c:v>
                </c:pt>
                <c:pt idx="20">
                  <c:v>-62800</c:v>
                </c:pt>
                <c:pt idx="21">
                  <c:v>-39076</c:v>
                </c:pt>
                <c:pt idx="22">
                  <c:v>-27172</c:v>
                </c:pt>
                <c:pt idx="23">
                  <c:v>-35416</c:v>
                </c:pt>
                <c:pt idx="24">
                  <c:v>-32508</c:v>
                </c:pt>
                <c:pt idx="25">
                  <c:v>-43307</c:v>
                </c:pt>
                <c:pt idx="26">
                  <c:v>-34385</c:v>
                </c:pt>
                <c:pt idx="27">
                  <c:v>-37811</c:v>
                </c:pt>
                <c:pt idx="28">
                  <c:v>-32108</c:v>
                </c:pt>
                <c:pt idx="29">
                  <c:v>-19667</c:v>
                </c:pt>
                <c:pt idx="30">
                  <c:v>-24564</c:v>
                </c:pt>
                <c:pt idx="31">
                  <c:v>-22019</c:v>
                </c:pt>
                <c:pt idx="32">
                  <c:v>-41261</c:v>
                </c:pt>
                <c:pt idx="33">
                  <c:v>-29927</c:v>
                </c:pt>
                <c:pt idx="34">
                  <c:v>-22018</c:v>
                </c:pt>
                <c:pt idx="35">
                  <c:v>-20881</c:v>
                </c:pt>
                <c:pt idx="36">
                  <c:v>-14096</c:v>
                </c:pt>
                <c:pt idx="37">
                  <c:v>-11922</c:v>
                </c:pt>
                <c:pt idx="38">
                  <c:v>-7129</c:v>
                </c:pt>
                <c:pt idx="39">
                  <c:v>-5537</c:v>
                </c:pt>
                <c:pt idx="40">
                  <c:v>-14885</c:v>
                </c:pt>
                <c:pt idx="41">
                  <c:v>-7428</c:v>
                </c:pt>
                <c:pt idx="42">
                  <c:v>-8481</c:v>
                </c:pt>
                <c:pt idx="43">
                  <c:v>-11333</c:v>
                </c:pt>
                <c:pt idx="44">
                  <c:v>-6224</c:v>
                </c:pt>
                <c:pt idx="45">
                  <c:v>-2022</c:v>
                </c:pt>
                <c:pt idx="46">
                  <c:v>-5887</c:v>
                </c:pt>
                <c:pt idx="47">
                  <c:v>-3443</c:v>
                </c:pt>
                <c:pt idx="48">
                  <c:v>-1519</c:v>
                </c:pt>
                <c:pt idx="49">
                  <c:v>-8784</c:v>
                </c:pt>
                <c:pt idx="50">
                  <c:v>2173</c:v>
                </c:pt>
                <c:pt idx="51">
                  <c:v>-2349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409B-41B0-820F-673388767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927404448"/>
        <c:axId val="179545489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Undergraduate 19-10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California</c:v>
                      </c:pt>
                      <c:pt idx="1">
                        <c:v>Ohio</c:v>
                      </c:pt>
                      <c:pt idx="2">
                        <c:v>Michigan</c:v>
                      </c:pt>
                      <c:pt idx="3">
                        <c:v>Illinois</c:v>
                      </c:pt>
                      <c:pt idx="4">
                        <c:v>Florida</c:v>
                      </c:pt>
                      <c:pt idx="5">
                        <c:v>New York</c:v>
                      </c:pt>
                      <c:pt idx="6">
                        <c:v>Pennsylvania</c:v>
                      </c:pt>
                      <c:pt idx="7">
                        <c:v>Texas</c:v>
                      </c:pt>
                      <c:pt idx="8">
                        <c:v>Georgia</c:v>
                      </c:pt>
                      <c:pt idx="9">
                        <c:v>Missouri</c:v>
                      </c:pt>
                      <c:pt idx="10">
                        <c:v>Indiana</c:v>
                      </c:pt>
                      <c:pt idx="11">
                        <c:v>Wisconsin</c:v>
                      </c:pt>
                      <c:pt idx="12">
                        <c:v>North Carolina</c:v>
                      </c:pt>
                      <c:pt idx="13">
                        <c:v>Virginia</c:v>
                      </c:pt>
                      <c:pt idx="14">
                        <c:v>Kentucky</c:v>
                      </c:pt>
                      <c:pt idx="15">
                        <c:v>Arizona</c:v>
                      </c:pt>
                      <c:pt idx="16">
                        <c:v>Minnesota</c:v>
                      </c:pt>
                      <c:pt idx="17">
                        <c:v>Oregon</c:v>
                      </c:pt>
                      <c:pt idx="18">
                        <c:v>South Carolina</c:v>
                      </c:pt>
                      <c:pt idx="19">
                        <c:v>Alabama</c:v>
                      </c:pt>
                      <c:pt idx="20">
                        <c:v>Maryland</c:v>
                      </c:pt>
                      <c:pt idx="21">
                        <c:v>Louisiana</c:v>
                      </c:pt>
                      <c:pt idx="22">
                        <c:v>Colorado</c:v>
                      </c:pt>
                      <c:pt idx="23">
                        <c:v>Kansas</c:v>
                      </c:pt>
                      <c:pt idx="24">
                        <c:v>Mississippi</c:v>
                      </c:pt>
                      <c:pt idx="25">
                        <c:v>Tennessee</c:v>
                      </c:pt>
                      <c:pt idx="26">
                        <c:v>Washington</c:v>
                      </c:pt>
                      <c:pt idx="27">
                        <c:v>New Mexico</c:v>
                      </c:pt>
                      <c:pt idx="28">
                        <c:v>Puerto Rico</c:v>
                      </c:pt>
                      <c:pt idx="29">
                        <c:v>Arkansas</c:v>
                      </c:pt>
                      <c:pt idx="30">
                        <c:v>Massachusetts</c:v>
                      </c:pt>
                      <c:pt idx="31">
                        <c:v>Oklahoma</c:v>
                      </c:pt>
                      <c:pt idx="32">
                        <c:v>New Jersey</c:v>
                      </c:pt>
                      <c:pt idx="33">
                        <c:v>Iowa</c:v>
                      </c:pt>
                      <c:pt idx="34">
                        <c:v>West Virginia</c:v>
                      </c:pt>
                      <c:pt idx="35">
                        <c:v>Nebraska</c:v>
                      </c:pt>
                      <c:pt idx="36">
                        <c:v>Idaho</c:v>
                      </c:pt>
                      <c:pt idx="37">
                        <c:v>South Dakota</c:v>
                      </c:pt>
                      <c:pt idx="38">
                        <c:v>Alaska</c:v>
                      </c:pt>
                      <c:pt idx="39">
                        <c:v>District of Columbia</c:v>
                      </c:pt>
                      <c:pt idx="40">
                        <c:v>Hawaii</c:v>
                      </c:pt>
                      <c:pt idx="41">
                        <c:v>North Dakota</c:v>
                      </c:pt>
                      <c:pt idx="42">
                        <c:v>Rhode Island</c:v>
                      </c:pt>
                      <c:pt idx="43">
                        <c:v>Nevada</c:v>
                      </c:pt>
                      <c:pt idx="44">
                        <c:v>Maine</c:v>
                      </c:pt>
                      <c:pt idx="45">
                        <c:v>Wyoming</c:v>
                      </c:pt>
                      <c:pt idx="46">
                        <c:v>New Hampshire</c:v>
                      </c:pt>
                      <c:pt idx="47">
                        <c:v>Montana</c:v>
                      </c:pt>
                      <c:pt idx="48">
                        <c:v>Vermont</c:v>
                      </c:pt>
                      <c:pt idx="49">
                        <c:v>Delaware</c:v>
                      </c:pt>
                      <c:pt idx="50">
                        <c:v>Connecticut</c:v>
                      </c:pt>
                      <c:pt idx="51">
                        <c:v>Utah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Sheet1!$B$2:$B$55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4"/>
                      <c:pt idx="0">
                        <c:v>-58865</c:v>
                      </c:pt>
                      <c:pt idx="1">
                        <c:v>-139584</c:v>
                      </c:pt>
                      <c:pt idx="2">
                        <c:v>-158669</c:v>
                      </c:pt>
                      <c:pt idx="3">
                        <c:v>-144688</c:v>
                      </c:pt>
                      <c:pt idx="4">
                        <c:v>-58186</c:v>
                      </c:pt>
                      <c:pt idx="5">
                        <c:v>-136700</c:v>
                      </c:pt>
                      <c:pt idx="6">
                        <c:v>-148341</c:v>
                      </c:pt>
                      <c:pt idx="7">
                        <c:v>45803</c:v>
                      </c:pt>
                      <c:pt idx="8">
                        <c:v>-40846</c:v>
                      </c:pt>
                      <c:pt idx="9">
                        <c:v>-80359</c:v>
                      </c:pt>
                      <c:pt idx="10">
                        <c:v>-72352</c:v>
                      </c:pt>
                      <c:pt idx="11">
                        <c:v>-58341</c:v>
                      </c:pt>
                      <c:pt idx="12">
                        <c:v>-39470</c:v>
                      </c:pt>
                      <c:pt idx="13">
                        <c:v>-31666</c:v>
                      </c:pt>
                      <c:pt idx="14">
                        <c:v>-27358</c:v>
                      </c:pt>
                      <c:pt idx="15">
                        <c:v>-22903</c:v>
                      </c:pt>
                      <c:pt idx="16">
                        <c:v>-63898</c:v>
                      </c:pt>
                      <c:pt idx="17">
                        <c:v>-32197</c:v>
                      </c:pt>
                      <c:pt idx="18">
                        <c:v>-39846</c:v>
                      </c:pt>
                      <c:pt idx="19">
                        <c:v>-40001</c:v>
                      </c:pt>
                      <c:pt idx="20">
                        <c:v>-55631</c:v>
                      </c:pt>
                      <c:pt idx="21">
                        <c:v>-19963</c:v>
                      </c:pt>
                      <c:pt idx="22">
                        <c:v>-5921</c:v>
                      </c:pt>
                      <c:pt idx="23">
                        <c:v>-26217</c:v>
                      </c:pt>
                      <c:pt idx="24">
                        <c:v>-25223</c:v>
                      </c:pt>
                      <c:pt idx="25">
                        <c:v>-41985</c:v>
                      </c:pt>
                      <c:pt idx="26">
                        <c:v>-29483</c:v>
                      </c:pt>
                      <c:pt idx="27">
                        <c:v>-24777</c:v>
                      </c:pt>
                      <c:pt idx="28">
                        <c:v>-20970</c:v>
                      </c:pt>
                      <c:pt idx="29">
                        <c:v>-21648</c:v>
                      </c:pt>
                      <c:pt idx="30">
                        <c:v>-13616</c:v>
                      </c:pt>
                      <c:pt idx="31">
                        <c:v>-30966</c:v>
                      </c:pt>
                      <c:pt idx="32">
                        <c:v>-25658</c:v>
                      </c:pt>
                      <c:pt idx="33">
                        <c:v>-25616</c:v>
                      </c:pt>
                      <c:pt idx="34">
                        <c:v>-25807</c:v>
                      </c:pt>
                      <c:pt idx="35">
                        <c:v>-18534</c:v>
                      </c:pt>
                      <c:pt idx="36">
                        <c:v>-7702</c:v>
                      </c:pt>
                      <c:pt idx="37">
                        <c:v>-6252</c:v>
                      </c:pt>
                      <c:pt idx="38">
                        <c:v>-6906</c:v>
                      </c:pt>
                      <c:pt idx="39">
                        <c:v>-1960</c:v>
                      </c:pt>
                      <c:pt idx="40">
                        <c:v>-17294</c:v>
                      </c:pt>
                      <c:pt idx="41">
                        <c:v>-4075</c:v>
                      </c:pt>
                      <c:pt idx="42">
                        <c:v>-9920</c:v>
                      </c:pt>
                      <c:pt idx="43">
                        <c:v>-3425</c:v>
                      </c:pt>
                      <c:pt idx="44">
                        <c:v>-10666</c:v>
                      </c:pt>
                      <c:pt idx="45">
                        <c:v>-3716</c:v>
                      </c:pt>
                      <c:pt idx="46">
                        <c:v>-4078</c:v>
                      </c:pt>
                      <c:pt idx="47">
                        <c:v>-8532</c:v>
                      </c:pt>
                      <c:pt idx="48">
                        <c:v>1855</c:v>
                      </c:pt>
                      <c:pt idx="49">
                        <c:v>-7298</c:v>
                      </c:pt>
                      <c:pt idx="50">
                        <c:v>5684</c:v>
                      </c:pt>
                      <c:pt idx="51">
                        <c:v>5401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09B-41B0-820F-673388767165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Undergraduate 21-11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Pt>
                  <c:idx val="7"/>
                  <c:invertIfNegative val="0"/>
                  <c:bubble3D val="0"/>
                  <c:spPr>
                    <a:solidFill>
                      <a:srgbClr val="C000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4-409B-41B0-820F-67338876716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5.7580678398967557E-2"/>
                        <c:y val="5.9215396002960767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409B-41B0-820F-673388767165}"/>
                      </c:ext>
                    </c:extLst>
                  </c:dLbl>
                  <c:dLbl>
                    <c:idx val="7"/>
                    <c:layout>
                      <c:manualLayout>
                        <c:x val="3.9006266012203826E-2"/>
                        <c:y val="-3.849000740192444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4-409B-41B0-820F-673388767165}"/>
                      </c:ext>
                    </c:extLst>
                  </c:dLbl>
                  <c:numFmt formatCode="#,##0;\-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California</c:v>
                      </c:pt>
                      <c:pt idx="1">
                        <c:v>Ohio</c:v>
                      </c:pt>
                      <c:pt idx="2">
                        <c:v>Michigan</c:v>
                      </c:pt>
                      <c:pt idx="3">
                        <c:v>Illinois</c:v>
                      </c:pt>
                      <c:pt idx="4">
                        <c:v>Florida</c:v>
                      </c:pt>
                      <c:pt idx="5">
                        <c:v>New York</c:v>
                      </c:pt>
                      <c:pt idx="6">
                        <c:v>Pennsylvania</c:v>
                      </c:pt>
                      <c:pt idx="7">
                        <c:v>Texas</c:v>
                      </c:pt>
                      <c:pt idx="8">
                        <c:v>Georgia</c:v>
                      </c:pt>
                      <c:pt idx="9">
                        <c:v>Missouri</c:v>
                      </c:pt>
                      <c:pt idx="10">
                        <c:v>Indiana</c:v>
                      </c:pt>
                      <c:pt idx="11">
                        <c:v>Wisconsin</c:v>
                      </c:pt>
                      <c:pt idx="12">
                        <c:v>North Carolina</c:v>
                      </c:pt>
                      <c:pt idx="13">
                        <c:v>Virginia</c:v>
                      </c:pt>
                      <c:pt idx="14">
                        <c:v>Kentucky</c:v>
                      </c:pt>
                      <c:pt idx="15">
                        <c:v>Arizona</c:v>
                      </c:pt>
                      <c:pt idx="16">
                        <c:v>Minnesota</c:v>
                      </c:pt>
                      <c:pt idx="17">
                        <c:v>Oregon</c:v>
                      </c:pt>
                      <c:pt idx="18">
                        <c:v>South Carolina</c:v>
                      </c:pt>
                      <c:pt idx="19">
                        <c:v>Alabama</c:v>
                      </c:pt>
                      <c:pt idx="20">
                        <c:v>Maryland</c:v>
                      </c:pt>
                      <c:pt idx="21">
                        <c:v>Louisiana</c:v>
                      </c:pt>
                      <c:pt idx="22">
                        <c:v>Colorado</c:v>
                      </c:pt>
                      <c:pt idx="23">
                        <c:v>Kansas</c:v>
                      </c:pt>
                      <c:pt idx="24">
                        <c:v>Mississippi</c:v>
                      </c:pt>
                      <c:pt idx="25">
                        <c:v>Tennessee</c:v>
                      </c:pt>
                      <c:pt idx="26">
                        <c:v>Washington</c:v>
                      </c:pt>
                      <c:pt idx="27">
                        <c:v>New Mexico</c:v>
                      </c:pt>
                      <c:pt idx="28">
                        <c:v>Puerto Rico</c:v>
                      </c:pt>
                      <c:pt idx="29">
                        <c:v>Arkansas</c:v>
                      </c:pt>
                      <c:pt idx="30">
                        <c:v>Massachusetts</c:v>
                      </c:pt>
                      <c:pt idx="31">
                        <c:v>Oklahoma</c:v>
                      </c:pt>
                      <c:pt idx="32">
                        <c:v>New Jersey</c:v>
                      </c:pt>
                      <c:pt idx="33">
                        <c:v>Iowa</c:v>
                      </c:pt>
                      <c:pt idx="34">
                        <c:v>West Virginia</c:v>
                      </c:pt>
                      <c:pt idx="35">
                        <c:v>Nebraska</c:v>
                      </c:pt>
                      <c:pt idx="36">
                        <c:v>Idaho</c:v>
                      </c:pt>
                      <c:pt idx="37">
                        <c:v>South Dakota</c:v>
                      </c:pt>
                      <c:pt idx="38">
                        <c:v>Alaska</c:v>
                      </c:pt>
                      <c:pt idx="39">
                        <c:v>District of Columbia</c:v>
                      </c:pt>
                      <c:pt idx="40">
                        <c:v>Hawaii</c:v>
                      </c:pt>
                      <c:pt idx="41">
                        <c:v>North Dakota</c:v>
                      </c:pt>
                      <c:pt idx="42">
                        <c:v>Rhode Island</c:v>
                      </c:pt>
                      <c:pt idx="43">
                        <c:v>Nevada</c:v>
                      </c:pt>
                      <c:pt idx="44">
                        <c:v>Maine</c:v>
                      </c:pt>
                      <c:pt idx="45">
                        <c:v>Wyoming</c:v>
                      </c:pt>
                      <c:pt idx="46">
                        <c:v>New Hampshire</c:v>
                      </c:pt>
                      <c:pt idx="47">
                        <c:v>Montana</c:v>
                      </c:pt>
                      <c:pt idx="48">
                        <c:v>Vermont</c:v>
                      </c:pt>
                      <c:pt idx="49">
                        <c:v>Delaware</c:v>
                      </c:pt>
                      <c:pt idx="50">
                        <c:v>Connecticut</c:v>
                      </c:pt>
                      <c:pt idx="51">
                        <c:v>Utah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Sheet1!$C$2:$C$55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4"/>
                      <c:pt idx="0">
                        <c:v>-273568</c:v>
                      </c:pt>
                      <c:pt idx="1">
                        <c:v>-215737</c:v>
                      </c:pt>
                      <c:pt idx="2">
                        <c:v>-201134</c:v>
                      </c:pt>
                      <c:pt idx="3">
                        <c:v>-183420</c:v>
                      </c:pt>
                      <c:pt idx="4">
                        <c:v>-183342</c:v>
                      </c:pt>
                      <c:pt idx="5">
                        <c:v>-179342</c:v>
                      </c:pt>
                      <c:pt idx="6">
                        <c:v>-178012</c:v>
                      </c:pt>
                      <c:pt idx="7">
                        <c:v>-123318</c:v>
                      </c:pt>
                      <c:pt idx="8">
                        <c:v>-94587</c:v>
                      </c:pt>
                      <c:pt idx="9">
                        <c:v>-93850</c:v>
                      </c:pt>
                      <c:pt idx="10">
                        <c:v>-89658</c:v>
                      </c:pt>
                      <c:pt idx="11">
                        <c:v>-86335</c:v>
                      </c:pt>
                      <c:pt idx="12">
                        <c:v>-70324</c:v>
                      </c:pt>
                      <c:pt idx="13">
                        <c:v>-68161</c:v>
                      </c:pt>
                      <c:pt idx="14">
                        <c:v>-64367</c:v>
                      </c:pt>
                      <c:pt idx="15">
                        <c:v>-63923</c:v>
                      </c:pt>
                      <c:pt idx="16">
                        <c:v>-56930</c:v>
                      </c:pt>
                      <c:pt idx="17">
                        <c:v>-56468</c:v>
                      </c:pt>
                      <c:pt idx="18">
                        <c:v>-55344</c:v>
                      </c:pt>
                      <c:pt idx="19">
                        <c:v>-54201</c:v>
                      </c:pt>
                      <c:pt idx="20">
                        <c:v>-53048</c:v>
                      </c:pt>
                      <c:pt idx="21">
                        <c:v>-48271</c:v>
                      </c:pt>
                      <c:pt idx="22">
                        <c:v>-47424</c:v>
                      </c:pt>
                      <c:pt idx="23">
                        <c:v>-47251</c:v>
                      </c:pt>
                      <c:pt idx="24">
                        <c:v>-46910</c:v>
                      </c:pt>
                      <c:pt idx="25">
                        <c:v>-45697</c:v>
                      </c:pt>
                      <c:pt idx="26">
                        <c:v>-43743</c:v>
                      </c:pt>
                      <c:pt idx="27">
                        <c:v>-43524</c:v>
                      </c:pt>
                      <c:pt idx="28">
                        <c:v>-41814</c:v>
                      </c:pt>
                      <c:pt idx="29">
                        <c:v>-41106</c:v>
                      </c:pt>
                      <c:pt idx="30">
                        <c:v>-40784</c:v>
                      </c:pt>
                      <c:pt idx="31">
                        <c:v>-39358</c:v>
                      </c:pt>
                      <c:pt idx="32">
                        <c:v>-37922</c:v>
                      </c:pt>
                      <c:pt idx="33">
                        <c:v>-30434</c:v>
                      </c:pt>
                      <c:pt idx="34">
                        <c:v>-28114</c:v>
                      </c:pt>
                      <c:pt idx="35">
                        <c:v>-27135</c:v>
                      </c:pt>
                      <c:pt idx="36">
                        <c:v>-16138</c:v>
                      </c:pt>
                      <c:pt idx="37">
                        <c:v>-12430</c:v>
                      </c:pt>
                      <c:pt idx="38">
                        <c:v>-11204</c:v>
                      </c:pt>
                      <c:pt idx="39">
                        <c:v>-10397</c:v>
                      </c:pt>
                      <c:pt idx="40">
                        <c:v>-10061</c:v>
                      </c:pt>
                      <c:pt idx="41">
                        <c:v>-10051</c:v>
                      </c:pt>
                      <c:pt idx="42">
                        <c:v>-9868</c:v>
                      </c:pt>
                      <c:pt idx="43">
                        <c:v>-9022</c:v>
                      </c:pt>
                      <c:pt idx="44">
                        <c:v>-8462</c:v>
                      </c:pt>
                      <c:pt idx="45">
                        <c:v>-6209</c:v>
                      </c:pt>
                      <c:pt idx="46">
                        <c:v>-5961</c:v>
                      </c:pt>
                      <c:pt idx="47">
                        <c:v>-5341</c:v>
                      </c:pt>
                      <c:pt idx="48">
                        <c:v>-4261</c:v>
                      </c:pt>
                      <c:pt idx="49">
                        <c:v>-3052</c:v>
                      </c:pt>
                      <c:pt idx="50">
                        <c:v>-299</c:v>
                      </c:pt>
                      <c:pt idx="51">
                        <c:v>195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09B-41B0-820F-673388767165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Graduate/Professional 19-10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California</c:v>
                      </c:pt>
                      <c:pt idx="1">
                        <c:v>Ohio</c:v>
                      </c:pt>
                      <c:pt idx="2">
                        <c:v>Michigan</c:v>
                      </c:pt>
                      <c:pt idx="3">
                        <c:v>Illinois</c:v>
                      </c:pt>
                      <c:pt idx="4">
                        <c:v>Florida</c:v>
                      </c:pt>
                      <c:pt idx="5">
                        <c:v>New York</c:v>
                      </c:pt>
                      <c:pt idx="6">
                        <c:v>Pennsylvania</c:v>
                      </c:pt>
                      <c:pt idx="7">
                        <c:v>Texas</c:v>
                      </c:pt>
                      <c:pt idx="8">
                        <c:v>Georgia</c:v>
                      </c:pt>
                      <c:pt idx="9">
                        <c:v>Missouri</c:v>
                      </c:pt>
                      <c:pt idx="10">
                        <c:v>Indiana</c:v>
                      </c:pt>
                      <c:pt idx="11">
                        <c:v>Wisconsin</c:v>
                      </c:pt>
                      <c:pt idx="12">
                        <c:v>North Carolina</c:v>
                      </c:pt>
                      <c:pt idx="13">
                        <c:v>Virginia</c:v>
                      </c:pt>
                      <c:pt idx="14">
                        <c:v>Kentucky</c:v>
                      </c:pt>
                      <c:pt idx="15">
                        <c:v>Arizona</c:v>
                      </c:pt>
                      <c:pt idx="16">
                        <c:v>Minnesota</c:v>
                      </c:pt>
                      <c:pt idx="17">
                        <c:v>Oregon</c:v>
                      </c:pt>
                      <c:pt idx="18">
                        <c:v>South Carolina</c:v>
                      </c:pt>
                      <c:pt idx="19">
                        <c:v>Alabama</c:v>
                      </c:pt>
                      <c:pt idx="20">
                        <c:v>Maryland</c:v>
                      </c:pt>
                      <c:pt idx="21">
                        <c:v>Louisiana</c:v>
                      </c:pt>
                      <c:pt idx="22">
                        <c:v>Colorado</c:v>
                      </c:pt>
                      <c:pt idx="23">
                        <c:v>Kansas</c:v>
                      </c:pt>
                      <c:pt idx="24">
                        <c:v>Mississippi</c:v>
                      </c:pt>
                      <c:pt idx="25">
                        <c:v>Tennessee</c:v>
                      </c:pt>
                      <c:pt idx="26">
                        <c:v>Washington</c:v>
                      </c:pt>
                      <c:pt idx="27">
                        <c:v>New Mexico</c:v>
                      </c:pt>
                      <c:pt idx="28">
                        <c:v>Puerto Rico</c:v>
                      </c:pt>
                      <c:pt idx="29">
                        <c:v>Arkansas</c:v>
                      </c:pt>
                      <c:pt idx="30">
                        <c:v>Massachusetts</c:v>
                      </c:pt>
                      <c:pt idx="31">
                        <c:v>Oklahoma</c:v>
                      </c:pt>
                      <c:pt idx="32">
                        <c:v>New Jersey</c:v>
                      </c:pt>
                      <c:pt idx="33">
                        <c:v>Iowa</c:v>
                      </c:pt>
                      <c:pt idx="34">
                        <c:v>West Virginia</c:v>
                      </c:pt>
                      <c:pt idx="35">
                        <c:v>Nebraska</c:v>
                      </c:pt>
                      <c:pt idx="36">
                        <c:v>Idaho</c:v>
                      </c:pt>
                      <c:pt idx="37">
                        <c:v>South Dakota</c:v>
                      </c:pt>
                      <c:pt idx="38">
                        <c:v>Alaska</c:v>
                      </c:pt>
                      <c:pt idx="39">
                        <c:v>District of Columbia</c:v>
                      </c:pt>
                      <c:pt idx="40">
                        <c:v>Hawaii</c:v>
                      </c:pt>
                      <c:pt idx="41">
                        <c:v>North Dakota</c:v>
                      </c:pt>
                      <c:pt idx="42">
                        <c:v>Rhode Island</c:v>
                      </c:pt>
                      <c:pt idx="43">
                        <c:v>Nevada</c:v>
                      </c:pt>
                      <c:pt idx="44">
                        <c:v>Maine</c:v>
                      </c:pt>
                      <c:pt idx="45">
                        <c:v>Wyoming</c:v>
                      </c:pt>
                      <c:pt idx="46">
                        <c:v>New Hampshire</c:v>
                      </c:pt>
                      <c:pt idx="47">
                        <c:v>Montana</c:v>
                      </c:pt>
                      <c:pt idx="48">
                        <c:v>Vermont</c:v>
                      </c:pt>
                      <c:pt idx="49">
                        <c:v>Delaware</c:v>
                      </c:pt>
                      <c:pt idx="50">
                        <c:v>Connecticut</c:v>
                      </c:pt>
                      <c:pt idx="51">
                        <c:v>Utah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Sheet1!$F$2:$F$55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4"/>
                      <c:pt idx="0">
                        <c:v>47609</c:v>
                      </c:pt>
                      <c:pt idx="1">
                        <c:v>-10238</c:v>
                      </c:pt>
                      <c:pt idx="2">
                        <c:v>-3641</c:v>
                      </c:pt>
                      <c:pt idx="3">
                        <c:v>-13636</c:v>
                      </c:pt>
                      <c:pt idx="4">
                        <c:v>44550</c:v>
                      </c:pt>
                      <c:pt idx="5">
                        <c:v>-15065</c:v>
                      </c:pt>
                      <c:pt idx="6">
                        <c:v>-16789</c:v>
                      </c:pt>
                      <c:pt idx="7">
                        <c:v>62835</c:v>
                      </c:pt>
                      <c:pt idx="8">
                        <c:v>24069</c:v>
                      </c:pt>
                      <c:pt idx="9">
                        <c:v>-8531</c:v>
                      </c:pt>
                      <c:pt idx="10">
                        <c:v>2644</c:v>
                      </c:pt>
                      <c:pt idx="11">
                        <c:v>-2469</c:v>
                      </c:pt>
                      <c:pt idx="12">
                        <c:v>17107</c:v>
                      </c:pt>
                      <c:pt idx="13">
                        <c:v>9429</c:v>
                      </c:pt>
                      <c:pt idx="14">
                        <c:v>-1076</c:v>
                      </c:pt>
                      <c:pt idx="15">
                        <c:v>11351</c:v>
                      </c:pt>
                      <c:pt idx="16">
                        <c:v>-4281</c:v>
                      </c:pt>
                      <c:pt idx="17">
                        <c:v>7285</c:v>
                      </c:pt>
                      <c:pt idx="18">
                        <c:v>5328</c:v>
                      </c:pt>
                      <c:pt idx="19">
                        <c:v>2593</c:v>
                      </c:pt>
                      <c:pt idx="20">
                        <c:v>-1659</c:v>
                      </c:pt>
                      <c:pt idx="21">
                        <c:v>395</c:v>
                      </c:pt>
                      <c:pt idx="22">
                        <c:v>5785</c:v>
                      </c:pt>
                      <c:pt idx="23">
                        <c:v>-1876</c:v>
                      </c:pt>
                      <c:pt idx="24">
                        <c:v>-2179</c:v>
                      </c:pt>
                      <c:pt idx="25">
                        <c:v>2183</c:v>
                      </c:pt>
                      <c:pt idx="26">
                        <c:v>6507</c:v>
                      </c:pt>
                      <c:pt idx="27">
                        <c:v>1101</c:v>
                      </c:pt>
                      <c:pt idx="28">
                        <c:v>7191</c:v>
                      </c:pt>
                      <c:pt idx="29">
                        <c:v>4782</c:v>
                      </c:pt>
                      <c:pt idx="30">
                        <c:v>-1776</c:v>
                      </c:pt>
                      <c:pt idx="31">
                        <c:v>4778</c:v>
                      </c:pt>
                      <c:pt idx="32">
                        <c:v>5863</c:v>
                      </c:pt>
                      <c:pt idx="33">
                        <c:v>33</c:v>
                      </c:pt>
                      <c:pt idx="34">
                        <c:v>-3005</c:v>
                      </c:pt>
                      <c:pt idx="35">
                        <c:v>6072</c:v>
                      </c:pt>
                      <c:pt idx="36">
                        <c:v>2261</c:v>
                      </c:pt>
                      <c:pt idx="37">
                        <c:v>-2710</c:v>
                      </c:pt>
                      <c:pt idx="38">
                        <c:v>-739</c:v>
                      </c:pt>
                      <c:pt idx="39">
                        <c:v>-3554</c:v>
                      </c:pt>
                      <c:pt idx="40">
                        <c:v>-503</c:v>
                      </c:pt>
                      <c:pt idx="41">
                        <c:v>2383</c:v>
                      </c:pt>
                      <c:pt idx="42">
                        <c:v>-1741</c:v>
                      </c:pt>
                      <c:pt idx="43">
                        <c:v>5729</c:v>
                      </c:pt>
                      <c:pt idx="44">
                        <c:v>-986</c:v>
                      </c:pt>
                      <c:pt idx="45">
                        <c:v>3075</c:v>
                      </c:pt>
                      <c:pt idx="46">
                        <c:v>-248</c:v>
                      </c:pt>
                      <c:pt idx="47">
                        <c:v>2642</c:v>
                      </c:pt>
                      <c:pt idx="48">
                        <c:v>405</c:v>
                      </c:pt>
                      <c:pt idx="49">
                        <c:v>1262</c:v>
                      </c:pt>
                      <c:pt idx="50">
                        <c:v>-4713</c:v>
                      </c:pt>
                      <c:pt idx="51">
                        <c:v>7854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09B-41B0-820F-673388767165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Graduate/Professional 21-11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California</c:v>
                      </c:pt>
                      <c:pt idx="1">
                        <c:v>Ohio</c:v>
                      </c:pt>
                      <c:pt idx="2">
                        <c:v>Michigan</c:v>
                      </c:pt>
                      <c:pt idx="3">
                        <c:v>Illinois</c:v>
                      </c:pt>
                      <c:pt idx="4">
                        <c:v>Florida</c:v>
                      </c:pt>
                      <c:pt idx="5">
                        <c:v>New York</c:v>
                      </c:pt>
                      <c:pt idx="6">
                        <c:v>Pennsylvania</c:v>
                      </c:pt>
                      <c:pt idx="7">
                        <c:v>Texas</c:v>
                      </c:pt>
                      <c:pt idx="8">
                        <c:v>Georgia</c:v>
                      </c:pt>
                      <c:pt idx="9">
                        <c:v>Missouri</c:v>
                      </c:pt>
                      <c:pt idx="10">
                        <c:v>Indiana</c:v>
                      </c:pt>
                      <c:pt idx="11">
                        <c:v>Wisconsin</c:v>
                      </c:pt>
                      <c:pt idx="12">
                        <c:v>North Carolina</c:v>
                      </c:pt>
                      <c:pt idx="13">
                        <c:v>Virginia</c:v>
                      </c:pt>
                      <c:pt idx="14">
                        <c:v>Kentucky</c:v>
                      </c:pt>
                      <c:pt idx="15">
                        <c:v>Arizona</c:v>
                      </c:pt>
                      <c:pt idx="16">
                        <c:v>Minnesota</c:v>
                      </c:pt>
                      <c:pt idx="17">
                        <c:v>Oregon</c:v>
                      </c:pt>
                      <c:pt idx="18">
                        <c:v>South Carolina</c:v>
                      </c:pt>
                      <c:pt idx="19">
                        <c:v>Alabama</c:v>
                      </c:pt>
                      <c:pt idx="20">
                        <c:v>Maryland</c:v>
                      </c:pt>
                      <c:pt idx="21">
                        <c:v>Louisiana</c:v>
                      </c:pt>
                      <c:pt idx="22">
                        <c:v>Colorado</c:v>
                      </c:pt>
                      <c:pt idx="23">
                        <c:v>Kansas</c:v>
                      </c:pt>
                      <c:pt idx="24">
                        <c:v>Mississippi</c:v>
                      </c:pt>
                      <c:pt idx="25">
                        <c:v>Tennessee</c:v>
                      </c:pt>
                      <c:pt idx="26">
                        <c:v>Washington</c:v>
                      </c:pt>
                      <c:pt idx="27">
                        <c:v>New Mexico</c:v>
                      </c:pt>
                      <c:pt idx="28">
                        <c:v>Puerto Rico</c:v>
                      </c:pt>
                      <c:pt idx="29">
                        <c:v>Arkansas</c:v>
                      </c:pt>
                      <c:pt idx="30">
                        <c:v>Massachusetts</c:v>
                      </c:pt>
                      <c:pt idx="31">
                        <c:v>Oklahoma</c:v>
                      </c:pt>
                      <c:pt idx="32">
                        <c:v>New Jersey</c:v>
                      </c:pt>
                      <c:pt idx="33">
                        <c:v>Iowa</c:v>
                      </c:pt>
                      <c:pt idx="34">
                        <c:v>West Virginia</c:v>
                      </c:pt>
                      <c:pt idx="35">
                        <c:v>Nebraska</c:v>
                      </c:pt>
                      <c:pt idx="36">
                        <c:v>Idaho</c:v>
                      </c:pt>
                      <c:pt idx="37">
                        <c:v>South Dakota</c:v>
                      </c:pt>
                      <c:pt idx="38">
                        <c:v>Alaska</c:v>
                      </c:pt>
                      <c:pt idx="39">
                        <c:v>District of Columbia</c:v>
                      </c:pt>
                      <c:pt idx="40">
                        <c:v>Hawaii</c:v>
                      </c:pt>
                      <c:pt idx="41">
                        <c:v>North Dakota</c:v>
                      </c:pt>
                      <c:pt idx="42">
                        <c:v>Rhode Island</c:v>
                      </c:pt>
                      <c:pt idx="43">
                        <c:v>Nevada</c:v>
                      </c:pt>
                      <c:pt idx="44">
                        <c:v>Maine</c:v>
                      </c:pt>
                      <c:pt idx="45">
                        <c:v>Wyoming</c:v>
                      </c:pt>
                      <c:pt idx="46">
                        <c:v>New Hampshire</c:v>
                      </c:pt>
                      <c:pt idx="47">
                        <c:v>Montana</c:v>
                      </c:pt>
                      <c:pt idx="48">
                        <c:v>Vermont</c:v>
                      </c:pt>
                      <c:pt idx="49">
                        <c:v>Delaware</c:v>
                      </c:pt>
                      <c:pt idx="50">
                        <c:v>Connecticut</c:v>
                      </c:pt>
                      <c:pt idx="51">
                        <c:v>Utah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Sheet1!$G$2:$G$55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4"/>
                      <c:pt idx="0">
                        <c:v>69962</c:v>
                      </c:pt>
                      <c:pt idx="1">
                        <c:v>-6494</c:v>
                      </c:pt>
                      <c:pt idx="2">
                        <c:v>-5428</c:v>
                      </c:pt>
                      <c:pt idx="3">
                        <c:v>-3335</c:v>
                      </c:pt>
                      <c:pt idx="4">
                        <c:v>53351</c:v>
                      </c:pt>
                      <c:pt idx="5">
                        <c:v>3109</c:v>
                      </c:pt>
                      <c:pt idx="6">
                        <c:v>5108</c:v>
                      </c:pt>
                      <c:pt idx="7">
                        <c:v>101629</c:v>
                      </c:pt>
                      <c:pt idx="8">
                        <c:v>26712</c:v>
                      </c:pt>
                      <c:pt idx="9">
                        <c:v>6297</c:v>
                      </c:pt>
                      <c:pt idx="10">
                        <c:v>9640</c:v>
                      </c:pt>
                      <c:pt idx="11">
                        <c:v>-3360</c:v>
                      </c:pt>
                      <c:pt idx="12">
                        <c:v>25107</c:v>
                      </c:pt>
                      <c:pt idx="13">
                        <c:v>1041</c:v>
                      </c:pt>
                      <c:pt idx="14">
                        <c:v>3199</c:v>
                      </c:pt>
                      <c:pt idx="15">
                        <c:v>17144</c:v>
                      </c:pt>
                      <c:pt idx="16">
                        <c:v>-335</c:v>
                      </c:pt>
                      <c:pt idx="17">
                        <c:v>462</c:v>
                      </c:pt>
                      <c:pt idx="18">
                        <c:v>10216</c:v>
                      </c:pt>
                      <c:pt idx="19">
                        <c:v>10710</c:v>
                      </c:pt>
                      <c:pt idx="20">
                        <c:v>-4299</c:v>
                      </c:pt>
                      <c:pt idx="21">
                        <c:v>-44</c:v>
                      </c:pt>
                      <c:pt idx="22">
                        <c:v>18883</c:v>
                      </c:pt>
                      <c:pt idx="23">
                        <c:v>1496</c:v>
                      </c:pt>
                      <c:pt idx="24">
                        <c:v>5860</c:v>
                      </c:pt>
                      <c:pt idx="25">
                        <c:v>10596</c:v>
                      </c:pt>
                      <c:pt idx="26">
                        <c:v>19602</c:v>
                      </c:pt>
                      <c:pt idx="27">
                        <c:v>2870</c:v>
                      </c:pt>
                      <c:pt idx="28">
                        <c:v>4690</c:v>
                      </c:pt>
                      <c:pt idx="29">
                        <c:v>4176</c:v>
                      </c:pt>
                      <c:pt idx="30">
                        <c:v>8164</c:v>
                      </c:pt>
                      <c:pt idx="31">
                        <c:v>3046</c:v>
                      </c:pt>
                      <c:pt idx="32">
                        <c:v>33552</c:v>
                      </c:pt>
                      <c:pt idx="33">
                        <c:v>-2629</c:v>
                      </c:pt>
                      <c:pt idx="34">
                        <c:v>-3677</c:v>
                      </c:pt>
                      <c:pt idx="35">
                        <c:v>4782</c:v>
                      </c:pt>
                      <c:pt idx="36">
                        <c:v>3214</c:v>
                      </c:pt>
                      <c:pt idx="37">
                        <c:v>-1682</c:v>
                      </c:pt>
                      <c:pt idx="38">
                        <c:v>-1968</c:v>
                      </c:pt>
                      <c:pt idx="39">
                        <c:v>-2336</c:v>
                      </c:pt>
                      <c:pt idx="40">
                        <c:v>6598</c:v>
                      </c:pt>
                      <c:pt idx="41">
                        <c:v>3162</c:v>
                      </c:pt>
                      <c:pt idx="42">
                        <c:v>2229</c:v>
                      </c:pt>
                      <c:pt idx="43">
                        <c:v>10110</c:v>
                      </c:pt>
                      <c:pt idx="44">
                        <c:v>459</c:v>
                      </c:pt>
                      <c:pt idx="45">
                        <c:v>-817</c:v>
                      </c:pt>
                      <c:pt idx="46">
                        <c:v>-781</c:v>
                      </c:pt>
                      <c:pt idx="47">
                        <c:v>-2002</c:v>
                      </c:pt>
                      <c:pt idx="48">
                        <c:v>-671</c:v>
                      </c:pt>
                      <c:pt idx="49">
                        <c:v>1911</c:v>
                      </c:pt>
                      <c:pt idx="50">
                        <c:v>9766</c:v>
                      </c:pt>
                      <c:pt idx="51">
                        <c:v>12929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09B-41B0-820F-673388767165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Graduate/Professional 21-19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California</c:v>
                      </c:pt>
                      <c:pt idx="1">
                        <c:v>Ohio</c:v>
                      </c:pt>
                      <c:pt idx="2">
                        <c:v>Michigan</c:v>
                      </c:pt>
                      <c:pt idx="3">
                        <c:v>Illinois</c:v>
                      </c:pt>
                      <c:pt idx="4">
                        <c:v>Florida</c:v>
                      </c:pt>
                      <c:pt idx="5">
                        <c:v>New York</c:v>
                      </c:pt>
                      <c:pt idx="6">
                        <c:v>Pennsylvania</c:v>
                      </c:pt>
                      <c:pt idx="7">
                        <c:v>Texas</c:v>
                      </c:pt>
                      <c:pt idx="8">
                        <c:v>Georgia</c:v>
                      </c:pt>
                      <c:pt idx="9">
                        <c:v>Missouri</c:v>
                      </c:pt>
                      <c:pt idx="10">
                        <c:v>Indiana</c:v>
                      </c:pt>
                      <c:pt idx="11">
                        <c:v>Wisconsin</c:v>
                      </c:pt>
                      <c:pt idx="12">
                        <c:v>North Carolina</c:v>
                      </c:pt>
                      <c:pt idx="13">
                        <c:v>Virginia</c:v>
                      </c:pt>
                      <c:pt idx="14">
                        <c:v>Kentucky</c:v>
                      </c:pt>
                      <c:pt idx="15">
                        <c:v>Arizona</c:v>
                      </c:pt>
                      <c:pt idx="16">
                        <c:v>Minnesota</c:v>
                      </c:pt>
                      <c:pt idx="17">
                        <c:v>Oregon</c:v>
                      </c:pt>
                      <c:pt idx="18">
                        <c:v>South Carolina</c:v>
                      </c:pt>
                      <c:pt idx="19">
                        <c:v>Alabama</c:v>
                      </c:pt>
                      <c:pt idx="20">
                        <c:v>Maryland</c:v>
                      </c:pt>
                      <c:pt idx="21">
                        <c:v>Louisiana</c:v>
                      </c:pt>
                      <c:pt idx="22">
                        <c:v>Colorado</c:v>
                      </c:pt>
                      <c:pt idx="23">
                        <c:v>Kansas</c:v>
                      </c:pt>
                      <c:pt idx="24">
                        <c:v>Mississippi</c:v>
                      </c:pt>
                      <c:pt idx="25">
                        <c:v>Tennessee</c:v>
                      </c:pt>
                      <c:pt idx="26">
                        <c:v>Washington</c:v>
                      </c:pt>
                      <c:pt idx="27">
                        <c:v>New Mexico</c:v>
                      </c:pt>
                      <c:pt idx="28">
                        <c:v>Puerto Rico</c:v>
                      </c:pt>
                      <c:pt idx="29">
                        <c:v>Arkansas</c:v>
                      </c:pt>
                      <c:pt idx="30">
                        <c:v>Massachusetts</c:v>
                      </c:pt>
                      <c:pt idx="31">
                        <c:v>Oklahoma</c:v>
                      </c:pt>
                      <c:pt idx="32">
                        <c:v>New Jersey</c:v>
                      </c:pt>
                      <c:pt idx="33">
                        <c:v>Iowa</c:v>
                      </c:pt>
                      <c:pt idx="34">
                        <c:v>West Virginia</c:v>
                      </c:pt>
                      <c:pt idx="35">
                        <c:v>Nebraska</c:v>
                      </c:pt>
                      <c:pt idx="36">
                        <c:v>Idaho</c:v>
                      </c:pt>
                      <c:pt idx="37">
                        <c:v>South Dakota</c:v>
                      </c:pt>
                      <c:pt idx="38">
                        <c:v>Alaska</c:v>
                      </c:pt>
                      <c:pt idx="39">
                        <c:v>District of Columbia</c:v>
                      </c:pt>
                      <c:pt idx="40">
                        <c:v>Hawaii</c:v>
                      </c:pt>
                      <c:pt idx="41">
                        <c:v>North Dakota</c:v>
                      </c:pt>
                      <c:pt idx="42">
                        <c:v>Rhode Island</c:v>
                      </c:pt>
                      <c:pt idx="43">
                        <c:v>Nevada</c:v>
                      </c:pt>
                      <c:pt idx="44">
                        <c:v>Maine</c:v>
                      </c:pt>
                      <c:pt idx="45">
                        <c:v>Wyoming</c:v>
                      </c:pt>
                      <c:pt idx="46">
                        <c:v>New Hampshire</c:v>
                      </c:pt>
                      <c:pt idx="47">
                        <c:v>Montana</c:v>
                      </c:pt>
                      <c:pt idx="48">
                        <c:v>Vermont</c:v>
                      </c:pt>
                      <c:pt idx="49">
                        <c:v>Delaware</c:v>
                      </c:pt>
                      <c:pt idx="50">
                        <c:v>Connecticut</c:v>
                      </c:pt>
                      <c:pt idx="51">
                        <c:v>Utah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Sheet1!$H$2:$H$55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4"/>
                      <c:pt idx="0">
                        <c:v>26700</c:v>
                      </c:pt>
                      <c:pt idx="1">
                        <c:v>6375</c:v>
                      </c:pt>
                      <c:pt idx="2">
                        <c:v>156</c:v>
                      </c:pt>
                      <c:pt idx="3">
                        <c:v>13679</c:v>
                      </c:pt>
                      <c:pt idx="4">
                        <c:v>23441</c:v>
                      </c:pt>
                      <c:pt idx="5">
                        <c:v>21812</c:v>
                      </c:pt>
                      <c:pt idx="6">
                        <c:v>10687</c:v>
                      </c:pt>
                      <c:pt idx="7">
                        <c:v>34997</c:v>
                      </c:pt>
                      <c:pt idx="8">
                        <c:v>11210</c:v>
                      </c:pt>
                      <c:pt idx="9">
                        <c:v>9001</c:v>
                      </c:pt>
                      <c:pt idx="10">
                        <c:v>8043</c:v>
                      </c:pt>
                      <c:pt idx="11">
                        <c:v>-1866</c:v>
                      </c:pt>
                      <c:pt idx="12">
                        <c:v>12567</c:v>
                      </c:pt>
                      <c:pt idx="13">
                        <c:v>2076</c:v>
                      </c:pt>
                      <c:pt idx="14">
                        <c:v>4345</c:v>
                      </c:pt>
                      <c:pt idx="15">
                        <c:v>8447</c:v>
                      </c:pt>
                      <c:pt idx="16">
                        <c:v>-4489</c:v>
                      </c:pt>
                      <c:pt idx="17">
                        <c:v>352</c:v>
                      </c:pt>
                      <c:pt idx="18">
                        <c:v>4365</c:v>
                      </c:pt>
                      <c:pt idx="19">
                        <c:v>4131</c:v>
                      </c:pt>
                      <c:pt idx="20">
                        <c:v>2578</c:v>
                      </c:pt>
                      <c:pt idx="21">
                        <c:v>656</c:v>
                      </c:pt>
                      <c:pt idx="22">
                        <c:v>9464</c:v>
                      </c:pt>
                      <c:pt idx="23">
                        <c:v>6726</c:v>
                      </c:pt>
                      <c:pt idx="24">
                        <c:v>7332</c:v>
                      </c:pt>
                      <c:pt idx="25">
                        <c:v>2274</c:v>
                      </c:pt>
                      <c:pt idx="26">
                        <c:v>11650</c:v>
                      </c:pt>
                      <c:pt idx="27">
                        <c:v>-1738</c:v>
                      </c:pt>
                      <c:pt idx="28">
                        <c:v>-3810</c:v>
                      </c:pt>
                      <c:pt idx="29">
                        <c:v>407</c:v>
                      </c:pt>
                      <c:pt idx="30">
                        <c:v>801</c:v>
                      </c:pt>
                      <c:pt idx="31">
                        <c:v>3906</c:v>
                      </c:pt>
                      <c:pt idx="32">
                        <c:v>14257</c:v>
                      </c:pt>
                      <c:pt idx="33">
                        <c:v>-5918</c:v>
                      </c:pt>
                      <c:pt idx="34">
                        <c:v>-2899</c:v>
                      </c:pt>
                      <c:pt idx="35">
                        <c:v>-1071</c:v>
                      </c:pt>
                      <c:pt idx="36">
                        <c:v>1631</c:v>
                      </c:pt>
                      <c:pt idx="37">
                        <c:v>-26</c:v>
                      </c:pt>
                      <c:pt idx="38">
                        <c:v>-88</c:v>
                      </c:pt>
                      <c:pt idx="39">
                        <c:v>-2469</c:v>
                      </c:pt>
                      <c:pt idx="40">
                        <c:v>7271</c:v>
                      </c:pt>
                      <c:pt idx="41">
                        <c:v>287</c:v>
                      </c:pt>
                      <c:pt idx="42">
                        <c:v>3100</c:v>
                      </c:pt>
                      <c:pt idx="43">
                        <c:v>4344</c:v>
                      </c:pt>
                      <c:pt idx="44">
                        <c:v>2104</c:v>
                      </c:pt>
                      <c:pt idx="45">
                        <c:v>-1608</c:v>
                      </c:pt>
                      <c:pt idx="46">
                        <c:v>1081</c:v>
                      </c:pt>
                      <c:pt idx="47">
                        <c:v>-2223</c:v>
                      </c:pt>
                      <c:pt idx="48">
                        <c:v>1086</c:v>
                      </c:pt>
                      <c:pt idx="49">
                        <c:v>1876</c:v>
                      </c:pt>
                      <c:pt idx="50">
                        <c:v>7174</c:v>
                      </c:pt>
                      <c:pt idx="51">
                        <c:v>4678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09B-41B0-820F-673388767165}"/>
                  </c:ext>
                </c:extLst>
              </c15:ser>
            </c15:filteredBarSeries>
            <c15:filteredBa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Graduate/Professional 19-11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California</c:v>
                      </c:pt>
                      <c:pt idx="1">
                        <c:v>Ohio</c:v>
                      </c:pt>
                      <c:pt idx="2">
                        <c:v>Michigan</c:v>
                      </c:pt>
                      <c:pt idx="3">
                        <c:v>Illinois</c:v>
                      </c:pt>
                      <c:pt idx="4">
                        <c:v>Florida</c:v>
                      </c:pt>
                      <c:pt idx="5">
                        <c:v>New York</c:v>
                      </c:pt>
                      <c:pt idx="6">
                        <c:v>Pennsylvania</c:v>
                      </c:pt>
                      <c:pt idx="7">
                        <c:v>Texas</c:v>
                      </c:pt>
                      <c:pt idx="8">
                        <c:v>Georgia</c:v>
                      </c:pt>
                      <c:pt idx="9">
                        <c:v>Missouri</c:v>
                      </c:pt>
                      <c:pt idx="10">
                        <c:v>Indiana</c:v>
                      </c:pt>
                      <c:pt idx="11">
                        <c:v>Wisconsin</c:v>
                      </c:pt>
                      <c:pt idx="12">
                        <c:v>North Carolina</c:v>
                      </c:pt>
                      <c:pt idx="13">
                        <c:v>Virginia</c:v>
                      </c:pt>
                      <c:pt idx="14">
                        <c:v>Kentucky</c:v>
                      </c:pt>
                      <c:pt idx="15">
                        <c:v>Arizona</c:v>
                      </c:pt>
                      <c:pt idx="16">
                        <c:v>Minnesota</c:v>
                      </c:pt>
                      <c:pt idx="17">
                        <c:v>Oregon</c:v>
                      </c:pt>
                      <c:pt idx="18">
                        <c:v>South Carolina</c:v>
                      </c:pt>
                      <c:pt idx="19">
                        <c:v>Alabama</c:v>
                      </c:pt>
                      <c:pt idx="20">
                        <c:v>Maryland</c:v>
                      </c:pt>
                      <c:pt idx="21">
                        <c:v>Louisiana</c:v>
                      </c:pt>
                      <c:pt idx="22">
                        <c:v>Colorado</c:v>
                      </c:pt>
                      <c:pt idx="23">
                        <c:v>Kansas</c:v>
                      </c:pt>
                      <c:pt idx="24">
                        <c:v>Mississippi</c:v>
                      </c:pt>
                      <c:pt idx="25">
                        <c:v>Tennessee</c:v>
                      </c:pt>
                      <c:pt idx="26">
                        <c:v>Washington</c:v>
                      </c:pt>
                      <c:pt idx="27">
                        <c:v>New Mexico</c:v>
                      </c:pt>
                      <c:pt idx="28">
                        <c:v>Puerto Rico</c:v>
                      </c:pt>
                      <c:pt idx="29">
                        <c:v>Arkansas</c:v>
                      </c:pt>
                      <c:pt idx="30">
                        <c:v>Massachusetts</c:v>
                      </c:pt>
                      <c:pt idx="31">
                        <c:v>Oklahoma</c:v>
                      </c:pt>
                      <c:pt idx="32">
                        <c:v>New Jersey</c:v>
                      </c:pt>
                      <c:pt idx="33">
                        <c:v>Iowa</c:v>
                      </c:pt>
                      <c:pt idx="34">
                        <c:v>West Virginia</c:v>
                      </c:pt>
                      <c:pt idx="35">
                        <c:v>Nebraska</c:v>
                      </c:pt>
                      <c:pt idx="36">
                        <c:v>Idaho</c:v>
                      </c:pt>
                      <c:pt idx="37">
                        <c:v>South Dakota</c:v>
                      </c:pt>
                      <c:pt idx="38">
                        <c:v>Alaska</c:v>
                      </c:pt>
                      <c:pt idx="39">
                        <c:v>District of Columbia</c:v>
                      </c:pt>
                      <c:pt idx="40">
                        <c:v>Hawaii</c:v>
                      </c:pt>
                      <c:pt idx="41">
                        <c:v>North Dakota</c:v>
                      </c:pt>
                      <c:pt idx="42">
                        <c:v>Rhode Island</c:v>
                      </c:pt>
                      <c:pt idx="43">
                        <c:v>Nevada</c:v>
                      </c:pt>
                      <c:pt idx="44">
                        <c:v>Maine</c:v>
                      </c:pt>
                      <c:pt idx="45">
                        <c:v>Wyoming</c:v>
                      </c:pt>
                      <c:pt idx="46">
                        <c:v>New Hampshire</c:v>
                      </c:pt>
                      <c:pt idx="47">
                        <c:v>Montana</c:v>
                      </c:pt>
                      <c:pt idx="48">
                        <c:v>Vermont</c:v>
                      </c:pt>
                      <c:pt idx="49">
                        <c:v>Delaware</c:v>
                      </c:pt>
                      <c:pt idx="50">
                        <c:v>Connecticut</c:v>
                      </c:pt>
                      <c:pt idx="51">
                        <c:v>Utah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Sheet1!$I$2:$I$55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4"/>
                      <c:pt idx="0">
                        <c:v>43262</c:v>
                      </c:pt>
                      <c:pt idx="1">
                        <c:v>-12869</c:v>
                      </c:pt>
                      <c:pt idx="2">
                        <c:v>-5584</c:v>
                      </c:pt>
                      <c:pt idx="3">
                        <c:v>-17014</c:v>
                      </c:pt>
                      <c:pt idx="4">
                        <c:v>29910</c:v>
                      </c:pt>
                      <c:pt idx="5">
                        <c:v>-18703</c:v>
                      </c:pt>
                      <c:pt idx="6">
                        <c:v>-5579</c:v>
                      </c:pt>
                      <c:pt idx="7">
                        <c:v>66632</c:v>
                      </c:pt>
                      <c:pt idx="8">
                        <c:v>15502</c:v>
                      </c:pt>
                      <c:pt idx="9">
                        <c:v>-2704</c:v>
                      </c:pt>
                      <c:pt idx="10">
                        <c:v>1597</c:v>
                      </c:pt>
                      <c:pt idx="11">
                        <c:v>-1494</c:v>
                      </c:pt>
                      <c:pt idx="12">
                        <c:v>12540</c:v>
                      </c:pt>
                      <c:pt idx="13">
                        <c:v>-1035</c:v>
                      </c:pt>
                      <c:pt idx="14">
                        <c:v>-1146</c:v>
                      </c:pt>
                      <c:pt idx="15">
                        <c:v>8697</c:v>
                      </c:pt>
                      <c:pt idx="16">
                        <c:v>4154</c:v>
                      </c:pt>
                      <c:pt idx="17">
                        <c:v>110</c:v>
                      </c:pt>
                      <c:pt idx="18">
                        <c:v>5851</c:v>
                      </c:pt>
                      <c:pt idx="19">
                        <c:v>6579</c:v>
                      </c:pt>
                      <c:pt idx="20">
                        <c:v>-6877</c:v>
                      </c:pt>
                      <c:pt idx="21">
                        <c:v>-700</c:v>
                      </c:pt>
                      <c:pt idx="22">
                        <c:v>9419</c:v>
                      </c:pt>
                      <c:pt idx="23">
                        <c:v>-5230</c:v>
                      </c:pt>
                      <c:pt idx="24">
                        <c:v>-1472</c:v>
                      </c:pt>
                      <c:pt idx="25">
                        <c:v>8322</c:v>
                      </c:pt>
                      <c:pt idx="26">
                        <c:v>7952</c:v>
                      </c:pt>
                      <c:pt idx="27">
                        <c:v>4608</c:v>
                      </c:pt>
                      <c:pt idx="28">
                        <c:v>8500</c:v>
                      </c:pt>
                      <c:pt idx="29">
                        <c:v>3769</c:v>
                      </c:pt>
                      <c:pt idx="30">
                        <c:v>7363</c:v>
                      </c:pt>
                      <c:pt idx="31">
                        <c:v>-860</c:v>
                      </c:pt>
                      <c:pt idx="32">
                        <c:v>19295</c:v>
                      </c:pt>
                      <c:pt idx="33">
                        <c:v>3289</c:v>
                      </c:pt>
                      <c:pt idx="34">
                        <c:v>-778</c:v>
                      </c:pt>
                      <c:pt idx="35">
                        <c:v>5853</c:v>
                      </c:pt>
                      <c:pt idx="36">
                        <c:v>1583</c:v>
                      </c:pt>
                      <c:pt idx="37">
                        <c:v>-1656</c:v>
                      </c:pt>
                      <c:pt idx="38">
                        <c:v>-1880</c:v>
                      </c:pt>
                      <c:pt idx="39">
                        <c:v>133</c:v>
                      </c:pt>
                      <c:pt idx="40">
                        <c:v>-673</c:v>
                      </c:pt>
                      <c:pt idx="41">
                        <c:v>2875</c:v>
                      </c:pt>
                      <c:pt idx="42">
                        <c:v>-871</c:v>
                      </c:pt>
                      <c:pt idx="43">
                        <c:v>5766</c:v>
                      </c:pt>
                      <c:pt idx="44">
                        <c:v>-1645</c:v>
                      </c:pt>
                      <c:pt idx="45">
                        <c:v>791</c:v>
                      </c:pt>
                      <c:pt idx="46">
                        <c:v>-1862</c:v>
                      </c:pt>
                      <c:pt idx="47">
                        <c:v>221</c:v>
                      </c:pt>
                      <c:pt idx="48">
                        <c:v>-1757</c:v>
                      </c:pt>
                      <c:pt idx="49">
                        <c:v>35</c:v>
                      </c:pt>
                      <c:pt idx="50">
                        <c:v>2592</c:v>
                      </c:pt>
                      <c:pt idx="51">
                        <c:v>8251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09B-41B0-820F-673388767165}"/>
                  </c:ext>
                </c:extLst>
              </c15:ser>
            </c15:filteredBarSeries>
          </c:ext>
        </c:extLst>
      </c:barChart>
      <c:catAx>
        <c:axId val="1927404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454896"/>
        <c:crosses val="autoZero"/>
        <c:auto val="1"/>
        <c:lblAlgn val="ctr"/>
        <c:lblOffset val="100"/>
        <c:noMultiLvlLbl val="0"/>
      </c:catAx>
      <c:valAx>
        <c:axId val="179545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4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09846185454398E-2"/>
          <c:y val="0.14883188570500852"/>
          <c:w val="0.93026977910924358"/>
          <c:h val="0.80947677932011075"/>
        </c:manualLayout>
      </c:layout>
      <c:lineChart>
        <c:grouping val="standard"/>
        <c:varyColors val="0"/>
        <c:ser>
          <c:idx val="2"/>
          <c:order val="2"/>
          <c:tx>
            <c:strRef>
              <c:f>'[txEnrollment 2010-21.xlsx]Sheet2'!$C$8</c:f>
              <c:strCache>
                <c:ptCount val="1"/>
                <c:pt idx="0">
                  <c:v>Enrolled in college, undergraduate years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0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1F-4D55-B373-EFA12B379E26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1F-4D55-B373-EFA12B379E26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1F-4D55-B373-EFA12B379E2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1F-4D55-B373-EFA12B379E26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1F-4D55-B373-EFA12B379E26}"/>
                </c:ext>
              </c:extLst>
            </c:dLbl>
            <c:dLbl>
              <c:idx val="11"/>
              <c:layout>
                <c:manualLayout>
                  <c:x val="-7.4962241935830606E-2"/>
                  <c:y val="1.1792096304453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1F-4D55-B373-EFA12B379E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noFill/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cat>
            <c:strRef>
              <c:f>[1]Sheet2!$D$5:$AM$5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[1]Sheet2!$D$8:$AM$8</c:f>
              <c:numCache>
                <c:formatCode>_(* #,##0_);_(* \(#,##0\);_(* "-"??_);_(@_)</c:formatCode>
                <c:ptCount val="12"/>
                <c:pt idx="0">
                  <c:v>1477123</c:v>
                </c:pt>
                <c:pt idx="1">
                  <c:v>1546122</c:v>
                </c:pt>
                <c:pt idx="2">
                  <c:v>1558096</c:v>
                </c:pt>
                <c:pt idx="3">
                  <c:v>1523860</c:v>
                </c:pt>
                <c:pt idx="4">
                  <c:v>1526401</c:v>
                </c:pt>
                <c:pt idx="5">
                  <c:v>1511378</c:v>
                </c:pt>
                <c:pt idx="6">
                  <c:v>1525151</c:v>
                </c:pt>
                <c:pt idx="7">
                  <c:v>1530060</c:v>
                </c:pt>
                <c:pt idx="8">
                  <c:v>1532999</c:v>
                </c:pt>
                <c:pt idx="9">
                  <c:v>1522926</c:v>
                </c:pt>
                <c:pt idx="10">
                  <c:v>1472865</c:v>
                </c:pt>
                <c:pt idx="11">
                  <c:v>1422804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8-C01F-4D55-B373-EFA12B379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3473504"/>
        <c:axId val="19197017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'[txEnrollment 2010-21.xlsx]Sheet2'!$C$6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[1]Sheet2!$D$6:$AM$6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24123776</c:v>
                      </c:pt>
                      <c:pt idx="1">
                        <c:v>24543360</c:v>
                      </c:pt>
                      <c:pt idx="2">
                        <c:v>24937723</c:v>
                      </c:pt>
                      <c:pt idx="3">
                        <c:v>25340921</c:v>
                      </c:pt>
                      <c:pt idx="4">
                        <c:v>25813524</c:v>
                      </c:pt>
                      <c:pt idx="5">
                        <c:v>26310067</c:v>
                      </c:pt>
                      <c:pt idx="6">
                        <c:v>26661365</c:v>
                      </c:pt>
                      <c:pt idx="7">
                        <c:v>27114149</c:v>
                      </c:pt>
                      <c:pt idx="8">
                        <c:v>27518525</c:v>
                      </c:pt>
                      <c:pt idx="9">
                        <c:v>27854473</c:v>
                      </c:pt>
                      <c:pt idx="10">
                        <c:v>28132933</c:v>
                      </c:pt>
                      <c:pt idx="11">
                        <c:v>28411393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C01F-4D55-B373-EFA12B379E26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2010-21.xlsx]Sheet2'!$C$7</c15:sqref>
                        </c15:formulaRef>
                      </c:ext>
                    </c:extLst>
                    <c:strCache>
                      <c:ptCount val="1"/>
                      <c:pt idx="0">
                        <c:v>Enrolled in school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[1]Sheet2!$D$7:$AM$7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7197800</c:v>
                      </c:pt>
                      <c:pt idx="1">
                        <c:v>7320055</c:v>
                      </c:pt>
                      <c:pt idx="2">
                        <c:v>7389940</c:v>
                      </c:pt>
                      <c:pt idx="3">
                        <c:v>7416105</c:v>
                      </c:pt>
                      <c:pt idx="4">
                        <c:v>7467266</c:v>
                      </c:pt>
                      <c:pt idx="5">
                        <c:v>7540957</c:v>
                      </c:pt>
                      <c:pt idx="6">
                        <c:v>7603170</c:v>
                      </c:pt>
                      <c:pt idx="7">
                        <c:v>7679163</c:v>
                      </c:pt>
                      <c:pt idx="8">
                        <c:v>7735600</c:v>
                      </c:pt>
                      <c:pt idx="9">
                        <c:v>7763174</c:v>
                      </c:pt>
                      <c:pt idx="10">
                        <c:v>7726809</c:v>
                      </c:pt>
                      <c:pt idx="11">
                        <c:v>7690444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01F-4D55-B373-EFA12B379E2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2010-21.xlsx]Sheet2'!$C$9</c15:sqref>
                        </c15:formulaRef>
                      </c:ext>
                    </c:extLst>
                    <c:strCache>
                      <c:ptCount val="1"/>
                      <c:pt idx="0">
                        <c:v>Enrolled in grade 1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[1]Sheet2!$D$9:$AM$9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402390</c:v>
                      </c:pt>
                      <c:pt idx="1">
                        <c:v>407581</c:v>
                      </c:pt>
                      <c:pt idx="2">
                        <c:v>403743</c:v>
                      </c:pt>
                      <c:pt idx="3">
                        <c:v>415448</c:v>
                      </c:pt>
                      <c:pt idx="4">
                        <c:v>412067</c:v>
                      </c:pt>
                      <c:pt idx="5">
                        <c:v>428890</c:v>
                      </c:pt>
                      <c:pt idx="6">
                        <c:v>413891</c:v>
                      </c:pt>
                      <c:pt idx="7">
                        <c:v>399318</c:v>
                      </c:pt>
                      <c:pt idx="8">
                        <c:v>383990</c:v>
                      </c:pt>
                      <c:pt idx="9">
                        <c:v>386875</c:v>
                      </c:pt>
                      <c:pt idx="10">
                        <c:v>395261</c:v>
                      </c:pt>
                      <c:pt idx="11">
                        <c:v>403647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01F-4D55-B373-EFA12B379E2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2010-21.xlsx]Sheet2'!$C$10</c15:sqref>
                        </c15:formulaRef>
                      </c:ext>
                    </c:extLst>
                    <c:strCache>
                      <c:ptCount val="1"/>
                      <c:pt idx="0">
                        <c:v>Enrolled in grade 10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[1]Sheet2!$D$10:$AM$10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375270</c:v>
                      </c:pt>
                      <c:pt idx="1">
                        <c:v>368405</c:v>
                      </c:pt>
                      <c:pt idx="2">
                        <c:v>376004</c:v>
                      </c:pt>
                      <c:pt idx="3">
                        <c:v>370616</c:v>
                      </c:pt>
                      <c:pt idx="4">
                        <c:v>379520</c:v>
                      </c:pt>
                      <c:pt idx="5">
                        <c:v>392343</c:v>
                      </c:pt>
                      <c:pt idx="6">
                        <c:v>402123</c:v>
                      </c:pt>
                      <c:pt idx="7">
                        <c:v>418518</c:v>
                      </c:pt>
                      <c:pt idx="8">
                        <c:v>413686</c:v>
                      </c:pt>
                      <c:pt idx="9">
                        <c:v>407305</c:v>
                      </c:pt>
                      <c:pt idx="10">
                        <c:v>418759.5</c:v>
                      </c:pt>
                      <c:pt idx="11">
                        <c:v>430214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01F-4D55-B373-EFA12B379E2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2010-21.xlsx]Sheet2'!$C$11</c15:sqref>
                        </c15:formulaRef>
                      </c:ext>
                    </c:extLst>
                    <c:strCache>
                      <c:ptCount val="1"/>
                      <c:pt idx="0">
                        <c:v>Enrolled in grade 11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[1]Sheet2!$D$11:$AM$11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351704</c:v>
                      </c:pt>
                      <c:pt idx="1">
                        <c:v>359356</c:v>
                      </c:pt>
                      <c:pt idx="2">
                        <c:v>361761</c:v>
                      </c:pt>
                      <c:pt idx="3">
                        <c:v>367853</c:v>
                      </c:pt>
                      <c:pt idx="4">
                        <c:v>366569</c:v>
                      </c:pt>
                      <c:pt idx="5">
                        <c:v>377699</c:v>
                      </c:pt>
                      <c:pt idx="6">
                        <c:v>384215</c:v>
                      </c:pt>
                      <c:pt idx="7">
                        <c:v>386651</c:v>
                      </c:pt>
                      <c:pt idx="8">
                        <c:v>396482</c:v>
                      </c:pt>
                      <c:pt idx="9">
                        <c:v>395642</c:v>
                      </c:pt>
                      <c:pt idx="10">
                        <c:v>403248.5</c:v>
                      </c:pt>
                      <c:pt idx="11">
                        <c:v>410855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C01F-4D55-B373-EFA12B379E26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2010-21.xlsx]Sheet2'!$C$12</c15:sqref>
                        </c15:formulaRef>
                      </c:ext>
                    </c:extLst>
                    <c:strCache>
                      <c:ptCount val="1"/>
                      <c:pt idx="0">
                        <c:v>Enrolled in grade 12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[1]Sheet2!$D$12:$AM$12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367105</c:v>
                      </c:pt>
                      <c:pt idx="1">
                        <c:v>397982</c:v>
                      </c:pt>
                      <c:pt idx="2">
                        <c:v>388075</c:v>
                      </c:pt>
                      <c:pt idx="3">
                        <c:v>387912</c:v>
                      </c:pt>
                      <c:pt idx="4">
                        <c:v>390785</c:v>
                      </c:pt>
                      <c:pt idx="5">
                        <c:v>397752</c:v>
                      </c:pt>
                      <c:pt idx="6">
                        <c:v>401436</c:v>
                      </c:pt>
                      <c:pt idx="7">
                        <c:v>429300</c:v>
                      </c:pt>
                      <c:pt idx="8">
                        <c:v>432655</c:v>
                      </c:pt>
                      <c:pt idx="9">
                        <c:v>426537</c:v>
                      </c:pt>
                      <c:pt idx="10">
                        <c:v>428461.5</c:v>
                      </c:pt>
                      <c:pt idx="11">
                        <c:v>430386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01F-4D55-B373-EFA12B379E26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2010-21.xlsx]Sheet2'!$C$13</c15:sqref>
                        </c15:formulaRef>
                      </c:ext>
                    </c:extLst>
                    <c:strCache>
                      <c:ptCount val="1"/>
                      <c:pt idx="0">
                        <c:v>Enrolled in grade 2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[1]Sheet2!$D$13:$AM$13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388612</c:v>
                      </c:pt>
                      <c:pt idx="1">
                        <c:v>386764</c:v>
                      </c:pt>
                      <c:pt idx="2">
                        <c:v>404658</c:v>
                      </c:pt>
                      <c:pt idx="3">
                        <c:v>399688</c:v>
                      </c:pt>
                      <c:pt idx="4">
                        <c:v>403147</c:v>
                      </c:pt>
                      <c:pt idx="5">
                        <c:v>421343</c:v>
                      </c:pt>
                      <c:pt idx="6">
                        <c:v>416949</c:v>
                      </c:pt>
                      <c:pt idx="7">
                        <c:v>401357</c:v>
                      </c:pt>
                      <c:pt idx="8">
                        <c:v>394549</c:v>
                      </c:pt>
                      <c:pt idx="9">
                        <c:v>398470</c:v>
                      </c:pt>
                      <c:pt idx="10">
                        <c:v>403095</c:v>
                      </c:pt>
                      <c:pt idx="11">
                        <c:v>407720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C01F-4D55-B373-EFA12B379E26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2010-21.xlsx]Sheet2'!$C$14</c15:sqref>
                        </c15:formulaRef>
                      </c:ext>
                    </c:extLst>
                    <c:strCache>
                      <c:ptCount val="1"/>
                      <c:pt idx="0">
                        <c:v>Enrolled in grade 3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[1]Sheet2!$D$14:$AM$14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394061</c:v>
                      </c:pt>
                      <c:pt idx="1">
                        <c:v>403523</c:v>
                      </c:pt>
                      <c:pt idx="2">
                        <c:v>383775</c:v>
                      </c:pt>
                      <c:pt idx="3">
                        <c:v>401619</c:v>
                      </c:pt>
                      <c:pt idx="4">
                        <c:v>404539</c:v>
                      </c:pt>
                      <c:pt idx="5">
                        <c:v>418807</c:v>
                      </c:pt>
                      <c:pt idx="6">
                        <c:v>419456</c:v>
                      </c:pt>
                      <c:pt idx="7">
                        <c:v>422065</c:v>
                      </c:pt>
                      <c:pt idx="8">
                        <c:v>406216</c:v>
                      </c:pt>
                      <c:pt idx="9">
                        <c:v>413277</c:v>
                      </c:pt>
                      <c:pt idx="10">
                        <c:v>413535</c:v>
                      </c:pt>
                      <c:pt idx="11">
                        <c:v>413793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01F-4D55-B373-EFA12B379E26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2010-21.xlsx]Sheet2'!$C$15</c15:sqref>
                        </c15:formulaRef>
                      </c:ext>
                    </c:extLst>
                    <c:strCache>
                      <c:ptCount val="1"/>
                      <c:pt idx="0">
                        <c:v>Enrolled in grade 4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[1]Sheet2!$D$15:$AM$15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389753</c:v>
                      </c:pt>
                      <c:pt idx="1">
                        <c:v>387043</c:v>
                      </c:pt>
                      <c:pt idx="2">
                        <c:v>388850</c:v>
                      </c:pt>
                      <c:pt idx="3">
                        <c:v>402697</c:v>
                      </c:pt>
                      <c:pt idx="4">
                        <c:v>403921</c:v>
                      </c:pt>
                      <c:pt idx="5">
                        <c:v>403178</c:v>
                      </c:pt>
                      <c:pt idx="6">
                        <c:v>419336</c:v>
                      </c:pt>
                      <c:pt idx="7">
                        <c:v>425838</c:v>
                      </c:pt>
                      <c:pt idx="8">
                        <c:v>424112</c:v>
                      </c:pt>
                      <c:pt idx="9">
                        <c:v>406503</c:v>
                      </c:pt>
                      <c:pt idx="10">
                        <c:v>400477</c:v>
                      </c:pt>
                      <c:pt idx="11">
                        <c:v>394451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C01F-4D55-B373-EFA12B379E26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2010-21.xlsx]Sheet2'!$C$16</c15:sqref>
                        </c15:formulaRef>
                      </c:ext>
                    </c:extLst>
                    <c:strCache>
                      <c:ptCount val="1"/>
                      <c:pt idx="0">
                        <c:v>Enrolled in grade 5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[1]Sheet2!$D$16:$AM$16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388487</c:v>
                      </c:pt>
                      <c:pt idx="1">
                        <c:v>401968</c:v>
                      </c:pt>
                      <c:pt idx="2">
                        <c:v>404902</c:v>
                      </c:pt>
                      <c:pt idx="3">
                        <c:v>392539</c:v>
                      </c:pt>
                      <c:pt idx="4">
                        <c:v>396747</c:v>
                      </c:pt>
                      <c:pt idx="5">
                        <c:v>404835</c:v>
                      </c:pt>
                      <c:pt idx="6">
                        <c:v>412332</c:v>
                      </c:pt>
                      <c:pt idx="7">
                        <c:v>415966</c:v>
                      </c:pt>
                      <c:pt idx="8">
                        <c:v>444809</c:v>
                      </c:pt>
                      <c:pt idx="9">
                        <c:v>442894</c:v>
                      </c:pt>
                      <c:pt idx="10">
                        <c:v>433471</c:v>
                      </c:pt>
                      <c:pt idx="11">
                        <c:v>424048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01F-4D55-B373-EFA12B379E26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2010-21.xlsx]Sheet2'!$C$17</c15:sqref>
                        </c15:formulaRef>
                      </c:ext>
                    </c:extLst>
                    <c:strCache>
                      <c:ptCount val="1"/>
                      <c:pt idx="0">
                        <c:v>Enrolled in grade 6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[1]Sheet2!$D$17:$AM$17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389216</c:v>
                      </c:pt>
                      <c:pt idx="1">
                        <c:v>380977</c:v>
                      </c:pt>
                      <c:pt idx="2">
                        <c:v>393849</c:v>
                      </c:pt>
                      <c:pt idx="3">
                        <c:v>399697</c:v>
                      </c:pt>
                      <c:pt idx="4">
                        <c:v>388560</c:v>
                      </c:pt>
                      <c:pt idx="5">
                        <c:v>398803</c:v>
                      </c:pt>
                      <c:pt idx="6">
                        <c:v>406883</c:v>
                      </c:pt>
                      <c:pt idx="7">
                        <c:v>426998</c:v>
                      </c:pt>
                      <c:pt idx="8">
                        <c:v>434204</c:v>
                      </c:pt>
                      <c:pt idx="9">
                        <c:v>454609</c:v>
                      </c:pt>
                      <c:pt idx="10">
                        <c:v>443490.5</c:v>
                      </c:pt>
                      <c:pt idx="11">
                        <c:v>432372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C01F-4D55-B373-EFA12B379E26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2010-21.xlsx]Sheet2'!$C$18</c15:sqref>
                        </c15:formulaRef>
                      </c:ext>
                    </c:extLst>
                    <c:strCache>
                      <c:ptCount val="1"/>
                      <c:pt idx="0">
                        <c:v>Enrolled in grade 7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[1]Sheet2!$D$18:$AM$18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374776</c:v>
                      </c:pt>
                      <c:pt idx="1">
                        <c:v>375409</c:v>
                      </c:pt>
                      <c:pt idx="2">
                        <c:v>388559</c:v>
                      </c:pt>
                      <c:pt idx="3">
                        <c:v>403750</c:v>
                      </c:pt>
                      <c:pt idx="4">
                        <c:v>410315</c:v>
                      </c:pt>
                      <c:pt idx="5">
                        <c:v>395980</c:v>
                      </c:pt>
                      <c:pt idx="6">
                        <c:v>404360</c:v>
                      </c:pt>
                      <c:pt idx="7">
                        <c:v>426153</c:v>
                      </c:pt>
                      <c:pt idx="8">
                        <c:v>426184</c:v>
                      </c:pt>
                      <c:pt idx="9">
                        <c:v>409999</c:v>
                      </c:pt>
                      <c:pt idx="10">
                        <c:v>419632</c:v>
                      </c:pt>
                      <c:pt idx="11">
                        <c:v>429265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01F-4D55-B373-EFA12B379E26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2010-21.xlsx]Sheet2'!$C$19</c15:sqref>
                        </c15:formulaRef>
                      </c:ext>
                    </c:extLst>
                    <c:strCache>
                      <c:ptCount val="1"/>
                      <c:pt idx="0">
                        <c:v>Enrolled in grade 8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[1]Sheet2!$D$19:$AM$19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376617</c:v>
                      </c:pt>
                      <c:pt idx="1">
                        <c:v>371575</c:v>
                      </c:pt>
                      <c:pt idx="2">
                        <c:v>391611</c:v>
                      </c:pt>
                      <c:pt idx="3">
                        <c:v>388611</c:v>
                      </c:pt>
                      <c:pt idx="4">
                        <c:v>409124</c:v>
                      </c:pt>
                      <c:pt idx="5">
                        <c:v>402462</c:v>
                      </c:pt>
                      <c:pt idx="6">
                        <c:v>404934</c:v>
                      </c:pt>
                      <c:pt idx="7">
                        <c:v>404547</c:v>
                      </c:pt>
                      <c:pt idx="8">
                        <c:v>424329</c:v>
                      </c:pt>
                      <c:pt idx="9">
                        <c:v>428382</c:v>
                      </c:pt>
                      <c:pt idx="10">
                        <c:v>439265.5</c:v>
                      </c:pt>
                      <c:pt idx="11">
                        <c:v>450149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C01F-4D55-B373-EFA12B379E26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2010-21.xlsx]Sheet2'!$C$20</c15:sqref>
                        </c15:formulaRef>
                      </c:ext>
                    </c:extLst>
                    <c:strCache>
                      <c:ptCount val="1"/>
                      <c:pt idx="0">
                        <c:v>Enrolled in grade 9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[1]Sheet2!$D$20:$AM$20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384062</c:v>
                      </c:pt>
                      <c:pt idx="1">
                        <c:v>379689</c:v>
                      </c:pt>
                      <c:pt idx="2">
                        <c:v>389309</c:v>
                      </c:pt>
                      <c:pt idx="3">
                        <c:v>388910</c:v>
                      </c:pt>
                      <c:pt idx="4">
                        <c:v>402326</c:v>
                      </c:pt>
                      <c:pt idx="5">
                        <c:v>420806</c:v>
                      </c:pt>
                      <c:pt idx="6">
                        <c:v>415963</c:v>
                      </c:pt>
                      <c:pt idx="7">
                        <c:v>423283</c:v>
                      </c:pt>
                      <c:pt idx="8">
                        <c:v>431142</c:v>
                      </c:pt>
                      <c:pt idx="9">
                        <c:v>439423</c:v>
                      </c:pt>
                      <c:pt idx="10">
                        <c:v>455584</c:v>
                      </c:pt>
                      <c:pt idx="11">
                        <c:v>471745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01F-4D55-B373-EFA12B379E26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2010-21.xlsx]Sheet2'!$C$21</c15:sqref>
                        </c15:formulaRef>
                      </c:ext>
                    </c:extLst>
                    <c:strCache>
                      <c:ptCount val="1"/>
                      <c:pt idx="0">
                        <c:v>Enrolled in kindergarten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[1]Sheet2!$D$21:$AM$21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420826</c:v>
                      </c:pt>
                      <c:pt idx="1">
                        <c:v>419037</c:v>
                      </c:pt>
                      <c:pt idx="2">
                        <c:v>416465</c:v>
                      </c:pt>
                      <c:pt idx="3">
                        <c:v>423784</c:v>
                      </c:pt>
                      <c:pt idx="4">
                        <c:v>416924</c:v>
                      </c:pt>
                      <c:pt idx="5">
                        <c:v>420437</c:v>
                      </c:pt>
                      <c:pt idx="6">
                        <c:v>398036</c:v>
                      </c:pt>
                      <c:pt idx="7">
                        <c:v>395408</c:v>
                      </c:pt>
                      <c:pt idx="8">
                        <c:v>405944</c:v>
                      </c:pt>
                      <c:pt idx="9">
                        <c:v>414867</c:v>
                      </c:pt>
                      <c:pt idx="10">
                        <c:v>413748.5</c:v>
                      </c:pt>
                      <c:pt idx="11">
                        <c:v>412630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C01F-4D55-B373-EFA12B379E26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2010-21.xlsx]Sheet2'!$C$22</c15:sqref>
                        </c15:formulaRef>
                      </c:ext>
                    </c:extLst>
                    <c:strCache>
                      <c:ptCount val="1"/>
                      <c:pt idx="0">
                        <c:v>Enrolled in nursery school, preschool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[1]Sheet2!$D$22:$AM$22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431473</c:v>
                      </c:pt>
                      <c:pt idx="1">
                        <c:v>452096</c:v>
                      </c:pt>
                      <c:pt idx="2">
                        <c:v>454158</c:v>
                      </c:pt>
                      <c:pt idx="3">
                        <c:v>457057</c:v>
                      </c:pt>
                      <c:pt idx="4">
                        <c:v>449641</c:v>
                      </c:pt>
                      <c:pt idx="5">
                        <c:v>451534</c:v>
                      </c:pt>
                      <c:pt idx="6">
                        <c:v>455348</c:v>
                      </c:pt>
                      <c:pt idx="7">
                        <c:v>453117</c:v>
                      </c:pt>
                      <c:pt idx="8">
                        <c:v>451161</c:v>
                      </c:pt>
                      <c:pt idx="9">
                        <c:v>466305</c:v>
                      </c:pt>
                      <c:pt idx="10">
                        <c:v>419256.5</c:v>
                      </c:pt>
                      <c:pt idx="11">
                        <c:v>372208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01F-4D55-B373-EFA12B379E26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2010-21.xlsx]Sheet2'!$C$23</c15:sqref>
                        </c15:formulaRef>
                      </c:ext>
                    </c:extLst>
                    <c:strCache>
                      <c:ptCount val="1"/>
                      <c:pt idx="0">
                        <c:v>Graduate or professional school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[1]Sheet2!$D$23:$AM$23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286325</c:v>
                      </c:pt>
                      <c:pt idx="1">
                        <c:v>282528</c:v>
                      </c:pt>
                      <c:pt idx="2">
                        <c:v>286125</c:v>
                      </c:pt>
                      <c:pt idx="3">
                        <c:v>292064</c:v>
                      </c:pt>
                      <c:pt idx="4">
                        <c:v>306680</c:v>
                      </c:pt>
                      <c:pt idx="5">
                        <c:v>294710</c:v>
                      </c:pt>
                      <c:pt idx="6">
                        <c:v>322757</c:v>
                      </c:pt>
                      <c:pt idx="7">
                        <c:v>320584</c:v>
                      </c:pt>
                      <c:pt idx="8">
                        <c:v>333138</c:v>
                      </c:pt>
                      <c:pt idx="9">
                        <c:v>349160</c:v>
                      </c:pt>
                      <c:pt idx="10">
                        <c:v>366658.5</c:v>
                      </c:pt>
                      <c:pt idx="11">
                        <c:v>384157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01F-4D55-B373-EFA12B379E26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'[txEnrollment 2010-21.xlsx]Sheet2'!$C$24</c15:sqref>
                        </c15:formulaRef>
                      </c:ext>
                    </c:extLst>
                    <c:strCache>
                      <c:ptCount val="1"/>
                      <c:pt idx="0">
                        <c:v>Not enrolled in school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</a:schemeClr>
                    </a:solidFill>
                    <a:ln w="9525">
                      <a:solidFill>
                        <a:schemeClr val="accent1">
                          <a:lumMod val="8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[1]Sheet2!$D$24:$AM$24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16925976</c:v>
                      </c:pt>
                      <c:pt idx="1">
                        <c:v>17223305</c:v>
                      </c:pt>
                      <c:pt idx="2">
                        <c:v>17547783</c:v>
                      </c:pt>
                      <c:pt idx="3">
                        <c:v>17924816</c:v>
                      </c:pt>
                      <c:pt idx="4">
                        <c:v>18346258</c:v>
                      </c:pt>
                      <c:pt idx="5">
                        <c:v>18769110</c:v>
                      </c:pt>
                      <c:pt idx="6">
                        <c:v>19058195</c:v>
                      </c:pt>
                      <c:pt idx="7">
                        <c:v>19434986</c:v>
                      </c:pt>
                      <c:pt idx="8">
                        <c:v>19782925</c:v>
                      </c:pt>
                      <c:pt idx="9">
                        <c:v>20091299</c:v>
                      </c:pt>
                      <c:pt idx="10">
                        <c:v>20406124</c:v>
                      </c:pt>
                      <c:pt idx="11">
                        <c:v>20720949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01F-4D55-B373-EFA12B379E26}"/>
                  </c:ext>
                </c:extLst>
              </c15:ser>
            </c15:filteredLineSeries>
          </c:ext>
        </c:extLst>
      </c:lineChart>
      <c:catAx>
        <c:axId val="1453473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701744"/>
        <c:crosses val="autoZero"/>
        <c:auto val="1"/>
        <c:lblAlgn val="ctr"/>
        <c:lblOffset val="100"/>
        <c:noMultiLvlLbl val="0"/>
      </c:catAx>
      <c:valAx>
        <c:axId val="1919701744"/>
        <c:scaling>
          <c:orientation val="minMax"/>
          <c:min val="14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347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7"/>
          <c:order val="17"/>
          <c:tx>
            <c:strRef>
              <c:f>Sheet2!$C$23</c:f>
              <c:strCache>
                <c:ptCount val="1"/>
                <c:pt idx="0">
                  <c:v>Graduate or professional school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dPt>
            <c:idx val="10"/>
            <c:marker>
              <c:symbol val="circle"/>
              <c:size val="5"/>
              <c:spPr>
                <a:solidFill>
                  <a:schemeClr val="accent6">
                    <a:lumMod val="80000"/>
                    <a:lumOff val="20000"/>
                  </a:schemeClr>
                </a:solidFill>
                <a:ln w="9525">
                  <a:solidFill>
                    <a:schemeClr val="accent6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>
                    <a:lumMod val="80000"/>
                    <a:lumOff val="2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02D2-4060-AD80-9E8BC6C4F97C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accent6">
                    <a:lumMod val="80000"/>
                    <a:lumOff val="20000"/>
                  </a:schemeClr>
                </a:solidFill>
                <a:ln w="9525">
                  <a:solidFill>
                    <a:schemeClr val="accent6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>
                    <a:lumMod val="80000"/>
                    <a:lumOff val="2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02D2-4060-AD80-9E8BC6C4F97C}"/>
              </c:ext>
            </c:extLst>
          </c:dPt>
          <c:dLbls>
            <c:dLbl>
              <c:idx val="0"/>
              <c:layout>
                <c:manualLayout>
                  <c:x val="-7.6638822951818836E-3"/>
                  <c:y val="-6.67444616286614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5-4058-916D-BC7A1D5BB642}"/>
                </c:ext>
              </c:extLst>
            </c:dLbl>
            <c:dLbl>
              <c:idx val="11"/>
              <c:layout>
                <c:manualLayout>
                  <c:x val="-5.5836856722039599E-2"/>
                  <c:y val="-6.94142400938080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2D2-4060-AD80-9E8BC6C4F9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Sheet2!$D$5:$AM$5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Sheet2!$D$23:$AM$23</c:f>
              <c:numCache>
                <c:formatCode>_(* #,##0_);_(* \(#,##0\);_(* "-"??_);_(@_)</c:formatCode>
                <c:ptCount val="12"/>
                <c:pt idx="0">
                  <c:v>286325</c:v>
                </c:pt>
                <c:pt idx="1">
                  <c:v>282528</c:v>
                </c:pt>
                <c:pt idx="2">
                  <c:v>286125</c:v>
                </c:pt>
                <c:pt idx="3">
                  <c:v>292064</c:v>
                </c:pt>
                <c:pt idx="4">
                  <c:v>306680</c:v>
                </c:pt>
                <c:pt idx="5">
                  <c:v>294710</c:v>
                </c:pt>
                <c:pt idx="6">
                  <c:v>322757</c:v>
                </c:pt>
                <c:pt idx="7">
                  <c:v>320584</c:v>
                </c:pt>
                <c:pt idx="8">
                  <c:v>333138</c:v>
                </c:pt>
                <c:pt idx="9">
                  <c:v>349160</c:v>
                </c:pt>
                <c:pt idx="10">
                  <c:v>366658.5</c:v>
                </c:pt>
                <c:pt idx="11">
                  <c:v>384157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02D2-4060-AD80-9E8BC6C4F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3473504"/>
        <c:axId val="19197017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Sheet2!$C$6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Sheet2!$D$6:$AM$6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24123776</c:v>
                      </c:pt>
                      <c:pt idx="1">
                        <c:v>24543360</c:v>
                      </c:pt>
                      <c:pt idx="2">
                        <c:v>24937723</c:v>
                      </c:pt>
                      <c:pt idx="3">
                        <c:v>25340921</c:v>
                      </c:pt>
                      <c:pt idx="4">
                        <c:v>25813524</c:v>
                      </c:pt>
                      <c:pt idx="5">
                        <c:v>26310067</c:v>
                      </c:pt>
                      <c:pt idx="6">
                        <c:v>26661365</c:v>
                      </c:pt>
                      <c:pt idx="7">
                        <c:v>27114149</c:v>
                      </c:pt>
                      <c:pt idx="8">
                        <c:v>27518525</c:v>
                      </c:pt>
                      <c:pt idx="9">
                        <c:v>27854473</c:v>
                      </c:pt>
                      <c:pt idx="10">
                        <c:v>28132933</c:v>
                      </c:pt>
                      <c:pt idx="11">
                        <c:v>28411393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02D2-4060-AD80-9E8BC6C4F97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Sheet2!$C$7</c15:sqref>
                        </c15:formulaRef>
                      </c:ext>
                    </c:extLst>
                    <c:strCache>
                      <c:ptCount val="1"/>
                      <c:pt idx="0">
                        <c:v>Enrolled in school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Sheet2!$D$7:$AM$7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7197800</c:v>
                      </c:pt>
                      <c:pt idx="1">
                        <c:v>7320055</c:v>
                      </c:pt>
                      <c:pt idx="2">
                        <c:v>7389940</c:v>
                      </c:pt>
                      <c:pt idx="3">
                        <c:v>7416105</c:v>
                      </c:pt>
                      <c:pt idx="4">
                        <c:v>7467266</c:v>
                      </c:pt>
                      <c:pt idx="5">
                        <c:v>7540957</c:v>
                      </c:pt>
                      <c:pt idx="6">
                        <c:v>7603170</c:v>
                      </c:pt>
                      <c:pt idx="7">
                        <c:v>7679163</c:v>
                      </c:pt>
                      <c:pt idx="8">
                        <c:v>7735600</c:v>
                      </c:pt>
                      <c:pt idx="9">
                        <c:v>7763174</c:v>
                      </c:pt>
                      <c:pt idx="10">
                        <c:v>7726809</c:v>
                      </c:pt>
                      <c:pt idx="11">
                        <c:v>7690444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2D2-4060-AD80-9E8BC6C4F97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Sheet2!$C$8</c15:sqref>
                        </c15:formulaRef>
                      </c:ext>
                    </c:extLst>
                    <c:strCache>
                      <c:ptCount val="1"/>
                      <c:pt idx="0">
                        <c:v>Enrolled in college, undergraduate years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Lbls>
                  <c:dLbl>
                    <c:idx val="0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3-02D2-4060-AD80-9E8BC6C4F97C}"/>
                      </c:ext>
                    </c:extLst>
                  </c:dLbl>
                  <c:dLbl>
                    <c:idx val="2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4-02D2-4060-AD80-9E8BC6C4F97C}"/>
                      </c:ext>
                    </c:extLst>
                  </c:dLbl>
                  <c:dLbl>
                    <c:idx val="9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02D2-4060-AD80-9E8BC6C4F97C}"/>
                      </c:ext>
                    </c:extLst>
                  </c:dLbl>
                  <c:dLbl>
                    <c:idx val="11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02D2-4060-AD80-9E8BC6C4F97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trendline>
                  <c:spPr>
                    <a:ln w="19050" cap="rnd">
                      <a:noFill/>
                      <a:prstDash val="sysDot"/>
                    </a:ln>
                    <a:effectLst/>
                  </c:spPr>
                  <c:trendlineType val="poly"/>
                  <c:order val="5"/>
                  <c:dispRSqr val="0"/>
                  <c:dispEq val="0"/>
                </c:trendline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Sheet2!$D$8:$AM$8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1477123</c:v>
                      </c:pt>
                      <c:pt idx="1">
                        <c:v>1546122</c:v>
                      </c:pt>
                      <c:pt idx="2">
                        <c:v>1558096</c:v>
                      </c:pt>
                      <c:pt idx="3">
                        <c:v>1523860</c:v>
                      </c:pt>
                      <c:pt idx="4">
                        <c:v>1526401</c:v>
                      </c:pt>
                      <c:pt idx="5">
                        <c:v>1511378</c:v>
                      </c:pt>
                      <c:pt idx="6">
                        <c:v>1525151</c:v>
                      </c:pt>
                      <c:pt idx="7">
                        <c:v>1530060</c:v>
                      </c:pt>
                      <c:pt idx="8">
                        <c:v>1532999</c:v>
                      </c:pt>
                      <c:pt idx="9">
                        <c:v>1522926</c:v>
                      </c:pt>
                      <c:pt idx="10">
                        <c:v>1472865</c:v>
                      </c:pt>
                      <c:pt idx="11">
                        <c:v>1422804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2D2-4060-AD80-9E8BC6C4F97C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Sheet2!$C$9</c15:sqref>
                        </c15:formulaRef>
                      </c:ext>
                    </c:extLst>
                    <c:strCache>
                      <c:ptCount val="1"/>
                      <c:pt idx="0">
                        <c:v>Enrolled in grade 1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Sheet2!$D$9:$AM$9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402390</c:v>
                      </c:pt>
                      <c:pt idx="1">
                        <c:v>407581</c:v>
                      </c:pt>
                      <c:pt idx="2">
                        <c:v>403743</c:v>
                      </c:pt>
                      <c:pt idx="3">
                        <c:v>415448</c:v>
                      </c:pt>
                      <c:pt idx="4">
                        <c:v>412067</c:v>
                      </c:pt>
                      <c:pt idx="5">
                        <c:v>428890</c:v>
                      </c:pt>
                      <c:pt idx="6">
                        <c:v>413891</c:v>
                      </c:pt>
                      <c:pt idx="7">
                        <c:v>399318</c:v>
                      </c:pt>
                      <c:pt idx="8">
                        <c:v>383990</c:v>
                      </c:pt>
                      <c:pt idx="9">
                        <c:v>386875</c:v>
                      </c:pt>
                      <c:pt idx="10">
                        <c:v>395261</c:v>
                      </c:pt>
                      <c:pt idx="11">
                        <c:v>403647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2D2-4060-AD80-9E8BC6C4F97C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Sheet2!$C$10</c15:sqref>
                        </c15:formulaRef>
                      </c:ext>
                    </c:extLst>
                    <c:strCache>
                      <c:ptCount val="1"/>
                      <c:pt idx="0">
                        <c:v>Enrolled in grade 10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Sheet2!$D$10:$AM$10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375270</c:v>
                      </c:pt>
                      <c:pt idx="1">
                        <c:v>368405</c:v>
                      </c:pt>
                      <c:pt idx="2">
                        <c:v>376004</c:v>
                      </c:pt>
                      <c:pt idx="3">
                        <c:v>370616</c:v>
                      </c:pt>
                      <c:pt idx="4">
                        <c:v>379520</c:v>
                      </c:pt>
                      <c:pt idx="5">
                        <c:v>392343</c:v>
                      </c:pt>
                      <c:pt idx="6">
                        <c:v>402123</c:v>
                      </c:pt>
                      <c:pt idx="7">
                        <c:v>418518</c:v>
                      </c:pt>
                      <c:pt idx="8">
                        <c:v>413686</c:v>
                      </c:pt>
                      <c:pt idx="9">
                        <c:v>407305</c:v>
                      </c:pt>
                      <c:pt idx="10">
                        <c:v>418759.5</c:v>
                      </c:pt>
                      <c:pt idx="11">
                        <c:v>430214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2D2-4060-AD80-9E8BC6C4F97C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Sheet2!$C$11</c15:sqref>
                        </c15:formulaRef>
                      </c:ext>
                    </c:extLst>
                    <c:strCache>
                      <c:ptCount val="1"/>
                      <c:pt idx="0">
                        <c:v>Enrolled in grade 11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Sheet2!$D$11:$AM$11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351704</c:v>
                      </c:pt>
                      <c:pt idx="1">
                        <c:v>359356</c:v>
                      </c:pt>
                      <c:pt idx="2">
                        <c:v>361761</c:v>
                      </c:pt>
                      <c:pt idx="3">
                        <c:v>367853</c:v>
                      </c:pt>
                      <c:pt idx="4">
                        <c:v>366569</c:v>
                      </c:pt>
                      <c:pt idx="5">
                        <c:v>377699</c:v>
                      </c:pt>
                      <c:pt idx="6">
                        <c:v>384215</c:v>
                      </c:pt>
                      <c:pt idx="7">
                        <c:v>386651</c:v>
                      </c:pt>
                      <c:pt idx="8">
                        <c:v>396482</c:v>
                      </c:pt>
                      <c:pt idx="9">
                        <c:v>395642</c:v>
                      </c:pt>
                      <c:pt idx="10">
                        <c:v>403248.5</c:v>
                      </c:pt>
                      <c:pt idx="11">
                        <c:v>410855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02D2-4060-AD80-9E8BC6C4F97C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Sheet2!$C$12</c15:sqref>
                        </c15:formulaRef>
                      </c:ext>
                    </c:extLst>
                    <c:strCache>
                      <c:ptCount val="1"/>
                      <c:pt idx="0">
                        <c:v>Enrolled in grade 12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Sheet2!$D$12:$AM$12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367105</c:v>
                      </c:pt>
                      <c:pt idx="1">
                        <c:v>397982</c:v>
                      </c:pt>
                      <c:pt idx="2">
                        <c:v>388075</c:v>
                      </c:pt>
                      <c:pt idx="3">
                        <c:v>387912</c:v>
                      </c:pt>
                      <c:pt idx="4">
                        <c:v>390785</c:v>
                      </c:pt>
                      <c:pt idx="5">
                        <c:v>397752</c:v>
                      </c:pt>
                      <c:pt idx="6">
                        <c:v>401436</c:v>
                      </c:pt>
                      <c:pt idx="7">
                        <c:v>429300</c:v>
                      </c:pt>
                      <c:pt idx="8">
                        <c:v>432655</c:v>
                      </c:pt>
                      <c:pt idx="9">
                        <c:v>426537</c:v>
                      </c:pt>
                      <c:pt idx="10">
                        <c:v>428461.5</c:v>
                      </c:pt>
                      <c:pt idx="11">
                        <c:v>430386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2D2-4060-AD80-9E8BC6C4F97C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Sheet2!$C$13</c15:sqref>
                        </c15:formulaRef>
                      </c:ext>
                    </c:extLst>
                    <c:strCache>
                      <c:ptCount val="1"/>
                      <c:pt idx="0">
                        <c:v>Enrolled in grade 2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Sheet2!$D$13:$AM$13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388612</c:v>
                      </c:pt>
                      <c:pt idx="1">
                        <c:v>386764</c:v>
                      </c:pt>
                      <c:pt idx="2">
                        <c:v>404658</c:v>
                      </c:pt>
                      <c:pt idx="3">
                        <c:v>399688</c:v>
                      </c:pt>
                      <c:pt idx="4">
                        <c:v>403147</c:v>
                      </c:pt>
                      <c:pt idx="5">
                        <c:v>421343</c:v>
                      </c:pt>
                      <c:pt idx="6">
                        <c:v>416949</c:v>
                      </c:pt>
                      <c:pt idx="7">
                        <c:v>401357</c:v>
                      </c:pt>
                      <c:pt idx="8">
                        <c:v>394549</c:v>
                      </c:pt>
                      <c:pt idx="9">
                        <c:v>398470</c:v>
                      </c:pt>
                      <c:pt idx="10">
                        <c:v>403095</c:v>
                      </c:pt>
                      <c:pt idx="11">
                        <c:v>407720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02D2-4060-AD80-9E8BC6C4F97C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Sheet2!$C$14</c15:sqref>
                        </c15:formulaRef>
                      </c:ext>
                    </c:extLst>
                    <c:strCache>
                      <c:ptCount val="1"/>
                      <c:pt idx="0">
                        <c:v>Enrolled in grade 3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Sheet2!$D$14:$AM$14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394061</c:v>
                      </c:pt>
                      <c:pt idx="1">
                        <c:v>403523</c:v>
                      </c:pt>
                      <c:pt idx="2">
                        <c:v>383775</c:v>
                      </c:pt>
                      <c:pt idx="3">
                        <c:v>401619</c:v>
                      </c:pt>
                      <c:pt idx="4">
                        <c:v>404539</c:v>
                      </c:pt>
                      <c:pt idx="5">
                        <c:v>418807</c:v>
                      </c:pt>
                      <c:pt idx="6">
                        <c:v>419456</c:v>
                      </c:pt>
                      <c:pt idx="7">
                        <c:v>422065</c:v>
                      </c:pt>
                      <c:pt idx="8">
                        <c:v>406216</c:v>
                      </c:pt>
                      <c:pt idx="9">
                        <c:v>413277</c:v>
                      </c:pt>
                      <c:pt idx="10">
                        <c:v>413535</c:v>
                      </c:pt>
                      <c:pt idx="11">
                        <c:v>413793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02D2-4060-AD80-9E8BC6C4F97C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Sheet2!$C$15</c15:sqref>
                        </c15:formulaRef>
                      </c:ext>
                    </c:extLst>
                    <c:strCache>
                      <c:ptCount val="1"/>
                      <c:pt idx="0">
                        <c:v>Enrolled in grade 4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Sheet2!$D$15:$AM$15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389753</c:v>
                      </c:pt>
                      <c:pt idx="1">
                        <c:v>387043</c:v>
                      </c:pt>
                      <c:pt idx="2">
                        <c:v>388850</c:v>
                      </c:pt>
                      <c:pt idx="3">
                        <c:v>402697</c:v>
                      </c:pt>
                      <c:pt idx="4">
                        <c:v>403921</c:v>
                      </c:pt>
                      <c:pt idx="5">
                        <c:v>403178</c:v>
                      </c:pt>
                      <c:pt idx="6">
                        <c:v>419336</c:v>
                      </c:pt>
                      <c:pt idx="7">
                        <c:v>425838</c:v>
                      </c:pt>
                      <c:pt idx="8">
                        <c:v>424112</c:v>
                      </c:pt>
                      <c:pt idx="9">
                        <c:v>406503</c:v>
                      </c:pt>
                      <c:pt idx="10">
                        <c:v>400477</c:v>
                      </c:pt>
                      <c:pt idx="11">
                        <c:v>394451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02D2-4060-AD80-9E8BC6C4F97C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Sheet2!$C$16</c15:sqref>
                        </c15:formulaRef>
                      </c:ext>
                    </c:extLst>
                    <c:strCache>
                      <c:ptCount val="1"/>
                      <c:pt idx="0">
                        <c:v>Enrolled in grade 5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Sheet2!$D$16:$AM$16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388487</c:v>
                      </c:pt>
                      <c:pt idx="1">
                        <c:v>401968</c:v>
                      </c:pt>
                      <c:pt idx="2">
                        <c:v>404902</c:v>
                      </c:pt>
                      <c:pt idx="3">
                        <c:v>392539</c:v>
                      </c:pt>
                      <c:pt idx="4">
                        <c:v>396747</c:v>
                      </c:pt>
                      <c:pt idx="5">
                        <c:v>404835</c:v>
                      </c:pt>
                      <c:pt idx="6">
                        <c:v>412332</c:v>
                      </c:pt>
                      <c:pt idx="7">
                        <c:v>415966</c:v>
                      </c:pt>
                      <c:pt idx="8">
                        <c:v>444809</c:v>
                      </c:pt>
                      <c:pt idx="9">
                        <c:v>442894</c:v>
                      </c:pt>
                      <c:pt idx="10">
                        <c:v>433471</c:v>
                      </c:pt>
                      <c:pt idx="11">
                        <c:v>424048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02D2-4060-AD80-9E8BC6C4F97C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Sheet2!$C$17</c15:sqref>
                        </c15:formulaRef>
                      </c:ext>
                    </c:extLst>
                    <c:strCache>
                      <c:ptCount val="1"/>
                      <c:pt idx="0">
                        <c:v>Enrolled in grade 6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Sheet2!$D$17:$AM$17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389216</c:v>
                      </c:pt>
                      <c:pt idx="1">
                        <c:v>380977</c:v>
                      </c:pt>
                      <c:pt idx="2">
                        <c:v>393849</c:v>
                      </c:pt>
                      <c:pt idx="3">
                        <c:v>399697</c:v>
                      </c:pt>
                      <c:pt idx="4">
                        <c:v>388560</c:v>
                      </c:pt>
                      <c:pt idx="5">
                        <c:v>398803</c:v>
                      </c:pt>
                      <c:pt idx="6">
                        <c:v>406883</c:v>
                      </c:pt>
                      <c:pt idx="7">
                        <c:v>426998</c:v>
                      </c:pt>
                      <c:pt idx="8">
                        <c:v>434204</c:v>
                      </c:pt>
                      <c:pt idx="9">
                        <c:v>454609</c:v>
                      </c:pt>
                      <c:pt idx="10">
                        <c:v>443490.5</c:v>
                      </c:pt>
                      <c:pt idx="11">
                        <c:v>432372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02D2-4060-AD80-9E8BC6C4F97C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Sheet2!$C$18</c15:sqref>
                        </c15:formulaRef>
                      </c:ext>
                    </c:extLst>
                    <c:strCache>
                      <c:ptCount val="1"/>
                      <c:pt idx="0">
                        <c:v>Enrolled in grade 7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Sheet2!$D$18:$AM$18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374776</c:v>
                      </c:pt>
                      <c:pt idx="1">
                        <c:v>375409</c:v>
                      </c:pt>
                      <c:pt idx="2">
                        <c:v>388559</c:v>
                      </c:pt>
                      <c:pt idx="3">
                        <c:v>403750</c:v>
                      </c:pt>
                      <c:pt idx="4">
                        <c:v>410315</c:v>
                      </c:pt>
                      <c:pt idx="5">
                        <c:v>395980</c:v>
                      </c:pt>
                      <c:pt idx="6">
                        <c:v>404360</c:v>
                      </c:pt>
                      <c:pt idx="7">
                        <c:v>426153</c:v>
                      </c:pt>
                      <c:pt idx="8">
                        <c:v>426184</c:v>
                      </c:pt>
                      <c:pt idx="9">
                        <c:v>409999</c:v>
                      </c:pt>
                      <c:pt idx="10">
                        <c:v>419632</c:v>
                      </c:pt>
                      <c:pt idx="11">
                        <c:v>429265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02D2-4060-AD80-9E8BC6C4F97C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Sheet2!$C$19</c15:sqref>
                        </c15:formulaRef>
                      </c:ext>
                    </c:extLst>
                    <c:strCache>
                      <c:ptCount val="1"/>
                      <c:pt idx="0">
                        <c:v>Enrolled in grade 8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Sheet2!$D$19:$AM$19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376617</c:v>
                      </c:pt>
                      <c:pt idx="1">
                        <c:v>371575</c:v>
                      </c:pt>
                      <c:pt idx="2">
                        <c:v>391611</c:v>
                      </c:pt>
                      <c:pt idx="3">
                        <c:v>388611</c:v>
                      </c:pt>
                      <c:pt idx="4">
                        <c:v>409124</c:v>
                      </c:pt>
                      <c:pt idx="5">
                        <c:v>402462</c:v>
                      </c:pt>
                      <c:pt idx="6">
                        <c:v>404934</c:v>
                      </c:pt>
                      <c:pt idx="7">
                        <c:v>404547</c:v>
                      </c:pt>
                      <c:pt idx="8">
                        <c:v>424329</c:v>
                      </c:pt>
                      <c:pt idx="9">
                        <c:v>428382</c:v>
                      </c:pt>
                      <c:pt idx="10">
                        <c:v>439265.5</c:v>
                      </c:pt>
                      <c:pt idx="11">
                        <c:v>450149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02D2-4060-AD80-9E8BC6C4F97C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Sheet2!$C$20</c15:sqref>
                        </c15:formulaRef>
                      </c:ext>
                    </c:extLst>
                    <c:strCache>
                      <c:ptCount val="1"/>
                      <c:pt idx="0">
                        <c:v>Enrolled in grade 9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Sheet2!$D$20:$AM$20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384062</c:v>
                      </c:pt>
                      <c:pt idx="1">
                        <c:v>379689</c:v>
                      </c:pt>
                      <c:pt idx="2">
                        <c:v>389309</c:v>
                      </c:pt>
                      <c:pt idx="3">
                        <c:v>388910</c:v>
                      </c:pt>
                      <c:pt idx="4">
                        <c:v>402326</c:v>
                      </c:pt>
                      <c:pt idx="5">
                        <c:v>420806</c:v>
                      </c:pt>
                      <c:pt idx="6">
                        <c:v>415963</c:v>
                      </c:pt>
                      <c:pt idx="7">
                        <c:v>423283</c:v>
                      </c:pt>
                      <c:pt idx="8">
                        <c:v>431142</c:v>
                      </c:pt>
                      <c:pt idx="9">
                        <c:v>439423</c:v>
                      </c:pt>
                      <c:pt idx="10">
                        <c:v>455584</c:v>
                      </c:pt>
                      <c:pt idx="11">
                        <c:v>471745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02D2-4060-AD80-9E8BC6C4F97C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Sheet2!$C$21</c15:sqref>
                        </c15:formulaRef>
                      </c:ext>
                    </c:extLst>
                    <c:strCache>
                      <c:ptCount val="1"/>
                      <c:pt idx="0">
                        <c:v>Enrolled in kindergarten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Sheet2!$D$21:$AM$21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420826</c:v>
                      </c:pt>
                      <c:pt idx="1">
                        <c:v>419037</c:v>
                      </c:pt>
                      <c:pt idx="2">
                        <c:v>416465</c:v>
                      </c:pt>
                      <c:pt idx="3">
                        <c:v>423784</c:v>
                      </c:pt>
                      <c:pt idx="4">
                        <c:v>416924</c:v>
                      </c:pt>
                      <c:pt idx="5">
                        <c:v>420437</c:v>
                      </c:pt>
                      <c:pt idx="6">
                        <c:v>398036</c:v>
                      </c:pt>
                      <c:pt idx="7">
                        <c:v>395408</c:v>
                      </c:pt>
                      <c:pt idx="8">
                        <c:v>405944</c:v>
                      </c:pt>
                      <c:pt idx="9">
                        <c:v>414867</c:v>
                      </c:pt>
                      <c:pt idx="10">
                        <c:v>413748.5</c:v>
                      </c:pt>
                      <c:pt idx="11">
                        <c:v>412630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02D2-4060-AD80-9E8BC6C4F97C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Sheet2!$C$22</c15:sqref>
                        </c15:formulaRef>
                      </c:ext>
                    </c:extLst>
                    <c:strCache>
                      <c:ptCount val="1"/>
                      <c:pt idx="0">
                        <c:v>Enrolled in nursery school, preschool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Sheet2!$D$22:$AM$22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431473</c:v>
                      </c:pt>
                      <c:pt idx="1">
                        <c:v>452096</c:v>
                      </c:pt>
                      <c:pt idx="2">
                        <c:v>454158</c:v>
                      </c:pt>
                      <c:pt idx="3">
                        <c:v>457057</c:v>
                      </c:pt>
                      <c:pt idx="4">
                        <c:v>449641</c:v>
                      </c:pt>
                      <c:pt idx="5">
                        <c:v>451534</c:v>
                      </c:pt>
                      <c:pt idx="6">
                        <c:v>455348</c:v>
                      </c:pt>
                      <c:pt idx="7">
                        <c:v>453117</c:v>
                      </c:pt>
                      <c:pt idx="8">
                        <c:v>451161</c:v>
                      </c:pt>
                      <c:pt idx="9">
                        <c:v>466305</c:v>
                      </c:pt>
                      <c:pt idx="10">
                        <c:v>419256.5</c:v>
                      </c:pt>
                      <c:pt idx="11">
                        <c:v>372208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02D2-4060-AD80-9E8BC6C4F97C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Sheet2!$C$24</c15:sqref>
                        </c15:formulaRef>
                      </c:ext>
                    </c:extLst>
                    <c:strCache>
                      <c:ptCount val="1"/>
                      <c:pt idx="0">
                        <c:v>Not enrolled in school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</a:schemeClr>
                    </a:solidFill>
                    <a:ln w="9525">
                      <a:solidFill>
                        <a:schemeClr val="accent1">
                          <a:lumMod val="8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Sheet2!$D$5:$AM$5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Sheet2!$D$24:$AM$24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2"/>
                      <c:pt idx="0">
                        <c:v>16925976</c:v>
                      </c:pt>
                      <c:pt idx="1">
                        <c:v>17223305</c:v>
                      </c:pt>
                      <c:pt idx="2">
                        <c:v>17547783</c:v>
                      </c:pt>
                      <c:pt idx="3">
                        <c:v>17924816</c:v>
                      </c:pt>
                      <c:pt idx="4">
                        <c:v>18346258</c:v>
                      </c:pt>
                      <c:pt idx="5">
                        <c:v>18769110</c:v>
                      </c:pt>
                      <c:pt idx="6">
                        <c:v>19058195</c:v>
                      </c:pt>
                      <c:pt idx="7">
                        <c:v>19434986</c:v>
                      </c:pt>
                      <c:pt idx="8">
                        <c:v>19782925</c:v>
                      </c:pt>
                      <c:pt idx="9">
                        <c:v>20091299</c:v>
                      </c:pt>
                      <c:pt idx="10">
                        <c:v>20406124</c:v>
                      </c:pt>
                      <c:pt idx="11">
                        <c:v>20720949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02D2-4060-AD80-9E8BC6C4F97C}"/>
                  </c:ext>
                </c:extLst>
              </c15:ser>
            </c15:filteredLineSeries>
          </c:ext>
        </c:extLst>
      </c:lineChart>
      <c:catAx>
        <c:axId val="1453473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701744"/>
        <c:crosses val="autoZero"/>
        <c:auto val="1"/>
        <c:lblAlgn val="ctr"/>
        <c:lblOffset val="100"/>
        <c:noMultiLvlLbl val="0"/>
      </c:catAx>
      <c:valAx>
        <c:axId val="1919701744"/>
        <c:scaling>
          <c:orientation val="minMax"/>
          <c:min val="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347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PowerPoint]Sheet1'!$O$3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97-46EA-B87A-0ACECA9B78F0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97-46EA-B87A-0ACECA9B78F0}"/>
              </c:ext>
            </c:extLst>
          </c:dPt>
          <c:cat>
            <c:numRef>
              <c:f>'[Chart in Microsoft PowerPoint]Sheet1'!$P$2:$AC$2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'[Chart in Microsoft PowerPoint]Sheet1'!$P$3:$AC$3</c:f>
              <c:numCache>
                <c:formatCode>#,##0</c:formatCode>
                <c:ptCount val="14"/>
                <c:pt idx="0">
                  <c:v>438441</c:v>
                </c:pt>
                <c:pt idx="1">
                  <c:v>475529</c:v>
                </c:pt>
                <c:pt idx="2">
                  <c:v>549531</c:v>
                </c:pt>
                <c:pt idx="3">
                  <c:v>584856</c:v>
                </c:pt>
                <c:pt idx="4">
                  <c:v>610867</c:v>
                </c:pt>
                <c:pt idx="5">
                  <c:v>610722</c:v>
                </c:pt>
                <c:pt idx="6">
                  <c:v>614483</c:v>
                </c:pt>
                <c:pt idx="7">
                  <c:v>622508</c:v>
                </c:pt>
                <c:pt idx="8">
                  <c:v>648916</c:v>
                </c:pt>
                <c:pt idx="9">
                  <c:v>671791</c:v>
                </c:pt>
                <c:pt idx="10" formatCode="_(* #,##0_);_(* \(#,##0\);_(* &quot;-&quot;??_);_(@_)">
                  <c:v>680900</c:v>
                </c:pt>
                <c:pt idx="11" formatCode="_(* #,##0_);_(* \(#,##0\);_(* &quot;-&quot;??_);_(@_)">
                  <c:v>685789</c:v>
                </c:pt>
                <c:pt idx="12" formatCode="_(* #,##0_);_(* \(#,##0\);_(* &quot;-&quot;??_);_(@_)">
                  <c:v>675990</c:v>
                </c:pt>
                <c:pt idx="13" formatCode="General">
                  <c:v>666191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B97-46EA-B87A-0ACECA9B78F0}"/>
            </c:ext>
          </c:extLst>
        </c:ser>
        <c:ser>
          <c:idx val="1"/>
          <c:order val="1"/>
          <c:tx>
            <c:strRef>
              <c:f>'[Chart in Microsoft PowerPoint]Sheet1'!$O$4</c:f>
              <c:strCache>
                <c:ptCount val="1"/>
                <c:pt idx="0">
                  <c:v>NH White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7B97-46EA-B87A-0ACECA9B78F0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7B97-46EA-B87A-0ACECA9B78F0}"/>
              </c:ext>
            </c:extLst>
          </c:dPt>
          <c:cat>
            <c:numRef>
              <c:f>'[Chart in Microsoft PowerPoint]Sheet1'!$P$2:$AC$2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'[Chart in Microsoft PowerPoint]Sheet1'!$P$4:$AC$4</c:f>
              <c:numCache>
                <c:formatCode>#,##0</c:formatCode>
                <c:ptCount val="14"/>
                <c:pt idx="0">
                  <c:v>759798</c:v>
                </c:pt>
                <c:pt idx="1">
                  <c:v>783197</c:v>
                </c:pt>
                <c:pt idx="2">
                  <c:v>790783</c:v>
                </c:pt>
                <c:pt idx="3">
                  <c:v>810331</c:v>
                </c:pt>
                <c:pt idx="4">
                  <c:v>780112</c:v>
                </c:pt>
                <c:pt idx="5">
                  <c:v>758223</c:v>
                </c:pt>
                <c:pt idx="6">
                  <c:v>752893</c:v>
                </c:pt>
                <c:pt idx="7">
                  <c:v>736929</c:v>
                </c:pt>
                <c:pt idx="8">
                  <c:v>729651</c:v>
                </c:pt>
                <c:pt idx="9">
                  <c:v>707117</c:v>
                </c:pt>
                <c:pt idx="10" formatCode="_(* #,##0_);_(* \(#,##0\);_(* &quot;-&quot;??_);_(@_)">
                  <c:v>702454</c:v>
                </c:pt>
                <c:pt idx="11" formatCode="_(* #,##0_);_(* \(#,##0\);_(* &quot;-&quot;??_);_(@_)">
                  <c:v>708644</c:v>
                </c:pt>
                <c:pt idx="12" formatCode="_(* #,##0_);_(* \(#,##0\);_(* &quot;-&quot;??_);_(@_)">
                  <c:v>675222.5</c:v>
                </c:pt>
                <c:pt idx="13" formatCode="General">
                  <c:v>641801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97-46EA-B87A-0ACECA9B78F0}"/>
            </c:ext>
          </c:extLst>
        </c:ser>
        <c:ser>
          <c:idx val="2"/>
          <c:order val="2"/>
          <c:tx>
            <c:strRef>
              <c:f>'[Chart in Microsoft PowerPoint]Sheet1'!$O$5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7B97-46EA-B87A-0ACECA9B78F0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7B97-46EA-B87A-0ACECA9B78F0}"/>
              </c:ext>
            </c:extLst>
          </c:dPt>
          <c:cat>
            <c:numRef>
              <c:f>'[Chart in Microsoft PowerPoint]Sheet1'!$P$2:$AC$2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'[Chart in Microsoft PowerPoint]Sheet1'!$P$5:$AC$5</c:f>
              <c:numCache>
                <c:formatCode>#,##0</c:formatCode>
                <c:ptCount val="14"/>
                <c:pt idx="0">
                  <c:v>224917</c:v>
                </c:pt>
                <c:pt idx="1">
                  <c:v>233939</c:v>
                </c:pt>
                <c:pt idx="2">
                  <c:v>272391</c:v>
                </c:pt>
                <c:pt idx="3">
                  <c:v>273737</c:v>
                </c:pt>
                <c:pt idx="4">
                  <c:v>293158</c:v>
                </c:pt>
                <c:pt idx="5">
                  <c:v>286624</c:v>
                </c:pt>
                <c:pt idx="6">
                  <c:v>296972</c:v>
                </c:pt>
                <c:pt idx="7">
                  <c:v>275673</c:v>
                </c:pt>
                <c:pt idx="8">
                  <c:v>285606</c:v>
                </c:pt>
                <c:pt idx="9">
                  <c:v>280719</c:v>
                </c:pt>
                <c:pt idx="10" formatCode="_(* #,##0_);_(* \(#,##0\);_(* &quot;-&quot;??_);_(@_)">
                  <c:v>286156</c:v>
                </c:pt>
                <c:pt idx="11" formatCode="_(* #,##0_);_(* \(#,##0\);_(* &quot;-&quot;??_);_(@_)">
                  <c:v>285459</c:v>
                </c:pt>
                <c:pt idx="12" formatCode="_(* #,##0_);_(* \(#,##0\);_(* &quot;-&quot;??_);_(@_)">
                  <c:v>286457.5</c:v>
                </c:pt>
                <c:pt idx="13" formatCode="General">
                  <c:v>287456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B97-46EA-B87A-0ACECA9B78F0}"/>
            </c:ext>
          </c:extLst>
        </c:ser>
        <c:ser>
          <c:idx val="3"/>
          <c:order val="3"/>
          <c:tx>
            <c:strRef>
              <c:f>'[Chart in Microsoft PowerPoint]Sheet1'!$O$6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4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7B97-46EA-B87A-0ACECA9B78F0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4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7B97-46EA-B87A-0ACECA9B78F0}"/>
              </c:ext>
            </c:extLst>
          </c:dPt>
          <c:cat>
            <c:numRef>
              <c:f>'[Chart in Microsoft PowerPoint]Sheet1'!$P$2:$AC$2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'[Chart in Microsoft PowerPoint]Sheet1'!$P$6:$AC$6</c:f>
              <c:numCache>
                <c:formatCode>#,##0</c:formatCode>
                <c:ptCount val="14"/>
                <c:pt idx="0">
                  <c:v>91473</c:v>
                </c:pt>
                <c:pt idx="1">
                  <c:v>94278</c:v>
                </c:pt>
                <c:pt idx="2">
                  <c:v>115095</c:v>
                </c:pt>
                <c:pt idx="3">
                  <c:v>121878</c:v>
                </c:pt>
                <c:pt idx="4">
                  <c:v>122319</c:v>
                </c:pt>
                <c:pt idx="5">
                  <c:v>123644</c:v>
                </c:pt>
                <c:pt idx="6">
                  <c:v>128321</c:v>
                </c:pt>
                <c:pt idx="7">
                  <c:v>135340</c:v>
                </c:pt>
                <c:pt idx="8">
                  <c:v>140679</c:v>
                </c:pt>
                <c:pt idx="9">
                  <c:v>145699</c:v>
                </c:pt>
                <c:pt idx="10" formatCode="_(* #,##0_);_(* \(#,##0\);_(* &quot;-&quot;??_);_(@_)">
                  <c:v>157033</c:v>
                </c:pt>
                <c:pt idx="11" formatCode="_(* #,##0_);_(* \(#,##0\);_(* &quot;-&quot;??_);_(@_)">
                  <c:v>142856</c:v>
                </c:pt>
                <c:pt idx="12" formatCode="_(* #,##0_);_(* \(#,##0\);_(* &quot;-&quot;??_);_(@_)">
                  <c:v>143695.5</c:v>
                </c:pt>
                <c:pt idx="13" formatCode="General">
                  <c:v>144535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7B97-46EA-B87A-0ACECA9B7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520488"/>
        <c:axId val="579519504"/>
      </c:lineChart>
      <c:catAx>
        <c:axId val="57952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19504"/>
        <c:crosses val="autoZero"/>
        <c:auto val="1"/>
        <c:lblAlgn val="ctr"/>
        <c:lblOffset val="100"/>
        <c:noMultiLvlLbl val="0"/>
      </c:catAx>
      <c:valAx>
        <c:axId val="57951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20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216732627731142"/>
          <c:y val="0.16480918122952623"/>
          <c:w val="0.10292214427446378"/>
          <c:h val="0.71603596640619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0.45653</cdr:x>
      <cdr:y>0.07039</cdr:y>
    </cdr:from>
    <cdr:to>
      <cdr:x>0.46532</cdr:x>
      <cdr:y>0.50565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5376300" y="329416"/>
          <a:ext cx="103514" cy="2036995"/>
        </a:xfrm>
        <a:prstGeom xmlns:a="http://schemas.openxmlformats.org/drawingml/2006/main" prst="rightBrac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0.2106</cdr:x>
      <cdr:y>0.44507</cdr:y>
    </cdr:from>
    <cdr:to>
      <cdr:x>0.26313</cdr:x>
      <cdr:y>0.50646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A8DE72BD-51C0-484B-AB55-D667415EB5C0}"/>
            </a:ext>
          </a:extLst>
        </cdr:cNvPr>
        <cdr:cNvCxnSpPr/>
      </cdr:nvCxnSpPr>
      <cdr:spPr>
        <a:xfrm xmlns:a="http://schemas.openxmlformats.org/drawingml/2006/main" flipH="1" flipV="1">
          <a:off x="2018147" y="2544618"/>
          <a:ext cx="503381" cy="350982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1">
              <a:alpha val="8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0.89452</cdr:x>
      <cdr:y>0.58329</cdr:y>
    </cdr:from>
    <cdr:to>
      <cdr:x>0.94974</cdr:x>
      <cdr:y>0.62326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E8BC1C8-AB04-4AA9-AA8A-1E17B6A8112A}"/>
            </a:ext>
          </a:extLst>
        </cdr:cNvPr>
        <cdr:cNvSpPr txBox="1"/>
      </cdr:nvSpPr>
      <cdr:spPr>
        <a:xfrm xmlns:a="http://schemas.openxmlformats.org/drawingml/2006/main">
          <a:off x="9404121" y="3248939"/>
          <a:ext cx="580445" cy="222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*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0.76179</cdr:x>
      <cdr:y>0.56789</cdr:y>
    </cdr:from>
    <cdr:to>
      <cdr:x>0.81601</cdr:x>
      <cdr:y>0.60791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23DAE0F-7925-4C15-9D87-C144C3D4B9C3}"/>
            </a:ext>
          </a:extLst>
        </cdr:cNvPr>
        <cdr:cNvSpPr txBox="1"/>
      </cdr:nvSpPr>
      <cdr:spPr>
        <a:xfrm xmlns:a="http://schemas.openxmlformats.org/drawingml/2006/main">
          <a:off x="8155992" y="3159475"/>
          <a:ext cx="580445" cy="222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*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0.56391</cdr:x>
      <cdr:y>0.11471</cdr:y>
    </cdr:from>
    <cdr:to>
      <cdr:x>0.56391</cdr:x>
      <cdr:y>0.5278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C90047C-D77D-44FE-8780-886C5E0F4A80}"/>
            </a:ext>
          </a:extLst>
        </cdr:cNvPr>
        <cdr:cNvCxnSpPr/>
      </cdr:nvCxnSpPr>
      <cdr:spPr>
        <a:xfrm xmlns:a="http://schemas.openxmlformats.org/drawingml/2006/main">
          <a:off x="6194125" y="565996"/>
          <a:ext cx="0" cy="20383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9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4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1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5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2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3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024" y="1744835"/>
            <a:ext cx="884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Change and Higher Education in Texas</a:t>
            </a:r>
            <a:endParaRPr lang="en-US" sz="280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03024" y="491025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15E761-26BF-4D36-A626-C3C24E9DD38C}"/>
              </a:ext>
            </a:extLst>
          </p:cNvPr>
          <p:cNvSpPr txBox="1"/>
          <p:nvPr/>
        </p:nvSpPr>
        <p:spPr>
          <a:xfrm>
            <a:off x="3218840" y="2770170"/>
            <a:ext cx="6088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University of Texas System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Executive Officers and the Chancellor’s Administrative Council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March 2, 2023</a:t>
            </a:r>
          </a:p>
        </p:txBody>
      </p:sp>
    </p:spTree>
    <p:extLst>
      <p:ext uri="{BB962C8B-B14F-4D97-AF65-F5344CB8AC3E}">
        <p14:creationId xmlns:p14="http://schemas.microsoft.com/office/powerpoint/2010/main" val="371022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88655" y="890594"/>
          <a:ext cx="9573253" cy="516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387">
                  <a:extLst>
                    <a:ext uri="{9D8B030D-6E8A-4147-A177-3AD203B41FA5}">
                      <a16:colId xmlns:a16="http://schemas.microsoft.com/office/drawing/2014/main" val="525756818"/>
                    </a:ext>
                  </a:extLst>
                </a:gridCol>
                <a:gridCol w="691781">
                  <a:extLst>
                    <a:ext uri="{9D8B030D-6E8A-4147-A177-3AD203B41FA5}">
                      <a16:colId xmlns:a16="http://schemas.microsoft.com/office/drawing/2014/main" val="3956983059"/>
                    </a:ext>
                  </a:extLst>
                </a:gridCol>
                <a:gridCol w="1775082">
                  <a:extLst>
                    <a:ext uri="{9D8B030D-6E8A-4147-A177-3AD203B41FA5}">
                      <a16:colId xmlns:a16="http://schemas.microsoft.com/office/drawing/2014/main" val="2723616987"/>
                    </a:ext>
                  </a:extLst>
                </a:gridCol>
                <a:gridCol w="1631571">
                  <a:extLst>
                    <a:ext uri="{9D8B030D-6E8A-4147-A177-3AD203B41FA5}">
                      <a16:colId xmlns:a16="http://schemas.microsoft.com/office/drawing/2014/main" val="598238824"/>
                    </a:ext>
                  </a:extLst>
                </a:gridCol>
                <a:gridCol w="1366144">
                  <a:extLst>
                    <a:ext uri="{9D8B030D-6E8A-4147-A177-3AD203B41FA5}">
                      <a16:colId xmlns:a16="http://schemas.microsoft.com/office/drawing/2014/main" val="3412997383"/>
                    </a:ext>
                  </a:extLst>
                </a:gridCol>
                <a:gridCol w="1366144">
                  <a:extLst>
                    <a:ext uri="{9D8B030D-6E8A-4147-A177-3AD203B41FA5}">
                      <a16:colId xmlns:a16="http://schemas.microsoft.com/office/drawing/2014/main" val="2026699358"/>
                    </a:ext>
                  </a:extLst>
                </a:gridCol>
                <a:gridCol w="1366144">
                  <a:extLst>
                    <a:ext uri="{9D8B030D-6E8A-4147-A177-3AD203B41FA5}">
                      <a16:colId xmlns:a16="http://schemas.microsoft.com/office/drawing/2014/main" val="2595499657"/>
                    </a:ext>
                  </a:extLst>
                </a:gridCol>
              </a:tblGrid>
              <a:tr h="1206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County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 Rank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2021 Population Estimate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Population</a:t>
                      </a:r>
                      <a:r>
                        <a:rPr lang="en-US" sz="18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2020-2021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Natural Increase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International  </a:t>
                      </a:r>
                      <a:r>
                        <a:rPr lang="en-US" sz="1800" u="none" strike="noStrike" dirty="0">
                          <a:effectLst/>
                        </a:rPr>
                        <a:t>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Domestic 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78481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Collin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1,109,462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36,313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72438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Fort Bend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858,527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29,895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9762210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Williamson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643,026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27,760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0926044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Denton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941,647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27,747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83867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Montgomery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648,886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23,948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593721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Bexar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2,028,236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14,184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169718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Tarrant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2,126,477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11,768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814583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255,397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11,588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018286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174,986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11,413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543038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Kaufman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157,768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10,782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6741739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Travis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1,305,154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9,054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332172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202,678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8,406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60928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89963" y="29158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Numeric Growth in Texas, 2020-2021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6538912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2021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E658E-3681-4F56-B818-CFD5B7B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2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5719" y="26983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Percent Growth in Texas, 2020-2021*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FE6A20C-36E4-4003-9A85-43A1F2A1B3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74388" y="851679"/>
          <a:ext cx="9617924" cy="5236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327">
                  <a:extLst>
                    <a:ext uri="{9D8B030D-6E8A-4147-A177-3AD203B41FA5}">
                      <a16:colId xmlns:a16="http://schemas.microsoft.com/office/drawing/2014/main" val="3618365980"/>
                    </a:ext>
                  </a:extLst>
                </a:gridCol>
                <a:gridCol w="964455">
                  <a:extLst>
                    <a:ext uri="{9D8B030D-6E8A-4147-A177-3AD203B41FA5}">
                      <a16:colId xmlns:a16="http://schemas.microsoft.com/office/drawing/2014/main" val="272417622"/>
                    </a:ext>
                  </a:extLst>
                </a:gridCol>
                <a:gridCol w="1432287">
                  <a:extLst>
                    <a:ext uri="{9D8B030D-6E8A-4147-A177-3AD203B41FA5}">
                      <a16:colId xmlns:a16="http://schemas.microsoft.com/office/drawing/2014/main" val="1015821435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2286551118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610831424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733748141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73708240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2155483443"/>
                    </a:ext>
                  </a:extLst>
                </a:gridCol>
              </a:tblGrid>
              <a:tr h="1327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County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US Rank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2021 Population Estimate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Population Change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2020-2021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2020-2021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from Natural Increase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International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Domestic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485120"/>
                  </a:ext>
                </a:extLst>
              </a:tr>
              <a:tr h="372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Kaufman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157,768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10,782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818557"/>
                  </a:ext>
                </a:extLst>
              </a:tr>
              <a:tr h="32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174,986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11,413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5858210"/>
                  </a:ext>
                </a:extLst>
              </a:tr>
              <a:tr h="327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Rockwall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116,381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7,291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4744766"/>
                  </a:ext>
                </a:extLst>
              </a:tr>
              <a:tr h="327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Liberty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97,621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5,270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5407770"/>
                  </a:ext>
                </a:extLst>
              </a:tr>
              <a:tr h="284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156,764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7,332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4998668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255,397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11,588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5111107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Williamson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643,026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27,760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796933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202,678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8,406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07029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Waller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59,781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2,432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6570209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Bastrop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102,058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4,075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439868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71,714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2,848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76763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Montgomery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648,886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23,948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9704231"/>
                  </a:ext>
                </a:extLst>
              </a:tr>
              <a:tr h="360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Johnson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187,280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6,547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548535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CDF97D-D3A2-44B0-9D14-CF3E19837EB6}"/>
              </a:ext>
            </a:extLst>
          </p:cNvPr>
          <p:cNvSpPr/>
          <p:nvPr/>
        </p:nvSpPr>
        <p:spPr>
          <a:xfrm>
            <a:off x="4561312" y="6473512"/>
            <a:ext cx="624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*Among counties with populations of 50,000 or more in 2020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931F9-521F-497B-B7DD-C59494AB84DF}"/>
              </a:ext>
            </a:extLst>
          </p:cNvPr>
          <p:cNvSpPr/>
          <p:nvPr/>
        </p:nvSpPr>
        <p:spPr>
          <a:xfrm>
            <a:off x="85725" y="6538912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2021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9B881-2BBA-47A0-9434-8F3E1AC8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8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DF7BE-DA65-404D-BD41-24588CEB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59E284-749C-4E31-B994-A38355259642}"/>
              </a:ext>
            </a:extLst>
          </p:cNvPr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41DA03B-1781-449A-A383-A95E7C2C7993}"/>
              </a:ext>
            </a:extLst>
          </p:cNvPr>
          <p:cNvSpPr/>
          <p:nvPr/>
        </p:nvSpPr>
        <p:spPr>
          <a:xfrm>
            <a:off x="8755215" y="2169455"/>
            <a:ext cx="22599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3,999,944 new Texans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95.3% attributable to growth of minority populations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3C4D5-583D-44B1-A2D3-1724E034AAE7}"/>
              </a:ext>
            </a:extLst>
          </p:cNvPr>
          <p:cNvSpPr/>
          <p:nvPr/>
        </p:nvSpPr>
        <p:spPr>
          <a:xfrm>
            <a:off x="1761893" y="340156"/>
            <a:ext cx="894327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/>
                </a:solidFill>
              </a:rPr>
              <a:t>Minority population drove growth in Texas between 2010-2020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EBB76-07CC-4C5C-8E0B-7FFA06B994A6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940950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4B9AC2-1857-4314-996B-EE6ED4DD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13A8FF5-D0AF-4BDD-97A2-92356F67D777}"/>
              </a:ext>
            </a:extLst>
          </p:cNvPr>
          <p:cNvGraphicFramePr/>
          <p:nvPr/>
        </p:nvGraphicFramePr>
        <p:xfrm>
          <a:off x="685800" y="719667"/>
          <a:ext cx="10668000" cy="573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266044-A4B7-4F0F-9546-F2DCBB2B52C3}"/>
              </a:ext>
            </a:extLst>
          </p:cNvPr>
          <p:cNvSpPr txBox="1">
            <a:spLocks/>
          </p:cNvSpPr>
          <p:nvPr/>
        </p:nvSpPr>
        <p:spPr>
          <a:xfrm>
            <a:off x="2010705" y="268190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Racial/Ethnic Composition of Texas Population, 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D563ED-EEC3-4D40-9DDE-93467B2DB9C0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American Community Survey, 2021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606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28679-B34C-46B2-9EFB-FAFCA35B1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" r="1276" b="1"/>
          <a:stretch/>
        </p:blipFill>
        <p:spPr>
          <a:xfrm>
            <a:off x="2665156" y="1004893"/>
            <a:ext cx="7195127" cy="56068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98337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Difference in Population Density per Square Mile (2020-2010), Texas Counties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214267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2E7B5-E756-4443-97C8-87ABC180D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3" t="3301" r="3563" b="9903"/>
          <a:stretch/>
        </p:blipFill>
        <p:spPr>
          <a:xfrm>
            <a:off x="2376719" y="866381"/>
            <a:ext cx="7260144" cy="58685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4E346-320A-4ED5-A4BF-0135FBBFF822}"/>
              </a:ext>
            </a:extLst>
          </p:cNvPr>
          <p:cNvSpPr txBox="1">
            <a:spLocks/>
          </p:cNvSpPr>
          <p:nvPr/>
        </p:nvSpPr>
        <p:spPr>
          <a:xfrm>
            <a:off x="2300869" y="30123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Natural Increase (Decrease),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C841C-3E04-43BF-82C5-F895339DA84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9BA22-CC80-4767-B6C6-03B6132BD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951" y="5528070"/>
            <a:ext cx="9715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35812-D9AC-4229-854C-DFD912BC9E2D}"/>
              </a:ext>
            </a:extLst>
          </p:cNvPr>
          <p:cNvSpPr txBox="1"/>
          <p:nvPr/>
        </p:nvSpPr>
        <p:spPr>
          <a:xfrm>
            <a:off x="8002870" y="1090369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86 counties had natural decrease over the decade (1/3 of Texas’ counties)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28336-BF90-488E-9AEE-50F9959C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12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7D739-1E86-4AB2-A7D4-25E9D4F4B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67"/>
          <a:stretch/>
        </p:blipFill>
        <p:spPr>
          <a:xfrm>
            <a:off x="2854144" y="862681"/>
            <a:ext cx="7521321" cy="585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4430C8-9B8B-4E6B-AF76-4109F2E80F87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72AB38-0136-456D-AFEF-A3E0F284FA26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Population Change from Domestic Migration,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ED587-6729-4D28-8A36-C44EC08D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855" y="1456133"/>
            <a:ext cx="1336016" cy="1520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1A696-35AB-40A0-A093-8739638B2DB1}"/>
              </a:ext>
            </a:extLst>
          </p:cNvPr>
          <p:cNvSpPr txBox="1"/>
          <p:nvPr/>
        </p:nvSpPr>
        <p:spPr>
          <a:xfrm>
            <a:off x="8136103" y="994468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than half (134) of counties had net out domestic migration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D8E5C-3FFC-4FFD-A426-56A647CA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39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D18483-7F1B-4D20-90B1-29CF364C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B4F75B-9CEF-4D8C-9F3D-18D3056921D9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Change from Domestic Migration Comparing 2010-20 and 2020-21, Texas Counties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E6890-E85A-4C41-9AAE-FCF2C952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69" y="899439"/>
            <a:ext cx="7494809" cy="5822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D23BC6-DE98-4C5D-A377-ACAC871B4D5B}"/>
              </a:ext>
            </a:extLst>
          </p:cNvPr>
          <p:cNvSpPr txBox="1"/>
          <p:nvPr/>
        </p:nvSpPr>
        <p:spPr>
          <a:xfrm>
            <a:off x="60960" y="6611779"/>
            <a:ext cx="3025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2021 Population Estimates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89AF8-E13D-41B1-9C23-A79A66497D32}"/>
              </a:ext>
            </a:extLst>
          </p:cNvPr>
          <p:cNvSpPr txBox="1"/>
          <p:nvPr/>
        </p:nvSpPr>
        <p:spPr>
          <a:xfrm>
            <a:off x="9174906" y="4938474"/>
            <a:ext cx="13442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Number of Counties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106</a:t>
            </a:r>
          </a:p>
          <a:p>
            <a:pPr algn="ctr"/>
            <a:r>
              <a:rPr lang="en-US" sz="1400" dirty="0"/>
              <a:t>15</a:t>
            </a:r>
          </a:p>
          <a:p>
            <a:pPr algn="ctr"/>
            <a:r>
              <a:rPr lang="en-US" sz="1400" dirty="0"/>
              <a:t>79</a:t>
            </a:r>
          </a:p>
          <a:p>
            <a:pPr algn="ctr"/>
            <a:r>
              <a:rPr lang="en-US" sz="1400" dirty="0"/>
              <a:t>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38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61999-5D23-41D8-A2D3-9F18E059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CBF6B4-17D6-40E3-98C3-ECA7C11A900D}"/>
              </a:ext>
            </a:extLst>
          </p:cNvPr>
          <p:cNvGraphicFramePr/>
          <p:nvPr/>
        </p:nvGraphicFramePr>
        <p:xfrm>
          <a:off x="1515649" y="903249"/>
          <a:ext cx="8661079" cy="568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E32531-4E59-4470-B2F8-0C1C7642063A}"/>
              </a:ext>
            </a:extLst>
          </p:cNvPr>
          <p:cNvSpPr txBox="1">
            <a:spLocks/>
          </p:cNvSpPr>
          <p:nvPr/>
        </p:nvSpPr>
        <p:spPr>
          <a:xfrm>
            <a:off x="1639230" y="382003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Net Domestic Migrants Between Texas and Other States, 2010-2019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9A88F-6CF9-4C4E-AD26-7E7E91253A04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State-to-State Migration Flows, 2010-2019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01335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C3CFAB-FA67-4B04-ABA7-E7E1AC24B60C}"/>
              </a:ext>
            </a:extLst>
          </p:cNvPr>
          <p:cNvGraphicFramePr/>
          <p:nvPr/>
        </p:nvGraphicFramePr>
        <p:xfrm>
          <a:off x="492159" y="1426584"/>
          <a:ext cx="11000725" cy="494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Prevention, National Center for Health Statistics.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536166" y="315734"/>
            <a:ext cx="6096000" cy="3602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Texas Birth Rates, 2007-2019</a:t>
            </a:r>
          </a:p>
        </p:txBody>
      </p:sp>
    </p:spTree>
    <p:extLst>
      <p:ext uri="{BB962C8B-B14F-4D97-AF65-F5344CB8AC3E}">
        <p14:creationId xmlns:p14="http://schemas.microsoft.com/office/powerpoint/2010/main" val="315690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States with Most Population Growth, 2010 to 2020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87608"/>
              </p:ext>
            </p:extLst>
          </p:nvPr>
        </p:nvGraphicFramePr>
        <p:xfrm>
          <a:off x="1088296" y="1260283"/>
          <a:ext cx="10071359" cy="52151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52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1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9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7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4245">
                <a:tc>
                  <a:txBody>
                    <a:bodyPr/>
                    <a:lstStyle/>
                    <a:p>
                      <a:pPr marL="117475" indent="0" algn="l"/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 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Numeric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Percent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308,745,538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331,449,281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22,703,743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25,145,561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29,145,505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3,999,944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18,801,310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21,538,187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2,736,877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293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37,253,956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39,538,223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2,284,267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805305"/>
                  </a:ext>
                </a:extLst>
              </a:tr>
              <a:tr h="293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Georgia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9,687,653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10,711,908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1,024,255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128006"/>
                  </a:ext>
                </a:extLst>
              </a:tr>
              <a:tr h="323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6,724,540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7,705,281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980,741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9,535,483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10,439,388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903,905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39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19,378,102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20,201,249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823,147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056116"/>
                  </a:ext>
                </a:extLst>
              </a:tr>
              <a:tr h="39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Arizona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6,392,017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7,151,502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759,485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584441"/>
                  </a:ext>
                </a:extLst>
              </a:tr>
              <a:tr h="39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Colorado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5,029,196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5,773,714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744,518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3209"/>
                  </a:ext>
                </a:extLst>
              </a:tr>
              <a:tr h="39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Virginia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8,001,024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8,631,393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630,369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65642"/>
                  </a:ext>
                </a:extLst>
              </a:tr>
              <a:tr h="293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6,346,105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6,910,840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564,735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692329"/>
                  </a:ext>
                </a:extLst>
              </a:tr>
              <a:tr h="293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2,763,885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3,271,616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507,731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92604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3774" y="6591173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15B21-2DC8-4FCF-845B-7BF27D607E88}"/>
              </a:ext>
            </a:extLst>
          </p:cNvPr>
          <p:cNvSpPr txBox="1"/>
          <p:nvPr/>
        </p:nvSpPr>
        <p:spPr>
          <a:xfrm>
            <a:off x="8309114" y="6475441"/>
            <a:ext cx="3162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 About 1,096 new Texans each day on average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67164-2A51-4F88-9C40-ACDCF8AA0919}"/>
              </a:ext>
            </a:extLst>
          </p:cNvPr>
          <p:cNvSpPr txBox="1"/>
          <p:nvPr/>
        </p:nvSpPr>
        <p:spPr>
          <a:xfrm>
            <a:off x="9316279" y="238582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58527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785C3-6CFE-4A9A-A0E4-8F5908CC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" y="1344431"/>
            <a:ext cx="6535779" cy="5299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45C9B0-DE42-4F79-A70C-E02D9546C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36"/>
          <a:stretch/>
        </p:blipFill>
        <p:spPr>
          <a:xfrm>
            <a:off x="6399086" y="1300321"/>
            <a:ext cx="4961479" cy="5285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EFD430-7B81-4638-A5DB-8A7E3875226D}"/>
              </a:ext>
            </a:extLst>
          </p:cNvPr>
          <p:cNvSpPr/>
          <p:nvPr/>
        </p:nvSpPr>
        <p:spPr>
          <a:xfrm>
            <a:off x="5011344" y="1763820"/>
            <a:ext cx="1378305" cy="983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8CCAB-1B10-435E-AF3B-D774628FA898}"/>
              </a:ext>
            </a:extLst>
          </p:cNvPr>
          <p:cNvSpPr/>
          <p:nvPr/>
        </p:nvSpPr>
        <p:spPr>
          <a:xfrm>
            <a:off x="6278339" y="1296615"/>
            <a:ext cx="2134729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BFE9-E9AC-48AA-89D8-CCDDA9D50B7D}"/>
              </a:ext>
            </a:extLst>
          </p:cNvPr>
          <p:cNvSpPr/>
          <p:nvPr/>
        </p:nvSpPr>
        <p:spPr>
          <a:xfrm>
            <a:off x="49051" y="1490545"/>
            <a:ext cx="1874534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906A-77C6-4F34-BE0E-D5BCDD4B7D4F}"/>
              </a:ext>
            </a:extLst>
          </p:cNvPr>
          <p:cNvSpPr/>
          <p:nvPr/>
        </p:nvSpPr>
        <p:spPr>
          <a:xfrm>
            <a:off x="5011344" y="3697857"/>
            <a:ext cx="1435464" cy="293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327447-6C25-423D-BF39-D4DCE8150A09}"/>
              </a:ext>
            </a:extLst>
          </p:cNvPr>
          <p:cNvCxnSpPr>
            <a:cxnSpLocks/>
          </p:cNvCxnSpPr>
          <p:nvPr/>
        </p:nvCxnSpPr>
        <p:spPr>
          <a:xfrm flipV="1">
            <a:off x="4353464" y="5782755"/>
            <a:ext cx="2839806" cy="601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45DE46-7966-49C1-9F15-1D4A5E43C00F}"/>
              </a:ext>
            </a:extLst>
          </p:cNvPr>
          <p:cNvSpPr txBox="1">
            <a:spLocks/>
          </p:cNvSpPr>
          <p:nvPr/>
        </p:nvSpPr>
        <p:spPr>
          <a:xfrm>
            <a:off x="1249362" y="0"/>
            <a:ext cx="9693275" cy="1228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Generational Population Pyramids, Texas, 2010 and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E5AB8-D102-40C9-94C2-E398E061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296" y="2026603"/>
            <a:ext cx="2213995" cy="1719379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4F68FC31-B44D-417A-8185-DBDD4C5297CF}"/>
              </a:ext>
            </a:extLst>
          </p:cNvPr>
          <p:cNvSpPr/>
          <p:nvPr/>
        </p:nvSpPr>
        <p:spPr>
          <a:xfrm rot="10800000">
            <a:off x="11145328" y="5719245"/>
            <a:ext cx="165696" cy="60012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B2EDEF-4088-4B2A-A0EA-9F27F278F516}"/>
              </a:ext>
            </a:extLst>
          </p:cNvPr>
          <p:cNvSpPr/>
          <p:nvPr/>
        </p:nvSpPr>
        <p:spPr>
          <a:xfrm>
            <a:off x="258793" y="6634416"/>
            <a:ext cx="846538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SOURCE: U.S. Census Bureau. 2010 and 2020 Vintage Population Estimates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89CC0B-3EC3-4C2A-8DFC-A7C3E7451FC0}"/>
              </a:ext>
            </a:extLst>
          </p:cNvPr>
          <p:cNvSpPr/>
          <p:nvPr/>
        </p:nvSpPr>
        <p:spPr>
          <a:xfrm>
            <a:off x="0" y="1344431"/>
            <a:ext cx="3087092" cy="169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1F43C-321B-4B4E-BC98-3EBC7566CEA8}"/>
              </a:ext>
            </a:extLst>
          </p:cNvPr>
          <p:cNvSpPr/>
          <p:nvPr/>
        </p:nvSpPr>
        <p:spPr>
          <a:xfrm>
            <a:off x="10774799" y="5719245"/>
            <a:ext cx="1152657" cy="66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FD2745-D1B2-44ED-B84D-201D9AEA3A81}"/>
              </a:ext>
            </a:extLst>
          </p:cNvPr>
          <p:cNvSpPr/>
          <p:nvPr/>
        </p:nvSpPr>
        <p:spPr>
          <a:xfrm>
            <a:off x="2459129" y="1276971"/>
            <a:ext cx="704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2010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70B04-1CD1-49D7-AEB2-E59DD1AD22D7}"/>
              </a:ext>
            </a:extLst>
          </p:cNvPr>
          <p:cNvSpPr/>
          <p:nvPr/>
        </p:nvSpPr>
        <p:spPr>
          <a:xfrm>
            <a:off x="8741820" y="1334259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2020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235EEF-461A-4242-A55A-5C631B392FA2}"/>
              </a:ext>
            </a:extLst>
          </p:cNvPr>
          <p:cNvSpPr/>
          <p:nvPr/>
        </p:nvSpPr>
        <p:spPr>
          <a:xfrm>
            <a:off x="11327273" y="5903891"/>
            <a:ext cx="8213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</a:rPr>
              <a:t>Year of birth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77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01513" y="1205346"/>
          <a:ext cx="11707091" cy="633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642327" y="-305584"/>
            <a:ext cx="10672619" cy="148692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Educational Attainment of Persons Age 25 Years and Older by Race/Ethnicity, Texas,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471063" y="1547091"/>
            <a:ext cx="121228" cy="159200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7757392" y="2413702"/>
            <a:ext cx="61537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39.9</a:t>
            </a:r>
            <a:r>
              <a:rPr lang="en-US" sz="1050" dirty="0">
                <a:solidFill>
                  <a:schemeClr val="bg1"/>
                </a:solidFill>
              </a:rPr>
              <a:t>%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3953" y="2939464"/>
            <a:ext cx="697829" cy="31173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70.1 %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353DA-0359-4F93-86C2-852147B2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63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F576EB-56EE-4546-8D14-4829F053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4A6D6EE-80ED-4F96-BAE5-5B445B92D8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557057"/>
              </p:ext>
            </p:extLst>
          </p:nvPr>
        </p:nvGraphicFramePr>
        <p:xfrm>
          <a:off x="752422" y="715819"/>
          <a:ext cx="10847396" cy="58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275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97F13F-F4F6-4BE7-896C-6C1C77AC5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A9203A-C54F-4090-BF61-47107664197F}"/>
              </a:ext>
            </a:extLst>
          </p:cNvPr>
          <p:cNvSpPr/>
          <p:nvPr/>
        </p:nvSpPr>
        <p:spPr>
          <a:xfrm>
            <a:off x="2536165" y="305284"/>
            <a:ext cx="8917347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Estimated undergraduate college enrollment, Texas, 2010-2021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F65446-FB02-458A-9DC8-F7957388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325444"/>
              </p:ext>
            </p:extLst>
          </p:nvPr>
        </p:nvGraphicFramePr>
        <p:xfrm>
          <a:off x="940526" y="786348"/>
          <a:ext cx="10512986" cy="557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8C7D4C-8241-452D-8829-239577A7C9CA}"/>
              </a:ext>
            </a:extLst>
          </p:cNvPr>
          <p:cNvSpPr txBox="1"/>
          <p:nvPr/>
        </p:nvSpPr>
        <p:spPr>
          <a:xfrm>
            <a:off x="214686" y="6356350"/>
            <a:ext cx="5469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U.S. Census Bureau, American Community Survey, 1-year sample, 2010=2021.</a:t>
            </a:r>
          </a:p>
          <a:p>
            <a:r>
              <a:rPr lang="en-US" sz="1100" dirty="0"/>
              <a:t>* ACS estimates not available for 2020 – this point represents an average of 2019 and 2021</a:t>
            </a:r>
          </a:p>
        </p:txBody>
      </p:sp>
    </p:spTree>
    <p:extLst>
      <p:ext uri="{BB962C8B-B14F-4D97-AF65-F5344CB8AC3E}">
        <p14:creationId xmlns:p14="http://schemas.microsoft.com/office/powerpoint/2010/main" val="988974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26513-4248-4142-85CF-EE4B4E31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1CC634-26CD-45C7-ABEE-DC6E44E6CA2E}"/>
              </a:ext>
            </a:extLst>
          </p:cNvPr>
          <p:cNvSpPr/>
          <p:nvPr/>
        </p:nvSpPr>
        <p:spPr>
          <a:xfrm>
            <a:off x="2536165" y="305284"/>
            <a:ext cx="8917347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Estimated graduate or professional enrollment, Texas, 2010-2021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59824-D003-46C1-B05A-2A9E0E49FE61}"/>
              </a:ext>
            </a:extLst>
          </p:cNvPr>
          <p:cNvSpPr txBox="1"/>
          <p:nvPr/>
        </p:nvSpPr>
        <p:spPr>
          <a:xfrm>
            <a:off x="214686" y="6356350"/>
            <a:ext cx="5469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U.S. Census Bureau, American Community Survey, 1-year sample, 2010=2021.</a:t>
            </a:r>
          </a:p>
          <a:p>
            <a:r>
              <a:rPr lang="en-US" sz="1100" dirty="0"/>
              <a:t>* ACS estimates not available for 2020 – this point represents an average of 2019 and 2021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1A2F1B2-941A-41CB-8725-B9D444CB0A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347328"/>
              </p:ext>
            </p:extLst>
          </p:nvPr>
        </p:nvGraphicFramePr>
        <p:xfrm>
          <a:off x="548639" y="1379437"/>
          <a:ext cx="11599865" cy="475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F23DAE0F-7925-4C15-9D87-C144C3D4B9C3}"/>
              </a:ext>
            </a:extLst>
          </p:cNvPr>
          <p:cNvSpPr txBox="1"/>
          <p:nvPr/>
        </p:nvSpPr>
        <p:spPr>
          <a:xfrm>
            <a:off x="10633810" y="2763816"/>
            <a:ext cx="580445" cy="2226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00692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91622" y="-177728"/>
            <a:ext cx="8779164" cy="124734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College and Graduate Enrollment by Race/Ethnicity, Texas, 2008-2019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6477001"/>
            <a:ext cx="64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 1-Year Estimates, 2008-2019 and 2021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  ACS estimates not available for 2020 – this point represents an average of 2019 and 2021</a:t>
            </a: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390052"/>
              </p:ext>
            </p:extLst>
          </p:nvPr>
        </p:nvGraphicFramePr>
        <p:xfrm>
          <a:off x="1233135" y="847725"/>
          <a:ext cx="10706316" cy="556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9657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A4D072-8E26-4726-8E59-7AB6ABF1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BE8B99-FFBB-476B-985B-065AFF1F47CE}"/>
              </a:ext>
            </a:extLst>
          </p:cNvPr>
          <p:cNvGraphicFramePr/>
          <p:nvPr>
            <p:extLst/>
          </p:nvPr>
        </p:nvGraphicFramePr>
        <p:xfrm>
          <a:off x="797225" y="1300904"/>
          <a:ext cx="10984300" cy="493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A6A3939-3821-4ED4-B290-A9DC06A6BCC8}"/>
              </a:ext>
            </a:extLst>
          </p:cNvPr>
          <p:cNvSpPr/>
          <p:nvPr/>
        </p:nvSpPr>
        <p:spPr>
          <a:xfrm>
            <a:off x="2105721" y="330346"/>
            <a:ext cx="6631081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Projected Population Growth in Texas, 2010-2060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8C67A-493B-4EA1-9241-121CC57C2D67}"/>
              </a:ext>
            </a:extLst>
          </p:cNvPr>
          <p:cNvSpPr/>
          <p:nvPr/>
        </p:nvSpPr>
        <p:spPr>
          <a:xfrm>
            <a:off x="97766" y="6611779"/>
            <a:ext cx="9976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Texas Demographic Center, Vintage 2022 and 2018 Population Projections</a:t>
            </a:r>
          </a:p>
        </p:txBody>
      </p:sp>
    </p:spTree>
    <p:extLst>
      <p:ext uri="{BB962C8B-B14F-4D97-AF65-F5344CB8AC3E}">
        <p14:creationId xmlns:p14="http://schemas.microsoft.com/office/powerpoint/2010/main" val="671910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1DE3A8-C4CB-48B9-A8C4-BD4A15D222E6}"/>
              </a:ext>
            </a:extLst>
          </p:cNvPr>
          <p:cNvSpPr txBox="1">
            <a:spLocks/>
          </p:cNvSpPr>
          <p:nvPr/>
        </p:nvSpPr>
        <p:spPr>
          <a:xfrm>
            <a:off x="1840218" y="226725"/>
            <a:ext cx="9012522" cy="48891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Population Change, Texas Counties, 2020-2060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0362A-AECB-4AC0-94CC-39348E00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66ABA-88CB-4CC1-8A6D-C1B87B7B9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568" y="1118082"/>
            <a:ext cx="6964864" cy="54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90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592A81-6CEF-459E-98D9-1D0D326DEC94}"/>
              </a:ext>
            </a:extLst>
          </p:cNvPr>
          <p:cNvSpPr txBox="1">
            <a:spLocks/>
          </p:cNvSpPr>
          <p:nvPr/>
        </p:nvSpPr>
        <p:spPr>
          <a:xfrm>
            <a:off x="1469184" y="328590"/>
            <a:ext cx="10161537" cy="42998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Percent Population Change, Texas Counties, 2020-2060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2FF2-B964-4865-A854-BCE1D154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49B78-06D9-492B-8B7E-F4092D4D5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692" y="1053469"/>
            <a:ext cx="7199727" cy="55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64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4579602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Lloyd Potter, Ph.D.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TDC@UTSA.edu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0D858-2E32-49C2-9313-A82CC560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7DC0A-F1D3-4577-8FD1-D7142A7F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39B0A-A9EE-4E77-84E6-24320F7B7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140" y="997526"/>
            <a:ext cx="10516860" cy="57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9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D15E9-E5D8-4675-8DD5-AC946F74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9F9E6-4D35-4985-95DE-B456E056A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85" y="233261"/>
            <a:ext cx="10393055" cy="57468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0E6A40-587F-4C1F-BAB1-D6BBC65A01DD}"/>
              </a:ext>
            </a:extLst>
          </p:cNvPr>
          <p:cNvSpPr/>
          <p:nvPr/>
        </p:nvSpPr>
        <p:spPr>
          <a:xfrm>
            <a:off x="2341643" y="4549698"/>
            <a:ext cx="3754357" cy="376663"/>
          </a:xfrm>
          <a:prstGeom prst="rect">
            <a:avLst/>
          </a:prstGeom>
          <a:solidFill>
            <a:srgbClr val="C0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B12EB-1D13-4468-8960-4F3D635E247C}"/>
              </a:ext>
            </a:extLst>
          </p:cNvPr>
          <p:cNvSpPr txBox="1"/>
          <p:nvPr/>
        </p:nvSpPr>
        <p:spPr>
          <a:xfrm>
            <a:off x="2709745" y="6032366"/>
            <a:ext cx="719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Texas had an undercount of -0.97 in 2010 (not statistically different from 0)</a:t>
            </a:r>
          </a:p>
        </p:txBody>
      </p:sp>
    </p:spTree>
    <p:extLst>
      <p:ext uri="{BB962C8B-B14F-4D97-AF65-F5344CB8AC3E}">
        <p14:creationId xmlns:p14="http://schemas.microsoft.com/office/powerpoint/2010/main" val="3238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0071C-6F15-4C77-92A2-69B05675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41" y="1059287"/>
            <a:ext cx="10407759" cy="57487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F3943-2906-4294-9235-CA17BD21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0B9BE0-B493-46DC-8530-49E08E0EAC9A}"/>
              </a:ext>
            </a:extLst>
          </p:cNvPr>
          <p:cNvSpPr/>
          <p:nvPr/>
        </p:nvSpPr>
        <p:spPr>
          <a:xfrm>
            <a:off x="7292196" y="3933645"/>
            <a:ext cx="621102" cy="333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FD8AFE-F865-4D34-94C9-A9CDA090BF59}"/>
              </a:ext>
            </a:extLst>
          </p:cNvPr>
          <p:cNvSpPr/>
          <p:nvPr/>
        </p:nvSpPr>
        <p:spPr>
          <a:xfrm>
            <a:off x="7292196" y="5752705"/>
            <a:ext cx="621102" cy="333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6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F70D42-2330-4135-8C9B-0555FB0B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D48A7-0671-4F5F-915F-FFA11750F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84" y="1124594"/>
            <a:ext cx="10438015" cy="55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6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0FBABE-22A3-40A0-9F50-8E263830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C4BBA4-ED01-4DA1-A48F-9468EF9D2F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2887" y="1243953"/>
          <a:ext cx="11706226" cy="4864517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902369">
                  <a:extLst>
                    <a:ext uri="{9D8B030D-6E8A-4147-A177-3AD203B41FA5}">
                      <a16:colId xmlns:a16="http://schemas.microsoft.com/office/drawing/2014/main" val="3243746556"/>
                    </a:ext>
                  </a:extLst>
                </a:gridCol>
                <a:gridCol w="1567279">
                  <a:extLst>
                    <a:ext uri="{9D8B030D-6E8A-4147-A177-3AD203B41FA5}">
                      <a16:colId xmlns:a16="http://schemas.microsoft.com/office/drawing/2014/main" val="244416065"/>
                    </a:ext>
                  </a:extLst>
                </a:gridCol>
                <a:gridCol w="1567279">
                  <a:extLst>
                    <a:ext uri="{9D8B030D-6E8A-4147-A177-3AD203B41FA5}">
                      <a16:colId xmlns:a16="http://schemas.microsoft.com/office/drawing/2014/main" val="449721025"/>
                    </a:ext>
                  </a:extLst>
                </a:gridCol>
                <a:gridCol w="1444180">
                  <a:extLst>
                    <a:ext uri="{9D8B030D-6E8A-4147-A177-3AD203B41FA5}">
                      <a16:colId xmlns:a16="http://schemas.microsoft.com/office/drawing/2014/main" val="3105081900"/>
                    </a:ext>
                  </a:extLst>
                </a:gridCol>
                <a:gridCol w="1494072">
                  <a:extLst>
                    <a:ext uri="{9D8B030D-6E8A-4147-A177-3AD203B41FA5}">
                      <a16:colId xmlns:a16="http://schemas.microsoft.com/office/drawing/2014/main" val="2397931014"/>
                    </a:ext>
                  </a:extLst>
                </a:gridCol>
                <a:gridCol w="950925">
                  <a:extLst>
                    <a:ext uri="{9D8B030D-6E8A-4147-A177-3AD203B41FA5}">
                      <a16:colId xmlns:a16="http://schemas.microsoft.com/office/drawing/2014/main" val="3868210721"/>
                    </a:ext>
                  </a:extLst>
                </a:gridCol>
                <a:gridCol w="890061">
                  <a:extLst>
                    <a:ext uri="{9D8B030D-6E8A-4147-A177-3AD203B41FA5}">
                      <a16:colId xmlns:a16="http://schemas.microsoft.com/office/drawing/2014/main" val="2988814659"/>
                    </a:ext>
                  </a:extLst>
                </a:gridCol>
                <a:gridCol w="890061">
                  <a:extLst>
                    <a:ext uri="{9D8B030D-6E8A-4147-A177-3AD203B41FA5}">
                      <a16:colId xmlns:a16="http://schemas.microsoft.com/office/drawing/2014/main" val="2514187327"/>
                    </a:ext>
                  </a:extLst>
                </a:gridCol>
              </a:tblGrid>
              <a:tr h="5424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Geographic Area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Population Estimate (as of July 1)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376788"/>
                  </a:ext>
                </a:extLst>
              </a:tr>
              <a:tr h="598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Change 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Rank Change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Pct. Change 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Rank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Pct. Change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07301022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United States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57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331,511,512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332,031,554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333,287,557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1,256,003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033033"/>
                  </a:ext>
                </a:extLst>
              </a:tr>
              <a:tr h="38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Texas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 29,232,474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 29,558,864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 </a:t>
                      </a:r>
                      <a:r>
                        <a:rPr lang="en-US" sz="1600" b="1" u="none" strike="noStrike" dirty="0">
                          <a:effectLst/>
                        </a:rPr>
                        <a:t>30,029,572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b="1" u="none" strike="noStrike" dirty="0">
                          <a:effectLst/>
                        </a:rPr>
                        <a:t>        470,708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1513372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Florida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21,589,602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21,828,069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22,244,823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416,754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282324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North Carolina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10,449,445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10,565,885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10,698,973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133,088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8009842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Georgia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10,729,828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10,788,029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10,912,876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124,847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8983854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Arizona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7,179,943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7,264,877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7,359,197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94,320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6225109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South Carolina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5,131,848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5,193,266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5,282,634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89,368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2239769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Tennessee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6,925,619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6,968,351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7,051,339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82,988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7398300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Washington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7,724,031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7,740,745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7,785,786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45,041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0200975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Utah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3,283,785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3,339,113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3,380,800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41,687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0681515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Idaho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1,849,202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1,904,314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1,939,033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34,719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0565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85041B-ADF6-48F6-B9C5-B6BA98FF8583}"/>
              </a:ext>
            </a:extLst>
          </p:cNvPr>
          <p:cNvSpPr txBox="1"/>
          <p:nvPr/>
        </p:nvSpPr>
        <p:spPr>
          <a:xfrm>
            <a:off x="4390768" y="6167477"/>
            <a:ext cx="1705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’20-’21 -&gt; </a:t>
            </a:r>
            <a:r>
              <a:rPr lang="en-US" sz="1600" b="1" dirty="0"/>
              <a:t>902</a:t>
            </a:r>
            <a:r>
              <a:rPr lang="en-US" sz="1400" dirty="0"/>
              <a:t> </a:t>
            </a:r>
          </a:p>
          <a:p>
            <a:r>
              <a:rPr lang="en-US" sz="1400" dirty="0"/>
              <a:t>new Texans per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D163A-2118-4443-8CE0-55A10937214D}"/>
              </a:ext>
            </a:extLst>
          </p:cNvPr>
          <p:cNvSpPr txBox="1"/>
          <p:nvPr/>
        </p:nvSpPr>
        <p:spPr>
          <a:xfrm>
            <a:off x="6500684" y="6167477"/>
            <a:ext cx="1705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’21-’22 -&gt; </a:t>
            </a:r>
            <a:r>
              <a:rPr lang="en-US" sz="1600" b="1" dirty="0"/>
              <a:t>1,290</a:t>
            </a:r>
            <a:r>
              <a:rPr lang="en-US" sz="1400" dirty="0"/>
              <a:t> new Texans per 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06F41-F531-4B89-BB00-69B34CF936E3}"/>
              </a:ext>
            </a:extLst>
          </p:cNvPr>
          <p:cNvSpPr/>
          <p:nvPr/>
        </p:nvSpPr>
        <p:spPr>
          <a:xfrm>
            <a:off x="2127373" y="317104"/>
            <a:ext cx="4935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Arial" panose="020B0604020202020204" pitchFamily="34" charset="0"/>
              </a:rPr>
              <a:t>States with Most Population Growth, 2020 to 2022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84A18-FABA-42EE-A41A-C504AFF186C7}"/>
              </a:ext>
            </a:extLst>
          </p:cNvPr>
          <p:cNvSpPr/>
          <p:nvPr/>
        </p:nvSpPr>
        <p:spPr>
          <a:xfrm>
            <a:off x="6595419" y="2751438"/>
            <a:ext cx="1312905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E1821-9E05-4D48-AB4F-D9E28216941E}"/>
              </a:ext>
            </a:extLst>
          </p:cNvPr>
          <p:cNvSpPr txBox="1"/>
          <p:nvPr/>
        </p:nvSpPr>
        <p:spPr>
          <a:xfrm>
            <a:off x="60960" y="6611779"/>
            <a:ext cx="40895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Population Estimates, 2021 and 2022 vintages</a:t>
            </a:r>
          </a:p>
        </p:txBody>
      </p:sp>
    </p:spTree>
    <p:extLst>
      <p:ext uri="{BB962C8B-B14F-4D97-AF65-F5344CB8AC3E}">
        <p14:creationId xmlns:p14="http://schemas.microsoft.com/office/powerpoint/2010/main" val="84538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82A6659-DE47-4999-8B15-1CC2DD577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5" t="1464" r="1136" b="839"/>
          <a:stretch/>
        </p:blipFill>
        <p:spPr>
          <a:xfrm>
            <a:off x="2127748" y="856462"/>
            <a:ext cx="7429785" cy="57553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5FEA8-C8E9-4937-93A1-DCDC5412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FC0227-3634-4AED-942E-25E73309301A}"/>
              </a:ext>
            </a:extLst>
          </p:cNvPr>
          <p:cNvSpPr/>
          <p:nvPr/>
        </p:nvSpPr>
        <p:spPr>
          <a:xfrm>
            <a:off x="3213635" y="304749"/>
            <a:ext cx="55163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2021 Estimated Population, Texas Counties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C45AA4D-B40C-448E-AB1F-A375E054437C}"/>
              </a:ext>
            </a:extLst>
          </p:cNvPr>
          <p:cNvSpPr/>
          <p:nvPr/>
        </p:nvSpPr>
        <p:spPr>
          <a:xfrm>
            <a:off x="6004932" y="2380785"/>
            <a:ext cx="1449658" cy="3423425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Interstate 35 marker">
            <a:extLst>
              <a:ext uri="{FF2B5EF4-FFF2-40B4-BE49-F238E27FC236}">
                <a16:creationId xmlns:a16="http://schemas.microsoft.com/office/drawing/2014/main" id="{A691A5C9-00A0-44A5-A72D-66AD7667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88" y="5675056"/>
            <a:ext cx="258306" cy="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2EEA1AA-169E-45AB-9482-00A3ADDBA187}"/>
              </a:ext>
            </a:extLst>
          </p:cNvPr>
          <p:cNvSpPr/>
          <p:nvPr/>
        </p:nvSpPr>
        <p:spPr>
          <a:xfrm rot="21173131">
            <a:off x="6570061" y="2928897"/>
            <a:ext cx="1520662" cy="1699462"/>
          </a:xfrm>
          <a:prstGeom prst="triangle">
            <a:avLst>
              <a:gd name="adj" fmla="val 61782"/>
            </a:avLst>
          </a:prstGeom>
          <a:noFill/>
          <a:ln w="38100">
            <a:solidFill>
              <a:schemeClr val="accent2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CD2BA7-78A4-4608-9A4A-4F5BDCF8D7F2}"/>
              </a:ext>
            </a:extLst>
          </p:cNvPr>
          <p:cNvCxnSpPr>
            <a:cxnSpLocks/>
          </p:cNvCxnSpPr>
          <p:nvPr/>
        </p:nvCxnSpPr>
        <p:spPr>
          <a:xfrm>
            <a:off x="7201785" y="3994146"/>
            <a:ext cx="3224675" cy="0"/>
          </a:xfrm>
          <a:prstGeom prst="straightConnector1">
            <a:avLst/>
          </a:prstGeom>
          <a:ln w="60325">
            <a:solidFill>
              <a:schemeClr val="accent2">
                <a:lumMod val="75000"/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72505A-6153-4389-A831-EF14F81854D7}"/>
              </a:ext>
            </a:extLst>
          </p:cNvPr>
          <p:cNvSpPr txBox="1"/>
          <p:nvPr/>
        </p:nvSpPr>
        <p:spPr>
          <a:xfrm>
            <a:off x="10683088" y="3723303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89.4%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5BB792-436C-4E6B-A9CB-1C1E95206E4F}"/>
              </a:ext>
            </a:extLst>
          </p:cNvPr>
          <p:cNvSpPr txBox="1"/>
          <p:nvPr/>
        </p:nvSpPr>
        <p:spPr>
          <a:xfrm>
            <a:off x="60960" y="6611779"/>
            <a:ext cx="3025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2021 Population Estimates </a:t>
            </a:r>
          </a:p>
        </p:txBody>
      </p:sp>
    </p:spTree>
    <p:extLst>
      <p:ext uri="{BB962C8B-B14F-4D97-AF65-F5344CB8AC3E}">
        <p14:creationId xmlns:p14="http://schemas.microsoft.com/office/powerpoint/2010/main" val="10575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B76D6-FCE5-4C56-89E2-606642D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EEA55-249D-4EBC-BF58-4EEB7721E94C}"/>
              </a:ext>
            </a:extLst>
          </p:cNvPr>
          <p:cNvSpPr/>
          <p:nvPr/>
        </p:nvSpPr>
        <p:spPr>
          <a:xfrm>
            <a:off x="2470584" y="246221"/>
            <a:ext cx="72508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Numeric Change, Texas Counties, 2020-2021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18BA-9E05-47C6-95BC-BCE266330DE8}"/>
              </a:ext>
            </a:extLst>
          </p:cNvPr>
          <p:cNvSpPr txBox="1"/>
          <p:nvPr/>
        </p:nvSpPr>
        <p:spPr>
          <a:xfrm>
            <a:off x="60960" y="6611779"/>
            <a:ext cx="35237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Population Estimates, 2021 Vintage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6E97D-F2C0-4C70-BD79-81BF04A7C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415" y="885761"/>
            <a:ext cx="7408785" cy="5726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F0F99C-1110-4F71-9DB3-7E6C8ECEEB8A}"/>
              </a:ext>
            </a:extLst>
          </p:cNvPr>
          <p:cNvSpPr txBox="1"/>
          <p:nvPr/>
        </p:nvSpPr>
        <p:spPr>
          <a:xfrm>
            <a:off x="10125987" y="2095500"/>
            <a:ext cx="1657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82 (almost 1/3) of Texas counties lost population</a:t>
            </a:r>
          </a:p>
        </p:txBody>
      </p:sp>
    </p:spTree>
    <p:extLst>
      <p:ext uri="{BB962C8B-B14F-4D97-AF65-F5344CB8AC3E}">
        <p14:creationId xmlns:p14="http://schemas.microsoft.com/office/powerpoint/2010/main" val="1194863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D1DF319F2048B3E62B9641678531" ma:contentTypeVersion="15" ma:contentTypeDescription="Create a new document." ma:contentTypeScope="" ma:versionID="d1c180feafade2a2ecb35299f835c4a3">
  <xsd:schema xmlns:xsd="http://www.w3.org/2001/XMLSchema" xmlns:xs="http://www.w3.org/2001/XMLSchema" xmlns:p="http://schemas.microsoft.com/office/2006/metadata/properties" xmlns:ns3="8865c3b5-672f-488d-b474-fd2e6972fa66" xmlns:ns4="122656c6-b205-4b62-909d-389f9e348b2b" targetNamespace="http://schemas.microsoft.com/office/2006/metadata/properties" ma:root="true" ma:fieldsID="7e962e94dafdbd0d6390d70c33227458" ns3:_="" ns4:_="">
    <xsd:import namespace="8865c3b5-672f-488d-b474-fd2e6972fa66"/>
    <xsd:import namespace="122656c6-b205-4b62-909d-389f9e348b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5c3b5-672f-488d-b474-fd2e6972fa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6c6-b205-4b62-909d-389f9e348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22656c6-b205-4b62-909d-389f9e348b2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3FBE0C-E1E8-4FCB-B1EC-AE619AAEF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5c3b5-672f-488d-b474-fd2e6972fa66"/>
    <ds:schemaRef ds:uri="122656c6-b205-4b62-909d-389f9e348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1484A1-434B-4BD9-91E0-487B0D646ADF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122656c6-b205-4b62-909d-389f9e348b2b"/>
    <ds:schemaRef ds:uri="8865c3b5-672f-488d-b474-fd2e6972fa66"/>
  </ds:schemaRefs>
</ds:datastoreItem>
</file>

<file path=customXml/itemProps3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34618</TotalTime>
  <Words>1417</Words>
  <Application>Microsoft Office PowerPoint</Application>
  <PresentationFormat>Widescreen</PresentationFormat>
  <Paragraphs>534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MS sans serif</vt:lpstr>
      <vt:lpstr>Times New Roman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States with Most Population Growth, 2010 to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Educational Attainment of Persons Age 25 Years and Older by Race/Ethnicity, Texas, 2019</vt:lpstr>
      <vt:lpstr>PowerPoint Presentation</vt:lpstr>
      <vt:lpstr>PowerPoint Presentation</vt:lpstr>
      <vt:lpstr>PowerPoint Presentation</vt:lpstr>
      <vt:lpstr>College and Graduate Enrollment by Race/Ethnicity, Texas, 2008-2019</vt:lpstr>
      <vt:lpstr>PowerPoint Presentation</vt:lpstr>
      <vt:lpstr>PowerPoint Presentation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Lloyd Potter</cp:lastModifiedBy>
  <cp:revision>825</cp:revision>
  <cp:lastPrinted>2021-08-19T16:34:52Z</cp:lastPrinted>
  <dcterms:created xsi:type="dcterms:W3CDTF">2016-06-30T18:52:57Z</dcterms:created>
  <dcterms:modified xsi:type="dcterms:W3CDTF">2023-03-01T14:58:40Z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0x010100809ED1DF319F2048B3E62B9641678531</vt:lpwstr>
  </property>
</Properties>
</file>