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3"/>
  </p:notesMasterIdLst>
  <p:sldIdLst>
    <p:sldId id="549" r:id="rId10"/>
    <p:sldId id="878" r:id="rId11"/>
    <p:sldId id="943" r:id="rId12"/>
    <p:sldId id="898" r:id="rId13"/>
    <p:sldId id="966" r:id="rId14"/>
    <p:sldId id="985" r:id="rId15"/>
    <p:sldId id="986" r:id="rId16"/>
    <p:sldId id="981" r:id="rId17"/>
    <p:sldId id="988" r:id="rId18"/>
    <p:sldId id="982" r:id="rId19"/>
    <p:sldId id="874" r:id="rId20"/>
    <p:sldId id="980" r:id="rId21"/>
    <p:sldId id="901" r:id="rId22"/>
    <p:sldId id="946" r:id="rId23"/>
    <p:sldId id="947" r:id="rId24"/>
    <p:sldId id="883" r:id="rId25"/>
    <p:sldId id="905" r:id="rId26"/>
    <p:sldId id="987" r:id="rId27"/>
    <p:sldId id="887" r:id="rId28"/>
    <p:sldId id="886" r:id="rId29"/>
    <p:sldId id="888" r:id="rId30"/>
    <p:sldId id="885" r:id="rId31"/>
    <p:sldId id="720" r:id="rId32"/>
    <p:sldId id="961" r:id="rId33"/>
    <p:sldId id="962" r:id="rId34"/>
    <p:sldId id="925" r:id="rId35"/>
    <p:sldId id="960" r:id="rId36"/>
    <p:sldId id="964" r:id="rId37"/>
    <p:sldId id="944" r:id="rId38"/>
    <p:sldId id="825" r:id="rId39"/>
    <p:sldId id="826" r:id="rId40"/>
    <p:sldId id="862" r:id="rId41"/>
    <p:sldId id="544" r:id="rId42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0573E"/>
    <a:srgbClr val="9966FF"/>
    <a:srgbClr val="F5573D"/>
    <a:srgbClr val="DC5930"/>
    <a:srgbClr val="8A4F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0183" autoAdjust="0"/>
  </p:normalViewPr>
  <p:slideViewPr>
    <p:cSldViewPr snapToGrid="0">
      <p:cViewPr varScale="1">
        <p:scale>
          <a:sx n="118" d="100"/>
          <a:sy n="118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ProductDev\2022\CensusRelease\5yrPUMS2020\DataChart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2_Texas%20Chapter%20of%20American%20Public%20Works%20Association/Commute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PieSeries>
            <c15:filteredPieSeries>
              <c15:ser>
                <c:idx val="2"/>
                <c:order val="2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PieSeries>
            <c15:filteredPieSeries>
              <c15:ser>
                <c:idx val="3"/>
                <c:order val="3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PieSeries>
            <c15:filteredPieSeries>
              <c15:ser>
                <c:idx val="4"/>
                <c:order val="4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08661417322839E-2"/>
          <c:y val="2.1808684682044499E-2"/>
          <c:w val="0.90879133858267713"/>
          <c:h val="0.77336898539806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0.16520102674691214</c:v>
                </c:pt>
                <c:pt idx="1">
                  <c:v>0.25307840980667479</c:v>
                </c:pt>
                <c:pt idx="2">
                  <c:v>0.21662677767854974</c:v>
                </c:pt>
                <c:pt idx="3">
                  <c:v>7.2094146124266983E-2</c:v>
                </c:pt>
                <c:pt idx="4">
                  <c:v>0.19163308688698308</c:v>
                </c:pt>
                <c:pt idx="5">
                  <c:v>0.1013665527566133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EB4-B67C-E9A6173D0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 (International)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0.21283349469106608</c:v>
                </c:pt>
                <c:pt idx="1">
                  <c:v>0.18916152173568015</c:v>
                </c:pt>
                <c:pt idx="2">
                  <c:v>0.10784516006158046</c:v>
                </c:pt>
                <c:pt idx="3">
                  <c:v>4.3574523465646671E-2</c:v>
                </c:pt>
                <c:pt idx="4">
                  <c:v>0.27448537464091294</c:v>
                </c:pt>
                <c:pt idx="5">
                  <c:v>0.17209992540511371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6-4EB4-B67C-E9A6173D06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Net-Migrants (Domestic)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874999999999999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96-4EB4-B67C-E9A6173D0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9.0269456906400647E-2</c:v>
                </c:pt>
                <c:pt idx="1">
                  <c:v>0.16499010783849305</c:v>
                </c:pt>
                <c:pt idx="2">
                  <c:v>0.19362164572129184</c:v>
                </c:pt>
                <c:pt idx="3">
                  <c:v>9.6218686432412853E-2</c:v>
                </c:pt>
                <c:pt idx="4">
                  <c:v>0.28529829743361107</c:v>
                </c:pt>
                <c:pt idx="5">
                  <c:v>0.16960180566779057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6-4EB4-B67C-E9A6173D0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010495"/>
        <c:axId val="181575196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7.5624417714533251E-2</c:v>
                      </c:pt>
                      <c:pt idx="1">
                        <c:v>0.18620673285187844</c:v>
                      </c:pt>
                      <c:pt idx="2">
                        <c:v>0.20641240943050257</c:v>
                      </c:pt>
                      <c:pt idx="3">
                        <c:v>8.5463187690262704E-2</c:v>
                      </c:pt>
                      <c:pt idx="4">
                        <c:v>0.26755460873383696</c:v>
                      </c:pt>
                      <c:pt idx="5">
                        <c:v>0.17873864357898608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696-4EB4-B67C-E9A6173D06E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7.1661765814672401E-2</c:v>
                      </c:pt>
                      <c:pt idx="1">
                        <c:v>0.19194752318479982</c:v>
                      </c:pt>
                      <c:pt idx="2">
                        <c:v>0.20987333182537887</c:v>
                      </c:pt>
                      <c:pt idx="3">
                        <c:v>8.2552966900399607E-2</c:v>
                      </c:pt>
                      <c:pt idx="4">
                        <c:v>0.26275352484354975</c:v>
                      </c:pt>
                      <c:pt idx="5">
                        <c:v>0.18121088743119959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96-4EB4-B67C-E9A6173D06E0}"/>
                  </c:ext>
                </c:extLst>
              </c15:ser>
            </c15:filteredBarSeries>
          </c:ext>
        </c:extLst>
      </c:barChart>
      <c:catAx>
        <c:axId val="20050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51967"/>
        <c:crosses val="autoZero"/>
        <c:auto val="1"/>
        <c:lblAlgn val="ctr"/>
        <c:lblOffset val="100"/>
        <c:noMultiLvlLbl val="0"/>
      </c:catAx>
      <c:valAx>
        <c:axId val="18157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1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14951459391263E-2"/>
          <c:y val="2.7881371646350749E-2"/>
          <c:w val="0.93432718453614316"/>
          <c:h val="0.68138254753101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Net!$I$66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Net!$I$67:$I$75</c:f>
              <c:numCache>
                <c:formatCode>0.0%</c:formatCode>
                <c:ptCount val="9"/>
                <c:pt idx="0">
                  <c:v>0.14801105452706068</c:v>
                </c:pt>
                <c:pt idx="1">
                  <c:v>5.4235755892617685E-2</c:v>
                </c:pt>
                <c:pt idx="2">
                  <c:v>0.10313079873085458</c:v>
                </c:pt>
                <c:pt idx="3">
                  <c:v>5.0080710994421927E-2</c:v>
                </c:pt>
                <c:pt idx="4">
                  <c:v>0.18265424318278448</c:v>
                </c:pt>
                <c:pt idx="5">
                  <c:v>0.10982077228886143</c:v>
                </c:pt>
                <c:pt idx="6">
                  <c:v>0.11430544823989564</c:v>
                </c:pt>
                <c:pt idx="7">
                  <c:v>0.10440133668998736</c:v>
                </c:pt>
                <c:pt idx="8">
                  <c:v>0.13084458438448315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4-4B23-AD80-6D16EB2A13D7}"/>
            </c:ext>
          </c:extLst>
        </c:ser>
        <c:ser>
          <c:idx val="1"/>
          <c:order val="1"/>
          <c:tx>
            <c:strRef>
              <c:f>Net!$J$66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Net!$J$67:$J$75</c:f>
              <c:numCache>
                <c:formatCode>0.0%</c:formatCode>
                <c:ptCount val="9"/>
                <c:pt idx="0">
                  <c:v>0.15142700602679685</c:v>
                </c:pt>
                <c:pt idx="1">
                  <c:v>9.4356726602580071E-2</c:v>
                </c:pt>
                <c:pt idx="2">
                  <c:v>0.10136972655277182</c:v>
                </c:pt>
                <c:pt idx="3">
                  <c:v>3.5861931563480602E-2</c:v>
                </c:pt>
                <c:pt idx="4">
                  <c:v>0.18034566917368133</c:v>
                </c:pt>
                <c:pt idx="5">
                  <c:v>7.1325397220700304E-2</c:v>
                </c:pt>
                <c:pt idx="6">
                  <c:v>6.7211236738556557E-2</c:v>
                </c:pt>
                <c:pt idx="7">
                  <c:v>0.14358718932111372</c:v>
                </c:pt>
                <c:pt idx="8">
                  <c:v>0.12327538974946456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4-4B23-AD80-6D16EB2A13D7}"/>
            </c:ext>
          </c:extLst>
        </c:ser>
        <c:ser>
          <c:idx val="2"/>
          <c:order val="2"/>
          <c:tx>
            <c:strRef>
              <c:f>Net!$K$66</c:f>
              <c:strCache>
                <c:ptCount val="1"/>
                <c:pt idx="0">
                  <c:v>Net Domestic Migrants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Net!$K$67:$K$75</c:f>
              <c:numCache>
                <c:formatCode>0.0%</c:formatCode>
                <c:ptCount val="9"/>
                <c:pt idx="0">
                  <c:v>0.26052680867003797</c:v>
                </c:pt>
                <c:pt idx="1">
                  <c:v>0.11118489383800718</c:v>
                </c:pt>
                <c:pt idx="2">
                  <c:v>9.5877815804260108E-2</c:v>
                </c:pt>
                <c:pt idx="3">
                  <c:v>7.8834005891266962E-2</c:v>
                </c:pt>
                <c:pt idx="4">
                  <c:v>7.1086819567179174E-2</c:v>
                </c:pt>
                <c:pt idx="5">
                  <c:v>0.12220122252302873</c:v>
                </c:pt>
                <c:pt idx="6">
                  <c:v>0.10759224259760604</c:v>
                </c:pt>
                <c:pt idx="7">
                  <c:v>3.6692717644855356E-2</c:v>
                </c:pt>
                <c:pt idx="8">
                  <c:v>0.11991963358362705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4-4B23-AD80-6D16EB2A13D7}"/>
            </c:ext>
          </c:extLst>
        </c:ser>
        <c:ser>
          <c:idx val="3"/>
          <c:order val="3"/>
          <c:tx>
            <c:strRef>
              <c:f>Net!$L$66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Net!$L$67:$L$75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64B4-4B23-AD80-6D16EB2A1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73312"/>
        <c:axId val="1706841120"/>
      </c:barChart>
      <c:catAx>
        <c:axId val="17069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841120"/>
        <c:crosses val="autoZero"/>
        <c:auto val="1"/>
        <c:lblAlgn val="ctr"/>
        <c:lblOffset val="100"/>
        <c:noMultiLvlLbl val="0"/>
      </c:catAx>
      <c:valAx>
        <c:axId val="17068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9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9081073802674E-2"/>
          <c:y val="6.5025276322850253E-2"/>
          <c:w val="0.93156519036093111"/>
          <c:h val="0.74438470840887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Commuting_Time!$G$14</c:f>
              <c:strCache>
                <c:ptCount val="1"/>
                <c:pt idx="0">
                  <c:v>2006-2016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367946721081476E-2"/>
                  <c:y val="-5.0704209607210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18-40A7-8D01-C7C74DCC8271}"/>
                </c:ext>
              </c:extLst>
            </c:dLbl>
            <c:dLbl>
              <c:idx val="3"/>
              <c:layout>
                <c:manualLayout>
                  <c:x val="-1.4280411885105346E-2"/>
                  <c:y val="-1.014084192144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18-40A7-8D01-C7C74DCC8271}"/>
                </c:ext>
              </c:extLst>
            </c:dLbl>
            <c:dLbl>
              <c:idx val="5"/>
              <c:layout>
                <c:manualLayout>
                  <c:x val="-5.52524285508875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8-40A7-8D01-C7C74DCC8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Commuting_Time!$G$15:$G$23</c:f>
              <c:numCache>
                <c:formatCode>0%</c:formatCode>
                <c:ptCount val="9"/>
                <c:pt idx="0">
                  <c:v>0.13300000000000001</c:v>
                </c:pt>
                <c:pt idx="1">
                  <c:v>0.14599999999999999</c:v>
                </c:pt>
                <c:pt idx="2">
                  <c:v>0.16200000000000001</c:v>
                </c:pt>
                <c:pt idx="3">
                  <c:v>0.14599999999999999</c:v>
                </c:pt>
                <c:pt idx="4">
                  <c:v>5.9000000000000004E-2</c:v>
                </c:pt>
                <c:pt idx="5">
                  <c:v>0.14899999999999999</c:v>
                </c:pt>
                <c:pt idx="6">
                  <c:v>6.0999999999999999E-2</c:v>
                </c:pt>
                <c:pt idx="7">
                  <c:v>7.5999999999999998E-2</c:v>
                </c:pt>
                <c:pt idx="8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8-40A7-8D01-C7C74DCC8271}"/>
            </c:ext>
          </c:extLst>
        </c:ser>
        <c:ser>
          <c:idx val="1"/>
          <c:order val="1"/>
          <c:tx>
            <c:strRef>
              <c:f>Commuting_Time!$H$14</c:f>
              <c:strCache>
                <c:ptCount val="1"/>
                <c:pt idx="0">
                  <c:v>2016-2020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Commuting_Time!$H$15:$H$23</c:f>
              <c:numCache>
                <c:formatCode>0%</c:formatCode>
                <c:ptCount val="9"/>
                <c:pt idx="0">
                  <c:v>0.11657093213550146</c:v>
                </c:pt>
                <c:pt idx="1">
                  <c:v>0.1317282729028057</c:v>
                </c:pt>
                <c:pt idx="2">
                  <c:v>0.1562220652993678</c:v>
                </c:pt>
                <c:pt idx="3">
                  <c:v>0.14337037462002741</c:v>
                </c:pt>
                <c:pt idx="4">
                  <c:v>6.2636638715692902E-2</c:v>
                </c:pt>
                <c:pt idx="5">
                  <c:v>0.14878081696539286</c:v>
                </c:pt>
                <c:pt idx="6">
                  <c:v>6.9567335227566307E-2</c:v>
                </c:pt>
                <c:pt idx="7">
                  <c:v>8.7525271870462482E-2</c:v>
                </c:pt>
                <c:pt idx="8">
                  <c:v>8.3598292263183077E-2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18-40A7-8D01-C7C74DCC8271}"/>
            </c:ext>
          </c:extLst>
        </c:ser>
        <c:ser>
          <c:idx val="2"/>
          <c:order val="2"/>
          <c:tx>
            <c:strRef>
              <c:f>Commuting_Time!$I$14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Commuting_Time!$I$15:$I$23</c:f>
              <c:numCache>
                <c:formatCode>0.0%</c:formatCode>
                <c:ptCount val="9"/>
                <c:pt idx="0">
                  <c:v>-1.0473365747512037E-2</c:v>
                </c:pt>
                <c:pt idx="1">
                  <c:v>-7.6751168177671414E-3</c:v>
                </c:pt>
                <c:pt idx="2">
                  <c:v>-2.3673182699490702E-3</c:v>
                </c:pt>
                <c:pt idx="3">
                  <c:v>-3.766764875947598E-3</c:v>
                </c:pt>
                <c:pt idx="4">
                  <c:v>4.4996938929593236E-3</c:v>
                </c:pt>
                <c:pt idx="5">
                  <c:v>-1.2614261690189477E-3</c:v>
                </c:pt>
                <c:pt idx="6">
                  <c:v>7.3773859289174154E-3</c:v>
                </c:pt>
                <c:pt idx="7">
                  <c:v>6.3535045992277328E-3</c:v>
                </c:pt>
                <c:pt idx="8">
                  <c:v>7.3134074590903569E-3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18-40A7-8D01-C7C74DCC8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550432"/>
        <c:axId val="1708724304"/>
      </c:barChart>
      <c:catAx>
        <c:axId val="14165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724304"/>
        <c:crosses val="autoZero"/>
        <c:auto val="1"/>
        <c:lblAlgn val="ctr"/>
        <c:lblOffset val="100"/>
        <c:noMultiLvlLbl val="0"/>
      </c:catAx>
      <c:valAx>
        <c:axId val="170872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55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MeansOfTrans!$F$30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MeansOfTrans!$F$31:$F$36</c:f>
              <c:numCache>
                <c:formatCode>0.0%</c:formatCode>
                <c:ptCount val="6"/>
                <c:pt idx="0">
                  <c:v>0.79790462184273525</c:v>
                </c:pt>
                <c:pt idx="1">
                  <c:v>0.11051487437804736</c:v>
                </c:pt>
                <c:pt idx="2">
                  <c:v>1.5533048459335768E-2</c:v>
                </c:pt>
                <c:pt idx="3">
                  <c:v>1.6859563211629999E-2</c:v>
                </c:pt>
                <c:pt idx="4">
                  <c:v>1.7292061005917712E-2</c:v>
                </c:pt>
                <c:pt idx="5">
                  <c:v>4.1895831102333934E-2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B-484E-9C8F-61981CD7CE9E}"/>
            </c:ext>
          </c:extLst>
        </c:ser>
        <c:ser>
          <c:idx val="1"/>
          <c:order val="1"/>
          <c:tx>
            <c:strRef>
              <c:f>MeansOfTrans!$G$30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MeansOfTrans!$G$31:$G$36</c:f>
              <c:numCache>
                <c:formatCode>0.0%</c:formatCode>
                <c:ptCount val="6"/>
                <c:pt idx="0">
                  <c:v>0.8014305506636531</c:v>
                </c:pt>
                <c:pt idx="1">
                  <c:v>9.7039459894107435E-2</c:v>
                </c:pt>
                <c:pt idx="2">
                  <c:v>1.3279695642534251E-2</c:v>
                </c:pt>
                <c:pt idx="3">
                  <c:v>1.5411443165878742E-2</c:v>
                </c:pt>
                <c:pt idx="4">
                  <c:v>1.5714812003548854E-2</c:v>
                </c:pt>
                <c:pt idx="5">
                  <c:v>5.7124038630277665E-2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B-484E-9C8F-61981CD7CE9E}"/>
            </c:ext>
          </c:extLst>
        </c:ser>
        <c:ser>
          <c:idx val="2"/>
          <c:order val="2"/>
          <c:tx>
            <c:strRef>
              <c:f>MeansOfTrans!$H$30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MeansOfTrans!$H$31:$H$36</c:f>
              <c:numCache>
                <c:formatCode>0.0%</c:formatCode>
                <c:ptCount val="6"/>
                <c:pt idx="0">
                  <c:v>0.70723315924162367</c:v>
                </c:pt>
                <c:pt idx="1">
                  <c:v>9.1291952926446582E-2</c:v>
                </c:pt>
                <c:pt idx="2">
                  <c:v>7.5365913080874683E-3</c:v>
                </c:pt>
                <c:pt idx="3">
                  <c:v>1.320384923238449E-2</c:v>
                </c:pt>
                <c:pt idx="4">
                  <c:v>1.8047512119608002E-2</c:v>
                </c:pt>
                <c:pt idx="5">
                  <c:v>0.16268693517184973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B-484E-9C8F-61981CD7C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1339087"/>
        <c:axId val="1210103055"/>
      </c:barChart>
      <c:catAx>
        <c:axId val="87133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103055"/>
        <c:crosses val="autoZero"/>
        <c:auto val="1"/>
        <c:lblAlgn val="ctr"/>
        <c:lblOffset val="100"/>
        <c:noMultiLvlLbl val="0"/>
      </c:catAx>
      <c:valAx>
        <c:axId val="12101030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33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Total Popluation 2018 Vintage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0"/>
              <c:layout>
                <c:manualLayout>
                  <c:x val="-7.3996522309113924E-2"/>
                  <c:y val="-4.890248079265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8C-4945-8933-C2D35BDFB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Sheet1!$A$2:$A$42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Sheet1!$D$2:$D$42</c:f>
              <c:numCache>
                <c:formatCode>_(* #,##0_);_(* \(#,##0\);_(* "-"??_);_(@_)</c:formatCode>
                <c:ptCount val="41"/>
                <c:pt idx="0">
                  <c:v>29677668</c:v>
                </c:pt>
                <c:pt idx="1">
                  <c:v>30168926</c:v>
                </c:pt>
                <c:pt idx="2">
                  <c:v>30667390</c:v>
                </c:pt>
                <c:pt idx="3">
                  <c:v>31172832</c:v>
                </c:pt>
                <c:pt idx="4">
                  <c:v>31685234</c:v>
                </c:pt>
                <c:pt idx="5">
                  <c:v>32204920</c:v>
                </c:pt>
                <c:pt idx="6">
                  <c:v>32730748</c:v>
                </c:pt>
                <c:pt idx="7">
                  <c:v>33263027</c:v>
                </c:pt>
                <c:pt idx="8">
                  <c:v>33801104</c:v>
                </c:pt>
                <c:pt idx="9">
                  <c:v>34345157</c:v>
                </c:pt>
                <c:pt idx="10">
                  <c:v>34894452</c:v>
                </c:pt>
                <c:pt idx="11">
                  <c:v>35449059</c:v>
                </c:pt>
                <c:pt idx="12">
                  <c:v>36008470</c:v>
                </c:pt>
                <c:pt idx="13">
                  <c:v>36572564</c:v>
                </c:pt>
                <c:pt idx="14">
                  <c:v>37142038</c:v>
                </c:pt>
                <c:pt idx="15">
                  <c:v>37716495</c:v>
                </c:pt>
                <c:pt idx="16">
                  <c:v>38296865</c:v>
                </c:pt>
                <c:pt idx="17">
                  <c:v>38883894</c:v>
                </c:pt>
                <c:pt idx="18">
                  <c:v>39477164</c:v>
                </c:pt>
                <c:pt idx="19">
                  <c:v>40078056</c:v>
                </c:pt>
                <c:pt idx="20">
                  <c:v>40686496</c:v>
                </c:pt>
                <c:pt idx="21">
                  <c:v>41303005</c:v>
                </c:pt>
                <c:pt idx="22">
                  <c:v>41928733</c:v>
                </c:pt>
                <c:pt idx="23">
                  <c:v>42564184</c:v>
                </c:pt>
                <c:pt idx="24">
                  <c:v>43209911</c:v>
                </c:pt>
                <c:pt idx="25">
                  <c:v>43866965</c:v>
                </c:pt>
                <c:pt idx="26">
                  <c:v>44535432</c:v>
                </c:pt>
                <c:pt idx="27">
                  <c:v>45216833</c:v>
                </c:pt>
                <c:pt idx="28">
                  <c:v>45911304</c:v>
                </c:pt>
                <c:pt idx="29">
                  <c:v>46619758</c:v>
                </c:pt>
                <c:pt idx="30">
                  <c:v>47342105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8C-4945-8933-C2D35BDFB2E6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Total Population 1.0 (2022)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0"/>
              <c:layout>
                <c:manualLayout>
                  <c:x val="-3.9310652476716772E-2"/>
                  <c:y val="-4.632866601409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8C-4945-8933-C2D35BDFB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Sheet1!$A$2:$A$42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Sheet1!$B$2:$B$42</c:f>
              <c:numCache>
                <c:formatCode>_(* #,##0_);_(* \(#,##0\);_(* "-"??_);_(@_)</c:formatCode>
                <c:ptCount val="41"/>
                <c:pt idx="0">
                  <c:v>29145505</c:v>
                </c:pt>
                <c:pt idx="1">
                  <c:v>29508207</c:v>
                </c:pt>
                <c:pt idx="2">
                  <c:v>29874788</c:v>
                </c:pt>
                <c:pt idx="3">
                  <c:v>30244881</c:v>
                </c:pt>
                <c:pt idx="4">
                  <c:v>30618408</c:v>
                </c:pt>
                <c:pt idx="5">
                  <c:v>30995030</c:v>
                </c:pt>
                <c:pt idx="6">
                  <c:v>31374415</c:v>
                </c:pt>
                <c:pt idx="7">
                  <c:v>31756242</c:v>
                </c:pt>
                <c:pt idx="8">
                  <c:v>32140235</c:v>
                </c:pt>
                <c:pt idx="9">
                  <c:v>32525922</c:v>
                </c:pt>
                <c:pt idx="10">
                  <c:v>32912882</c:v>
                </c:pt>
                <c:pt idx="11">
                  <c:v>33300733</c:v>
                </c:pt>
                <c:pt idx="12">
                  <c:v>33689173</c:v>
                </c:pt>
                <c:pt idx="13">
                  <c:v>34078174</c:v>
                </c:pt>
                <c:pt idx="14">
                  <c:v>34467756</c:v>
                </c:pt>
                <c:pt idx="15">
                  <c:v>34857869</c:v>
                </c:pt>
                <c:pt idx="16">
                  <c:v>35248360</c:v>
                </c:pt>
                <c:pt idx="17">
                  <c:v>35638739</c:v>
                </c:pt>
                <c:pt idx="18">
                  <c:v>36028822</c:v>
                </c:pt>
                <c:pt idx="19">
                  <c:v>36418360</c:v>
                </c:pt>
                <c:pt idx="20">
                  <c:v>36807213</c:v>
                </c:pt>
                <c:pt idx="21">
                  <c:v>37195498</c:v>
                </c:pt>
                <c:pt idx="22">
                  <c:v>37583109</c:v>
                </c:pt>
                <c:pt idx="23">
                  <c:v>37969850</c:v>
                </c:pt>
                <c:pt idx="24">
                  <c:v>38355509</c:v>
                </c:pt>
                <c:pt idx="25">
                  <c:v>38740127</c:v>
                </c:pt>
                <c:pt idx="26">
                  <c:v>39123792</c:v>
                </c:pt>
                <c:pt idx="27">
                  <c:v>39506360</c:v>
                </c:pt>
                <c:pt idx="28">
                  <c:v>39887643</c:v>
                </c:pt>
                <c:pt idx="29">
                  <c:v>40267524</c:v>
                </c:pt>
                <c:pt idx="30">
                  <c:v>40645784</c:v>
                </c:pt>
                <c:pt idx="31">
                  <c:v>41022525</c:v>
                </c:pt>
                <c:pt idx="32">
                  <c:v>41397804</c:v>
                </c:pt>
                <c:pt idx="33">
                  <c:v>41771854</c:v>
                </c:pt>
                <c:pt idx="34">
                  <c:v>42145223</c:v>
                </c:pt>
                <c:pt idx="35">
                  <c:v>42518254</c:v>
                </c:pt>
                <c:pt idx="36">
                  <c:v>42891450</c:v>
                </c:pt>
                <c:pt idx="37">
                  <c:v>43265100</c:v>
                </c:pt>
                <c:pt idx="38">
                  <c:v>43639517</c:v>
                </c:pt>
                <c:pt idx="39">
                  <c:v>44015027</c:v>
                </c:pt>
                <c:pt idx="40">
                  <c:v>44391658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8C-4945-8933-C2D35BDFB2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Total Population 0.5 (2022)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0"/>
              <c:layout>
                <c:manualLayout>
                  <c:x val="-2.543630454375791E-2"/>
                  <c:y val="6.691918424257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8C-4945-8933-C2D35BDFB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Sheet1!$A$2:$A$42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Sheet1!$C$2:$C$42</c:f>
              <c:numCache>
                <c:formatCode>_(* #,##0_);_(* \(#,##0\);_(* "-"??_);_(@_)</c:formatCode>
                <c:ptCount val="41"/>
                <c:pt idx="0">
                  <c:v>29145505</c:v>
                </c:pt>
                <c:pt idx="1">
                  <c:v>29399740</c:v>
                </c:pt>
                <c:pt idx="2">
                  <c:v>29653355</c:v>
                </c:pt>
                <c:pt idx="3">
                  <c:v>29905977</c:v>
                </c:pt>
                <c:pt idx="4">
                  <c:v>30157429</c:v>
                </c:pt>
                <c:pt idx="5">
                  <c:v>30407353</c:v>
                </c:pt>
                <c:pt idx="6">
                  <c:v>30655366</c:v>
                </c:pt>
                <c:pt idx="7">
                  <c:v>30901106</c:v>
                </c:pt>
                <c:pt idx="8">
                  <c:v>31144286</c:v>
                </c:pt>
                <c:pt idx="9">
                  <c:v>31384529</c:v>
                </c:pt>
                <c:pt idx="10">
                  <c:v>31621474</c:v>
                </c:pt>
                <c:pt idx="11">
                  <c:v>31854797</c:v>
                </c:pt>
                <c:pt idx="12">
                  <c:v>32084302</c:v>
                </c:pt>
                <c:pt idx="13">
                  <c:v>32309899</c:v>
                </c:pt>
                <c:pt idx="14">
                  <c:v>32531573</c:v>
                </c:pt>
                <c:pt idx="15">
                  <c:v>32749324</c:v>
                </c:pt>
                <c:pt idx="16">
                  <c:v>32963029</c:v>
                </c:pt>
                <c:pt idx="17">
                  <c:v>33172417</c:v>
                </c:pt>
                <c:pt idx="18">
                  <c:v>33377300</c:v>
                </c:pt>
                <c:pt idx="19">
                  <c:v>33577483</c:v>
                </c:pt>
                <c:pt idx="20">
                  <c:v>33772879</c:v>
                </c:pt>
                <c:pt idx="21">
                  <c:v>33963551</c:v>
                </c:pt>
                <c:pt idx="22">
                  <c:v>34149494</c:v>
                </c:pt>
                <c:pt idx="23">
                  <c:v>34330669</c:v>
                </c:pt>
                <c:pt idx="24">
                  <c:v>34506892</c:v>
                </c:pt>
                <c:pt idx="25">
                  <c:v>34678349</c:v>
                </c:pt>
                <c:pt idx="26">
                  <c:v>34845200</c:v>
                </c:pt>
                <c:pt idx="27">
                  <c:v>35007371</c:v>
                </c:pt>
                <c:pt idx="28">
                  <c:v>35164896</c:v>
                </c:pt>
                <c:pt idx="29">
                  <c:v>35317667</c:v>
                </c:pt>
                <c:pt idx="30">
                  <c:v>35465604</c:v>
                </c:pt>
                <c:pt idx="31">
                  <c:v>35608856</c:v>
                </c:pt>
                <c:pt idx="32">
                  <c:v>35747524</c:v>
                </c:pt>
                <c:pt idx="33">
                  <c:v>35881837</c:v>
                </c:pt>
                <c:pt idx="34">
                  <c:v>36012145</c:v>
                </c:pt>
                <c:pt idx="35">
                  <c:v>36138672</c:v>
                </c:pt>
                <c:pt idx="36">
                  <c:v>36261747</c:v>
                </c:pt>
                <c:pt idx="37">
                  <c:v>36381526</c:v>
                </c:pt>
                <c:pt idx="38">
                  <c:v>36498234</c:v>
                </c:pt>
                <c:pt idx="39">
                  <c:v>36612002</c:v>
                </c:pt>
                <c:pt idx="40">
                  <c:v>36722840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8C-4945-8933-C2D35BDFB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853743"/>
        <c:axId val="1717145759"/>
      </c:lineChart>
      <c:catAx>
        <c:axId val="1934853743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145759"/>
        <c:crosses val="autoZero"/>
        <c:auto val="1"/>
        <c:lblAlgn val="ctr"/>
        <c:lblOffset val="100"/>
        <c:noMultiLvlLbl val="0"/>
      </c:catAx>
      <c:valAx>
        <c:axId val="1717145759"/>
        <c:scaling>
          <c:orientation val="minMax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85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2497988853906"/>
          <c:y val="5.7922294026567248E-2"/>
          <c:w val="0.20061728670388454"/>
          <c:h val="0.3889851885089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43608149416684E-2"/>
          <c:y val="4.188899696513608E-2"/>
          <c:w val="0.75020183370411442"/>
          <c:h val="0.826097908036973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NH White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B1-4CC8-8A5E-A82B754A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Sheet1!$B$3:$B$33</c:f>
              <c:numCache>
                <c:formatCode>#,##0</c:formatCode>
                <c:ptCount val="31"/>
                <c:pt idx="0">
                  <c:v>12138523</c:v>
                </c:pt>
                <c:pt idx="1">
                  <c:v>12209069</c:v>
                </c:pt>
                <c:pt idx="2">
                  <c:v>12278379</c:v>
                </c:pt>
                <c:pt idx="3">
                  <c:v>12346409</c:v>
                </c:pt>
                <c:pt idx="4">
                  <c:v>12412906</c:v>
                </c:pt>
                <c:pt idx="5">
                  <c:v>12478060</c:v>
                </c:pt>
                <c:pt idx="6">
                  <c:v>12541296</c:v>
                </c:pt>
                <c:pt idx="7">
                  <c:v>12602511</c:v>
                </c:pt>
                <c:pt idx="8">
                  <c:v>12661794</c:v>
                </c:pt>
                <c:pt idx="9">
                  <c:v>12719053</c:v>
                </c:pt>
                <c:pt idx="10">
                  <c:v>12774056</c:v>
                </c:pt>
                <c:pt idx="11">
                  <c:v>12826560</c:v>
                </c:pt>
                <c:pt idx="12">
                  <c:v>12876949</c:v>
                </c:pt>
                <c:pt idx="13">
                  <c:v>12924835</c:v>
                </c:pt>
                <c:pt idx="14">
                  <c:v>12970508</c:v>
                </c:pt>
                <c:pt idx="15">
                  <c:v>13013921</c:v>
                </c:pt>
                <c:pt idx="16">
                  <c:v>13055466</c:v>
                </c:pt>
                <c:pt idx="17">
                  <c:v>13095118</c:v>
                </c:pt>
                <c:pt idx="18">
                  <c:v>13132728</c:v>
                </c:pt>
                <c:pt idx="19">
                  <c:v>13168859</c:v>
                </c:pt>
                <c:pt idx="20">
                  <c:v>13203514</c:v>
                </c:pt>
                <c:pt idx="21">
                  <c:v>13237039</c:v>
                </c:pt>
                <c:pt idx="22">
                  <c:v>13269834</c:v>
                </c:pt>
                <c:pt idx="23">
                  <c:v>13301825</c:v>
                </c:pt>
                <c:pt idx="24">
                  <c:v>13333298</c:v>
                </c:pt>
                <c:pt idx="25">
                  <c:v>13364537</c:v>
                </c:pt>
                <c:pt idx="26">
                  <c:v>13395867</c:v>
                </c:pt>
                <c:pt idx="27">
                  <c:v>13427201</c:v>
                </c:pt>
                <c:pt idx="28">
                  <c:v>13458955</c:v>
                </c:pt>
                <c:pt idx="29">
                  <c:v>13491166</c:v>
                </c:pt>
                <c:pt idx="30">
                  <c:v>13523839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F-4F75-B6AD-DDBC24783B68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Hispanic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B1-4CC8-8A5E-A82B754A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Sheet1!$C$3:$C$33</c:f>
              <c:numCache>
                <c:formatCode>#,##0</c:formatCode>
                <c:ptCount val="31"/>
                <c:pt idx="0">
                  <c:v>11804659</c:v>
                </c:pt>
                <c:pt idx="1">
                  <c:v>12056086</c:v>
                </c:pt>
                <c:pt idx="2">
                  <c:v>12310931</c:v>
                </c:pt>
                <c:pt idx="3">
                  <c:v>12568988</c:v>
                </c:pt>
                <c:pt idx="4">
                  <c:v>12830248</c:v>
                </c:pt>
                <c:pt idx="5">
                  <c:v>13094633</c:v>
                </c:pt>
                <c:pt idx="6">
                  <c:v>13361810</c:v>
                </c:pt>
                <c:pt idx="7">
                  <c:v>13631520</c:v>
                </c:pt>
                <c:pt idx="8">
                  <c:v>13903534</c:v>
                </c:pt>
                <c:pt idx="9">
                  <c:v>14177454</c:v>
                </c:pt>
                <c:pt idx="10">
                  <c:v>14452949</c:v>
                </c:pt>
                <c:pt idx="11">
                  <c:v>14730001</c:v>
                </c:pt>
                <c:pt idx="12">
                  <c:v>15007697</c:v>
                </c:pt>
                <c:pt idx="13">
                  <c:v>15286323</c:v>
                </c:pt>
                <c:pt idx="14">
                  <c:v>15565745</c:v>
                </c:pt>
                <c:pt idx="15">
                  <c:v>15845750</c:v>
                </c:pt>
                <c:pt idx="16">
                  <c:v>16126336</c:v>
                </c:pt>
                <c:pt idx="17">
                  <c:v>16408278</c:v>
                </c:pt>
                <c:pt idx="18">
                  <c:v>16691287</c:v>
                </c:pt>
                <c:pt idx="19">
                  <c:v>16975514</c:v>
                </c:pt>
                <c:pt idx="20">
                  <c:v>17260820</c:v>
                </c:pt>
                <c:pt idx="21">
                  <c:v>17547269</c:v>
                </c:pt>
                <c:pt idx="22">
                  <c:v>17834947</c:v>
                </c:pt>
                <c:pt idx="23">
                  <c:v>18124098</c:v>
                </c:pt>
                <c:pt idx="24">
                  <c:v>18414727</c:v>
                </c:pt>
                <c:pt idx="25">
                  <c:v>18706844</c:v>
                </c:pt>
                <c:pt idx="26">
                  <c:v>19000182</c:v>
                </c:pt>
                <c:pt idx="27">
                  <c:v>19295573</c:v>
                </c:pt>
                <c:pt idx="28">
                  <c:v>19592630</c:v>
                </c:pt>
                <c:pt idx="29">
                  <c:v>19891483</c:v>
                </c:pt>
                <c:pt idx="30">
                  <c:v>20191750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F-4F75-B6AD-DDBC24783B68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NH Black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B1-4CC8-8A5E-A82B754A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Sheet1!$D$3:$D$33</c:f>
              <c:numCache>
                <c:formatCode>#,##0</c:formatCode>
                <c:ptCount val="31"/>
                <c:pt idx="0">
                  <c:v>3557892</c:v>
                </c:pt>
                <c:pt idx="1">
                  <c:v>3630915</c:v>
                </c:pt>
                <c:pt idx="2">
                  <c:v>3704755</c:v>
                </c:pt>
                <c:pt idx="3">
                  <c:v>3779551</c:v>
                </c:pt>
                <c:pt idx="4">
                  <c:v>3855122</c:v>
                </c:pt>
                <c:pt idx="5">
                  <c:v>3931512</c:v>
                </c:pt>
                <c:pt idx="6">
                  <c:v>4008568</c:v>
                </c:pt>
                <c:pt idx="7">
                  <c:v>4086385</c:v>
                </c:pt>
                <c:pt idx="8">
                  <c:v>4164659</c:v>
                </c:pt>
                <c:pt idx="9">
                  <c:v>4243566</c:v>
                </c:pt>
                <c:pt idx="10">
                  <c:v>4322983</c:v>
                </c:pt>
                <c:pt idx="11">
                  <c:v>4402798</c:v>
                </c:pt>
                <c:pt idx="12">
                  <c:v>4483073</c:v>
                </c:pt>
                <c:pt idx="13">
                  <c:v>4563526</c:v>
                </c:pt>
                <c:pt idx="14">
                  <c:v>4644454</c:v>
                </c:pt>
                <c:pt idx="15">
                  <c:v>4725913</c:v>
                </c:pt>
                <c:pt idx="16">
                  <c:v>4807882</c:v>
                </c:pt>
                <c:pt idx="17">
                  <c:v>4890449</c:v>
                </c:pt>
                <c:pt idx="18">
                  <c:v>4973549</c:v>
                </c:pt>
                <c:pt idx="19">
                  <c:v>5057471</c:v>
                </c:pt>
                <c:pt idx="20">
                  <c:v>5141963</c:v>
                </c:pt>
                <c:pt idx="21">
                  <c:v>5227090</c:v>
                </c:pt>
                <c:pt idx="22">
                  <c:v>5313003</c:v>
                </c:pt>
                <c:pt idx="23">
                  <c:v>5399795</c:v>
                </c:pt>
                <c:pt idx="24">
                  <c:v>5487288</c:v>
                </c:pt>
                <c:pt idx="25">
                  <c:v>5575549</c:v>
                </c:pt>
                <c:pt idx="26">
                  <c:v>5664673</c:v>
                </c:pt>
                <c:pt idx="27">
                  <c:v>5754727</c:v>
                </c:pt>
                <c:pt idx="28">
                  <c:v>5845821</c:v>
                </c:pt>
                <c:pt idx="29">
                  <c:v>5937830</c:v>
                </c:pt>
                <c:pt idx="30">
                  <c:v>6030795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3F-4F75-B6AD-DDBC24783B68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NH Asian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B-4258-9BCD-5A0274A35942}"/>
                </c:ext>
              </c:extLst>
            </c:dLbl>
            <c:dLbl>
              <c:idx val="30"/>
              <c:layout>
                <c:manualLayout>
                  <c:x val="3.0252723390258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B1-4CC8-8A5E-A82B754A1648}"/>
                </c:ext>
              </c:extLst>
            </c:dLbl>
            <c:spPr>
              <a:solidFill>
                <a:schemeClr val="accent1">
                  <a:lumMod val="75000"/>
                  <a:alpha val="46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Sheet1!$E$3:$E$33</c:f>
              <c:numCache>
                <c:formatCode>#,##0</c:formatCode>
                <c:ptCount val="31"/>
                <c:pt idx="0">
                  <c:v>1525540</c:v>
                </c:pt>
                <c:pt idx="1">
                  <c:v>1597919</c:v>
                </c:pt>
                <c:pt idx="2">
                  <c:v>1673482</c:v>
                </c:pt>
                <c:pt idx="3">
                  <c:v>1752407</c:v>
                </c:pt>
                <c:pt idx="4">
                  <c:v>1835119</c:v>
                </c:pt>
                <c:pt idx="5">
                  <c:v>1921387</c:v>
                </c:pt>
                <c:pt idx="6">
                  <c:v>2011587</c:v>
                </c:pt>
                <c:pt idx="7">
                  <c:v>2105829</c:v>
                </c:pt>
                <c:pt idx="8">
                  <c:v>2204361</c:v>
                </c:pt>
                <c:pt idx="9">
                  <c:v>2307326</c:v>
                </c:pt>
                <c:pt idx="10">
                  <c:v>2414778</c:v>
                </c:pt>
                <c:pt idx="11">
                  <c:v>2526812</c:v>
                </c:pt>
                <c:pt idx="12">
                  <c:v>2643808</c:v>
                </c:pt>
                <c:pt idx="13">
                  <c:v>2765883</c:v>
                </c:pt>
                <c:pt idx="14">
                  <c:v>2893106</c:v>
                </c:pt>
                <c:pt idx="15">
                  <c:v>3025641</c:v>
                </c:pt>
                <c:pt idx="16">
                  <c:v>3163631</c:v>
                </c:pt>
                <c:pt idx="17">
                  <c:v>3307037</c:v>
                </c:pt>
                <c:pt idx="18">
                  <c:v>3456129</c:v>
                </c:pt>
                <c:pt idx="19">
                  <c:v>3611079</c:v>
                </c:pt>
                <c:pt idx="20">
                  <c:v>3772186</c:v>
                </c:pt>
                <c:pt idx="21">
                  <c:v>3939506</c:v>
                </c:pt>
                <c:pt idx="22">
                  <c:v>4113391</c:v>
                </c:pt>
                <c:pt idx="23">
                  <c:v>4294213</c:v>
                </c:pt>
                <c:pt idx="24">
                  <c:v>4482285</c:v>
                </c:pt>
                <c:pt idx="25">
                  <c:v>4678041</c:v>
                </c:pt>
                <c:pt idx="26">
                  <c:v>4881630</c:v>
                </c:pt>
                <c:pt idx="27">
                  <c:v>5093584</c:v>
                </c:pt>
                <c:pt idx="28">
                  <c:v>5314206</c:v>
                </c:pt>
                <c:pt idx="29">
                  <c:v>5543768</c:v>
                </c:pt>
                <c:pt idx="30">
                  <c:v>5782879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F-4F75-B6AD-DDBC24783B68}"/>
            </c:ext>
          </c:extLst>
        </c:ser>
        <c:ser>
          <c:idx val="5"/>
          <c:order val="4"/>
          <c:tx>
            <c:strRef>
              <c:f>Sheet1!$F$2</c:f>
              <c:strCache>
                <c:ptCount val="1"/>
                <c:pt idx="0">
                  <c:v>NH Other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220821061718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5B-4258-9BCD-5A0274A35942}"/>
                </c:ext>
              </c:extLst>
            </c:dLbl>
            <c:dLbl>
              <c:idx val="30"/>
              <c:layout>
                <c:manualLayout>
                  <c:x val="3.0252723390258252E-2"/>
                  <c:y val="-2.87114818233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B1-4CC8-8A5E-A82B754A1648}"/>
                </c:ext>
              </c:extLst>
            </c:dLbl>
            <c:spPr>
              <a:solidFill>
                <a:schemeClr val="accent6">
                  <a:lumMod val="60000"/>
                  <a:lumOff val="40000"/>
                  <a:alpha val="37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Sheet1!$F$3:$F$33</c:f>
              <c:numCache>
                <c:formatCode>#,##0</c:formatCode>
                <c:ptCount val="31"/>
                <c:pt idx="0">
                  <c:v>651054</c:v>
                </c:pt>
                <c:pt idx="1">
                  <c:v>674937</c:v>
                </c:pt>
                <c:pt idx="2">
                  <c:v>699843</c:v>
                </c:pt>
                <c:pt idx="3">
                  <c:v>725477</c:v>
                </c:pt>
                <c:pt idx="4">
                  <c:v>751839</c:v>
                </c:pt>
                <c:pt idx="5">
                  <c:v>779328</c:v>
                </c:pt>
                <c:pt idx="6">
                  <c:v>807487</c:v>
                </c:pt>
                <c:pt idx="7">
                  <c:v>836782</c:v>
                </c:pt>
                <c:pt idx="8">
                  <c:v>866756</c:v>
                </c:pt>
                <c:pt idx="9">
                  <c:v>897758</c:v>
                </c:pt>
                <c:pt idx="10">
                  <c:v>929686</c:v>
                </c:pt>
                <c:pt idx="11">
                  <c:v>962888</c:v>
                </c:pt>
                <c:pt idx="12">
                  <c:v>996943</c:v>
                </c:pt>
                <c:pt idx="13">
                  <c:v>1031997</c:v>
                </c:pt>
                <c:pt idx="14">
                  <c:v>1068225</c:v>
                </c:pt>
                <c:pt idx="15">
                  <c:v>1105270</c:v>
                </c:pt>
                <c:pt idx="16">
                  <c:v>1143550</c:v>
                </c:pt>
                <c:pt idx="17">
                  <c:v>1183012</c:v>
                </c:pt>
                <c:pt idx="18">
                  <c:v>1223471</c:v>
                </c:pt>
                <c:pt idx="19">
                  <c:v>1265133</c:v>
                </c:pt>
                <c:pt idx="20">
                  <c:v>1308013</c:v>
                </c:pt>
                <c:pt idx="21">
                  <c:v>1352101</c:v>
                </c:pt>
                <c:pt idx="22">
                  <c:v>1397558</c:v>
                </c:pt>
                <c:pt idx="23">
                  <c:v>1444253</c:v>
                </c:pt>
                <c:pt idx="24">
                  <c:v>1492313</c:v>
                </c:pt>
                <c:pt idx="25">
                  <c:v>1541994</c:v>
                </c:pt>
                <c:pt idx="26">
                  <c:v>1593080</c:v>
                </c:pt>
                <c:pt idx="27">
                  <c:v>1645748</c:v>
                </c:pt>
                <c:pt idx="28">
                  <c:v>1699692</c:v>
                </c:pt>
                <c:pt idx="29">
                  <c:v>1755511</c:v>
                </c:pt>
                <c:pt idx="30">
                  <c:v>1812842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3F-4F75-B6AD-DDBC24783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03917599"/>
        <c:axId val="99863135"/>
      </c:barChart>
      <c:catAx>
        <c:axId val="10391759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1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63135"/>
        <c:crosses val="autoZero"/>
        <c:auto val="1"/>
        <c:lblAlgn val="ctr"/>
        <c:lblOffset val="100"/>
        <c:noMultiLvlLbl val="0"/>
      </c:catAx>
      <c:valAx>
        <c:axId val="998631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9762439971645"/>
          <c:y val="0.13999132188083999"/>
          <c:w val="0.10580321276249262"/>
          <c:h val="0.58327392840417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0B-41C2-B317-17E1D40F35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40B-41C2-B317-17E1D40F35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0B-41C2-B317-17E1D40F35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2D-482D-A1D9-3570FCFB4A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40B-41C2-B317-17E1D40F35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40B-41C2-B317-17E1D40F35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0B-41C2-B317-17E1D40F35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40B-41C2-B317-17E1D40F35A8}"/>
              </c:ext>
            </c:extLst>
          </c:dPt>
          <c:dLbls>
            <c:dLbl>
              <c:idx val="0"/>
              <c:layout>
                <c:manualLayout>
                  <c:x val="-2.2308773903262093E-3"/>
                  <c:y val="-0.32479326572194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0B-41C2-B317-17E1D40F35A8}"/>
                </c:ext>
              </c:extLst>
            </c:dLbl>
            <c:dLbl>
              <c:idx val="1"/>
              <c:layout>
                <c:manualLayout>
                  <c:x val="6.0844253843269594E-2"/>
                  <c:y val="-0.12942684607454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0B-41C2-B317-17E1D40F35A8}"/>
                </c:ext>
              </c:extLst>
            </c:dLbl>
            <c:dLbl>
              <c:idx val="2"/>
              <c:layout>
                <c:manualLayout>
                  <c:x val="3.0952380952380874E-2"/>
                  <c:y val="1.11467992870342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8095238095239"/>
                      <c:h val="8.1335291177641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40B-41C2-B317-17E1D40F35A8}"/>
                </c:ext>
              </c:extLst>
            </c:dLbl>
            <c:dLbl>
              <c:idx val="4"/>
              <c:layout>
                <c:manualLayout>
                  <c:x val="-1.2110986126742888E-4"/>
                  <c:y val="5.357002197870418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0B-41C2-B317-17E1D40F35A8}"/>
                </c:ext>
              </c:extLst>
            </c:dLbl>
            <c:dLbl>
              <c:idx val="5"/>
              <c:layout>
                <c:manualLayout>
                  <c:x val="-0.10960643982002249"/>
                  <c:y val="-0.140218835456732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85937499999999"/>
                      <c:h val="0.17407030179193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40B-41C2-B317-17E1D40F35A8}"/>
                </c:ext>
              </c:extLst>
            </c:dLbl>
            <c:dLbl>
              <c:idx val="6"/>
              <c:layout>
                <c:manualLayout>
                  <c:x val="0.18147323772028495"/>
                  <c:y val="-0.19179113477130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5740532433443"/>
                      <c:h val="0.16868318124373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40B-41C2-B317-17E1D40F35A8}"/>
                </c:ext>
              </c:extLst>
            </c:dLbl>
            <c:dLbl>
              <c:idx val="7"/>
              <c:layout>
                <c:manualLayout>
                  <c:x val="-0.17656250000000007"/>
                  <c:y val="0.278344840160873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54687500000001"/>
                      <c:h val="0.16171874005175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40B-41C2-B317-17E1D40F3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 Native Hawaiian and Other Pacific Islander alone</c:v>
                </c:pt>
                <c:pt idx="1">
                  <c:v> American Indian and Alaska Native alone (NH)</c:v>
                </c:pt>
                <c:pt idx="2">
                  <c:v> Some other race alone (NH)</c:v>
                </c:pt>
                <c:pt idx="3">
                  <c:v> Two or more races</c:v>
                </c:pt>
                <c:pt idx="4">
                  <c:v> Asian alone (NH)</c:v>
                </c:pt>
                <c:pt idx="5">
                  <c:v> Black or African American alone (NH)</c:v>
                </c:pt>
                <c:pt idx="6">
                  <c:v>White alone (NH)</c:v>
                </c:pt>
                <c:pt idx="7">
                  <c:v>Hispanic or Latino (of any race)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3.1</c:v>
                </c:pt>
                <c:pt idx="4">
                  <c:v>5.0999999999999996</c:v>
                </c:pt>
                <c:pt idx="5">
                  <c:v>11.6</c:v>
                </c:pt>
                <c:pt idx="6">
                  <c:v>39.4</c:v>
                </c:pt>
                <c:pt idx="7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B-41C2-B317-17E1D40F3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78-4651-B4D4-D77B58F3E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8-4651-B4D4-D77B58F3E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8-4651-B4D4-D77B58F3E926}"/>
              </c:ext>
            </c:extLst>
          </c:dPt>
          <c:dLbls>
            <c:dLbl>
              <c:idx val="0"/>
              <c:layout>
                <c:manualLayout>
                  <c:x val="-0.24927140603290129"/>
                  <c:y val="0.16849988567704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78-4651-B4D4-D77B58F3E926}"/>
                </c:ext>
              </c:extLst>
            </c:dLbl>
            <c:dLbl>
              <c:idx val="1"/>
              <c:layout>
                <c:manualLayout>
                  <c:x val="-0.21419025122543611"/>
                  <c:y val="-0.23510932516165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78-4651-B4D4-D77B58F3E926}"/>
                </c:ext>
              </c:extLst>
            </c:dLbl>
            <c:dLbl>
              <c:idx val="2"/>
              <c:layout>
                <c:manualLayout>
                  <c:x val="0.19798900024611682"/>
                  <c:y val="-5.96430758394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78-4651-B4D4-D77B58F3E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0.25262007893375293</c:v>
                </c:pt>
                <c:pt idx="1">
                  <c:v>0.25359285405807575</c:v>
                </c:pt>
                <c:pt idx="2">
                  <c:v>0.49378706700817132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4651-B4D4-D77B58F3E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1-4EFC-8BF8-D1F2AD388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1-4EFC-8BF8-D1F2AD388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1-4EFC-8BF8-D1F2AD3889C7}"/>
              </c:ext>
            </c:extLst>
          </c:dPt>
          <c:dLbls>
            <c:dLbl>
              <c:idx val="0"/>
              <c:layout>
                <c:manualLayout>
                  <c:x val="-0.2018439428226268"/>
                  <c:y val="3.221032693010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92148935474634"/>
                      <c:h val="0.2056640629864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91-4EFC-8BF8-D1F2AD3889C7}"/>
                </c:ext>
              </c:extLst>
            </c:dLbl>
            <c:dLbl>
              <c:idx val="1"/>
              <c:layout>
                <c:manualLayout>
                  <c:x val="0.17801715088050629"/>
                  <c:y val="-0.148885382978125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71295755147407"/>
                      <c:h val="0.23016236255939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91-4EFC-8BF8-D1F2AD3889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91-4EFC-8BF8-D1F2AD388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0.48112293628385222</c:v>
                </c:pt>
                <c:pt idx="1">
                  <c:v>0.20815107300819763</c:v>
                </c:pt>
                <c:pt idx="2">
                  <c:v>0.31072599070795015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1-4EFC-8BF8-D1F2AD3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790368395885"/>
          <c:y val="9.9916722303088346E-2"/>
          <c:w val="0.8558421242387626"/>
          <c:h val="0.74357337074407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AE-49BD-B480-43ACB56CCE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AE-49BD-B480-43ACB56CCE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AE-49BD-B480-43ACB56CCE4B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AE-49BD-B480-43ACB56CCE4B}"/>
                </c:ext>
              </c:extLst>
            </c:dLbl>
            <c:dLbl>
              <c:idx val="1"/>
              <c:layout>
                <c:manualLayout>
                  <c:x val="1.5310058249147053E-2"/>
                  <c:y val="-1.46994213950812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5417091779373"/>
                      <c:h val="0.230162656844397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3AE-49BD-B480-43ACB56CCE4B}"/>
                </c:ext>
              </c:extLst>
            </c:dLbl>
            <c:dLbl>
              <c:idx val="2"/>
              <c:layout>
                <c:manualLayout>
                  <c:x val="0.230557966049457"/>
                  <c:y val="-5.96430758394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3706239694915"/>
                      <c:h val="0.144112880205150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3AE-49BD-B480-43ACB56CC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0.36566485833678619</c:v>
                </c:pt>
                <c:pt idx="1">
                  <c:v>8.7316958793847183E-2</c:v>
                </c:pt>
                <c:pt idx="2">
                  <c:v>0.54701818286936665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AE-49BD-B480-43ACB56CC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120571</c:v>
                </c:pt>
                <c:pt idx="1">
                  <c:v>141603</c:v>
                </c:pt>
                <c:pt idx="2">
                  <c:v>107618</c:v>
                </c:pt>
                <c:pt idx="3">
                  <c:v>159828</c:v>
                </c:pt>
                <c:pt idx="4">
                  <c:v>172183</c:v>
                </c:pt>
                <c:pt idx="5">
                  <c:v>120979</c:v>
                </c:pt>
                <c:pt idx="6">
                  <c:v>84806</c:v>
                </c:pt>
                <c:pt idx="7">
                  <c:v>84638</c:v>
                </c:pt>
                <c:pt idx="8">
                  <c:v>121411</c:v>
                </c:pt>
                <c:pt idx="9">
                  <c:v>162299</c:v>
                </c:pt>
                <c:pt idx="10">
                  <c:v>170307</c:v>
                </c:pt>
                <c:pt idx="11" formatCode="General">
                  <c:v>230961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1D3-B28C-389A4905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_(* #,##0_);_(* \(#,##0\);_(* "-"??_);_(@_)</c:formatCode>
                <c:ptCount val="12"/>
                <c:pt idx="0">
                  <c:v>69106</c:v>
                </c:pt>
                <c:pt idx="1">
                  <c:v>84838</c:v>
                </c:pt>
                <c:pt idx="2">
                  <c:v>79571</c:v>
                </c:pt>
                <c:pt idx="3">
                  <c:v>106776</c:v>
                </c:pt>
                <c:pt idx="4">
                  <c:v>117265</c:v>
                </c:pt>
                <c:pt idx="5">
                  <c:v>110382</c:v>
                </c:pt>
                <c:pt idx="6">
                  <c:v>96215</c:v>
                </c:pt>
                <c:pt idx="7">
                  <c:v>69138</c:v>
                </c:pt>
                <c:pt idx="8">
                  <c:v>66791</c:v>
                </c:pt>
                <c:pt idx="9">
                  <c:v>54650</c:v>
                </c:pt>
                <c:pt idx="10">
                  <c:v>27185</c:v>
                </c:pt>
                <c:pt idx="11" formatCode="General">
                  <c:v>118614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1D3-B28C-389A4905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Sheet1!$D$2:$D$13</c:f>
              <c:numCache>
                <c:formatCode>_(* #,##0_);_(* \(#,##0\);_(* "-"??_);_(@_)</c:formatCode>
                <c:ptCount val="12"/>
                <c:pt idx="0">
                  <c:v>213569</c:v>
                </c:pt>
                <c:pt idx="1">
                  <c:v>208917</c:v>
                </c:pt>
                <c:pt idx="2">
                  <c:v>205785</c:v>
                </c:pt>
                <c:pt idx="3">
                  <c:v>213575</c:v>
                </c:pt>
                <c:pt idx="4">
                  <c:v>214435</c:v>
                </c:pt>
                <c:pt idx="5">
                  <c:v>213780</c:v>
                </c:pt>
                <c:pt idx="6">
                  <c:v>195226</c:v>
                </c:pt>
                <c:pt idx="7">
                  <c:v>179170</c:v>
                </c:pt>
                <c:pt idx="8">
                  <c:v>173851</c:v>
                </c:pt>
                <c:pt idx="9">
                  <c:v>157330</c:v>
                </c:pt>
                <c:pt idx="10">
                  <c:v>113845</c:v>
                </c:pt>
                <c:pt idx="11" formatCode="General">
                  <c:v>118159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A73-41D3-B28C-389A4905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2751"/>
        <c:axId val="578238335"/>
        <c:extLst/>
      </c:barChart>
      <c:catAx>
        <c:axId val="27698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38335"/>
        <c:crosses val="autoZero"/>
        <c:auto val="1"/>
        <c:lblAlgn val="ctr"/>
        <c:lblOffset val="100"/>
        <c:noMultiLvlLbl val="0"/>
      </c:catAx>
      <c:valAx>
        <c:axId val="5782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2.59</c:v>
                </c:pt>
                <c:pt idx="1">
                  <c:v>2.36</c:v>
                </c:pt>
                <c:pt idx="2">
                  <c:v>2.08</c:v>
                </c:pt>
                <c:pt idx="3">
                  <c:v>1.88</c:v>
                </c:pt>
                <c:pt idx="4">
                  <c:v>2.15</c:v>
                </c:pt>
                <c:pt idx="5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D-40CC-B0A9-4B3E3C414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2.4700000000000002</c:v>
                </c:pt>
                <c:pt idx="1">
                  <c:v>2.29</c:v>
                </c:pt>
                <c:pt idx="2">
                  <c:v>2</c:v>
                </c:pt>
                <c:pt idx="3">
                  <c:v>1.87</c:v>
                </c:pt>
                <c:pt idx="4">
                  <c:v>2.0499999999999998</c:v>
                </c:pt>
                <c:pt idx="5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D-40CC-B0A9-4B3E3C414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2.4500000000000002</c:v>
                </c:pt>
                <c:pt idx="1">
                  <c:v>2.16</c:v>
                </c:pt>
                <c:pt idx="2">
                  <c:v>1.93</c:v>
                </c:pt>
                <c:pt idx="3">
                  <c:v>1.81</c:v>
                </c:pt>
                <c:pt idx="4">
                  <c:v>1.95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D-40CC-B0A9-4B3E3C4148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2.38</c:v>
                </c:pt>
                <c:pt idx="1">
                  <c:v>2.0699999999999998</c:v>
                </c:pt>
                <c:pt idx="2">
                  <c:v>1.89</c:v>
                </c:pt>
                <c:pt idx="3">
                  <c:v>1.79</c:v>
                </c:pt>
                <c:pt idx="4">
                  <c:v>1.9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7D-40CC-B0A9-4B3E3C4148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2.37</c:v>
                </c:pt>
                <c:pt idx="1">
                  <c:v>2.08</c:v>
                </c:pt>
                <c:pt idx="2">
                  <c:v>1.88</c:v>
                </c:pt>
                <c:pt idx="3">
                  <c:v>1.77</c:v>
                </c:pt>
                <c:pt idx="4">
                  <c:v>1.89</c:v>
                </c:pt>
                <c:pt idx="5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7D-40CC-B0A9-4B3E3C4148C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2.34</c:v>
                </c:pt>
                <c:pt idx="1">
                  <c:v>2.0699999999999998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7D-40CC-B0A9-4B3E3C4148C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2.33</c:v>
                </c:pt>
                <c:pt idx="1">
                  <c:v>2.09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7D-40CC-B0A9-4B3E3C4148C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2.29</c:v>
                </c:pt>
                <c:pt idx="1">
                  <c:v>2.0699999999999998</c:v>
                </c:pt>
                <c:pt idx="2">
                  <c:v>1.84</c:v>
                </c:pt>
                <c:pt idx="3">
                  <c:v>1.71</c:v>
                </c:pt>
                <c:pt idx="4">
                  <c:v>1.79</c:v>
                </c:pt>
                <c:pt idx="5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07D-40CC-B0A9-4B3E3C4148C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2.2400000000000002</c:v>
                </c:pt>
                <c:pt idx="1">
                  <c:v>2.02</c:v>
                </c:pt>
                <c:pt idx="2">
                  <c:v>1.82</c:v>
                </c:pt>
                <c:pt idx="3">
                  <c:v>1.69</c:v>
                </c:pt>
                <c:pt idx="4">
                  <c:v>1.77</c:v>
                </c:pt>
                <c:pt idx="5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D-40CC-B0A9-4B3E3C4148C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2.12</c:v>
                </c:pt>
                <c:pt idx="1">
                  <c:v>1.92</c:v>
                </c:pt>
                <c:pt idx="2">
                  <c:v>1.77</c:v>
                </c:pt>
                <c:pt idx="3">
                  <c:v>1.65</c:v>
                </c:pt>
                <c:pt idx="4">
                  <c:v>1.69</c:v>
                </c:pt>
                <c:pt idx="5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07D-40CC-B0A9-4B3E3C4148C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92731677771048E-2"/>
                  <c:y val="1.153849518810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D-4282-818D-7DA5F36D685C}"/>
                </c:ext>
              </c:extLst>
            </c:dLbl>
            <c:dLbl>
              <c:idx val="1"/>
              <c:layout>
                <c:manualLayout>
                  <c:x val="6.4412238325281803E-3"/>
                  <c:y val="-3.076923076923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D-4282-818D-7DA5F36D685C}"/>
                </c:ext>
              </c:extLst>
            </c:dLbl>
            <c:dLbl>
              <c:idx val="2"/>
              <c:layout>
                <c:manualLayout>
                  <c:x val="-1.6103059581321041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0D-4282-818D-7DA5F36D685C}"/>
                </c:ext>
              </c:extLst>
            </c:dLbl>
            <c:dLbl>
              <c:idx val="4"/>
              <c:layout>
                <c:manualLayout>
                  <c:x val="0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D-4282-818D-7DA5F36D685C}"/>
                </c:ext>
              </c:extLst>
            </c:dLbl>
            <c:dLbl>
              <c:idx val="5"/>
              <c:layout>
                <c:manualLayout>
                  <c:x val="1.1272141706924315E-2"/>
                  <c:y val="-1.79487179487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0D-4282-818D-7DA5F36D6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2.0299999999999998</c:v>
                </c:pt>
                <c:pt idx="1">
                  <c:v>1.87</c:v>
                </c:pt>
                <c:pt idx="2">
                  <c:v>1.73</c:v>
                </c:pt>
                <c:pt idx="3">
                  <c:v>1.67</c:v>
                </c:pt>
                <c:pt idx="4">
                  <c:v>1.63</c:v>
                </c:pt>
                <c:pt idx="5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07D-40CC-B0A9-4B3E3C414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326520"/>
        <c:axId val="553331112"/>
      </c:barChart>
      <c:catAx>
        <c:axId val="55332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31112"/>
        <c:crosses val="autoZero"/>
        <c:auto val="1"/>
        <c:lblAlgn val="ctr"/>
        <c:lblOffset val="100"/>
        <c:noMultiLvlLbl val="0"/>
      </c:catAx>
      <c:valAx>
        <c:axId val="553331112"/>
        <c:scaling>
          <c:orientation val="minMax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265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0.04547</cdr:x>
      <cdr:y>0.35821</cdr:y>
    </cdr:from>
    <cdr:to>
      <cdr:x>1</cdr:x>
      <cdr:y>0.35821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1A48554-4768-4F91-8193-1278585F15CC}"/>
            </a:ext>
          </a:extLst>
        </cdr:cNvPr>
        <cdr:cNvCxnSpPr/>
      </cdr:nvCxnSpPr>
      <cdr:spPr>
        <a:xfrm xmlns:a="http://schemas.openxmlformats.org/drawingml/2006/main">
          <a:off x="363835" y="1828800"/>
          <a:ext cx="76371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0.84962</cdr:x>
      <cdr:y>0.31319</cdr:y>
    </cdr:from>
    <cdr:to>
      <cdr:x>0.86814</cdr:x>
      <cdr:y>0.37831</cdr:y>
    </cdr:to>
    <cdr:cxnSp macro="">
      <cdr:nvCxnSpPr>
        <cdr:cNvPr id="18" name="Straight Arrow Connector 17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905703" y="1697065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0.10989</cdr:x>
      <cdr:y>0.20929</cdr:y>
    </cdr:from>
    <cdr:to>
      <cdr:x>0.12841</cdr:x>
      <cdr:y>0.27441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1E62070C-4501-4004-8275-0D13E302F73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93160" y="1134063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0.22365</cdr:x>
      <cdr:y>0.46764</cdr:y>
    </cdr:from>
    <cdr:to>
      <cdr:x>0.25507</cdr:x>
      <cdr:y>0.46764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2142747" y="2625353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0.12329</cdr:x>
      <cdr:y>0.13517</cdr:y>
    </cdr:from>
    <cdr:to>
      <cdr:x>0.15471</cdr:x>
      <cdr:y>0.13517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1181213" y="75884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0.51982</cdr:x>
      <cdr:y>0.30799</cdr:y>
    </cdr:from>
    <cdr:to>
      <cdr:x>0.55124</cdr:x>
      <cdr:y>0.30799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B43CEC5-AB8B-452D-AFEC-07C6996A420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4980290" y="172909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0.82962</cdr:x>
      <cdr:y>0.38879</cdr:y>
    </cdr:from>
    <cdr:to>
      <cdr:x>0.86105</cdr:x>
      <cdr:y>0.38879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1DDDEB27-B1A6-49C4-9791-989AAC8DEA3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7948462" y="2182667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0.63798</cdr:x>
      <cdr:y>0.44428</cdr:y>
    </cdr:from>
    <cdr:to>
      <cdr:x>0.6694</cdr:x>
      <cdr:y>0.44428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98CF92A-B6CC-4F55-A0CD-102EF789696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6112413" y="2494217"/>
          <a:ext cx="301030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0.45957</cdr:x>
      <cdr:y>0.00454</cdr:y>
    </cdr:from>
    <cdr:to>
      <cdr:x>0.4644</cdr:x>
      <cdr:y>0.82526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9054567-1E63-40F6-AD08-88499A83CAAD}"/>
            </a:ext>
          </a:extLst>
        </cdr:cNvPr>
        <cdr:cNvCxnSpPr/>
      </cdr:nvCxnSpPr>
      <cdr:spPr>
        <a:xfrm xmlns:a="http://schemas.openxmlformats.org/drawingml/2006/main" flipH="1" flipV="1">
          <a:off x="4225926" y="20956"/>
          <a:ext cx="44464" cy="3785156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1177925"/>
            <a:ext cx="10175876" cy="572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6902246"/>
            <a:ext cx="7680960" cy="1327355"/>
          </a:xfrm>
        </p:spPr>
        <p:txBody>
          <a:bodyPr/>
          <a:lstStyle/>
          <a:p>
            <a:r>
              <a:rPr lang="en-US" sz="1400" dirty="0"/>
              <a:t>Population projections </a:t>
            </a:r>
            <a:r>
              <a:rPr lang="en-US" sz="1400" baseline="0" dirty="0"/>
              <a:t>by race and ethnicity suggest that Latino’s are and will increasingly be the largest race/ethnic group. The number and percent who are non-Hispanic white are likely to decline. Non-Hispanic other are largely of Asian descent and they appear to be increasing rapidly, although the base number is small.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4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1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9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2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8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24" y="1744835"/>
            <a:ext cx="942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Demographic Trends and Characteristics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5615538" y="3514113"/>
            <a:ext cx="149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April 11,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2021-2022*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364453"/>
              </p:ext>
            </p:extLst>
          </p:nvPr>
        </p:nvGraphicFramePr>
        <p:xfrm>
          <a:off x="2193223" y="815129"/>
          <a:ext cx="9099087" cy="5625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011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912428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355023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248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2022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2021-2022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2021-2022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49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Kaufman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172,366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14,150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49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Rockwall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123,208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6,659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345998"/>
                  </a:ext>
                </a:extLst>
              </a:tr>
              <a:tr h="349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184,642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9,751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15566"/>
                  </a:ext>
                </a:extLst>
              </a:tr>
              <a:tr h="301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165,834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8,868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5858210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269,225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13,160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101,992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4,610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67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671,418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26,967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49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74,895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3,007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678,490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28,229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Bastrop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106,188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4,022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195,506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8,064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61,894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2,420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108,282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1,158,696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44,246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38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889,146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29,022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2021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85725" y="65389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2022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0912-1C8F-4E80-8A5F-DFDCA0AFFD78}"/>
              </a:ext>
            </a:extLst>
          </p:cNvPr>
          <p:cNvSpPr/>
          <p:nvPr/>
        </p:nvSpPr>
        <p:spPr>
          <a:xfrm>
            <a:off x="10204057" y="2103928"/>
            <a:ext cx="1088253" cy="438025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8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8755215" y="2169455"/>
            <a:ext cx="2259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3,999,944 new Texans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95.3% attributable to growth of minority populations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3C4D5-583D-44B1-A2D3-1724E034AAE7}"/>
              </a:ext>
            </a:extLst>
          </p:cNvPr>
          <p:cNvSpPr/>
          <p:nvPr/>
        </p:nvSpPr>
        <p:spPr>
          <a:xfrm>
            <a:off x="1761893" y="340156"/>
            <a:ext cx="89432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Minority population drove growth in Texas between 2010-2020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59" y="6356351"/>
            <a:ext cx="562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 there were changes in the capture and processing of race data changed between 2010 and 2020</a:t>
            </a:r>
          </a:p>
        </p:txBody>
      </p:sp>
    </p:spTree>
    <p:extLst>
      <p:ext uri="{BB962C8B-B14F-4D97-AF65-F5344CB8AC3E}">
        <p14:creationId xmlns:p14="http://schemas.microsoft.com/office/powerpoint/2010/main" val="94095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4B9AC2-1857-4314-996B-EE6ED4DD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13A8FF5-D0AF-4BDD-97A2-92356F67D777}"/>
              </a:ext>
            </a:extLst>
          </p:cNvPr>
          <p:cNvGraphicFramePr/>
          <p:nvPr/>
        </p:nvGraphicFramePr>
        <p:xfrm>
          <a:off x="685800" y="719667"/>
          <a:ext cx="10668000" cy="573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266044-A4B7-4F0F-9546-F2DCBB2B52C3}"/>
              </a:ext>
            </a:extLst>
          </p:cNvPr>
          <p:cNvSpPr txBox="1">
            <a:spLocks/>
          </p:cNvSpPr>
          <p:nvPr/>
        </p:nvSpPr>
        <p:spPr>
          <a:xfrm>
            <a:off x="2010705" y="268190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Racial/Ethnic Composition of Texas Population, 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563ED-EEC3-4D40-9DDE-93467B2DB9C0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American Community Survey, 2021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606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28679-B34C-46B2-9EFB-FAFCA35B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" r="1276" b="1"/>
          <a:stretch/>
        </p:blipFill>
        <p:spPr>
          <a:xfrm>
            <a:off x="2176749" y="1004893"/>
            <a:ext cx="7195127" cy="56068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98337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Difference in Population Density per Square Mile (2020-2010), Texas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14267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3" t="3301" r="3563" b="9903"/>
          <a:stretch/>
        </p:blipFill>
        <p:spPr>
          <a:xfrm>
            <a:off x="1663059" y="839420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578" y="5120623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7735235" y="115368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1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991" y="862681"/>
            <a:ext cx="7521321" cy="6171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75" y="5172830"/>
            <a:ext cx="1336016" cy="1520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8031599" y="1040706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39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93364" y="65810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and 2022 Vintage Population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62FB67-9034-4CAE-ADC5-42B6140C8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57052"/>
              </p:ext>
            </p:extLst>
          </p:nvPr>
        </p:nvGraphicFramePr>
        <p:xfrm>
          <a:off x="8403335" y="1707850"/>
          <a:ext cx="3475403" cy="386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99F38-2FF1-49D9-857E-BBD4B485A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728104"/>
              </p:ext>
            </p:extLst>
          </p:nvPr>
        </p:nvGraphicFramePr>
        <p:xfrm>
          <a:off x="477428" y="1862468"/>
          <a:ext cx="3580221" cy="351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65995-EBFC-4331-BF44-6E8C60BDE249}"/>
              </a:ext>
            </a:extLst>
          </p:cNvPr>
          <p:cNvSpPr txBox="1"/>
          <p:nvPr/>
        </p:nvSpPr>
        <p:spPr>
          <a:xfrm>
            <a:off x="1509403" y="1493136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2010 to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C550-8357-4624-951A-227619AE11D0}"/>
              </a:ext>
            </a:extLst>
          </p:cNvPr>
          <p:cNvSpPr txBox="1"/>
          <p:nvPr/>
        </p:nvSpPr>
        <p:spPr>
          <a:xfrm>
            <a:off x="9262523" y="1454398"/>
            <a:ext cx="175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2021 to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E368A9-D2E4-4AD2-A2B7-6FA5431F8811}"/>
              </a:ext>
            </a:extLst>
          </p:cNvPr>
          <p:cNvSpPr txBox="1">
            <a:spLocks/>
          </p:cNvSpPr>
          <p:nvPr/>
        </p:nvSpPr>
        <p:spPr>
          <a:xfrm>
            <a:off x="1639229" y="11818"/>
            <a:ext cx="9043639" cy="64881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Components of Population Change for Texas, 2010-2020 and 2020-2021, 2021-2022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6523AB-87E5-4D35-A3BF-9E1C6BDD0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899452"/>
              </p:ext>
            </p:extLst>
          </p:nvPr>
        </p:nvGraphicFramePr>
        <p:xfrm>
          <a:off x="4526677" y="1680892"/>
          <a:ext cx="3314505" cy="381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68E960-10A1-4F78-8E5A-FDF1AF5205F3}"/>
              </a:ext>
            </a:extLst>
          </p:cNvPr>
          <p:cNvSpPr txBox="1"/>
          <p:nvPr/>
        </p:nvSpPr>
        <p:spPr>
          <a:xfrm>
            <a:off x="5486721" y="1476302"/>
            <a:ext cx="175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2020 to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2B7FB5-48BE-4B79-B1E8-2A3077931E20}"/>
              </a:ext>
            </a:extLst>
          </p:cNvPr>
          <p:cNvSpPr/>
          <p:nvPr/>
        </p:nvSpPr>
        <p:spPr>
          <a:xfrm>
            <a:off x="9748613" y="5495839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470,708 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E8567-AF8B-4C06-82A9-A917D9159F87}"/>
              </a:ext>
            </a:extLst>
          </p:cNvPr>
          <p:cNvSpPr/>
          <p:nvPr/>
        </p:nvSpPr>
        <p:spPr>
          <a:xfrm>
            <a:off x="5771815" y="5484422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326,390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371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78EC2-FC5E-43D9-A885-0693220B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535FF4-034A-4350-80F0-BF7DF7C0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553777"/>
              </p:ext>
            </p:extLst>
          </p:nvPr>
        </p:nvGraphicFramePr>
        <p:xfrm>
          <a:off x="1951487" y="10185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B8A-0866-468F-9C30-CAC2366D0190}"/>
              </a:ext>
            </a:extLst>
          </p:cNvPr>
          <p:cNvSpPr txBox="1">
            <a:spLocks/>
          </p:cNvSpPr>
          <p:nvPr/>
        </p:nvSpPr>
        <p:spPr>
          <a:xfrm>
            <a:off x="1644980" y="277261"/>
            <a:ext cx="9460092" cy="66679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Domestic and International Migration </a:t>
            </a:r>
            <a:r>
              <a:rPr lang="en-US" sz="2400" dirty="0">
                <a:solidFill>
                  <a:schemeClr val="accent1"/>
                </a:solidFill>
              </a:rPr>
              <a:t>for Texas, 2011-2021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47D-ABDC-43F6-A62D-682C0C9A9E21}"/>
              </a:ext>
            </a:extLst>
          </p:cNvPr>
          <p:cNvSpPr/>
          <p:nvPr/>
        </p:nvSpPr>
        <p:spPr>
          <a:xfrm>
            <a:off x="120770" y="6511715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0A0EA-B616-40EE-BD02-ADD4E10989A4}"/>
              </a:ext>
            </a:extLst>
          </p:cNvPr>
          <p:cNvCxnSpPr/>
          <p:nvPr/>
        </p:nvCxnSpPr>
        <p:spPr>
          <a:xfrm>
            <a:off x="6069793" y="1670914"/>
            <a:ext cx="3272287" cy="180004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9F814-09BF-4DED-99E4-D4392B5042A7}"/>
              </a:ext>
            </a:extLst>
          </p:cNvPr>
          <p:cNvCxnSpPr>
            <a:cxnSpLocks/>
          </p:cNvCxnSpPr>
          <p:nvPr/>
        </p:nvCxnSpPr>
        <p:spPr>
          <a:xfrm flipV="1">
            <a:off x="6742861" y="1670914"/>
            <a:ext cx="2583432" cy="2573283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F0F76-34D8-4E2E-946E-C18EC07C1762}"/>
              </a:ext>
            </a:extLst>
          </p:cNvPr>
          <p:cNvCxnSpPr>
            <a:cxnSpLocks/>
          </p:cNvCxnSpPr>
          <p:nvPr/>
        </p:nvCxnSpPr>
        <p:spPr>
          <a:xfrm>
            <a:off x="5731727" y="3429000"/>
            <a:ext cx="3332391" cy="1699606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7AA871-AB94-4BE3-B169-BC30D646C65E}"/>
              </a:ext>
            </a:extLst>
          </p:cNvPr>
          <p:cNvCxnSpPr>
            <a:cxnSpLocks/>
          </p:cNvCxnSpPr>
          <p:nvPr/>
        </p:nvCxnSpPr>
        <p:spPr>
          <a:xfrm flipV="1">
            <a:off x="8978150" y="3596268"/>
            <a:ext cx="539416" cy="1474210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9F1BC-2480-44FD-B0E5-00EF9FDD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EFFFA-C896-47CC-ABD5-FF2C24AC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59" y="1023008"/>
            <a:ext cx="5543550" cy="5648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4876A-6636-41FD-8A94-7017D188B499}"/>
              </a:ext>
            </a:extLst>
          </p:cNvPr>
          <p:cNvSpPr/>
          <p:nvPr/>
        </p:nvSpPr>
        <p:spPr>
          <a:xfrm>
            <a:off x="2167052" y="298179"/>
            <a:ext cx="891911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Estimated Change from Domestic Migration Comparing 2010-20 and 2021-22, Texas Counties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9DA5F-F9AE-43B6-B534-0B061AE8A5A1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2022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3293555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/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12946"/>
              </p:ext>
            </p:extLst>
          </p:nvPr>
        </p:nvGraphicFramePr>
        <p:xfrm>
          <a:off x="1088296" y="1310910"/>
          <a:ext cx="10353841" cy="51650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6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2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7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6146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7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0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0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0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6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6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6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6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0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0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 and 2021 Population Estimates			</a:t>
            </a:r>
          </a:p>
        </p:txBody>
      </p:sp>
    </p:spTree>
    <p:extLst>
      <p:ext uri="{BB962C8B-B14F-4D97-AF65-F5344CB8AC3E}">
        <p14:creationId xmlns:p14="http://schemas.microsoft.com/office/powerpoint/2010/main" val="215852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18371" y="206297"/>
            <a:ext cx="6194502" cy="67592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Total Fertility </a:t>
            </a:r>
            <a:r>
              <a:rPr lang="en-US" sz="2700" dirty="0">
                <a:solidFill>
                  <a:schemeClr val="accent1"/>
                </a:solidFill>
                <a:latin typeface="+mn-lt"/>
              </a:rPr>
              <a:t>Rate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(TFR) for Select States, 2008-2018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18371" y="1622502"/>
          <a:ext cx="8143724" cy="473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C46558-4A38-4D8A-86AC-E8E080067459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481BD-3FA0-4FCD-9C27-FBE060136801}"/>
              </a:ext>
            </a:extLst>
          </p:cNvPr>
          <p:cNvSpPr txBox="1"/>
          <p:nvPr/>
        </p:nvSpPr>
        <p:spPr>
          <a:xfrm>
            <a:off x="1957953" y="1299501"/>
            <a:ext cx="549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TFR</a:t>
            </a:r>
            <a:endParaRPr lang="en-US" sz="16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6F0E26-114D-4C80-A8C8-90BC1B59D905}"/>
              </a:ext>
            </a:extLst>
          </p:cNvPr>
          <p:cNvSpPr/>
          <p:nvPr/>
        </p:nvSpPr>
        <p:spPr>
          <a:xfrm>
            <a:off x="9125147" y="2027340"/>
            <a:ext cx="2743200" cy="1038868"/>
          </a:xfrm>
          <a:prstGeom prst="wedgeRound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Replacement Rate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TFR of 2.1 (approx.) to sustain population growth</a:t>
            </a:r>
          </a:p>
          <a:p>
            <a:pPr algn="ctr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2FEAABF-EB16-46CE-AFAB-BFC81C0ABE27}"/>
              </a:ext>
            </a:extLst>
          </p:cNvPr>
          <p:cNvSpPr/>
          <p:nvPr/>
        </p:nvSpPr>
        <p:spPr>
          <a:xfrm>
            <a:off x="2648931" y="882224"/>
            <a:ext cx="2742684" cy="675927"/>
          </a:xfrm>
          <a:prstGeom prst="wedgeRoundRectCallout">
            <a:avLst>
              <a:gd name="adj1" fmla="val -58146"/>
              <a:gd name="adj2" fmla="val 5134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</a:rPr>
              <a:t>Average number of children born to a women if…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" y="1210296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05296" y="5782755"/>
            <a:ext cx="2887974" cy="464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721" y="1645271"/>
            <a:ext cx="2564811" cy="1991821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84236" y="5776759"/>
            <a:ext cx="1152657" cy="614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/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9139507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2017-2017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32CCE-07F9-4441-9A6D-355B8C7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28B896-9011-447D-9ACF-0E1B1C973DC4}"/>
              </a:ext>
            </a:extLst>
          </p:cNvPr>
          <p:cNvGraphicFramePr/>
          <p:nvPr>
            <p:extLst/>
          </p:nvPr>
        </p:nvGraphicFramePr>
        <p:xfrm>
          <a:off x="2032000" y="102871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9E231D-3A2E-4D63-ACFE-62E2DA798DF4}"/>
              </a:ext>
            </a:extLst>
          </p:cNvPr>
          <p:cNvSpPr txBox="1">
            <a:spLocks/>
          </p:cNvSpPr>
          <p:nvPr/>
        </p:nvSpPr>
        <p:spPr>
          <a:xfrm>
            <a:off x="1519381" y="-350189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Percent Distribution by Education Attainment of Texas Residents (Non-Migrants), Immigrants (international) and Net-Migrants (domestic) Aged 25 Years and Over, Texas, 2015-2019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F695F-80A3-484B-AE8A-D3243D3D5BA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PUMS, 5-Year Samples, 2015-2019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A0F3AB-AB10-4873-B005-D6D20F589E18}"/>
              </a:ext>
            </a:extLst>
          </p:cNvPr>
          <p:cNvCxnSpPr>
            <a:cxnSpLocks/>
          </p:cNvCxnSpPr>
          <p:nvPr/>
        </p:nvCxnSpPr>
        <p:spPr>
          <a:xfrm>
            <a:off x="7677881" y="1062787"/>
            <a:ext cx="150541" cy="352857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E647C-1C7E-41FA-A858-5B876EB3E918}"/>
              </a:ext>
            </a:extLst>
          </p:cNvPr>
          <p:cNvCxnSpPr>
            <a:cxnSpLocks/>
          </p:cNvCxnSpPr>
          <p:nvPr/>
        </p:nvCxnSpPr>
        <p:spPr>
          <a:xfrm flipH="1">
            <a:off x="8636621" y="1136731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0033BE-1C56-4C00-8CB6-9788CE46BD38}"/>
              </a:ext>
            </a:extLst>
          </p:cNvPr>
          <p:cNvCxnSpPr>
            <a:cxnSpLocks/>
          </p:cNvCxnSpPr>
          <p:nvPr/>
        </p:nvCxnSpPr>
        <p:spPr>
          <a:xfrm flipH="1">
            <a:off x="6146181" y="2388220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CA636E-C98C-4194-8A6B-8CFDA71424C7}"/>
              </a:ext>
            </a:extLst>
          </p:cNvPr>
          <p:cNvCxnSpPr>
            <a:cxnSpLocks/>
          </p:cNvCxnSpPr>
          <p:nvPr/>
        </p:nvCxnSpPr>
        <p:spPr>
          <a:xfrm flipH="1">
            <a:off x="7354496" y="373804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ED1041-EB91-40A8-957A-12ED18A01F51}"/>
              </a:ext>
            </a:extLst>
          </p:cNvPr>
          <p:cNvCxnSpPr>
            <a:cxnSpLocks/>
          </p:cNvCxnSpPr>
          <p:nvPr/>
        </p:nvCxnSpPr>
        <p:spPr>
          <a:xfrm flipH="1">
            <a:off x="9858918" y="276958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9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861B88-A957-47A9-801E-95BB7866B7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42327" y="914336"/>
          <a:ext cx="9580844" cy="561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928BBA7-135E-4481-BA9C-88638AEFDF44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Occupation of Non-Migrants (Texans) and Net-In Domestic Migrants Aged 25 Years and Over, Texas, 2006-2019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DCC44-ED75-47FC-A60A-B0A1B14339FC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2006-2020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82253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Change in Travel Time to Work, Texas, 2006-2010 and 2016-2020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094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5-Year American Community Survey Summary File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8BD2DDF-A5ED-4A17-A280-D409D8F6D47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71169" y="1151572"/>
          <a:ext cx="9782631" cy="500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295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63762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Means of Transportation, Texas, 2011, 2019,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389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2011, 2019 and 2021 1-Year American Community Survey Summary File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D357A7F-02BC-472E-9CC3-6359252B5C0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12091" y="1093836"/>
          <a:ext cx="8630700" cy="526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138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A4D072-8E26-4726-8E59-7AB6ABF1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BE8B99-FFBB-476B-985B-065AFF1F4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251677"/>
              </p:ext>
            </p:extLst>
          </p:nvPr>
        </p:nvGraphicFramePr>
        <p:xfrm>
          <a:off x="1063925" y="1305464"/>
          <a:ext cx="10984300" cy="493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A6A3939-3821-4ED4-B290-A9DC06A6BCC8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2020-2060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8C67A-493B-4EA1-9241-121CC57C2D6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2022 and 2018 Population Projections</a:t>
            </a:r>
          </a:p>
        </p:txBody>
      </p:sp>
    </p:spTree>
    <p:extLst>
      <p:ext uri="{BB962C8B-B14F-4D97-AF65-F5344CB8AC3E}">
        <p14:creationId xmlns:p14="http://schemas.microsoft.com/office/powerpoint/2010/main" val="558536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BC1FA3B-F0C1-4F58-90BE-DCC7501F4B28}" type="slidenum">
              <a:rPr lang="en-US" sz="1200">
                <a:solidFill>
                  <a:srgbClr val="8FA5D1"/>
                </a:solidFill>
                <a:latin typeface="Calibri" panose="020F0502020204030204"/>
              </a:rPr>
              <a:pPr algn="r">
                <a:defRPr/>
              </a:pPr>
              <a:t>29</a:t>
            </a:fld>
            <a:endParaRPr lang="en-US" sz="1200" dirty="0">
              <a:solidFill>
                <a:srgbClr val="8FA5D1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3780" y="133458"/>
            <a:ext cx="9344524" cy="9383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Population by Race and Ethnicity, Texas 2020-2050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257" y="6579220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6EF56-C471-4B8C-859E-48FFADFEA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474618"/>
              </p:ext>
            </p:extLst>
          </p:nvPr>
        </p:nvGraphicFramePr>
        <p:xfrm>
          <a:off x="553528" y="1312057"/>
          <a:ext cx="11419936" cy="516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313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D15E9-E5D8-4675-8DD5-AC946F74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975" y="6291519"/>
            <a:ext cx="2743200" cy="365125"/>
          </a:xfrm>
        </p:spPr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9F9E6-4D35-4985-95DE-B456E056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85" y="233261"/>
            <a:ext cx="10393055" cy="5746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0E6A40-587F-4C1F-BAB1-D6BBC65A01DD}"/>
              </a:ext>
            </a:extLst>
          </p:cNvPr>
          <p:cNvSpPr/>
          <p:nvPr/>
        </p:nvSpPr>
        <p:spPr>
          <a:xfrm>
            <a:off x="2341643" y="4549698"/>
            <a:ext cx="3754357" cy="376663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B12EB-1D13-4468-8960-4F3D635E247C}"/>
              </a:ext>
            </a:extLst>
          </p:cNvPr>
          <p:cNvSpPr txBox="1"/>
          <p:nvPr/>
        </p:nvSpPr>
        <p:spPr>
          <a:xfrm>
            <a:off x="2671645" y="6137631"/>
            <a:ext cx="563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Texas had an undercount of -0.97 in 2010 (not statistically different from 0)</a:t>
            </a:r>
          </a:p>
        </p:txBody>
      </p:sp>
    </p:spTree>
    <p:extLst>
      <p:ext uri="{BB962C8B-B14F-4D97-AF65-F5344CB8AC3E}">
        <p14:creationId xmlns:p14="http://schemas.microsoft.com/office/powerpoint/2010/main" val="32389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66ABA-88CB-4CC1-8A6D-C1B87B7B9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68" y="1210445"/>
            <a:ext cx="6964864" cy="54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49B78-06D9-492B-8B7E-F4092D4D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8" y="1063648"/>
            <a:ext cx="7199727" cy="55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4788-8457-4BDE-8256-969D2B2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5" y="1652954"/>
            <a:ext cx="5611915" cy="486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87D01-2C35-4619-A8F7-1C9997D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0" y="1531502"/>
            <a:ext cx="5500750" cy="5189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57960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0071C-6F15-4C77-92A2-69B05675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41" y="1059287"/>
            <a:ext cx="10407759" cy="5748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F3943-2906-4294-9235-CA17BD21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0B9BE0-B493-46DC-8530-49E08E0EAC9A}"/>
              </a:ext>
            </a:extLst>
          </p:cNvPr>
          <p:cNvSpPr/>
          <p:nvPr/>
        </p:nvSpPr>
        <p:spPr>
          <a:xfrm>
            <a:off x="7292196" y="3933645"/>
            <a:ext cx="621102" cy="333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FD8AFE-F865-4D34-94C9-A9CDA090BF59}"/>
              </a:ext>
            </a:extLst>
          </p:cNvPr>
          <p:cNvSpPr/>
          <p:nvPr/>
        </p:nvSpPr>
        <p:spPr>
          <a:xfrm>
            <a:off x="7292196" y="5752705"/>
            <a:ext cx="621102" cy="333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FBABE-22A3-40A0-9F50-8E263830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C4BBA4-ED01-4DA1-A48F-9468EF9D2F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887" y="1243953"/>
          <a:ext cx="11706226" cy="4864517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902369">
                  <a:extLst>
                    <a:ext uri="{9D8B030D-6E8A-4147-A177-3AD203B41FA5}">
                      <a16:colId xmlns:a16="http://schemas.microsoft.com/office/drawing/2014/main" val="3243746556"/>
                    </a:ext>
                  </a:extLst>
                </a:gridCol>
                <a:gridCol w="1567279">
                  <a:extLst>
                    <a:ext uri="{9D8B030D-6E8A-4147-A177-3AD203B41FA5}">
                      <a16:colId xmlns:a16="http://schemas.microsoft.com/office/drawing/2014/main" val="244416065"/>
                    </a:ext>
                  </a:extLst>
                </a:gridCol>
                <a:gridCol w="1567279">
                  <a:extLst>
                    <a:ext uri="{9D8B030D-6E8A-4147-A177-3AD203B41FA5}">
                      <a16:colId xmlns:a16="http://schemas.microsoft.com/office/drawing/2014/main" val="449721025"/>
                    </a:ext>
                  </a:extLst>
                </a:gridCol>
                <a:gridCol w="1444180">
                  <a:extLst>
                    <a:ext uri="{9D8B030D-6E8A-4147-A177-3AD203B41FA5}">
                      <a16:colId xmlns:a16="http://schemas.microsoft.com/office/drawing/2014/main" val="3105081900"/>
                    </a:ext>
                  </a:extLst>
                </a:gridCol>
                <a:gridCol w="1494072">
                  <a:extLst>
                    <a:ext uri="{9D8B030D-6E8A-4147-A177-3AD203B41FA5}">
                      <a16:colId xmlns:a16="http://schemas.microsoft.com/office/drawing/2014/main" val="2397931014"/>
                    </a:ext>
                  </a:extLst>
                </a:gridCol>
                <a:gridCol w="950925">
                  <a:extLst>
                    <a:ext uri="{9D8B030D-6E8A-4147-A177-3AD203B41FA5}">
                      <a16:colId xmlns:a16="http://schemas.microsoft.com/office/drawing/2014/main" val="3868210721"/>
                    </a:ext>
                  </a:extLst>
                </a:gridCol>
                <a:gridCol w="890061">
                  <a:extLst>
                    <a:ext uri="{9D8B030D-6E8A-4147-A177-3AD203B41FA5}">
                      <a16:colId xmlns:a16="http://schemas.microsoft.com/office/drawing/2014/main" val="2988814659"/>
                    </a:ext>
                  </a:extLst>
                </a:gridCol>
                <a:gridCol w="890061">
                  <a:extLst>
                    <a:ext uri="{9D8B030D-6E8A-4147-A177-3AD203B41FA5}">
                      <a16:colId xmlns:a16="http://schemas.microsoft.com/office/drawing/2014/main" val="2514187327"/>
                    </a:ext>
                  </a:extLst>
                </a:gridCol>
              </a:tblGrid>
              <a:tr h="5424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Geographic Area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Population Estimate (as of July 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376788"/>
                  </a:ext>
                </a:extLst>
              </a:tr>
              <a:tr h="598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Change 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Rank Change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Pct. Change 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Pct. Change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730102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United States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57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331,511,512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332,031,554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333,287,557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1,256,003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033033"/>
                  </a:ext>
                </a:extLst>
              </a:tr>
              <a:tr h="38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Texas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29,232,474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29,558,864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</a:t>
                      </a:r>
                      <a:r>
                        <a:rPr lang="en-US" sz="1600" b="1" u="none" strike="noStrike" dirty="0">
                          <a:effectLst/>
                        </a:rPr>
                        <a:t>30,029,572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b="1" u="none" strike="noStrike" dirty="0">
                          <a:effectLst/>
                        </a:rPr>
                        <a:t>        470,708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151337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Florida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21,589,602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21,828,069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22,244,823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416,754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282324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North Carolina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10,449,445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10,565,885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10,698,973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133,088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800984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Georgia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10,729,828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10,788,029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10,912,876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124,847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8983854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Arizona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7,179,943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7,264,877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7,359,197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94,320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225109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South Carolina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5,131,848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5,193,266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5,282,634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89,368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2239769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Tennessee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6,925,619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6,968,351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7,051,339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82,988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398300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Washington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7,724,031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7,740,745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7,785,786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45,041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0200975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Utah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3,283,785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3,339,113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3,380,800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41,687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0681515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Idaho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1,849,202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1,904,314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1,939,033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34,719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0565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5041B-ADF6-48F6-B9C5-B6BA98FF8583}"/>
              </a:ext>
            </a:extLst>
          </p:cNvPr>
          <p:cNvSpPr txBox="1"/>
          <p:nvPr/>
        </p:nvSpPr>
        <p:spPr>
          <a:xfrm>
            <a:off x="4390768" y="6167477"/>
            <a:ext cx="1705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’20-’21 -&gt; </a:t>
            </a:r>
            <a:r>
              <a:rPr lang="en-US" sz="1600" b="1" dirty="0"/>
              <a:t>902</a:t>
            </a:r>
            <a:r>
              <a:rPr lang="en-US" sz="1400" dirty="0"/>
              <a:t> </a:t>
            </a:r>
          </a:p>
          <a:p>
            <a:r>
              <a:rPr lang="en-US" sz="1400" dirty="0"/>
              <a:t>new Texans per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D163A-2118-4443-8CE0-55A10937214D}"/>
              </a:ext>
            </a:extLst>
          </p:cNvPr>
          <p:cNvSpPr txBox="1"/>
          <p:nvPr/>
        </p:nvSpPr>
        <p:spPr>
          <a:xfrm>
            <a:off x="6500684" y="6167477"/>
            <a:ext cx="1705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’21-’22 -&gt; </a:t>
            </a:r>
            <a:r>
              <a:rPr lang="en-US" sz="1600" b="1" dirty="0"/>
              <a:t>1,290</a:t>
            </a:r>
            <a:r>
              <a:rPr lang="en-US" sz="1400" dirty="0"/>
              <a:t> new Texans per 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06F41-F531-4B89-BB00-69B34CF936E3}"/>
              </a:ext>
            </a:extLst>
          </p:cNvPr>
          <p:cNvSpPr/>
          <p:nvPr/>
        </p:nvSpPr>
        <p:spPr>
          <a:xfrm>
            <a:off x="2127373" y="317104"/>
            <a:ext cx="493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States with Most Population Growth, 2020 to 2022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84A18-FABA-42EE-A41A-C504AFF186C7}"/>
              </a:ext>
            </a:extLst>
          </p:cNvPr>
          <p:cNvSpPr/>
          <p:nvPr/>
        </p:nvSpPr>
        <p:spPr>
          <a:xfrm>
            <a:off x="6595419" y="2751438"/>
            <a:ext cx="1312905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E1821-9E05-4D48-AB4F-D9E28216941E}"/>
              </a:ext>
            </a:extLst>
          </p:cNvPr>
          <p:cNvSpPr txBox="1"/>
          <p:nvPr/>
        </p:nvSpPr>
        <p:spPr>
          <a:xfrm>
            <a:off x="60960" y="6611779"/>
            <a:ext cx="40895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Population Estimates, 2021 and 2022 vintages</a:t>
            </a:r>
          </a:p>
        </p:txBody>
      </p:sp>
    </p:spTree>
    <p:extLst>
      <p:ext uri="{BB962C8B-B14F-4D97-AF65-F5344CB8AC3E}">
        <p14:creationId xmlns:p14="http://schemas.microsoft.com/office/powerpoint/2010/main" val="84538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7D038A-C711-4B89-99D4-8401AE2F6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" t="1022" r="1548" b="3070"/>
          <a:stretch/>
        </p:blipFill>
        <p:spPr>
          <a:xfrm>
            <a:off x="2185415" y="924637"/>
            <a:ext cx="7607809" cy="57968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3213635" y="304749"/>
            <a:ext cx="55163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2022 Estimated Population, Texas Counties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88" y="5675056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173131">
            <a:off x="6570061" y="2928897"/>
            <a:ext cx="1520662" cy="1699462"/>
          </a:xfrm>
          <a:prstGeom prst="triangle">
            <a:avLst>
              <a:gd name="adj" fmla="val 61782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>
            <a:cxnSpLocks/>
          </p:cNvCxnSpPr>
          <p:nvPr/>
        </p:nvCxnSpPr>
        <p:spPr>
          <a:xfrm>
            <a:off x="7201785" y="3994146"/>
            <a:ext cx="322467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683088" y="3723303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BB792-436C-4E6B-A9CB-1C1E95206E4F}"/>
              </a:ext>
            </a:extLst>
          </p:cNvPr>
          <p:cNvSpPr txBox="1"/>
          <p:nvPr/>
        </p:nvSpPr>
        <p:spPr>
          <a:xfrm>
            <a:off x="60960" y="6611779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2022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10575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E3EEAE-BAF9-45A2-8AB3-ED1B01D71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" t="759" r="1379" b="3221"/>
          <a:stretch/>
        </p:blipFill>
        <p:spPr>
          <a:xfrm>
            <a:off x="2651760" y="896112"/>
            <a:ext cx="7474227" cy="57156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2470584" y="246221"/>
            <a:ext cx="72508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Numeric Change, Texas Counties, 2021-2022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3589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Population Estimates, 2022 Vintage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0F99C-1110-4F71-9DB3-7E6C8ECEEB8A}"/>
              </a:ext>
            </a:extLst>
          </p:cNvPr>
          <p:cNvSpPr txBox="1"/>
          <p:nvPr/>
        </p:nvSpPr>
        <p:spPr>
          <a:xfrm>
            <a:off x="10125987" y="2095500"/>
            <a:ext cx="1657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95 of Texas counties lost population</a:t>
            </a:r>
          </a:p>
        </p:txBody>
      </p:sp>
    </p:spTree>
    <p:extLst>
      <p:ext uri="{BB962C8B-B14F-4D97-AF65-F5344CB8AC3E}">
        <p14:creationId xmlns:p14="http://schemas.microsoft.com/office/powerpoint/2010/main" val="119486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99003"/>
              </p:ext>
            </p:extLst>
          </p:nvPr>
        </p:nvGraphicFramePr>
        <p:xfrm>
          <a:off x="1399479" y="890594"/>
          <a:ext cx="9762429" cy="556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86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705451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810160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63812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93140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93140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93140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06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2022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2021-2022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4,780,913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45,626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1,158,696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44,246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8344317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977,281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33,424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183314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889,146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29,022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316867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Bexar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2,059,530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28,635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056475"/>
                  </a:ext>
                </a:extLst>
              </a:tr>
              <a:tr h="29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678,490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28,229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671,418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26,967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2,154,595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25,193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1,326,436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17,892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Kaufman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172,366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14,150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269,225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13,160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2,600,840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12,886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184,642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9,751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Brazoria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388,181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9,323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741739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212,182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9,075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32172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165,834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8,868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0928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2021-2022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65389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2022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2EBF0C-2D7C-46A0-BB08-F640211A2BA9}"/>
              </a:ext>
            </a:extLst>
          </p:cNvPr>
          <p:cNvSpPr/>
          <p:nvPr/>
        </p:nvSpPr>
        <p:spPr>
          <a:xfrm>
            <a:off x="9791363" y="1991484"/>
            <a:ext cx="1370545" cy="25894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E70C8-4E5D-4C45-AE79-7948FA31B0C5}"/>
              </a:ext>
            </a:extLst>
          </p:cNvPr>
          <p:cNvSpPr/>
          <p:nvPr/>
        </p:nvSpPr>
        <p:spPr>
          <a:xfrm>
            <a:off x="9791363" y="5087109"/>
            <a:ext cx="1370545" cy="25894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89B93-D035-4E00-8A54-E2BB1B3E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88CF1-00D9-4C6B-85E9-D8139DA8E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8" t="6061" r="4289"/>
          <a:stretch/>
        </p:blipFill>
        <p:spPr>
          <a:xfrm>
            <a:off x="2312867" y="857250"/>
            <a:ext cx="7200900" cy="6000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8D4196-55C0-4115-8C06-515C00F1C5EA}"/>
              </a:ext>
            </a:extLst>
          </p:cNvPr>
          <p:cNvSpPr/>
          <p:nvPr/>
        </p:nvSpPr>
        <p:spPr>
          <a:xfrm>
            <a:off x="2470584" y="246221"/>
            <a:ext cx="698242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Change, Texas Counties, 2021-2022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04EF4-3127-4EFF-9B1E-14940E472B83}"/>
              </a:ext>
            </a:extLst>
          </p:cNvPr>
          <p:cNvSpPr txBox="1"/>
          <p:nvPr/>
        </p:nvSpPr>
        <p:spPr>
          <a:xfrm>
            <a:off x="60960" y="6611779"/>
            <a:ext cx="3589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Population Estimates, 2022 Vintage</a:t>
            </a:r>
          </a:p>
        </p:txBody>
      </p:sp>
    </p:spTree>
    <p:extLst>
      <p:ext uri="{BB962C8B-B14F-4D97-AF65-F5344CB8AC3E}">
        <p14:creationId xmlns:p14="http://schemas.microsoft.com/office/powerpoint/2010/main" val="330887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5" ma:contentTypeDescription="Create a new document." ma:contentTypeScope="" ma:versionID="d1c180feafade2a2ecb35299f835c4a3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7e962e94dafdbd0d6390d70c33227458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2656c6-b205-4b62-909d-389f9e348b2b" xsi:nil="true"/>
  </documentManagement>
</p:properties>
</file>

<file path=customXml/itemProps1.xml><?xml version="1.0" encoding="utf-8"?>
<ds:datastoreItem xmlns:ds="http://schemas.openxmlformats.org/officeDocument/2006/customXml" ds:itemID="{877CF538-1040-4912-BBC1-C8C1D1E6F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484A1-434B-4BD9-91E0-487B0D646ADF}">
  <ds:schemaRefs>
    <ds:schemaRef ds:uri="http://www.w3.org/XML/1998/namespace"/>
    <ds:schemaRef ds:uri="http://purl.org/dc/dcmitype/"/>
    <ds:schemaRef ds:uri="http://purl.org/dc/terms/"/>
    <ds:schemaRef ds:uri="8865c3b5-672f-488d-b474-fd2e6972fa6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22656c6-b205-4b62-909d-389f9e348b2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39126</TotalTime>
  <Words>1654</Words>
  <Application>Microsoft Office PowerPoint</Application>
  <PresentationFormat>Widescreen</PresentationFormat>
  <Paragraphs>559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MS PGothic</vt:lpstr>
      <vt:lpstr>Arial</vt:lpstr>
      <vt:lpstr>Calibri</vt:lpstr>
      <vt:lpstr>Calibri Light</vt:lpstr>
      <vt:lpstr>MS sans serif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Fertility Rate (TFR) for Select States, 2008-2018</vt:lpstr>
      <vt:lpstr>PowerPoint Presentation</vt:lpstr>
      <vt:lpstr>PowerPoint Presentation</vt:lpstr>
      <vt:lpstr>Percent of Civilian Labor Force by Occupation, Texas, 2007, 2017 and 2017-2017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Population by Race and Ethnicity, Texas 2020-2050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834</cp:revision>
  <cp:lastPrinted>2021-08-19T16:34:52Z</cp:lastPrinted>
  <dcterms:created xsi:type="dcterms:W3CDTF">2016-06-30T18:52:57Z</dcterms:created>
  <dcterms:modified xsi:type="dcterms:W3CDTF">2023-04-19T17:17:14Z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