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56"/>
  </p:notesMasterIdLst>
  <p:sldIdLst>
    <p:sldId id="549" r:id="rId10"/>
    <p:sldId id="878" r:id="rId11"/>
    <p:sldId id="943" r:id="rId12"/>
    <p:sldId id="898" r:id="rId13"/>
    <p:sldId id="966" r:id="rId14"/>
    <p:sldId id="985" r:id="rId15"/>
    <p:sldId id="986" r:id="rId16"/>
    <p:sldId id="981" r:id="rId17"/>
    <p:sldId id="1001" r:id="rId18"/>
    <p:sldId id="948" r:id="rId19"/>
    <p:sldId id="874" r:id="rId20"/>
    <p:sldId id="980" r:id="rId21"/>
    <p:sldId id="901" r:id="rId22"/>
    <p:sldId id="946" r:id="rId23"/>
    <p:sldId id="947" r:id="rId24"/>
    <p:sldId id="992" r:id="rId25"/>
    <p:sldId id="905" r:id="rId26"/>
    <p:sldId id="987" r:id="rId27"/>
    <p:sldId id="887" r:id="rId28"/>
    <p:sldId id="888" r:id="rId29"/>
    <p:sldId id="885" r:id="rId30"/>
    <p:sldId id="720" r:id="rId31"/>
    <p:sldId id="961" r:id="rId32"/>
    <p:sldId id="995" r:id="rId33"/>
    <p:sldId id="925" r:id="rId34"/>
    <p:sldId id="996" r:id="rId35"/>
    <p:sldId id="991" r:id="rId36"/>
    <p:sldId id="994" r:id="rId37"/>
    <p:sldId id="993" r:id="rId38"/>
    <p:sldId id="963" r:id="rId39"/>
    <p:sldId id="998" r:id="rId40"/>
    <p:sldId id="999" r:id="rId41"/>
    <p:sldId id="1000" r:id="rId42"/>
    <p:sldId id="988" r:id="rId43"/>
    <p:sldId id="962" r:id="rId44"/>
    <p:sldId id="997" r:id="rId45"/>
    <p:sldId id="957" r:id="rId46"/>
    <p:sldId id="955" r:id="rId47"/>
    <p:sldId id="956" r:id="rId48"/>
    <p:sldId id="964" r:id="rId49"/>
    <p:sldId id="952" r:id="rId50"/>
    <p:sldId id="944" r:id="rId51"/>
    <p:sldId id="825" r:id="rId52"/>
    <p:sldId id="826" r:id="rId53"/>
    <p:sldId id="862" r:id="rId54"/>
    <p:sldId id="544" r:id="rId55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0573E"/>
    <a:srgbClr val="9966FF"/>
    <a:srgbClr val="F5573D"/>
    <a:srgbClr val="DC5930"/>
    <a:srgbClr val="8A4F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77" d="100"/>
          <a:sy n="77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ProductDev\2022\CensusRelease\5yrPUMS2020\Data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PieSeries>
            <c15:filteredPieSeries>
              <c15:ser>
                <c:idx val="2"/>
                <c:order val="2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PieSeries>
            <c15:filteredPieSeries>
              <c15:ser>
                <c:idx val="3"/>
                <c:order val="3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PieSeries>
            <c15:filteredPieSeries>
              <c15:ser>
                <c:idx val="4"/>
                <c:order val="4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08661417322839E-2"/>
          <c:y val="2.1808684682044499E-2"/>
          <c:w val="0.90879133858267713"/>
          <c:h val="0.7733689853980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 (International)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0.21283349469106608</c:v>
                </c:pt>
                <c:pt idx="1">
                  <c:v>0.18916152173568015</c:v>
                </c:pt>
                <c:pt idx="2">
                  <c:v>0.10784516006158046</c:v>
                </c:pt>
                <c:pt idx="3">
                  <c:v>4.3574523465646671E-2</c:v>
                </c:pt>
                <c:pt idx="4">
                  <c:v>0.27448537464091294</c:v>
                </c:pt>
                <c:pt idx="5">
                  <c:v>0.17209992540511371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4951459391263E-2"/>
          <c:y val="2.7881371646350749E-2"/>
          <c:w val="0.93432718453614316"/>
          <c:h val="0.68138254753101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Net!$I$66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Net!$I$67:$I$75</c:f>
              <c:numCache>
                <c:formatCode>0.0%</c:formatCode>
                <c:ptCount val="9"/>
                <c:pt idx="0">
                  <c:v>0.14801105452706068</c:v>
                </c:pt>
                <c:pt idx="1">
                  <c:v>5.4235755892617685E-2</c:v>
                </c:pt>
                <c:pt idx="2">
                  <c:v>0.10313079873085458</c:v>
                </c:pt>
                <c:pt idx="3">
                  <c:v>5.0080710994421927E-2</c:v>
                </c:pt>
                <c:pt idx="4">
                  <c:v>0.18265424318278448</c:v>
                </c:pt>
                <c:pt idx="5">
                  <c:v>0.10982077228886143</c:v>
                </c:pt>
                <c:pt idx="6">
                  <c:v>0.11430544823989564</c:v>
                </c:pt>
                <c:pt idx="7">
                  <c:v>0.10440133668998736</c:v>
                </c:pt>
                <c:pt idx="8">
                  <c:v>0.13084458438448315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4-4B23-AD80-6D16EB2A13D7}"/>
            </c:ext>
          </c:extLst>
        </c:ser>
        <c:ser>
          <c:idx val="1"/>
          <c:order val="1"/>
          <c:tx>
            <c:strRef>
              <c:f>Net!$J$66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Net!$J$67:$J$75</c:f>
              <c:numCache>
                <c:formatCode>0.0%</c:formatCode>
                <c:ptCount val="9"/>
                <c:pt idx="0">
                  <c:v>0.15142700602679685</c:v>
                </c:pt>
                <c:pt idx="1">
                  <c:v>9.4356726602580071E-2</c:v>
                </c:pt>
                <c:pt idx="2">
                  <c:v>0.10136972655277182</c:v>
                </c:pt>
                <c:pt idx="3">
                  <c:v>3.5861931563480602E-2</c:v>
                </c:pt>
                <c:pt idx="4">
                  <c:v>0.18034566917368133</c:v>
                </c:pt>
                <c:pt idx="5">
                  <c:v>7.1325397220700304E-2</c:v>
                </c:pt>
                <c:pt idx="6">
                  <c:v>6.7211236738556557E-2</c:v>
                </c:pt>
                <c:pt idx="7">
                  <c:v>0.14358718932111372</c:v>
                </c:pt>
                <c:pt idx="8">
                  <c:v>0.12327538974946456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4-4B23-AD80-6D16EB2A13D7}"/>
            </c:ext>
          </c:extLst>
        </c:ser>
        <c:ser>
          <c:idx val="2"/>
          <c:order val="2"/>
          <c:tx>
            <c:strRef>
              <c:f>Net!$K$66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Net!$K$67:$K$75</c:f>
              <c:numCache>
                <c:formatCode>0.0%</c:formatCode>
                <c:ptCount val="9"/>
                <c:pt idx="0">
                  <c:v>0.26052680867003797</c:v>
                </c:pt>
                <c:pt idx="1">
                  <c:v>0.11118489383800718</c:v>
                </c:pt>
                <c:pt idx="2">
                  <c:v>9.5877815804260108E-2</c:v>
                </c:pt>
                <c:pt idx="3">
                  <c:v>7.8834005891266962E-2</c:v>
                </c:pt>
                <c:pt idx="4">
                  <c:v>7.1086819567179174E-2</c:v>
                </c:pt>
                <c:pt idx="5">
                  <c:v>0.12220122252302873</c:v>
                </c:pt>
                <c:pt idx="6">
                  <c:v>0.10759224259760604</c:v>
                </c:pt>
                <c:pt idx="7">
                  <c:v>3.6692717644855356E-2</c:v>
                </c:pt>
                <c:pt idx="8">
                  <c:v>0.11991963358362705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4-4B23-AD80-6D16EB2A13D7}"/>
            </c:ext>
          </c:extLst>
        </c:ser>
        <c:ser>
          <c:idx val="3"/>
          <c:order val="3"/>
          <c:tx>
            <c:strRef>
              <c:f>Net!$L$66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Net!$L$67:$L$75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64B4-4B23-AD80-6D16EB2A1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73312"/>
        <c:axId val="1706841120"/>
      </c:barChart>
      <c:catAx>
        <c:axId val="1706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841120"/>
        <c:crosses val="autoZero"/>
        <c:auto val="1"/>
        <c:lblAlgn val="ctr"/>
        <c:lblOffset val="100"/>
        <c:noMultiLvlLbl val="0"/>
      </c:catAx>
      <c:valAx>
        <c:axId val="1706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9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9081073802674E-2"/>
          <c:y val="6.5025276322850253E-2"/>
          <c:w val="0.93156519036093111"/>
          <c:h val="0.7443847084088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Commuting_Time!$G$14</c:f>
              <c:strCache>
                <c:ptCount val="1"/>
                <c:pt idx="0">
                  <c:v>2006-2016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367946721081476E-2"/>
                  <c:y val="-5.0704209607210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8-40A7-8D01-C7C74DCC8271}"/>
                </c:ext>
              </c:extLst>
            </c:dLbl>
            <c:dLbl>
              <c:idx val="3"/>
              <c:layout>
                <c:manualLayout>
                  <c:x val="-1.4280411885105346E-2"/>
                  <c:y val="-1.014084192144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8-40A7-8D01-C7C74DCC8271}"/>
                </c:ext>
              </c:extLst>
            </c:dLbl>
            <c:dLbl>
              <c:idx val="5"/>
              <c:layout>
                <c:manualLayout>
                  <c:x val="-5.5252428550887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8-40A7-8D01-C7C74DCC8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Commuting_Time!$G$15:$G$23</c:f>
              <c:numCache>
                <c:formatCode>0%</c:formatCode>
                <c:ptCount val="9"/>
                <c:pt idx="0">
                  <c:v>0.13300000000000001</c:v>
                </c:pt>
                <c:pt idx="1">
                  <c:v>0.14599999999999999</c:v>
                </c:pt>
                <c:pt idx="2">
                  <c:v>0.16200000000000001</c:v>
                </c:pt>
                <c:pt idx="3">
                  <c:v>0.14599999999999999</c:v>
                </c:pt>
                <c:pt idx="4">
                  <c:v>5.9000000000000004E-2</c:v>
                </c:pt>
                <c:pt idx="5">
                  <c:v>0.14899999999999999</c:v>
                </c:pt>
                <c:pt idx="6">
                  <c:v>6.0999999999999999E-2</c:v>
                </c:pt>
                <c:pt idx="7">
                  <c:v>7.5999999999999998E-2</c:v>
                </c:pt>
                <c:pt idx="8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8-40A7-8D01-C7C74DCC8271}"/>
            </c:ext>
          </c:extLst>
        </c:ser>
        <c:ser>
          <c:idx val="1"/>
          <c:order val="1"/>
          <c:tx>
            <c:strRef>
              <c:f>Commuting_Time!$H$14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Commuting_Time!$H$15:$H$23</c:f>
              <c:numCache>
                <c:formatCode>0%</c:formatCode>
                <c:ptCount val="9"/>
                <c:pt idx="0">
                  <c:v>0.11657093213550146</c:v>
                </c:pt>
                <c:pt idx="1">
                  <c:v>0.1317282729028057</c:v>
                </c:pt>
                <c:pt idx="2">
                  <c:v>0.1562220652993678</c:v>
                </c:pt>
                <c:pt idx="3">
                  <c:v>0.14337037462002741</c:v>
                </c:pt>
                <c:pt idx="4">
                  <c:v>6.2636638715692902E-2</c:v>
                </c:pt>
                <c:pt idx="5">
                  <c:v>0.14878081696539286</c:v>
                </c:pt>
                <c:pt idx="6">
                  <c:v>6.9567335227566307E-2</c:v>
                </c:pt>
                <c:pt idx="7">
                  <c:v>8.7525271870462482E-2</c:v>
                </c:pt>
                <c:pt idx="8">
                  <c:v>8.3598292263183077E-2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8-40A7-8D01-C7C74DCC8271}"/>
            </c:ext>
          </c:extLst>
        </c:ser>
        <c:ser>
          <c:idx val="2"/>
          <c:order val="2"/>
          <c:tx>
            <c:strRef>
              <c:f>Commuting_Time!$I$14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Commuting_Time!$I$15:$I$23</c:f>
              <c:numCache>
                <c:formatCode>0.0%</c:formatCode>
                <c:ptCount val="9"/>
                <c:pt idx="0">
                  <c:v>-1.0473365747512037E-2</c:v>
                </c:pt>
                <c:pt idx="1">
                  <c:v>-7.6751168177671414E-3</c:v>
                </c:pt>
                <c:pt idx="2">
                  <c:v>-2.3673182699490702E-3</c:v>
                </c:pt>
                <c:pt idx="3">
                  <c:v>-3.766764875947598E-3</c:v>
                </c:pt>
                <c:pt idx="4">
                  <c:v>4.4996938929593236E-3</c:v>
                </c:pt>
                <c:pt idx="5">
                  <c:v>-1.2614261690189477E-3</c:v>
                </c:pt>
                <c:pt idx="6">
                  <c:v>7.3773859289174154E-3</c:v>
                </c:pt>
                <c:pt idx="7">
                  <c:v>6.3535045992277328E-3</c:v>
                </c:pt>
                <c:pt idx="8">
                  <c:v>7.3134074590903569E-3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8-40A7-8D01-C7C74DCC8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550432"/>
        <c:axId val="1708724304"/>
      </c:barChart>
      <c:catAx>
        <c:axId val="14165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24304"/>
        <c:crosses val="autoZero"/>
        <c:auto val="1"/>
        <c:lblAlgn val="ctr"/>
        <c:lblOffset val="100"/>
        <c:noMultiLvlLbl val="0"/>
      </c:catAx>
      <c:valAx>
        <c:axId val="170872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5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MeansOfTrans!$F$30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MeansOfTrans!$F$31:$F$36</c:f>
              <c:numCache>
                <c:formatCode>0.0%</c:formatCode>
                <c:ptCount val="6"/>
                <c:pt idx="0">
                  <c:v>0.79790462184273525</c:v>
                </c:pt>
                <c:pt idx="1">
                  <c:v>0.11051487437804736</c:v>
                </c:pt>
                <c:pt idx="2">
                  <c:v>1.5533048459335768E-2</c:v>
                </c:pt>
                <c:pt idx="3">
                  <c:v>1.6859563211629999E-2</c:v>
                </c:pt>
                <c:pt idx="4">
                  <c:v>1.7292061005917712E-2</c:v>
                </c:pt>
                <c:pt idx="5">
                  <c:v>4.1895831102333934E-2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B-484E-9C8F-61981CD7CE9E}"/>
            </c:ext>
          </c:extLst>
        </c:ser>
        <c:ser>
          <c:idx val="1"/>
          <c:order val="1"/>
          <c:tx>
            <c:strRef>
              <c:f>MeansOfTrans!$G$30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MeansOfTrans!$G$31:$G$36</c:f>
              <c:numCache>
                <c:formatCode>0.0%</c:formatCode>
                <c:ptCount val="6"/>
                <c:pt idx="0">
                  <c:v>0.8014305506636531</c:v>
                </c:pt>
                <c:pt idx="1">
                  <c:v>9.7039459894107435E-2</c:v>
                </c:pt>
                <c:pt idx="2">
                  <c:v>1.3279695642534251E-2</c:v>
                </c:pt>
                <c:pt idx="3">
                  <c:v>1.5411443165878742E-2</c:v>
                </c:pt>
                <c:pt idx="4">
                  <c:v>1.5714812003548854E-2</c:v>
                </c:pt>
                <c:pt idx="5">
                  <c:v>5.7124038630277665E-2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B-484E-9C8F-61981CD7CE9E}"/>
            </c:ext>
          </c:extLst>
        </c:ser>
        <c:ser>
          <c:idx val="2"/>
          <c:order val="2"/>
          <c:tx>
            <c:strRef>
              <c:f>MeansOfTrans!$H$30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MeansOfTrans!$E$31:$E$36</c:f>
              <c:strCache>
                <c:ptCount val="6"/>
                <c:pt idx="0">
                  <c:v>    Car, truck, or van - drove alone:</c:v>
                </c:pt>
                <c:pt idx="1">
                  <c:v>    Car, truck, or van - carpooled:</c:v>
                </c:pt>
                <c:pt idx="2">
                  <c:v>    Public transportation (excluding taxicab):</c:v>
                </c:pt>
                <c:pt idx="3">
                  <c:v>    Walked:</c:v>
                </c:pt>
                <c:pt idx="4">
                  <c:v>    Taxicab, motorcycle, bicycle, or other means:</c:v>
                </c:pt>
                <c:pt idx="5">
                  <c:v>    Worked from home</c:v>
                </c:pt>
              </c:strCache>
            </c:strRef>
          </c:cat>
          <c:val>
            <c:numRef>
              <c:f>MeansOfTrans!$H$31:$H$36</c:f>
              <c:numCache>
                <c:formatCode>0.0%</c:formatCode>
                <c:ptCount val="6"/>
                <c:pt idx="0">
                  <c:v>0.70723315924162367</c:v>
                </c:pt>
                <c:pt idx="1">
                  <c:v>9.1291952926446582E-2</c:v>
                </c:pt>
                <c:pt idx="2">
                  <c:v>7.5365913080874683E-3</c:v>
                </c:pt>
                <c:pt idx="3">
                  <c:v>1.320384923238449E-2</c:v>
                </c:pt>
                <c:pt idx="4">
                  <c:v>1.8047512119608002E-2</c:v>
                </c:pt>
                <c:pt idx="5">
                  <c:v>0.16268693517184973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9B-484E-9C8F-61981CD7C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1339087"/>
        <c:axId val="1210103055"/>
      </c:barChart>
      <c:catAx>
        <c:axId val="871339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103055"/>
        <c:crosses val="autoZero"/>
        <c:auto val="1"/>
        <c:lblAlgn val="ctr"/>
        <c:lblOffset val="100"/>
        <c:noMultiLvlLbl val="0"/>
      </c:catAx>
      <c:valAx>
        <c:axId val="121010305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33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Total Popluation 2018 Vintage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0"/>
              <c:layout>
                <c:manualLayout>
                  <c:x val="-7.3996522309113924E-2"/>
                  <c:y val="-4.890248079265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8C-4945-8933-C2D35BDF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Sheet1!$D$2:$D$42</c:f>
              <c:numCache>
                <c:formatCode>_(* #,##0_);_(* \(#,##0\);_(* "-"??_);_(@_)</c:formatCode>
                <c:ptCount val="41"/>
                <c:pt idx="0">
                  <c:v>29677668</c:v>
                </c:pt>
                <c:pt idx="1">
                  <c:v>30168926</c:v>
                </c:pt>
                <c:pt idx="2">
                  <c:v>30667390</c:v>
                </c:pt>
                <c:pt idx="3">
                  <c:v>31172832</c:v>
                </c:pt>
                <c:pt idx="4">
                  <c:v>31685234</c:v>
                </c:pt>
                <c:pt idx="5">
                  <c:v>32204920</c:v>
                </c:pt>
                <c:pt idx="6">
                  <c:v>32730748</c:v>
                </c:pt>
                <c:pt idx="7">
                  <c:v>33263027</c:v>
                </c:pt>
                <c:pt idx="8">
                  <c:v>33801104</c:v>
                </c:pt>
                <c:pt idx="9">
                  <c:v>34345157</c:v>
                </c:pt>
                <c:pt idx="10">
                  <c:v>34894452</c:v>
                </c:pt>
                <c:pt idx="11">
                  <c:v>35449059</c:v>
                </c:pt>
                <c:pt idx="12">
                  <c:v>36008470</c:v>
                </c:pt>
                <c:pt idx="13">
                  <c:v>36572564</c:v>
                </c:pt>
                <c:pt idx="14">
                  <c:v>37142038</c:v>
                </c:pt>
                <c:pt idx="15">
                  <c:v>37716495</c:v>
                </c:pt>
                <c:pt idx="16">
                  <c:v>38296865</c:v>
                </c:pt>
                <c:pt idx="17">
                  <c:v>38883894</c:v>
                </c:pt>
                <c:pt idx="18">
                  <c:v>39477164</c:v>
                </c:pt>
                <c:pt idx="19">
                  <c:v>40078056</c:v>
                </c:pt>
                <c:pt idx="20">
                  <c:v>40686496</c:v>
                </c:pt>
                <c:pt idx="21">
                  <c:v>41303005</c:v>
                </c:pt>
                <c:pt idx="22">
                  <c:v>41928733</c:v>
                </c:pt>
                <c:pt idx="23">
                  <c:v>42564184</c:v>
                </c:pt>
                <c:pt idx="24">
                  <c:v>43209911</c:v>
                </c:pt>
                <c:pt idx="25">
                  <c:v>43866965</c:v>
                </c:pt>
                <c:pt idx="26">
                  <c:v>44535432</c:v>
                </c:pt>
                <c:pt idx="27">
                  <c:v>45216833</c:v>
                </c:pt>
                <c:pt idx="28">
                  <c:v>45911304</c:v>
                </c:pt>
                <c:pt idx="29">
                  <c:v>46619758</c:v>
                </c:pt>
                <c:pt idx="30">
                  <c:v>47342105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C-4945-8933-C2D35BDFB2E6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Total Population 1.0 (2022)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3.9310652476716772E-2"/>
                  <c:y val="-4.632866601409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C-4945-8933-C2D35BDF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Sheet1!$B$2:$B$42</c:f>
              <c:numCache>
                <c:formatCode>_(* #,##0_);_(* \(#,##0\);_(* "-"??_);_(@_)</c:formatCode>
                <c:ptCount val="41"/>
                <c:pt idx="0">
                  <c:v>29145505</c:v>
                </c:pt>
                <c:pt idx="1">
                  <c:v>29508207</c:v>
                </c:pt>
                <c:pt idx="2">
                  <c:v>29874788</c:v>
                </c:pt>
                <c:pt idx="3">
                  <c:v>30244881</c:v>
                </c:pt>
                <c:pt idx="4">
                  <c:v>30618408</c:v>
                </c:pt>
                <c:pt idx="5">
                  <c:v>30995030</c:v>
                </c:pt>
                <c:pt idx="6">
                  <c:v>31374415</c:v>
                </c:pt>
                <c:pt idx="7">
                  <c:v>31756242</c:v>
                </c:pt>
                <c:pt idx="8">
                  <c:v>32140235</c:v>
                </c:pt>
                <c:pt idx="9">
                  <c:v>32525922</c:v>
                </c:pt>
                <c:pt idx="10">
                  <c:v>32912882</c:v>
                </c:pt>
                <c:pt idx="11">
                  <c:v>33300733</c:v>
                </c:pt>
                <c:pt idx="12">
                  <c:v>33689173</c:v>
                </c:pt>
                <c:pt idx="13">
                  <c:v>34078174</c:v>
                </c:pt>
                <c:pt idx="14">
                  <c:v>34467756</c:v>
                </c:pt>
                <c:pt idx="15">
                  <c:v>34857869</c:v>
                </c:pt>
                <c:pt idx="16">
                  <c:v>35248360</c:v>
                </c:pt>
                <c:pt idx="17">
                  <c:v>35638739</c:v>
                </c:pt>
                <c:pt idx="18">
                  <c:v>36028822</c:v>
                </c:pt>
                <c:pt idx="19">
                  <c:v>36418360</c:v>
                </c:pt>
                <c:pt idx="20">
                  <c:v>36807213</c:v>
                </c:pt>
                <c:pt idx="21">
                  <c:v>37195498</c:v>
                </c:pt>
                <c:pt idx="22">
                  <c:v>37583109</c:v>
                </c:pt>
                <c:pt idx="23">
                  <c:v>37969850</c:v>
                </c:pt>
                <c:pt idx="24">
                  <c:v>38355509</c:v>
                </c:pt>
                <c:pt idx="25">
                  <c:v>38740127</c:v>
                </c:pt>
                <c:pt idx="26">
                  <c:v>39123792</c:v>
                </c:pt>
                <c:pt idx="27">
                  <c:v>39506360</c:v>
                </c:pt>
                <c:pt idx="28">
                  <c:v>39887643</c:v>
                </c:pt>
                <c:pt idx="29">
                  <c:v>40267524</c:v>
                </c:pt>
                <c:pt idx="30">
                  <c:v>40645784</c:v>
                </c:pt>
                <c:pt idx="31">
                  <c:v>41022525</c:v>
                </c:pt>
                <c:pt idx="32">
                  <c:v>41397804</c:v>
                </c:pt>
                <c:pt idx="33">
                  <c:v>41771854</c:v>
                </c:pt>
                <c:pt idx="34">
                  <c:v>42145223</c:v>
                </c:pt>
                <c:pt idx="35">
                  <c:v>42518254</c:v>
                </c:pt>
                <c:pt idx="36">
                  <c:v>42891450</c:v>
                </c:pt>
                <c:pt idx="37">
                  <c:v>43265100</c:v>
                </c:pt>
                <c:pt idx="38">
                  <c:v>43639517</c:v>
                </c:pt>
                <c:pt idx="39">
                  <c:v>44015027</c:v>
                </c:pt>
                <c:pt idx="40">
                  <c:v>44391658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C-4945-8933-C2D35BDFB2E6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Total Population 0.5 (2022)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0"/>
              <c:layout>
                <c:manualLayout>
                  <c:x val="-2.543630454375791E-2"/>
                  <c:y val="6.691918424257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C-4945-8933-C2D35BDFB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Sheet1!$A$2:$A$42</c:f>
              <c:numCache>
                <c:formatCode>General</c:formatCod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numCache>
            </c:numRef>
          </c:cat>
          <c:val>
            <c:numRef>
              <c:f>Sheet1!$C$2:$C$42</c:f>
              <c:numCache>
                <c:formatCode>_(* #,##0_);_(* \(#,##0\);_(* "-"??_);_(@_)</c:formatCode>
                <c:ptCount val="41"/>
                <c:pt idx="0">
                  <c:v>29145505</c:v>
                </c:pt>
                <c:pt idx="1">
                  <c:v>29399740</c:v>
                </c:pt>
                <c:pt idx="2">
                  <c:v>29653355</c:v>
                </c:pt>
                <c:pt idx="3">
                  <c:v>29905977</c:v>
                </c:pt>
                <c:pt idx="4">
                  <c:v>30157429</c:v>
                </c:pt>
                <c:pt idx="5">
                  <c:v>30407353</c:v>
                </c:pt>
                <c:pt idx="6">
                  <c:v>30655366</c:v>
                </c:pt>
                <c:pt idx="7">
                  <c:v>30901106</c:v>
                </c:pt>
                <c:pt idx="8">
                  <c:v>31144286</c:v>
                </c:pt>
                <c:pt idx="9">
                  <c:v>31384529</c:v>
                </c:pt>
                <c:pt idx="10">
                  <c:v>31621474</c:v>
                </c:pt>
                <c:pt idx="11">
                  <c:v>31854797</c:v>
                </c:pt>
                <c:pt idx="12">
                  <c:v>32084302</c:v>
                </c:pt>
                <c:pt idx="13">
                  <c:v>32309899</c:v>
                </c:pt>
                <c:pt idx="14">
                  <c:v>32531573</c:v>
                </c:pt>
                <c:pt idx="15">
                  <c:v>32749324</c:v>
                </c:pt>
                <c:pt idx="16">
                  <c:v>32963029</c:v>
                </c:pt>
                <c:pt idx="17">
                  <c:v>33172417</c:v>
                </c:pt>
                <c:pt idx="18">
                  <c:v>33377300</c:v>
                </c:pt>
                <c:pt idx="19">
                  <c:v>33577483</c:v>
                </c:pt>
                <c:pt idx="20">
                  <c:v>33772879</c:v>
                </c:pt>
                <c:pt idx="21">
                  <c:v>33963551</c:v>
                </c:pt>
                <c:pt idx="22">
                  <c:v>34149494</c:v>
                </c:pt>
                <c:pt idx="23">
                  <c:v>34330669</c:v>
                </c:pt>
                <c:pt idx="24">
                  <c:v>34506892</c:v>
                </c:pt>
                <c:pt idx="25">
                  <c:v>34678349</c:v>
                </c:pt>
                <c:pt idx="26">
                  <c:v>34845200</c:v>
                </c:pt>
                <c:pt idx="27">
                  <c:v>35007371</c:v>
                </c:pt>
                <c:pt idx="28">
                  <c:v>35164896</c:v>
                </c:pt>
                <c:pt idx="29">
                  <c:v>35317667</c:v>
                </c:pt>
                <c:pt idx="30">
                  <c:v>35465604</c:v>
                </c:pt>
                <c:pt idx="31">
                  <c:v>35608856</c:v>
                </c:pt>
                <c:pt idx="32">
                  <c:v>35747524</c:v>
                </c:pt>
                <c:pt idx="33">
                  <c:v>35881837</c:v>
                </c:pt>
                <c:pt idx="34">
                  <c:v>36012145</c:v>
                </c:pt>
                <c:pt idx="35">
                  <c:v>36138672</c:v>
                </c:pt>
                <c:pt idx="36">
                  <c:v>36261747</c:v>
                </c:pt>
                <c:pt idx="37">
                  <c:v>36381526</c:v>
                </c:pt>
                <c:pt idx="38">
                  <c:v>36498234</c:v>
                </c:pt>
                <c:pt idx="39">
                  <c:v>36612002</c:v>
                </c:pt>
                <c:pt idx="40">
                  <c:v>36722840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8C-4945-8933-C2D35BDFB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853743"/>
        <c:axId val="1717145759"/>
      </c:lineChart>
      <c:catAx>
        <c:axId val="1934853743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7145759"/>
        <c:crosses val="autoZero"/>
        <c:auto val="1"/>
        <c:lblAlgn val="ctr"/>
        <c:lblOffset val="100"/>
        <c:noMultiLvlLbl val="0"/>
      </c:catAx>
      <c:valAx>
        <c:axId val="1717145759"/>
        <c:scaling>
          <c:orientation val="minMax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85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2497988853906"/>
          <c:y val="5.7922294026567248E-2"/>
          <c:w val="0.20061728670388454"/>
          <c:h val="0.388985188508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Hidalgo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451642082578033E-2"/>
                  <c:y val="-5.793102819103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9DB-421E-9E2C-2B8DD042E611}"/>
                </c:ext>
              </c:extLst>
            </c:dLbl>
            <c:dLbl>
              <c:idx val="40"/>
              <c:layout>
                <c:manualLayout>
                  <c:x val="-5.4922283527279146E-2"/>
                  <c:y val="-4.3448271143277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9DB-421E-9E2C-2B8DD042E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Sheet1!$B$1:$AP$1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Sheet1!$B$2:$AP$2</c:f>
              <c:numCache>
                <c:formatCode>_(* #,##0_);_(* \(#,##0\);_(* "-"??_);_(@_)</c:formatCode>
                <c:ptCount val="41"/>
                <c:pt idx="0">
                  <c:v>870781</c:v>
                </c:pt>
                <c:pt idx="1">
                  <c:v>876306</c:v>
                </c:pt>
                <c:pt idx="2">
                  <c:v>880925</c:v>
                </c:pt>
                <c:pt idx="3">
                  <c:v>885555</c:v>
                </c:pt>
                <c:pt idx="4">
                  <c:v>890274</c:v>
                </c:pt>
                <c:pt idx="5">
                  <c:v>895092</c:v>
                </c:pt>
                <c:pt idx="6">
                  <c:v>900030</c:v>
                </c:pt>
                <c:pt idx="7">
                  <c:v>905068</c:v>
                </c:pt>
                <c:pt idx="8">
                  <c:v>910196</c:v>
                </c:pt>
                <c:pt idx="9">
                  <c:v>915394</c:v>
                </c:pt>
                <c:pt idx="10">
                  <c:v>920647</c:v>
                </c:pt>
                <c:pt idx="11">
                  <c:v>925979</c:v>
                </c:pt>
                <c:pt idx="12">
                  <c:v>931378</c:v>
                </c:pt>
                <c:pt idx="13">
                  <c:v>936776</c:v>
                </c:pt>
                <c:pt idx="14">
                  <c:v>942132</c:v>
                </c:pt>
                <c:pt idx="15">
                  <c:v>947392</c:v>
                </c:pt>
                <c:pt idx="16">
                  <c:v>952593</c:v>
                </c:pt>
                <c:pt idx="17">
                  <c:v>957618</c:v>
                </c:pt>
                <c:pt idx="18">
                  <c:v>962443</c:v>
                </c:pt>
                <c:pt idx="19">
                  <c:v>967063</c:v>
                </c:pt>
                <c:pt idx="20">
                  <c:v>971409</c:v>
                </c:pt>
                <c:pt idx="21">
                  <c:v>975505</c:v>
                </c:pt>
                <c:pt idx="22">
                  <c:v>979238</c:v>
                </c:pt>
                <c:pt idx="23">
                  <c:v>982654</c:v>
                </c:pt>
                <c:pt idx="24">
                  <c:v>985719</c:v>
                </c:pt>
                <c:pt idx="25">
                  <c:v>988441</c:v>
                </c:pt>
                <c:pt idx="26">
                  <c:v>990806</c:v>
                </c:pt>
                <c:pt idx="27">
                  <c:v>992864</c:v>
                </c:pt>
                <c:pt idx="28">
                  <c:v>994606</c:v>
                </c:pt>
                <c:pt idx="29">
                  <c:v>996067</c:v>
                </c:pt>
                <c:pt idx="30">
                  <c:v>997268</c:v>
                </c:pt>
                <c:pt idx="31">
                  <c:v>998216</c:v>
                </c:pt>
                <c:pt idx="32">
                  <c:v>998949</c:v>
                </c:pt>
                <c:pt idx="33">
                  <c:v>999486</c:v>
                </c:pt>
                <c:pt idx="34">
                  <c:v>999890</c:v>
                </c:pt>
                <c:pt idx="35">
                  <c:v>1000177</c:v>
                </c:pt>
                <c:pt idx="36">
                  <c:v>1000362</c:v>
                </c:pt>
                <c:pt idx="37">
                  <c:v>1000487</c:v>
                </c:pt>
                <c:pt idx="38">
                  <c:v>1000556</c:v>
                </c:pt>
                <c:pt idx="39">
                  <c:v>1000564</c:v>
                </c:pt>
                <c:pt idx="40">
                  <c:v>1000548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DB-421E-9E2C-2B8DD042E61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Cameron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884284803032979E-3"/>
                  <c:y val="2.896551409551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9DB-421E-9E2C-2B8DD042E611}"/>
                </c:ext>
              </c:extLst>
            </c:dLbl>
            <c:dLbl>
              <c:idx val="40"/>
              <c:layout>
                <c:manualLayout>
                  <c:x val="-4.0047498405307712E-2"/>
                  <c:y val="2.896551409551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9DB-421E-9E2C-2B8DD042E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Sheet1!$B$1:$AP$1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Sheet1!$B$3:$AP$3</c:f>
              <c:numCache>
                <c:formatCode>_(* #,##0_);_(* \(#,##0\);_(* "-"??_);_(@_)</c:formatCode>
                <c:ptCount val="41"/>
                <c:pt idx="0">
                  <c:v>421017</c:v>
                </c:pt>
                <c:pt idx="1">
                  <c:v>421317</c:v>
                </c:pt>
                <c:pt idx="2">
                  <c:v>421607</c:v>
                </c:pt>
                <c:pt idx="3">
                  <c:v>421876</c:v>
                </c:pt>
                <c:pt idx="4">
                  <c:v>422132</c:v>
                </c:pt>
                <c:pt idx="5">
                  <c:v>422370</c:v>
                </c:pt>
                <c:pt idx="6">
                  <c:v>422608</c:v>
                </c:pt>
                <c:pt idx="7">
                  <c:v>422832</c:v>
                </c:pt>
                <c:pt idx="8">
                  <c:v>423034</c:v>
                </c:pt>
                <c:pt idx="9">
                  <c:v>423210</c:v>
                </c:pt>
                <c:pt idx="10">
                  <c:v>423347</c:v>
                </c:pt>
                <c:pt idx="11">
                  <c:v>423430</c:v>
                </c:pt>
                <c:pt idx="12">
                  <c:v>423508</c:v>
                </c:pt>
                <c:pt idx="13">
                  <c:v>423533</c:v>
                </c:pt>
                <c:pt idx="14">
                  <c:v>423520</c:v>
                </c:pt>
                <c:pt idx="15">
                  <c:v>423457</c:v>
                </c:pt>
                <c:pt idx="16">
                  <c:v>423342</c:v>
                </c:pt>
                <c:pt idx="17">
                  <c:v>423198</c:v>
                </c:pt>
                <c:pt idx="18">
                  <c:v>422995</c:v>
                </c:pt>
                <c:pt idx="19">
                  <c:v>422721</c:v>
                </c:pt>
                <c:pt idx="20">
                  <c:v>422389</c:v>
                </c:pt>
                <c:pt idx="21">
                  <c:v>421983</c:v>
                </c:pt>
                <c:pt idx="22">
                  <c:v>421515</c:v>
                </c:pt>
                <c:pt idx="23">
                  <c:v>420983</c:v>
                </c:pt>
                <c:pt idx="24">
                  <c:v>420399</c:v>
                </c:pt>
                <c:pt idx="25">
                  <c:v>419763</c:v>
                </c:pt>
                <c:pt idx="26">
                  <c:v>419050</c:v>
                </c:pt>
                <c:pt idx="27">
                  <c:v>418269</c:v>
                </c:pt>
                <c:pt idx="28">
                  <c:v>417472</c:v>
                </c:pt>
                <c:pt idx="29">
                  <c:v>416612</c:v>
                </c:pt>
                <c:pt idx="30">
                  <c:v>415695</c:v>
                </c:pt>
                <c:pt idx="31">
                  <c:v>414734</c:v>
                </c:pt>
                <c:pt idx="32">
                  <c:v>413730</c:v>
                </c:pt>
                <c:pt idx="33">
                  <c:v>412702</c:v>
                </c:pt>
                <c:pt idx="34">
                  <c:v>411615</c:v>
                </c:pt>
                <c:pt idx="35">
                  <c:v>410508</c:v>
                </c:pt>
                <c:pt idx="36">
                  <c:v>409359</c:v>
                </c:pt>
                <c:pt idx="37">
                  <c:v>408185</c:v>
                </c:pt>
                <c:pt idx="38">
                  <c:v>406990</c:v>
                </c:pt>
                <c:pt idx="39">
                  <c:v>405750</c:v>
                </c:pt>
                <c:pt idx="40">
                  <c:v>404490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DB-421E-9E2C-2B8DD042E61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Webb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8652854409098933E-3"/>
                  <c:y val="3.724137526566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9DB-421E-9E2C-2B8DD042E611}"/>
                </c:ext>
              </c:extLst>
            </c:dLbl>
            <c:dLbl>
              <c:idx val="40"/>
              <c:layout>
                <c:manualLayout>
                  <c:x val="-4.462435536591431E-2"/>
                  <c:y val="-2.8965514095518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9DB-421E-9E2C-2B8DD042E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Sheet1!$B$1:$AP$1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Sheet1!$B$4:$AP$4</c:f>
              <c:numCache>
                <c:formatCode>_(* #,##0_);_(* \(#,##0\);_(* "-"??_);_(@_)</c:formatCode>
                <c:ptCount val="41"/>
                <c:pt idx="0">
                  <c:v>267114</c:v>
                </c:pt>
                <c:pt idx="1">
                  <c:v>267437</c:v>
                </c:pt>
                <c:pt idx="2">
                  <c:v>267486</c:v>
                </c:pt>
                <c:pt idx="3">
                  <c:v>267524</c:v>
                </c:pt>
                <c:pt idx="4">
                  <c:v>267529</c:v>
                </c:pt>
                <c:pt idx="5">
                  <c:v>267597</c:v>
                </c:pt>
                <c:pt idx="6">
                  <c:v>267660</c:v>
                </c:pt>
                <c:pt idx="7">
                  <c:v>267718</c:v>
                </c:pt>
                <c:pt idx="8">
                  <c:v>267793</c:v>
                </c:pt>
                <c:pt idx="9">
                  <c:v>267864</c:v>
                </c:pt>
                <c:pt idx="10">
                  <c:v>267953</c:v>
                </c:pt>
                <c:pt idx="11">
                  <c:v>268034</c:v>
                </c:pt>
                <c:pt idx="12">
                  <c:v>268108</c:v>
                </c:pt>
                <c:pt idx="13">
                  <c:v>268157</c:v>
                </c:pt>
                <c:pt idx="14">
                  <c:v>268202</c:v>
                </c:pt>
                <c:pt idx="15">
                  <c:v>268193</c:v>
                </c:pt>
                <c:pt idx="16">
                  <c:v>268139</c:v>
                </c:pt>
                <c:pt idx="17">
                  <c:v>268019</c:v>
                </c:pt>
                <c:pt idx="18">
                  <c:v>267837</c:v>
                </c:pt>
                <c:pt idx="19">
                  <c:v>267585</c:v>
                </c:pt>
                <c:pt idx="20">
                  <c:v>267258</c:v>
                </c:pt>
                <c:pt idx="21">
                  <c:v>266831</c:v>
                </c:pt>
                <c:pt idx="22">
                  <c:v>266307</c:v>
                </c:pt>
                <c:pt idx="23">
                  <c:v>265682</c:v>
                </c:pt>
                <c:pt idx="24">
                  <c:v>264958</c:v>
                </c:pt>
                <c:pt idx="25">
                  <c:v>264133</c:v>
                </c:pt>
                <c:pt idx="26">
                  <c:v>263221</c:v>
                </c:pt>
                <c:pt idx="27">
                  <c:v>262202</c:v>
                </c:pt>
                <c:pt idx="28">
                  <c:v>261106</c:v>
                </c:pt>
                <c:pt idx="29">
                  <c:v>259936</c:v>
                </c:pt>
                <c:pt idx="30">
                  <c:v>258696</c:v>
                </c:pt>
                <c:pt idx="31">
                  <c:v>257411</c:v>
                </c:pt>
                <c:pt idx="32">
                  <c:v>256053</c:v>
                </c:pt>
                <c:pt idx="33">
                  <c:v>254668</c:v>
                </c:pt>
                <c:pt idx="34">
                  <c:v>253234</c:v>
                </c:pt>
                <c:pt idx="35">
                  <c:v>251783</c:v>
                </c:pt>
                <c:pt idx="36">
                  <c:v>250313</c:v>
                </c:pt>
                <c:pt idx="37">
                  <c:v>248841</c:v>
                </c:pt>
                <c:pt idx="38">
                  <c:v>247355</c:v>
                </c:pt>
                <c:pt idx="39">
                  <c:v>245863</c:v>
                </c:pt>
                <c:pt idx="40">
                  <c:v>244376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DB-421E-9E2C-2B8DD042E61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Starr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028499043184628E-2"/>
                  <c:y val="-3.931034055820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9DB-421E-9E2C-2B8DD042E611}"/>
                </c:ext>
              </c:extLst>
            </c:dLbl>
            <c:dLbl>
              <c:idx val="40"/>
              <c:layout>
                <c:manualLayout>
                  <c:x val="-4.0047498405307712E-2"/>
                  <c:y val="-3.931034055820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9DB-421E-9E2C-2B8DD042E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Sheet1!$B$1:$AP$1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Sheet1!$B$5:$AP$5</c:f>
              <c:numCache>
                <c:formatCode>_(* #,##0_);_(* \(#,##0\);_(* "-"??_);_(@_)</c:formatCode>
                <c:ptCount val="41"/>
                <c:pt idx="0">
                  <c:v>65920</c:v>
                </c:pt>
                <c:pt idx="1">
                  <c:v>66296</c:v>
                </c:pt>
                <c:pt idx="2">
                  <c:v>66533</c:v>
                </c:pt>
                <c:pt idx="3">
                  <c:v>66780</c:v>
                </c:pt>
                <c:pt idx="4">
                  <c:v>67026</c:v>
                </c:pt>
                <c:pt idx="5">
                  <c:v>67289</c:v>
                </c:pt>
                <c:pt idx="6">
                  <c:v>67562</c:v>
                </c:pt>
                <c:pt idx="7">
                  <c:v>67828</c:v>
                </c:pt>
                <c:pt idx="8">
                  <c:v>68108</c:v>
                </c:pt>
                <c:pt idx="9">
                  <c:v>68392</c:v>
                </c:pt>
                <c:pt idx="10">
                  <c:v>68683</c:v>
                </c:pt>
                <c:pt idx="11">
                  <c:v>68976</c:v>
                </c:pt>
                <c:pt idx="12">
                  <c:v>69277</c:v>
                </c:pt>
                <c:pt idx="13">
                  <c:v>69586</c:v>
                </c:pt>
                <c:pt idx="14">
                  <c:v>69890</c:v>
                </c:pt>
                <c:pt idx="15">
                  <c:v>70238</c:v>
                </c:pt>
                <c:pt idx="16">
                  <c:v>70561</c:v>
                </c:pt>
                <c:pt idx="17">
                  <c:v>70879</c:v>
                </c:pt>
                <c:pt idx="18">
                  <c:v>71189</c:v>
                </c:pt>
                <c:pt idx="19">
                  <c:v>71492</c:v>
                </c:pt>
                <c:pt idx="20">
                  <c:v>71778</c:v>
                </c:pt>
                <c:pt idx="21">
                  <c:v>72035</c:v>
                </c:pt>
                <c:pt idx="22">
                  <c:v>72289</c:v>
                </c:pt>
                <c:pt idx="23">
                  <c:v>72515</c:v>
                </c:pt>
                <c:pt idx="24">
                  <c:v>72699</c:v>
                </c:pt>
                <c:pt idx="25">
                  <c:v>72880</c:v>
                </c:pt>
                <c:pt idx="26">
                  <c:v>73023</c:v>
                </c:pt>
                <c:pt idx="27">
                  <c:v>73133</c:v>
                </c:pt>
                <c:pt idx="28">
                  <c:v>73237</c:v>
                </c:pt>
                <c:pt idx="29">
                  <c:v>73322</c:v>
                </c:pt>
                <c:pt idx="30">
                  <c:v>73398</c:v>
                </c:pt>
                <c:pt idx="31">
                  <c:v>73430</c:v>
                </c:pt>
                <c:pt idx="32">
                  <c:v>73452</c:v>
                </c:pt>
                <c:pt idx="33">
                  <c:v>73468</c:v>
                </c:pt>
                <c:pt idx="34">
                  <c:v>73475</c:v>
                </c:pt>
                <c:pt idx="35">
                  <c:v>73466</c:v>
                </c:pt>
                <c:pt idx="36">
                  <c:v>73459</c:v>
                </c:pt>
                <c:pt idx="37">
                  <c:v>73448</c:v>
                </c:pt>
                <c:pt idx="38">
                  <c:v>73431</c:v>
                </c:pt>
                <c:pt idx="39">
                  <c:v>73414</c:v>
                </c:pt>
                <c:pt idx="40">
                  <c:v>73394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DB-421E-9E2C-2B8DD042E61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Willacy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Sheet1!$B$6:$AP$6</c:f>
              <c:numCache>
                <c:formatCode>_(* #,##0_);_(* \(#,##0\);_(* "-"??_);_(@_)</c:formatCode>
                <c:ptCount val="41"/>
                <c:pt idx="0">
                  <c:v>20164</c:v>
                </c:pt>
                <c:pt idx="1">
                  <c:v>20081</c:v>
                </c:pt>
                <c:pt idx="2">
                  <c:v>19930</c:v>
                </c:pt>
                <c:pt idx="3">
                  <c:v>19823</c:v>
                </c:pt>
                <c:pt idx="4">
                  <c:v>19685</c:v>
                </c:pt>
                <c:pt idx="5">
                  <c:v>19555</c:v>
                </c:pt>
                <c:pt idx="6">
                  <c:v>19427</c:v>
                </c:pt>
                <c:pt idx="7">
                  <c:v>19281</c:v>
                </c:pt>
                <c:pt idx="8">
                  <c:v>19161</c:v>
                </c:pt>
                <c:pt idx="9">
                  <c:v>19029</c:v>
                </c:pt>
                <c:pt idx="10">
                  <c:v>18905</c:v>
                </c:pt>
                <c:pt idx="11">
                  <c:v>18791</c:v>
                </c:pt>
                <c:pt idx="12">
                  <c:v>18680</c:v>
                </c:pt>
                <c:pt idx="13">
                  <c:v>18560</c:v>
                </c:pt>
                <c:pt idx="14">
                  <c:v>18433</c:v>
                </c:pt>
                <c:pt idx="15">
                  <c:v>18312</c:v>
                </c:pt>
                <c:pt idx="16">
                  <c:v>18186</c:v>
                </c:pt>
                <c:pt idx="17">
                  <c:v>18066</c:v>
                </c:pt>
                <c:pt idx="18">
                  <c:v>17937</c:v>
                </c:pt>
                <c:pt idx="19">
                  <c:v>17781</c:v>
                </c:pt>
                <c:pt idx="20">
                  <c:v>17645</c:v>
                </c:pt>
                <c:pt idx="21">
                  <c:v>17506</c:v>
                </c:pt>
                <c:pt idx="22">
                  <c:v>17366</c:v>
                </c:pt>
                <c:pt idx="23">
                  <c:v>17224</c:v>
                </c:pt>
                <c:pt idx="24">
                  <c:v>17073</c:v>
                </c:pt>
                <c:pt idx="25">
                  <c:v>16936</c:v>
                </c:pt>
                <c:pt idx="26">
                  <c:v>16782</c:v>
                </c:pt>
                <c:pt idx="27">
                  <c:v>16626</c:v>
                </c:pt>
                <c:pt idx="28">
                  <c:v>16477</c:v>
                </c:pt>
                <c:pt idx="29">
                  <c:v>16324</c:v>
                </c:pt>
                <c:pt idx="30">
                  <c:v>16173</c:v>
                </c:pt>
                <c:pt idx="31">
                  <c:v>16014</c:v>
                </c:pt>
                <c:pt idx="32">
                  <c:v>15855</c:v>
                </c:pt>
                <c:pt idx="33">
                  <c:v>15701</c:v>
                </c:pt>
                <c:pt idx="34">
                  <c:v>15546</c:v>
                </c:pt>
                <c:pt idx="35">
                  <c:v>15390</c:v>
                </c:pt>
                <c:pt idx="36">
                  <c:v>15235</c:v>
                </c:pt>
                <c:pt idx="37">
                  <c:v>15079</c:v>
                </c:pt>
                <c:pt idx="38">
                  <c:v>14914</c:v>
                </c:pt>
                <c:pt idx="39">
                  <c:v>14761</c:v>
                </c:pt>
                <c:pt idx="40">
                  <c:v>14603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A5-4F7D-8E13-7D18A6A1346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Zapata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Sheet1!$B$1:$AP$1</c:f>
              <c:strCache>
                <c:ptCount val="4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  <c:pt idx="31">
                  <c:v>2051</c:v>
                </c:pt>
                <c:pt idx="32">
                  <c:v>2052</c:v>
                </c:pt>
                <c:pt idx="33">
                  <c:v>2053</c:v>
                </c:pt>
                <c:pt idx="34">
                  <c:v>2054</c:v>
                </c:pt>
                <c:pt idx="35">
                  <c:v>2055</c:v>
                </c:pt>
                <c:pt idx="36">
                  <c:v>2056</c:v>
                </c:pt>
                <c:pt idx="37">
                  <c:v>2057</c:v>
                </c:pt>
                <c:pt idx="38">
                  <c:v>2058</c:v>
                </c:pt>
                <c:pt idx="39">
                  <c:v>2059</c:v>
                </c:pt>
                <c:pt idx="40">
                  <c:v>2060</c:v>
                </c:pt>
              </c:strCache>
            </c:strRef>
          </c:cat>
          <c:val>
            <c:numRef>
              <c:f>Sheet1!$B$7:$AP$7</c:f>
              <c:numCache>
                <c:formatCode>_(* #,##0_);_(* \(#,##0\);_(* "-"??_);_(@_)</c:formatCode>
                <c:ptCount val="41"/>
                <c:pt idx="0">
                  <c:v>13889</c:v>
                </c:pt>
                <c:pt idx="1">
                  <c:v>13833</c:v>
                </c:pt>
                <c:pt idx="2">
                  <c:v>13771</c:v>
                </c:pt>
                <c:pt idx="3">
                  <c:v>13732</c:v>
                </c:pt>
                <c:pt idx="4">
                  <c:v>13677</c:v>
                </c:pt>
                <c:pt idx="5">
                  <c:v>13618</c:v>
                </c:pt>
                <c:pt idx="6">
                  <c:v>13572</c:v>
                </c:pt>
                <c:pt idx="7">
                  <c:v>13519</c:v>
                </c:pt>
                <c:pt idx="8">
                  <c:v>13479</c:v>
                </c:pt>
                <c:pt idx="9">
                  <c:v>13419</c:v>
                </c:pt>
                <c:pt idx="10">
                  <c:v>13377</c:v>
                </c:pt>
                <c:pt idx="11">
                  <c:v>13310</c:v>
                </c:pt>
                <c:pt idx="12">
                  <c:v>13262</c:v>
                </c:pt>
                <c:pt idx="13">
                  <c:v>13214</c:v>
                </c:pt>
                <c:pt idx="14">
                  <c:v>13156</c:v>
                </c:pt>
                <c:pt idx="15">
                  <c:v>13107</c:v>
                </c:pt>
                <c:pt idx="16">
                  <c:v>13044</c:v>
                </c:pt>
                <c:pt idx="17">
                  <c:v>12996</c:v>
                </c:pt>
                <c:pt idx="18">
                  <c:v>12930</c:v>
                </c:pt>
                <c:pt idx="19">
                  <c:v>12859</c:v>
                </c:pt>
                <c:pt idx="20">
                  <c:v>12805</c:v>
                </c:pt>
                <c:pt idx="21">
                  <c:v>12748</c:v>
                </c:pt>
                <c:pt idx="22">
                  <c:v>12675</c:v>
                </c:pt>
                <c:pt idx="23">
                  <c:v>12617</c:v>
                </c:pt>
                <c:pt idx="24">
                  <c:v>12552</c:v>
                </c:pt>
                <c:pt idx="25">
                  <c:v>12480</c:v>
                </c:pt>
                <c:pt idx="26">
                  <c:v>12418</c:v>
                </c:pt>
                <c:pt idx="27">
                  <c:v>12346</c:v>
                </c:pt>
                <c:pt idx="28">
                  <c:v>12279</c:v>
                </c:pt>
                <c:pt idx="29">
                  <c:v>12200</c:v>
                </c:pt>
                <c:pt idx="30">
                  <c:v>12128</c:v>
                </c:pt>
                <c:pt idx="31">
                  <c:v>12058</c:v>
                </c:pt>
                <c:pt idx="32">
                  <c:v>11979</c:v>
                </c:pt>
                <c:pt idx="33">
                  <c:v>11910</c:v>
                </c:pt>
                <c:pt idx="34">
                  <c:v>11844</c:v>
                </c:pt>
                <c:pt idx="35">
                  <c:v>11771</c:v>
                </c:pt>
                <c:pt idx="36">
                  <c:v>11702</c:v>
                </c:pt>
                <c:pt idx="37">
                  <c:v>11619</c:v>
                </c:pt>
                <c:pt idx="38">
                  <c:v>11548</c:v>
                </c:pt>
                <c:pt idx="39">
                  <c:v>11477</c:v>
                </c:pt>
                <c:pt idx="40">
                  <c:v>11392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A5-4F7D-8E13-7D18A6A13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244319"/>
        <c:axId val="1462404559"/>
      </c:lineChart>
      <c:catAx>
        <c:axId val="153224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404559"/>
        <c:crosses val="autoZero"/>
        <c:auto val="1"/>
        <c:lblAlgn val="ctr"/>
        <c:lblOffset val="100"/>
        <c:noMultiLvlLbl val="0"/>
      </c:catAx>
      <c:valAx>
        <c:axId val="14624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24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50763290003352"/>
          <c:y val="0.10683945930950796"/>
          <c:w val="8.4923706965124218E-2"/>
          <c:h val="0.85497432458593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43608149416684E-2"/>
          <c:y val="4.188899696513608E-2"/>
          <c:w val="0.75020183370411442"/>
          <c:h val="0.826097908036973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258-9BCD-5A0274A35942}"/>
                </c:ext>
              </c:extLst>
            </c:dLbl>
            <c:dLbl>
              <c:idx val="30"/>
              <c:layout>
                <c:manualLayout>
                  <c:x val="3.0252723390258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1-4CC8-8A5E-A82B754A1648}"/>
                </c:ext>
              </c:extLst>
            </c:dLbl>
            <c:spPr>
              <a:solidFill>
                <a:schemeClr val="accent1">
                  <a:lumMod val="75000"/>
                  <a:alpha val="4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220821061718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B-4258-9BCD-5A0274A35942}"/>
                </c:ext>
              </c:extLst>
            </c:dLbl>
            <c:dLbl>
              <c:idx val="30"/>
              <c:layout>
                <c:manualLayout>
                  <c:x val="3.0252723390258252E-2"/>
                  <c:y val="-2.87114818233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B1-4CC8-8A5E-A82B754A1648}"/>
                </c:ext>
              </c:extLst>
            </c:dLbl>
            <c:spPr>
              <a:solidFill>
                <a:schemeClr val="accent6">
                  <a:lumMod val="60000"/>
                  <a:lumOff val="40000"/>
                  <a:alpha val="37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03917599"/>
        <c:axId val="99863135"/>
      </c:bar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1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0580321276249262"/>
          <c:h val="0.58327392840417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0B-41C2-B317-17E1D40F3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0B-41C2-B317-17E1D40F3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0B-41C2-B317-17E1D40F3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D-482D-A1D9-3570FCFB4A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40B-41C2-B317-17E1D40F35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0B-41C2-B317-17E1D40F35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0B-41C2-B317-17E1D40F35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40B-41C2-B317-17E1D40F35A8}"/>
              </c:ext>
            </c:extLst>
          </c:dPt>
          <c:dLbls>
            <c:dLbl>
              <c:idx val="0"/>
              <c:layout>
                <c:manualLayout>
                  <c:x val="-2.2308773903262093E-3"/>
                  <c:y val="-0.3247932657219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0B-41C2-B317-17E1D40F35A8}"/>
                </c:ext>
              </c:extLst>
            </c:dLbl>
            <c:dLbl>
              <c:idx val="1"/>
              <c:layout>
                <c:manualLayout>
                  <c:x val="6.0844253843269594E-2"/>
                  <c:y val="-0.1294268460745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0B-41C2-B317-17E1D40F35A8}"/>
                </c:ext>
              </c:extLst>
            </c:dLbl>
            <c:dLbl>
              <c:idx val="2"/>
              <c:layout>
                <c:manualLayout>
                  <c:x val="3.0952380952380874E-2"/>
                  <c:y val="1.11467992870342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8095238095239"/>
                      <c:h val="8.1335291177641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0B-41C2-B317-17E1D40F35A8}"/>
                </c:ext>
              </c:extLst>
            </c:dLbl>
            <c:dLbl>
              <c:idx val="4"/>
              <c:layout>
                <c:manualLayout>
                  <c:x val="-1.2110986126742888E-4"/>
                  <c:y val="5.3570021978704182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0B-41C2-B317-17E1D40F35A8}"/>
                </c:ext>
              </c:extLst>
            </c:dLbl>
            <c:dLbl>
              <c:idx val="5"/>
              <c:layout>
                <c:manualLayout>
                  <c:x val="-0.10960643982002249"/>
                  <c:y val="-0.140218835456732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85937499999999"/>
                      <c:h val="0.17407030179193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40B-41C2-B317-17E1D40F35A8}"/>
                </c:ext>
              </c:extLst>
            </c:dLbl>
            <c:dLbl>
              <c:idx val="6"/>
              <c:layout>
                <c:manualLayout>
                  <c:x val="0.18147323772028495"/>
                  <c:y val="-0.19179113477130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5740532433443"/>
                      <c:h val="0.16868318124373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40B-41C2-B317-17E1D40F35A8}"/>
                </c:ext>
              </c:extLst>
            </c:dLbl>
            <c:dLbl>
              <c:idx val="7"/>
              <c:layout>
                <c:manualLayout>
                  <c:x val="-0.17656250000000007"/>
                  <c:y val="0.27834484016087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4687500000001"/>
                      <c:h val="0.16171874005175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C40B-41C2-B317-17E1D40F3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 Native Hawaiian and Other Pacific Islander alone</c:v>
                </c:pt>
                <c:pt idx="1">
                  <c:v> American Indian and Alaska Native alone (NH)</c:v>
                </c:pt>
                <c:pt idx="2">
                  <c:v> Some other race alone (NH)</c:v>
                </c:pt>
                <c:pt idx="3">
                  <c:v> Two or more races</c:v>
                </c:pt>
                <c:pt idx="4">
                  <c:v> Asian alone (NH)</c:v>
                </c:pt>
                <c:pt idx="5">
                  <c:v> Black or African American alone (NH)</c:v>
                </c:pt>
                <c:pt idx="6">
                  <c:v>White alone (NH)</c:v>
                </c:pt>
                <c:pt idx="7">
                  <c:v>Hispanic or Latino (of any race)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3.1</c:v>
                </c:pt>
                <c:pt idx="4">
                  <c:v>5.0999999999999996</c:v>
                </c:pt>
                <c:pt idx="5">
                  <c:v>11.6</c:v>
                </c:pt>
                <c:pt idx="6">
                  <c:v>39.4</c:v>
                </c:pt>
                <c:pt idx="7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B-41C2-B317-17E1D40F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4927140603290129"/>
                  <c:y val="0.16849988567704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-0.21419025122543611"/>
                  <c:y val="-0.23510932516165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0.25262007893375293</c:v>
                </c:pt>
                <c:pt idx="1">
                  <c:v>0.25359285405807575</c:v>
                </c:pt>
                <c:pt idx="2">
                  <c:v>0.49378706700817132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018439428226268"/>
                  <c:y val="3.221032693010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92148935474634"/>
                      <c:h val="0.2056640629864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689121481384076"/>
                  <c:y val="-0.148885346105076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0295206727669"/>
                      <c:h val="0.23016243630549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AE-49BD-B480-43ACB56CCE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AE-49BD-B480-43ACB56CCE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AE-49BD-B480-43ACB56CCE4B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AE-49BD-B480-43ACB56CCE4B}"/>
                </c:ext>
              </c:extLst>
            </c:dLbl>
            <c:dLbl>
              <c:idx val="1"/>
              <c:layout>
                <c:manualLayout>
                  <c:x val="1.5310058249147053E-2"/>
                  <c:y val="-1.46994213950812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417091779373"/>
                      <c:h val="0.230162656844397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AE-49BD-B480-43ACB56CCE4B}"/>
                </c:ext>
              </c:extLst>
            </c:dLbl>
            <c:dLbl>
              <c:idx val="2"/>
              <c:layout>
                <c:manualLayout>
                  <c:x val="0.230557966049457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3706239694915"/>
                      <c:h val="0.14411288020515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3AE-49BD-B480-43ACB56CC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AE-49BD-B480-43ACB56CC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  <c:pt idx="11" formatCode="General">
                  <c:v>230961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Sheet1!$C$2:$C$13</c:f>
              <c:numCache>
                <c:formatCode>_(* #,##0_);_(* \(#,##0\);_(* "-"??_);_(@_)</c:formatCode>
                <c:ptCount val="12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  <c:pt idx="11" formatCode="General">
                  <c:v>118614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Sheet1!$D$2:$D$13</c:f>
              <c:numCache>
                <c:formatCode>_(* #,##0_);_(* \(#,##0\);_(* "-"??_);_(@_)</c:formatCode>
                <c:ptCount val="12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  <c:pt idx="11" formatCode="General">
                  <c:v>118159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0.84962</cdr:x>
      <cdr:y>0.31319</cdr:y>
    </cdr:from>
    <cdr:to>
      <cdr:x>0.86814</cdr:x>
      <cdr:y>0.37831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05703" y="1697065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0.10989</cdr:x>
      <cdr:y>0.20929</cdr:y>
    </cdr:from>
    <cdr:to>
      <cdr:x>0.12841</cdr:x>
      <cdr:y>0.27441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1E62070C-4501-4004-8275-0D13E302F73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93160" y="1134063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0.22365</cdr:x>
      <cdr:y>0.46764</cdr:y>
    </cdr:from>
    <cdr:to>
      <cdr:x>0.25507</cdr:x>
      <cdr:y>0.46764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2142747" y="2625353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0.13517</cdr:y>
    </cdr:from>
    <cdr:to>
      <cdr:x>0.15471</cdr:x>
      <cdr:y>0.13517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1181213" y="75884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0.51982</cdr:x>
      <cdr:y>0.30799</cdr:y>
    </cdr:from>
    <cdr:to>
      <cdr:x>0.55124</cdr:x>
      <cdr:y>0.30799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B43CEC5-AB8B-452D-AFEC-07C6996A420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980290" y="172909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0.82962</cdr:x>
      <cdr:y>0.38879</cdr:y>
    </cdr:from>
    <cdr:to>
      <cdr:x>0.86105</cdr:x>
      <cdr:y>0.38879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DDDEB27-B1A6-49C4-9791-989AAC8DEA3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7948462" y="2182667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0.63798</cdr:x>
      <cdr:y>0.44428</cdr:y>
    </cdr:from>
    <cdr:to>
      <cdr:x>0.6694</cdr:x>
      <cdr:y>0.44428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98CF92A-B6CC-4F55-A0CD-102EF789696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6112413" y="2494217"/>
          <a:ext cx="301030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0.45957</cdr:x>
      <cdr:y>0.00454</cdr:y>
    </cdr:from>
    <cdr:to>
      <cdr:x>0.4644</cdr:x>
      <cdr:y>0.82526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9054567-1E63-40F6-AD08-88499A83CAAD}"/>
            </a:ext>
          </a:extLst>
        </cdr:cNvPr>
        <cdr:cNvCxnSpPr/>
      </cdr:nvCxnSpPr>
      <cdr:spPr>
        <a:xfrm xmlns:a="http://schemas.openxmlformats.org/drawingml/2006/main" flipH="1" flipV="1">
          <a:off x="4225926" y="20956"/>
          <a:ext cx="44464" cy="3785156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4/29/2023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6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1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2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9422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Trends and Characteristics: Texas and South Texas Area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5578316" y="3514113"/>
            <a:ext cx="1565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April 21, 2023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McAllen, Texas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9E9DD-02C0-4A33-A8D0-E37059F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EC3802-7F2D-4724-A5FB-1D25709AB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52379"/>
              </p:ext>
            </p:extLst>
          </p:nvPr>
        </p:nvGraphicFramePr>
        <p:xfrm>
          <a:off x="402337" y="1765017"/>
          <a:ext cx="11468133" cy="39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791">
                  <a:extLst>
                    <a:ext uri="{9D8B030D-6E8A-4147-A177-3AD203B41FA5}">
                      <a16:colId xmlns:a16="http://schemas.microsoft.com/office/drawing/2014/main" val="3886755183"/>
                    </a:ext>
                  </a:extLst>
                </a:gridCol>
                <a:gridCol w="1643968">
                  <a:extLst>
                    <a:ext uri="{9D8B030D-6E8A-4147-A177-3AD203B41FA5}">
                      <a16:colId xmlns:a16="http://schemas.microsoft.com/office/drawing/2014/main" val="3223135208"/>
                    </a:ext>
                  </a:extLst>
                </a:gridCol>
                <a:gridCol w="1481599">
                  <a:extLst>
                    <a:ext uri="{9D8B030D-6E8A-4147-A177-3AD203B41FA5}">
                      <a16:colId xmlns:a16="http://schemas.microsoft.com/office/drawing/2014/main" val="3952546609"/>
                    </a:ext>
                  </a:extLst>
                </a:gridCol>
                <a:gridCol w="1643502">
                  <a:extLst>
                    <a:ext uri="{9D8B030D-6E8A-4147-A177-3AD203B41FA5}">
                      <a16:colId xmlns:a16="http://schemas.microsoft.com/office/drawing/2014/main" val="1507381106"/>
                    </a:ext>
                  </a:extLst>
                </a:gridCol>
                <a:gridCol w="1415091">
                  <a:extLst>
                    <a:ext uri="{9D8B030D-6E8A-4147-A177-3AD203B41FA5}">
                      <a16:colId xmlns:a16="http://schemas.microsoft.com/office/drawing/2014/main" val="1738238546"/>
                    </a:ext>
                  </a:extLst>
                </a:gridCol>
                <a:gridCol w="1415091">
                  <a:extLst>
                    <a:ext uri="{9D8B030D-6E8A-4147-A177-3AD203B41FA5}">
                      <a16:colId xmlns:a16="http://schemas.microsoft.com/office/drawing/2014/main" val="2046582913"/>
                    </a:ext>
                  </a:extLst>
                </a:gridCol>
                <a:gridCol w="1415091">
                  <a:extLst>
                    <a:ext uri="{9D8B030D-6E8A-4147-A177-3AD203B41FA5}">
                      <a16:colId xmlns:a16="http://schemas.microsoft.com/office/drawing/2014/main" val="174564033"/>
                    </a:ext>
                  </a:extLst>
                </a:gridCol>
              </a:tblGrid>
              <a:tr h="1827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County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2022 Estimate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Change 2021-2022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 Change 2021-2022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 Natural Increase (decrease)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 International Migration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Percent Domestic Migration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6" marR="7926" marT="7926" marB="0" anchor="ctr"/>
                </a:tc>
                <a:extLst>
                  <a:ext uri="{0D108BD9-81ED-4DB2-BD59-A6C34878D82A}">
                    <a16:rowId xmlns:a16="http://schemas.microsoft.com/office/drawing/2014/main" val="4229848709"/>
                  </a:ext>
                </a:extLst>
              </a:tr>
              <a:tr h="3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888,367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85.5%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-6.8%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120538214"/>
                  </a:ext>
                </a:extLst>
              </a:tr>
              <a:tr h="3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425,208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91.3%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-31.7%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3054156272"/>
                  </a:ext>
                </a:extLst>
              </a:tr>
              <a:tr h="3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267,780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2392.7%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-3287.5%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1880853217"/>
                  </a:ext>
                </a:extLst>
              </a:tr>
              <a:tr h="3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Willacy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20,143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93.8%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493989847"/>
                  </a:ext>
                </a:extLst>
              </a:tr>
              <a:tr h="3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65,728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-175.2%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287.6%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439919083"/>
                  </a:ext>
                </a:extLst>
              </a:tr>
              <a:tr h="3454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13,849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-151.1%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291.1%</a:t>
                      </a:r>
                    </a:p>
                  </a:txBody>
                  <a:tcPr marL="9525" marR="85725" marT="9525" marB="0" anchor="b"/>
                </a:tc>
                <a:extLst>
                  <a:ext uri="{0D108BD9-81ED-4DB2-BD59-A6C34878D82A}">
                    <a16:rowId xmlns:a16="http://schemas.microsoft.com/office/drawing/2014/main" val="233665695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BF7C38B-7B11-4639-987D-FBBB7229812B}"/>
              </a:ext>
            </a:extLst>
          </p:cNvPr>
          <p:cNvSpPr/>
          <p:nvPr/>
        </p:nvSpPr>
        <p:spPr>
          <a:xfrm>
            <a:off x="1811548" y="339957"/>
            <a:ext cx="9201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Estimated Population and Change for Select Texas Counties, 2021-2022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914F7-6107-4765-9932-8BD4EBBA3075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2022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243055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8755215" y="2169455"/>
            <a:ext cx="2259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3C4D5-583D-44B1-A2D3-1724E034AAE7}"/>
              </a:ext>
            </a:extLst>
          </p:cNvPr>
          <p:cNvSpPr/>
          <p:nvPr/>
        </p:nvSpPr>
        <p:spPr>
          <a:xfrm>
            <a:off x="1761893" y="340156"/>
            <a:ext cx="89432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Minority population drove growth in Texas between 2010-2020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59" y="6356351"/>
            <a:ext cx="562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there were changes in the capture and processing of race data changed between 2010 and 2020</a:t>
            </a:r>
          </a:p>
        </p:txBody>
      </p:sp>
    </p:spTree>
    <p:extLst>
      <p:ext uri="{BB962C8B-B14F-4D97-AF65-F5344CB8AC3E}">
        <p14:creationId xmlns:p14="http://schemas.microsoft.com/office/powerpoint/2010/main" val="94095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4B9AC2-1857-4314-996B-EE6ED4DD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3A8FF5-D0AF-4BDD-97A2-92356F67D777}"/>
              </a:ext>
            </a:extLst>
          </p:cNvPr>
          <p:cNvGraphicFramePr/>
          <p:nvPr/>
        </p:nvGraphicFramePr>
        <p:xfrm>
          <a:off x="685800" y="719667"/>
          <a:ext cx="10668000" cy="573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266044-A4B7-4F0F-9546-F2DCBB2B52C3}"/>
              </a:ext>
            </a:extLst>
          </p:cNvPr>
          <p:cNvSpPr txBox="1">
            <a:spLocks/>
          </p:cNvSpPr>
          <p:nvPr/>
        </p:nvSpPr>
        <p:spPr>
          <a:xfrm>
            <a:off x="2010705" y="268190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Racial/Ethnic Composition of Texas Population, 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563ED-EEC3-4D40-9DDE-93467B2DB9C0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American Community Survey, 2021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606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5114158" y="896363"/>
            <a:ext cx="7195127" cy="56068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7A754-1D07-4F8A-B0C6-53A786B8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96" y="2299025"/>
            <a:ext cx="3844949" cy="30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3" t="3301" r="3563" b="9903"/>
          <a:stretch/>
        </p:blipFill>
        <p:spPr>
          <a:xfrm>
            <a:off x="4980528" y="989492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619" y="5354158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9636863" y="821910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7F3BC-2D14-4BAA-8213-BF6DBE55E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104" y="2618230"/>
            <a:ext cx="3090910" cy="20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19" y="862681"/>
            <a:ext cx="7521321" cy="6171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75" y="5172830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9328798" y="862681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1D614-2CA3-4C0C-AFE6-A63E6A84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138" y="2512115"/>
            <a:ext cx="3735465" cy="24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9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and 2022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/>
        </p:nvGraphicFramePr>
        <p:xfrm>
          <a:off x="8403335" y="1707850"/>
          <a:ext cx="3475403" cy="3867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/>
        </p:nvGraphicFramePr>
        <p:xfrm>
          <a:off x="477430" y="1869260"/>
          <a:ext cx="3487094" cy="321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1509403" y="1476302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9262523" y="1523184"/>
            <a:ext cx="17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2021 to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2020-2021, 2021-2022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6523AB-87E5-4D35-A3BF-9E1C6BDD00D4}"/>
              </a:ext>
            </a:extLst>
          </p:cNvPr>
          <p:cNvGraphicFramePr/>
          <p:nvPr/>
        </p:nvGraphicFramePr>
        <p:xfrm>
          <a:off x="4526677" y="1680892"/>
          <a:ext cx="3314505" cy="381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68E960-10A1-4F78-8E5A-FDF1AF5205F3}"/>
              </a:ext>
            </a:extLst>
          </p:cNvPr>
          <p:cNvSpPr txBox="1"/>
          <p:nvPr/>
        </p:nvSpPr>
        <p:spPr>
          <a:xfrm>
            <a:off x="5486721" y="1476302"/>
            <a:ext cx="17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2B7FB5-48BE-4B79-B1E8-2A3077931E20}"/>
              </a:ext>
            </a:extLst>
          </p:cNvPr>
          <p:cNvSpPr/>
          <p:nvPr/>
        </p:nvSpPr>
        <p:spPr>
          <a:xfrm>
            <a:off x="9748613" y="5495839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470,708 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E8567-AF8B-4C06-82A9-A917D9159F87}"/>
              </a:ext>
            </a:extLst>
          </p:cNvPr>
          <p:cNvSpPr/>
          <p:nvPr/>
        </p:nvSpPr>
        <p:spPr>
          <a:xfrm>
            <a:off x="5771815" y="5484422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326,390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62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553777"/>
              </p:ext>
            </p:extLst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069793" y="1670914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1670914"/>
            <a:ext cx="2583432" cy="2573283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>
            <a:cxnSpLocks/>
          </p:cNvCxnSpPr>
          <p:nvPr/>
        </p:nvCxnSpPr>
        <p:spPr>
          <a:xfrm>
            <a:off x="5731727" y="3429000"/>
            <a:ext cx="3332391" cy="1699606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7AA871-AB94-4BE3-B169-BC30D646C65E}"/>
              </a:ext>
            </a:extLst>
          </p:cNvPr>
          <p:cNvCxnSpPr>
            <a:cxnSpLocks/>
          </p:cNvCxnSpPr>
          <p:nvPr/>
        </p:nvCxnSpPr>
        <p:spPr>
          <a:xfrm flipV="1">
            <a:off x="8978150" y="3596268"/>
            <a:ext cx="539416" cy="147421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9F1BC-2480-44FD-B0E5-00EF9FDD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EFFFA-C896-47CC-ABD5-FF2C24AC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59" y="1023008"/>
            <a:ext cx="5543550" cy="5648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4876A-6636-41FD-8A94-7017D188B499}"/>
              </a:ext>
            </a:extLst>
          </p:cNvPr>
          <p:cNvSpPr/>
          <p:nvPr/>
        </p:nvSpPr>
        <p:spPr>
          <a:xfrm>
            <a:off x="2167052" y="298179"/>
            <a:ext cx="891911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Estimated Change from Domestic Migration Comparing 2010-20 and 2021-22, Texas Counties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9DA5F-F9AE-43B6-B534-0B061AE8A5A1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2022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329355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94042"/>
              </p:ext>
            </p:extLst>
          </p:nvPr>
        </p:nvGraphicFramePr>
        <p:xfrm>
          <a:off x="1088297" y="1221897"/>
          <a:ext cx="10135357" cy="52535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64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8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385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92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5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 and 2021 Population Estimates			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" y="1210296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05296" y="5782755"/>
            <a:ext cx="2887974" cy="464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21" y="1645271"/>
            <a:ext cx="2564811" cy="1991821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84236" y="5776759"/>
            <a:ext cx="1152657" cy="61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913950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/>
        </p:nvGraphicFramePr>
        <p:xfrm>
          <a:off x="2032000" y="102871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Distribution by Education Attainment of Texas Residents (Non-Migrants), Immigrants (international)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Samples,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7677881" y="1062787"/>
            <a:ext cx="150541" cy="35285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 flipH="1">
            <a:off x="8636621" y="1136731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 flipH="1">
            <a:off x="6146181" y="2388220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CA636E-C98C-4194-8A6B-8CFDA71424C7}"/>
              </a:ext>
            </a:extLst>
          </p:cNvPr>
          <p:cNvCxnSpPr>
            <a:cxnSpLocks/>
          </p:cNvCxnSpPr>
          <p:nvPr/>
        </p:nvCxnSpPr>
        <p:spPr>
          <a:xfrm flipH="1">
            <a:off x="7354496" y="373804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ED1041-EB91-40A8-957A-12ED18A01F51}"/>
              </a:ext>
            </a:extLst>
          </p:cNvPr>
          <p:cNvCxnSpPr>
            <a:cxnSpLocks/>
          </p:cNvCxnSpPr>
          <p:nvPr/>
        </p:nvCxnSpPr>
        <p:spPr>
          <a:xfrm flipH="1">
            <a:off x="9858918" y="276958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861B88-A957-47A9-801E-95BB7866B749}"/>
              </a:ext>
            </a:extLst>
          </p:cNvPr>
          <p:cNvGraphicFramePr>
            <a:graphicFrameLocks/>
          </p:cNvGraphicFramePr>
          <p:nvPr/>
        </p:nvGraphicFramePr>
        <p:xfrm>
          <a:off x="1642327" y="914336"/>
          <a:ext cx="9580844" cy="561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Non-Migrants (Texans)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2006-2020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82253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Change in Travel Time to Work, Texas, 2006-2010 and 2016-2020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5-Year American Community Survey Summary File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BD2DDF-A5ED-4A17-A280-D409D8F6D47E}"/>
              </a:ext>
            </a:extLst>
          </p:cNvPr>
          <p:cNvGraphicFramePr>
            <a:graphicFrameLocks/>
          </p:cNvGraphicFramePr>
          <p:nvPr/>
        </p:nvGraphicFramePr>
        <p:xfrm>
          <a:off x="1571169" y="1151572"/>
          <a:ext cx="9782631" cy="500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29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63762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Transportation, Texas, 2011, 2019,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389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2011, 2019 and 2021 1-Year American Community Survey Summary File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357A7F-02BC-472E-9CC3-6359252B5C0D}"/>
              </a:ext>
            </a:extLst>
          </p:cNvPr>
          <p:cNvGraphicFramePr>
            <a:graphicFrameLocks/>
          </p:cNvGraphicFramePr>
          <p:nvPr/>
        </p:nvGraphicFramePr>
        <p:xfrm>
          <a:off x="2012091" y="1093836"/>
          <a:ext cx="8630700" cy="526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13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669CC-B9DD-42CB-8031-7EE119A6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8F1F-D063-4918-A939-0F3F5CBA35BC}"/>
              </a:ext>
            </a:extLst>
          </p:cNvPr>
          <p:cNvSpPr/>
          <p:nvPr/>
        </p:nvSpPr>
        <p:spPr>
          <a:xfrm>
            <a:off x="1945364" y="301533"/>
            <a:ext cx="895585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Percent of housing units build in different periods, Census Tracts,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5299D-7C60-4E46-8610-9A7B5E475BF4}"/>
              </a:ext>
            </a:extLst>
          </p:cNvPr>
          <p:cNvSpPr txBox="1"/>
          <p:nvPr/>
        </p:nvSpPr>
        <p:spPr>
          <a:xfrm>
            <a:off x="0" y="2253631"/>
            <a:ext cx="13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1970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1C32D-F6A6-448A-9359-4A5679586843}"/>
              </a:ext>
            </a:extLst>
          </p:cNvPr>
          <p:cNvSpPr txBox="1"/>
          <p:nvPr/>
        </p:nvSpPr>
        <p:spPr>
          <a:xfrm>
            <a:off x="10393680" y="225363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1970-1989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6627D-8B3F-4C26-A4B7-CE52F4800297}"/>
              </a:ext>
            </a:extLst>
          </p:cNvPr>
          <p:cNvSpPr txBox="1"/>
          <p:nvPr/>
        </p:nvSpPr>
        <p:spPr>
          <a:xfrm>
            <a:off x="10393680" y="5445271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 and after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492B7-F4A7-4E7B-874B-4C43076908C8}"/>
              </a:ext>
            </a:extLst>
          </p:cNvPr>
          <p:cNvSpPr txBox="1"/>
          <p:nvPr/>
        </p:nvSpPr>
        <p:spPr>
          <a:xfrm>
            <a:off x="66364" y="526060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1990-2009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F0C143-BB2A-412F-9041-94327C27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73" y="1054440"/>
            <a:ext cx="3580707" cy="2767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0B9446-5A39-4AFB-8F80-D661DFE3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68" y="1054438"/>
            <a:ext cx="3580707" cy="2767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F4BE20-AB3C-4435-84E4-89D7D2614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773" y="3930804"/>
            <a:ext cx="3580708" cy="27677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F2D961-51F2-4568-BB74-DD245BBBA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267" y="3930804"/>
            <a:ext cx="3580707" cy="27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1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F3F1A-D171-47A0-82E9-22AA6ABC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9DB7E-318E-44C1-B25D-81BFE152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89" y="787400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6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B16DB-A7D2-4108-83C7-CA064F9B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E6312-BBCC-49FD-987D-BFEEB220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923925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7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15E9-E5D8-4675-8DD5-AC946F7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F9E6-4D35-4985-95DE-B456E056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5" y="233261"/>
            <a:ext cx="10393055" cy="5746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6A40-587F-4C1F-BAB1-D6BBC65A01DD}"/>
              </a:ext>
            </a:extLst>
          </p:cNvPr>
          <p:cNvSpPr/>
          <p:nvPr/>
        </p:nvSpPr>
        <p:spPr>
          <a:xfrm>
            <a:off x="2341643" y="4549698"/>
            <a:ext cx="3754357" cy="37666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12EB-1D13-4468-8960-4F3D635E247C}"/>
              </a:ext>
            </a:extLst>
          </p:cNvPr>
          <p:cNvSpPr txBox="1"/>
          <p:nvPr/>
        </p:nvSpPr>
        <p:spPr>
          <a:xfrm>
            <a:off x="2709745" y="6032366"/>
            <a:ext cx="719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had an undercount of -0.97 in 2010 (not statistically different from 0)</a:t>
            </a:r>
          </a:p>
        </p:txBody>
      </p:sp>
    </p:spTree>
    <p:extLst>
      <p:ext uri="{BB962C8B-B14F-4D97-AF65-F5344CB8AC3E}">
        <p14:creationId xmlns:p14="http://schemas.microsoft.com/office/powerpoint/2010/main" val="32389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0E920-E39A-48AC-BD70-001A2299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50332-2768-40A7-B1AB-18BA71B005DD}"/>
              </a:ext>
            </a:extLst>
          </p:cNvPr>
          <p:cNvSpPr/>
          <p:nvPr/>
        </p:nvSpPr>
        <p:spPr>
          <a:xfrm>
            <a:off x="1991371" y="65146"/>
            <a:ext cx="88434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Population 25 Years and Older with a Bachelor’s Degree or Higher, Census Tracts,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58238-BCC5-4703-84C8-AFDDE19F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822276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8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90A28-23C2-48B3-8157-B0F25C2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EBA54-EE81-4C14-B299-B4955729E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66" y="858472"/>
            <a:ext cx="7677150" cy="5934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CC39BA-CDC8-4E0A-9AF7-0ACB1815AA45}"/>
              </a:ext>
            </a:extLst>
          </p:cNvPr>
          <p:cNvSpPr/>
          <p:nvPr/>
        </p:nvSpPr>
        <p:spPr>
          <a:xfrm>
            <a:off x="1403198" y="0"/>
            <a:ext cx="101360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Labor Force in Management, Business, Science Occupations, Census Tracts, 2019</a:t>
            </a:r>
          </a:p>
        </p:txBody>
      </p:sp>
    </p:spTree>
    <p:extLst>
      <p:ext uri="{BB962C8B-B14F-4D97-AF65-F5344CB8AC3E}">
        <p14:creationId xmlns:p14="http://schemas.microsoft.com/office/powerpoint/2010/main" val="2224519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9CBFF-5D47-49EB-98B4-F683423C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B7C1F-1E48-4B76-BB67-4292E093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86" y="866557"/>
            <a:ext cx="7574740" cy="58549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0AF374-016C-4892-B4D1-EAF26208C3AA}"/>
              </a:ext>
            </a:extLst>
          </p:cNvPr>
          <p:cNvSpPr/>
          <p:nvPr/>
        </p:nvSpPr>
        <p:spPr>
          <a:xfrm>
            <a:off x="1945364" y="0"/>
            <a:ext cx="101360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Labor Force in Construction and Maintenance Occupations, Census Tracts, 2019</a:t>
            </a:r>
          </a:p>
        </p:txBody>
      </p:sp>
    </p:spTree>
    <p:extLst>
      <p:ext uri="{BB962C8B-B14F-4D97-AF65-F5344CB8AC3E}">
        <p14:creationId xmlns:p14="http://schemas.microsoft.com/office/powerpoint/2010/main" val="398910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BF1AC-DB62-4A56-8CEF-246609C3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F90B6-E6C0-4EB2-8D23-A81FE7F79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50" y="866564"/>
            <a:ext cx="7677150" cy="59340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24F3A5-3E2C-4E7E-B1E3-D03834A1F36F}"/>
              </a:ext>
            </a:extLst>
          </p:cNvPr>
          <p:cNvSpPr/>
          <p:nvPr/>
        </p:nvSpPr>
        <p:spPr>
          <a:xfrm>
            <a:off x="1945364" y="301533"/>
            <a:ext cx="97950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Labor Force in Service Occupations, Census Tracts, 2019</a:t>
            </a:r>
          </a:p>
        </p:txBody>
      </p:sp>
    </p:spTree>
    <p:extLst>
      <p:ext uri="{BB962C8B-B14F-4D97-AF65-F5344CB8AC3E}">
        <p14:creationId xmlns:p14="http://schemas.microsoft.com/office/powerpoint/2010/main" val="80692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4D088-8139-4968-8F0E-5D24773F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50005E-0717-40E3-8D45-1F26F93FBD82}"/>
              </a:ext>
            </a:extLst>
          </p:cNvPr>
          <p:cNvSpPr/>
          <p:nvPr/>
        </p:nvSpPr>
        <p:spPr>
          <a:xfrm>
            <a:off x="2083387" y="48491"/>
            <a:ext cx="84235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Population that does not have Health Insurance, Census Tracts,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C83B7-0A96-4B79-90D0-2E67530F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38" y="875434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1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18D8D-F2E3-4419-9B44-891946B3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87BE29-CBA6-49CC-B250-1FA5AABAE597}"/>
              </a:ext>
            </a:extLst>
          </p:cNvPr>
          <p:cNvSpPr/>
          <p:nvPr/>
        </p:nvSpPr>
        <p:spPr>
          <a:xfrm>
            <a:off x="1945364" y="301533"/>
            <a:ext cx="102615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Population that is Living Below Poverty, Census Tracts,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FE9CF-EB82-4F2C-B872-7BC02F22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94" y="866564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59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B1650-B778-459B-9A14-72CE2C9B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6960C-B0B2-494F-BDA0-17F58C7A0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42" y="860228"/>
            <a:ext cx="7677150" cy="59340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75366D-3935-4208-92AF-F416C97E7876}"/>
              </a:ext>
            </a:extLst>
          </p:cNvPr>
          <p:cNvSpPr/>
          <p:nvPr/>
        </p:nvSpPr>
        <p:spPr>
          <a:xfrm>
            <a:off x="1945364" y="0"/>
            <a:ext cx="1013604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Median Household Income, Census Tracts, 2019</a:t>
            </a:r>
          </a:p>
        </p:txBody>
      </p:sp>
    </p:spTree>
    <p:extLst>
      <p:ext uri="{BB962C8B-B14F-4D97-AF65-F5344CB8AC3E}">
        <p14:creationId xmlns:p14="http://schemas.microsoft.com/office/powerpoint/2010/main" val="3610179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73292-CE24-4498-876B-A329203F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163CD-D4BA-4756-AFFA-D7CF7870976C}"/>
              </a:ext>
            </a:extLst>
          </p:cNvPr>
          <p:cNvSpPr/>
          <p:nvPr/>
        </p:nvSpPr>
        <p:spPr>
          <a:xfrm>
            <a:off x="1945364" y="301533"/>
            <a:ext cx="101601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Population that Receive SNAP Benefits, Census Tracts,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F1A52-46E8-400D-A397-D57E8E809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97" y="860228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0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3B3486-5183-471F-9B31-A22CF23E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D6A8F-AB7D-4B50-99B5-9F2E2A376448}"/>
              </a:ext>
            </a:extLst>
          </p:cNvPr>
          <p:cNvSpPr/>
          <p:nvPr/>
        </p:nvSpPr>
        <p:spPr>
          <a:xfrm>
            <a:off x="2053859" y="136525"/>
            <a:ext cx="808428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Renter Households with GRAPI Greater than 35%, Census Tracts,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F05D6-23FC-451E-AD08-B9DA5BB1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21" y="893655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7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45CAA-FDB0-4BCE-97BD-513CC41B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12169-DF67-43D3-A951-0141166488A7}"/>
              </a:ext>
            </a:extLst>
          </p:cNvPr>
          <p:cNvSpPr/>
          <p:nvPr/>
        </p:nvSpPr>
        <p:spPr>
          <a:xfrm>
            <a:off x="1991371" y="65146"/>
            <a:ext cx="88434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Percent of Population that is aged 65 Years and older, Census Tracts,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8442E-DB2F-423F-9927-20F531E0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858779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6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0071C-6F15-4C77-92A2-69B05675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1" y="1059287"/>
            <a:ext cx="10407759" cy="57487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F3943-2906-4294-9235-CA17BD2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0B9BE0-B493-46DC-8530-49E08E0EAC9A}"/>
              </a:ext>
            </a:extLst>
          </p:cNvPr>
          <p:cNvSpPr/>
          <p:nvPr/>
        </p:nvSpPr>
        <p:spPr>
          <a:xfrm>
            <a:off x="7292196" y="393364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FD8AFE-F865-4D34-94C9-A9CDA090BF59}"/>
              </a:ext>
            </a:extLst>
          </p:cNvPr>
          <p:cNvSpPr/>
          <p:nvPr/>
        </p:nvSpPr>
        <p:spPr>
          <a:xfrm>
            <a:off x="7292196" y="5752705"/>
            <a:ext cx="621102" cy="333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2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A4D072-8E26-4726-8E59-7AB6ABF1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BE8B99-FFBB-476B-985B-065AFF1F4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251677"/>
              </p:ext>
            </p:extLst>
          </p:nvPr>
        </p:nvGraphicFramePr>
        <p:xfrm>
          <a:off x="1063925" y="1305464"/>
          <a:ext cx="10984300" cy="493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A6A3939-3821-4ED4-B290-A9DC06A6BCC8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2020-2060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8C67A-493B-4EA1-9241-121CC57C2D6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2022 and 2018 Population Projections</a:t>
            </a:r>
          </a:p>
        </p:txBody>
      </p:sp>
    </p:spTree>
    <p:extLst>
      <p:ext uri="{BB962C8B-B14F-4D97-AF65-F5344CB8AC3E}">
        <p14:creationId xmlns:p14="http://schemas.microsoft.com/office/powerpoint/2010/main" val="558536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C2CDA-AEAA-489B-942C-257D638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8B7B04-1C7F-454F-B428-BD3B28CE8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564065"/>
              </p:ext>
            </p:extLst>
          </p:nvPr>
        </p:nvGraphicFramePr>
        <p:xfrm>
          <a:off x="407406" y="1345721"/>
          <a:ext cx="10824186" cy="501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E4462332-C77A-4C1D-8A5B-1C506BF65110}"/>
              </a:ext>
            </a:extLst>
          </p:cNvPr>
          <p:cNvSpPr txBox="1">
            <a:spLocks/>
          </p:cNvSpPr>
          <p:nvPr/>
        </p:nvSpPr>
        <p:spPr>
          <a:xfrm>
            <a:off x="1919378" y="221352"/>
            <a:ext cx="10272622" cy="5780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/>
                </a:solidFill>
              </a:rPr>
              <a:t>Projected Population for Select Counties, Texas, 2020-2060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78F2C-0103-4180-A7ED-338FEB60DFD8}"/>
              </a:ext>
            </a:extLst>
          </p:cNvPr>
          <p:cNvSpPr txBox="1"/>
          <p:nvPr/>
        </p:nvSpPr>
        <p:spPr>
          <a:xfrm>
            <a:off x="407406" y="6538912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2022 Population Projections </a:t>
            </a:r>
          </a:p>
        </p:txBody>
      </p:sp>
    </p:spTree>
    <p:extLst>
      <p:ext uri="{BB962C8B-B14F-4D97-AF65-F5344CB8AC3E}">
        <p14:creationId xmlns:p14="http://schemas.microsoft.com/office/powerpoint/2010/main" val="3357052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42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3780" y="133458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2020-2050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257" y="6579220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474618"/>
              </p:ext>
            </p:extLst>
          </p:nvPr>
        </p:nvGraphicFramePr>
        <p:xfrm>
          <a:off x="553528" y="1312057"/>
          <a:ext cx="11419936" cy="516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138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66ABA-88CB-4CC1-8A6D-C1B87B7B9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36" y="1118082"/>
            <a:ext cx="6964864" cy="54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0FA1C3-ECF3-48F1-A8FC-6516F11C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2130464"/>
            <a:ext cx="3305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49B78-06D9-492B-8B7E-F4092D4D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994" y="869439"/>
            <a:ext cx="7199727" cy="5597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267BE2-CE57-4EAF-9A8D-09D6AA2C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24" y="2297731"/>
            <a:ext cx="33909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FBABE-22A3-40A0-9F50-8E263830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C4BBA4-ED01-4DA1-A48F-9468EF9D2FCB}"/>
              </a:ext>
            </a:extLst>
          </p:cNvPr>
          <p:cNvGraphicFramePr>
            <a:graphicFrameLocks noGrp="1"/>
          </p:cNvGraphicFramePr>
          <p:nvPr/>
        </p:nvGraphicFramePr>
        <p:xfrm>
          <a:off x="242887" y="1243953"/>
          <a:ext cx="11706226" cy="486451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902369">
                  <a:extLst>
                    <a:ext uri="{9D8B030D-6E8A-4147-A177-3AD203B41FA5}">
                      <a16:colId xmlns:a16="http://schemas.microsoft.com/office/drawing/2014/main" val="3243746556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244416065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449721025"/>
                    </a:ext>
                  </a:extLst>
                </a:gridCol>
                <a:gridCol w="1444180">
                  <a:extLst>
                    <a:ext uri="{9D8B030D-6E8A-4147-A177-3AD203B41FA5}">
                      <a16:colId xmlns:a16="http://schemas.microsoft.com/office/drawing/2014/main" val="3105081900"/>
                    </a:ext>
                  </a:extLst>
                </a:gridCol>
                <a:gridCol w="1494072">
                  <a:extLst>
                    <a:ext uri="{9D8B030D-6E8A-4147-A177-3AD203B41FA5}">
                      <a16:colId xmlns:a16="http://schemas.microsoft.com/office/drawing/2014/main" val="2397931014"/>
                    </a:ext>
                  </a:extLst>
                </a:gridCol>
                <a:gridCol w="950925">
                  <a:extLst>
                    <a:ext uri="{9D8B030D-6E8A-4147-A177-3AD203B41FA5}">
                      <a16:colId xmlns:a16="http://schemas.microsoft.com/office/drawing/2014/main" val="3868210721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988814659"/>
                    </a:ext>
                  </a:extLst>
                </a:gridCol>
                <a:gridCol w="890061">
                  <a:extLst>
                    <a:ext uri="{9D8B030D-6E8A-4147-A177-3AD203B41FA5}">
                      <a16:colId xmlns:a16="http://schemas.microsoft.com/office/drawing/2014/main" val="2514187327"/>
                    </a:ext>
                  </a:extLst>
                </a:gridCol>
              </a:tblGrid>
              <a:tr h="542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Geographic 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               Population Estimate (as of July 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76788"/>
                  </a:ext>
                </a:extLst>
              </a:tr>
              <a:tr h="598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Pct. Change 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730102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United States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857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331,511,512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332,031,554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333,287,557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1,256,003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033033"/>
                  </a:ext>
                </a:extLst>
              </a:tr>
              <a:tr h="385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Texas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29,232,474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29,558,864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 </a:t>
                      </a:r>
                      <a:r>
                        <a:rPr lang="en-US" sz="1600" b="1" u="none" strike="noStrike" dirty="0">
                          <a:effectLst/>
                        </a:rPr>
                        <a:t>30,029,572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b="1" u="none" strike="noStrike" dirty="0">
                          <a:effectLst/>
                        </a:rPr>
                        <a:t>        470,708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151337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Florida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21,589,602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21,828,069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22,244,823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416,754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8232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North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10,449,445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10,565,885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10,698,973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133,088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009842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Georgia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10,729,828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10,788,029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10,912,876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124,847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983854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Arizona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7,179,943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7,264,877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7,359,197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94,320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22510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South Carolina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5,131,848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5,193,266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5,282,634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89,368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2239769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Tennessee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6,925,619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6,968,351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7,051,339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82,988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398300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Washington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7,724,031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7,740,745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7,785,786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45,041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020097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Utah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3,283,785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3,339,113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3,380,800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41,687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0681515"/>
                  </a:ext>
                </a:extLst>
              </a:tr>
              <a:tr h="32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Idaho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1,849,202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1,904,314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1,939,033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400" u="none" strike="noStrike" dirty="0">
                          <a:effectLst/>
                        </a:rPr>
                        <a:t>           34,719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565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5041B-ADF6-48F6-B9C5-B6BA98FF8583}"/>
              </a:ext>
            </a:extLst>
          </p:cNvPr>
          <p:cNvSpPr txBox="1"/>
          <p:nvPr/>
        </p:nvSpPr>
        <p:spPr>
          <a:xfrm>
            <a:off x="4390768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’20-’21 -&gt; </a:t>
            </a:r>
            <a:r>
              <a:rPr lang="en-US" sz="1600" b="1" dirty="0"/>
              <a:t>902</a:t>
            </a:r>
            <a:r>
              <a:rPr lang="en-US" sz="1400" dirty="0"/>
              <a:t> </a:t>
            </a:r>
          </a:p>
          <a:p>
            <a:r>
              <a:rPr lang="en-US" sz="1400" dirty="0"/>
              <a:t>new Texans per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163A-2118-4443-8CE0-55A10937214D}"/>
              </a:ext>
            </a:extLst>
          </p:cNvPr>
          <p:cNvSpPr txBox="1"/>
          <p:nvPr/>
        </p:nvSpPr>
        <p:spPr>
          <a:xfrm>
            <a:off x="6500684" y="6167477"/>
            <a:ext cx="1705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’21-’22 -&gt; </a:t>
            </a:r>
            <a:r>
              <a:rPr lang="en-US" sz="1600" b="1" dirty="0"/>
              <a:t>1,290</a:t>
            </a:r>
            <a:r>
              <a:rPr lang="en-US" sz="1400" dirty="0"/>
              <a:t> new Texans per 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06F41-F531-4B89-BB00-69B34CF936E3}"/>
              </a:ext>
            </a:extLst>
          </p:cNvPr>
          <p:cNvSpPr/>
          <p:nvPr/>
        </p:nvSpPr>
        <p:spPr>
          <a:xfrm>
            <a:off x="2127373" y="317104"/>
            <a:ext cx="493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Arial" panose="020B0604020202020204" pitchFamily="34" charset="0"/>
              </a:rPr>
              <a:t>States with Most Population Growth, 2020 to 2022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84A18-FABA-42EE-A41A-C504AFF186C7}"/>
              </a:ext>
            </a:extLst>
          </p:cNvPr>
          <p:cNvSpPr/>
          <p:nvPr/>
        </p:nvSpPr>
        <p:spPr>
          <a:xfrm>
            <a:off x="6595419" y="2751438"/>
            <a:ext cx="1312905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E1821-9E05-4D48-AB4F-D9E28216941E}"/>
              </a:ext>
            </a:extLst>
          </p:cNvPr>
          <p:cNvSpPr txBox="1"/>
          <p:nvPr/>
        </p:nvSpPr>
        <p:spPr>
          <a:xfrm>
            <a:off x="60960" y="6611779"/>
            <a:ext cx="40895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2021 and 2022 vintages</a:t>
            </a:r>
          </a:p>
        </p:txBody>
      </p:sp>
    </p:spTree>
    <p:extLst>
      <p:ext uri="{BB962C8B-B14F-4D97-AF65-F5344CB8AC3E}">
        <p14:creationId xmlns:p14="http://schemas.microsoft.com/office/powerpoint/2010/main" val="84538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7D038A-C711-4B89-99D4-8401AE2F6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" t="1022" r="1548" b="3070"/>
          <a:stretch/>
        </p:blipFill>
        <p:spPr>
          <a:xfrm>
            <a:off x="2185415" y="924637"/>
            <a:ext cx="7607809" cy="57968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3213635" y="304749"/>
            <a:ext cx="55163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2022 Estimated Population, Texas Counties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88" y="5675056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173131">
            <a:off x="6570061" y="2928897"/>
            <a:ext cx="1520662" cy="1699462"/>
          </a:xfrm>
          <a:prstGeom prst="triangle">
            <a:avLst>
              <a:gd name="adj" fmla="val 61782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>
            <a:cxnSpLocks/>
          </p:cNvCxnSpPr>
          <p:nvPr/>
        </p:nvCxnSpPr>
        <p:spPr>
          <a:xfrm>
            <a:off x="7201785" y="3994146"/>
            <a:ext cx="322467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683088" y="372330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BB792-436C-4E6B-A9CB-1C1E95206E4F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2022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10575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E3EEAE-BAF9-45A2-8AB3-ED1B01D71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5" t="759" r="1379" b="3221"/>
          <a:stretch/>
        </p:blipFill>
        <p:spPr>
          <a:xfrm>
            <a:off x="3480683" y="979509"/>
            <a:ext cx="7474227" cy="57156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2470584" y="246221"/>
            <a:ext cx="725083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Numeric Change, Texas Counties, 2021-2022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3589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Population Estimates, 2022 Vintage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0F99C-1110-4F71-9DB3-7E6C8ECEEB8A}"/>
              </a:ext>
            </a:extLst>
          </p:cNvPr>
          <p:cNvSpPr txBox="1"/>
          <p:nvPr/>
        </p:nvSpPr>
        <p:spPr>
          <a:xfrm>
            <a:off x="10125987" y="2095500"/>
            <a:ext cx="165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 of Texas counties lost population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54963-ECEB-4B80-B7C1-124CCCC58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54" y="3371929"/>
            <a:ext cx="3340143" cy="21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06633"/>
              </p:ext>
            </p:extLst>
          </p:nvPr>
        </p:nvGraphicFramePr>
        <p:xfrm>
          <a:off x="1399479" y="890594"/>
          <a:ext cx="9762429" cy="556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86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705451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810160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63812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93140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93140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93140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06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2022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2021-2022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4,780,913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45,626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1,158,696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44,246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344317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977,281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33,424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183314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889,146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29,022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316867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Bexar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2,059,530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28,635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056475"/>
                  </a:ext>
                </a:extLst>
              </a:tr>
              <a:tr h="29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678,490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28,229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671,418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26,967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2,154,595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25,193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1,326,436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17,892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172,366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14,150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269,225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13,160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2,600,840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12,886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184,642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9,751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388,181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9,323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741739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212,182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9,075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32172"/>
                  </a:ext>
                </a:extLst>
              </a:tr>
              <a:tr h="277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165,834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8,868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0928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2021-2022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2022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2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2021-2022*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/>
        </p:nvGraphicFramePr>
        <p:xfrm>
          <a:off x="2193223" y="815129"/>
          <a:ext cx="9099087" cy="5625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011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12428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355023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33725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248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2022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2021-2022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2021-2022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4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Kaufman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172,366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14,150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4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123,208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6,659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345998"/>
                  </a:ext>
                </a:extLst>
              </a:tr>
              <a:tr h="349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184,642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9,751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15566"/>
                  </a:ext>
                </a:extLst>
              </a:tr>
              <a:tr h="301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165,834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8,868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858210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269,225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13,160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101,992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4,610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67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671,418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26,967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49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74,895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678,490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28,229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106,188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4,022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195,506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8,064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61,894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2,420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108,282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4,824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58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1,158,696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44,246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38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889,146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29,022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2021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85725" y="65389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2022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0912-1C8F-4E80-8A5F-DFDCA0AFFD78}"/>
              </a:ext>
            </a:extLst>
          </p:cNvPr>
          <p:cNvSpPr/>
          <p:nvPr/>
        </p:nvSpPr>
        <p:spPr>
          <a:xfrm>
            <a:off x="10204057" y="2103928"/>
            <a:ext cx="1088253" cy="438025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2656c6-b205-4b62-909d-389f9e348b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5" ma:contentTypeDescription="Create a new document." ma:contentTypeScope="" ma:versionID="d1c180feafade2a2ecb35299f835c4a3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7e962e94dafdbd0d6390d70c33227458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484A1-434B-4BD9-91E0-487B0D646ADF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22656c6-b205-4b62-909d-389f9e348b2b"/>
    <ds:schemaRef ds:uri="8865c3b5-672f-488d-b474-fd2e6972fa6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CF538-1040-4912-BBC1-C8C1D1E6F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39191</TotalTime>
  <Words>1910</Words>
  <Application>Microsoft Office PowerPoint</Application>
  <PresentationFormat>Widescreen</PresentationFormat>
  <Paragraphs>633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MS sans serif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Civilian Labor Force by Occupation, Texas, 2007, 2017 and 2017-2017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2020-2050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Janine Geppert</cp:lastModifiedBy>
  <cp:revision>836</cp:revision>
  <cp:lastPrinted>2021-08-19T16:34:52Z</cp:lastPrinted>
  <dcterms:created xsi:type="dcterms:W3CDTF">2016-06-30T18:52:57Z</dcterms:created>
  <dcterms:modified xsi:type="dcterms:W3CDTF">2023-04-29T16:46:22Z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