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7"/>
  </p:notesMasterIdLst>
  <p:sldIdLst>
    <p:sldId id="979" r:id="rId5"/>
    <p:sldId id="980" r:id="rId6"/>
    <p:sldId id="981" r:id="rId7"/>
    <p:sldId id="982" r:id="rId8"/>
    <p:sldId id="983" r:id="rId9"/>
    <p:sldId id="985" r:id="rId10"/>
    <p:sldId id="986" r:id="rId11"/>
    <p:sldId id="987" r:id="rId12"/>
    <p:sldId id="988" r:id="rId13"/>
    <p:sldId id="989" r:id="rId14"/>
    <p:sldId id="990" r:id="rId15"/>
    <p:sldId id="991" r:id="rId16"/>
    <p:sldId id="992" r:id="rId17"/>
    <p:sldId id="993" r:id="rId18"/>
    <p:sldId id="994" r:id="rId19"/>
    <p:sldId id="995" r:id="rId20"/>
    <p:sldId id="996" r:id="rId21"/>
    <p:sldId id="997" r:id="rId22"/>
    <p:sldId id="998" r:id="rId23"/>
    <p:sldId id="999" r:id="rId24"/>
    <p:sldId id="1000" r:id="rId25"/>
    <p:sldId id="1001" r:id="rId26"/>
    <p:sldId id="1002" r:id="rId27"/>
    <p:sldId id="1003" r:id="rId28"/>
    <p:sldId id="1004" r:id="rId29"/>
    <p:sldId id="1005" r:id="rId30"/>
    <p:sldId id="1006" r:id="rId31"/>
    <p:sldId id="1007" r:id="rId32"/>
    <p:sldId id="1008" r:id="rId33"/>
    <p:sldId id="1009" r:id="rId34"/>
    <p:sldId id="1010" r:id="rId35"/>
    <p:sldId id="1011" r:id="rId36"/>
    <p:sldId id="1012" r:id="rId37"/>
    <p:sldId id="1013" r:id="rId38"/>
    <p:sldId id="1014" r:id="rId39"/>
    <p:sldId id="1015" r:id="rId40"/>
    <p:sldId id="1016" r:id="rId41"/>
    <p:sldId id="1017" r:id="rId42"/>
    <p:sldId id="1018" r:id="rId43"/>
    <p:sldId id="1019" r:id="rId44"/>
    <p:sldId id="1020" r:id="rId45"/>
    <p:sldId id="1021" r:id="rId46"/>
    <p:sldId id="1022" r:id="rId47"/>
    <p:sldId id="1023" r:id="rId48"/>
    <p:sldId id="1025" r:id="rId49"/>
    <p:sldId id="1026" r:id="rId50"/>
    <p:sldId id="1027" r:id="rId51"/>
    <p:sldId id="1028" r:id="rId52"/>
    <p:sldId id="1029" r:id="rId53"/>
    <p:sldId id="1030" r:id="rId54"/>
    <p:sldId id="1031" r:id="rId55"/>
    <p:sldId id="1032" r:id="rId5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2B4200-07CC-FF49-0E27-2BEBDD80AF01}" name="M Michaellyn Garcia (CENSUS/GEO FED)" initials="MF" userId="S::m.michaellyn.garcia@census.gov::fb2aeed8-276a-4afb-990b-68132579a5db" providerId="AD"/>
  <p188:author id="{FC6C3101-7898-C363-0D4D-981A590519BB}" name="Christopher J Henrie (CENSUS/GEO FED)" initials="CF" userId="S::christopher.j.henrie@census.gov::ad334ac0-1c83-41f5-8381-2c9bf49d30e9" providerId="AD"/>
  <p188:author id="{433AA940-9222-1461-F4DE-71D9E89519F7}" name="Byron Rush White (CENSUS/GEO FED)" initials="BRW(F" userId="S::byron.rush.white@census.gov::277d19bc-d165-4024-9ec1-33e8efaf2f75" providerId="AD"/>
  <p188:author id="{2F2C44D1-FDFB-DF81-F7E2-04EAFB005BCD}" name="M Michaellyn Garcia (CENSUS/GEO FED)" initials="MMG(F" userId="S::M.Michaellyn.Garcia@census.gov::fb2aeed8-276a-4afb-990b-68132579a5db" providerId="AD"/>
  <p188:author id="{C218D0D1-D945-B722-4AFC-C6EE52BED54E}" name="April L Avnayim (CENSUS/GEO FED)" initials="ALA(F" userId="S::April.L.Avnayim@census.gov::fc0ef3b2-636c-4466-bfab-68e3b56ab3d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1EBC"/>
    <a:srgbClr val="9F6BF3"/>
    <a:srgbClr val="E295B1"/>
    <a:srgbClr val="700ED2"/>
    <a:srgbClr val="27C9BE"/>
    <a:srgbClr val="5B80CB"/>
    <a:srgbClr val="5E82CB"/>
    <a:srgbClr val="00B05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31" autoAdjust="0"/>
    <p:restoredTop sz="94125" autoAdjust="0"/>
  </p:normalViewPr>
  <p:slideViewPr>
    <p:cSldViewPr snapToGrid="0">
      <p:cViewPr varScale="1">
        <p:scale>
          <a:sx n="62" d="100"/>
          <a:sy n="62" d="100"/>
        </p:scale>
        <p:origin x="476" y="56"/>
      </p:cViewPr>
      <p:guideLst/>
    </p:cSldViewPr>
  </p:slideViewPr>
  <p:outlineViewPr>
    <p:cViewPr>
      <p:scale>
        <a:sx n="33" d="100"/>
        <a:sy n="33" d="100"/>
      </p:scale>
      <p:origin x="0" y="-1325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7.xml.rels><?xml version="1.0" encoding="UTF-8" standalone="yes"?>
<Relationships xmlns="http://schemas.openxmlformats.org/package/2006/relationships"><Relationship Id="rId1" Type="http://schemas.openxmlformats.org/officeDocument/2006/relationships/image" Target="../media/image44.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4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EE5238-5BCF-4591-98C2-32A7B0B40F97}"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8AA9D833-8E3D-4533-925B-AA5A642DE1E9}">
      <dgm:prSet phldrT="[Text]"/>
      <dgm:spPr/>
      <dgm:t>
        <a:bodyPr/>
        <a:lstStyle/>
        <a:p>
          <a:r>
            <a:rPr lang="en-US" dirty="0"/>
            <a:t>Urban Area</a:t>
          </a:r>
        </a:p>
      </dgm:t>
    </dgm:pt>
    <dgm:pt modelId="{F2F3A9CC-70F4-4094-A119-20345D592859}" type="parTrans" cxnId="{55A316D6-DFC7-4BFF-80EA-A36F401C7499}">
      <dgm:prSet/>
      <dgm:spPr/>
      <dgm:t>
        <a:bodyPr/>
        <a:lstStyle/>
        <a:p>
          <a:endParaRPr lang="en-US"/>
        </a:p>
      </dgm:t>
    </dgm:pt>
    <dgm:pt modelId="{685E3A41-80E7-4A04-B437-AC51D115C6F4}" type="sibTrans" cxnId="{55A316D6-DFC7-4BFF-80EA-A36F401C7499}">
      <dgm:prSet/>
      <dgm:spPr/>
      <dgm:t>
        <a:bodyPr/>
        <a:lstStyle/>
        <a:p>
          <a:endParaRPr lang="en-US"/>
        </a:p>
      </dgm:t>
    </dgm:pt>
    <dgm:pt modelId="{34738E29-D158-4B5D-BBC8-E275E3D21AF6}">
      <dgm:prSet phldrT="[Text]"/>
      <dgm:spPr/>
      <dgm:t>
        <a:bodyPr/>
        <a:lstStyle/>
        <a:p>
          <a:r>
            <a:rPr lang="en-US" dirty="0"/>
            <a:t>Population and Housing Unit Thresholds</a:t>
          </a:r>
        </a:p>
      </dgm:t>
    </dgm:pt>
    <dgm:pt modelId="{49548909-FFBB-4A69-B264-71674BD267A7}" type="parTrans" cxnId="{F362C3C4-81FA-4BBD-AC62-0476B6399FFD}">
      <dgm:prSet/>
      <dgm:spPr/>
      <dgm:t>
        <a:bodyPr/>
        <a:lstStyle/>
        <a:p>
          <a:endParaRPr lang="en-US"/>
        </a:p>
      </dgm:t>
    </dgm:pt>
    <dgm:pt modelId="{014F9AB2-39C4-496F-8681-565709BFE09C}" type="sibTrans" cxnId="{F362C3C4-81FA-4BBD-AC62-0476B6399FFD}">
      <dgm:prSet/>
      <dgm:spPr/>
      <dgm:t>
        <a:bodyPr/>
        <a:lstStyle/>
        <a:p>
          <a:endParaRPr lang="en-US"/>
        </a:p>
      </dgm:t>
    </dgm:pt>
    <dgm:pt modelId="{1AF3B0A6-E996-4177-86B1-95586BF195FA}">
      <dgm:prSet phldrT="[Text]"/>
      <dgm:spPr/>
      <dgm:t>
        <a:bodyPr/>
        <a:lstStyle/>
        <a:p>
          <a:r>
            <a:rPr lang="en-US" dirty="0"/>
            <a:t>Density Thresholds</a:t>
          </a:r>
        </a:p>
      </dgm:t>
    </dgm:pt>
    <dgm:pt modelId="{533D4382-A413-4CF8-8C2F-1F23E9242E1E}" type="parTrans" cxnId="{5F3E9F5B-FC11-4772-B33C-299068745B50}">
      <dgm:prSet/>
      <dgm:spPr/>
      <dgm:t>
        <a:bodyPr/>
        <a:lstStyle/>
        <a:p>
          <a:endParaRPr lang="en-US"/>
        </a:p>
      </dgm:t>
    </dgm:pt>
    <dgm:pt modelId="{D3B084B4-653B-4908-8B4B-3648B59D81C0}" type="sibTrans" cxnId="{5F3E9F5B-FC11-4772-B33C-299068745B50}">
      <dgm:prSet/>
      <dgm:spPr/>
      <dgm:t>
        <a:bodyPr/>
        <a:lstStyle/>
        <a:p>
          <a:endParaRPr lang="en-US"/>
        </a:p>
      </dgm:t>
    </dgm:pt>
    <dgm:pt modelId="{D5977D8E-1501-4B2D-AA6A-67D36E0F8B48}">
      <dgm:prSet phldrT="[Text]"/>
      <dgm:spPr/>
      <dgm:t>
        <a:bodyPr/>
        <a:lstStyle/>
        <a:p>
          <a:r>
            <a:rPr lang="en-US" dirty="0"/>
            <a:t>Urban Land Use</a:t>
          </a:r>
        </a:p>
      </dgm:t>
    </dgm:pt>
    <dgm:pt modelId="{71073D55-3D18-4AF3-84A7-F7296E7BB36C}" type="parTrans" cxnId="{D5841857-505F-485A-BB7B-D445A8713D55}">
      <dgm:prSet/>
      <dgm:spPr/>
      <dgm:t>
        <a:bodyPr/>
        <a:lstStyle/>
        <a:p>
          <a:endParaRPr lang="en-US"/>
        </a:p>
      </dgm:t>
    </dgm:pt>
    <dgm:pt modelId="{1F7FF747-00D3-49E8-B161-D996FBF8C437}" type="sibTrans" cxnId="{D5841857-505F-485A-BB7B-D445A8713D55}">
      <dgm:prSet/>
      <dgm:spPr/>
      <dgm:t>
        <a:bodyPr/>
        <a:lstStyle/>
        <a:p>
          <a:endParaRPr lang="en-US"/>
        </a:p>
      </dgm:t>
    </dgm:pt>
    <dgm:pt modelId="{2EC6CC89-01DA-48A4-83AE-A3FF5FDF8374}">
      <dgm:prSet phldrT="[Text]"/>
      <dgm:spPr/>
      <dgm:t>
        <a:bodyPr/>
        <a:lstStyle/>
        <a:p>
          <a:r>
            <a:rPr lang="en-US" dirty="0"/>
            <a:t>Linking Development Across Landscapes</a:t>
          </a:r>
        </a:p>
      </dgm:t>
    </dgm:pt>
    <dgm:pt modelId="{4436930C-35F5-464C-8C76-71BB3CB8EAB0}" type="parTrans" cxnId="{C63318CD-3D34-4EA0-9AB2-3DD9C3A141E4}">
      <dgm:prSet/>
      <dgm:spPr/>
      <dgm:t>
        <a:bodyPr/>
        <a:lstStyle/>
        <a:p>
          <a:endParaRPr lang="en-US"/>
        </a:p>
      </dgm:t>
    </dgm:pt>
    <dgm:pt modelId="{5B44CC99-B528-4343-9DBF-47179AC2194F}" type="sibTrans" cxnId="{C63318CD-3D34-4EA0-9AB2-3DD9C3A141E4}">
      <dgm:prSet/>
      <dgm:spPr/>
      <dgm:t>
        <a:bodyPr/>
        <a:lstStyle/>
        <a:p>
          <a:endParaRPr lang="en-US"/>
        </a:p>
      </dgm:t>
    </dgm:pt>
    <dgm:pt modelId="{D80EDBDB-679A-4A4C-870E-754B4DA7CF41}">
      <dgm:prSet phldrT="[Text]"/>
      <dgm:spPr/>
      <dgm:t>
        <a:bodyPr/>
        <a:lstStyle/>
        <a:p>
          <a:r>
            <a:rPr lang="en-US" dirty="0"/>
            <a:t>Splitting Large Agglomerations</a:t>
          </a:r>
        </a:p>
      </dgm:t>
    </dgm:pt>
    <dgm:pt modelId="{49B8A908-9691-4735-941D-344B93ECC9EB}" type="parTrans" cxnId="{DA5C3C43-0560-4F2C-8EB5-C408A53E568F}">
      <dgm:prSet/>
      <dgm:spPr/>
      <dgm:t>
        <a:bodyPr/>
        <a:lstStyle/>
        <a:p>
          <a:endParaRPr lang="en-US"/>
        </a:p>
      </dgm:t>
    </dgm:pt>
    <dgm:pt modelId="{B139E9A9-2CA0-4455-A835-ACE1CA9C8B28}" type="sibTrans" cxnId="{DA5C3C43-0560-4F2C-8EB5-C408A53E568F}">
      <dgm:prSet/>
      <dgm:spPr/>
      <dgm:t>
        <a:bodyPr/>
        <a:lstStyle/>
        <a:p>
          <a:endParaRPr lang="en-US"/>
        </a:p>
      </dgm:t>
    </dgm:pt>
    <dgm:pt modelId="{FB23CB4C-65EF-425A-9D35-E656F414118D}" type="pres">
      <dgm:prSet presAssocID="{85EE5238-5BCF-4591-98C2-32A7B0B40F97}" presName="Name0" presStyleCnt="0">
        <dgm:presLayoutVars>
          <dgm:chMax val="1"/>
          <dgm:dir/>
          <dgm:animLvl val="ctr"/>
          <dgm:resizeHandles val="exact"/>
        </dgm:presLayoutVars>
      </dgm:prSet>
      <dgm:spPr/>
    </dgm:pt>
    <dgm:pt modelId="{7D0ED23D-62AE-4857-912F-349A35C8714F}" type="pres">
      <dgm:prSet presAssocID="{8AA9D833-8E3D-4533-925B-AA5A642DE1E9}" presName="centerShape" presStyleLbl="node0" presStyleIdx="0" presStyleCnt="1"/>
      <dgm:spPr/>
    </dgm:pt>
    <dgm:pt modelId="{5D724BF0-1502-4E1E-A0CB-886FCA5B1BCA}" type="pres">
      <dgm:prSet presAssocID="{34738E29-D158-4B5D-BBC8-E275E3D21AF6}" presName="node" presStyleLbl="node1" presStyleIdx="0" presStyleCnt="5">
        <dgm:presLayoutVars>
          <dgm:bulletEnabled val="1"/>
        </dgm:presLayoutVars>
      </dgm:prSet>
      <dgm:spPr/>
    </dgm:pt>
    <dgm:pt modelId="{628EB954-FD5E-4105-9C37-84B4B71A72B3}" type="pres">
      <dgm:prSet presAssocID="{34738E29-D158-4B5D-BBC8-E275E3D21AF6}" presName="dummy" presStyleCnt="0"/>
      <dgm:spPr/>
    </dgm:pt>
    <dgm:pt modelId="{F646F508-C329-4BDF-A245-75184B348531}" type="pres">
      <dgm:prSet presAssocID="{014F9AB2-39C4-496F-8681-565709BFE09C}" presName="sibTrans" presStyleLbl="sibTrans2D1" presStyleIdx="0" presStyleCnt="5"/>
      <dgm:spPr/>
    </dgm:pt>
    <dgm:pt modelId="{252F03CF-E1AC-495A-AF6B-BFDB2B0E6B77}" type="pres">
      <dgm:prSet presAssocID="{1AF3B0A6-E996-4177-86B1-95586BF195FA}" presName="node" presStyleLbl="node1" presStyleIdx="1" presStyleCnt="5">
        <dgm:presLayoutVars>
          <dgm:bulletEnabled val="1"/>
        </dgm:presLayoutVars>
      </dgm:prSet>
      <dgm:spPr/>
    </dgm:pt>
    <dgm:pt modelId="{6AD875BC-906E-4918-AE44-0C87C96C64CB}" type="pres">
      <dgm:prSet presAssocID="{1AF3B0A6-E996-4177-86B1-95586BF195FA}" presName="dummy" presStyleCnt="0"/>
      <dgm:spPr/>
    </dgm:pt>
    <dgm:pt modelId="{9E1940EB-8625-4EBC-AAA7-93F0FC6E4934}" type="pres">
      <dgm:prSet presAssocID="{D3B084B4-653B-4908-8B4B-3648B59D81C0}" presName="sibTrans" presStyleLbl="sibTrans2D1" presStyleIdx="1" presStyleCnt="5"/>
      <dgm:spPr/>
    </dgm:pt>
    <dgm:pt modelId="{334DB46E-A409-4905-BFCD-6AD40335CC4F}" type="pres">
      <dgm:prSet presAssocID="{D5977D8E-1501-4B2D-AA6A-67D36E0F8B48}" presName="node" presStyleLbl="node1" presStyleIdx="2" presStyleCnt="5">
        <dgm:presLayoutVars>
          <dgm:bulletEnabled val="1"/>
        </dgm:presLayoutVars>
      </dgm:prSet>
      <dgm:spPr/>
    </dgm:pt>
    <dgm:pt modelId="{68868F94-7FC1-4ED8-B05B-62B9405A3C96}" type="pres">
      <dgm:prSet presAssocID="{D5977D8E-1501-4B2D-AA6A-67D36E0F8B48}" presName="dummy" presStyleCnt="0"/>
      <dgm:spPr/>
    </dgm:pt>
    <dgm:pt modelId="{DA0EE4EE-FE3A-4BCD-BB45-099DE533E42C}" type="pres">
      <dgm:prSet presAssocID="{1F7FF747-00D3-49E8-B161-D996FBF8C437}" presName="sibTrans" presStyleLbl="sibTrans2D1" presStyleIdx="2" presStyleCnt="5"/>
      <dgm:spPr/>
    </dgm:pt>
    <dgm:pt modelId="{43F2BD73-F09F-4CDC-B9E2-832DBD6B7EBC}" type="pres">
      <dgm:prSet presAssocID="{2EC6CC89-01DA-48A4-83AE-A3FF5FDF8374}" presName="node" presStyleLbl="node1" presStyleIdx="3" presStyleCnt="5">
        <dgm:presLayoutVars>
          <dgm:bulletEnabled val="1"/>
        </dgm:presLayoutVars>
      </dgm:prSet>
      <dgm:spPr/>
    </dgm:pt>
    <dgm:pt modelId="{365D40C6-A9AE-4CB6-8810-47984C3F68AB}" type="pres">
      <dgm:prSet presAssocID="{2EC6CC89-01DA-48A4-83AE-A3FF5FDF8374}" presName="dummy" presStyleCnt="0"/>
      <dgm:spPr/>
    </dgm:pt>
    <dgm:pt modelId="{5EA2FD67-30C9-448F-8937-FA3C6C5FAD0F}" type="pres">
      <dgm:prSet presAssocID="{5B44CC99-B528-4343-9DBF-47179AC2194F}" presName="sibTrans" presStyleLbl="sibTrans2D1" presStyleIdx="3" presStyleCnt="5"/>
      <dgm:spPr/>
    </dgm:pt>
    <dgm:pt modelId="{5C334754-962D-4486-AAD0-4B0F49CAC6AA}" type="pres">
      <dgm:prSet presAssocID="{D80EDBDB-679A-4A4C-870E-754B4DA7CF41}" presName="node" presStyleLbl="node1" presStyleIdx="4" presStyleCnt="5">
        <dgm:presLayoutVars>
          <dgm:bulletEnabled val="1"/>
        </dgm:presLayoutVars>
      </dgm:prSet>
      <dgm:spPr/>
    </dgm:pt>
    <dgm:pt modelId="{352A4FC0-736D-4543-9ABA-6EC7EF519341}" type="pres">
      <dgm:prSet presAssocID="{D80EDBDB-679A-4A4C-870E-754B4DA7CF41}" presName="dummy" presStyleCnt="0"/>
      <dgm:spPr/>
    </dgm:pt>
    <dgm:pt modelId="{A1359508-ED14-44B6-AF84-A20112C7B060}" type="pres">
      <dgm:prSet presAssocID="{B139E9A9-2CA0-4455-A835-ACE1CA9C8B28}" presName="sibTrans" presStyleLbl="sibTrans2D1" presStyleIdx="4" presStyleCnt="5" custLinFactNeighborX="4809" custLinFactNeighborY="1904"/>
      <dgm:spPr/>
    </dgm:pt>
  </dgm:ptLst>
  <dgm:cxnLst>
    <dgm:cxn modelId="{50DC8309-7E1A-40D5-8ADA-AAD4C8C6E1AE}" type="presOf" srcId="{D80EDBDB-679A-4A4C-870E-754B4DA7CF41}" destId="{5C334754-962D-4486-AAD0-4B0F49CAC6AA}" srcOrd="0" destOrd="0" presId="urn:microsoft.com/office/officeart/2005/8/layout/radial6"/>
    <dgm:cxn modelId="{B7DB6E0D-24D7-4DFB-953E-B0E66E3083BB}" type="presOf" srcId="{014F9AB2-39C4-496F-8681-565709BFE09C}" destId="{F646F508-C329-4BDF-A245-75184B348531}" srcOrd="0" destOrd="0" presId="urn:microsoft.com/office/officeart/2005/8/layout/radial6"/>
    <dgm:cxn modelId="{0D290210-F0F7-4345-B73F-DAC681063852}" type="presOf" srcId="{8AA9D833-8E3D-4533-925B-AA5A642DE1E9}" destId="{7D0ED23D-62AE-4857-912F-349A35C8714F}" srcOrd="0" destOrd="0" presId="urn:microsoft.com/office/officeart/2005/8/layout/radial6"/>
    <dgm:cxn modelId="{38FE7827-1C2B-47F8-86F9-D6398094D6AC}" type="presOf" srcId="{1F7FF747-00D3-49E8-B161-D996FBF8C437}" destId="{DA0EE4EE-FE3A-4BCD-BB45-099DE533E42C}" srcOrd="0" destOrd="0" presId="urn:microsoft.com/office/officeart/2005/8/layout/radial6"/>
    <dgm:cxn modelId="{236E7A3D-C5A0-4E7B-A57C-D56F1DF12B62}" type="presOf" srcId="{1AF3B0A6-E996-4177-86B1-95586BF195FA}" destId="{252F03CF-E1AC-495A-AF6B-BFDB2B0E6B77}" srcOrd="0" destOrd="0" presId="urn:microsoft.com/office/officeart/2005/8/layout/radial6"/>
    <dgm:cxn modelId="{5F3E9F5B-FC11-4772-B33C-299068745B50}" srcId="{8AA9D833-8E3D-4533-925B-AA5A642DE1E9}" destId="{1AF3B0A6-E996-4177-86B1-95586BF195FA}" srcOrd="1" destOrd="0" parTransId="{533D4382-A413-4CF8-8C2F-1F23E9242E1E}" sibTransId="{D3B084B4-653B-4908-8B4B-3648B59D81C0}"/>
    <dgm:cxn modelId="{931D575E-8EDA-427F-B343-6A348F090104}" type="presOf" srcId="{5B44CC99-B528-4343-9DBF-47179AC2194F}" destId="{5EA2FD67-30C9-448F-8937-FA3C6C5FAD0F}" srcOrd="0" destOrd="0" presId="urn:microsoft.com/office/officeart/2005/8/layout/radial6"/>
    <dgm:cxn modelId="{F219DB5F-B572-4897-AA76-77242FB656C7}" type="presOf" srcId="{B139E9A9-2CA0-4455-A835-ACE1CA9C8B28}" destId="{A1359508-ED14-44B6-AF84-A20112C7B060}" srcOrd="0" destOrd="0" presId="urn:microsoft.com/office/officeart/2005/8/layout/radial6"/>
    <dgm:cxn modelId="{DA5C3C43-0560-4F2C-8EB5-C408A53E568F}" srcId="{8AA9D833-8E3D-4533-925B-AA5A642DE1E9}" destId="{D80EDBDB-679A-4A4C-870E-754B4DA7CF41}" srcOrd="4" destOrd="0" parTransId="{49B8A908-9691-4735-941D-344B93ECC9EB}" sibTransId="{B139E9A9-2CA0-4455-A835-ACE1CA9C8B28}"/>
    <dgm:cxn modelId="{878A6376-08FF-461A-BF9B-DA0A41415899}" type="presOf" srcId="{D3B084B4-653B-4908-8B4B-3648B59D81C0}" destId="{9E1940EB-8625-4EBC-AAA7-93F0FC6E4934}" srcOrd="0" destOrd="0" presId="urn:microsoft.com/office/officeart/2005/8/layout/radial6"/>
    <dgm:cxn modelId="{D5841857-505F-485A-BB7B-D445A8713D55}" srcId="{8AA9D833-8E3D-4533-925B-AA5A642DE1E9}" destId="{D5977D8E-1501-4B2D-AA6A-67D36E0F8B48}" srcOrd="2" destOrd="0" parTransId="{71073D55-3D18-4AF3-84A7-F7296E7BB36C}" sibTransId="{1F7FF747-00D3-49E8-B161-D996FBF8C437}"/>
    <dgm:cxn modelId="{DCC4468A-F0C5-4447-ABE8-9A475FE3C82F}" type="presOf" srcId="{D5977D8E-1501-4B2D-AA6A-67D36E0F8B48}" destId="{334DB46E-A409-4905-BFCD-6AD40335CC4F}" srcOrd="0" destOrd="0" presId="urn:microsoft.com/office/officeart/2005/8/layout/radial6"/>
    <dgm:cxn modelId="{5B0158A5-DD73-4884-AD9F-0A0B5044C55D}" type="presOf" srcId="{2EC6CC89-01DA-48A4-83AE-A3FF5FDF8374}" destId="{43F2BD73-F09F-4CDC-B9E2-832DBD6B7EBC}" srcOrd="0" destOrd="0" presId="urn:microsoft.com/office/officeart/2005/8/layout/radial6"/>
    <dgm:cxn modelId="{F362C3C4-81FA-4BBD-AC62-0476B6399FFD}" srcId="{8AA9D833-8E3D-4533-925B-AA5A642DE1E9}" destId="{34738E29-D158-4B5D-BBC8-E275E3D21AF6}" srcOrd="0" destOrd="0" parTransId="{49548909-FFBB-4A69-B264-71674BD267A7}" sibTransId="{014F9AB2-39C4-496F-8681-565709BFE09C}"/>
    <dgm:cxn modelId="{C63318CD-3D34-4EA0-9AB2-3DD9C3A141E4}" srcId="{8AA9D833-8E3D-4533-925B-AA5A642DE1E9}" destId="{2EC6CC89-01DA-48A4-83AE-A3FF5FDF8374}" srcOrd="3" destOrd="0" parTransId="{4436930C-35F5-464C-8C76-71BB3CB8EAB0}" sibTransId="{5B44CC99-B528-4343-9DBF-47179AC2194F}"/>
    <dgm:cxn modelId="{55A316D6-DFC7-4BFF-80EA-A36F401C7499}" srcId="{85EE5238-5BCF-4591-98C2-32A7B0B40F97}" destId="{8AA9D833-8E3D-4533-925B-AA5A642DE1E9}" srcOrd="0" destOrd="0" parTransId="{F2F3A9CC-70F4-4094-A119-20345D592859}" sibTransId="{685E3A41-80E7-4A04-B437-AC51D115C6F4}"/>
    <dgm:cxn modelId="{D0CE6DD7-8DE4-496F-B33A-59BB64AFB805}" type="presOf" srcId="{85EE5238-5BCF-4591-98C2-32A7B0B40F97}" destId="{FB23CB4C-65EF-425A-9D35-E656F414118D}" srcOrd="0" destOrd="0" presId="urn:microsoft.com/office/officeart/2005/8/layout/radial6"/>
    <dgm:cxn modelId="{3188BDF4-137E-48E4-9C3D-097CCFDE9A40}" type="presOf" srcId="{34738E29-D158-4B5D-BBC8-E275E3D21AF6}" destId="{5D724BF0-1502-4E1E-A0CB-886FCA5B1BCA}" srcOrd="0" destOrd="0" presId="urn:microsoft.com/office/officeart/2005/8/layout/radial6"/>
    <dgm:cxn modelId="{219929F7-458C-4849-97BB-41AD38898037}" type="presParOf" srcId="{FB23CB4C-65EF-425A-9D35-E656F414118D}" destId="{7D0ED23D-62AE-4857-912F-349A35C8714F}" srcOrd="0" destOrd="0" presId="urn:microsoft.com/office/officeart/2005/8/layout/radial6"/>
    <dgm:cxn modelId="{C4CE89DE-F98A-4AEA-A259-636CDF323E8E}" type="presParOf" srcId="{FB23CB4C-65EF-425A-9D35-E656F414118D}" destId="{5D724BF0-1502-4E1E-A0CB-886FCA5B1BCA}" srcOrd="1" destOrd="0" presId="urn:microsoft.com/office/officeart/2005/8/layout/radial6"/>
    <dgm:cxn modelId="{21121971-B63A-491E-B366-786D803B2738}" type="presParOf" srcId="{FB23CB4C-65EF-425A-9D35-E656F414118D}" destId="{628EB954-FD5E-4105-9C37-84B4B71A72B3}" srcOrd="2" destOrd="0" presId="urn:microsoft.com/office/officeart/2005/8/layout/radial6"/>
    <dgm:cxn modelId="{57D40D70-BDDF-47D5-90CA-BB109267B2FB}" type="presParOf" srcId="{FB23CB4C-65EF-425A-9D35-E656F414118D}" destId="{F646F508-C329-4BDF-A245-75184B348531}" srcOrd="3" destOrd="0" presId="urn:microsoft.com/office/officeart/2005/8/layout/radial6"/>
    <dgm:cxn modelId="{4E4FD5CC-0BD4-4300-826A-63F058F9697F}" type="presParOf" srcId="{FB23CB4C-65EF-425A-9D35-E656F414118D}" destId="{252F03CF-E1AC-495A-AF6B-BFDB2B0E6B77}" srcOrd="4" destOrd="0" presId="urn:microsoft.com/office/officeart/2005/8/layout/radial6"/>
    <dgm:cxn modelId="{BFE3CD70-BDF2-4972-8134-536939827666}" type="presParOf" srcId="{FB23CB4C-65EF-425A-9D35-E656F414118D}" destId="{6AD875BC-906E-4918-AE44-0C87C96C64CB}" srcOrd="5" destOrd="0" presId="urn:microsoft.com/office/officeart/2005/8/layout/radial6"/>
    <dgm:cxn modelId="{7A4B90D5-FAB7-438B-BB04-DF79D3719F87}" type="presParOf" srcId="{FB23CB4C-65EF-425A-9D35-E656F414118D}" destId="{9E1940EB-8625-4EBC-AAA7-93F0FC6E4934}" srcOrd="6" destOrd="0" presId="urn:microsoft.com/office/officeart/2005/8/layout/radial6"/>
    <dgm:cxn modelId="{97038879-C725-4975-BA4D-853F71217E15}" type="presParOf" srcId="{FB23CB4C-65EF-425A-9D35-E656F414118D}" destId="{334DB46E-A409-4905-BFCD-6AD40335CC4F}" srcOrd="7" destOrd="0" presId="urn:microsoft.com/office/officeart/2005/8/layout/radial6"/>
    <dgm:cxn modelId="{4AAE8DCF-8974-4FCC-9F75-7536BE4E2F55}" type="presParOf" srcId="{FB23CB4C-65EF-425A-9D35-E656F414118D}" destId="{68868F94-7FC1-4ED8-B05B-62B9405A3C96}" srcOrd="8" destOrd="0" presId="urn:microsoft.com/office/officeart/2005/8/layout/radial6"/>
    <dgm:cxn modelId="{077AF2C0-5DAE-4616-BFA8-FFE23A2553B7}" type="presParOf" srcId="{FB23CB4C-65EF-425A-9D35-E656F414118D}" destId="{DA0EE4EE-FE3A-4BCD-BB45-099DE533E42C}" srcOrd="9" destOrd="0" presId="urn:microsoft.com/office/officeart/2005/8/layout/radial6"/>
    <dgm:cxn modelId="{677EF077-51BA-41AE-821D-F9A1272232C9}" type="presParOf" srcId="{FB23CB4C-65EF-425A-9D35-E656F414118D}" destId="{43F2BD73-F09F-4CDC-B9E2-832DBD6B7EBC}" srcOrd="10" destOrd="0" presId="urn:microsoft.com/office/officeart/2005/8/layout/radial6"/>
    <dgm:cxn modelId="{35258434-8194-4B5C-8979-5315D52A144C}" type="presParOf" srcId="{FB23CB4C-65EF-425A-9D35-E656F414118D}" destId="{365D40C6-A9AE-4CB6-8810-47984C3F68AB}" srcOrd="11" destOrd="0" presId="urn:microsoft.com/office/officeart/2005/8/layout/radial6"/>
    <dgm:cxn modelId="{0984ACBC-7F41-492E-BBA5-82C2E16E5CAE}" type="presParOf" srcId="{FB23CB4C-65EF-425A-9D35-E656F414118D}" destId="{5EA2FD67-30C9-448F-8937-FA3C6C5FAD0F}" srcOrd="12" destOrd="0" presId="urn:microsoft.com/office/officeart/2005/8/layout/radial6"/>
    <dgm:cxn modelId="{DBCAEA90-BE65-4BDA-AB5D-F6CCCB43E966}" type="presParOf" srcId="{FB23CB4C-65EF-425A-9D35-E656F414118D}" destId="{5C334754-962D-4486-AAD0-4B0F49CAC6AA}" srcOrd="13" destOrd="0" presId="urn:microsoft.com/office/officeart/2005/8/layout/radial6"/>
    <dgm:cxn modelId="{AB45B58C-952D-4E5C-8C9B-388824F5507C}" type="presParOf" srcId="{FB23CB4C-65EF-425A-9D35-E656F414118D}" destId="{352A4FC0-736D-4543-9ABA-6EC7EF519341}" srcOrd="14" destOrd="0" presId="urn:microsoft.com/office/officeart/2005/8/layout/radial6"/>
    <dgm:cxn modelId="{964396B2-74E4-468E-9F41-3E03A7D9C20F}" type="presParOf" srcId="{FB23CB4C-65EF-425A-9D35-E656F414118D}" destId="{A1359508-ED14-44B6-AF84-A20112C7B060}"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4B402F-5C13-4FAD-B48C-578D2EAA3162}" type="doc">
      <dgm:prSet loTypeId="urn:microsoft.com/office/officeart/2005/8/layout/cycle5" loCatId="cycle" qsTypeId="urn:microsoft.com/office/officeart/2005/8/quickstyle/simple1" qsCatId="simple" csTypeId="urn:microsoft.com/office/officeart/2005/8/colors/accent0_3" csCatId="mainScheme" phldr="1"/>
      <dgm:spPr/>
      <dgm:t>
        <a:bodyPr/>
        <a:lstStyle/>
        <a:p>
          <a:endParaRPr lang="en-US"/>
        </a:p>
      </dgm:t>
    </dgm:pt>
    <dgm:pt modelId="{CEA91D5B-E1A7-4A70-ADE1-770180A8BC22}">
      <dgm:prSet phldrT="[Text]"/>
      <dgm:spPr>
        <a:solidFill>
          <a:schemeClr val="accent1">
            <a:lumMod val="50000"/>
          </a:schemeClr>
        </a:solidFill>
      </dgm:spPr>
      <dgm:t>
        <a:bodyPr/>
        <a:lstStyle/>
        <a:p>
          <a:r>
            <a:rPr lang="en-US" dirty="0"/>
            <a:t>Publish UAs and UA products</a:t>
          </a:r>
        </a:p>
      </dgm:t>
    </dgm:pt>
    <dgm:pt modelId="{284C4B00-0A6C-4729-A2B1-5C831EE74F09}" type="parTrans" cxnId="{6F5B337D-DD81-491B-9D08-8203241D4449}">
      <dgm:prSet/>
      <dgm:spPr/>
      <dgm:t>
        <a:bodyPr/>
        <a:lstStyle/>
        <a:p>
          <a:endParaRPr lang="en-US"/>
        </a:p>
      </dgm:t>
    </dgm:pt>
    <dgm:pt modelId="{84AF39A1-2A91-4FFE-B2D2-3CD4E7C11F41}" type="sibTrans" cxnId="{6F5B337D-DD81-491B-9D08-8203241D4449}">
      <dgm:prSet/>
      <dgm:spPr/>
      <dgm:t>
        <a:bodyPr/>
        <a:lstStyle/>
        <a:p>
          <a:endParaRPr lang="en-US"/>
        </a:p>
      </dgm:t>
    </dgm:pt>
    <dgm:pt modelId="{590FEF45-34AA-4704-A48D-C255B430ACE5}">
      <dgm:prSet phldrT="[Text]"/>
      <dgm:spPr>
        <a:solidFill>
          <a:schemeClr val="accent1">
            <a:lumMod val="50000"/>
          </a:schemeClr>
        </a:solidFill>
      </dgm:spPr>
      <dgm:t>
        <a:bodyPr/>
        <a:lstStyle/>
        <a:p>
          <a:r>
            <a:rPr lang="en-US" dirty="0"/>
            <a:t>Evaluate UAs and innovate </a:t>
          </a:r>
        </a:p>
      </dgm:t>
    </dgm:pt>
    <dgm:pt modelId="{E3BC2EC9-03E3-4728-BAA9-5D1700D41D7E}" type="parTrans" cxnId="{14DF19A2-0AD0-4233-B35D-E07C6F20F5FC}">
      <dgm:prSet/>
      <dgm:spPr/>
      <dgm:t>
        <a:bodyPr/>
        <a:lstStyle/>
        <a:p>
          <a:endParaRPr lang="en-US"/>
        </a:p>
      </dgm:t>
    </dgm:pt>
    <dgm:pt modelId="{694FD5EB-9F86-4A59-AF8D-2DBDBCCEC351}" type="sibTrans" cxnId="{14DF19A2-0AD0-4233-B35D-E07C6F20F5FC}">
      <dgm:prSet/>
      <dgm:spPr/>
      <dgm:t>
        <a:bodyPr/>
        <a:lstStyle/>
        <a:p>
          <a:endParaRPr lang="en-US"/>
        </a:p>
      </dgm:t>
    </dgm:pt>
    <dgm:pt modelId="{1CA29F3F-F2D3-4572-AB2B-EDEBF2A1CFDA}">
      <dgm:prSet phldrT="[Text]"/>
      <dgm:spPr>
        <a:solidFill>
          <a:schemeClr val="accent1">
            <a:lumMod val="50000"/>
          </a:schemeClr>
        </a:solidFill>
      </dgm:spPr>
      <dgm:t>
        <a:bodyPr/>
        <a:lstStyle/>
        <a:p>
          <a:r>
            <a:rPr lang="en-US" dirty="0"/>
            <a:t>Develop proposed criteria and delineation methodology</a:t>
          </a:r>
        </a:p>
      </dgm:t>
    </dgm:pt>
    <dgm:pt modelId="{D0552E8F-E79F-49AA-8E00-5E59BD421425}" type="parTrans" cxnId="{91855254-CE33-47E1-A6F9-DB38DDED9295}">
      <dgm:prSet/>
      <dgm:spPr/>
      <dgm:t>
        <a:bodyPr/>
        <a:lstStyle/>
        <a:p>
          <a:endParaRPr lang="en-US"/>
        </a:p>
      </dgm:t>
    </dgm:pt>
    <dgm:pt modelId="{3B5C1863-791E-4B9D-8118-9451F1A3D66C}" type="sibTrans" cxnId="{91855254-CE33-47E1-A6F9-DB38DDED9295}">
      <dgm:prSet/>
      <dgm:spPr/>
      <dgm:t>
        <a:bodyPr/>
        <a:lstStyle/>
        <a:p>
          <a:endParaRPr lang="en-US"/>
        </a:p>
      </dgm:t>
    </dgm:pt>
    <dgm:pt modelId="{835734FC-ABCD-4DD0-983C-F91E25D3562A}">
      <dgm:prSet phldrT="[Text]"/>
      <dgm:spPr>
        <a:solidFill>
          <a:schemeClr val="accent1">
            <a:lumMod val="50000"/>
          </a:schemeClr>
        </a:solidFill>
      </dgm:spPr>
      <dgm:t>
        <a:bodyPr/>
        <a:lstStyle/>
        <a:p>
          <a:r>
            <a:rPr lang="en-US" dirty="0"/>
            <a:t>Publish proposed criteria for comment</a:t>
          </a:r>
        </a:p>
      </dgm:t>
    </dgm:pt>
    <dgm:pt modelId="{A47553E0-0B9F-4066-8E28-D37FE079C7D2}" type="parTrans" cxnId="{3DD5E915-D35F-42B8-9404-CE87D9911073}">
      <dgm:prSet/>
      <dgm:spPr/>
      <dgm:t>
        <a:bodyPr/>
        <a:lstStyle/>
        <a:p>
          <a:endParaRPr lang="en-US"/>
        </a:p>
      </dgm:t>
    </dgm:pt>
    <dgm:pt modelId="{E393DAF4-76A2-42D8-9B8E-1B4A00B502B8}" type="sibTrans" cxnId="{3DD5E915-D35F-42B8-9404-CE87D9911073}">
      <dgm:prSet/>
      <dgm:spPr/>
      <dgm:t>
        <a:bodyPr/>
        <a:lstStyle/>
        <a:p>
          <a:endParaRPr lang="en-US"/>
        </a:p>
      </dgm:t>
    </dgm:pt>
    <dgm:pt modelId="{A1B42DAD-5B0C-4E8D-B8BD-9C39D728D1F8}">
      <dgm:prSet phldrT="[Text]"/>
      <dgm:spPr>
        <a:solidFill>
          <a:schemeClr val="accent1">
            <a:lumMod val="50000"/>
          </a:schemeClr>
        </a:solidFill>
      </dgm:spPr>
      <dgm:t>
        <a:bodyPr/>
        <a:lstStyle/>
        <a:p>
          <a:r>
            <a:rPr lang="en-US" dirty="0"/>
            <a:t>Publish final criteria and finalize methodology</a:t>
          </a:r>
        </a:p>
      </dgm:t>
    </dgm:pt>
    <dgm:pt modelId="{CAA597B5-1709-429C-BA06-8226ECB72A63}" type="parTrans" cxnId="{5B9B8F71-05AA-40AE-B060-2FF66B083A19}">
      <dgm:prSet/>
      <dgm:spPr/>
      <dgm:t>
        <a:bodyPr/>
        <a:lstStyle/>
        <a:p>
          <a:endParaRPr lang="en-US"/>
        </a:p>
      </dgm:t>
    </dgm:pt>
    <dgm:pt modelId="{923D0991-F6EF-4EF9-A600-2D064C4FA333}" type="sibTrans" cxnId="{5B9B8F71-05AA-40AE-B060-2FF66B083A19}">
      <dgm:prSet/>
      <dgm:spPr/>
      <dgm:t>
        <a:bodyPr/>
        <a:lstStyle/>
        <a:p>
          <a:endParaRPr lang="en-US"/>
        </a:p>
      </dgm:t>
    </dgm:pt>
    <dgm:pt modelId="{08675B63-7066-4A6A-830C-0C2C5B091E1B}">
      <dgm:prSet phldrT="[Text]"/>
      <dgm:spPr>
        <a:solidFill>
          <a:schemeClr val="accent1">
            <a:lumMod val="50000"/>
          </a:schemeClr>
        </a:solidFill>
      </dgm:spPr>
      <dgm:t>
        <a:bodyPr/>
        <a:lstStyle/>
        <a:p>
          <a:r>
            <a:rPr lang="en-US" dirty="0"/>
            <a:t>Delineate UAs after Decennial Census</a:t>
          </a:r>
        </a:p>
      </dgm:t>
    </dgm:pt>
    <dgm:pt modelId="{C91A7D10-F581-4051-97A6-068C348FA263}" type="parTrans" cxnId="{BB2AF0E4-ED1D-4E2E-ADDF-071796E10829}">
      <dgm:prSet/>
      <dgm:spPr/>
      <dgm:t>
        <a:bodyPr/>
        <a:lstStyle/>
        <a:p>
          <a:endParaRPr lang="en-US"/>
        </a:p>
      </dgm:t>
    </dgm:pt>
    <dgm:pt modelId="{E229AC14-4B84-4619-BC09-2E7CBFB9461F}" type="sibTrans" cxnId="{BB2AF0E4-ED1D-4E2E-ADDF-071796E10829}">
      <dgm:prSet/>
      <dgm:spPr/>
      <dgm:t>
        <a:bodyPr/>
        <a:lstStyle/>
        <a:p>
          <a:endParaRPr lang="en-US"/>
        </a:p>
      </dgm:t>
    </dgm:pt>
    <dgm:pt modelId="{BB08800B-D869-4EAE-81A9-DC039E9CF99D}" type="pres">
      <dgm:prSet presAssocID="{004B402F-5C13-4FAD-B48C-578D2EAA3162}" presName="cycle" presStyleCnt="0">
        <dgm:presLayoutVars>
          <dgm:dir/>
          <dgm:resizeHandles val="exact"/>
        </dgm:presLayoutVars>
      </dgm:prSet>
      <dgm:spPr/>
    </dgm:pt>
    <dgm:pt modelId="{A2E5C9BD-844D-4B6B-A314-A5F9C5DEC76E}" type="pres">
      <dgm:prSet presAssocID="{CEA91D5B-E1A7-4A70-ADE1-770180A8BC22}" presName="node" presStyleLbl="node1" presStyleIdx="0" presStyleCnt="6" custScaleX="124077" custScaleY="132137">
        <dgm:presLayoutVars>
          <dgm:bulletEnabled val="1"/>
        </dgm:presLayoutVars>
      </dgm:prSet>
      <dgm:spPr/>
    </dgm:pt>
    <dgm:pt modelId="{89F24623-D674-4014-824F-CE3152BB3F8B}" type="pres">
      <dgm:prSet presAssocID="{CEA91D5B-E1A7-4A70-ADE1-770180A8BC22}" presName="spNode" presStyleCnt="0"/>
      <dgm:spPr/>
    </dgm:pt>
    <dgm:pt modelId="{89CCD210-36DC-4221-9A59-1C8F2011E4CA}" type="pres">
      <dgm:prSet presAssocID="{84AF39A1-2A91-4FFE-B2D2-3CD4E7C11F41}" presName="sibTrans" presStyleLbl="sibTrans1D1" presStyleIdx="0" presStyleCnt="6"/>
      <dgm:spPr/>
    </dgm:pt>
    <dgm:pt modelId="{E8254543-1AB3-4D01-AB63-9520BEA555C4}" type="pres">
      <dgm:prSet presAssocID="{590FEF45-34AA-4704-A48D-C255B430ACE5}" presName="node" presStyleLbl="node1" presStyleIdx="1" presStyleCnt="6" custScaleX="124077" custScaleY="132137">
        <dgm:presLayoutVars>
          <dgm:bulletEnabled val="1"/>
        </dgm:presLayoutVars>
      </dgm:prSet>
      <dgm:spPr/>
    </dgm:pt>
    <dgm:pt modelId="{0FAB992F-3EA6-485B-8DFE-084068D9160B}" type="pres">
      <dgm:prSet presAssocID="{590FEF45-34AA-4704-A48D-C255B430ACE5}" presName="spNode" presStyleCnt="0"/>
      <dgm:spPr/>
    </dgm:pt>
    <dgm:pt modelId="{BA7D1A8A-0F49-476F-ADC5-C74208AA18A1}" type="pres">
      <dgm:prSet presAssocID="{694FD5EB-9F86-4A59-AF8D-2DBDBCCEC351}" presName="sibTrans" presStyleLbl="sibTrans1D1" presStyleIdx="1" presStyleCnt="6"/>
      <dgm:spPr/>
    </dgm:pt>
    <dgm:pt modelId="{B8E53D40-8F92-4663-8A3A-2F6AE52CC860}" type="pres">
      <dgm:prSet presAssocID="{1CA29F3F-F2D3-4572-AB2B-EDEBF2A1CFDA}" presName="node" presStyleLbl="node1" presStyleIdx="2" presStyleCnt="6" custScaleX="124077" custScaleY="132137" custRadScaleRad="93361" custRadScaleInc="-28627">
        <dgm:presLayoutVars>
          <dgm:bulletEnabled val="1"/>
        </dgm:presLayoutVars>
      </dgm:prSet>
      <dgm:spPr/>
    </dgm:pt>
    <dgm:pt modelId="{88413669-765D-4EA2-B3C9-BE42F11F86C6}" type="pres">
      <dgm:prSet presAssocID="{1CA29F3F-F2D3-4572-AB2B-EDEBF2A1CFDA}" presName="spNode" presStyleCnt="0"/>
      <dgm:spPr/>
    </dgm:pt>
    <dgm:pt modelId="{3DA53315-57F2-48C5-A1FC-C73FABD1AD6A}" type="pres">
      <dgm:prSet presAssocID="{3B5C1863-791E-4B9D-8118-9451F1A3D66C}" presName="sibTrans" presStyleLbl="sibTrans1D1" presStyleIdx="2" presStyleCnt="6"/>
      <dgm:spPr/>
    </dgm:pt>
    <dgm:pt modelId="{4EF01BE4-3025-458A-A548-739555623F78}" type="pres">
      <dgm:prSet presAssocID="{835734FC-ABCD-4DD0-983C-F91E25D3562A}" presName="node" presStyleLbl="node1" presStyleIdx="3" presStyleCnt="6" custScaleX="124077" custScaleY="132137">
        <dgm:presLayoutVars>
          <dgm:bulletEnabled val="1"/>
        </dgm:presLayoutVars>
      </dgm:prSet>
      <dgm:spPr/>
    </dgm:pt>
    <dgm:pt modelId="{615D2264-94F6-4739-BC91-EA335378467C}" type="pres">
      <dgm:prSet presAssocID="{835734FC-ABCD-4DD0-983C-F91E25D3562A}" presName="spNode" presStyleCnt="0"/>
      <dgm:spPr/>
    </dgm:pt>
    <dgm:pt modelId="{9CE90AFC-0BDB-4FA1-9FD2-0B20596DAB1E}" type="pres">
      <dgm:prSet presAssocID="{E393DAF4-76A2-42D8-9B8E-1B4A00B502B8}" presName="sibTrans" presStyleLbl="sibTrans1D1" presStyleIdx="3" presStyleCnt="6"/>
      <dgm:spPr/>
    </dgm:pt>
    <dgm:pt modelId="{A48A8E5C-8FF9-4AE9-9A30-B3ADF4E8F725}" type="pres">
      <dgm:prSet presAssocID="{A1B42DAD-5B0C-4E8D-B8BD-9C39D728D1F8}" presName="node" presStyleLbl="node1" presStyleIdx="4" presStyleCnt="6" custScaleX="124077" custScaleY="132137">
        <dgm:presLayoutVars>
          <dgm:bulletEnabled val="1"/>
        </dgm:presLayoutVars>
      </dgm:prSet>
      <dgm:spPr/>
    </dgm:pt>
    <dgm:pt modelId="{3F2CC3C8-3ED0-45D9-9A2D-29B04091F052}" type="pres">
      <dgm:prSet presAssocID="{A1B42DAD-5B0C-4E8D-B8BD-9C39D728D1F8}" presName="spNode" presStyleCnt="0"/>
      <dgm:spPr/>
    </dgm:pt>
    <dgm:pt modelId="{A27B15BD-4F17-47DF-97CA-500910A70FAF}" type="pres">
      <dgm:prSet presAssocID="{923D0991-F6EF-4EF9-A600-2D064C4FA333}" presName="sibTrans" presStyleLbl="sibTrans1D1" presStyleIdx="4" presStyleCnt="6"/>
      <dgm:spPr/>
    </dgm:pt>
    <dgm:pt modelId="{FD7A7AED-2CA0-4C3D-940D-86D5F8D71860}" type="pres">
      <dgm:prSet presAssocID="{08675B63-7066-4A6A-830C-0C2C5B091E1B}" presName="node" presStyleLbl="node1" presStyleIdx="5" presStyleCnt="6" custScaleX="130659" custScaleY="147539">
        <dgm:presLayoutVars>
          <dgm:bulletEnabled val="1"/>
        </dgm:presLayoutVars>
      </dgm:prSet>
      <dgm:spPr/>
    </dgm:pt>
    <dgm:pt modelId="{FEC52DAC-E2A6-403C-BE0F-5D766A4E5288}" type="pres">
      <dgm:prSet presAssocID="{08675B63-7066-4A6A-830C-0C2C5B091E1B}" presName="spNode" presStyleCnt="0"/>
      <dgm:spPr/>
    </dgm:pt>
    <dgm:pt modelId="{8E883349-2E23-46F9-B511-3A2CAAF9021C}" type="pres">
      <dgm:prSet presAssocID="{E229AC14-4B84-4619-BC09-2E7CBFB9461F}" presName="sibTrans" presStyleLbl="sibTrans1D1" presStyleIdx="5" presStyleCnt="6"/>
      <dgm:spPr/>
    </dgm:pt>
  </dgm:ptLst>
  <dgm:cxnLst>
    <dgm:cxn modelId="{3DD5E915-D35F-42B8-9404-CE87D9911073}" srcId="{004B402F-5C13-4FAD-B48C-578D2EAA3162}" destId="{835734FC-ABCD-4DD0-983C-F91E25D3562A}" srcOrd="3" destOrd="0" parTransId="{A47553E0-0B9F-4066-8E28-D37FE079C7D2}" sibTransId="{E393DAF4-76A2-42D8-9B8E-1B4A00B502B8}"/>
    <dgm:cxn modelId="{97C4012B-4257-49C9-BC51-894C46A390D1}" type="presOf" srcId="{835734FC-ABCD-4DD0-983C-F91E25D3562A}" destId="{4EF01BE4-3025-458A-A548-739555623F78}" srcOrd="0" destOrd="0" presId="urn:microsoft.com/office/officeart/2005/8/layout/cycle5"/>
    <dgm:cxn modelId="{E52FA135-CB57-45E4-B0E6-E5CF758FB51D}" type="presOf" srcId="{004B402F-5C13-4FAD-B48C-578D2EAA3162}" destId="{BB08800B-D869-4EAE-81A9-DC039E9CF99D}" srcOrd="0" destOrd="0" presId="urn:microsoft.com/office/officeart/2005/8/layout/cycle5"/>
    <dgm:cxn modelId="{0910813B-BD9A-4DCB-870D-12F1DDAAEFFA}" type="presOf" srcId="{1CA29F3F-F2D3-4572-AB2B-EDEBF2A1CFDA}" destId="{B8E53D40-8F92-4663-8A3A-2F6AE52CC860}" srcOrd="0" destOrd="0" presId="urn:microsoft.com/office/officeart/2005/8/layout/cycle5"/>
    <dgm:cxn modelId="{8C72464E-E282-4A00-B24D-1F8FC036F06C}" type="presOf" srcId="{694FD5EB-9F86-4A59-AF8D-2DBDBCCEC351}" destId="{BA7D1A8A-0F49-476F-ADC5-C74208AA18A1}" srcOrd="0" destOrd="0" presId="urn:microsoft.com/office/officeart/2005/8/layout/cycle5"/>
    <dgm:cxn modelId="{5B9B8F71-05AA-40AE-B060-2FF66B083A19}" srcId="{004B402F-5C13-4FAD-B48C-578D2EAA3162}" destId="{A1B42DAD-5B0C-4E8D-B8BD-9C39D728D1F8}" srcOrd="4" destOrd="0" parTransId="{CAA597B5-1709-429C-BA06-8226ECB72A63}" sibTransId="{923D0991-F6EF-4EF9-A600-2D064C4FA333}"/>
    <dgm:cxn modelId="{91855254-CE33-47E1-A6F9-DB38DDED9295}" srcId="{004B402F-5C13-4FAD-B48C-578D2EAA3162}" destId="{1CA29F3F-F2D3-4572-AB2B-EDEBF2A1CFDA}" srcOrd="2" destOrd="0" parTransId="{D0552E8F-E79F-49AA-8E00-5E59BD421425}" sibTransId="{3B5C1863-791E-4B9D-8118-9451F1A3D66C}"/>
    <dgm:cxn modelId="{0B816A56-97A8-43E3-8CE3-F55E18C1B088}" type="presOf" srcId="{E393DAF4-76A2-42D8-9B8E-1B4A00B502B8}" destId="{9CE90AFC-0BDB-4FA1-9FD2-0B20596DAB1E}" srcOrd="0" destOrd="0" presId="urn:microsoft.com/office/officeart/2005/8/layout/cycle5"/>
    <dgm:cxn modelId="{6F5B337D-DD81-491B-9D08-8203241D4449}" srcId="{004B402F-5C13-4FAD-B48C-578D2EAA3162}" destId="{CEA91D5B-E1A7-4A70-ADE1-770180A8BC22}" srcOrd="0" destOrd="0" parTransId="{284C4B00-0A6C-4729-A2B1-5C831EE74F09}" sibTransId="{84AF39A1-2A91-4FFE-B2D2-3CD4E7C11F41}"/>
    <dgm:cxn modelId="{18FC3787-FF78-4E0C-9631-0686D66A101A}" type="presOf" srcId="{84AF39A1-2A91-4FFE-B2D2-3CD4E7C11F41}" destId="{89CCD210-36DC-4221-9A59-1C8F2011E4CA}" srcOrd="0" destOrd="0" presId="urn:microsoft.com/office/officeart/2005/8/layout/cycle5"/>
    <dgm:cxn modelId="{14DF19A2-0AD0-4233-B35D-E07C6F20F5FC}" srcId="{004B402F-5C13-4FAD-B48C-578D2EAA3162}" destId="{590FEF45-34AA-4704-A48D-C255B430ACE5}" srcOrd="1" destOrd="0" parTransId="{E3BC2EC9-03E3-4728-BAA9-5D1700D41D7E}" sibTransId="{694FD5EB-9F86-4A59-AF8D-2DBDBCCEC351}"/>
    <dgm:cxn modelId="{713230A4-66DD-4C10-BC73-DB789DFFE339}" type="presOf" srcId="{E229AC14-4B84-4619-BC09-2E7CBFB9461F}" destId="{8E883349-2E23-46F9-B511-3A2CAAF9021C}" srcOrd="0" destOrd="0" presId="urn:microsoft.com/office/officeart/2005/8/layout/cycle5"/>
    <dgm:cxn modelId="{78045FB6-F7DA-48C4-81EA-B14FDAFB5FB5}" type="presOf" srcId="{923D0991-F6EF-4EF9-A600-2D064C4FA333}" destId="{A27B15BD-4F17-47DF-97CA-500910A70FAF}" srcOrd="0" destOrd="0" presId="urn:microsoft.com/office/officeart/2005/8/layout/cycle5"/>
    <dgm:cxn modelId="{E614B4C9-2109-4D84-8E9B-7F0A6CB3F891}" type="presOf" srcId="{CEA91D5B-E1A7-4A70-ADE1-770180A8BC22}" destId="{A2E5C9BD-844D-4B6B-A314-A5F9C5DEC76E}" srcOrd="0" destOrd="0" presId="urn:microsoft.com/office/officeart/2005/8/layout/cycle5"/>
    <dgm:cxn modelId="{C53D72D4-156B-4F98-8675-20EBEB9F0223}" type="presOf" srcId="{590FEF45-34AA-4704-A48D-C255B430ACE5}" destId="{E8254543-1AB3-4D01-AB63-9520BEA555C4}" srcOrd="0" destOrd="0" presId="urn:microsoft.com/office/officeart/2005/8/layout/cycle5"/>
    <dgm:cxn modelId="{BB2AF0E4-ED1D-4E2E-ADDF-071796E10829}" srcId="{004B402F-5C13-4FAD-B48C-578D2EAA3162}" destId="{08675B63-7066-4A6A-830C-0C2C5B091E1B}" srcOrd="5" destOrd="0" parTransId="{C91A7D10-F581-4051-97A6-068C348FA263}" sibTransId="{E229AC14-4B84-4619-BC09-2E7CBFB9461F}"/>
    <dgm:cxn modelId="{1A0065E5-D41D-49E8-83E9-193DA906E04C}" type="presOf" srcId="{A1B42DAD-5B0C-4E8D-B8BD-9C39D728D1F8}" destId="{A48A8E5C-8FF9-4AE9-9A30-B3ADF4E8F725}" srcOrd="0" destOrd="0" presId="urn:microsoft.com/office/officeart/2005/8/layout/cycle5"/>
    <dgm:cxn modelId="{C21A44F8-4DE1-410B-8C24-28449565402D}" type="presOf" srcId="{08675B63-7066-4A6A-830C-0C2C5B091E1B}" destId="{FD7A7AED-2CA0-4C3D-940D-86D5F8D71860}" srcOrd="0" destOrd="0" presId="urn:microsoft.com/office/officeart/2005/8/layout/cycle5"/>
    <dgm:cxn modelId="{0A02EFFF-3319-41CC-A8BD-EF09514655F3}" type="presOf" srcId="{3B5C1863-791E-4B9D-8118-9451F1A3D66C}" destId="{3DA53315-57F2-48C5-A1FC-C73FABD1AD6A}" srcOrd="0" destOrd="0" presId="urn:microsoft.com/office/officeart/2005/8/layout/cycle5"/>
    <dgm:cxn modelId="{21D9CCDE-290C-4692-B6EE-BB1D5B704B93}" type="presParOf" srcId="{BB08800B-D869-4EAE-81A9-DC039E9CF99D}" destId="{A2E5C9BD-844D-4B6B-A314-A5F9C5DEC76E}" srcOrd="0" destOrd="0" presId="urn:microsoft.com/office/officeart/2005/8/layout/cycle5"/>
    <dgm:cxn modelId="{BEA74FA8-945C-45A1-AB9C-A51C77ADA198}" type="presParOf" srcId="{BB08800B-D869-4EAE-81A9-DC039E9CF99D}" destId="{89F24623-D674-4014-824F-CE3152BB3F8B}" srcOrd="1" destOrd="0" presId="urn:microsoft.com/office/officeart/2005/8/layout/cycle5"/>
    <dgm:cxn modelId="{220E221D-BB59-49D9-8E41-42A761F6EEA5}" type="presParOf" srcId="{BB08800B-D869-4EAE-81A9-DC039E9CF99D}" destId="{89CCD210-36DC-4221-9A59-1C8F2011E4CA}" srcOrd="2" destOrd="0" presId="urn:microsoft.com/office/officeart/2005/8/layout/cycle5"/>
    <dgm:cxn modelId="{4C32BB05-0F5A-4FAE-B649-F9D78E9244BF}" type="presParOf" srcId="{BB08800B-D869-4EAE-81A9-DC039E9CF99D}" destId="{E8254543-1AB3-4D01-AB63-9520BEA555C4}" srcOrd="3" destOrd="0" presId="urn:microsoft.com/office/officeart/2005/8/layout/cycle5"/>
    <dgm:cxn modelId="{59FDCA6C-F1CC-46C0-9C83-300C45130B1A}" type="presParOf" srcId="{BB08800B-D869-4EAE-81A9-DC039E9CF99D}" destId="{0FAB992F-3EA6-485B-8DFE-084068D9160B}" srcOrd="4" destOrd="0" presId="urn:microsoft.com/office/officeart/2005/8/layout/cycle5"/>
    <dgm:cxn modelId="{63E4C4FE-5892-4490-AA23-1AC466216D0F}" type="presParOf" srcId="{BB08800B-D869-4EAE-81A9-DC039E9CF99D}" destId="{BA7D1A8A-0F49-476F-ADC5-C74208AA18A1}" srcOrd="5" destOrd="0" presId="urn:microsoft.com/office/officeart/2005/8/layout/cycle5"/>
    <dgm:cxn modelId="{55467A1E-AB94-48BE-B99C-B01D52E613EE}" type="presParOf" srcId="{BB08800B-D869-4EAE-81A9-DC039E9CF99D}" destId="{B8E53D40-8F92-4663-8A3A-2F6AE52CC860}" srcOrd="6" destOrd="0" presId="urn:microsoft.com/office/officeart/2005/8/layout/cycle5"/>
    <dgm:cxn modelId="{319965FF-0CB2-423A-8F56-F16E3EB14CD6}" type="presParOf" srcId="{BB08800B-D869-4EAE-81A9-DC039E9CF99D}" destId="{88413669-765D-4EA2-B3C9-BE42F11F86C6}" srcOrd="7" destOrd="0" presId="urn:microsoft.com/office/officeart/2005/8/layout/cycle5"/>
    <dgm:cxn modelId="{53B7550A-5ADE-44CF-913D-FE2337BADC17}" type="presParOf" srcId="{BB08800B-D869-4EAE-81A9-DC039E9CF99D}" destId="{3DA53315-57F2-48C5-A1FC-C73FABD1AD6A}" srcOrd="8" destOrd="0" presId="urn:microsoft.com/office/officeart/2005/8/layout/cycle5"/>
    <dgm:cxn modelId="{48DB8AA3-3A6D-4584-AFC9-F8DBF965A810}" type="presParOf" srcId="{BB08800B-D869-4EAE-81A9-DC039E9CF99D}" destId="{4EF01BE4-3025-458A-A548-739555623F78}" srcOrd="9" destOrd="0" presId="urn:microsoft.com/office/officeart/2005/8/layout/cycle5"/>
    <dgm:cxn modelId="{97B961B4-819B-41C8-B376-8CB76CC6B897}" type="presParOf" srcId="{BB08800B-D869-4EAE-81A9-DC039E9CF99D}" destId="{615D2264-94F6-4739-BC91-EA335378467C}" srcOrd="10" destOrd="0" presId="urn:microsoft.com/office/officeart/2005/8/layout/cycle5"/>
    <dgm:cxn modelId="{0FE6B7B9-C165-4E64-9A71-0B7A93511270}" type="presParOf" srcId="{BB08800B-D869-4EAE-81A9-DC039E9CF99D}" destId="{9CE90AFC-0BDB-4FA1-9FD2-0B20596DAB1E}" srcOrd="11" destOrd="0" presId="urn:microsoft.com/office/officeart/2005/8/layout/cycle5"/>
    <dgm:cxn modelId="{AC6560CA-4970-4A74-979E-B413ED1FD6A8}" type="presParOf" srcId="{BB08800B-D869-4EAE-81A9-DC039E9CF99D}" destId="{A48A8E5C-8FF9-4AE9-9A30-B3ADF4E8F725}" srcOrd="12" destOrd="0" presId="urn:microsoft.com/office/officeart/2005/8/layout/cycle5"/>
    <dgm:cxn modelId="{47E22BD0-C66A-4CE6-8298-8BE9E03C9867}" type="presParOf" srcId="{BB08800B-D869-4EAE-81A9-DC039E9CF99D}" destId="{3F2CC3C8-3ED0-45D9-9A2D-29B04091F052}" srcOrd="13" destOrd="0" presId="urn:microsoft.com/office/officeart/2005/8/layout/cycle5"/>
    <dgm:cxn modelId="{1FE5D89B-3D9D-43A0-B5B4-8E50356129FA}" type="presParOf" srcId="{BB08800B-D869-4EAE-81A9-DC039E9CF99D}" destId="{A27B15BD-4F17-47DF-97CA-500910A70FAF}" srcOrd="14" destOrd="0" presId="urn:microsoft.com/office/officeart/2005/8/layout/cycle5"/>
    <dgm:cxn modelId="{B5F8B73E-1EF2-4C82-B5C3-24925686DC0C}" type="presParOf" srcId="{BB08800B-D869-4EAE-81A9-DC039E9CF99D}" destId="{FD7A7AED-2CA0-4C3D-940D-86D5F8D71860}" srcOrd="15" destOrd="0" presId="urn:microsoft.com/office/officeart/2005/8/layout/cycle5"/>
    <dgm:cxn modelId="{4E3A6E21-48B1-4593-958F-9771B5BD22EB}" type="presParOf" srcId="{BB08800B-D869-4EAE-81A9-DC039E9CF99D}" destId="{FEC52DAC-E2A6-403C-BE0F-5D766A4E5288}" srcOrd="16" destOrd="0" presId="urn:microsoft.com/office/officeart/2005/8/layout/cycle5"/>
    <dgm:cxn modelId="{EC559346-597D-4D44-B113-4CF9F559828A}" type="presParOf" srcId="{BB08800B-D869-4EAE-81A9-DC039E9CF99D}" destId="{8E883349-2E23-46F9-B511-3A2CAAF9021C}"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2786C6-BEBD-4790-AAA5-583D929EE0F6}" type="doc">
      <dgm:prSet loTypeId="urn:microsoft.com/office/officeart/2011/layout/CircleProcess" loCatId="process" qsTypeId="urn:microsoft.com/office/officeart/2005/8/quickstyle/simple4" qsCatId="simple" csTypeId="urn:microsoft.com/office/officeart/2005/8/colors/colorful5" csCatId="colorful" phldr="1"/>
      <dgm:spPr/>
      <dgm:t>
        <a:bodyPr/>
        <a:lstStyle/>
        <a:p>
          <a:endParaRPr lang="en-US"/>
        </a:p>
      </dgm:t>
    </dgm:pt>
    <dgm:pt modelId="{BB67FE49-D300-40CA-BF94-D0F04E777343}">
      <dgm:prSet phldrT="[Text]" custT="1"/>
      <dgm:spPr/>
      <dgm:t>
        <a:bodyPr/>
        <a:lstStyle/>
        <a:p>
          <a:r>
            <a:rPr lang="en-US" sz="1500" dirty="0"/>
            <a:t>1. Urban Core Formation</a:t>
          </a:r>
        </a:p>
      </dgm:t>
    </dgm:pt>
    <dgm:pt modelId="{741970DA-2793-4A44-89AF-39113058D0A3}" type="parTrans" cxnId="{88CA1326-FA71-4C42-8D1F-2DB01657E285}">
      <dgm:prSet/>
      <dgm:spPr/>
      <dgm:t>
        <a:bodyPr/>
        <a:lstStyle/>
        <a:p>
          <a:endParaRPr lang="en-US"/>
        </a:p>
      </dgm:t>
    </dgm:pt>
    <dgm:pt modelId="{D3A48831-24B4-400C-A1F3-5CDCB15AA818}" type="sibTrans" cxnId="{88CA1326-FA71-4C42-8D1F-2DB01657E285}">
      <dgm:prSet/>
      <dgm:spPr/>
      <dgm:t>
        <a:bodyPr/>
        <a:lstStyle/>
        <a:p>
          <a:endParaRPr lang="en-US"/>
        </a:p>
      </dgm:t>
    </dgm:pt>
    <dgm:pt modelId="{ABF4A79D-58D9-40C7-8816-BD4CAEFEDAD1}">
      <dgm:prSet phldrT="[Text]" custT="1"/>
      <dgm:spPr/>
      <dgm:t>
        <a:bodyPr/>
        <a:lstStyle/>
        <a:p>
          <a:r>
            <a:rPr lang="en-US" sz="1500" dirty="0"/>
            <a:t>2. Hops and Jumps</a:t>
          </a:r>
        </a:p>
      </dgm:t>
    </dgm:pt>
    <dgm:pt modelId="{23CCAACF-DE3E-4F4F-B30E-5710A57CB640}" type="parTrans" cxnId="{9D1C15EF-5AB9-4A40-B7D0-71F078CEBA8E}">
      <dgm:prSet/>
      <dgm:spPr/>
      <dgm:t>
        <a:bodyPr/>
        <a:lstStyle/>
        <a:p>
          <a:endParaRPr lang="en-US"/>
        </a:p>
      </dgm:t>
    </dgm:pt>
    <dgm:pt modelId="{0DD5ECCC-A27A-4251-95B2-8B10822FB7CF}" type="sibTrans" cxnId="{9D1C15EF-5AB9-4A40-B7D0-71F078CEBA8E}">
      <dgm:prSet/>
      <dgm:spPr/>
      <dgm:t>
        <a:bodyPr/>
        <a:lstStyle/>
        <a:p>
          <a:endParaRPr lang="en-US"/>
        </a:p>
      </dgm:t>
    </dgm:pt>
    <dgm:pt modelId="{3FBB19D3-2E74-4EC1-9D8D-ED4B32CED21C}">
      <dgm:prSet phldrT="[Text]" custT="1"/>
      <dgm:spPr/>
      <dgm:t>
        <a:bodyPr/>
        <a:lstStyle/>
        <a:p>
          <a:r>
            <a:rPr lang="en-US" sz="1500" dirty="0"/>
            <a:t>3. Low-Density Fill</a:t>
          </a:r>
        </a:p>
      </dgm:t>
    </dgm:pt>
    <dgm:pt modelId="{E4B40FC0-81B4-4515-8AC4-8EFEC58EEDE7}" type="parTrans" cxnId="{39A15658-7206-47A3-AB9F-142944B91BAE}">
      <dgm:prSet/>
      <dgm:spPr/>
      <dgm:t>
        <a:bodyPr/>
        <a:lstStyle/>
        <a:p>
          <a:endParaRPr lang="en-US"/>
        </a:p>
      </dgm:t>
    </dgm:pt>
    <dgm:pt modelId="{B1B2967D-2F1F-4A89-8801-3D3C9BAE0672}" type="sibTrans" cxnId="{39A15658-7206-47A3-AB9F-142944B91BAE}">
      <dgm:prSet/>
      <dgm:spPr/>
      <dgm:t>
        <a:bodyPr/>
        <a:lstStyle/>
        <a:p>
          <a:endParaRPr lang="en-US"/>
        </a:p>
      </dgm:t>
    </dgm:pt>
    <dgm:pt modelId="{C2E9DCCD-32F5-46A6-8A6A-0E3F59BC9E37}">
      <dgm:prSet custT="1"/>
      <dgm:spPr/>
      <dgm:t>
        <a:bodyPr/>
        <a:lstStyle/>
        <a:p>
          <a:r>
            <a:rPr lang="en-US" sz="1500" dirty="0"/>
            <a:t>4. Nonresidential Territory</a:t>
          </a:r>
        </a:p>
      </dgm:t>
    </dgm:pt>
    <dgm:pt modelId="{4CB6E7AE-A7C0-4CAB-BD6D-597780685751}" type="parTrans" cxnId="{A81C36C8-DCA7-4EEF-8E4A-2189072E2891}">
      <dgm:prSet/>
      <dgm:spPr/>
      <dgm:t>
        <a:bodyPr/>
        <a:lstStyle/>
        <a:p>
          <a:endParaRPr lang="en-US"/>
        </a:p>
      </dgm:t>
    </dgm:pt>
    <dgm:pt modelId="{2005641C-5AC8-472C-B193-C33AF37A7972}" type="sibTrans" cxnId="{A81C36C8-DCA7-4EEF-8E4A-2189072E2891}">
      <dgm:prSet/>
      <dgm:spPr/>
      <dgm:t>
        <a:bodyPr/>
        <a:lstStyle/>
        <a:p>
          <a:endParaRPr lang="en-US"/>
        </a:p>
      </dgm:t>
    </dgm:pt>
    <dgm:pt modelId="{4BF60584-5CB3-4C4F-8F30-2B1E90E142FC}">
      <dgm:prSet custT="1"/>
      <dgm:spPr/>
      <dgm:t>
        <a:bodyPr/>
        <a:lstStyle/>
        <a:p>
          <a:r>
            <a:rPr lang="en-US" sz="1600" dirty="0"/>
            <a:t>5. </a:t>
          </a:r>
          <a:r>
            <a:rPr lang="en-US" sz="1500" dirty="0"/>
            <a:t>Enclaves</a:t>
          </a:r>
        </a:p>
      </dgm:t>
    </dgm:pt>
    <dgm:pt modelId="{4BC26DE7-1E08-4822-8EC6-50AF931AC954}" type="parTrans" cxnId="{AF329E38-AA83-477D-983F-1BE4D9CE34DC}">
      <dgm:prSet/>
      <dgm:spPr/>
      <dgm:t>
        <a:bodyPr/>
        <a:lstStyle/>
        <a:p>
          <a:endParaRPr lang="en-US"/>
        </a:p>
      </dgm:t>
    </dgm:pt>
    <dgm:pt modelId="{F88CB52B-0967-4555-80E0-23D0AD78CAF2}" type="sibTrans" cxnId="{AF329E38-AA83-477D-983F-1BE4D9CE34DC}">
      <dgm:prSet/>
      <dgm:spPr/>
      <dgm:t>
        <a:bodyPr/>
        <a:lstStyle/>
        <a:p>
          <a:endParaRPr lang="en-US"/>
        </a:p>
      </dgm:t>
    </dgm:pt>
    <dgm:pt modelId="{9A957A80-C3EE-419E-857E-B971E420C86D}">
      <dgm:prSet custT="1"/>
      <dgm:spPr/>
      <dgm:t>
        <a:bodyPr/>
        <a:lstStyle/>
        <a:p>
          <a:r>
            <a:rPr lang="en-US" sz="1500" dirty="0"/>
            <a:t>6. Indentations</a:t>
          </a:r>
        </a:p>
      </dgm:t>
    </dgm:pt>
    <dgm:pt modelId="{9E289836-423A-4F7F-81B3-6D94DBBA35EF}" type="sibTrans" cxnId="{0534F600-E827-4DD4-9E3C-8CB3198A9485}">
      <dgm:prSet/>
      <dgm:spPr/>
      <dgm:t>
        <a:bodyPr/>
        <a:lstStyle/>
        <a:p>
          <a:endParaRPr lang="en-US"/>
        </a:p>
      </dgm:t>
    </dgm:pt>
    <dgm:pt modelId="{48FC88B1-E1AC-4520-96DD-CCFC8626901A}" type="parTrans" cxnId="{0534F600-E827-4DD4-9E3C-8CB3198A9485}">
      <dgm:prSet/>
      <dgm:spPr/>
      <dgm:t>
        <a:bodyPr/>
        <a:lstStyle/>
        <a:p>
          <a:endParaRPr lang="en-US"/>
        </a:p>
      </dgm:t>
    </dgm:pt>
    <dgm:pt modelId="{54E76BA9-2B78-4F34-B652-549CC20F5AD8}" type="pres">
      <dgm:prSet presAssocID="{BF2786C6-BEBD-4790-AAA5-583D929EE0F6}" presName="Name0" presStyleCnt="0">
        <dgm:presLayoutVars>
          <dgm:chMax val="11"/>
          <dgm:chPref val="11"/>
          <dgm:dir/>
          <dgm:resizeHandles/>
        </dgm:presLayoutVars>
      </dgm:prSet>
      <dgm:spPr/>
    </dgm:pt>
    <dgm:pt modelId="{D9B04724-6677-4AC0-B977-F197C166FF48}" type="pres">
      <dgm:prSet presAssocID="{9A957A80-C3EE-419E-857E-B971E420C86D}" presName="Accent6" presStyleCnt="0"/>
      <dgm:spPr/>
    </dgm:pt>
    <dgm:pt modelId="{D6EBE847-61EE-4E0D-A66C-60770C8B0295}" type="pres">
      <dgm:prSet presAssocID="{9A957A80-C3EE-419E-857E-B971E420C86D}" presName="Accent" presStyleLbl="node1" presStyleIdx="0" presStyleCnt="6"/>
      <dgm:spPr/>
    </dgm:pt>
    <dgm:pt modelId="{636FB032-FB52-4D0C-A6EB-EC59514C690E}" type="pres">
      <dgm:prSet presAssocID="{9A957A80-C3EE-419E-857E-B971E420C86D}" presName="ParentBackground6" presStyleCnt="0"/>
      <dgm:spPr/>
    </dgm:pt>
    <dgm:pt modelId="{62431ABE-C3C2-4888-B975-15B5AC8B9C99}" type="pres">
      <dgm:prSet presAssocID="{9A957A80-C3EE-419E-857E-B971E420C86D}" presName="ParentBackground" presStyleLbl="fgAcc1" presStyleIdx="0" presStyleCnt="6" custLinFactNeighborX="-245"/>
      <dgm:spPr/>
    </dgm:pt>
    <dgm:pt modelId="{2F043DD9-FF4D-4079-B06B-86E3D923F563}" type="pres">
      <dgm:prSet presAssocID="{9A957A80-C3EE-419E-857E-B971E420C86D}" presName="Parent6" presStyleLbl="revTx" presStyleIdx="0" presStyleCnt="0">
        <dgm:presLayoutVars>
          <dgm:chMax val="1"/>
          <dgm:chPref val="1"/>
          <dgm:bulletEnabled val="1"/>
        </dgm:presLayoutVars>
      </dgm:prSet>
      <dgm:spPr/>
    </dgm:pt>
    <dgm:pt modelId="{5D6B1B9E-7844-4AF3-910F-81B309AAAA00}" type="pres">
      <dgm:prSet presAssocID="{4BF60584-5CB3-4C4F-8F30-2B1E90E142FC}" presName="Accent5" presStyleCnt="0"/>
      <dgm:spPr/>
    </dgm:pt>
    <dgm:pt modelId="{A95D23BB-04EB-419D-A571-C18B6FC6A89E}" type="pres">
      <dgm:prSet presAssocID="{4BF60584-5CB3-4C4F-8F30-2B1E90E142FC}" presName="Accent" presStyleLbl="node1" presStyleIdx="1" presStyleCnt="6"/>
      <dgm:spPr/>
    </dgm:pt>
    <dgm:pt modelId="{FFD48E4A-4DAC-4966-9DEB-868B467A4212}" type="pres">
      <dgm:prSet presAssocID="{4BF60584-5CB3-4C4F-8F30-2B1E90E142FC}" presName="ParentBackground5" presStyleCnt="0"/>
      <dgm:spPr/>
    </dgm:pt>
    <dgm:pt modelId="{ECB9682C-5D82-4F71-B56B-61A8C6AD249B}" type="pres">
      <dgm:prSet presAssocID="{4BF60584-5CB3-4C4F-8F30-2B1E90E142FC}" presName="ParentBackground" presStyleLbl="fgAcc1" presStyleIdx="1" presStyleCnt="6"/>
      <dgm:spPr/>
    </dgm:pt>
    <dgm:pt modelId="{FC43EFA3-307F-416B-8A63-986DFFE66695}" type="pres">
      <dgm:prSet presAssocID="{4BF60584-5CB3-4C4F-8F30-2B1E90E142FC}" presName="Parent5" presStyleLbl="revTx" presStyleIdx="0" presStyleCnt="0">
        <dgm:presLayoutVars>
          <dgm:chMax val="1"/>
          <dgm:chPref val="1"/>
          <dgm:bulletEnabled val="1"/>
        </dgm:presLayoutVars>
      </dgm:prSet>
      <dgm:spPr/>
    </dgm:pt>
    <dgm:pt modelId="{EE2516AC-918E-4CBD-83D9-C36705D94597}" type="pres">
      <dgm:prSet presAssocID="{C2E9DCCD-32F5-46A6-8A6A-0E3F59BC9E37}" presName="Accent4" presStyleCnt="0"/>
      <dgm:spPr/>
    </dgm:pt>
    <dgm:pt modelId="{898A3FE4-3733-4B1D-B5F9-8DCB1CE8569A}" type="pres">
      <dgm:prSet presAssocID="{C2E9DCCD-32F5-46A6-8A6A-0E3F59BC9E37}" presName="Accent" presStyleLbl="node1" presStyleIdx="2" presStyleCnt="6"/>
      <dgm:spPr/>
    </dgm:pt>
    <dgm:pt modelId="{B6FB3BA4-8F59-4CFE-8BE6-F11991DE75A2}" type="pres">
      <dgm:prSet presAssocID="{C2E9DCCD-32F5-46A6-8A6A-0E3F59BC9E37}" presName="ParentBackground4" presStyleCnt="0"/>
      <dgm:spPr/>
    </dgm:pt>
    <dgm:pt modelId="{3939B4C0-0114-4DD2-A551-A385C957D907}" type="pres">
      <dgm:prSet presAssocID="{C2E9DCCD-32F5-46A6-8A6A-0E3F59BC9E37}" presName="ParentBackground" presStyleLbl="fgAcc1" presStyleIdx="2" presStyleCnt="6"/>
      <dgm:spPr/>
    </dgm:pt>
    <dgm:pt modelId="{1CDFC595-C33B-4789-B983-4C193EEEFD89}" type="pres">
      <dgm:prSet presAssocID="{C2E9DCCD-32F5-46A6-8A6A-0E3F59BC9E37}" presName="Parent4" presStyleLbl="revTx" presStyleIdx="0" presStyleCnt="0">
        <dgm:presLayoutVars>
          <dgm:chMax val="1"/>
          <dgm:chPref val="1"/>
          <dgm:bulletEnabled val="1"/>
        </dgm:presLayoutVars>
      </dgm:prSet>
      <dgm:spPr/>
    </dgm:pt>
    <dgm:pt modelId="{C790A37C-FF0A-44E4-899F-88DCED4153EC}" type="pres">
      <dgm:prSet presAssocID="{3FBB19D3-2E74-4EC1-9D8D-ED4B32CED21C}" presName="Accent3" presStyleCnt="0"/>
      <dgm:spPr/>
    </dgm:pt>
    <dgm:pt modelId="{A9238CD8-35F6-4957-A821-073BF87CD97F}" type="pres">
      <dgm:prSet presAssocID="{3FBB19D3-2E74-4EC1-9D8D-ED4B32CED21C}" presName="Accent" presStyleLbl="node1" presStyleIdx="3" presStyleCnt="6"/>
      <dgm:spPr/>
    </dgm:pt>
    <dgm:pt modelId="{7086D576-3BD4-4628-9A6D-B35D260E03EA}" type="pres">
      <dgm:prSet presAssocID="{3FBB19D3-2E74-4EC1-9D8D-ED4B32CED21C}" presName="ParentBackground3" presStyleCnt="0"/>
      <dgm:spPr/>
    </dgm:pt>
    <dgm:pt modelId="{3CEC848C-2324-4755-A513-6338D7082BD4}" type="pres">
      <dgm:prSet presAssocID="{3FBB19D3-2E74-4EC1-9D8D-ED4B32CED21C}" presName="ParentBackground" presStyleLbl="fgAcc1" presStyleIdx="3" presStyleCnt="6"/>
      <dgm:spPr/>
    </dgm:pt>
    <dgm:pt modelId="{8A9AB315-036A-440E-97CB-D91DCBE5CC1F}" type="pres">
      <dgm:prSet presAssocID="{3FBB19D3-2E74-4EC1-9D8D-ED4B32CED21C}" presName="Parent3" presStyleLbl="revTx" presStyleIdx="0" presStyleCnt="0">
        <dgm:presLayoutVars>
          <dgm:chMax val="1"/>
          <dgm:chPref val="1"/>
          <dgm:bulletEnabled val="1"/>
        </dgm:presLayoutVars>
      </dgm:prSet>
      <dgm:spPr/>
    </dgm:pt>
    <dgm:pt modelId="{75329575-E4D0-4B5F-9CFC-9620ED1FF121}" type="pres">
      <dgm:prSet presAssocID="{ABF4A79D-58D9-40C7-8816-BD4CAEFEDAD1}" presName="Accent2" presStyleCnt="0"/>
      <dgm:spPr/>
    </dgm:pt>
    <dgm:pt modelId="{F54BC086-3B3D-4C36-873E-6D57163F572D}" type="pres">
      <dgm:prSet presAssocID="{ABF4A79D-58D9-40C7-8816-BD4CAEFEDAD1}" presName="Accent" presStyleLbl="node1" presStyleIdx="4" presStyleCnt="6"/>
      <dgm:spPr/>
    </dgm:pt>
    <dgm:pt modelId="{72C06B38-E723-46A7-AAC0-9BC7BC158D94}" type="pres">
      <dgm:prSet presAssocID="{ABF4A79D-58D9-40C7-8816-BD4CAEFEDAD1}" presName="ParentBackground2" presStyleCnt="0"/>
      <dgm:spPr/>
    </dgm:pt>
    <dgm:pt modelId="{42915E5F-AFA7-4A32-8167-CD444DD1B277}" type="pres">
      <dgm:prSet presAssocID="{ABF4A79D-58D9-40C7-8816-BD4CAEFEDAD1}" presName="ParentBackground" presStyleLbl="fgAcc1" presStyleIdx="4" presStyleCnt="6"/>
      <dgm:spPr/>
    </dgm:pt>
    <dgm:pt modelId="{5A0A2113-4DAB-4659-B50B-5DC0935EB2B8}" type="pres">
      <dgm:prSet presAssocID="{ABF4A79D-58D9-40C7-8816-BD4CAEFEDAD1}" presName="Parent2" presStyleLbl="revTx" presStyleIdx="0" presStyleCnt="0">
        <dgm:presLayoutVars>
          <dgm:chMax val="1"/>
          <dgm:chPref val="1"/>
          <dgm:bulletEnabled val="1"/>
        </dgm:presLayoutVars>
      </dgm:prSet>
      <dgm:spPr/>
    </dgm:pt>
    <dgm:pt modelId="{E4FB6EE8-6DF0-4D0E-A683-50B734736BCB}" type="pres">
      <dgm:prSet presAssocID="{BB67FE49-D300-40CA-BF94-D0F04E777343}" presName="Accent1" presStyleCnt="0"/>
      <dgm:spPr/>
    </dgm:pt>
    <dgm:pt modelId="{DCED01D2-D87A-45FF-BFDC-2A12B8F29AE6}" type="pres">
      <dgm:prSet presAssocID="{BB67FE49-D300-40CA-BF94-D0F04E777343}" presName="Accent" presStyleLbl="node1" presStyleIdx="5" presStyleCnt="6"/>
      <dgm:spPr/>
    </dgm:pt>
    <dgm:pt modelId="{DBC39D5F-10BF-43FE-A5F5-78EC9D9F2ACF}" type="pres">
      <dgm:prSet presAssocID="{BB67FE49-D300-40CA-BF94-D0F04E777343}" presName="ParentBackground1" presStyleCnt="0"/>
      <dgm:spPr/>
    </dgm:pt>
    <dgm:pt modelId="{B346007E-C0A1-433A-A257-0A16617BD76E}" type="pres">
      <dgm:prSet presAssocID="{BB67FE49-D300-40CA-BF94-D0F04E777343}" presName="ParentBackground" presStyleLbl="fgAcc1" presStyleIdx="5" presStyleCnt="6"/>
      <dgm:spPr/>
    </dgm:pt>
    <dgm:pt modelId="{4FBAE355-30C6-41D6-A84D-ED3D5D089285}" type="pres">
      <dgm:prSet presAssocID="{BB67FE49-D300-40CA-BF94-D0F04E777343}" presName="Parent1" presStyleLbl="revTx" presStyleIdx="0" presStyleCnt="0">
        <dgm:presLayoutVars>
          <dgm:chMax val="1"/>
          <dgm:chPref val="1"/>
          <dgm:bulletEnabled val="1"/>
        </dgm:presLayoutVars>
      </dgm:prSet>
      <dgm:spPr/>
    </dgm:pt>
  </dgm:ptLst>
  <dgm:cxnLst>
    <dgm:cxn modelId="{0534F600-E827-4DD4-9E3C-8CB3198A9485}" srcId="{BF2786C6-BEBD-4790-AAA5-583D929EE0F6}" destId="{9A957A80-C3EE-419E-857E-B971E420C86D}" srcOrd="5" destOrd="0" parTransId="{48FC88B1-E1AC-4520-96DD-CCFC8626901A}" sibTransId="{9E289836-423A-4F7F-81B3-6D94DBBA35EF}"/>
    <dgm:cxn modelId="{A282C50F-85FF-4AF9-8A30-009DB9D19AB5}" type="presOf" srcId="{BB67FE49-D300-40CA-BF94-D0F04E777343}" destId="{4FBAE355-30C6-41D6-A84D-ED3D5D089285}" srcOrd="0" destOrd="0" presId="urn:microsoft.com/office/officeart/2011/layout/CircleProcess"/>
    <dgm:cxn modelId="{AF6AFB1C-8A07-4496-BB50-C5676C9E7773}" type="presOf" srcId="{9A957A80-C3EE-419E-857E-B971E420C86D}" destId="{62431ABE-C3C2-4888-B975-15B5AC8B9C99}" srcOrd="1" destOrd="0" presId="urn:microsoft.com/office/officeart/2011/layout/CircleProcess"/>
    <dgm:cxn modelId="{DE16431E-1BA6-48A4-97FC-3E8E069FE2D1}" type="presOf" srcId="{ABF4A79D-58D9-40C7-8816-BD4CAEFEDAD1}" destId="{42915E5F-AFA7-4A32-8167-CD444DD1B277}" srcOrd="1" destOrd="0" presId="urn:microsoft.com/office/officeart/2011/layout/CircleProcess"/>
    <dgm:cxn modelId="{88CA1326-FA71-4C42-8D1F-2DB01657E285}" srcId="{BF2786C6-BEBD-4790-AAA5-583D929EE0F6}" destId="{BB67FE49-D300-40CA-BF94-D0F04E777343}" srcOrd="0" destOrd="0" parTransId="{741970DA-2793-4A44-89AF-39113058D0A3}" sibTransId="{D3A48831-24B4-400C-A1F3-5CDCB15AA818}"/>
    <dgm:cxn modelId="{4682E528-500B-44C7-B45C-BE94B1E1BDD5}" type="presOf" srcId="{ABF4A79D-58D9-40C7-8816-BD4CAEFEDAD1}" destId="{5A0A2113-4DAB-4659-B50B-5DC0935EB2B8}" srcOrd="0" destOrd="0" presId="urn:microsoft.com/office/officeart/2011/layout/CircleProcess"/>
    <dgm:cxn modelId="{9885DC37-0FFF-4B93-A2CE-2CF409C7536C}" type="presOf" srcId="{BB67FE49-D300-40CA-BF94-D0F04E777343}" destId="{B346007E-C0A1-433A-A257-0A16617BD76E}" srcOrd="1" destOrd="0" presId="urn:microsoft.com/office/officeart/2011/layout/CircleProcess"/>
    <dgm:cxn modelId="{AF329E38-AA83-477D-983F-1BE4D9CE34DC}" srcId="{BF2786C6-BEBD-4790-AAA5-583D929EE0F6}" destId="{4BF60584-5CB3-4C4F-8F30-2B1E90E142FC}" srcOrd="4" destOrd="0" parTransId="{4BC26DE7-1E08-4822-8EC6-50AF931AC954}" sibTransId="{F88CB52B-0967-4555-80E0-23D0AD78CAF2}"/>
    <dgm:cxn modelId="{6C13833B-97B5-4D8B-8978-7BB3CB66D775}" type="presOf" srcId="{3FBB19D3-2E74-4EC1-9D8D-ED4B32CED21C}" destId="{8A9AB315-036A-440E-97CB-D91DCBE5CC1F}" srcOrd="0" destOrd="0" presId="urn:microsoft.com/office/officeart/2011/layout/CircleProcess"/>
    <dgm:cxn modelId="{F253406B-BF19-4B2F-B7B7-95A73FDDC1F8}" type="presOf" srcId="{4BF60584-5CB3-4C4F-8F30-2B1E90E142FC}" destId="{FC43EFA3-307F-416B-8A63-986DFFE66695}" srcOrd="0" destOrd="0" presId="urn:microsoft.com/office/officeart/2011/layout/CircleProcess"/>
    <dgm:cxn modelId="{39A15658-7206-47A3-AB9F-142944B91BAE}" srcId="{BF2786C6-BEBD-4790-AAA5-583D929EE0F6}" destId="{3FBB19D3-2E74-4EC1-9D8D-ED4B32CED21C}" srcOrd="2" destOrd="0" parTransId="{E4B40FC0-81B4-4515-8AC4-8EFEC58EEDE7}" sibTransId="{B1B2967D-2F1F-4A89-8801-3D3C9BAE0672}"/>
    <dgm:cxn modelId="{8EE9F789-B10A-4EFB-BE0D-48DBE51F1FA5}" type="presOf" srcId="{4BF60584-5CB3-4C4F-8F30-2B1E90E142FC}" destId="{ECB9682C-5D82-4F71-B56B-61A8C6AD249B}" srcOrd="1" destOrd="0" presId="urn:microsoft.com/office/officeart/2011/layout/CircleProcess"/>
    <dgm:cxn modelId="{12F2CB8D-1866-46D1-96E1-72F79BD1716D}" type="presOf" srcId="{C2E9DCCD-32F5-46A6-8A6A-0E3F59BC9E37}" destId="{3939B4C0-0114-4DD2-A551-A385C957D907}" srcOrd="1" destOrd="0" presId="urn:microsoft.com/office/officeart/2011/layout/CircleProcess"/>
    <dgm:cxn modelId="{49B707B8-9A30-42E5-A408-2E73AD257EA2}" type="presOf" srcId="{C2E9DCCD-32F5-46A6-8A6A-0E3F59BC9E37}" destId="{1CDFC595-C33B-4789-B983-4C193EEEFD89}" srcOrd="0" destOrd="0" presId="urn:microsoft.com/office/officeart/2011/layout/CircleProcess"/>
    <dgm:cxn modelId="{AF3FE6BA-8D23-426E-9072-EE0696AEDB5F}" type="presOf" srcId="{BF2786C6-BEBD-4790-AAA5-583D929EE0F6}" destId="{54E76BA9-2B78-4F34-B652-549CC20F5AD8}" srcOrd="0" destOrd="0" presId="urn:microsoft.com/office/officeart/2011/layout/CircleProcess"/>
    <dgm:cxn modelId="{294F33BD-DD06-4056-8230-DED65EAF32C3}" type="presOf" srcId="{3FBB19D3-2E74-4EC1-9D8D-ED4B32CED21C}" destId="{3CEC848C-2324-4755-A513-6338D7082BD4}" srcOrd="1" destOrd="0" presId="urn:microsoft.com/office/officeart/2011/layout/CircleProcess"/>
    <dgm:cxn modelId="{A81C36C8-DCA7-4EEF-8E4A-2189072E2891}" srcId="{BF2786C6-BEBD-4790-AAA5-583D929EE0F6}" destId="{C2E9DCCD-32F5-46A6-8A6A-0E3F59BC9E37}" srcOrd="3" destOrd="0" parTransId="{4CB6E7AE-A7C0-4CAB-BD6D-597780685751}" sibTransId="{2005641C-5AC8-472C-B193-C33AF37A7972}"/>
    <dgm:cxn modelId="{694ECCC8-0046-47FB-9012-908CF55436B4}" type="presOf" srcId="{9A957A80-C3EE-419E-857E-B971E420C86D}" destId="{2F043DD9-FF4D-4079-B06B-86E3D923F563}" srcOrd="0" destOrd="0" presId="urn:microsoft.com/office/officeart/2011/layout/CircleProcess"/>
    <dgm:cxn modelId="{9D1C15EF-5AB9-4A40-B7D0-71F078CEBA8E}" srcId="{BF2786C6-BEBD-4790-AAA5-583D929EE0F6}" destId="{ABF4A79D-58D9-40C7-8816-BD4CAEFEDAD1}" srcOrd="1" destOrd="0" parTransId="{23CCAACF-DE3E-4F4F-B30E-5710A57CB640}" sibTransId="{0DD5ECCC-A27A-4251-95B2-8B10822FB7CF}"/>
    <dgm:cxn modelId="{96611884-1D73-4F17-B1EC-8B5E77AAB2F9}" type="presParOf" srcId="{54E76BA9-2B78-4F34-B652-549CC20F5AD8}" destId="{D9B04724-6677-4AC0-B977-F197C166FF48}" srcOrd="0" destOrd="0" presId="urn:microsoft.com/office/officeart/2011/layout/CircleProcess"/>
    <dgm:cxn modelId="{80884F8F-559A-44BE-99B0-AF8BDF8BBF17}" type="presParOf" srcId="{D9B04724-6677-4AC0-B977-F197C166FF48}" destId="{D6EBE847-61EE-4E0D-A66C-60770C8B0295}" srcOrd="0" destOrd="0" presId="urn:microsoft.com/office/officeart/2011/layout/CircleProcess"/>
    <dgm:cxn modelId="{568B15B9-28CF-4FD7-8E9D-DB56A6DC5000}" type="presParOf" srcId="{54E76BA9-2B78-4F34-B652-549CC20F5AD8}" destId="{636FB032-FB52-4D0C-A6EB-EC59514C690E}" srcOrd="1" destOrd="0" presId="urn:microsoft.com/office/officeart/2011/layout/CircleProcess"/>
    <dgm:cxn modelId="{A8C07DEE-665A-4ABA-8735-8F6EE7C7BFB5}" type="presParOf" srcId="{636FB032-FB52-4D0C-A6EB-EC59514C690E}" destId="{62431ABE-C3C2-4888-B975-15B5AC8B9C99}" srcOrd="0" destOrd="0" presId="urn:microsoft.com/office/officeart/2011/layout/CircleProcess"/>
    <dgm:cxn modelId="{556EF8A7-1526-4656-921A-B153667337F3}" type="presParOf" srcId="{54E76BA9-2B78-4F34-B652-549CC20F5AD8}" destId="{2F043DD9-FF4D-4079-B06B-86E3D923F563}" srcOrd="2" destOrd="0" presId="urn:microsoft.com/office/officeart/2011/layout/CircleProcess"/>
    <dgm:cxn modelId="{6F0AA19D-448F-4237-B047-6D99F1994F74}" type="presParOf" srcId="{54E76BA9-2B78-4F34-B652-549CC20F5AD8}" destId="{5D6B1B9E-7844-4AF3-910F-81B309AAAA00}" srcOrd="3" destOrd="0" presId="urn:microsoft.com/office/officeart/2011/layout/CircleProcess"/>
    <dgm:cxn modelId="{3962E98A-6B0C-42F2-BC56-A972127F13A0}" type="presParOf" srcId="{5D6B1B9E-7844-4AF3-910F-81B309AAAA00}" destId="{A95D23BB-04EB-419D-A571-C18B6FC6A89E}" srcOrd="0" destOrd="0" presId="urn:microsoft.com/office/officeart/2011/layout/CircleProcess"/>
    <dgm:cxn modelId="{689BA178-9C05-43E6-8DA0-2B164ABADEDF}" type="presParOf" srcId="{54E76BA9-2B78-4F34-B652-549CC20F5AD8}" destId="{FFD48E4A-4DAC-4966-9DEB-868B467A4212}" srcOrd="4" destOrd="0" presId="urn:microsoft.com/office/officeart/2011/layout/CircleProcess"/>
    <dgm:cxn modelId="{B4B22B89-AF3F-4F1B-B006-A7DDDFFE0E96}" type="presParOf" srcId="{FFD48E4A-4DAC-4966-9DEB-868B467A4212}" destId="{ECB9682C-5D82-4F71-B56B-61A8C6AD249B}" srcOrd="0" destOrd="0" presId="urn:microsoft.com/office/officeart/2011/layout/CircleProcess"/>
    <dgm:cxn modelId="{EFCC03A6-0D4F-4772-8362-7D5452DBBCE5}" type="presParOf" srcId="{54E76BA9-2B78-4F34-B652-549CC20F5AD8}" destId="{FC43EFA3-307F-416B-8A63-986DFFE66695}" srcOrd="5" destOrd="0" presId="urn:microsoft.com/office/officeart/2011/layout/CircleProcess"/>
    <dgm:cxn modelId="{F8F15332-2AB6-4D09-AF32-41A6A756094C}" type="presParOf" srcId="{54E76BA9-2B78-4F34-B652-549CC20F5AD8}" destId="{EE2516AC-918E-4CBD-83D9-C36705D94597}" srcOrd="6" destOrd="0" presId="urn:microsoft.com/office/officeart/2011/layout/CircleProcess"/>
    <dgm:cxn modelId="{F5D02129-6644-4032-9722-FEDA3F88DB89}" type="presParOf" srcId="{EE2516AC-918E-4CBD-83D9-C36705D94597}" destId="{898A3FE4-3733-4B1D-B5F9-8DCB1CE8569A}" srcOrd="0" destOrd="0" presId="urn:microsoft.com/office/officeart/2011/layout/CircleProcess"/>
    <dgm:cxn modelId="{9CD8E524-FBB6-47A3-BEFD-B12008124A21}" type="presParOf" srcId="{54E76BA9-2B78-4F34-B652-549CC20F5AD8}" destId="{B6FB3BA4-8F59-4CFE-8BE6-F11991DE75A2}" srcOrd="7" destOrd="0" presId="urn:microsoft.com/office/officeart/2011/layout/CircleProcess"/>
    <dgm:cxn modelId="{48697C75-0305-4920-891F-1CEBFAD01996}" type="presParOf" srcId="{B6FB3BA4-8F59-4CFE-8BE6-F11991DE75A2}" destId="{3939B4C0-0114-4DD2-A551-A385C957D907}" srcOrd="0" destOrd="0" presId="urn:microsoft.com/office/officeart/2011/layout/CircleProcess"/>
    <dgm:cxn modelId="{DB0A6B2B-97B8-460A-A46A-60C5C3180988}" type="presParOf" srcId="{54E76BA9-2B78-4F34-B652-549CC20F5AD8}" destId="{1CDFC595-C33B-4789-B983-4C193EEEFD89}" srcOrd="8" destOrd="0" presId="urn:microsoft.com/office/officeart/2011/layout/CircleProcess"/>
    <dgm:cxn modelId="{83D03755-17A5-4D8A-89F1-24292ABAF7FF}" type="presParOf" srcId="{54E76BA9-2B78-4F34-B652-549CC20F5AD8}" destId="{C790A37C-FF0A-44E4-899F-88DCED4153EC}" srcOrd="9" destOrd="0" presId="urn:microsoft.com/office/officeart/2011/layout/CircleProcess"/>
    <dgm:cxn modelId="{6B7F8114-054A-4A43-A293-B728E9AAC33A}" type="presParOf" srcId="{C790A37C-FF0A-44E4-899F-88DCED4153EC}" destId="{A9238CD8-35F6-4957-A821-073BF87CD97F}" srcOrd="0" destOrd="0" presId="urn:microsoft.com/office/officeart/2011/layout/CircleProcess"/>
    <dgm:cxn modelId="{F5B92064-49C7-451D-B4A7-B130C8EDA4E0}" type="presParOf" srcId="{54E76BA9-2B78-4F34-B652-549CC20F5AD8}" destId="{7086D576-3BD4-4628-9A6D-B35D260E03EA}" srcOrd="10" destOrd="0" presId="urn:microsoft.com/office/officeart/2011/layout/CircleProcess"/>
    <dgm:cxn modelId="{5EEC192F-205D-468F-B0A0-ED18013FC086}" type="presParOf" srcId="{7086D576-3BD4-4628-9A6D-B35D260E03EA}" destId="{3CEC848C-2324-4755-A513-6338D7082BD4}" srcOrd="0" destOrd="0" presId="urn:microsoft.com/office/officeart/2011/layout/CircleProcess"/>
    <dgm:cxn modelId="{FCB8084A-EA1E-495A-BA55-A5C1D9E79B70}" type="presParOf" srcId="{54E76BA9-2B78-4F34-B652-549CC20F5AD8}" destId="{8A9AB315-036A-440E-97CB-D91DCBE5CC1F}" srcOrd="11" destOrd="0" presId="urn:microsoft.com/office/officeart/2011/layout/CircleProcess"/>
    <dgm:cxn modelId="{C0DFD357-3936-4E23-813F-AF81B440F9C5}" type="presParOf" srcId="{54E76BA9-2B78-4F34-B652-549CC20F5AD8}" destId="{75329575-E4D0-4B5F-9CFC-9620ED1FF121}" srcOrd="12" destOrd="0" presId="urn:microsoft.com/office/officeart/2011/layout/CircleProcess"/>
    <dgm:cxn modelId="{B9D91089-D1B5-4611-9807-C74E13829178}" type="presParOf" srcId="{75329575-E4D0-4B5F-9CFC-9620ED1FF121}" destId="{F54BC086-3B3D-4C36-873E-6D57163F572D}" srcOrd="0" destOrd="0" presId="urn:microsoft.com/office/officeart/2011/layout/CircleProcess"/>
    <dgm:cxn modelId="{4FE0944B-C0AF-4619-87AD-449D7B1FB1C7}" type="presParOf" srcId="{54E76BA9-2B78-4F34-B652-549CC20F5AD8}" destId="{72C06B38-E723-46A7-AAC0-9BC7BC158D94}" srcOrd="13" destOrd="0" presId="urn:microsoft.com/office/officeart/2011/layout/CircleProcess"/>
    <dgm:cxn modelId="{86664B8D-9A68-42FB-B27B-4D2ABECB6F35}" type="presParOf" srcId="{72C06B38-E723-46A7-AAC0-9BC7BC158D94}" destId="{42915E5F-AFA7-4A32-8167-CD444DD1B277}" srcOrd="0" destOrd="0" presId="urn:microsoft.com/office/officeart/2011/layout/CircleProcess"/>
    <dgm:cxn modelId="{684D99DA-D2EB-4794-A92A-50ABD367F03E}" type="presParOf" srcId="{54E76BA9-2B78-4F34-B652-549CC20F5AD8}" destId="{5A0A2113-4DAB-4659-B50B-5DC0935EB2B8}" srcOrd="14" destOrd="0" presId="urn:microsoft.com/office/officeart/2011/layout/CircleProcess"/>
    <dgm:cxn modelId="{7DFF7DAB-147F-4EE5-AC32-2CB8562229BA}" type="presParOf" srcId="{54E76BA9-2B78-4F34-B652-549CC20F5AD8}" destId="{E4FB6EE8-6DF0-4D0E-A683-50B734736BCB}" srcOrd="15" destOrd="0" presId="urn:microsoft.com/office/officeart/2011/layout/CircleProcess"/>
    <dgm:cxn modelId="{F680DCFC-4905-4939-89B7-5C305255923A}" type="presParOf" srcId="{E4FB6EE8-6DF0-4D0E-A683-50B734736BCB}" destId="{DCED01D2-D87A-45FF-BFDC-2A12B8F29AE6}" srcOrd="0" destOrd="0" presId="urn:microsoft.com/office/officeart/2011/layout/CircleProcess"/>
    <dgm:cxn modelId="{68679CE7-9B0F-4BEB-BAED-E80B08985235}" type="presParOf" srcId="{54E76BA9-2B78-4F34-B652-549CC20F5AD8}" destId="{DBC39D5F-10BF-43FE-A5F5-78EC9D9F2ACF}" srcOrd="16" destOrd="0" presId="urn:microsoft.com/office/officeart/2011/layout/CircleProcess"/>
    <dgm:cxn modelId="{435C026B-8732-4D39-B56A-A5BAF4271CA6}" type="presParOf" srcId="{DBC39D5F-10BF-43FE-A5F5-78EC9D9F2ACF}" destId="{B346007E-C0A1-433A-A257-0A16617BD76E}" srcOrd="0" destOrd="0" presId="urn:microsoft.com/office/officeart/2011/layout/CircleProcess"/>
    <dgm:cxn modelId="{BFD78AE7-41D2-42A7-BEB3-6DEBAF6C1658}" type="presParOf" srcId="{54E76BA9-2B78-4F34-B652-549CC20F5AD8}" destId="{4FBAE355-30C6-41D6-A84D-ED3D5D089285}" srcOrd="17"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2786C6-BEBD-4790-AAA5-583D929EE0F6}" type="doc">
      <dgm:prSet loTypeId="urn:microsoft.com/office/officeart/2011/layout/CircleProcess" loCatId="process" qsTypeId="urn:microsoft.com/office/officeart/2005/8/quickstyle/simple1" qsCatId="simple" csTypeId="urn:microsoft.com/office/officeart/2005/8/colors/colorful4" csCatId="colorful" phldr="1"/>
      <dgm:spPr/>
      <dgm:t>
        <a:bodyPr/>
        <a:lstStyle/>
        <a:p>
          <a:endParaRPr lang="en-US"/>
        </a:p>
      </dgm:t>
    </dgm:pt>
    <dgm:pt modelId="{DAE8AA22-BAA6-4B0F-A6D2-A1DD73FB18E4}">
      <dgm:prSet custT="1"/>
      <dgm:spPr>
        <a:ln>
          <a:solidFill>
            <a:srgbClr val="C00000"/>
          </a:solidFill>
        </a:ln>
      </dgm:spPr>
      <dgm:t>
        <a:bodyPr/>
        <a:lstStyle/>
        <a:p>
          <a:r>
            <a:rPr lang="en-US" sz="1500" dirty="0"/>
            <a:t>11</a:t>
          </a:r>
          <a:r>
            <a:rPr lang="en-US" sz="1500" dirty="0">
              <a:solidFill>
                <a:schemeClr val="tx1"/>
              </a:solidFill>
            </a:rPr>
            <a:t>. UA Naming</a:t>
          </a:r>
        </a:p>
      </dgm:t>
    </dgm:pt>
    <dgm:pt modelId="{FB4A16CB-6D47-483D-9100-2432EE55D0CA}" type="sibTrans" cxnId="{902D5145-724D-4D27-862C-740FF89A1BFB}">
      <dgm:prSet/>
      <dgm:spPr/>
      <dgm:t>
        <a:bodyPr/>
        <a:lstStyle/>
        <a:p>
          <a:endParaRPr lang="en-US"/>
        </a:p>
      </dgm:t>
    </dgm:pt>
    <dgm:pt modelId="{66BED907-F073-4DF8-B651-F8B01A9D3B4F}" type="parTrans" cxnId="{902D5145-724D-4D27-862C-740FF89A1BFB}">
      <dgm:prSet/>
      <dgm:spPr/>
      <dgm:t>
        <a:bodyPr/>
        <a:lstStyle/>
        <a:p>
          <a:endParaRPr lang="en-US"/>
        </a:p>
      </dgm:t>
    </dgm:pt>
    <dgm:pt modelId="{6D4FD284-B431-41D9-88AB-B703F069907E}">
      <dgm:prSet custT="1"/>
      <dgm:spPr>
        <a:ln>
          <a:noFill/>
        </a:ln>
      </dgm:spPr>
      <dgm:t>
        <a:bodyPr/>
        <a:lstStyle/>
        <a:p>
          <a:r>
            <a:rPr lang="en-US" sz="1500" dirty="0"/>
            <a:t>7. Merging</a:t>
          </a:r>
          <a:endParaRPr lang="en-US" sz="1500" dirty="0">
            <a:solidFill>
              <a:srgbClr val="7030A0"/>
            </a:solidFill>
          </a:endParaRPr>
        </a:p>
      </dgm:t>
    </dgm:pt>
    <dgm:pt modelId="{0A3EF4F4-3582-49F4-82A2-CEE94EDE1F86}" type="sibTrans" cxnId="{629C020A-6C19-48C6-AE0D-D56CC9DAEA0F}">
      <dgm:prSet/>
      <dgm:spPr/>
      <dgm:t>
        <a:bodyPr/>
        <a:lstStyle/>
        <a:p>
          <a:endParaRPr lang="en-US"/>
        </a:p>
      </dgm:t>
    </dgm:pt>
    <dgm:pt modelId="{C88DC6B0-4283-4306-A0A6-6F06294F2A18}" type="parTrans" cxnId="{629C020A-6C19-48C6-AE0D-D56CC9DAEA0F}">
      <dgm:prSet/>
      <dgm:spPr/>
      <dgm:t>
        <a:bodyPr/>
        <a:lstStyle/>
        <a:p>
          <a:endParaRPr lang="en-US"/>
        </a:p>
      </dgm:t>
    </dgm:pt>
    <dgm:pt modelId="{11FCFB2B-2E9E-443C-BF8A-D94A7E0249F8}">
      <dgm:prSet custT="1"/>
      <dgm:spPr>
        <a:ln>
          <a:solidFill>
            <a:srgbClr val="FFFF00"/>
          </a:solidFill>
        </a:ln>
      </dgm:spPr>
      <dgm:t>
        <a:bodyPr/>
        <a:lstStyle/>
        <a:p>
          <a:r>
            <a:rPr lang="en-US" sz="1500" dirty="0"/>
            <a:t>8. Splitting</a:t>
          </a:r>
          <a:endParaRPr lang="en-US" sz="1500" dirty="0">
            <a:solidFill>
              <a:srgbClr val="7030A0"/>
            </a:solidFill>
          </a:endParaRPr>
        </a:p>
      </dgm:t>
    </dgm:pt>
    <dgm:pt modelId="{89C5E066-3D45-46EA-906E-0944B41D6BA7}" type="sibTrans" cxnId="{E0A2098D-D78A-4EC3-AF83-B29B0D7C0900}">
      <dgm:prSet/>
      <dgm:spPr/>
      <dgm:t>
        <a:bodyPr/>
        <a:lstStyle/>
        <a:p>
          <a:endParaRPr lang="en-US"/>
        </a:p>
      </dgm:t>
    </dgm:pt>
    <dgm:pt modelId="{717FDA39-C488-4BCF-98EA-061B00BFDFC5}" type="parTrans" cxnId="{E0A2098D-D78A-4EC3-AF83-B29B0D7C0900}">
      <dgm:prSet/>
      <dgm:spPr/>
      <dgm:t>
        <a:bodyPr/>
        <a:lstStyle/>
        <a:p>
          <a:endParaRPr lang="en-US"/>
        </a:p>
      </dgm:t>
    </dgm:pt>
    <dgm:pt modelId="{B8758583-A730-42F4-AE93-41362B3C9957}">
      <dgm:prSet custT="1"/>
      <dgm:spPr>
        <a:ln>
          <a:solidFill>
            <a:srgbClr val="FF0000"/>
          </a:solidFill>
        </a:ln>
      </dgm:spPr>
      <dgm:t>
        <a:bodyPr/>
        <a:lstStyle/>
        <a:p>
          <a:r>
            <a:rPr lang="en-US" sz="1500" dirty="0"/>
            <a:t>10. </a:t>
          </a:r>
          <a:r>
            <a:rPr lang="en-US" sz="1500" dirty="0">
              <a:solidFill>
                <a:schemeClr val="tx1"/>
              </a:solidFill>
            </a:rPr>
            <a:t>Final UA Review</a:t>
          </a:r>
        </a:p>
      </dgm:t>
    </dgm:pt>
    <dgm:pt modelId="{C54D0409-D5F2-4B55-BE5E-DCF9146AAA3E}" type="parTrans" cxnId="{CEF81951-31AA-4375-B7D3-ADA798873FD8}">
      <dgm:prSet/>
      <dgm:spPr/>
      <dgm:t>
        <a:bodyPr/>
        <a:lstStyle/>
        <a:p>
          <a:endParaRPr lang="en-US"/>
        </a:p>
      </dgm:t>
    </dgm:pt>
    <dgm:pt modelId="{EC5AC9E1-7CCD-4BE3-94F9-4B464527EC63}" type="sibTrans" cxnId="{CEF81951-31AA-4375-B7D3-ADA798873FD8}">
      <dgm:prSet/>
      <dgm:spPr/>
      <dgm:t>
        <a:bodyPr/>
        <a:lstStyle/>
        <a:p>
          <a:endParaRPr lang="en-US"/>
        </a:p>
      </dgm:t>
    </dgm:pt>
    <dgm:pt modelId="{897543F8-7D4C-40B1-908A-63F33DFB11F6}">
      <dgm:prSet custT="1"/>
      <dgm:spPr>
        <a:ln>
          <a:solidFill>
            <a:srgbClr val="FFC000"/>
          </a:solidFill>
        </a:ln>
      </dgm:spPr>
      <dgm:t>
        <a:bodyPr/>
        <a:lstStyle/>
        <a:p>
          <a:r>
            <a:rPr lang="en-US" sz="1500" dirty="0"/>
            <a:t>9. </a:t>
          </a:r>
          <a:r>
            <a:rPr lang="en-US" sz="1500" dirty="0">
              <a:solidFill>
                <a:schemeClr val="tx1"/>
              </a:solidFill>
            </a:rPr>
            <a:t>UA Qualification</a:t>
          </a:r>
          <a:endParaRPr lang="en-US" sz="1500" dirty="0">
            <a:solidFill>
              <a:srgbClr val="FF0000"/>
            </a:solidFill>
          </a:endParaRPr>
        </a:p>
      </dgm:t>
    </dgm:pt>
    <dgm:pt modelId="{467C04A1-D540-45E0-BFFC-38BAEA093701}" type="parTrans" cxnId="{DC399EEB-D234-450B-AF67-FE223BDC377B}">
      <dgm:prSet/>
      <dgm:spPr/>
      <dgm:t>
        <a:bodyPr/>
        <a:lstStyle/>
        <a:p>
          <a:endParaRPr lang="en-US"/>
        </a:p>
      </dgm:t>
    </dgm:pt>
    <dgm:pt modelId="{D8344C84-94FC-4814-9122-FD57186A0D00}" type="sibTrans" cxnId="{DC399EEB-D234-450B-AF67-FE223BDC377B}">
      <dgm:prSet/>
      <dgm:spPr/>
      <dgm:t>
        <a:bodyPr/>
        <a:lstStyle/>
        <a:p>
          <a:endParaRPr lang="en-US"/>
        </a:p>
      </dgm:t>
    </dgm:pt>
    <dgm:pt modelId="{54E76BA9-2B78-4F34-B652-549CC20F5AD8}" type="pres">
      <dgm:prSet presAssocID="{BF2786C6-BEBD-4790-AAA5-583D929EE0F6}" presName="Name0" presStyleCnt="0">
        <dgm:presLayoutVars>
          <dgm:chMax val="11"/>
          <dgm:chPref val="11"/>
          <dgm:dir/>
          <dgm:resizeHandles/>
        </dgm:presLayoutVars>
      </dgm:prSet>
      <dgm:spPr/>
    </dgm:pt>
    <dgm:pt modelId="{5A8ACF89-0FF6-4F68-8AB0-0161A1597B5D}" type="pres">
      <dgm:prSet presAssocID="{DAE8AA22-BAA6-4B0F-A6D2-A1DD73FB18E4}" presName="Accent5" presStyleCnt="0"/>
      <dgm:spPr/>
    </dgm:pt>
    <dgm:pt modelId="{7FA5367C-2F63-48FB-94B6-FE73033EB8B4}" type="pres">
      <dgm:prSet presAssocID="{DAE8AA22-BAA6-4B0F-A6D2-A1DD73FB18E4}" presName="Accent" presStyleLbl="node1" presStyleIdx="0" presStyleCnt="5"/>
      <dgm:spPr>
        <a:solidFill>
          <a:srgbClr val="C00000"/>
        </a:solidFill>
      </dgm:spPr>
    </dgm:pt>
    <dgm:pt modelId="{003DDB6F-63CD-4095-A9DE-1B05E8CBDB00}" type="pres">
      <dgm:prSet presAssocID="{DAE8AA22-BAA6-4B0F-A6D2-A1DD73FB18E4}" presName="ParentBackground5" presStyleCnt="0"/>
      <dgm:spPr/>
    </dgm:pt>
    <dgm:pt modelId="{41C45171-3053-4C56-A9F8-BF46A3C61FB6}" type="pres">
      <dgm:prSet presAssocID="{DAE8AA22-BAA6-4B0F-A6D2-A1DD73FB18E4}" presName="ParentBackground" presStyleLbl="fgAcc1" presStyleIdx="0" presStyleCnt="5"/>
      <dgm:spPr/>
    </dgm:pt>
    <dgm:pt modelId="{EDCAE0C3-8361-4C18-BD16-89E08355380D}" type="pres">
      <dgm:prSet presAssocID="{DAE8AA22-BAA6-4B0F-A6D2-A1DD73FB18E4}" presName="Parent5" presStyleLbl="revTx" presStyleIdx="0" presStyleCnt="0">
        <dgm:presLayoutVars>
          <dgm:chMax val="1"/>
          <dgm:chPref val="1"/>
          <dgm:bulletEnabled val="1"/>
        </dgm:presLayoutVars>
      </dgm:prSet>
      <dgm:spPr/>
    </dgm:pt>
    <dgm:pt modelId="{8EC70DFC-0849-43AF-9DC6-179C471AF0E3}" type="pres">
      <dgm:prSet presAssocID="{B8758583-A730-42F4-AE93-41362B3C9957}" presName="Accent4" presStyleCnt="0"/>
      <dgm:spPr/>
    </dgm:pt>
    <dgm:pt modelId="{FE9D05B1-E880-40F4-8D03-845F41F939E7}" type="pres">
      <dgm:prSet presAssocID="{B8758583-A730-42F4-AE93-41362B3C9957}" presName="Accent" presStyleLbl="node1" presStyleIdx="1" presStyleCnt="5"/>
      <dgm:spPr>
        <a:solidFill>
          <a:srgbClr val="FF0000"/>
        </a:solidFill>
      </dgm:spPr>
    </dgm:pt>
    <dgm:pt modelId="{A37507AD-E55C-43EF-8842-7A74514D090D}" type="pres">
      <dgm:prSet presAssocID="{B8758583-A730-42F4-AE93-41362B3C9957}" presName="ParentBackground4" presStyleCnt="0"/>
      <dgm:spPr/>
    </dgm:pt>
    <dgm:pt modelId="{12C37242-6703-4F40-92BC-8A744E3342EE}" type="pres">
      <dgm:prSet presAssocID="{B8758583-A730-42F4-AE93-41362B3C9957}" presName="ParentBackground" presStyleLbl="fgAcc1" presStyleIdx="1" presStyleCnt="5" custLinFactNeighborX="78" custLinFactNeighborY="-463"/>
      <dgm:spPr/>
    </dgm:pt>
    <dgm:pt modelId="{EA965479-7F16-40F0-A956-73819FB33AFE}" type="pres">
      <dgm:prSet presAssocID="{B8758583-A730-42F4-AE93-41362B3C9957}" presName="Parent4" presStyleLbl="revTx" presStyleIdx="0" presStyleCnt="0">
        <dgm:presLayoutVars>
          <dgm:chMax val="1"/>
          <dgm:chPref val="1"/>
          <dgm:bulletEnabled val="1"/>
        </dgm:presLayoutVars>
      </dgm:prSet>
      <dgm:spPr/>
    </dgm:pt>
    <dgm:pt modelId="{1DCB8C60-EAD0-4D4A-BB88-BA20904A0375}" type="pres">
      <dgm:prSet presAssocID="{897543F8-7D4C-40B1-908A-63F33DFB11F6}" presName="Accent3" presStyleCnt="0"/>
      <dgm:spPr/>
    </dgm:pt>
    <dgm:pt modelId="{2C4B9B60-25D8-4A10-A299-FD8573DAA3AE}" type="pres">
      <dgm:prSet presAssocID="{897543F8-7D4C-40B1-908A-63F33DFB11F6}" presName="Accent" presStyleLbl="node1" presStyleIdx="2" presStyleCnt="5"/>
      <dgm:spPr>
        <a:solidFill>
          <a:srgbClr val="FFC000"/>
        </a:solidFill>
      </dgm:spPr>
    </dgm:pt>
    <dgm:pt modelId="{A5AFA763-D1B3-4A3E-9EB3-8ABB8707159C}" type="pres">
      <dgm:prSet presAssocID="{897543F8-7D4C-40B1-908A-63F33DFB11F6}" presName="ParentBackground3" presStyleCnt="0"/>
      <dgm:spPr/>
    </dgm:pt>
    <dgm:pt modelId="{1A7FA5DB-4A4D-4E0B-9D69-880207D8E3F0}" type="pres">
      <dgm:prSet presAssocID="{897543F8-7D4C-40B1-908A-63F33DFB11F6}" presName="ParentBackground" presStyleLbl="fgAcc1" presStyleIdx="2" presStyleCnt="5"/>
      <dgm:spPr/>
    </dgm:pt>
    <dgm:pt modelId="{7A86971D-41A4-42BD-8E59-884C9B6FA716}" type="pres">
      <dgm:prSet presAssocID="{897543F8-7D4C-40B1-908A-63F33DFB11F6}" presName="Parent3" presStyleLbl="revTx" presStyleIdx="0" presStyleCnt="0">
        <dgm:presLayoutVars>
          <dgm:chMax val="1"/>
          <dgm:chPref val="1"/>
          <dgm:bulletEnabled val="1"/>
        </dgm:presLayoutVars>
      </dgm:prSet>
      <dgm:spPr/>
    </dgm:pt>
    <dgm:pt modelId="{F12A9865-8B33-4341-84E8-B4D6492FB344}" type="pres">
      <dgm:prSet presAssocID="{11FCFB2B-2E9E-443C-BF8A-D94A7E0249F8}" presName="Accent2" presStyleCnt="0"/>
      <dgm:spPr/>
    </dgm:pt>
    <dgm:pt modelId="{442CB7EA-3BE5-4151-A9E5-D3102D7E91C2}" type="pres">
      <dgm:prSet presAssocID="{11FCFB2B-2E9E-443C-BF8A-D94A7E0249F8}" presName="Accent" presStyleLbl="node1" presStyleIdx="3" presStyleCnt="5"/>
      <dgm:spPr>
        <a:solidFill>
          <a:srgbClr val="FFFF00"/>
        </a:solidFill>
      </dgm:spPr>
    </dgm:pt>
    <dgm:pt modelId="{9C45BF47-5640-4965-BE9D-EDB41A2656D5}" type="pres">
      <dgm:prSet presAssocID="{11FCFB2B-2E9E-443C-BF8A-D94A7E0249F8}" presName="ParentBackground2" presStyleCnt="0"/>
      <dgm:spPr/>
    </dgm:pt>
    <dgm:pt modelId="{1DDDCB5E-3D1B-443F-8DC8-118703BCAF12}" type="pres">
      <dgm:prSet presAssocID="{11FCFB2B-2E9E-443C-BF8A-D94A7E0249F8}" presName="ParentBackground" presStyleLbl="fgAcc1" presStyleIdx="3" presStyleCnt="5"/>
      <dgm:spPr/>
    </dgm:pt>
    <dgm:pt modelId="{469CB6DB-91F6-49CA-8A0E-AECA26B9A821}" type="pres">
      <dgm:prSet presAssocID="{11FCFB2B-2E9E-443C-BF8A-D94A7E0249F8}" presName="Parent2" presStyleLbl="revTx" presStyleIdx="0" presStyleCnt="0">
        <dgm:presLayoutVars>
          <dgm:chMax val="1"/>
          <dgm:chPref val="1"/>
          <dgm:bulletEnabled val="1"/>
        </dgm:presLayoutVars>
      </dgm:prSet>
      <dgm:spPr/>
    </dgm:pt>
    <dgm:pt modelId="{09697660-68AA-4514-BEA8-1531A13AE4A4}" type="pres">
      <dgm:prSet presAssocID="{6D4FD284-B431-41D9-88AB-B703F069907E}" presName="Accent1" presStyleCnt="0"/>
      <dgm:spPr/>
    </dgm:pt>
    <dgm:pt modelId="{77615BEB-484E-42BF-B121-666D210D991B}" type="pres">
      <dgm:prSet presAssocID="{6D4FD284-B431-41D9-88AB-B703F069907E}" presName="Accent" presStyleLbl="node1" presStyleIdx="4" presStyleCnt="5"/>
      <dgm:spPr>
        <a:solidFill>
          <a:srgbClr val="92D050"/>
        </a:solidFill>
        <a:ln>
          <a:solidFill>
            <a:srgbClr val="92D050"/>
          </a:solidFill>
        </a:ln>
      </dgm:spPr>
    </dgm:pt>
    <dgm:pt modelId="{FE1FDCE4-4359-4392-9CBA-08C104952B55}" type="pres">
      <dgm:prSet presAssocID="{6D4FD284-B431-41D9-88AB-B703F069907E}" presName="ParentBackground1" presStyleCnt="0"/>
      <dgm:spPr/>
    </dgm:pt>
    <dgm:pt modelId="{2D13EEFD-BC1B-461E-9276-014869FC747E}" type="pres">
      <dgm:prSet presAssocID="{6D4FD284-B431-41D9-88AB-B703F069907E}" presName="ParentBackground" presStyleLbl="fgAcc1" presStyleIdx="4" presStyleCnt="5"/>
      <dgm:spPr/>
    </dgm:pt>
    <dgm:pt modelId="{BB524A67-21C2-4C32-87BC-B90C5FE34D7F}" type="pres">
      <dgm:prSet presAssocID="{6D4FD284-B431-41D9-88AB-B703F069907E}" presName="Parent1" presStyleLbl="revTx" presStyleIdx="0" presStyleCnt="0">
        <dgm:presLayoutVars>
          <dgm:chMax val="1"/>
          <dgm:chPref val="1"/>
          <dgm:bulletEnabled val="1"/>
        </dgm:presLayoutVars>
      </dgm:prSet>
      <dgm:spPr/>
    </dgm:pt>
  </dgm:ptLst>
  <dgm:cxnLst>
    <dgm:cxn modelId="{4406ED03-71A8-4CF6-BC5B-D98DB53DDA80}" type="presOf" srcId="{6D4FD284-B431-41D9-88AB-B703F069907E}" destId="{BB524A67-21C2-4C32-87BC-B90C5FE34D7F}" srcOrd="1" destOrd="0" presId="urn:microsoft.com/office/officeart/2011/layout/CircleProcess"/>
    <dgm:cxn modelId="{629C020A-6C19-48C6-AE0D-D56CC9DAEA0F}" srcId="{BF2786C6-BEBD-4790-AAA5-583D929EE0F6}" destId="{6D4FD284-B431-41D9-88AB-B703F069907E}" srcOrd="0" destOrd="0" parTransId="{C88DC6B0-4283-4306-A0A6-6F06294F2A18}" sibTransId="{0A3EF4F4-3582-49F4-82A2-CEE94EDE1F86}"/>
    <dgm:cxn modelId="{21AA3817-946F-43FE-8400-7257A70CD066}" type="presOf" srcId="{DAE8AA22-BAA6-4B0F-A6D2-A1DD73FB18E4}" destId="{EDCAE0C3-8361-4C18-BD16-89E08355380D}" srcOrd="1" destOrd="0" presId="urn:microsoft.com/office/officeart/2011/layout/CircleProcess"/>
    <dgm:cxn modelId="{8034F727-0087-4A64-895E-20344E27B297}" type="presOf" srcId="{11FCFB2B-2E9E-443C-BF8A-D94A7E0249F8}" destId="{1DDDCB5E-3D1B-443F-8DC8-118703BCAF12}" srcOrd="0" destOrd="0" presId="urn:microsoft.com/office/officeart/2011/layout/CircleProcess"/>
    <dgm:cxn modelId="{FC0B1D33-EC0A-46DB-B8DE-9B6E677F1262}" type="presOf" srcId="{6D4FD284-B431-41D9-88AB-B703F069907E}" destId="{2D13EEFD-BC1B-461E-9276-014869FC747E}" srcOrd="0" destOrd="0" presId="urn:microsoft.com/office/officeart/2011/layout/CircleProcess"/>
    <dgm:cxn modelId="{902D5145-724D-4D27-862C-740FF89A1BFB}" srcId="{BF2786C6-BEBD-4790-AAA5-583D929EE0F6}" destId="{DAE8AA22-BAA6-4B0F-A6D2-A1DD73FB18E4}" srcOrd="4" destOrd="0" parTransId="{66BED907-F073-4DF8-B651-F8B01A9D3B4F}" sibTransId="{FB4A16CB-6D47-483D-9100-2432EE55D0CA}"/>
    <dgm:cxn modelId="{DDB8B468-F6DA-43D3-BA49-2A20252D1934}" type="presOf" srcId="{DAE8AA22-BAA6-4B0F-A6D2-A1DD73FB18E4}" destId="{41C45171-3053-4C56-A9F8-BF46A3C61FB6}" srcOrd="0" destOrd="0" presId="urn:microsoft.com/office/officeart/2011/layout/CircleProcess"/>
    <dgm:cxn modelId="{CEF81951-31AA-4375-B7D3-ADA798873FD8}" srcId="{BF2786C6-BEBD-4790-AAA5-583D929EE0F6}" destId="{B8758583-A730-42F4-AE93-41362B3C9957}" srcOrd="3" destOrd="0" parTransId="{C54D0409-D5F2-4B55-BE5E-DCF9146AAA3E}" sibTransId="{EC5AC9E1-7CCD-4BE3-94F9-4B464527EC63}"/>
    <dgm:cxn modelId="{E0A2098D-D78A-4EC3-AF83-B29B0D7C0900}" srcId="{BF2786C6-BEBD-4790-AAA5-583D929EE0F6}" destId="{11FCFB2B-2E9E-443C-BF8A-D94A7E0249F8}" srcOrd="1" destOrd="0" parTransId="{717FDA39-C488-4BCF-98EA-061B00BFDFC5}" sibTransId="{89C5E066-3D45-46EA-906E-0944B41D6BA7}"/>
    <dgm:cxn modelId="{C22E2DAC-AD5F-4EB6-9615-FDD87EC32F88}" type="presOf" srcId="{B8758583-A730-42F4-AE93-41362B3C9957}" destId="{EA965479-7F16-40F0-A956-73819FB33AFE}" srcOrd="1" destOrd="0" presId="urn:microsoft.com/office/officeart/2011/layout/CircleProcess"/>
    <dgm:cxn modelId="{AF3FE6BA-8D23-426E-9072-EE0696AEDB5F}" type="presOf" srcId="{BF2786C6-BEBD-4790-AAA5-583D929EE0F6}" destId="{54E76BA9-2B78-4F34-B652-549CC20F5AD8}" srcOrd="0" destOrd="0" presId="urn:microsoft.com/office/officeart/2011/layout/CircleProcess"/>
    <dgm:cxn modelId="{8DF606CB-7F30-47F2-A128-5C47E9B51855}" type="presOf" srcId="{897543F8-7D4C-40B1-908A-63F33DFB11F6}" destId="{7A86971D-41A4-42BD-8E59-884C9B6FA716}" srcOrd="1" destOrd="0" presId="urn:microsoft.com/office/officeart/2011/layout/CircleProcess"/>
    <dgm:cxn modelId="{EF769AE2-B1BA-4195-BC23-0AC9D8377C8C}" type="presOf" srcId="{897543F8-7D4C-40B1-908A-63F33DFB11F6}" destId="{1A7FA5DB-4A4D-4E0B-9D69-880207D8E3F0}" srcOrd="0" destOrd="0" presId="urn:microsoft.com/office/officeart/2011/layout/CircleProcess"/>
    <dgm:cxn modelId="{DC399EEB-D234-450B-AF67-FE223BDC377B}" srcId="{BF2786C6-BEBD-4790-AAA5-583D929EE0F6}" destId="{897543F8-7D4C-40B1-908A-63F33DFB11F6}" srcOrd="2" destOrd="0" parTransId="{467C04A1-D540-45E0-BFFC-38BAEA093701}" sibTransId="{D8344C84-94FC-4814-9122-FD57186A0D00}"/>
    <dgm:cxn modelId="{AD2E73EE-81F3-49D5-9CAA-F90BE9601B48}" type="presOf" srcId="{11FCFB2B-2E9E-443C-BF8A-D94A7E0249F8}" destId="{469CB6DB-91F6-49CA-8A0E-AECA26B9A821}" srcOrd="1" destOrd="0" presId="urn:microsoft.com/office/officeart/2011/layout/CircleProcess"/>
    <dgm:cxn modelId="{D4533AF9-DC97-4985-BE18-EBF4AA80783D}" type="presOf" srcId="{B8758583-A730-42F4-AE93-41362B3C9957}" destId="{12C37242-6703-4F40-92BC-8A744E3342EE}" srcOrd="0" destOrd="0" presId="urn:microsoft.com/office/officeart/2011/layout/CircleProcess"/>
    <dgm:cxn modelId="{8957B04D-0D72-4566-8D25-5C8146AF4E5C}" type="presParOf" srcId="{54E76BA9-2B78-4F34-B652-549CC20F5AD8}" destId="{5A8ACF89-0FF6-4F68-8AB0-0161A1597B5D}" srcOrd="0" destOrd="0" presId="urn:microsoft.com/office/officeart/2011/layout/CircleProcess"/>
    <dgm:cxn modelId="{3408E9D3-6355-4D36-9FDD-D588A00B7CBF}" type="presParOf" srcId="{5A8ACF89-0FF6-4F68-8AB0-0161A1597B5D}" destId="{7FA5367C-2F63-48FB-94B6-FE73033EB8B4}" srcOrd="0" destOrd="0" presId="urn:microsoft.com/office/officeart/2011/layout/CircleProcess"/>
    <dgm:cxn modelId="{98A1C267-860F-4538-9BF7-27995D7C5BD8}" type="presParOf" srcId="{54E76BA9-2B78-4F34-B652-549CC20F5AD8}" destId="{003DDB6F-63CD-4095-A9DE-1B05E8CBDB00}" srcOrd="1" destOrd="0" presId="urn:microsoft.com/office/officeart/2011/layout/CircleProcess"/>
    <dgm:cxn modelId="{BC3BCE05-B810-4935-A75F-87061478B00E}" type="presParOf" srcId="{003DDB6F-63CD-4095-A9DE-1B05E8CBDB00}" destId="{41C45171-3053-4C56-A9F8-BF46A3C61FB6}" srcOrd="0" destOrd="0" presId="urn:microsoft.com/office/officeart/2011/layout/CircleProcess"/>
    <dgm:cxn modelId="{B8C93629-4F0B-4695-B58E-250EB1445B6A}" type="presParOf" srcId="{54E76BA9-2B78-4F34-B652-549CC20F5AD8}" destId="{EDCAE0C3-8361-4C18-BD16-89E08355380D}" srcOrd="2" destOrd="0" presId="urn:microsoft.com/office/officeart/2011/layout/CircleProcess"/>
    <dgm:cxn modelId="{F0FEFC36-DFAA-4240-B4E2-8B587C4DC9E8}" type="presParOf" srcId="{54E76BA9-2B78-4F34-B652-549CC20F5AD8}" destId="{8EC70DFC-0849-43AF-9DC6-179C471AF0E3}" srcOrd="3" destOrd="0" presId="urn:microsoft.com/office/officeart/2011/layout/CircleProcess"/>
    <dgm:cxn modelId="{685F27A9-4BBF-4D2E-8D3A-AB6D996107B7}" type="presParOf" srcId="{8EC70DFC-0849-43AF-9DC6-179C471AF0E3}" destId="{FE9D05B1-E880-40F4-8D03-845F41F939E7}" srcOrd="0" destOrd="0" presId="urn:microsoft.com/office/officeart/2011/layout/CircleProcess"/>
    <dgm:cxn modelId="{C27C9870-092E-4270-91F2-7D4D081FCC99}" type="presParOf" srcId="{54E76BA9-2B78-4F34-B652-549CC20F5AD8}" destId="{A37507AD-E55C-43EF-8842-7A74514D090D}" srcOrd="4" destOrd="0" presId="urn:microsoft.com/office/officeart/2011/layout/CircleProcess"/>
    <dgm:cxn modelId="{0BD5E7A8-EFA7-4216-85DE-FE8BCA7AC92C}" type="presParOf" srcId="{A37507AD-E55C-43EF-8842-7A74514D090D}" destId="{12C37242-6703-4F40-92BC-8A744E3342EE}" srcOrd="0" destOrd="0" presId="urn:microsoft.com/office/officeart/2011/layout/CircleProcess"/>
    <dgm:cxn modelId="{0A4D8720-ADF4-42D0-A5DA-EDF5E3DA4324}" type="presParOf" srcId="{54E76BA9-2B78-4F34-B652-549CC20F5AD8}" destId="{EA965479-7F16-40F0-A956-73819FB33AFE}" srcOrd="5" destOrd="0" presId="urn:microsoft.com/office/officeart/2011/layout/CircleProcess"/>
    <dgm:cxn modelId="{9837F213-6B5C-481C-9B40-055D98872443}" type="presParOf" srcId="{54E76BA9-2B78-4F34-B652-549CC20F5AD8}" destId="{1DCB8C60-EAD0-4D4A-BB88-BA20904A0375}" srcOrd="6" destOrd="0" presId="urn:microsoft.com/office/officeart/2011/layout/CircleProcess"/>
    <dgm:cxn modelId="{70998FBA-8969-4C66-AD0B-5385BBCBA413}" type="presParOf" srcId="{1DCB8C60-EAD0-4D4A-BB88-BA20904A0375}" destId="{2C4B9B60-25D8-4A10-A299-FD8573DAA3AE}" srcOrd="0" destOrd="0" presId="urn:microsoft.com/office/officeart/2011/layout/CircleProcess"/>
    <dgm:cxn modelId="{AA8BE682-32FE-4BB8-A7B2-123B3299CD41}" type="presParOf" srcId="{54E76BA9-2B78-4F34-B652-549CC20F5AD8}" destId="{A5AFA763-D1B3-4A3E-9EB3-8ABB8707159C}" srcOrd="7" destOrd="0" presId="urn:microsoft.com/office/officeart/2011/layout/CircleProcess"/>
    <dgm:cxn modelId="{99AC4465-24F0-4047-AF3A-40179F3C0AD2}" type="presParOf" srcId="{A5AFA763-D1B3-4A3E-9EB3-8ABB8707159C}" destId="{1A7FA5DB-4A4D-4E0B-9D69-880207D8E3F0}" srcOrd="0" destOrd="0" presId="urn:microsoft.com/office/officeart/2011/layout/CircleProcess"/>
    <dgm:cxn modelId="{FF98A518-9228-4F69-99C6-5A652D293B81}" type="presParOf" srcId="{54E76BA9-2B78-4F34-B652-549CC20F5AD8}" destId="{7A86971D-41A4-42BD-8E59-884C9B6FA716}" srcOrd="8" destOrd="0" presId="urn:microsoft.com/office/officeart/2011/layout/CircleProcess"/>
    <dgm:cxn modelId="{263245FB-2835-4EF3-B2D8-3477FAA1407A}" type="presParOf" srcId="{54E76BA9-2B78-4F34-B652-549CC20F5AD8}" destId="{F12A9865-8B33-4341-84E8-B4D6492FB344}" srcOrd="9" destOrd="0" presId="urn:microsoft.com/office/officeart/2011/layout/CircleProcess"/>
    <dgm:cxn modelId="{02EEB54F-08EE-4AB0-9EA1-80B40398470A}" type="presParOf" srcId="{F12A9865-8B33-4341-84E8-B4D6492FB344}" destId="{442CB7EA-3BE5-4151-A9E5-D3102D7E91C2}" srcOrd="0" destOrd="0" presId="urn:microsoft.com/office/officeart/2011/layout/CircleProcess"/>
    <dgm:cxn modelId="{68AC78CD-CB72-45D5-B749-CC7C537E0A09}" type="presParOf" srcId="{54E76BA9-2B78-4F34-B652-549CC20F5AD8}" destId="{9C45BF47-5640-4965-BE9D-EDB41A2656D5}" srcOrd="10" destOrd="0" presId="urn:microsoft.com/office/officeart/2011/layout/CircleProcess"/>
    <dgm:cxn modelId="{39F3A08F-1284-481C-9950-2AE49B866597}" type="presParOf" srcId="{9C45BF47-5640-4965-BE9D-EDB41A2656D5}" destId="{1DDDCB5E-3D1B-443F-8DC8-118703BCAF12}" srcOrd="0" destOrd="0" presId="urn:microsoft.com/office/officeart/2011/layout/CircleProcess"/>
    <dgm:cxn modelId="{84058C00-E5DB-40AD-9D88-B8F09E55CDA1}" type="presParOf" srcId="{54E76BA9-2B78-4F34-B652-549CC20F5AD8}" destId="{469CB6DB-91F6-49CA-8A0E-AECA26B9A821}" srcOrd="11" destOrd="0" presId="urn:microsoft.com/office/officeart/2011/layout/CircleProcess"/>
    <dgm:cxn modelId="{1E614187-7D56-408E-B462-B0B33AFC32A2}" type="presParOf" srcId="{54E76BA9-2B78-4F34-B652-549CC20F5AD8}" destId="{09697660-68AA-4514-BEA8-1531A13AE4A4}" srcOrd="12" destOrd="0" presId="urn:microsoft.com/office/officeart/2011/layout/CircleProcess"/>
    <dgm:cxn modelId="{C3030D14-CA00-4F52-BC4A-ECDFC60E56D7}" type="presParOf" srcId="{09697660-68AA-4514-BEA8-1531A13AE4A4}" destId="{77615BEB-484E-42BF-B121-666D210D991B}" srcOrd="0" destOrd="0" presId="urn:microsoft.com/office/officeart/2011/layout/CircleProcess"/>
    <dgm:cxn modelId="{A11B649C-151F-4FC7-B843-C1BF8C3F1E61}" type="presParOf" srcId="{54E76BA9-2B78-4F34-B652-549CC20F5AD8}" destId="{FE1FDCE4-4359-4392-9CBA-08C104952B55}" srcOrd="13" destOrd="0" presId="urn:microsoft.com/office/officeart/2011/layout/CircleProcess"/>
    <dgm:cxn modelId="{6AC24021-B9E3-4A15-B844-677E1E25015A}" type="presParOf" srcId="{FE1FDCE4-4359-4392-9CBA-08C104952B55}" destId="{2D13EEFD-BC1B-461E-9276-014869FC747E}" srcOrd="0" destOrd="0" presId="urn:microsoft.com/office/officeart/2011/layout/CircleProcess"/>
    <dgm:cxn modelId="{BFFD644C-0287-4178-93B8-05B6C77C4778}" type="presParOf" srcId="{54E76BA9-2B78-4F34-B652-549CC20F5AD8}" destId="{BB524A67-21C2-4C32-87BC-B90C5FE34D7F}" srcOrd="14" destOrd="0" presId="urn:microsoft.com/office/officeart/2011/layout/CircleProcess"/>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0E84CEC3-38E9-424F-8FC4-A247B23559A7}" type="doc">
      <dgm:prSet loTypeId="urn:microsoft.com/office/officeart/2005/8/layout/radial4" loCatId="relationship" qsTypeId="urn:microsoft.com/office/officeart/2005/8/quickstyle/simple1" qsCatId="simple" csTypeId="urn:microsoft.com/office/officeart/2005/8/colors/colorful2" csCatId="colorful" phldr="1"/>
      <dgm:spPr/>
      <dgm:t>
        <a:bodyPr/>
        <a:lstStyle/>
        <a:p>
          <a:endParaRPr lang="en-US"/>
        </a:p>
      </dgm:t>
    </dgm:pt>
    <dgm:pt modelId="{05B839D4-5CF3-4FB2-9095-87F9F3306ECA}">
      <dgm:prSet phldrT="[Text]" custT="1"/>
      <dgm:spPr>
        <a:xfrm>
          <a:off x="3505370" y="2599215"/>
          <a:ext cx="2181318" cy="2181318"/>
        </a:xfrm>
        <a:prstGeom prst="ellipse">
          <a:avLst/>
        </a:prstGeom>
        <a:solidFill>
          <a:srgbClr val="B3D479">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2400" b="1" u="none" dirty="0">
              <a:solidFill>
                <a:srgbClr val="7030A0"/>
              </a:solidFill>
              <a:latin typeface="Calibri" panose="020F0502020204030204"/>
              <a:ea typeface="+mn-ea"/>
              <a:cs typeface="+mn-cs"/>
            </a:rPr>
            <a:t>Eligible Block Areas</a:t>
          </a:r>
        </a:p>
      </dgm:t>
    </dgm:pt>
    <dgm:pt modelId="{244B8DE2-AD99-445A-91B9-D5575C2F5B0E}" type="parTrans" cxnId="{19881779-03DC-4D89-A847-5AC871C3513C}">
      <dgm:prSet/>
      <dgm:spPr/>
      <dgm:t>
        <a:bodyPr/>
        <a:lstStyle/>
        <a:p>
          <a:endParaRPr lang="en-US"/>
        </a:p>
      </dgm:t>
    </dgm:pt>
    <dgm:pt modelId="{3E5E6DB5-37C0-4D56-8155-65A366A789BD}" type="sibTrans" cxnId="{19881779-03DC-4D89-A847-5AC871C3513C}">
      <dgm:prSet/>
      <dgm:spPr/>
      <dgm:t>
        <a:bodyPr/>
        <a:lstStyle/>
        <a:p>
          <a:endParaRPr lang="en-US"/>
        </a:p>
      </dgm:t>
    </dgm:pt>
    <dgm:pt modelId="{4FD185ED-D483-4B2D-88D9-1B704A9411AB}">
      <dgm:prSet phldrT="[Text]" custT="1"/>
      <dgm:spPr>
        <a:xfrm>
          <a:off x="1217322" y="1220680"/>
          <a:ext cx="2072252" cy="1657802"/>
        </a:xfrm>
        <a:prstGeom prst="roundRect">
          <a:avLst>
            <a:gd name="adj" fmla="val 10000"/>
          </a:avLst>
        </a:prstGeom>
        <a:solidFill>
          <a:srgbClr val="283891">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2400" dirty="0">
              <a:solidFill>
                <a:sysClr val="window" lastClr="FFFFFF"/>
              </a:solidFill>
              <a:latin typeface="Calibri" panose="020F0502020204030204"/>
              <a:ea typeface="+mn-ea"/>
              <a:cs typeface="+mn-cs"/>
            </a:rPr>
            <a:t>Housing Units per Square Mile Density</a:t>
          </a:r>
        </a:p>
      </dgm:t>
    </dgm:pt>
    <dgm:pt modelId="{D19F0E80-9F74-4C43-A454-69681A90F5B1}" type="parTrans" cxnId="{7A56D4A9-0764-4B2B-BAB8-56618EF3BCA3}">
      <dgm:prSet/>
      <dgm:spPr>
        <a:xfrm rot="12900000">
          <a:off x="2102277" y="2218197"/>
          <a:ext cx="1671803" cy="621675"/>
        </a:xfrm>
        <a:prstGeom prst="leftArrow">
          <a:avLst>
            <a:gd name="adj1" fmla="val 60000"/>
            <a:gd name="adj2" fmla="val 50000"/>
          </a:avLst>
        </a:prstGeom>
        <a:solidFill>
          <a:srgbClr val="283891">
            <a:hueOff val="0"/>
            <a:satOff val="0"/>
            <a:lumOff val="0"/>
            <a:alphaOff val="0"/>
          </a:srgbClr>
        </a:solidFill>
        <a:ln>
          <a:noFill/>
        </a:ln>
        <a:effectLst/>
      </dgm:spPr>
      <dgm:t>
        <a:bodyPr/>
        <a:lstStyle/>
        <a:p>
          <a:endParaRPr lang="en-US"/>
        </a:p>
      </dgm:t>
    </dgm:pt>
    <dgm:pt modelId="{6C0B471D-1896-4AB9-B85A-53413426C620}" type="sibTrans" cxnId="{7A56D4A9-0764-4B2B-BAB8-56618EF3BCA3}">
      <dgm:prSet/>
      <dgm:spPr/>
      <dgm:t>
        <a:bodyPr/>
        <a:lstStyle/>
        <a:p>
          <a:endParaRPr lang="en-US"/>
        </a:p>
      </dgm:t>
    </dgm:pt>
    <dgm:pt modelId="{C175FAE0-0F23-4AA3-8F75-26254D138E86}">
      <dgm:prSet phldrT="[Text]" custT="1"/>
      <dgm:spPr>
        <a:xfrm>
          <a:off x="3559903" y="31952"/>
          <a:ext cx="2072252" cy="1657802"/>
        </a:xfrm>
        <a:prstGeom prst="roundRect">
          <a:avLst>
            <a:gd name="adj" fmla="val 10000"/>
          </a:avLst>
        </a:prstGeom>
        <a:solidFill>
          <a:srgbClr val="283891">
            <a:hueOff val="-4472963"/>
            <a:satOff val="-2672"/>
            <a:lumOff val="14509"/>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2400" dirty="0">
              <a:solidFill>
                <a:sysClr val="window" lastClr="FFFFFF"/>
              </a:solidFill>
              <a:latin typeface="Calibri" panose="020F0502020204030204"/>
              <a:ea typeface="+mn-ea"/>
              <a:cs typeface="+mn-cs"/>
            </a:rPr>
            <a:t>Impervious Surface</a:t>
          </a:r>
        </a:p>
      </dgm:t>
    </dgm:pt>
    <dgm:pt modelId="{5E0519AC-0C44-48B8-9707-6D9FE7D01DDE}" type="parTrans" cxnId="{62381D94-0A8C-4948-A180-800EECECA911}">
      <dgm:prSet/>
      <dgm:spPr>
        <a:xfrm rot="16200000">
          <a:off x="3774653" y="1371391"/>
          <a:ext cx="1642752" cy="621675"/>
        </a:xfrm>
        <a:prstGeom prst="leftArrow">
          <a:avLst>
            <a:gd name="adj1" fmla="val 60000"/>
            <a:gd name="adj2" fmla="val 50000"/>
          </a:avLst>
        </a:prstGeom>
        <a:solidFill>
          <a:srgbClr val="283891">
            <a:hueOff val="-4472963"/>
            <a:satOff val="-2672"/>
            <a:lumOff val="14509"/>
            <a:alphaOff val="0"/>
          </a:srgbClr>
        </a:solidFill>
        <a:ln>
          <a:noFill/>
        </a:ln>
        <a:effectLst/>
      </dgm:spPr>
      <dgm:t>
        <a:bodyPr/>
        <a:lstStyle/>
        <a:p>
          <a:endParaRPr lang="en-US"/>
        </a:p>
      </dgm:t>
    </dgm:pt>
    <dgm:pt modelId="{59C87FAB-7464-434E-B71D-29407FF0705A}" type="sibTrans" cxnId="{62381D94-0A8C-4948-A180-800EECECA911}">
      <dgm:prSet/>
      <dgm:spPr/>
      <dgm:t>
        <a:bodyPr/>
        <a:lstStyle/>
        <a:p>
          <a:endParaRPr lang="en-US"/>
        </a:p>
      </dgm:t>
    </dgm:pt>
    <dgm:pt modelId="{587314F1-A254-42DC-84CC-331E12166CA2}">
      <dgm:prSet phldrT="[Text]" custT="1"/>
      <dgm:spPr>
        <a:xfrm>
          <a:off x="5902484" y="1220680"/>
          <a:ext cx="2072252" cy="1657802"/>
        </a:xfrm>
        <a:prstGeom prst="roundRect">
          <a:avLst>
            <a:gd name="adj" fmla="val 10000"/>
          </a:avLst>
        </a:prstGeom>
        <a:solidFill>
          <a:srgbClr val="283891">
            <a:hueOff val="-8945925"/>
            <a:satOff val="-5344"/>
            <a:lumOff val="29019"/>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2400" dirty="0">
              <a:solidFill>
                <a:sysClr val="window" lastClr="FFFFFF"/>
              </a:solidFill>
              <a:latin typeface="Calibri" panose="020F0502020204030204"/>
              <a:ea typeface="+mn-ea"/>
              <a:cs typeface="+mn-cs"/>
            </a:rPr>
            <a:t>Group Quarters (GQ)</a:t>
          </a:r>
        </a:p>
      </dgm:t>
    </dgm:pt>
    <dgm:pt modelId="{1E31F602-2EA0-4756-B783-F430FE5DAAA6}" type="parTrans" cxnId="{B4D0FB53-2ADD-47C1-AAFB-5483D9168EFB}">
      <dgm:prSet/>
      <dgm:spPr>
        <a:xfrm rot="19500000">
          <a:off x="5417978" y="2218197"/>
          <a:ext cx="1671803" cy="621675"/>
        </a:xfrm>
        <a:prstGeom prst="leftArrow">
          <a:avLst>
            <a:gd name="adj1" fmla="val 60000"/>
            <a:gd name="adj2" fmla="val 50000"/>
          </a:avLst>
        </a:prstGeom>
        <a:solidFill>
          <a:srgbClr val="283891">
            <a:hueOff val="-8945925"/>
            <a:satOff val="-5344"/>
            <a:lumOff val="29019"/>
            <a:alphaOff val="0"/>
          </a:srgbClr>
        </a:solidFill>
        <a:ln>
          <a:noFill/>
        </a:ln>
        <a:effectLst/>
      </dgm:spPr>
      <dgm:t>
        <a:bodyPr/>
        <a:lstStyle/>
        <a:p>
          <a:endParaRPr lang="en-US"/>
        </a:p>
      </dgm:t>
    </dgm:pt>
    <dgm:pt modelId="{CF229AB5-E747-492D-B2DD-EAB8378BF89C}" type="sibTrans" cxnId="{B4D0FB53-2ADD-47C1-AAFB-5483D9168EFB}">
      <dgm:prSet/>
      <dgm:spPr/>
      <dgm:t>
        <a:bodyPr/>
        <a:lstStyle/>
        <a:p>
          <a:endParaRPr lang="en-US"/>
        </a:p>
      </dgm:t>
    </dgm:pt>
    <dgm:pt modelId="{CEB67BF6-9D0D-448A-886F-72483C1EEA0F}" type="pres">
      <dgm:prSet presAssocID="{0E84CEC3-38E9-424F-8FC4-A247B23559A7}" presName="cycle" presStyleCnt="0">
        <dgm:presLayoutVars>
          <dgm:chMax val="1"/>
          <dgm:dir/>
          <dgm:animLvl val="ctr"/>
          <dgm:resizeHandles val="exact"/>
        </dgm:presLayoutVars>
      </dgm:prSet>
      <dgm:spPr/>
    </dgm:pt>
    <dgm:pt modelId="{2DD9FE57-5432-4D18-9C39-F7825CF7E026}" type="pres">
      <dgm:prSet presAssocID="{05B839D4-5CF3-4FB2-9095-87F9F3306ECA}" presName="centerShape" presStyleLbl="node0" presStyleIdx="0" presStyleCnt="1" custLinFactNeighborX="-999" custLinFactNeighborY="1983"/>
      <dgm:spPr/>
    </dgm:pt>
    <dgm:pt modelId="{182F31C2-9C75-428D-83E2-B7BCE7D215E8}" type="pres">
      <dgm:prSet presAssocID="{D19F0E80-9F74-4C43-A454-69681A90F5B1}" presName="parTrans" presStyleLbl="bgSibTrans2D1" presStyleIdx="0" presStyleCnt="3"/>
      <dgm:spPr/>
    </dgm:pt>
    <dgm:pt modelId="{EDA2BACB-E215-47E7-A829-3C45DEB0AEC6}" type="pres">
      <dgm:prSet presAssocID="{4FD185ED-D483-4B2D-88D9-1B704A9411AB}" presName="node" presStyleLbl="node1" presStyleIdx="0" presStyleCnt="3" custRadScaleRad="97811" custRadScaleInc="-3126">
        <dgm:presLayoutVars>
          <dgm:bulletEnabled val="1"/>
        </dgm:presLayoutVars>
      </dgm:prSet>
      <dgm:spPr/>
    </dgm:pt>
    <dgm:pt modelId="{27D1EC88-07FD-4178-B483-CB97463B529F}" type="pres">
      <dgm:prSet presAssocID="{5E0519AC-0C44-48B8-9707-6D9FE7D01DDE}" presName="parTrans" presStyleLbl="bgSibTrans2D1" presStyleIdx="1" presStyleCnt="3"/>
      <dgm:spPr/>
    </dgm:pt>
    <dgm:pt modelId="{A03E8D89-6239-4819-973C-CBACC0AE8CE8}" type="pres">
      <dgm:prSet presAssocID="{C175FAE0-0F23-4AA3-8F75-26254D138E86}" presName="node" presStyleLbl="node1" presStyleIdx="1" presStyleCnt="3" custRadScaleRad="95016">
        <dgm:presLayoutVars>
          <dgm:bulletEnabled val="1"/>
        </dgm:presLayoutVars>
      </dgm:prSet>
      <dgm:spPr/>
    </dgm:pt>
    <dgm:pt modelId="{62F2C2E7-7167-44D3-98F7-F4B86489CB2B}" type="pres">
      <dgm:prSet presAssocID="{1E31F602-2EA0-4756-B783-F430FE5DAAA6}" presName="parTrans" presStyleLbl="bgSibTrans2D1" presStyleIdx="2" presStyleCnt="3"/>
      <dgm:spPr/>
    </dgm:pt>
    <dgm:pt modelId="{C8D23CA5-C9FF-426B-838D-42A88D431ADE}" type="pres">
      <dgm:prSet presAssocID="{587314F1-A254-42DC-84CC-331E12166CA2}" presName="node" presStyleLbl="node1" presStyleIdx="2" presStyleCnt="3" custRadScaleRad="97811" custRadScaleInc="3126">
        <dgm:presLayoutVars>
          <dgm:bulletEnabled val="1"/>
        </dgm:presLayoutVars>
      </dgm:prSet>
      <dgm:spPr/>
    </dgm:pt>
  </dgm:ptLst>
  <dgm:cxnLst>
    <dgm:cxn modelId="{30E17C4B-284B-4E53-B3B1-A93A0AC7B47E}" type="presOf" srcId="{05B839D4-5CF3-4FB2-9095-87F9F3306ECA}" destId="{2DD9FE57-5432-4D18-9C39-F7825CF7E026}" srcOrd="0" destOrd="0" presId="urn:microsoft.com/office/officeart/2005/8/layout/radial4"/>
    <dgm:cxn modelId="{B4D0FB53-2ADD-47C1-AAFB-5483D9168EFB}" srcId="{05B839D4-5CF3-4FB2-9095-87F9F3306ECA}" destId="{587314F1-A254-42DC-84CC-331E12166CA2}" srcOrd="2" destOrd="0" parTransId="{1E31F602-2EA0-4756-B783-F430FE5DAAA6}" sibTransId="{CF229AB5-E747-492D-B2DD-EAB8378BF89C}"/>
    <dgm:cxn modelId="{19881779-03DC-4D89-A847-5AC871C3513C}" srcId="{0E84CEC3-38E9-424F-8FC4-A247B23559A7}" destId="{05B839D4-5CF3-4FB2-9095-87F9F3306ECA}" srcOrd="0" destOrd="0" parTransId="{244B8DE2-AD99-445A-91B9-D5575C2F5B0E}" sibTransId="{3E5E6DB5-37C0-4D56-8155-65A366A789BD}"/>
    <dgm:cxn modelId="{62381D94-0A8C-4948-A180-800EECECA911}" srcId="{05B839D4-5CF3-4FB2-9095-87F9F3306ECA}" destId="{C175FAE0-0F23-4AA3-8F75-26254D138E86}" srcOrd="1" destOrd="0" parTransId="{5E0519AC-0C44-48B8-9707-6D9FE7D01DDE}" sibTransId="{59C87FAB-7464-434E-B71D-29407FF0705A}"/>
    <dgm:cxn modelId="{DCCBB796-EF28-4684-91B6-3F37837E5949}" type="presOf" srcId="{587314F1-A254-42DC-84CC-331E12166CA2}" destId="{C8D23CA5-C9FF-426B-838D-42A88D431ADE}" srcOrd="0" destOrd="0" presId="urn:microsoft.com/office/officeart/2005/8/layout/radial4"/>
    <dgm:cxn modelId="{64B1A297-5D88-4D07-847B-262A464CE383}" type="presOf" srcId="{0E84CEC3-38E9-424F-8FC4-A247B23559A7}" destId="{CEB67BF6-9D0D-448A-886F-72483C1EEA0F}" srcOrd="0" destOrd="0" presId="urn:microsoft.com/office/officeart/2005/8/layout/radial4"/>
    <dgm:cxn modelId="{8A3F919A-DFF5-43BD-B329-0EB0DF6569F6}" type="presOf" srcId="{D19F0E80-9F74-4C43-A454-69681A90F5B1}" destId="{182F31C2-9C75-428D-83E2-B7BCE7D215E8}" srcOrd="0" destOrd="0" presId="urn:microsoft.com/office/officeart/2005/8/layout/radial4"/>
    <dgm:cxn modelId="{77F9A4A2-31E8-4F77-B875-55DCA3923B38}" type="presOf" srcId="{4FD185ED-D483-4B2D-88D9-1B704A9411AB}" destId="{EDA2BACB-E215-47E7-A829-3C45DEB0AEC6}" srcOrd="0" destOrd="0" presId="urn:microsoft.com/office/officeart/2005/8/layout/radial4"/>
    <dgm:cxn modelId="{7A56D4A9-0764-4B2B-BAB8-56618EF3BCA3}" srcId="{05B839D4-5CF3-4FB2-9095-87F9F3306ECA}" destId="{4FD185ED-D483-4B2D-88D9-1B704A9411AB}" srcOrd="0" destOrd="0" parTransId="{D19F0E80-9F74-4C43-A454-69681A90F5B1}" sibTransId="{6C0B471D-1896-4AB9-B85A-53413426C620}"/>
    <dgm:cxn modelId="{5ECCF3D8-5833-41A4-B3E0-37458B31A1A6}" type="presOf" srcId="{1E31F602-2EA0-4756-B783-F430FE5DAAA6}" destId="{62F2C2E7-7167-44D3-98F7-F4B86489CB2B}" srcOrd="0" destOrd="0" presId="urn:microsoft.com/office/officeart/2005/8/layout/radial4"/>
    <dgm:cxn modelId="{4ADA33DF-30B5-4ACE-B2AB-1C1F79C7C165}" type="presOf" srcId="{5E0519AC-0C44-48B8-9707-6D9FE7D01DDE}" destId="{27D1EC88-07FD-4178-B483-CB97463B529F}" srcOrd="0" destOrd="0" presId="urn:microsoft.com/office/officeart/2005/8/layout/radial4"/>
    <dgm:cxn modelId="{21C469F7-2BDF-4126-8CE2-252435659718}" type="presOf" srcId="{C175FAE0-0F23-4AA3-8F75-26254D138E86}" destId="{A03E8D89-6239-4819-973C-CBACC0AE8CE8}" srcOrd="0" destOrd="0" presId="urn:microsoft.com/office/officeart/2005/8/layout/radial4"/>
    <dgm:cxn modelId="{574C30B9-F943-480F-8394-79A6360E77CF}" type="presParOf" srcId="{CEB67BF6-9D0D-448A-886F-72483C1EEA0F}" destId="{2DD9FE57-5432-4D18-9C39-F7825CF7E026}" srcOrd="0" destOrd="0" presId="urn:microsoft.com/office/officeart/2005/8/layout/radial4"/>
    <dgm:cxn modelId="{0A519DAF-5672-45E6-BE6E-3C6A6B133109}" type="presParOf" srcId="{CEB67BF6-9D0D-448A-886F-72483C1EEA0F}" destId="{182F31C2-9C75-428D-83E2-B7BCE7D215E8}" srcOrd="1" destOrd="0" presId="urn:microsoft.com/office/officeart/2005/8/layout/radial4"/>
    <dgm:cxn modelId="{BCD03D79-A5DB-4D6B-9C1E-BF61CA7BC019}" type="presParOf" srcId="{CEB67BF6-9D0D-448A-886F-72483C1EEA0F}" destId="{EDA2BACB-E215-47E7-A829-3C45DEB0AEC6}" srcOrd="2" destOrd="0" presId="urn:microsoft.com/office/officeart/2005/8/layout/radial4"/>
    <dgm:cxn modelId="{FDDA977E-D96E-4FCD-9FCD-7189510D150D}" type="presParOf" srcId="{CEB67BF6-9D0D-448A-886F-72483C1EEA0F}" destId="{27D1EC88-07FD-4178-B483-CB97463B529F}" srcOrd="3" destOrd="0" presId="urn:microsoft.com/office/officeart/2005/8/layout/radial4"/>
    <dgm:cxn modelId="{327B4D82-DD67-4C1B-AD88-9B223B7D0353}" type="presParOf" srcId="{CEB67BF6-9D0D-448A-886F-72483C1EEA0F}" destId="{A03E8D89-6239-4819-973C-CBACC0AE8CE8}" srcOrd="4" destOrd="0" presId="urn:microsoft.com/office/officeart/2005/8/layout/radial4"/>
    <dgm:cxn modelId="{581FE53D-A3A1-4B0A-A990-B00691D63A28}" type="presParOf" srcId="{CEB67BF6-9D0D-448A-886F-72483C1EEA0F}" destId="{62F2C2E7-7167-44D3-98F7-F4B86489CB2B}" srcOrd="5" destOrd="0" presId="urn:microsoft.com/office/officeart/2005/8/layout/radial4"/>
    <dgm:cxn modelId="{5BC90181-B42B-4970-A177-261406E7DD96}" type="presParOf" srcId="{CEB67BF6-9D0D-448A-886F-72483C1EEA0F}" destId="{C8D23CA5-C9FF-426B-838D-42A88D431ADE}"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04B402F-5C13-4FAD-B48C-578D2EAA3162}" type="doc">
      <dgm:prSet loTypeId="urn:microsoft.com/office/officeart/2005/8/layout/cycle5" loCatId="cycle" qsTypeId="urn:microsoft.com/office/officeart/2005/8/quickstyle/simple1" qsCatId="simple" csTypeId="urn:microsoft.com/office/officeart/2005/8/colors/accent0_3" csCatId="mainScheme" phldr="1"/>
      <dgm:spPr/>
      <dgm:t>
        <a:bodyPr/>
        <a:lstStyle/>
        <a:p>
          <a:endParaRPr lang="en-US"/>
        </a:p>
      </dgm:t>
    </dgm:pt>
    <dgm:pt modelId="{CEA91D5B-E1A7-4A70-ADE1-770180A8BC22}">
      <dgm:prSet phldrT="[Text]"/>
      <dgm:spPr>
        <a:solidFill>
          <a:schemeClr val="accent1">
            <a:lumMod val="50000"/>
          </a:schemeClr>
        </a:solidFill>
      </dgm:spPr>
      <dgm:t>
        <a:bodyPr/>
        <a:lstStyle/>
        <a:p>
          <a:r>
            <a:rPr lang="en-US" dirty="0"/>
            <a:t>Publish UAs and UA products</a:t>
          </a:r>
        </a:p>
      </dgm:t>
    </dgm:pt>
    <dgm:pt modelId="{284C4B00-0A6C-4729-A2B1-5C831EE74F09}" type="parTrans" cxnId="{6F5B337D-DD81-491B-9D08-8203241D4449}">
      <dgm:prSet/>
      <dgm:spPr/>
      <dgm:t>
        <a:bodyPr/>
        <a:lstStyle/>
        <a:p>
          <a:endParaRPr lang="en-US"/>
        </a:p>
      </dgm:t>
    </dgm:pt>
    <dgm:pt modelId="{84AF39A1-2A91-4FFE-B2D2-3CD4E7C11F41}" type="sibTrans" cxnId="{6F5B337D-DD81-491B-9D08-8203241D4449}">
      <dgm:prSet/>
      <dgm:spPr/>
      <dgm:t>
        <a:bodyPr/>
        <a:lstStyle/>
        <a:p>
          <a:endParaRPr lang="en-US"/>
        </a:p>
      </dgm:t>
    </dgm:pt>
    <dgm:pt modelId="{590FEF45-34AA-4704-A48D-C255B430ACE5}">
      <dgm:prSet phldrT="[Text]"/>
      <dgm:spPr>
        <a:solidFill>
          <a:schemeClr val="accent1">
            <a:lumMod val="50000"/>
          </a:schemeClr>
        </a:solidFill>
      </dgm:spPr>
      <dgm:t>
        <a:bodyPr/>
        <a:lstStyle/>
        <a:p>
          <a:r>
            <a:rPr lang="en-US" dirty="0"/>
            <a:t>Evaluate UAs and innovate </a:t>
          </a:r>
        </a:p>
      </dgm:t>
    </dgm:pt>
    <dgm:pt modelId="{E3BC2EC9-03E3-4728-BAA9-5D1700D41D7E}" type="parTrans" cxnId="{14DF19A2-0AD0-4233-B35D-E07C6F20F5FC}">
      <dgm:prSet/>
      <dgm:spPr/>
      <dgm:t>
        <a:bodyPr/>
        <a:lstStyle/>
        <a:p>
          <a:endParaRPr lang="en-US"/>
        </a:p>
      </dgm:t>
    </dgm:pt>
    <dgm:pt modelId="{694FD5EB-9F86-4A59-AF8D-2DBDBCCEC351}" type="sibTrans" cxnId="{14DF19A2-0AD0-4233-B35D-E07C6F20F5FC}">
      <dgm:prSet/>
      <dgm:spPr/>
      <dgm:t>
        <a:bodyPr/>
        <a:lstStyle/>
        <a:p>
          <a:endParaRPr lang="en-US"/>
        </a:p>
      </dgm:t>
    </dgm:pt>
    <dgm:pt modelId="{1CA29F3F-F2D3-4572-AB2B-EDEBF2A1CFDA}">
      <dgm:prSet phldrT="[Text]"/>
      <dgm:spPr>
        <a:solidFill>
          <a:schemeClr val="accent1">
            <a:lumMod val="50000"/>
          </a:schemeClr>
        </a:solidFill>
      </dgm:spPr>
      <dgm:t>
        <a:bodyPr/>
        <a:lstStyle/>
        <a:p>
          <a:r>
            <a:rPr lang="en-US" dirty="0"/>
            <a:t>Develop proposed criteria and delineation methodology</a:t>
          </a:r>
        </a:p>
      </dgm:t>
    </dgm:pt>
    <dgm:pt modelId="{D0552E8F-E79F-49AA-8E00-5E59BD421425}" type="parTrans" cxnId="{91855254-CE33-47E1-A6F9-DB38DDED9295}">
      <dgm:prSet/>
      <dgm:spPr/>
      <dgm:t>
        <a:bodyPr/>
        <a:lstStyle/>
        <a:p>
          <a:endParaRPr lang="en-US"/>
        </a:p>
      </dgm:t>
    </dgm:pt>
    <dgm:pt modelId="{3B5C1863-791E-4B9D-8118-9451F1A3D66C}" type="sibTrans" cxnId="{91855254-CE33-47E1-A6F9-DB38DDED9295}">
      <dgm:prSet/>
      <dgm:spPr/>
      <dgm:t>
        <a:bodyPr/>
        <a:lstStyle/>
        <a:p>
          <a:endParaRPr lang="en-US"/>
        </a:p>
      </dgm:t>
    </dgm:pt>
    <dgm:pt modelId="{835734FC-ABCD-4DD0-983C-F91E25D3562A}">
      <dgm:prSet phldrT="[Text]"/>
      <dgm:spPr>
        <a:solidFill>
          <a:schemeClr val="accent1">
            <a:lumMod val="50000"/>
          </a:schemeClr>
        </a:solidFill>
      </dgm:spPr>
      <dgm:t>
        <a:bodyPr/>
        <a:lstStyle/>
        <a:p>
          <a:r>
            <a:rPr lang="en-US" dirty="0"/>
            <a:t>Publish proposed criteria for comment</a:t>
          </a:r>
        </a:p>
      </dgm:t>
    </dgm:pt>
    <dgm:pt modelId="{A47553E0-0B9F-4066-8E28-D37FE079C7D2}" type="parTrans" cxnId="{3DD5E915-D35F-42B8-9404-CE87D9911073}">
      <dgm:prSet/>
      <dgm:spPr/>
      <dgm:t>
        <a:bodyPr/>
        <a:lstStyle/>
        <a:p>
          <a:endParaRPr lang="en-US"/>
        </a:p>
      </dgm:t>
    </dgm:pt>
    <dgm:pt modelId="{E393DAF4-76A2-42D8-9B8E-1B4A00B502B8}" type="sibTrans" cxnId="{3DD5E915-D35F-42B8-9404-CE87D9911073}">
      <dgm:prSet/>
      <dgm:spPr/>
      <dgm:t>
        <a:bodyPr/>
        <a:lstStyle/>
        <a:p>
          <a:endParaRPr lang="en-US"/>
        </a:p>
      </dgm:t>
    </dgm:pt>
    <dgm:pt modelId="{A1B42DAD-5B0C-4E8D-B8BD-9C39D728D1F8}">
      <dgm:prSet phldrT="[Text]"/>
      <dgm:spPr>
        <a:solidFill>
          <a:schemeClr val="accent1">
            <a:lumMod val="50000"/>
          </a:schemeClr>
        </a:solidFill>
      </dgm:spPr>
      <dgm:t>
        <a:bodyPr/>
        <a:lstStyle/>
        <a:p>
          <a:r>
            <a:rPr lang="en-US" dirty="0"/>
            <a:t>Publish final criteria and finalize methodology</a:t>
          </a:r>
        </a:p>
      </dgm:t>
    </dgm:pt>
    <dgm:pt modelId="{CAA597B5-1709-429C-BA06-8226ECB72A63}" type="parTrans" cxnId="{5B9B8F71-05AA-40AE-B060-2FF66B083A19}">
      <dgm:prSet/>
      <dgm:spPr/>
      <dgm:t>
        <a:bodyPr/>
        <a:lstStyle/>
        <a:p>
          <a:endParaRPr lang="en-US"/>
        </a:p>
      </dgm:t>
    </dgm:pt>
    <dgm:pt modelId="{923D0991-F6EF-4EF9-A600-2D064C4FA333}" type="sibTrans" cxnId="{5B9B8F71-05AA-40AE-B060-2FF66B083A19}">
      <dgm:prSet/>
      <dgm:spPr/>
      <dgm:t>
        <a:bodyPr/>
        <a:lstStyle/>
        <a:p>
          <a:endParaRPr lang="en-US"/>
        </a:p>
      </dgm:t>
    </dgm:pt>
    <dgm:pt modelId="{08675B63-7066-4A6A-830C-0C2C5B091E1B}">
      <dgm:prSet phldrT="[Text]"/>
      <dgm:spPr>
        <a:solidFill>
          <a:schemeClr val="accent1">
            <a:lumMod val="50000"/>
          </a:schemeClr>
        </a:solidFill>
      </dgm:spPr>
      <dgm:t>
        <a:bodyPr/>
        <a:lstStyle/>
        <a:p>
          <a:r>
            <a:rPr lang="en-US" dirty="0"/>
            <a:t>Delineate UAs after Decennial Census</a:t>
          </a:r>
        </a:p>
      </dgm:t>
    </dgm:pt>
    <dgm:pt modelId="{C91A7D10-F581-4051-97A6-068C348FA263}" type="parTrans" cxnId="{BB2AF0E4-ED1D-4E2E-ADDF-071796E10829}">
      <dgm:prSet/>
      <dgm:spPr/>
      <dgm:t>
        <a:bodyPr/>
        <a:lstStyle/>
        <a:p>
          <a:endParaRPr lang="en-US"/>
        </a:p>
      </dgm:t>
    </dgm:pt>
    <dgm:pt modelId="{E229AC14-4B84-4619-BC09-2E7CBFB9461F}" type="sibTrans" cxnId="{BB2AF0E4-ED1D-4E2E-ADDF-071796E10829}">
      <dgm:prSet/>
      <dgm:spPr/>
      <dgm:t>
        <a:bodyPr/>
        <a:lstStyle/>
        <a:p>
          <a:endParaRPr lang="en-US"/>
        </a:p>
      </dgm:t>
    </dgm:pt>
    <dgm:pt modelId="{BB08800B-D869-4EAE-81A9-DC039E9CF99D}" type="pres">
      <dgm:prSet presAssocID="{004B402F-5C13-4FAD-B48C-578D2EAA3162}" presName="cycle" presStyleCnt="0">
        <dgm:presLayoutVars>
          <dgm:dir/>
          <dgm:resizeHandles val="exact"/>
        </dgm:presLayoutVars>
      </dgm:prSet>
      <dgm:spPr/>
    </dgm:pt>
    <dgm:pt modelId="{A2E5C9BD-844D-4B6B-A314-A5F9C5DEC76E}" type="pres">
      <dgm:prSet presAssocID="{CEA91D5B-E1A7-4A70-ADE1-770180A8BC22}" presName="node" presStyleLbl="node1" presStyleIdx="0" presStyleCnt="6" custScaleX="124077" custScaleY="132137">
        <dgm:presLayoutVars>
          <dgm:bulletEnabled val="1"/>
        </dgm:presLayoutVars>
      </dgm:prSet>
      <dgm:spPr/>
    </dgm:pt>
    <dgm:pt modelId="{89F24623-D674-4014-824F-CE3152BB3F8B}" type="pres">
      <dgm:prSet presAssocID="{CEA91D5B-E1A7-4A70-ADE1-770180A8BC22}" presName="spNode" presStyleCnt="0"/>
      <dgm:spPr/>
    </dgm:pt>
    <dgm:pt modelId="{89CCD210-36DC-4221-9A59-1C8F2011E4CA}" type="pres">
      <dgm:prSet presAssocID="{84AF39A1-2A91-4FFE-B2D2-3CD4E7C11F41}" presName="sibTrans" presStyleLbl="sibTrans1D1" presStyleIdx="0" presStyleCnt="6"/>
      <dgm:spPr/>
    </dgm:pt>
    <dgm:pt modelId="{E8254543-1AB3-4D01-AB63-9520BEA555C4}" type="pres">
      <dgm:prSet presAssocID="{590FEF45-34AA-4704-A48D-C255B430ACE5}" presName="node" presStyleLbl="node1" presStyleIdx="1" presStyleCnt="6" custScaleX="124077" custScaleY="132137">
        <dgm:presLayoutVars>
          <dgm:bulletEnabled val="1"/>
        </dgm:presLayoutVars>
      </dgm:prSet>
      <dgm:spPr/>
    </dgm:pt>
    <dgm:pt modelId="{0FAB992F-3EA6-485B-8DFE-084068D9160B}" type="pres">
      <dgm:prSet presAssocID="{590FEF45-34AA-4704-A48D-C255B430ACE5}" presName="spNode" presStyleCnt="0"/>
      <dgm:spPr/>
    </dgm:pt>
    <dgm:pt modelId="{BA7D1A8A-0F49-476F-ADC5-C74208AA18A1}" type="pres">
      <dgm:prSet presAssocID="{694FD5EB-9F86-4A59-AF8D-2DBDBCCEC351}" presName="sibTrans" presStyleLbl="sibTrans1D1" presStyleIdx="1" presStyleCnt="6"/>
      <dgm:spPr/>
    </dgm:pt>
    <dgm:pt modelId="{B8E53D40-8F92-4663-8A3A-2F6AE52CC860}" type="pres">
      <dgm:prSet presAssocID="{1CA29F3F-F2D3-4572-AB2B-EDEBF2A1CFDA}" presName="node" presStyleLbl="node1" presStyleIdx="2" presStyleCnt="6" custScaleX="124077" custScaleY="132137" custRadScaleRad="97333" custRadScaleInc="-26965">
        <dgm:presLayoutVars>
          <dgm:bulletEnabled val="1"/>
        </dgm:presLayoutVars>
      </dgm:prSet>
      <dgm:spPr/>
    </dgm:pt>
    <dgm:pt modelId="{88413669-765D-4EA2-B3C9-BE42F11F86C6}" type="pres">
      <dgm:prSet presAssocID="{1CA29F3F-F2D3-4572-AB2B-EDEBF2A1CFDA}" presName="spNode" presStyleCnt="0"/>
      <dgm:spPr/>
    </dgm:pt>
    <dgm:pt modelId="{3DA53315-57F2-48C5-A1FC-C73FABD1AD6A}" type="pres">
      <dgm:prSet presAssocID="{3B5C1863-791E-4B9D-8118-9451F1A3D66C}" presName="sibTrans" presStyleLbl="sibTrans1D1" presStyleIdx="2" presStyleCnt="6"/>
      <dgm:spPr/>
    </dgm:pt>
    <dgm:pt modelId="{4EF01BE4-3025-458A-A548-739555623F78}" type="pres">
      <dgm:prSet presAssocID="{835734FC-ABCD-4DD0-983C-F91E25D3562A}" presName="node" presStyleLbl="node1" presStyleIdx="3" presStyleCnt="6" custScaleX="124077" custScaleY="132137">
        <dgm:presLayoutVars>
          <dgm:bulletEnabled val="1"/>
        </dgm:presLayoutVars>
      </dgm:prSet>
      <dgm:spPr/>
    </dgm:pt>
    <dgm:pt modelId="{615D2264-94F6-4739-BC91-EA335378467C}" type="pres">
      <dgm:prSet presAssocID="{835734FC-ABCD-4DD0-983C-F91E25D3562A}" presName="spNode" presStyleCnt="0"/>
      <dgm:spPr/>
    </dgm:pt>
    <dgm:pt modelId="{9CE90AFC-0BDB-4FA1-9FD2-0B20596DAB1E}" type="pres">
      <dgm:prSet presAssocID="{E393DAF4-76A2-42D8-9B8E-1B4A00B502B8}" presName="sibTrans" presStyleLbl="sibTrans1D1" presStyleIdx="3" presStyleCnt="6"/>
      <dgm:spPr/>
    </dgm:pt>
    <dgm:pt modelId="{A48A8E5C-8FF9-4AE9-9A30-B3ADF4E8F725}" type="pres">
      <dgm:prSet presAssocID="{A1B42DAD-5B0C-4E8D-B8BD-9C39D728D1F8}" presName="node" presStyleLbl="node1" presStyleIdx="4" presStyleCnt="6" custScaleX="124077" custScaleY="132137" custRadScaleRad="100504" custRadScaleInc="22135">
        <dgm:presLayoutVars>
          <dgm:bulletEnabled val="1"/>
        </dgm:presLayoutVars>
      </dgm:prSet>
      <dgm:spPr/>
    </dgm:pt>
    <dgm:pt modelId="{3F2CC3C8-3ED0-45D9-9A2D-29B04091F052}" type="pres">
      <dgm:prSet presAssocID="{A1B42DAD-5B0C-4E8D-B8BD-9C39D728D1F8}" presName="spNode" presStyleCnt="0"/>
      <dgm:spPr/>
    </dgm:pt>
    <dgm:pt modelId="{A27B15BD-4F17-47DF-97CA-500910A70FAF}" type="pres">
      <dgm:prSet presAssocID="{923D0991-F6EF-4EF9-A600-2D064C4FA333}" presName="sibTrans" presStyleLbl="sibTrans1D1" presStyleIdx="4" presStyleCnt="6"/>
      <dgm:spPr/>
    </dgm:pt>
    <dgm:pt modelId="{FD7A7AED-2CA0-4C3D-940D-86D5F8D71860}" type="pres">
      <dgm:prSet presAssocID="{08675B63-7066-4A6A-830C-0C2C5B091E1B}" presName="node" presStyleLbl="node1" presStyleIdx="5" presStyleCnt="6" custScaleX="130659" custScaleY="147539">
        <dgm:presLayoutVars>
          <dgm:bulletEnabled val="1"/>
        </dgm:presLayoutVars>
      </dgm:prSet>
      <dgm:spPr/>
    </dgm:pt>
    <dgm:pt modelId="{FEC52DAC-E2A6-403C-BE0F-5D766A4E5288}" type="pres">
      <dgm:prSet presAssocID="{08675B63-7066-4A6A-830C-0C2C5B091E1B}" presName="spNode" presStyleCnt="0"/>
      <dgm:spPr/>
    </dgm:pt>
    <dgm:pt modelId="{8E883349-2E23-46F9-B511-3A2CAAF9021C}" type="pres">
      <dgm:prSet presAssocID="{E229AC14-4B84-4619-BC09-2E7CBFB9461F}" presName="sibTrans" presStyleLbl="sibTrans1D1" presStyleIdx="5" presStyleCnt="6"/>
      <dgm:spPr/>
    </dgm:pt>
  </dgm:ptLst>
  <dgm:cxnLst>
    <dgm:cxn modelId="{3DD5E915-D35F-42B8-9404-CE87D9911073}" srcId="{004B402F-5C13-4FAD-B48C-578D2EAA3162}" destId="{835734FC-ABCD-4DD0-983C-F91E25D3562A}" srcOrd="3" destOrd="0" parTransId="{A47553E0-0B9F-4066-8E28-D37FE079C7D2}" sibTransId="{E393DAF4-76A2-42D8-9B8E-1B4A00B502B8}"/>
    <dgm:cxn modelId="{97C4012B-4257-49C9-BC51-894C46A390D1}" type="presOf" srcId="{835734FC-ABCD-4DD0-983C-F91E25D3562A}" destId="{4EF01BE4-3025-458A-A548-739555623F78}" srcOrd="0" destOrd="0" presId="urn:microsoft.com/office/officeart/2005/8/layout/cycle5"/>
    <dgm:cxn modelId="{E52FA135-CB57-45E4-B0E6-E5CF758FB51D}" type="presOf" srcId="{004B402F-5C13-4FAD-B48C-578D2EAA3162}" destId="{BB08800B-D869-4EAE-81A9-DC039E9CF99D}" srcOrd="0" destOrd="0" presId="urn:microsoft.com/office/officeart/2005/8/layout/cycle5"/>
    <dgm:cxn modelId="{0910813B-BD9A-4DCB-870D-12F1DDAAEFFA}" type="presOf" srcId="{1CA29F3F-F2D3-4572-AB2B-EDEBF2A1CFDA}" destId="{B8E53D40-8F92-4663-8A3A-2F6AE52CC860}" srcOrd="0" destOrd="0" presId="urn:microsoft.com/office/officeart/2005/8/layout/cycle5"/>
    <dgm:cxn modelId="{8C72464E-E282-4A00-B24D-1F8FC036F06C}" type="presOf" srcId="{694FD5EB-9F86-4A59-AF8D-2DBDBCCEC351}" destId="{BA7D1A8A-0F49-476F-ADC5-C74208AA18A1}" srcOrd="0" destOrd="0" presId="urn:microsoft.com/office/officeart/2005/8/layout/cycle5"/>
    <dgm:cxn modelId="{5B9B8F71-05AA-40AE-B060-2FF66B083A19}" srcId="{004B402F-5C13-4FAD-B48C-578D2EAA3162}" destId="{A1B42DAD-5B0C-4E8D-B8BD-9C39D728D1F8}" srcOrd="4" destOrd="0" parTransId="{CAA597B5-1709-429C-BA06-8226ECB72A63}" sibTransId="{923D0991-F6EF-4EF9-A600-2D064C4FA333}"/>
    <dgm:cxn modelId="{91855254-CE33-47E1-A6F9-DB38DDED9295}" srcId="{004B402F-5C13-4FAD-B48C-578D2EAA3162}" destId="{1CA29F3F-F2D3-4572-AB2B-EDEBF2A1CFDA}" srcOrd="2" destOrd="0" parTransId="{D0552E8F-E79F-49AA-8E00-5E59BD421425}" sibTransId="{3B5C1863-791E-4B9D-8118-9451F1A3D66C}"/>
    <dgm:cxn modelId="{0B816A56-97A8-43E3-8CE3-F55E18C1B088}" type="presOf" srcId="{E393DAF4-76A2-42D8-9B8E-1B4A00B502B8}" destId="{9CE90AFC-0BDB-4FA1-9FD2-0B20596DAB1E}" srcOrd="0" destOrd="0" presId="urn:microsoft.com/office/officeart/2005/8/layout/cycle5"/>
    <dgm:cxn modelId="{6F5B337D-DD81-491B-9D08-8203241D4449}" srcId="{004B402F-5C13-4FAD-B48C-578D2EAA3162}" destId="{CEA91D5B-E1A7-4A70-ADE1-770180A8BC22}" srcOrd="0" destOrd="0" parTransId="{284C4B00-0A6C-4729-A2B1-5C831EE74F09}" sibTransId="{84AF39A1-2A91-4FFE-B2D2-3CD4E7C11F41}"/>
    <dgm:cxn modelId="{18FC3787-FF78-4E0C-9631-0686D66A101A}" type="presOf" srcId="{84AF39A1-2A91-4FFE-B2D2-3CD4E7C11F41}" destId="{89CCD210-36DC-4221-9A59-1C8F2011E4CA}" srcOrd="0" destOrd="0" presId="urn:microsoft.com/office/officeart/2005/8/layout/cycle5"/>
    <dgm:cxn modelId="{14DF19A2-0AD0-4233-B35D-E07C6F20F5FC}" srcId="{004B402F-5C13-4FAD-B48C-578D2EAA3162}" destId="{590FEF45-34AA-4704-A48D-C255B430ACE5}" srcOrd="1" destOrd="0" parTransId="{E3BC2EC9-03E3-4728-BAA9-5D1700D41D7E}" sibTransId="{694FD5EB-9F86-4A59-AF8D-2DBDBCCEC351}"/>
    <dgm:cxn modelId="{713230A4-66DD-4C10-BC73-DB789DFFE339}" type="presOf" srcId="{E229AC14-4B84-4619-BC09-2E7CBFB9461F}" destId="{8E883349-2E23-46F9-B511-3A2CAAF9021C}" srcOrd="0" destOrd="0" presId="urn:microsoft.com/office/officeart/2005/8/layout/cycle5"/>
    <dgm:cxn modelId="{78045FB6-F7DA-48C4-81EA-B14FDAFB5FB5}" type="presOf" srcId="{923D0991-F6EF-4EF9-A600-2D064C4FA333}" destId="{A27B15BD-4F17-47DF-97CA-500910A70FAF}" srcOrd="0" destOrd="0" presId="urn:microsoft.com/office/officeart/2005/8/layout/cycle5"/>
    <dgm:cxn modelId="{E614B4C9-2109-4D84-8E9B-7F0A6CB3F891}" type="presOf" srcId="{CEA91D5B-E1A7-4A70-ADE1-770180A8BC22}" destId="{A2E5C9BD-844D-4B6B-A314-A5F9C5DEC76E}" srcOrd="0" destOrd="0" presId="urn:microsoft.com/office/officeart/2005/8/layout/cycle5"/>
    <dgm:cxn modelId="{C53D72D4-156B-4F98-8675-20EBEB9F0223}" type="presOf" srcId="{590FEF45-34AA-4704-A48D-C255B430ACE5}" destId="{E8254543-1AB3-4D01-AB63-9520BEA555C4}" srcOrd="0" destOrd="0" presId="urn:microsoft.com/office/officeart/2005/8/layout/cycle5"/>
    <dgm:cxn modelId="{BB2AF0E4-ED1D-4E2E-ADDF-071796E10829}" srcId="{004B402F-5C13-4FAD-B48C-578D2EAA3162}" destId="{08675B63-7066-4A6A-830C-0C2C5B091E1B}" srcOrd="5" destOrd="0" parTransId="{C91A7D10-F581-4051-97A6-068C348FA263}" sibTransId="{E229AC14-4B84-4619-BC09-2E7CBFB9461F}"/>
    <dgm:cxn modelId="{1A0065E5-D41D-49E8-83E9-193DA906E04C}" type="presOf" srcId="{A1B42DAD-5B0C-4E8D-B8BD-9C39D728D1F8}" destId="{A48A8E5C-8FF9-4AE9-9A30-B3ADF4E8F725}" srcOrd="0" destOrd="0" presId="urn:microsoft.com/office/officeart/2005/8/layout/cycle5"/>
    <dgm:cxn modelId="{C21A44F8-4DE1-410B-8C24-28449565402D}" type="presOf" srcId="{08675B63-7066-4A6A-830C-0C2C5B091E1B}" destId="{FD7A7AED-2CA0-4C3D-940D-86D5F8D71860}" srcOrd="0" destOrd="0" presId="urn:microsoft.com/office/officeart/2005/8/layout/cycle5"/>
    <dgm:cxn modelId="{0A02EFFF-3319-41CC-A8BD-EF09514655F3}" type="presOf" srcId="{3B5C1863-791E-4B9D-8118-9451F1A3D66C}" destId="{3DA53315-57F2-48C5-A1FC-C73FABD1AD6A}" srcOrd="0" destOrd="0" presId="urn:microsoft.com/office/officeart/2005/8/layout/cycle5"/>
    <dgm:cxn modelId="{21D9CCDE-290C-4692-B6EE-BB1D5B704B93}" type="presParOf" srcId="{BB08800B-D869-4EAE-81A9-DC039E9CF99D}" destId="{A2E5C9BD-844D-4B6B-A314-A5F9C5DEC76E}" srcOrd="0" destOrd="0" presId="urn:microsoft.com/office/officeart/2005/8/layout/cycle5"/>
    <dgm:cxn modelId="{BEA74FA8-945C-45A1-AB9C-A51C77ADA198}" type="presParOf" srcId="{BB08800B-D869-4EAE-81A9-DC039E9CF99D}" destId="{89F24623-D674-4014-824F-CE3152BB3F8B}" srcOrd="1" destOrd="0" presId="urn:microsoft.com/office/officeart/2005/8/layout/cycle5"/>
    <dgm:cxn modelId="{220E221D-BB59-49D9-8E41-42A761F6EEA5}" type="presParOf" srcId="{BB08800B-D869-4EAE-81A9-DC039E9CF99D}" destId="{89CCD210-36DC-4221-9A59-1C8F2011E4CA}" srcOrd="2" destOrd="0" presId="urn:microsoft.com/office/officeart/2005/8/layout/cycle5"/>
    <dgm:cxn modelId="{4C32BB05-0F5A-4FAE-B649-F9D78E9244BF}" type="presParOf" srcId="{BB08800B-D869-4EAE-81A9-DC039E9CF99D}" destId="{E8254543-1AB3-4D01-AB63-9520BEA555C4}" srcOrd="3" destOrd="0" presId="urn:microsoft.com/office/officeart/2005/8/layout/cycle5"/>
    <dgm:cxn modelId="{59FDCA6C-F1CC-46C0-9C83-300C45130B1A}" type="presParOf" srcId="{BB08800B-D869-4EAE-81A9-DC039E9CF99D}" destId="{0FAB992F-3EA6-485B-8DFE-084068D9160B}" srcOrd="4" destOrd="0" presId="urn:microsoft.com/office/officeart/2005/8/layout/cycle5"/>
    <dgm:cxn modelId="{63E4C4FE-5892-4490-AA23-1AC466216D0F}" type="presParOf" srcId="{BB08800B-D869-4EAE-81A9-DC039E9CF99D}" destId="{BA7D1A8A-0F49-476F-ADC5-C74208AA18A1}" srcOrd="5" destOrd="0" presId="urn:microsoft.com/office/officeart/2005/8/layout/cycle5"/>
    <dgm:cxn modelId="{55467A1E-AB94-48BE-B99C-B01D52E613EE}" type="presParOf" srcId="{BB08800B-D869-4EAE-81A9-DC039E9CF99D}" destId="{B8E53D40-8F92-4663-8A3A-2F6AE52CC860}" srcOrd="6" destOrd="0" presId="urn:microsoft.com/office/officeart/2005/8/layout/cycle5"/>
    <dgm:cxn modelId="{319965FF-0CB2-423A-8F56-F16E3EB14CD6}" type="presParOf" srcId="{BB08800B-D869-4EAE-81A9-DC039E9CF99D}" destId="{88413669-765D-4EA2-B3C9-BE42F11F86C6}" srcOrd="7" destOrd="0" presId="urn:microsoft.com/office/officeart/2005/8/layout/cycle5"/>
    <dgm:cxn modelId="{53B7550A-5ADE-44CF-913D-FE2337BADC17}" type="presParOf" srcId="{BB08800B-D869-4EAE-81A9-DC039E9CF99D}" destId="{3DA53315-57F2-48C5-A1FC-C73FABD1AD6A}" srcOrd="8" destOrd="0" presId="urn:microsoft.com/office/officeart/2005/8/layout/cycle5"/>
    <dgm:cxn modelId="{48DB8AA3-3A6D-4584-AFC9-F8DBF965A810}" type="presParOf" srcId="{BB08800B-D869-4EAE-81A9-DC039E9CF99D}" destId="{4EF01BE4-3025-458A-A548-739555623F78}" srcOrd="9" destOrd="0" presId="urn:microsoft.com/office/officeart/2005/8/layout/cycle5"/>
    <dgm:cxn modelId="{97B961B4-819B-41C8-B376-8CB76CC6B897}" type="presParOf" srcId="{BB08800B-D869-4EAE-81A9-DC039E9CF99D}" destId="{615D2264-94F6-4739-BC91-EA335378467C}" srcOrd="10" destOrd="0" presId="urn:microsoft.com/office/officeart/2005/8/layout/cycle5"/>
    <dgm:cxn modelId="{0FE6B7B9-C165-4E64-9A71-0B7A93511270}" type="presParOf" srcId="{BB08800B-D869-4EAE-81A9-DC039E9CF99D}" destId="{9CE90AFC-0BDB-4FA1-9FD2-0B20596DAB1E}" srcOrd="11" destOrd="0" presId="urn:microsoft.com/office/officeart/2005/8/layout/cycle5"/>
    <dgm:cxn modelId="{AC6560CA-4970-4A74-979E-B413ED1FD6A8}" type="presParOf" srcId="{BB08800B-D869-4EAE-81A9-DC039E9CF99D}" destId="{A48A8E5C-8FF9-4AE9-9A30-B3ADF4E8F725}" srcOrd="12" destOrd="0" presId="urn:microsoft.com/office/officeart/2005/8/layout/cycle5"/>
    <dgm:cxn modelId="{47E22BD0-C66A-4CE6-8298-8BE9E03C9867}" type="presParOf" srcId="{BB08800B-D869-4EAE-81A9-DC039E9CF99D}" destId="{3F2CC3C8-3ED0-45D9-9A2D-29B04091F052}" srcOrd="13" destOrd="0" presId="urn:microsoft.com/office/officeart/2005/8/layout/cycle5"/>
    <dgm:cxn modelId="{1FE5D89B-3D9D-43A0-B5B4-8E50356129FA}" type="presParOf" srcId="{BB08800B-D869-4EAE-81A9-DC039E9CF99D}" destId="{A27B15BD-4F17-47DF-97CA-500910A70FAF}" srcOrd="14" destOrd="0" presId="urn:microsoft.com/office/officeart/2005/8/layout/cycle5"/>
    <dgm:cxn modelId="{B5F8B73E-1EF2-4C82-B5C3-24925686DC0C}" type="presParOf" srcId="{BB08800B-D869-4EAE-81A9-DC039E9CF99D}" destId="{FD7A7AED-2CA0-4C3D-940D-86D5F8D71860}" srcOrd="15" destOrd="0" presId="urn:microsoft.com/office/officeart/2005/8/layout/cycle5"/>
    <dgm:cxn modelId="{4E3A6E21-48B1-4593-958F-9771B5BD22EB}" type="presParOf" srcId="{BB08800B-D869-4EAE-81A9-DC039E9CF99D}" destId="{FEC52DAC-E2A6-403C-BE0F-5D766A4E5288}" srcOrd="16" destOrd="0" presId="urn:microsoft.com/office/officeart/2005/8/layout/cycle5"/>
    <dgm:cxn modelId="{EC559346-597D-4D44-B113-4CF9F559828A}" type="presParOf" srcId="{BB08800B-D869-4EAE-81A9-DC039E9CF99D}" destId="{8E883349-2E23-46F9-B511-3A2CAAF9021C}"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38E00E1-7845-4328-97DE-F7EB5D526D47}"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238F7119-73D7-4B1E-9B11-396135C57D15}">
      <dgm:prSet phldrT="[Text]" custT="1"/>
      <dgm:spPr>
        <a:solidFill>
          <a:schemeClr val="tx2">
            <a:lumMod val="40000"/>
            <a:lumOff val="60000"/>
          </a:schemeClr>
        </a:solidFill>
      </dgm:spPr>
      <dgm:t>
        <a:bodyPr/>
        <a:lstStyle/>
        <a:p>
          <a:pPr>
            <a:buFont typeface="Arial" panose="020B0604020202020204" pitchFamily="34" charset="0"/>
            <a:buNone/>
          </a:pPr>
          <a:r>
            <a:rPr lang="en-US" sz="2000" b="0" dirty="0">
              <a:ea typeface="Times New Roman" panose="02020603050405020304" pitchFamily="18" charset="0"/>
              <a:cs typeface="Courier"/>
            </a:rPr>
            <a:t>More direct measure of developed landscape</a:t>
          </a:r>
          <a:endParaRPr lang="en-US" sz="2000" b="0" dirty="0"/>
        </a:p>
      </dgm:t>
    </dgm:pt>
    <dgm:pt modelId="{B6E6AD24-350D-4B0F-9337-326CAA2678CA}" type="parTrans" cxnId="{D0E5D998-F9A3-4A5D-B122-C83EA82F1E8E}">
      <dgm:prSet/>
      <dgm:spPr/>
      <dgm:t>
        <a:bodyPr/>
        <a:lstStyle/>
        <a:p>
          <a:endParaRPr lang="en-US"/>
        </a:p>
      </dgm:t>
    </dgm:pt>
    <dgm:pt modelId="{AC5FB506-5CBA-4C67-B6AC-967A81D387A8}" type="sibTrans" cxnId="{D0E5D998-F9A3-4A5D-B122-C83EA82F1E8E}">
      <dgm:prSet/>
      <dgm:spPr/>
      <dgm:t>
        <a:bodyPr/>
        <a:lstStyle/>
        <a:p>
          <a:endParaRPr lang="en-US"/>
        </a:p>
      </dgm:t>
    </dgm:pt>
    <dgm:pt modelId="{C523B805-7F08-4235-A53A-ED83DE0D38CE}">
      <dgm:prSet phldrT="[Text]" custT="1"/>
      <dgm:spPr>
        <a:solidFill>
          <a:schemeClr val="accent2">
            <a:lumMod val="40000"/>
            <a:lumOff val="60000"/>
          </a:schemeClr>
        </a:solidFill>
      </dgm:spPr>
      <dgm:t>
        <a:bodyPr/>
        <a:lstStyle/>
        <a:p>
          <a:pPr>
            <a:buFont typeface="Arial" panose="020B0604020202020204" pitchFamily="34" charset="0"/>
            <a:buChar char="•"/>
          </a:pPr>
          <a:r>
            <a:rPr lang="en-US" sz="2000" b="0" dirty="0">
              <a:ea typeface="Times New Roman" panose="02020603050405020304" pitchFamily="18" charset="0"/>
              <a:cs typeface="Courier"/>
            </a:rPr>
            <a:t>Census block-level housing unit counts are invariant</a:t>
          </a:r>
          <a:endParaRPr lang="en-US" sz="2000" b="0" dirty="0"/>
        </a:p>
      </dgm:t>
    </dgm:pt>
    <dgm:pt modelId="{B690FE5C-ADA1-4F1C-B78E-6C55C0566D88}" type="parTrans" cxnId="{5074C9D6-CA4D-4D1B-839C-2E72155CB88B}">
      <dgm:prSet/>
      <dgm:spPr/>
      <dgm:t>
        <a:bodyPr/>
        <a:lstStyle/>
        <a:p>
          <a:endParaRPr lang="en-US"/>
        </a:p>
      </dgm:t>
    </dgm:pt>
    <dgm:pt modelId="{BAFBFAAB-C5A6-45F6-A3B5-463F726605C4}" type="sibTrans" cxnId="{5074C9D6-CA4D-4D1B-839C-2E72155CB88B}">
      <dgm:prSet/>
      <dgm:spPr/>
      <dgm:t>
        <a:bodyPr/>
        <a:lstStyle/>
        <a:p>
          <a:endParaRPr lang="en-US"/>
        </a:p>
      </dgm:t>
    </dgm:pt>
    <dgm:pt modelId="{95B9527F-FFAF-41F7-988B-A811831D3F32}">
      <dgm:prSet phldrT="[Text]" custT="1"/>
      <dgm:spPr/>
      <dgm:t>
        <a:bodyPr/>
        <a:lstStyle/>
        <a:p>
          <a:pPr>
            <a:buFont typeface="Arial" panose="020B0604020202020204" pitchFamily="34" charset="0"/>
            <a:buChar char="•"/>
          </a:pPr>
          <a:r>
            <a:rPr lang="en-US" sz="2000" b="0" dirty="0">
              <a:ea typeface="Times New Roman" panose="02020603050405020304" pitchFamily="18" charset="0"/>
              <a:cs typeface="Courier"/>
            </a:rPr>
            <a:t>Ability to update extent of UAs between censuses</a:t>
          </a:r>
          <a:endParaRPr lang="en-US" sz="2000" b="0" dirty="0"/>
        </a:p>
      </dgm:t>
    </dgm:pt>
    <dgm:pt modelId="{6264FFBD-696E-4B9C-840A-E06766B41E26}" type="parTrans" cxnId="{B3E68777-7223-4436-94BA-8073FA89CB1C}">
      <dgm:prSet/>
      <dgm:spPr/>
      <dgm:t>
        <a:bodyPr/>
        <a:lstStyle/>
        <a:p>
          <a:endParaRPr lang="en-US"/>
        </a:p>
      </dgm:t>
    </dgm:pt>
    <dgm:pt modelId="{6D1551BC-31CF-4EA6-B797-42F5AFA20F7C}" type="sibTrans" cxnId="{B3E68777-7223-4436-94BA-8073FA89CB1C}">
      <dgm:prSet/>
      <dgm:spPr/>
      <dgm:t>
        <a:bodyPr/>
        <a:lstStyle/>
        <a:p>
          <a:endParaRPr lang="en-US"/>
        </a:p>
      </dgm:t>
    </dgm:pt>
    <dgm:pt modelId="{6E7E993A-113D-471C-BA29-A2FBAF3DF2F1}">
      <dgm:prSet phldrT="[Text]" custT="1"/>
      <dgm:spPr/>
      <dgm:t>
        <a:bodyPr/>
        <a:lstStyle/>
        <a:p>
          <a:pPr>
            <a:buFont typeface="Arial" panose="020B0604020202020204" pitchFamily="34" charset="0"/>
            <a:buChar char="•"/>
          </a:pPr>
          <a:r>
            <a:rPr lang="en-US" sz="1400" b="0" dirty="0"/>
            <a:t>425 housing units per square mile (HPSM) for initial cores</a:t>
          </a:r>
        </a:p>
        <a:p>
          <a:pPr>
            <a:buFont typeface="Arial" panose="020B0604020202020204" pitchFamily="34" charset="0"/>
            <a:buChar char="•"/>
          </a:pPr>
          <a:r>
            <a:rPr lang="en-US" sz="1400" b="0" dirty="0"/>
            <a:t>200 HPSM to fill in extent of UAs</a:t>
          </a:r>
        </a:p>
        <a:p>
          <a:pPr>
            <a:buFont typeface="Arial" panose="020B0604020202020204" pitchFamily="34" charset="0"/>
            <a:buChar char="•"/>
          </a:pPr>
          <a:r>
            <a:rPr lang="en-US" sz="1400" b="0" dirty="0"/>
            <a:t>1,275 HPSM to ensure each UA has a high-density nucleus</a:t>
          </a:r>
        </a:p>
      </dgm:t>
    </dgm:pt>
    <dgm:pt modelId="{4CD0DFC5-E1C6-49F6-B806-139225B39A2C}" type="parTrans" cxnId="{F3560289-04D3-4A2D-9F14-55A4114F0A91}">
      <dgm:prSet/>
      <dgm:spPr/>
      <dgm:t>
        <a:bodyPr/>
        <a:lstStyle/>
        <a:p>
          <a:endParaRPr lang="en-US"/>
        </a:p>
      </dgm:t>
    </dgm:pt>
    <dgm:pt modelId="{03ACD19A-D53C-405A-AC76-2D6A4E9855D9}" type="sibTrans" cxnId="{F3560289-04D3-4A2D-9F14-55A4114F0A91}">
      <dgm:prSet/>
      <dgm:spPr/>
      <dgm:t>
        <a:bodyPr/>
        <a:lstStyle/>
        <a:p>
          <a:endParaRPr lang="en-US"/>
        </a:p>
      </dgm:t>
    </dgm:pt>
    <dgm:pt modelId="{7146070A-4EE5-46F6-82AA-94E1E54179D5}">
      <dgm:prSet phldrT="[Text]"/>
      <dgm:spPr>
        <a:blipFill rotWithShape="0">
          <a:blip xmlns:r="http://schemas.openxmlformats.org/officeDocument/2006/relationships" r:embed="rId1">
            <a:extLst>
              <a:ext uri="{28A0092B-C50C-407E-A947-70E740481C1C}">
                <a14:useLocalDpi xmlns:a14="http://schemas.microsoft.com/office/drawing/2010/main" val="0"/>
              </a:ext>
            </a:extLst>
          </a:blip>
          <a:stretch>
            <a:fillRect/>
          </a:stretch>
        </a:blipFill>
      </dgm:spPr>
      <dgm:t>
        <a:bodyPr/>
        <a:lstStyle/>
        <a:p>
          <a:pPr>
            <a:buFont typeface="Arial" panose="020B0604020202020204" pitchFamily="34" charset="0"/>
            <a:buChar char="•"/>
          </a:pPr>
          <a:endParaRPr lang="en-US" b="0" dirty="0"/>
        </a:p>
      </dgm:t>
    </dgm:pt>
    <dgm:pt modelId="{37B74511-ED2F-48AF-8144-FC1802C2468E}" type="parTrans" cxnId="{B5AAF875-969C-4DA9-861B-5F494B885C34}">
      <dgm:prSet/>
      <dgm:spPr/>
      <dgm:t>
        <a:bodyPr/>
        <a:lstStyle/>
        <a:p>
          <a:endParaRPr lang="en-US"/>
        </a:p>
      </dgm:t>
    </dgm:pt>
    <dgm:pt modelId="{4C4DBECF-AFA9-401B-B25A-4035C58416E7}" type="sibTrans" cxnId="{B5AAF875-969C-4DA9-861B-5F494B885C34}">
      <dgm:prSet/>
      <dgm:spPr/>
      <dgm:t>
        <a:bodyPr/>
        <a:lstStyle/>
        <a:p>
          <a:endParaRPr lang="en-US"/>
        </a:p>
      </dgm:t>
    </dgm:pt>
    <dgm:pt modelId="{90BB3D2D-7AC0-40AA-9706-A1BE7457211F}" type="pres">
      <dgm:prSet presAssocID="{138E00E1-7845-4328-97DE-F7EB5D526D47}" presName="diagram" presStyleCnt="0">
        <dgm:presLayoutVars>
          <dgm:dir/>
          <dgm:resizeHandles val="exact"/>
        </dgm:presLayoutVars>
      </dgm:prSet>
      <dgm:spPr/>
    </dgm:pt>
    <dgm:pt modelId="{D529094B-9DD4-4455-BA2C-5F56A1237FB5}" type="pres">
      <dgm:prSet presAssocID="{238F7119-73D7-4B1E-9B11-396135C57D15}" presName="node" presStyleLbl="node1" presStyleIdx="0" presStyleCnt="5" custScaleX="26202" custScaleY="33771" custLinFactNeighborX="11892" custLinFactNeighborY="5668">
        <dgm:presLayoutVars>
          <dgm:bulletEnabled val="1"/>
        </dgm:presLayoutVars>
      </dgm:prSet>
      <dgm:spPr>
        <a:prstGeom prst="hexagon">
          <a:avLst/>
        </a:prstGeom>
      </dgm:spPr>
    </dgm:pt>
    <dgm:pt modelId="{A6C93FB3-DC2E-459D-8AAD-EC267A82DC44}" type="pres">
      <dgm:prSet presAssocID="{AC5FB506-5CBA-4C67-B6AC-967A81D387A8}" presName="sibTrans" presStyleCnt="0"/>
      <dgm:spPr/>
    </dgm:pt>
    <dgm:pt modelId="{8F5F388C-CCC0-40B6-B3DD-6D23FC4FDEB4}" type="pres">
      <dgm:prSet presAssocID="{6E7E993A-113D-471C-BA29-A2FBAF3DF2F1}" presName="node" presStyleLbl="node1" presStyleIdx="1" presStyleCnt="5" custScaleX="26202" custScaleY="33771" custLinFactNeighborX="-24382" custLinFactNeighborY="39942">
        <dgm:presLayoutVars>
          <dgm:bulletEnabled val="1"/>
        </dgm:presLayoutVars>
      </dgm:prSet>
      <dgm:spPr>
        <a:prstGeom prst="hexagon">
          <a:avLst/>
        </a:prstGeom>
      </dgm:spPr>
    </dgm:pt>
    <dgm:pt modelId="{80FAEBA0-4EBF-40C0-BB5F-BA0CF8905B34}" type="pres">
      <dgm:prSet presAssocID="{03ACD19A-D53C-405A-AC76-2D6A4E9855D9}" presName="sibTrans" presStyleCnt="0"/>
      <dgm:spPr/>
    </dgm:pt>
    <dgm:pt modelId="{5F932FEA-1723-4CFA-818D-27151AA3AE6B}" type="pres">
      <dgm:prSet presAssocID="{C523B805-7F08-4235-A53A-ED83DE0D38CE}" presName="node" presStyleLbl="node1" presStyleIdx="2" presStyleCnt="5" custScaleX="26202" custScaleY="33771" custLinFactNeighborX="-17661" custLinFactNeighborY="39887">
        <dgm:presLayoutVars>
          <dgm:bulletEnabled val="1"/>
        </dgm:presLayoutVars>
      </dgm:prSet>
      <dgm:spPr>
        <a:prstGeom prst="hexagon">
          <a:avLst/>
        </a:prstGeom>
      </dgm:spPr>
    </dgm:pt>
    <dgm:pt modelId="{52094093-30B0-418E-BFAF-EF61DEB2D227}" type="pres">
      <dgm:prSet presAssocID="{BAFBFAAB-C5A6-45F6-A3B5-463F726605C4}" presName="sibTrans" presStyleCnt="0"/>
      <dgm:spPr/>
    </dgm:pt>
    <dgm:pt modelId="{CC7A28D8-6437-49C0-9C48-A2B5A0C350C8}" type="pres">
      <dgm:prSet presAssocID="{95B9527F-FFAF-41F7-988B-A811831D3F32}" presName="node" presStyleLbl="node1" presStyleIdx="3" presStyleCnt="5" custScaleX="26202" custScaleY="33771" custLinFactNeighborX="36454" custLinFactNeighborY="-44838">
        <dgm:presLayoutVars>
          <dgm:bulletEnabled val="1"/>
        </dgm:presLayoutVars>
      </dgm:prSet>
      <dgm:spPr>
        <a:prstGeom prst="hexagon">
          <a:avLst/>
        </a:prstGeom>
      </dgm:spPr>
    </dgm:pt>
    <dgm:pt modelId="{0B2D884D-5C3D-4FCB-BC49-337DDF06C2AC}" type="pres">
      <dgm:prSet presAssocID="{6D1551BC-31CF-4EA6-B797-42F5AFA20F7C}" presName="sibTrans" presStyleCnt="0"/>
      <dgm:spPr/>
    </dgm:pt>
    <dgm:pt modelId="{2BFB68EF-CCB4-4711-9EB3-566CC6BF3DA9}" type="pres">
      <dgm:prSet presAssocID="{7146070A-4EE5-46F6-82AA-94E1E54179D5}" presName="node" presStyleLbl="node1" presStyleIdx="4" presStyleCnt="5" custScaleX="26202" custScaleY="33771" custLinFactNeighborX="-21071" custLinFactNeighborY="-27459">
        <dgm:presLayoutVars>
          <dgm:bulletEnabled val="1"/>
        </dgm:presLayoutVars>
      </dgm:prSet>
      <dgm:spPr>
        <a:prstGeom prst="hexagon">
          <a:avLst/>
        </a:prstGeom>
      </dgm:spPr>
    </dgm:pt>
  </dgm:ptLst>
  <dgm:cxnLst>
    <dgm:cxn modelId="{3FE20116-7B25-4D1B-BEA6-D8248249C525}" type="presOf" srcId="{238F7119-73D7-4B1E-9B11-396135C57D15}" destId="{D529094B-9DD4-4455-BA2C-5F56A1237FB5}" srcOrd="0" destOrd="0" presId="urn:microsoft.com/office/officeart/2005/8/layout/default"/>
    <dgm:cxn modelId="{12F9C86B-6656-4319-ACFF-2B461F85D8E3}" type="presOf" srcId="{95B9527F-FFAF-41F7-988B-A811831D3F32}" destId="{CC7A28D8-6437-49C0-9C48-A2B5A0C350C8}" srcOrd="0" destOrd="0" presId="urn:microsoft.com/office/officeart/2005/8/layout/default"/>
    <dgm:cxn modelId="{B5AAF875-969C-4DA9-861B-5F494B885C34}" srcId="{138E00E1-7845-4328-97DE-F7EB5D526D47}" destId="{7146070A-4EE5-46F6-82AA-94E1E54179D5}" srcOrd="4" destOrd="0" parTransId="{37B74511-ED2F-48AF-8144-FC1802C2468E}" sibTransId="{4C4DBECF-AFA9-401B-B25A-4035C58416E7}"/>
    <dgm:cxn modelId="{B3E68777-7223-4436-94BA-8073FA89CB1C}" srcId="{138E00E1-7845-4328-97DE-F7EB5D526D47}" destId="{95B9527F-FFAF-41F7-988B-A811831D3F32}" srcOrd="3" destOrd="0" parTransId="{6264FFBD-696E-4B9C-840A-E06766B41E26}" sibTransId="{6D1551BC-31CF-4EA6-B797-42F5AFA20F7C}"/>
    <dgm:cxn modelId="{7C0BF777-A2C4-4ADF-A023-2DC7AD39098A}" type="presOf" srcId="{C523B805-7F08-4235-A53A-ED83DE0D38CE}" destId="{5F932FEA-1723-4CFA-818D-27151AA3AE6B}" srcOrd="0" destOrd="0" presId="urn:microsoft.com/office/officeart/2005/8/layout/default"/>
    <dgm:cxn modelId="{B2170078-EDA4-4225-B3C4-1598A1A411ED}" type="presOf" srcId="{6E7E993A-113D-471C-BA29-A2FBAF3DF2F1}" destId="{8F5F388C-CCC0-40B6-B3DD-6D23FC4FDEB4}" srcOrd="0" destOrd="0" presId="urn:microsoft.com/office/officeart/2005/8/layout/default"/>
    <dgm:cxn modelId="{3CAA2683-9812-4308-A2A4-C9DE2E94FF66}" type="presOf" srcId="{138E00E1-7845-4328-97DE-F7EB5D526D47}" destId="{90BB3D2D-7AC0-40AA-9706-A1BE7457211F}" srcOrd="0" destOrd="0" presId="urn:microsoft.com/office/officeart/2005/8/layout/default"/>
    <dgm:cxn modelId="{F3560289-04D3-4A2D-9F14-55A4114F0A91}" srcId="{138E00E1-7845-4328-97DE-F7EB5D526D47}" destId="{6E7E993A-113D-471C-BA29-A2FBAF3DF2F1}" srcOrd="1" destOrd="0" parTransId="{4CD0DFC5-E1C6-49F6-B806-139225B39A2C}" sibTransId="{03ACD19A-D53C-405A-AC76-2D6A4E9855D9}"/>
    <dgm:cxn modelId="{D0E5D998-F9A3-4A5D-B122-C83EA82F1E8E}" srcId="{138E00E1-7845-4328-97DE-F7EB5D526D47}" destId="{238F7119-73D7-4B1E-9B11-396135C57D15}" srcOrd="0" destOrd="0" parTransId="{B6E6AD24-350D-4B0F-9337-326CAA2678CA}" sibTransId="{AC5FB506-5CBA-4C67-B6AC-967A81D387A8}"/>
    <dgm:cxn modelId="{5074C9D6-CA4D-4D1B-839C-2E72155CB88B}" srcId="{138E00E1-7845-4328-97DE-F7EB5D526D47}" destId="{C523B805-7F08-4235-A53A-ED83DE0D38CE}" srcOrd="2" destOrd="0" parTransId="{B690FE5C-ADA1-4F1C-B78E-6C55C0566D88}" sibTransId="{BAFBFAAB-C5A6-45F6-A3B5-463F726605C4}"/>
    <dgm:cxn modelId="{5FE2F7DA-293F-4F7F-972C-B4310811ED24}" type="presOf" srcId="{7146070A-4EE5-46F6-82AA-94E1E54179D5}" destId="{2BFB68EF-CCB4-4711-9EB3-566CC6BF3DA9}" srcOrd="0" destOrd="0" presId="urn:microsoft.com/office/officeart/2005/8/layout/default"/>
    <dgm:cxn modelId="{A08A53EF-5C16-4A7C-AD94-054C41A5D432}" type="presParOf" srcId="{90BB3D2D-7AC0-40AA-9706-A1BE7457211F}" destId="{D529094B-9DD4-4455-BA2C-5F56A1237FB5}" srcOrd="0" destOrd="0" presId="urn:microsoft.com/office/officeart/2005/8/layout/default"/>
    <dgm:cxn modelId="{F0C2D5C0-13D9-4253-9377-2E62AAB967F9}" type="presParOf" srcId="{90BB3D2D-7AC0-40AA-9706-A1BE7457211F}" destId="{A6C93FB3-DC2E-459D-8AAD-EC267A82DC44}" srcOrd="1" destOrd="0" presId="urn:microsoft.com/office/officeart/2005/8/layout/default"/>
    <dgm:cxn modelId="{AFDB5600-A74E-445D-ABBB-C7C9059FECBB}" type="presParOf" srcId="{90BB3D2D-7AC0-40AA-9706-A1BE7457211F}" destId="{8F5F388C-CCC0-40B6-B3DD-6D23FC4FDEB4}" srcOrd="2" destOrd="0" presId="urn:microsoft.com/office/officeart/2005/8/layout/default"/>
    <dgm:cxn modelId="{24A3DBF4-4B69-43AC-8E4C-48B8C508D289}" type="presParOf" srcId="{90BB3D2D-7AC0-40AA-9706-A1BE7457211F}" destId="{80FAEBA0-4EBF-40C0-BB5F-BA0CF8905B34}" srcOrd="3" destOrd="0" presId="urn:microsoft.com/office/officeart/2005/8/layout/default"/>
    <dgm:cxn modelId="{A1C1274E-E772-4A38-8352-DE48E8B72BC3}" type="presParOf" srcId="{90BB3D2D-7AC0-40AA-9706-A1BE7457211F}" destId="{5F932FEA-1723-4CFA-818D-27151AA3AE6B}" srcOrd="4" destOrd="0" presId="urn:microsoft.com/office/officeart/2005/8/layout/default"/>
    <dgm:cxn modelId="{9F14FBB3-E52A-4BD7-8AD5-8817F4D6ABF6}" type="presParOf" srcId="{90BB3D2D-7AC0-40AA-9706-A1BE7457211F}" destId="{52094093-30B0-418E-BFAF-EF61DEB2D227}" srcOrd="5" destOrd="0" presId="urn:microsoft.com/office/officeart/2005/8/layout/default"/>
    <dgm:cxn modelId="{D87C1B7A-78C2-4614-941E-FD913CF38396}" type="presParOf" srcId="{90BB3D2D-7AC0-40AA-9706-A1BE7457211F}" destId="{CC7A28D8-6437-49C0-9C48-A2B5A0C350C8}" srcOrd="6" destOrd="0" presId="urn:microsoft.com/office/officeart/2005/8/layout/default"/>
    <dgm:cxn modelId="{2FAA5D51-D562-49D0-9A7E-466E17B73C58}" type="presParOf" srcId="{90BB3D2D-7AC0-40AA-9706-A1BE7457211F}" destId="{0B2D884D-5C3D-4FCB-BC49-337DDF06C2AC}" srcOrd="7" destOrd="0" presId="urn:microsoft.com/office/officeart/2005/8/layout/default"/>
    <dgm:cxn modelId="{AFA9DD8F-2CD3-49E8-8299-167A1F948E79}" type="presParOf" srcId="{90BB3D2D-7AC0-40AA-9706-A1BE7457211F}" destId="{2BFB68EF-CCB4-4711-9EB3-566CC6BF3DA9}"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359508-ED14-44B6-AF84-A20112C7B060}">
      <dsp:nvSpPr>
        <dsp:cNvPr id="0" name=""/>
        <dsp:cNvSpPr/>
      </dsp:nvSpPr>
      <dsp:spPr>
        <a:xfrm>
          <a:off x="1527514" y="704974"/>
          <a:ext cx="4179562" cy="4179562"/>
        </a:xfrm>
        <a:prstGeom prst="blockArc">
          <a:avLst>
            <a:gd name="adj1" fmla="val 11880000"/>
            <a:gd name="adj2" fmla="val 1620000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EA2FD67-30C9-448F-8937-FA3C6C5FAD0F}">
      <dsp:nvSpPr>
        <dsp:cNvPr id="0" name=""/>
        <dsp:cNvSpPr/>
      </dsp:nvSpPr>
      <dsp:spPr>
        <a:xfrm>
          <a:off x="1326518" y="625395"/>
          <a:ext cx="4179562" cy="4179562"/>
        </a:xfrm>
        <a:prstGeom prst="blockArc">
          <a:avLst>
            <a:gd name="adj1" fmla="val 7560000"/>
            <a:gd name="adj2" fmla="val 1188000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0EE4EE-FE3A-4BCD-BB45-099DE533E42C}">
      <dsp:nvSpPr>
        <dsp:cNvPr id="0" name=""/>
        <dsp:cNvSpPr/>
      </dsp:nvSpPr>
      <dsp:spPr>
        <a:xfrm>
          <a:off x="1326518" y="625395"/>
          <a:ext cx="4179562" cy="4179562"/>
        </a:xfrm>
        <a:prstGeom prst="blockArc">
          <a:avLst>
            <a:gd name="adj1" fmla="val 3240000"/>
            <a:gd name="adj2" fmla="val 756000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1940EB-8625-4EBC-AAA7-93F0FC6E4934}">
      <dsp:nvSpPr>
        <dsp:cNvPr id="0" name=""/>
        <dsp:cNvSpPr/>
      </dsp:nvSpPr>
      <dsp:spPr>
        <a:xfrm>
          <a:off x="1326518" y="625395"/>
          <a:ext cx="4179562" cy="4179562"/>
        </a:xfrm>
        <a:prstGeom prst="blockArc">
          <a:avLst>
            <a:gd name="adj1" fmla="val 20520000"/>
            <a:gd name="adj2" fmla="val 324000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46F508-C329-4BDF-A245-75184B348531}">
      <dsp:nvSpPr>
        <dsp:cNvPr id="0" name=""/>
        <dsp:cNvSpPr/>
      </dsp:nvSpPr>
      <dsp:spPr>
        <a:xfrm>
          <a:off x="1326518" y="625395"/>
          <a:ext cx="4179562" cy="4179562"/>
        </a:xfrm>
        <a:prstGeom prst="blockArc">
          <a:avLst>
            <a:gd name="adj1" fmla="val 16200000"/>
            <a:gd name="adj2" fmla="val 2052000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0ED23D-62AE-4857-912F-349A35C8714F}">
      <dsp:nvSpPr>
        <dsp:cNvPr id="0" name=""/>
        <dsp:cNvSpPr/>
      </dsp:nvSpPr>
      <dsp:spPr>
        <a:xfrm>
          <a:off x="2455465" y="1754342"/>
          <a:ext cx="1921668" cy="192166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dirty="0"/>
            <a:t>Urban Area</a:t>
          </a:r>
        </a:p>
      </dsp:txBody>
      <dsp:txXfrm>
        <a:off x="2736887" y="2035764"/>
        <a:ext cx="1358824" cy="1358824"/>
      </dsp:txXfrm>
    </dsp:sp>
    <dsp:sp modelId="{5D724BF0-1502-4E1E-A0CB-886FCA5B1BCA}">
      <dsp:nvSpPr>
        <dsp:cNvPr id="0" name=""/>
        <dsp:cNvSpPr/>
      </dsp:nvSpPr>
      <dsp:spPr>
        <a:xfrm>
          <a:off x="2743715" y="1237"/>
          <a:ext cx="1345168" cy="134516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Population and Housing Unit Thresholds</a:t>
          </a:r>
        </a:p>
      </dsp:txBody>
      <dsp:txXfrm>
        <a:off x="2940710" y="198232"/>
        <a:ext cx="951178" cy="951178"/>
      </dsp:txXfrm>
    </dsp:sp>
    <dsp:sp modelId="{252F03CF-E1AC-495A-AF6B-BFDB2B0E6B77}">
      <dsp:nvSpPr>
        <dsp:cNvPr id="0" name=""/>
        <dsp:cNvSpPr/>
      </dsp:nvSpPr>
      <dsp:spPr>
        <a:xfrm>
          <a:off x="4685159" y="1411779"/>
          <a:ext cx="1345168" cy="134516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Density Thresholds</a:t>
          </a:r>
        </a:p>
      </dsp:txBody>
      <dsp:txXfrm>
        <a:off x="4882154" y="1608774"/>
        <a:ext cx="951178" cy="951178"/>
      </dsp:txXfrm>
    </dsp:sp>
    <dsp:sp modelId="{334DB46E-A409-4905-BFCD-6AD40335CC4F}">
      <dsp:nvSpPr>
        <dsp:cNvPr id="0" name=""/>
        <dsp:cNvSpPr/>
      </dsp:nvSpPr>
      <dsp:spPr>
        <a:xfrm>
          <a:off x="3943594" y="3694083"/>
          <a:ext cx="1345168" cy="134516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Urban Land Use</a:t>
          </a:r>
        </a:p>
      </dsp:txBody>
      <dsp:txXfrm>
        <a:off x="4140589" y="3891078"/>
        <a:ext cx="951178" cy="951178"/>
      </dsp:txXfrm>
    </dsp:sp>
    <dsp:sp modelId="{43F2BD73-F09F-4CDC-B9E2-832DBD6B7EBC}">
      <dsp:nvSpPr>
        <dsp:cNvPr id="0" name=""/>
        <dsp:cNvSpPr/>
      </dsp:nvSpPr>
      <dsp:spPr>
        <a:xfrm>
          <a:off x="1543837" y="3694083"/>
          <a:ext cx="1345168" cy="134516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Linking Development Across Landscapes</a:t>
          </a:r>
        </a:p>
      </dsp:txBody>
      <dsp:txXfrm>
        <a:off x="1740832" y="3891078"/>
        <a:ext cx="951178" cy="951178"/>
      </dsp:txXfrm>
    </dsp:sp>
    <dsp:sp modelId="{5C334754-962D-4486-AAD0-4B0F49CAC6AA}">
      <dsp:nvSpPr>
        <dsp:cNvPr id="0" name=""/>
        <dsp:cNvSpPr/>
      </dsp:nvSpPr>
      <dsp:spPr>
        <a:xfrm>
          <a:off x="802271" y="1411779"/>
          <a:ext cx="1345168" cy="134516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Splitting Large Agglomerations</a:t>
          </a:r>
        </a:p>
      </dsp:txBody>
      <dsp:txXfrm>
        <a:off x="999266" y="1608774"/>
        <a:ext cx="951178" cy="9511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E5C9BD-844D-4B6B-A314-A5F9C5DEC76E}">
      <dsp:nvSpPr>
        <dsp:cNvPr id="0" name=""/>
        <dsp:cNvSpPr/>
      </dsp:nvSpPr>
      <dsp:spPr>
        <a:xfrm>
          <a:off x="4857976" y="-137193"/>
          <a:ext cx="1645663" cy="1139167"/>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Publish UAs and UA products</a:t>
          </a:r>
        </a:p>
      </dsp:txBody>
      <dsp:txXfrm>
        <a:off x="4913586" y="-81583"/>
        <a:ext cx="1534443" cy="1027947"/>
      </dsp:txXfrm>
    </dsp:sp>
    <dsp:sp modelId="{89CCD210-36DC-4221-9A59-1C8F2011E4CA}">
      <dsp:nvSpPr>
        <dsp:cNvPr id="0" name=""/>
        <dsp:cNvSpPr/>
      </dsp:nvSpPr>
      <dsp:spPr>
        <a:xfrm>
          <a:off x="3650572" y="432389"/>
          <a:ext cx="4060472" cy="4060472"/>
        </a:xfrm>
        <a:custGeom>
          <a:avLst/>
          <a:gdLst/>
          <a:ahLst/>
          <a:cxnLst/>
          <a:rect l="0" t="0" r="0" b="0"/>
          <a:pathLst>
            <a:path>
              <a:moveTo>
                <a:pt x="2947425" y="218987"/>
              </a:moveTo>
              <a:arcTo wR="2030236" hR="2030236" stAng="17811419" swAng="533055"/>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8254543-1AB3-4D01-AB63-9520BEA555C4}">
      <dsp:nvSpPr>
        <dsp:cNvPr id="0" name=""/>
        <dsp:cNvSpPr/>
      </dsp:nvSpPr>
      <dsp:spPr>
        <a:xfrm>
          <a:off x="6616212" y="877924"/>
          <a:ext cx="1645663" cy="1139167"/>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Evaluate UAs and innovate </a:t>
          </a:r>
        </a:p>
      </dsp:txBody>
      <dsp:txXfrm>
        <a:off x="6671822" y="933534"/>
        <a:ext cx="1534443" cy="1027947"/>
      </dsp:txXfrm>
    </dsp:sp>
    <dsp:sp modelId="{BA7D1A8A-0F49-476F-ADC5-C74208AA18A1}">
      <dsp:nvSpPr>
        <dsp:cNvPr id="0" name=""/>
        <dsp:cNvSpPr/>
      </dsp:nvSpPr>
      <dsp:spPr>
        <a:xfrm>
          <a:off x="3601375" y="21310"/>
          <a:ext cx="4060472" cy="4060472"/>
        </a:xfrm>
        <a:custGeom>
          <a:avLst/>
          <a:gdLst/>
          <a:ahLst/>
          <a:cxnLst/>
          <a:rect l="0" t="0" r="0" b="0"/>
          <a:pathLst>
            <a:path>
              <a:moveTo>
                <a:pt x="4058107" y="2128205"/>
              </a:moveTo>
              <a:arcTo wR="2030236" hR="2030236" stAng="21765954" swAng="677927"/>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B8E53D40-8F92-4663-8A3A-2F6AE52CC860}">
      <dsp:nvSpPr>
        <dsp:cNvPr id="0" name=""/>
        <dsp:cNvSpPr/>
      </dsp:nvSpPr>
      <dsp:spPr>
        <a:xfrm>
          <a:off x="6585840" y="2672280"/>
          <a:ext cx="1645663" cy="1139167"/>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Develop proposed criteria and delineation methodology</a:t>
          </a:r>
        </a:p>
      </dsp:txBody>
      <dsp:txXfrm>
        <a:off x="6641450" y="2727890"/>
        <a:ext cx="1534443" cy="1027947"/>
      </dsp:txXfrm>
    </dsp:sp>
    <dsp:sp modelId="{3DA53315-57F2-48C5-A1FC-C73FABD1AD6A}">
      <dsp:nvSpPr>
        <dsp:cNvPr id="0" name=""/>
        <dsp:cNvSpPr/>
      </dsp:nvSpPr>
      <dsp:spPr>
        <a:xfrm>
          <a:off x="3317207" y="619556"/>
          <a:ext cx="4060472" cy="4060472"/>
        </a:xfrm>
        <a:custGeom>
          <a:avLst/>
          <a:gdLst/>
          <a:ahLst/>
          <a:cxnLst/>
          <a:rect l="0" t="0" r="0" b="0"/>
          <a:pathLst>
            <a:path>
              <a:moveTo>
                <a:pt x="3608975" y="3306731"/>
              </a:moveTo>
              <a:arcTo wR="2030236" hR="2030236" stAng="2337444" swAng="736371"/>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4EF01BE4-3025-458A-A548-739555623F78}">
      <dsp:nvSpPr>
        <dsp:cNvPr id="0" name=""/>
        <dsp:cNvSpPr/>
      </dsp:nvSpPr>
      <dsp:spPr>
        <a:xfrm>
          <a:off x="4857976" y="3923278"/>
          <a:ext cx="1645663" cy="1139167"/>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Publish proposed criteria for comment</a:t>
          </a:r>
        </a:p>
      </dsp:txBody>
      <dsp:txXfrm>
        <a:off x="4913586" y="3978888"/>
        <a:ext cx="1534443" cy="1027947"/>
      </dsp:txXfrm>
    </dsp:sp>
    <dsp:sp modelId="{9CE90AFC-0BDB-4FA1-9FD2-0B20596DAB1E}">
      <dsp:nvSpPr>
        <dsp:cNvPr id="0" name=""/>
        <dsp:cNvSpPr/>
      </dsp:nvSpPr>
      <dsp:spPr>
        <a:xfrm>
          <a:off x="3650572" y="432389"/>
          <a:ext cx="4060472" cy="4060472"/>
        </a:xfrm>
        <a:custGeom>
          <a:avLst/>
          <a:gdLst/>
          <a:ahLst/>
          <a:cxnLst/>
          <a:rect l="0" t="0" r="0" b="0"/>
          <a:pathLst>
            <a:path>
              <a:moveTo>
                <a:pt x="1113046" y="3841484"/>
              </a:moveTo>
              <a:arcTo wR="2030236" hR="2030236" stAng="7011419" swAng="533055"/>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48A8E5C-8FF9-4AE9-9A30-B3ADF4E8F725}">
      <dsp:nvSpPr>
        <dsp:cNvPr id="0" name=""/>
        <dsp:cNvSpPr/>
      </dsp:nvSpPr>
      <dsp:spPr>
        <a:xfrm>
          <a:off x="3099740" y="2908160"/>
          <a:ext cx="1645663" cy="1139167"/>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Publish final criteria and finalize methodology</a:t>
          </a:r>
        </a:p>
      </dsp:txBody>
      <dsp:txXfrm>
        <a:off x="3155350" y="2963770"/>
        <a:ext cx="1534443" cy="1027947"/>
      </dsp:txXfrm>
    </dsp:sp>
    <dsp:sp modelId="{A27B15BD-4F17-47DF-97CA-500910A70FAF}">
      <dsp:nvSpPr>
        <dsp:cNvPr id="0" name=""/>
        <dsp:cNvSpPr/>
      </dsp:nvSpPr>
      <dsp:spPr>
        <a:xfrm>
          <a:off x="3650572" y="432389"/>
          <a:ext cx="4060472" cy="4060472"/>
        </a:xfrm>
        <a:custGeom>
          <a:avLst/>
          <a:gdLst/>
          <a:ahLst/>
          <a:cxnLst/>
          <a:rect l="0" t="0" r="0" b="0"/>
          <a:pathLst>
            <a:path>
              <a:moveTo>
                <a:pt x="19863" y="2313540"/>
              </a:moveTo>
              <a:arcTo wR="2030236" hR="2030236" stAng="10318718" swAng="847747"/>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D7A7AED-2CA0-4C3D-940D-86D5F8D71860}">
      <dsp:nvSpPr>
        <dsp:cNvPr id="0" name=""/>
        <dsp:cNvSpPr/>
      </dsp:nvSpPr>
      <dsp:spPr>
        <a:xfrm>
          <a:off x="3056091" y="811533"/>
          <a:ext cx="1732962" cy="1271949"/>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Delineate UAs after Decennial Census</a:t>
          </a:r>
        </a:p>
      </dsp:txBody>
      <dsp:txXfrm>
        <a:off x="3118182" y="873624"/>
        <a:ext cx="1608780" cy="1147767"/>
      </dsp:txXfrm>
    </dsp:sp>
    <dsp:sp modelId="{8E883349-2E23-46F9-B511-3A2CAAF9021C}">
      <dsp:nvSpPr>
        <dsp:cNvPr id="0" name=""/>
        <dsp:cNvSpPr/>
      </dsp:nvSpPr>
      <dsp:spPr>
        <a:xfrm>
          <a:off x="3650572" y="432389"/>
          <a:ext cx="4060472" cy="4060472"/>
        </a:xfrm>
        <a:custGeom>
          <a:avLst/>
          <a:gdLst/>
          <a:ahLst/>
          <a:cxnLst/>
          <a:rect l="0" t="0" r="0" b="0"/>
          <a:pathLst>
            <a:path>
              <a:moveTo>
                <a:pt x="916952" y="332455"/>
              </a:moveTo>
              <a:arcTo wR="2030236" hR="2030236" stAng="14204760" swAng="420818"/>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EBE847-61EE-4E0D-A66C-60770C8B0295}">
      <dsp:nvSpPr>
        <dsp:cNvPr id="0" name=""/>
        <dsp:cNvSpPr/>
      </dsp:nvSpPr>
      <dsp:spPr>
        <a:xfrm>
          <a:off x="10008526" y="697737"/>
          <a:ext cx="1848982" cy="1848630"/>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62431ABE-C3C2-4888-B975-15B5AC8B9C99}">
      <dsp:nvSpPr>
        <dsp:cNvPr id="0" name=""/>
        <dsp:cNvSpPr/>
      </dsp:nvSpPr>
      <dsp:spPr>
        <a:xfrm>
          <a:off x="10066557" y="759369"/>
          <a:ext cx="1725638" cy="1725367"/>
        </a:xfrm>
        <a:prstGeom prst="ellipse">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6. Indentations</a:t>
          </a:r>
        </a:p>
      </dsp:txBody>
      <dsp:txXfrm>
        <a:off x="10313245" y="1005896"/>
        <a:ext cx="1232263" cy="1232312"/>
      </dsp:txXfrm>
    </dsp:sp>
    <dsp:sp modelId="{A95D23BB-04EB-419D-A571-C18B6FC6A89E}">
      <dsp:nvSpPr>
        <dsp:cNvPr id="0" name=""/>
        <dsp:cNvSpPr/>
      </dsp:nvSpPr>
      <dsp:spPr>
        <a:xfrm rot="2700000">
          <a:off x="8098589" y="697529"/>
          <a:ext cx="1848721" cy="1848721"/>
        </a:xfrm>
        <a:prstGeom prst="teardrop">
          <a:avLst>
            <a:gd name="adj" fmla="val 100000"/>
          </a:avLst>
        </a:prstGeom>
        <a:gradFill rotWithShape="0">
          <a:gsLst>
            <a:gs pos="0">
              <a:schemeClr val="accent5">
                <a:hueOff val="-1470669"/>
                <a:satOff val="-2046"/>
                <a:lumOff val="-784"/>
                <a:alphaOff val="0"/>
                <a:satMod val="103000"/>
                <a:lumMod val="102000"/>
                <a:tint val="94000"/>
              </a:schemeClr>
            </a:gs>
            <a:gs pos="50000">
              <a:schemeClr val="accent5">
                <a:hueOff val="-1470669"/>
                <a:satOff val="-2046"/>
                <a:lumOff val="-784"/>
                <a:alphaOff val="0"/>
                <a:satMod val="110000"/>
                <a:lumMod val="100000"/>
                <a:shade val="100000"/>
              </a:schemeClr>
            </a:gs>
            <a:gs pos="100000">
              <a:schemeClr val="accent5">
                <a:hueOff val="-1470669"/>
                <a:satOff val="-2046"/>
                <a:lumOff val="-78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CB9682C-5D82-4F71-B56B-61A8C6AD249B}">
      <dsp:nvSpPr>
        <dsp:cNvPr id="0" name=""/>
        <dsp:cNvSpPr/>
      </dsp:nvSpPr>
      <dsp:spPr>
        <a:xfrm>
          <a:off x="8160718" y="759369"/>
          <a:ext cx="1725638" cy="1725367"/>
        </a:xfrm>
        <a:prstGeom prst="ellipse">
          <a:avLst/>
        </a:prstGeom>
        <a:solidFill>
          <a:schemeClr val="lt1">
            <a:alpha val="90000"/>
            <a:hueOff val="0"/>
            <a:satOff val="0"/>
            <a:lumOff val="0"/>
            <a:alphaOff val="0"/>
          </a:schemeClr>
        </a:solidFill>
        <a:ln w="6350" cap="flat" cmpd="sng" algn="ctr">
          <a:solidFill>
            <a:schemeClr val="accent5">
              <a:hueOff val="-1470669"/>
              <a:satOff val="-2046"/>
              <a:lumOff val="-78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5. </a:t>
          </a:r>
          <a:r>
            <a:rPr lang="en-US" sz="1500" kern="1200" dirty="0"/>
            <a:t>Enclaves</a:t>
          </a:r>
        </a:p>
      </dsp:txBody>
      <dsp:txXfrm>
        <a:off x="8407406" y="1005896"/>
        <a:ext cx="1232263" cy="1232312"/>
      </dsp:txXfrm>
    </dsp:sp>
    <dsp:sp modelId="{898A3FE4-3733-4B1D-B5F9-8DCB1CE8569A}">
      <dsp:nvSpPr>
        <dsp:cNvPr id="0" name=""/>
        <dsp:cNvSpPr/>
      </dsp:nvSpPr>
      <dsp:spPr>
        <a:xfrm rot="2700000">
          <a:off x="6188523" y="697529"/>
          <a:ext cx="1848721" cy="1848721"/>
        </a:xfrm>
        <a:prstGeom prst="teardrop">
          <a:avLst>
            <a:gd name="adj" fmla="val 100000"/>
          </a:avLst>
        </a:prstGeom>
        <a:gradFill rotWithShape="0">
          <a:gsLst>
            <a:gs pos="0">
              <a:schemeClr val="accent5">
                <a:hueOff val="-2941338"/>
                <a:satOff val="-4091"/>
                <a:lumOff val="-1569"/>
                <a:alphaOff val="0"/>
                <a:satMod val="103000"/>
                <a:lumMod val="102000"/>
                <a:tint val="94000"/>
              </a:schemeClr>
            </a:gs>
            <a:gs pos="50000">
              <a:schemeClr val="accent5">
                <a:hueOff val="-2941338"/>
                <a:satOff val="-4091"/>
                <a:lumOff val="-1569"/>
                <a:alphaOff val="0"/>
                <a:satMod val="110000"/>
                <a:lumMod val="100000"/>
                <a:shade val="100000"/>
              </a:schemeClr>
            </a:gs>
            <a:gs pos="100000">
              <a:schemeClr val="accent5">
                <a:hueOff val="-2941338"/>
                <a:satOff val="-4091"/>
                <a:lumOff val="-156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939B4C0-0114-4DD2-A551-A385C957D907}">
      <dsp:nvSpPr>
        <dsp:cNvPr id="0" name=""/>
        <dsp:cNvSpPr/>
      </dsp:nvSpPr>
      <dsp:spPr>
        <a:xfrm>
          <a:off x="6250652" y="759369"/>
          <a:ext cx="1725638" cy="1725367"/>
        </a:xfrm>
        <a:prstGeom prst="ellipse">
          <a:avLst/>
        </a:prstGeom>
        <a:solidFill>
          <a:schemeClr val="lt1">
            <a:alpha val="90000"/>
            <a:hueOff val="0"/>
            <a:satOff val="0"/>
            <a:lumOff val="0"/>
            <a:alphaOff val="0"/>
          </a:schemeClr>
        </a:solidFill>
        <a:ln w="6350" cap="flat" cmpd="sng" algn="ctr">
          <a:solidFill>
            <a:schemeClr val="accent5">
              <a:hueOff val="-2941338"/>
              <a:satOff val="-4091"/>
              <a:lumOff val="-15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4. Nonresidential Territory</a:t>
          </a:r>
        </a:p>
      </dsp:txBody>
      <dsp:txXfrm>
        <a:off x="6497339" y="1005896"/>
        <a:ext cx="1232263" cy="1232312"/>
      </dsp:txXfrm>
    </dsp:sp>
    <dsp:sp modelId="{A9238CD8-35F6-4957-A821-073BF87CD97F}">
      <dsp:nvSpPr>
        <dsp:cNvPr id="0" name=""/>
        <dsp:cNvSpPr/>
      </dsp:nvSpPr>
      <dsp:spPr>
        <a:xfrm rot="2700000">
          <a:off x="4278456" y="697529"/>
          <a:ext cx="1848721" cy="1848721"/>
        </a:xfrm>
        <a:prstGeom prst="teardrop">
          <a:avLst>
            <a:gd name="adj" fmla="val 100000"/>
          </a:avLst>
        </a:prstGeom>
        <a:gradFill rotWithShape="0">
          <a:gsLst>
            <a:gs pos="0">
              <a:schemeClr val="accent5">
                <a:hueOff val="-4412007"/>
                <a:satOff val="-6137"/>
                <a:lumOff val="-2353"/>
                <a:alphaOff val="0"/>
                <a:satMod val="103000"/>
                <a:lumMod val="102000"/>
                <a:tint val="94000"/>
              </a:schemeClr>
            </a:gs>
            <a:gs pos="50000">
              <a:schemeClr val="accent5">
                <a:hueOff val="-4412007"/>
                <a:satOff val="-6137"/>
                <a:lumOff val="-2353"/>
                <a:alphaOff val="0"/>
                <a:satMod val="110000"/>
                <a:lumMod val="100000"/>
                <a:shade val="100000"/>
              </a:schemeClr>
            </a:gs>
            <a:gs pos="100000">
              <a:schemeClr val="accent5">
                <a:hueOff val="-4412007"/>
                <a:satOff val="-6137"/>
                <a:lumOff val="-23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CEC848C-2324-4755-A513-6338D7082BD4}">
      <dsp:nvSpPr>
        <dsp:cNvPr id="0" name=""/>
        <dsp:cNvSpPr/>
      </dsp:nvSpPr>
      <dsp:spPr>
        <a:xfrm>
          <a:off x="4340585" y="759369"/>
          <a:ext cx="1725638" cy="1725367"/>
        </a:xfrm>
        <a:prstGeom prst="ellipse">
          <a:avLst/>
        </a:prstGeom>
        <a:solidFill>
          <a:schemeClr val="lt1">
            <a:alpha val="90000"/>
            <a:hueOff val="0"/>
            <a:satOff val="0"/>
            <a:lumOff val="0"/>
            <a:alphaOff val="0"/>
          </a:schemeClr>
        </a:solidFill>
        <a:ln w="6350" cap="flat" cmpd="sng" algn="ctr">
          <a:solidFill>
            <a:schemeClr val="accent5">
              <a:hueOff val="-4412007"/>
              <a:satOff val="-6137"/>
              <a:lumOff val="-235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3. Low-Density Fill</a:t>
          </a:r>
        </a:p>
      </dsp:txBody>
      <dsp:txXfrm>
        <a:off x="4586098" y="1005896"/>
        <a:ext cx="1232263" cy="1232312"/>
      </dsp:txXfrm>
    </dsp:sp>
    <dsp:sp modelId="{F54BC086-3B3D-4C36-873E-6D57163F572D}">
      <dsp:nvSpPr>
        <dsp:cNvPr id="0" name=""/>
        <dsp:cNvSpPr/>
      </dsp:nvSpPr>
      <dsp:spPr>
        <a:xfrm rot="2700000">
          <a:off x="2368389" y="697529"/>
          <a:ext cx="1848721" cy="1848721"/>
        </a:xfrm>
        <a:prstGeom prst="teardrop">
          <a:avLst>
            <a:gd name="adj" fmla="val 100000"/>
          </a:avLst>
        </a:prstGeom>
        <a:gradFill rotWithShape="0">
          <a:gsLst>
            <a:gs pos="0">
              <a:schemeClr val="accent5">
                <a:hueOff val="-5882676"/>
                <a:satOff val="-8182"/>
                <a:lumOff val="-3138"/>
                <a:alphaOff val="0"/>
                <a:satMod val="103000"/>
                <a:lumMod val="102000"/>
                <a:tint val="94000"/>
              </a:schemeClr>
            </a:gs>
            <a:gs pos="50000">
              <a:schemeClr val="accent5">
                <a:hueOff val="-5882676"/>
                <a:satOff val="-8182"/>
                <a:lumOff val="-3138"/>
                <a:alphaOff val="0"/>
                <a:satMod val="110000"/>
                <a:lumMod val="100000"/>
                <a:shade val="100000"/>
              </a:schemeClr>
            </a:gs>
            <a:gs pos="100000">
              <a:schemeClr val="accent5">
                <a:hueOff val="-5882676"/>
                <a:satOff val="-8182"/>
                <a:lumOff val="-313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2915E5F-AFA7-4A32-8167-CD444DD1B277}">
      <dsp:nvSpPr>
        <dsp:cNvPr id="0" name=""/>
        <dsp:cNvSpPr/>
      </dsp:nvSpPr>
      <dsp:spPr>
        <a:xfrm>
          <a:off x="2430518" y="759369"/>
          <a:ext cx="1725638" cy="1725367"/>
        </a:xfrm>
        <a:prstGeom prst="ellipse">
          <a:avLst/>
        </a:prstGeom>
        <a:solidFill>
          <a:schemeClr val="lt1">
            <a:alpha val="90000"/>
            <a:hueOff val="0"/>
            <a:satOff val="0"/>
            <a:lumOff val="0"/>
            <a:alphaOff val="0"/>
          </a:schemeClr>
        </a:solidFill>
        <a:ln w="6350" cap="flat" cmpd="sng" algn="ctr">
          <a:solidFill>
            <a:schemeClr val="accent5">
              <a:hueOff val="-5882676"/>
              <a:satOff val="-8182"/>
              <a:lumOff val="-313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2. Hops and Jumps</a:t>
          </a:r>
        </a:p>
      </dsp:txBody>
      <dsp:txXfrm>
        <a:off x="2676031" y="1005896"/>
        <a:ext cx="1232263" cy="1232312"/>
      </dsp:txXfrm>
    </dsp:sp>
    <dsp:sp modelId="{DCED01D2-D87A-45FF-BFDC-2A12B8F29AE6}">
      <dsp:nvSpPr>
        <dsp:cNvPr id="0" name=""/>
        <dsp:cNvSpPr/>
      </dsp:nvSpPr>
      <dsp:spPr>
        <a:xfrm rot="2700000">
          <a:off x="458322" y="697529"/>
          <a:ext cx="1848721" cy="1848721"/>
        </a:xfrm>
        <a:prstGeom prst="teardrop">
          <a:avLst>
            <a:gd name="adj" fmla="val 100000"/>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346007E-C0A1-433A-A257-0A16617BD76E}">
      <dsp:nvSpPr>
        <dsp:cNvPr id="0" name=""/>
        <dsp:cNvSpPr/>
      </dsp:nvSpPr>
      <dsp:spPr>
        <a:xfrm>
          <a:off x="519276" y="759369"/>
          <a:ext cx="1725638" cy="1725367"/>
        </a:xfrm>
        <a:prstGeom prst="ellipse">
          <a:avLst/>
        </a:prstGeom>
        <a:solidFill>
          <a:schemeClr val="lt1">
            <a:alpha val="90000"/>
            <a:hueOff val="0"/>
            <a:satOff val="0"/>
            <a:lumOff val="0"/>
            <a:alphaOff val="0"/>
          </a:schemeClr>
        </a:solidFill>
        <a:ln w="6350" cap="flat" cmpd="sng" algn="ctr">
          <a:solidFill>
            <a:schemeClr val="accent5">
              <a:hueOff val="-7353344"/>
              <a:satOff val="-10228"/>
              <a:lumOff val="-392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1. Urban Core Formation</a:t>
          </a:r>
        </a:p>
      </dsp:txBody>
      <dsp:txXfrm>
        <a:off x="765964" y="1005896"/>
        <a:ext cx="1232263" cy="12323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5367C-2F63-48FB-94B6-FE73033EB8B4}">
      <dsp:nvSpPr>
        <dsp:cNvPr id="0" name=""/>
        <dsp:cNvSpPr/>
      </dsp:nvSpPr>
      <dsp:spPr>
        <a:xfrm>
          <a:off x="8856912" y="697737"/>
          <a:ext cx="1848328" cy="1848630"/>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C45171-3053-4C56-A9F8-BF46A3C61FB6}">
      <dsp:nvSpPr>
        <dsp:cNvPr id="0" name=""/>
        <dsp:cNvSpPr/>
      </dsp:nvSpPr>
      <dsp:spPr>
        <a:xfrm>
          <a:off x="8917900" y="759369"/>
          <a:ext cx="1725368" cy="1725367"/>
        </a:xfrm>
        <a:prstGeom prst="ellipse">
          <a:avLst/>
        </a:prstGeom>
        <a:solidFill>
          <a:schemeClr val="lt1">
            <a:alpha val="90000"/>
            <a:hueOff val="0"/>
            <a:satOff val="0"/>
            <a:lumOff val="0"/>
            <a:alphaOff val="0"/>
          </a:schemeClr>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11</a:t>
          </a:r>
          <a:r>
            <a:rPr lang="en-US" sz="1500" kern="1200" dirty="0">
              <a:solidFill>
                <a:schemeClr val="tx1"/>
              </a:solidFill>
            </a:rPr>
            <a:t>. UA Naming</a:t>
          </a:r>
        </a:p>
      </dsp:txBody>
      <dsp:txXfrm>
        <a:off x="9164803" y="1005896"/>
        <a:ext cx="1232546" cy="1232312"/>
      </dsp:txXfrm>
    </dsp:sp>
    <dsp:sp modelId="{FE9D05B1-E880-40F4-8D03-845F41F939E7}">
      <dsp:nvSpPr>
        <dsp:cNvPr id="0" name=""/>
        <dsp:cNvSpPr/>
      </dsp:nvSpPr>
      <dsp:spPr>
        <a:xfrm rot="2700000">
          <a:off x="6945736" y="697833"/>
          <a:ext cx="1848114" cy="1848114"/>
        </a:xfrm>
        <a:prstGeom prst="teardrop">
          <a:avLst>
            <a:gd name="adj" fmla="val 10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C37242-6703-4F40-92BC-8A744E3342EE}">
      <dsp:nvSpPr>
        <dsp:cNvPr id="0" name=""/>
        <dsp:cNvSpPr/>
      </dsp:nvSpPr>
      <dsp:spPr>
        <a:xfrm>
          <a:off x="7009930" y="751380"/>
          <a:ext cx="1725368" cy="1725367"/>
        </a:xfrm>
        <a:prstGeom prst="ellipse">
          <a:avLst/>
        </a:prstGeom>
        <a:solidFill>
          <a:schemeClr val="lt1">
            <a:alpha val="90000"/>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10. </a:t>
          </a:r>
          <a:r>
            <a:rPr lang="en-US" sz="1500" kern="1200" dirty="0">
              <a:solidFill>
                <a:schemeClr val="tx1"/>
              </a:solidFill>
            </a:rPr>
            <a:t>Final UA Review</a:t>
          </a:r>
        </a:p>
      </dsp:txBody>
      <dsp:txXfrm>
        <a:off x="7255849" y="997908"/>
        <a:ext cx="1232546" cy="1232312"/>
      </dsp:txXfrm>
    </dsp:sp>
    <dsp:sp modelId="{2C4B9B60-25D8-4A10-A299-FD8573DAA3AE}">
      <dsp:nvSpPr>
        <dsp:cNvPr id="0" name=""/>
        <dsp:cNvSpPr/>
      </dsp:nvSpPr>
      <dsp:spPr>
        <a:xfrm rot="2700000">
          <a:off x="5036419" y="697833"/>
          <a:ext cx="1848114" cy="1848114"/>
        </a:xfrm>
        <a:prstGeom prst="teardrop">
          <a:avLst>
            <a:gd name="adj" fmla="val 10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7FA5DB-4A4D-4E0B-9D69-880207D8E3F0}">
      <dsp:nvSpPr>
        <dsp:cNvPr id="0" name=""/>
        <dsp:cNvSpPr/>
      </dsp:nvSpPr>
      <dsp:spPr>
        <a:xfrm>
          <a:off x="5098284" y="759369"/>
          <a:ext cx="1725368" cy="1725367"/>
        </a:xfrm>
        <a:prstGeom prst="ellipse">
          <a:avLst/>
        </a:prstGeom>
        <a:solidFill>
          <a:schemeClr val="lt1">
            <a:alpha val="90000"/>
            <a:hueOff val="0"/>
            <a:satOff val="0"/>
            <a:lumOff val="0"/>
            <a:alphaOff val="0"/>
          </a:schemeClr>
        </a:solidFill>
        <a:ln w="12700" cap="flat" cmpd="sng" algn="ctr">
          <a:solidFill>
            <a:srgbClr val="FFC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9. </a:t>
          </a:r>
          <a:r>
            <a:rPr lang="en-US" sz="1500" kern="1200" dirty="0">
              <a:solidFill>
                <a:schemeClr val="tx1"/>
              </a:solidFill>
            </a:rPr>
            <a:t>UA Qualification</a:t>
          </a:r>
          <a:endParaRPr lang="en-US" sz="1500" kern="1200" dirty="0">
            <a:solidFill>
              <a:srgbClr val="FF0000"/>
            </a:solidFill>
          </a:endParaRPr>
        </a:p>
      </dsp:txBody>
      <dsp:txXfrm>
        <a:off x="5344203" y="1005896"/>
        <a:ext cx="1232546" cy="1232312"/>
      </dsp:txXfrm>
    </dsp:sp>
    <dsp:sp modelId="{442CB7EA-3BE5-4151-A9E5-D3102D7E91C2}">
      <dsp:nvSpPr>
        <dsp:cNvPr id="0" name=""/>
        <dsp:cNvSpPr/>
      </dsp:nvSpPr>
      <dsp:spPr>
        <a:xfrm rot="2700000">
          <a:off x="3126119" y="697833"/>
          <a:ext cx="1848114" cy="1848114"/>
        </a:xfrm>
        <a:prstGeom prst="teardrop">
          <a:avLst>
            <a:gd name="adj" fmla="val 10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DDCB5E-3D1B-443F-8DC8-118703BCAF12}">
      <dsp:nvSpPr>
        <dsp:cNvPr id="0" name=""/>
        <dsp:cNvSpPr/>
      </dsp:nvSpPr>
      <dsp:spPr>
        <a:xfrm>
          <a:off x="3187984" y="759369"/>
          <a:ext cx="1725368" cy="1725367"/>
        </a:xfrm>
        <a:prstGeom prst="ellipse">
          <a:avLst/>
        </a:prstGeom>
        <a:solidFill>
          <a:schemeClr val="lt1">
            <a:alpha val="90000"/>
            <a:hueOff val="0"/>
            <a:satOff val="0"/>
            <a:lumOff val="0"/>
            <a:alphaOff val="0"/>
          </a:schemeClr>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8. Splitting</a:t>
          </a:r>
          <a:endParaRPr lang="en-US" sz="1500" kern="1200" dirty="0">
            <a:solidFill>
              <a:srgbClr val="7030A0"/>
            </a:solidFill>
          </a:endParaRPr>
        </a:p>
      </dsp:txBody>
      <dsp:txXfrm>
        <a:off x="3434887" y="1005896"/>
        <a:ext cx="1232546" cy="1232312"/>
      </dsp:txXfrm>
    </dsp:sp>
    <dsp:sp modelId="{77615BEB-484E-42BF-B121-666D210D991B}">
      <dsp:nvSpPr>
        <dsp:cNvPr id="0" name=""/>
        <dsp:cNvSpPr/>
      </dsp:nvSpPr>
      <dsp:spPr>
        <a:xfrm rot="2700000">
          <a:off x="1215819" y="697833"/>
          <a:ext cx="1848114" cy="1848114"/>
        </a:xfrm>
        <a:prstGeom prst="teardrop">
          <a:avLst>
            <a:gd name="adj" fmla="val 100000"/>
          </a:avLst>
        </a:prstGeom>
        <a:solidFill>
          <a:srgbClr val="92D050"/>
        </a:solid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13EEFD-BC1B-461E-9276-014869FC747E}">
      <dsp:nvSpPr>
        <dsp:cNvPr id="0" name=""/>
        <dsp:cNvSpPr/>
      </dsp:nvSpPr>
      <dsp:spPr>
        <a:xfrm>
          <a:off x="1277684" y="759369"/>
          <a:ext cx="1725368" cy="172536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7. Merging</a:t>
          </a:r>
          <a:endParaRPr lang="en-US" sz="1500" kern="1200" dirty="0">
            <a:solidFill>
              <a:srgbClr val="7030A0"/>
            </a:solidFill>
          </a:endParaRPr>
        </a:p>
      </dsp:txBody>
      <dsp:txXfrm>
        <a:off x="1524587" y="1005896"/>
        <a:ext cx="1232546" cy="12323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D9FE57-5432-4D18-9C39-F7825CF7E026}">
      <dsp:nvSpPr>
        <dsp:cNvPr id="0" name=""/>
        <dsp:cNvSpPr/>
      </dsp:nvSpPr>
      <dsp:spPr>
        <a:xfrm>
          <a:off x="3225927" y="2441454"/>
          <a:ext cx="2049746" cy="2049746"/>
        </a:xfrm>
        <a:prstGeom prst="ellipse">
          <a:avLst/>
        </a:prstGeom>
        <a:solidFill>
          <a:srgbClr val="B3D479">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u="none" kern="1200" dirty="0">
              <a:solidFill>
                <a:srgbClr val="7030A0"/>
              </a:solidFill>
              <a:latin typeface="Calibri" panose="020F0502020204030204"/>
              <a:ea typeface="+mn-ea"/>
              <a:cs typeface="+mn-cs"/>
            </a:rPr>
            <a:t>Eligible Block Areas</a:t>
          </a:r>
        </a:p>
      </dsp:txBody>
      <dsp:txXfrm>
        <a:off x="3526105" y="2741632"/>
        <a:ext cx="1449390" cy="1449390"/>
      </dsp:txXfrm>
    </dsp:sp>
    <dsp:sp modelId="{182F31C2-9C75-428D-83E2-B7BCE7D215E8}">
      <dsp:nvSpPr>
        <dsp:cNvPr id="0" name=""/>
        <dsp:cNvSpPr/>
      </dsp:nvSpPr>
      <dsp:spPr>
        <a:xfrm rot="12827491">
          <a:off x="1980171" y="2147231"/>
          <a:ext cx="1472027" cy="584177"/>
        </a:xfrm>
        <a:prstGeom prst="leftArrow">
          <a:avLst>
            <a:gd name="adj1" fmla="val 60000"/>
            <a:gd name="adj2" fmla="val 50000"/>
          </a:avLst>
        </a:prstGeom>
        <a:solidFill>
          <a:srgbClr val="283891">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EDA2BACB-E215-47E7-A829-3C45DEB0AEC6}">
      <dsp:nvSpPr>
        <dsp:cNvPr id="0" name=""/>
        <dsp:cNvSpPr/>
      </dsp:nvSpPr>
      <dsp:spPr>
        <a:xfrm>
          <a:off x="1130879" y="1251066"/>
          <a:ext cx="1947259" cy="1557807"/>
        </a:xfrm>
        <a:prstGeom prst="roundRect">
          <a:avLst>
            <a:gd name="adj" fmla="val 10000"/>
          </a:avLst>
        </a:prstGeom>
        <a:solidFill>
          <a:srgbClr val="283891">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ysClr val="window" lastClr="FFFFFF"/>
              </a:solidFill>
              <a:latin typeface="Calibri" panose="020F0502020204030204"/>
              <a:ea typeface="+mn-ea"/>
              <a:cs typeface="+mn-cs"/>
            </a:rPr>
            <a:t>Housing Units per Square Mile Density</a:t>
          </a:r>
        </a:p>
      </dsp:txBody>
      <dsp:txXfrm>
        <a:off x="1176506" y="1296693"/>
        <a:ext cx="1856005" cy="1466553"/>
      </dsp:txXfrm>
    </dsp:sp>
    <dsp:sp modelId="{27D1EC88-07FD-4178-B483-CB97463B529F}">
      <dsp:nvSpPr>
        <dsp:cNvPr id="0" name=""/>
        <dsp:cNvSpPr/>
      </dsp:nvSpPr>
      <dsp:spPr>
        <a:xfrm rot="16272253">
          <a:off x="3567128" y="1343554"/>
          <a:ext cx="1444309" cy="584177"/>
        </a:xfrm>
        <a:prstGeom prst="leftArrow">
          <a:avLst>
            <a:gd name="adj1" fmla="val 60000"/>
            <a:gd name="adj2" fmla="val 50000"/>
          </a:avLst>
        </a:prstGeom>
        <a:solidFill>
          <a:srgbClr val="283891">
            <a:hueOff val="-4472963"/>
            <a:satOff val="-2672"/>
            <a:lumOff val="14509"/>
            <a:alphaOff val="0"/>
          </a:srgbClr>
        </a:solidFill>
        <a:ln>
          <a:noFill/>
        </a:ln>
        <a:effectLst/>
      </dsp:spPr>
      <dsp:style>
        <a:lnRef idx="0">
          <a:scrgbClr r="0" g="0" b="0"/>
        </a:lnRef>
        <a:fillRef idx="1">
          <a:scrgbClr r="0" g="0" b="0"/>
        </a:fillRef>
        <a:effectRef idx="0">
          <a:scrgbClr r="0" g="0" b="0"/>
        </a:effectRef>
        <a:fontRef idx="minor">
          <a:schemeClr val="lt1"/>
        </a:fontRef>
      </dsp:style>
    </dsp:sp>
    <dsp:sp modelId="{A03E8D89-6239-4819-973C-CBACC0AE8CE8}">
      <dsp:nvSpPr>
        <dsp:cNvPr id="0" name=""/>
        <dsp:cNvSpPr/>
      </dsp:nvSpPr>
      <dsp:spPr>
        <a:xfrm>
          <a:off x="3330830" y="134744"/>
          <a:ext cx="1947259" cy="1557807"/>
        </a:xfrm>
        <a:prstGeom prst="roundRect">
          <a:avLst>
            <a:gd name="adj" fmla="val 10000"/>
          </a:avLst>
        </a:prstGeom>
        <a:solidFill>
          <a:srgbClr val="283891">
            <a:hueOff val="-4472963"/>
            <a:satOff val="-2672"/>
            <a:lumOff val="14509"/>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ysClr val="window" lastClr="FFFFFF"/>
              </a:solidFill>
              <a:latin typeface="Calibri" panose="020F0502020204030204"/>
              <a:ea typeface="+mn-ea"/>
              <a:cs typeface="+mn-cs"/>
            </a:rPr>
            <a:t>Impervious Surface</a:t>
          </a:r>
        </a:p>
      </dsp:txBody>
      <dsp:txXfrm>
        <a:off x="3376457" y="180371"/>
        <a:ext cx="1856005" cy="1466553"/>
      </dsp:txXfrm>
    </dsp:sp>
    <dsp:sp modelId="{62F2C2E7-7167-44D3-98F7-F4B86489CB2B}">
      <dsp:nvSpPr>
        <dsp:cNvPr id="0" name=""/>
        <dsp:cNvSpPr/>
      </dsp:nvSpPr>
      <dsp:spPr>
        <a:xfrm rot="19649295">
          <a:off x="5069471" y="2156287"/>
          <a:ext cx="1556940" cy="584177"/>
        </a:xfrm>
        <a:prstGeom prst="leftArrow">
          <a:avLst>
            <a:gd name="adj1" fmla="val 60000"/>
            <a:gd name="adj2" fmla="val 50000"/>
          </a:avLst>
        </a:prstGeom>
        <a:solidFill>
          <a:srgbClr val="283891">
            <a:hueOff val="-8945925"/>
            <a:satOff val="-5344"/>
            <a:lumOff val="29019"/>
            <a:alphaOff val="0"/>
          </a:srgbClr>
        </a:solidFill>
        <a:ln>
          <a:noFill/>
        </a:ln>
        <a:effectLst/>
      </dsp:spPr>
      <dsp:style>
        <a:lnRef idx="0">
          <a:scrgbClr r="0" g="0" b="0"/>
        </a:lnRef>
        <a:fillRef idx="1">
          <a:scrgbClr r="0" g="0" b="0"/>
        </a:fillRef>
        <a:effectRef idx="0">
          <a:scrgbClr r="0" g="0" b="0"/>
        </a:effectRef>
        <a:fontRef idx="minor">
          <a:schemeClr val="lt1"/>
        </a:fontRef>
      </dsp:style>
    </dsp:sp>
    <dsp:sp modelId="{C8D23CA5-C9FF-426B-838D-42A88D431ADE}">
      <dsp:nvSpPr>
        <dsp:cNvPr id="0" name=""/>
        <dsp:cNvSpPr/>
      </dsp:nvSpPr>
      <dsp:spPr>
        <a:xfrm>
          <a:off x="5530781" y="1251066"/>
          <a:ext cx="1947259" cy="1557807"/>
        </a:xfrm>
        <a:prstGeom prst="roundRect">
          <a:avLst>
            <a:gd name="adj" fmla="val 10000"/>
          </a:avLst>
        </a:prstGeom>
        <a:solidFill>
          <a:srgbClr val="283891">
            <a:hueOff val="-8945925"/>
            <a:satOff val="-5344"/>
            <a:lumOff val="29019"/>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ysClr val="window" lastClr="FFFFFF"/>
              </a:solidFill>
              <a:latin typeface="Calibri" panose="020F0502020204030204"/>
              <a:ea typeface="+mn-ea"/>
              <a:cs typeface="+mn-cs"/>
            </a:rPr>
            <a:t>Group Quarters (GQ)</a:t>
          </a:r>
        </a:p>
      </dsp:txBody>
      <dsp:txXfrm>
        <a:off x="5576408" y="1296693"/>
        <a:ext cx="1856005" cy="14665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E5C9BD-844D-4B6B-A314-A5F9C5DEC76E}">
      <dsp:nvSpPr>
        <dsp:cNvPr id="0" name=""/>
        <dsp:cNvSpPr/>
      </dsp:nvSpPr>
      <dsp:spPr>
        <a:xfrm>
          <a:off x="4857976" y="-137193"/>
          <a:ext cx="1645663" cy="1139167"/>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Publish UAs and UA products</a:t>
          </a:r>
        </a:p>
      </dsp:txBody>
      <dsp:txXfrm>
        <a:off x="4913586" y="-81583"/>
        <a:ext cx="1534443" cy="1027947"/>
      </dsp:txXfrm>
    </dsp:sp>
    <dsp:sp modelId="{89CCD210-36DC-4221-9A59-1C8F2011E4CA}">
      <dsp:nvSpPr>
        <dsp:cNvPr id="0" name=""/>
        <dsp:cNvSpPr/>
      </dsp:nvSpPr>
      <dsp:spPr>
        <a:xfrm>
          <a:off x="3650572" y="432389"/>
          <a:ext cx="4060472" cy="4060472"/>
        </a:xfrm>
        <a:custGeom>
          <a:avLst/>
          <a:gdLst/>
          <a:ahLst/>
          <a:cxnLst/>
          <a:rect l="0" t="0" r="0" b="0"/>
          <a:pathLst>
            <a:path>
              <a:moveTo>
                <a:pt x="2947425" y="218987"/>
              </a:moveTo>
              <a:arcTo wR="2030236" hR="2030236" stAng="17811419" swAng="533055"/>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8254543-1AB3-4D01-AB63-9520BEA555C4}">
      <dsp:nvSpPr>
        <dsp:cNvPr id="0" name=""/>
        <dsp:cNvSpPr/>
      </dsp:nvSpPr>
      <dsp:spPr>
        <a:xfrm>
          <a:off x="6616212" y="877924"/>
          <a:ext cx="1645663" cy="1139167"/>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Evaluate UAs and innovate </a:t>
          </a:r>
        </a:p>
      </dsp:txBody>
      <dsp:txXfrm>
        <a:off x="6671822" y="933534"/>
        <a:ext cx="1534443" cy="1027947"/>
      </dsp:txXfrm>
    </dsp:sp>
    <dsp:sp modelId="{BA7D1A8A-0F49-476F-ADC5-C74208AA18A1}">
      <dsp:nvSpPr>
        <dsp:cNvPr id="0" name=""/>
        <dsp:cNvSpPr/>
      </dsp:nvSpPr>
      <dsp:spPr>
        <a:xfrm>
          <a:off x="3621822" y="276308"/>
          <a:ext cx="4060472" cy="4060472"/>
        </a:xfrm>
        <a:custGeom>
          <a:avLst/>
          <a:gdLst/>
          <a:ahLst/>
          <a:cxnLst/>
          <a:rect l="0" t="0" r="0" b="0"/>
          <a:pathLst>
            <a:path>
              <a:moveTo>
                <a:pt x="4054887" y="1879750"/>
              </a:moveTo>
              <a:arcTo wR="2030236" hR="2030236" stAng="21344952" swAng="716181"/>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B8E53D40-8F92-4663-8A3A-2F6AE52CC860}">
      <dsp:nvSpPr>
        <dsp:cNvPr id="0" name=""/>
        <dsp:cNvSpPr/>
      </dsp:nvSpPr>
      <dsp:spPr>
        <a:xfrm>
          <a:off x="6654608" y="2715870"/>
          <a:ext cx="1645663" cy="1139167"/>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Develop proposed criteria and delineation methodology</a:t>
          </a:r>
        </a:p>
      </dsp:txBody>
      <dsp:txXfrm>
        <a:off x="6710218" y="2771480"/>
        <a:ext cx="1534443" cy="1027947"/>
      </dsp:txXfrm>
    </dsp:sp>
    <dsp:sp modelId="{3DA53315-57F2-48C5-A1FC-C73FABD1AD6A}">
      <dsp:nvSpPr>
        <dsp:cNvPr id="0" name=""/>
        <dsp:cNvSpPr/>
      </dsp:nvSpPr>
      <dsp:spPr>
        <a:xfrm>
          <a:off x="3515952" y="498117"/>
          <a:ext cx="4060472" cy="4060472"/>
        </a:xfrm>
        <a:custGeom>
          <a:avLst/>
          <a:gdLst/>
          <a:ahLst/>
          <a:cxnLst/>
          <a:rect l="0" t="0" r="0" b="0"/>
          <a:pathLst>
            <a:path>
              <a:moveTo>
                <a:pt x="3466047" y="3465612"/>
              </a:moveTo>
              <a:arcTo wR="2030236" hR="2030236" stAng="2699479" swAng="760958"/>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4EF01BE4-3025-458A-A548-739555623F78}">
      <dsp:nvSpPr>
        <dsp:cNvPr id="0" name=""/>
        <dsp:cNvSpPr/>
      </dsp:nvSpPr>
      <dsp:spPr>
        <a:xfrm>
          <a:off x="4857976" y="3923278"/>
          <a:ext cx="1645663" cy="1139167"/>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Publish proposed criteria for comment</a:t>
          </a:r>
        </a:p>
      </dsp:txBody>
      <dsp:txXfrm>
        <a:off x="4913586" y="3978888"/>
        <a:ext cx="1534443" cy="1027947"/>
      </dsp:txXfrm>
    </dsp:sp>
    <dsp:sp modelId="{9CE90AFC-0BDB-4FA1-9FD2-0B20596DAB1E}">
      <dsp:nvSpPr>
        <dsp:cNvPr id="0" name=""/>
        <dsp:cNvSpPr/>
      </dsp:nvSpPr>
      <dsp:spPr>
        <a:xfrm>
          <a:off x="3624170" y="420908"/>
          <a:ext cx="4060472" cy="4060472"/>
        </a:xfrm>
        <a:custGeom>
          <a:avLst/>
          <a:gdLst/>
          <a:ahLst/>
          <a:cxnLst/>
          <a:rect l="0" t="0" r="0" b="0"/>
          <a:pathLst>
            <a:path>
              <a:moveTo>
                <a:pt x="1100870" y="3835267"/>
              </a:moveTo>
              <a:arcTo wR="2030236" hR="2030236" stAng="7034569" swAng="753187"/>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48A8E5C-8FF9-4AE9-9A30-B3ADF4E8F725}">
      <dsp:nvSpPr>
        <dsp:cNvPr id="0" name=""/>
        <dsp:cNvSpPr/>
      </dsp:nvSpPr>
      <dsp:spPr>
        <a:xfrm>
          <a:off x="3017400" y="2773832"/>
          <a:ext cx="1645663" cy="1139167"/>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Publish final criteria and finalize methodology</a:t>
          </a:r>
        </a:p>
      </dsp:txBody>
      <dsp:txXfrm>
        <a:off x="3073010" y="2829442"/>
        <a:ext cx="1534443" cy="1027947"/>
      </dsp:txXfrm>
    </dsp:sp>
    <dsp:sp modelId="{A27B15BD-4F17-47DF-97CA-500910A70FAF}">
      <dsp:nvSpPr>
        <dsp:cNvPr id="0" name=""/>
        <dsp:cNvSpPr/>
      </dsp:nvSpPr>
      <dsp:spPr>
        <a:xfrm>
          <a:off x="3644639" y="462368"/>
          <a:ext cx="4060472" cy="4060472"/>
        </a:xfrm>
        <a:custGeom>
          <a:avLst/>
          <a:gdLst/>
          <a:ahLst/>
          <a:cxnLst/>
          <a:rect l="0" t="0" r="0" b="0"/>
          <a:pathLst>
            <a:path>
              <a:moveTo>
                <a:pt x="5104" y="2174110"/>
              </a:moveTo>
              <a:arcTo wR="2030236" hR="2030236" stAng="10556177" swAng="707444"/>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D7A7AED-2CA0-4C3D-940D-86D5F8D71860}">
      <dsp:nvSpPr>
        <dsp:cNvPr id="0" name=""/>
        <dsp:cNvSpPr/>
      </dsp:nvSpPr>
      <dsp:spPr>
        <a:xfrm>
          <a:off x="3056091" y="811533"/>
          <a:ext cx="1732962" cy="1271949"/>
        </a:xfrm>
        <a:prstGeom prst="roundRect">
          <a:avLst/>
        </a:prstGeom>
        <a:solidFill>
          <a:schemeClr val="accent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Delineate UAs after Decennial Census</a:t>
          </a:r>
        </a:p>
      </dsp:txBody>
      <dsp:txXfrm>
        <a:off x="3118182" y="873624"/>
        <a:ext cx="1608780" cy="1147767"/>
      </dsp:txXfrm>
    </dsp:sp>
    <dsp:sp modelId="{8E883349-2E23-46F9-B511-3A2CAAF9021C}">
      <dsp:nvSpPr>
        <dsp:cNvPr id="0" name=""/>
        <dsp:cNvSpPr/>
      </dsp:nvSpPr>
      <dsp:spPr>
        <a:xfrm>
          <a:off x="3650572" y="432389"/>
          <a:ext cx="4060472" cy="4060472"/>
        </a:xfrm>
        <a:custGeom>
          <a:avLst/>
          <a:gdLst/>
          <a:ahLst/>
          <a:cxnLst/>
          <a:rect l="0" t="0" r="0" b="0"/>
          <a:pathLst>
            <a:path>
              <a:moveTo>
                <a:pt x="916952" y="332455"/>
              </a:moveTo>
              <a:arcTo wR="2030236" hR="2030236" stAng="14204760" swAng="420818"/>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29094B-9DD4-4455-BA2C-5F56A1237FB5}">
      <dsp:nvSpPr>
        <dsp:cNvPr id="0" name=""/>
        <dsp:cNvSpPr/>
      </dsp:nvSpPr>
      <dsp:spPr>
        <a:xfrm>
          <a:off x="1216526" y="451293"/>
          <a:ext cx="2522213" cy="1950484"/>
        </a:xfrm>
        <a:prstGeom prst="hexagon">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0" kern="1200" dirty="0">
              <a:ea typeface="Times New Roman" panose="02020603050405020304" pitchFamily="18" charset="0"/>
              <a:cs typeface="Courier"/>
            </a:rPr>
            <a:t>More direct measure of developed landscape</a:t>
          </a:r>
          <a:endParaRPr lang="en-US" sz="2000" b="0" kern="1200" dirty="0"/>
        </a:p>
      </dsp:txBody>
      <dsp:txXfrm>
        <a:off x="1589251" y="739529"/>
        <a:ext cx="1776763" cy="1374012"/>
      </dsp:txXfrm>
    </dsp:sp>
    <dsp:sp modelId="{8F5F388C-CCC0-40B6-B3DD-6D23FC4FDEB4}">
      <dsp:nvSpPr>
        <dsp:cNvPr id="0" name=""/>
        <dsp:cNvSpPr/>
      </dsp:nvSpPr>
      <dsp:spPr>
        <a:xfrm>
          <a:off x="1209595" y="2430829"/>
          <a:ext cx="2522213" cy="1950484"/>
        </a:xfrm>
        <a:prstGeom prst="hexagon">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0" kern="1200" dirty="0"/>
            <a:t>425 housing units per square mile (HPSM) for initial cores</a:t>
          </a:r>
        </a:p>
        <a:p>
          <a:pPr marL="0" lvl="0" indent="0" algn="ctr" defTabSz="622300">
            <a:lnSpc>
              <a:spcPct val="90000"/>
            </a:lnSpc>
            <a:spcBef>
              <a:spcPct val="0"/>
            </a:spcBef>
            <a:spcAft>
              <a:spcPct val="35000"/>
            </a:spcAft>
            <a:buFont typeface="Arial" panose="020B0604020202020204" pitchFamily="34" charset="0"/>
            <a:buNone/>
          </a:pPr>
          <a:r>
            <a:rPr lang="en-US" sz="1400" b="0" kern="1200" dirty="0"/>
            <a:t>200 HPSM to fill in extent of UAs</a:t>
          </a:r>
        </a:p>
        <a:p>
          <a:pPr marL="0" lvl="0" indent="0" algn="ctr" defTabSz="622300">
            <a:lnSpc>
              <a:spcPct val="90000"/>
            </a:lnSpc>
            <a:spcBef>
              <a:spcPct val="0"/>
            </a:spcBef>
            <a:spcAft>
              <a:spcPct val="35000"/>
            </a:spcAft>
            <a:buFont typeface="Arial" panose="020B0604020202020204" pitchFamily="34" charset="0"/>
            <a:buNone/>
          </a:pPr>
          <a:r>
            <a:rPr lang="en-US" sz="1400" b="0" kern="1200" dirty="0"/>
            <a:t>1,275 HPSM to ensure each UA has a high-density nucleus</a:t>
          </a:r>
        </a:p>
      </dsp:txBody>
      <dsp:txXfrm>
        <a:off x="1582320" y="2719065"/>
        <a:ext cx="1776763" cy="1374012"/>
      </dsp:txXfrm>
    </dsp:sp>
    <dsp:sp modelId="{5F932FEA-1723-4CFA-818D-27151AA3AE6B}">
      <dsp:nvSpPr>
        <dsp:cNvPr id="0" name=""/>
        <dsp:cNvSpPr/>
      </dsp:nvSpPr>
      <dsp:spPr>
        <a:xfrm>
          <a:off x="5341377" y="2427652"/>
          <a:ext cx="2522213" cy="1950484"/>
        </a:xfrm>
        <a:prstGeom prst="hexagon">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0" kern="1200" dirty="0">
              <a:ea typeface="Times New Roman" panose="02020603050405020304" pitchFamily="18" charset="0"/>
              <a:cs typeface="Courier"/>
            </a:rPr>
            <a:t>Census block-level housing unit counts are invariant</a:t>
          </a:r>
          <a:endParaRPr lang="en-US" sz="2000" b="0" kern="1200" dirty="0"/>
        </a:p>
      </dsp:txBody>
      <dsp:txXfrm>
        <a:off x="5714102" y="2715888"/>
        <a:ext cx="1776763" cy="1374012"/>
      </dsp:txXfrm>
    </dsp:sp>
    <dsp:sp modelId="{CC7A28D8-6437-49C0-9C48-A2B5A0C350C8}">
      <dsp:nvSpPr>
        <dsp:cNvPr id="0" name=""/>
        <dsp:cNvSpPr/>
      </dsp:nvSpPr>
      <dsp:spPr>
        <a:xfrm>
          <a:off x="5323280" y="447346"/>
          <a:ext cx="2522213" cy="1950484"/>
        </a:xfrm>
        <a:prstGeom prst="hexagon">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0" kern="1200" dirty="0">
              <a:ea typeface="Times New Roman" panose="02020603050405020304" pitchFamily="18" charset="0"/>
              <a:cs typeface="Courier"/>
            </a:rPr>
            <a:t>Ability to update extent of UAs between censuses</a:t>
          </a:r>
          <a:endParaRPr lang="en-US" sz="2000" b="0" kern="1200" dirty="0"/>
        </a:p>
      </dsp:txBody>
      <dsp:txXfrm>
        <a:off x="5696005" y="735582"/>
        <a:ext cx="1776763" cy="1374012"/>
      </dsp:txXfrm>
    </dsp:sp>
    <dsp:sp modelId="{2BFB68EF-CCB4-4711-9EB3-566CC6BF3DA9}">
      <dsp:nvSpPr>
        <dsp:cNvPr id="0" name=""/>
        <dsp:cNvSpPr/>
      </dsp:nvSpPr>
      <dsp:spPr>
        <a:xfrm>
          <a:off x="3270721" y="1451091"/>
          <a:ext cx="2522213" cy="1950484"/>
        </a:xfrm>
        <a:prstGeom prst="hexagon">
          <a:avLst/>
        </a:prstGeom>
        <a:blipFill rotWithShape="0">
          <a:blip xmlns:r="http://schemas.openxmlformats.org/officeDocument/2006/relationships" r:embed="rId1">
            <a:extLst>
              <a:ext uri="{28A0092B-C50C-407E-A947-70E740481C1C}">
                <a14:useLocalDpi xmlns:a14="http://schemas.microsoft.com/office/drawing/2010/main" val="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0030" tIns="240030" rIns="240030" bIns="240030" numCol="1" spcCol="1270" anchor="ctr" anchorCtr="0">
          <a:noAutofit/>
        </a:bodyPr>
        <a:lstStyle/>
        <a:p>
          <a:pPr marL="0" lvl="0" indent="0" algn="ctr" defTabSz="2800350">
            <a:lnSpc>
              <a:spcPct val="90000"/>
            </a:lnSpc>
            <a:spcBef>
              <a:spcPct val="0"/>
            </a:spcBef>
            <a:spcAft>
              <a:spcPct val="35000"/>
            </a:spcAft>
            <a:buFont typeface="Arial" panose="020B0604020202020204" pitchFamily="34" charset="0"/>
            <a:buNone/>
          </a:pPr>
          <a:endParaRPr lang="en-US" sz="6300" b="0" kern="1200" dirty="0"/>
        </a:p>
      </dsp:txBody>
      <dsp:txXfrm>
        <a:off x="3643446" y="1739327"/>
        <a:ext cx="1776763" cy="137401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A235F9E-7F22-46ED-A69C-0DF20990157C}" type="datetimeFigureOut">
              <a:rPr lang="en-US" smtClean="0"/>
              <a:t>5/22/2023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6A33367-C7DD-4070-8A8A-4A94FB71ED67}" type="slidenum">
              <a:rPr lang="en-US" smtClean="0"/>
              <a:t>‹#›</a:t>
            </a:fld>
            <a:endParaRPr lang="en-US" dirty="0"/>
          </a:p>
        </p:txBody>
      </p:sp>
    </p:spTree>
    <p:extLst>
      <p:ext uri="{BB962C8B-B14F-4D97-AF65-F5344CB8AC3E}">
        <p14:creationId xmlns:p14="http://schemas.microsoft.com/office/powerpoint/2010/main" val="3798859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477A77D8-C764-44BF-A024-C8E726A766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B959EA99-481D-4B81-86B3-7872CECCF4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A88917F3-EDA9-44F1-88D4-256E9EF5C389}"/>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CEABF92-0BA4-4EC1-8A92-DDE3CCBBFCA0}" type="slidenum">
              <a:rPr lang="en-US" altLang="en-US">
                <a:latin typeface="Calibri" panose="020F0502020204030204" pitchFamily="34" charset="0"/>
              </a:rPr>
              <a:pPr eaLnBrk="1" hangingPunct="1"/>
              <a:t>1</a:t>
            </a:fld>
            <a:endParaRPr lang="en-US" altLang="en-US" dirty="0">
              <a:latin typeface="Calibri" panose="020F0502020204030204" pitchFamily="34" charset="0"/>
            </a:endParaRPr>
          </a:p>
        </p:txBody>
      </p:sp>
    </p:spTree>
    <p:extLst>
      <p:ext uri="{BB962C8B-B14F-4D97-AF65-F5344CB8AC3E}">
        <p14:creationId xmlns:p14="http://schemas.microsoft.com/office/powerpoint/2010/main" val="3662904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4</a:t>
            </a:fld>
            <a:endParaRPr lang="en-US" dirty="0"/>
          </a:p>
        </p:txBody>
      </p:sp>
    </p:spTree>
    <p:extLst>
      <p:ext uri="{BB962C8B-B14F-4D97-AF65-F5344CB8AC3E}">
        <p14:creationId xmlns:p14="http://schemas.microsoft.com/office/powerpoint/2010/main" val="1157957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5</a:t>
            </a:fld>
            <a:endParaRPr lang="en-US" dirty="0"/>
          </a:p>
        </p:txBody>
      </p:sp>
    </p:spTree>
    <p:extLst>
      <p:ext uri="{BB962C8B-B14F-4D97-AF65-F5344CB8AC3E}">
        <p14:creationId xmlns:p14="http://schemas.microsoft.com/office/powerpoint/2010/main" val="959962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6</a:t>
            </a:fld>
            <a:endParaRPr lang="en-US" dirty="0"/>
          </a:p>
        </p:txBody>
      </p:sp>
    </p:spTree>
    <p:extLst>
      <p:ext uri="{BB962C8B-B14F-4D97-AF65-F5344CB8AC3E}">
        <p14:creationId xmlns:p14="http://schemas.microsoft.com/office/powerpoint/2010/main" val="2823390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7</a:t>
            </a:fld>
            <a:endParaRPr lang="en-US" dirty="0"/>
          </a:p>
        </p:txBody>
      </p:sp>
    </p:spTree>
    <p:extLst>
      <p:ext uri="{BB962C8B-B14F-4D97-AF65-F5344CB8AC3E}">
        <p14:creationId xmlns:p14="http://schemas.microsoft.com/office/powerpoint/2010/main" val="2149809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8</a:t>
            </a:fld>
            <a:endParaRPr lang="en-US" dirty="0"/>
          </a:p>
        </p:txBody>
      </p:sp>
    </p:spTree>
    <p:extLst>
      <p:ext uri="{BB962C8B-B14F-4D97-AF65-F5344CB8AC3E}">
        <p14:creationId xmlns:p14="http://schemas.microsoft.com/office/powerpoint/2010/main" val="2536288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9</a:t>
            </a:fld>
            <a:endParaRPr lang="en-US" dirty="0"/>
          </a:p>
        </p:txBody>
      </p:sp>
    </p:spTree>
    <p:extLst>
      <p:ext uri="{BB962C8B-B14F-4D97-AF65-F5344CB8AC3E}">
        <p14:creationId xmlns:p14="http://schemas.microsoft.com/office/powerpoint/2010/main" val="458639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10</a:t>
            </a:fld>
            <a:endParaRPr lang="en-US" dirty="0"/>
          </a:p>
        </p:txBody>
      </p:sp>
    </p:spTree>
    <p:extLst>
      <p:ext uri="{BB962C8B-B14F-4D97-AF65-F5344CB8AC3E}">
        <p14:creationId xmlns:p14="http://schemas.microsoft.com/office/powerpoint/2010/main" val="890271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11</a:t>
            </a:fld>
            <a:endParaRPr lang="en-US" dirty="0"/>
          </a:p>
        </p:txBody>
      </p:sp>
    </p:spTree>
    <p:extLst>
      <p:ext uri="{BB962C8B-B14F-4D97-AF65-F5344CB8AC3E}">
        <p14:creationId xmlns:p14="http://schemas.microsoft.com/office/powerpoint/2010/main" val="4032798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1" dirty="0"/>
          </a:p>
        </p:txBody>
      </p:sp>
      <p:sp>
        <p:nvSpPr>
          <p:cNvPr id="4" name="Slide Number Placeholder 3"/>
          <p:cNvSpPr>
            <a:spLocks noGrp="1"/>
          </p:cNvSpPr>
          <p:nvPr>
            <p:ph type="sldNum" sz="quarter" idx="5"/>
          </p:nvPr>
        </p:nvSpPr>
        <p:spPr/>
        <p:txBody>
          <a:bodyPr/>
          <a:lstStyle/>
          <a:p>
            <a:fld id="{F6A33367-C7DD-4070-8A8A-4A94FB71ED67}" type="slidenum">
              <a:rPr lang="en-US" smtClean="0"/>
              <a:t>12</a:t>
            </a:fld>
            <a:endParaRPr lang="en-US" dirty="0"/>
          </a:p>
        </p:txBody>
      </p:sp>
    </p:spTree>
    <p:extLst>
      <p:ext uri="{BB962C8B-B14F-4D97-AF65-F5344CB8AC3E}">
        <p14:creationId xmlns:p14="http://schemas.microsoft.com/office/powerpoint/2010/main" val="3061626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sv-SE" sz="1800" b="0" i="0" u="none" strike="noStrike" baseline="0" dirty="0">
              <a:latin typeface="Melior"/>
            </a:endParaRPr>
          </a:p>
        </p:txBody>
      </p:sp>
      <p:sp>
        <p:nvSpPr>
          <p:cNvPr id="4" name="Slide Number Placeholder 3"/>
          <p:cNvSpPr>
            <a:spLocks noGrp="1"/>
          </p:cNvSpPr>
          <p:nvPr>
            <p:ph type="sldNum" sz="quarter" idx="5"/>
          </p:nvPr>
        </p:nvSpPr>
        <p:spPr/>
        <p:txBody>
          <a:bodyPr/>
          <a:lstStyle/>
          <a:p>
            <a:fld id="{F6A33367-C7DD-4070-8A8A-4A94FB71ED67}" type="slidenum">
              <a:rPr lang="en-US" smtClean="0"/>
              <a:t>13</a:t>
            </a:fld>
            <a:endParaRPr lang="en-US" dirty="0"/>
          </a:p>
        </p:txBody>
      </p:sp>
    </p:spTree>
    <p:extLst>
      <p:ext uri="{BB962C8B-B14F-4D97-AF65-F5344CB8AC3E}">
        <p14:creationId xmlns:p14="http://schemas.microsoft.com/office/powerpoint/2010/main" val="1588769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14</a:t>
            </a:fld>
            <a:endParaRPr lang="en-US" dirty="0"/>
          </a:p>
        </p:txBody>
      </p:sp>
    </p:spTree>
    <p:extLst>
      <p:ext uri="{BB962C8B-B14F-4D97-AF65-F5344CB8AC3E}">
        <p14:creationId xmlns:p14="http://schemas.microsoft.com/office/powerpoint/2010/main" val="3854581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6A33367-C7DD-4070-8A8A-4A94FB71ED67}" type="slidenum">
              <a:rPr lang="en-US" smtClean="0"/>
              <a:t>16</a:t>
            </a:fld>
            <a:endParaRPr lang="en-US" dirty="0"/>
          </a:p>
        </p:txBody>
      </p:sp>
    </p:spTree>
    <p:extLst>
      <p:ext uri="{BB962C8B-B14F-4D97-AF65-F5344CB8AC3E}">
        <p14:creationId xmlns:p14="http://schemas.microsoft.com/office/powerpoint/2010/main" val="637624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F6A33367-C7DD-4070-8A8A-4A94FB71ED67}" type="slidenum">
              <a:rPr lang="en-US" smtClean="0"/>
              <a:t>17</a:t>
            </a:fld>
            <a:endParaRPr lang="en-US" dirty="0"/>
          </a:p>
        </p:txBody>
      </p:sp>
    </p:spTree>
    <p:extLst>
      <p:ext uri="{BB962C8B-B14F-4D97-AF65-F5344CB8AC3E}">
        <p14:creationId xmlns:p14="http://schemas.microsoft.com/office/powerpoint/2010/main" val="3347447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18</a:t>
            </a:fld>
            <a:endParaRPr lang="en-US" dirty="0"/>
          </a:p>
        </p:txBody>
      </p:sp>
    </p:spTree>
    <p:extLst>
      <p:ext uri="{BB962C8B-B14F-4D97-AF65-F5344CB8AC3E}">
        <p14:creationId xmlns:p14="http://schemas.microsoft.com/office/powerpoint/2010/main" val="2764331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19</a:t>
            </a:fld>
            <a:endParaRPr lang="en-US" dirty="0"/>
          </a:p>
        </p:txBody>
      </p:sp>
    </p:spTree>
    <p:extLst>
      <p:ext uri="{BB962C8B-B14F-4D97-AF65-F5344CB8AC3E}">
        <p14:creationId xmlns:p14="http://schemas.microsoft.com/office/powerpoint/2010/main" val="589142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21</a:t>
            </a:fld>
            <a:endParaRPr lang="en-US" dirty="0"/>
          </a:p>
        </p:txBody>
      </p:sp>
    </p:spTree>
    <p:extLst>
      <p:ext uri="{BB962C8B-B14F-4D97-AF65-F5344CB8AC3E}">
        <p14:creationId xmlns:p14="http://schemas.microsoft.com/office/powerpoint/2010/main" val="22749721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22</a:t>
            </a:fld>
            <a:endParaRPr lang="en-US" dirty="0"/>
          </a:p>
        </p:txBody>
      </p:sp>
    </p:spTree>
    <p:extLst>
      <p:ext uri="{BB962C8B-B14F-4D97-AF65-F5344CB8AC3E}">
        <p14:creationId xmlns:p14="http://schemas.microsoft.com/office/powerpoint/2010/main" val="63932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23</a:t>
            </a:fld>
            <a:endParaRPr lang="en-US" dirty="0"/>
          </a:p>
        </p:txBody>
      </p:sp>
    </p:spTree>
    <p:extLst>
      <p:ext uri="{BB962C8B-B14F-4D97-AF65-F5344CB8AC3E}">
        <p14:creationId xmlns:p14="http://schemas.microsoft.com/office/powerpoint/2010/main" val="4016648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24</a:t>
            </a:fld>
            <a:endParaRPr lang="en-US" dirty="0"/>
          </a:p>
        </p:txBody>
      </p:sp>
    </p:spTree>
    <p:extLst>
      <p:ext uri="{BB962C8B-B14F-4D97-AF65-F5344CB8AC3E}">
        <p14:creationId xmlns:p14="http://schemas.microsoft.com/office/powerpoint/2010/main" val="3267749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6A33367-C7DD-4070-8A8A-4A94FB71ED67}" type="slidenum">
              <a:rPr lang="en-US" smtClean="0"/>
              <a:t>25</a:t>
            </a:fld>
            <a:endParaRPr lang="en-US" dirty="0"/>
          </a:p>
        </p:txBody>
      </p:sp>
    </p:spTree>
    <p:extLst>
      <p:ext uri="{BB962C8B-B14F-4D97-AF65-F5344CB8AC3E}">
        <p14:creationId xmlns:p14="http://schemas.microsoft.com/office/powerpoint/2010/main" val="1692178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26</a:t>
            </a:fld>
            <a:endParaRPr lang="en-US" dirty="0"/>
          </a:p>
        </p:txBody>
      </p:sp>
    </p:spTree>
    <p:extLst>
      <p:ext uri="{BB962C8B-B14F-4D97-AF65-F5344CB8AC3E}">
        <p14:creationId xmlns:p14="http://schemas.microsoft.com/office/powerpoint/2010/main" val="25246635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27</a:t>
            </a:fld>
            <a:endParaRPr lang="en-US" dirty="0"/>
          </a:p>
        </p:txBody>
      </p:sp>
    </p:spTree>
    <p:extLst>
      <p:ext uri="{BB962C8B-B14F-4D97-AF65-F5344CB8AC3E}">
        <p14:creationId xmlns:p14="http://schemas.microsoft.com/office/powerpoint/2010/main" val="1778011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28</a:t>
            </a:fld>
            <a:endParaRPr lang="en-US" dirty="0"/>
          </a:p>
        </p:txBody>
      </p:sp>
    </p:spTree>
    <p:extLst>
      <p:ext uri="{BB962C8B-B14F-4D97-AF65-F5344CB8AC3E}">
        <p14:creationId xmlns:p14="http://schemas.microsoft.com/office/powerpoint/2010/main" val="33304047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6A33367-C7DD-4070-8A8A-4A94FB71ED67}" type="slidenum">
              <a:rPr lang="en-US" smtClean="0"/>
              <a:t>30</a:t>
            </a:fld>
            <a:endParaRPr lang="en-US" dirty="0"/>
          </a:p>
        </p:txBody>
      </p:sp>
    </p:spTree>
    <p:extLst>
      <p:ext uri="{BB962C8B-B14F-4D97-AF65-F5344CB8AC3E}">
        <p14:creationId xmlns:p14="http://schemas.microsoft.com/office/powerpoint/2010/main" val="28764156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31</a:t>
            </a:fld>
            <a:endParaRPr lang="en-US" dirty="0"/>
          </a:p>
        </p:txBody>
      </p:sp>
    </p:spTree>
    <p:extLst>
      <p:ext uri="{BB962C8B-B14F-4D97-AF65-F5344CB8AC3E}">
        <p14:creationId xmlns:p14="http://schemas.microsoft.com/office/powerpoint/2010/main" val="28458883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32</a:t>
            </a:fld>
            <a:endParaRPr lang="en-US" dirty="0"/>
          </a:p>
        </p:txBody>
      </p:sp>
    </p:spTree>
    <p:extLst>
      <p:ext uri="{BB962C8B-B14F-4D97-AF65-F5344CB8AC3E}">
        <p14:creationId xmlns:p14="http://schemas.microsoft.com/office/powerpoint/2010/main" val="35897052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33</a:t>
            </a:fld>
            <a:endParaRPr lang="en-US" dirty="0"/>
          </a:p>
        </p:txBody>
      </p:sp>
    </p:spTree>
    <p:extLst>
      <p:ext uri="{BB962C8B-B14F-4D97-AF65-F5344CB8AC3E}">
        <p14:creationId xmlns:p14="http://schemas.microsoft.com/office/powerpoint/2010/main" val="3055686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34</a:t>
            </a:fld>
            <a:endParaRPr lang="en-US" dirty="0"/>
          </a:p>
        </p:txBody>
      </p:sp>
    </p:spTree>
    <p:extLst>
      <p:ext uri="{BB962C8B-B14F-4D97-AF65-F5344CB8AC3E}">
        <p14:creationId xmlns:p14="http://schemas.microsoft.com/office/powerpoint/2010/main" val="25591397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F6A33367-C7DD-4070-8A8A-4A94FB71ED67}" type="slidenum">
              <a:rPr lang="en-US" smtClean="0"/>
              <a:t>35</a:t>
            </a:fld>
            <a:endParaRPr lang="en-US" dirty="0"/>
          </a:p>
        </p:txBody>
      </p:sp>
    </p:spTree>
    <p:extLst>
      <p:ext uri="{BB962C8B-B14F-4D97-AF65-F5344CB8AC3E}">
        <p14:creationId xmlns:p14="http://schemas.microsoft.com/office/powerpoint/2010/main" val="33931787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F6A33367-C7DD-4070-8A8A-4A94FB71ED67}" type="slidenum">
              <a:rPr lang="en-US" smtClean="0"/>
              <a:t>36</a:t>
            </a:fld>
            <a:endParaRPr lang="en-US" dirty="0"/>
          </a:p>
        </p:txBody>
      </p:sp>
    </p:spTree>
    <p:extLst>
      <p:ext uri="{BB962C8B-B14F-4D97-AF65-F5344CB8AC3E}">
        <p14:creationId xmlns:p14="http://schemas.microsoft.com/office/powerpoint/2010/main" val="39900510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pPr>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37</a:t>
            </a:fld>
            <a:endParaRPr lang="en-US" dirty="0"/>
          </a:p>
        </p:txBody>
      </p:sp>
    </p:spTree>
    <p:extLst>
      <p:ext uri="{BB962C8B-B14F-4D97-AF65-F5344CB8AC3E}">
        <p14:creationId xmlns:p14="http://schemas.microsoft.com/office/powerpoint/2010/main" val="1635918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38</a:t>
            </a:fld>
            <a:endParaRPr lang="en-US" dirty="0"/>
          </a:p>
        </p:txBody>
      </p:sp>
    </p:spTree>
    <p:extLst>
      <p:ext uri="{BB962C8B-B14F-4D97-AF65-F5344CB8AC3E}">
        <p14:creationId xmlns:p14="http://schemas.microsoft.com/office/powerpoint/2010/main" val="29673732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dirty="0">
              <a:solidFill>
                <a:srgbClr val="000000"/>
              </a:solidFill>
              <a:effectLst/>
              <a:latin typeface="Calibri" panose="020F0502020204030204" pitchFamily="34" charset="0"/>
            </a:endParaRPr>
          </a:p>
          <a:p>
            <a:endParaRPr lang="en-US" sz="1200" b="0" i="0" u="none" strike="noStrike"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F6A33367-C7DD-4070-8A8A-4A94FB71ED67}" type="slidenum">
              <a:rPr lang="en-US" smtClean="0"/>
              <a:t>39</a:t>
            </a:fld>
            <a:endParaRPr lang="en-US" dirty="0"/>
          </a:p>
        </p:txBody>
      </p:sp>
    </p:spTree>
    <p:extLst>
      <p:ext uri="{BB962C8B-B14F-4D97-AF65-F5344CB8AC3E}">
        <p14:creationId xmlns:p14="http://schemas.microsoft.com/office/powerpoint/2010/main" val="22650782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dirty="0">
              <a:solidFill>
                <a:srgbClr val="000000"/>
              </a:solidFill>
              <a:effectLst/>
              <a:latin typeface="Calibri" panose="020F0502020204030204" pitchFamily="34" charset="0"/>
            </a:endParaRPr>
          </a:p>
          <a:p>
            <a:endParaRPr lang="en-US" sz="1200" b="0" i="0" u="none" strike="noStrike" dirty="0">
              <a:solidFill>
                <a:srgbClr val="000000"/>
              </a:solidFill>
              <a:effectLst/>
              <a:latin typeface="Calibri" panose="020F0502020204030204" pitchFamily="34" charset="0"/>
            </a:endParaRPr>
          </a:p>
          <a:p>
            <a:endParaRPr lang="en-US" sz="1200" b="0" i="0" u="none" strike="noStrike" dirty="0">
              <a:solidFill>
                <a:srgbClr val="000000"/>
              </a:solidFill>
              <a:effectLst/>
              <a:latin typeface="Calibri" panose="020F0502020204030204" pitchFamily="34" charset="0"/>
            </a:endParaRPr>
          </a:p>
          <a:p>
            <a:endParaRPr lang="en-US" sz="1200" b="0" i="0" u="none" strike="noStrike"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F6A33367-C7DD-4070-8A8A-4A94FB71ED67}" type="slidenum">
              <a:rPr lang="en-US" smtClean="0"/>
              <a:t>40</a:t>
            </a:fld>
            <a:endParaRPr lang="en-US" dirty="0"/>
          </a:p>
        </p:txBody>
      </p:sp>
    </p:spTree>
    <p:extLst>
      <p:ext uri="{BB962C8B-B14F-4D97-AF65-F5344CB8AC3E}">
        <p14:creationId xmlns:p14="http://schemas.microsoft.com/office/powerpoint/2010/main" val="42075812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41</a:t>
            </a:fld>
            <a:endParaRPr lang="en-US" dirty="0"/>
          </a:p>
        </p:txBody>
      </p:sp>
    </p:spTree>
    <p:extLst>
      <p:ext uri="{BB962C8B-B14F-4D97-AF65-F5344CB8AC3E}">
        <p14:creationId xmlns:p14="http://schemas.microsoft.com/office/powerpoint/2010/main" val="3142989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42</a:t>
            </a:fld>
            <a:endParaRPr lang="en-US" dirty="0"/>
          </a:p>
        </p:txBody>
      </p:sp>
    </p:spTree>
    <p:extLst>
      <p:ext uri="{BB962C8B-B14F-4D97-AF65-F5344CB8AC3E}">
        <p14:creationId xmlns:p14="http://schemas.microsoft.com/office/powerpoint/2010/main" val="9171244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43</a:t>
            </a:fld>
            <a:endParaRPr lang="en-US" dirty="0"/>
          </a:p>
        </p:txBody>
      </p:sp>
    </p:spTree>
    <p:extLst>
      <p:ext uri="{BB962C8B-B14F-4D97-AF65-F5344CB8AC3E}">
        <p14:creationId xmlns:p14="http://schemas.microsoft.com/office/powerpoint/2010/main" val="6323029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44</a:t>
            </a:fld>
            <a:endParaRPr lang="en-US" dirty="0"/>
          </a:p>
        </p:txBody>
      </p:sp>
    </p:spTree>
    <p:extLst>
      <p:ext uri="{BB962C8B-B14F-4D97-AF65-F5344CB8AC3E}">
        <p14:creationId xmlns:p14="http://schemas.microsoft.com/office/powerpoint/2010/main" val="21604257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45</a:t>
            </a:fld>
            <a:endParaRPr lang="en-US" dirty="0"/>
          </a:p>
        </p:txBody>
      </p:sp>
    </p:spTree>
    <p:extLst>
      <p:ext uri="{BB962C8B-B14F-4D97-AF65-F5344CB8AC3E}">
        <p14:creationId xmlns:p14="http://schemas.microsoft.com/office/powerpoint/2010/main" val="8884755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46</a:t>
            </a:fld>
            <a:endParaRPr lang="en-US" dirty="0"/>
          </a:p>
        </p:txBody>
      </p:sp>
    </p:spTree>
    <p:extLst>
      <p:ext uri="{BB962C8B-B14F-4D97-AF65-F5344CB8AC3E}">
        <p14:creationId xmlns:p14="http://schemas.microsoft.com/office/powerpoint/2010/main" val="15662337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48</a:t>
            </a:fld>
            <a:endParaRPr lang="en-US" dirty="0"/>
          </a:p>
        </p:txBody>
      </p:sp>
    </p:spTree>
    <p:extLst>
      <p:ext uri="{BB962C8B-B14F-4D97-AF65-F5344CB8AC3E}">
        <p14:creationId xmlns:p14="http://schemas.microsoft.com/office/powerpoint/2010/main" val="18030250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49</a:t>
            </a:fld>
            <a:endParaRPr lang="en-US" dirty="0"/>
          </a:p>
        </p:txBody>
      </p:sp>
    </p:spTree>
    <p:extLst>
      <p:ext uri="{BB962C8B-B14F-4D97-AF65-F5344CB8AC3E}">
        <p14:creationId xmlns:p14="http://schemas.microsoft.com/office/powerpoint/2010/main" val="29041781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50</a:t>
            </a:fld>
            <a:endParaRPr lang="en-US" dirty="0"/>
          </a:p>
        </p:txBody>
      </p:sp>
    </p:spTree>
    <p:extLst>
      <p:ext uri="{BB962C8B-B14F-4D97-AF65-F5344CB8AC3E}">
        <p14:creationId xmlns:p14="http://schemas.microsoft.com/office/powerpoint/2010/main" val="3404019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51</a:t>
            </a:fld>
            <a:endParaRPr lang="en-US" dirty="0"/>
          </a:p>
        </p:txBody>
      </p:sp>
    </p:spTree>
    <p:extLst>
      <p:ext uri="{BB962C8B-B14F-4D97-AF65-F5344CB8AC3E}">
        <p14:creationId xmlns:p14="http://schemas.microsoft.com/office/powerpoint/2010/main" val="5256909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254000" y="76200"/>
            <a:ext cx="6502400" cy="3657600"/>
          </a:xfrm>
          <a:ln/>
        </p:spPr>
      </p:sp>
      <p:sp>
        <p:nvSpPr>
          <p:cNvPr id="51203" name="Notes Placeholder 2"/>
          <p:cNvSpPr>
            <a:spLocks noGrp="1"/>
          </p:cNvSpPr>
          <p:nvPr>
            <p:ph type="body" idx="1"/>
          </p:nvPr>
        </p:nvSpPr>
        <p:spPr>
          <a:xfrm>
            <a:off x="304800" y="3733800"/>
            <a:ext cx="6400800" cy="5181600"/>
          </a:xfrm>
          <a:noFill/>
          <a:ln/>
        </p:spPr>
        <p:txBody>
          <a:bodyPr/>
          <a:lstStyle/>
          <a:p>
            <a:pPr eaLnBrk="1" hangingPunct="1">
              <a:spcBef>
                <a:spcPct val="0"/>
              </a:spcBef>
            </a:pPr>
            <a:endParaRPr lang="en-US" sz="1300" b="0" dirty="0"/>
          </a:p>
        </p:txBody>
      </p:sp>
      <p:sp>
        <p:nvSpPr>
          <p:cNvPr id="51204" name="Slide Number Placeholder 3"/>
          <p:cNvSpPr>
            <a:spLocks noGrp="1"/>
          </p:cNvSpPr>
          <p:nvPr>
            <p:ph type="sldNum" sz="quarter" idx="5"/>
          </p:nvPr>
        </p:nvSpPr>
        <p:spPr>
          <a:noFill/>
        </p:spPr>
        <p:txBody>
          <a:bodyPr/>
          <a:lstStyle/>
          <a:p>
            <a:fld id="{0B25B270-CC2D-46CD-99C6-96504479E69D}" type="slidenum">
              <a:rPr lang="en-US"/>
              <a:pPr/>
              <a:t>52</a:t>
            </a:fld>
            <a:endParaRPr lang="en-US" dirty="0"/>
          </a:p>
        </p:txBody>
      </p:sp>
    </p:spTree>
    <p:extLst>
      <p:ext uri="{BB962C8B-B14F-4D97-AF65-F5344CB8AC3E}">
        <p14:creationId xmlns:p14="http://schemas.microsoft.com/office/powerpoint/2010/main" val="2573933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4286397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3835003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2350106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2686677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2438400" y="6319447"/>
            <a:ext cx="2743200" cy="365125"/>
          </a:xfrm>
          <a:prstGeom prst="rect">
            <a:avLst/>
          </a:prstGeom>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259955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2438400" y="6319447"/>
            <a:ext cx="2743200" cy="365125"/>
          </a:xfrm>
          <a:prstGeom prst="rect">
            <a:avLst/>
          </a:prstGeom>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2030695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319447"/>
            <a:ext cx="2743200" cy="365125"/>
          </a:xfrm>
          <a:prstGeom prst="rect">
            <a:avLst/>
          </a:prstGeom>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2640345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1829127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319473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1203020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1257117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3ECC8-719A-498E-B101-491B6A35558E}" type="slidenum">
              <a:rPr lang="en-US" smtClean="0"/>
              <a:t>‹#›</a:t>
            </a:fld>
            <a:endParaRPr lang="en-US" dirty="0"/>
          </a:p>
        </p:txBody>
      </p:sp>
      <p:pic>
        <p:nvPicPr>
          <p:cNvPr id="8" name="Picture 7"/>
          <p:cNvPicPr>
            <a:picLocks noSelect="1"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5325" y="5796743"/>
            <a:ext cx="1810669" cy="1030313"/>
          </a:xfrm>
          <a:prstGeom prst="rect">
            <a:avLst/>
          </a:prstGeom>
        </p:spPr>
      </p:pic>
    </p:spTree>
    <p:extLst>
      <p:ext uri="{BB962C8B-B14F-4D97-AF65-F5344CB8AC3E}">
        <p14:creationId xmlns:p14="http://schemas.microsoft.com/office/powerpoint/2010/main" val="2338593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g"/><Relationship Id="rId12"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hyperlink" Target="https://www.census.gov/programs-surveys/geography/guidance/geo-areas/urban-rural.html" TargetMode="External"/><Relationship Id="rId7"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geocoding.geo.census.gov/geocoder/" TargetMode="External"/><Relationship Id="rId5" Type="http://schemas.openxmlformats.org/officeDocument/2006/relationships/hyperlink" Target="https://tigerweb.geo.census.gov/tigerwebmain/TIGERweb_apps.html" TargetMode="External"/><Relationship Id="rId4" Type="http://schemas.openxmlformats.org/officeDocument/2006/relationships/hyperlink" Target="https://www.census.gov/geographies/mapping-files/time-series/geo/tiger-line-file.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ers.usda.gov/amber-waves/2008/june/defining-the-rural-in-rural-americ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census.gov/programs-surveys/geography/guidance/geo-areas/urban-rural.html"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census.gov/programs-surveys/geography/guidance/geo-areas/urban-rural.html"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9.emf"/><Relationship Id="rId4" Type="http://schemas.openxmlformats.org/officeDocument/2006/relationships/package" Target="../embeddings/Microsoft_Excel_Worksheet.xlsx"/></Relationships>
</file>

<file path=ppt/slides/_rels/slide4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hyperlink" Target="https://www.census.gov/programs-surveys/geography/guidance/geo-areas/urban-rural.html" TargetMode="External"/><Relationship Id="rId4" Type="http://schemas.openxmlformats.org/officeDocument/2006/relationships/image" Target="../media/image60.emf"/></Relationships>
</file>

<file path=ppt/slides/_rels/slide4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https://www.census.gov/programs-surveys/geography/guidance/geo-areas/urban-rural.html" TargetMode="External"/><Relationship Id="rId5" Type="http://schemas.openxmlformats.org/officeDocument/2006/relationships/image" Target="../media/image58.png"/><Relationship Id="rId4" Type="http://schemas.openxmlformats.org/officeDocument/2006/relationships/image" Target="../media/image61.emf"/></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areal image of San Antonio, TX.&#10;">
            <a:extLst>
              <a:ext uri="{FF2B5EF4-FFF2-40B4-BE49-F238E27FC236}">
                <a16:creationId xmlns:a16="http://schemas.microsoft.com/office/drawing/2014/main" id="{C8930977-5479-FEDA-45DF-20174E8153A1}"/>
              </a:ext>
            </a:extLst>
          </p:cNvPr>
          <p:cNvPicPr>
            <a:picLocks noChangeAspect="1"/>
          </p:cNvPicPr>
          <p:nvPr/>
        </p:nvPicPr>
        <p:blipFill>
          <a:blip r:embed="rId3"/>
          <a:stretch>
            <a:fillRect/>
          </a:stretch>
        </p:blipFill>
        <p:spPr>
          <a:xfrm>
            <a:off x="627016" y="2115027"/>
            <a:ext cx="5468983" cy="3273200"/>
          </a:xfrm>
          <a:prstGeom prst="rect">
            <a:avLst/>
          </a:prstGeom>
        </p:spPr>
      </p:pic>
      <p:sp>
        <p:nvSpPr>
          <p:cNvPr id="17410" name="Title 1">
            <a:extLst>
              <a:ext uri="{FF2B5EF4-FFF2-40B4-BE49-F238E27FC236}">
                <a16:creationId xmlns:a16="http://schemas.microsoft.com/office/drawing/2014/main" id="{C32E5DC8-80DA-4E58-A344-990B63B52E78}"/>
              </a:ext>
            </a:extLst>
          </p:cNvPr>
          <p:cNvSpPr>
            <a:spLocks noGrp="1"/>
          </p:cNvSpPr>
          <p:nvPr>
            <p:ph type="title"/>
          </p:nvPr>
        </p:nvSpPr>
        <p:spPr>
          <a:xfrm>
            <a:off x="0" y="305823"/>
            <a:ext cx="12192000" cy="1325563"/>
          </a:xfrm>
        </p:spPr>
        <p:txBody>
          <a:bodyPr>
            <a:normAutofit fontScale="90000"/>
          </a:bodyPr>
          <a:lstStyle/>
          <a:p>
            <a:pPr algn="ctr"/>
            <a:r>
              <a:rPr lang="en-US" altLang="en-US" sz="4800" b="1" dirty="0">
                <a:cs typeface="Tahoma" pitchFamily="34" charset="0"/>
              </a:rPr>
              <a:t>2020 Census Urban Areas: Considerations, Delineations, and Trends</a:t>
            </a:r>
            <a:endParaRPr lang="en-US" altLang="en-US" sz="4600" b="1" dirty="0"/>
          </a:p>
        </p:txBody>
      </p:sp>
      <p:sp>
        <p:nvSpPr>
          <p:cNvPr id="17411" name="Content Placeholder 2">
            <a:extLst>
              <a:ext uri="{FF2B5EF4-FFF2-40B4-BE49-F238E27FC236}">
                <a16:creationId xmlns:a16="http://schemas.microsoft.com/office/drawing/2014/main" id="{B5C39D75-566E-45CD-B35A-6D9674E262FC}"/>
              </a:ext>
            </a:extLst>
          </p:cNvPr>
          <p:cNvSpPr>
            <a:spLocks noGrp="1"/>
          </p:cNvSpPr>
          <p:nvPr>
            <p:ph idx="1"/>
          </p:nvPr>
        </p:nvSpPr>
        <p:spPr>
          <a:xfrm>
            <a:off x="6418217" y="2115027"/>
            <a:ext cx="5228400" cy="3404981"/>
          </a:xfrm>
        </p:spPr>
        <p:txBody>
          <a:bodyPr anchor="ctr">
            <a:normAutofit/>
          </a:bodyPr>
          <a:lstStyle/>
          <a:p>
            <a:pPr algn="l" eaLnBrk="1" hangingPunct="1">
              <a:buFontTx/>
              <a:buNone/>
            </a:pPr>
            <a:endParaRPr lang="en-US" altLang="en-US" sz="2400" b="1" dirty="0"/>
          </a:p>
          <a:p>
            <a:pPr marL="0" indent="0" algn="l">
              <a:buNone/>
            </a:pPr>
            <a:r>
              <a:rPr lang="en-US" altLang="en-US" sz="2400" dirty="0"/>
              <a:t>Texas Demographic Conference</a:t>
            </a:r>
          </a:p>
          <a:p>
            <a:pPr marL="0" indent="0" algn="l">
              <a:buNone/>
            </a:pPr>
            <a:r>
              <a:rPr lang="en-US" altLang="en-US" sz="2400" dirty="0"/>
              <a:t>May 24, 2023</a:t>
            </a:r>
          </a:p>
          <a:p>
            <a:pPr marL="0" indent="0" algn="l">
              <a:buNone/>
            </a:pPr>
            <a:endParaRPr lang="en-US" altLang="en-US" sz="2400" b="1" dirty="0"/>
          </a:p>
          <a:p>
            <a:pPr marL="0" indent="0" algn="l">
              <a:buNone/>
            </a:pPr>
            <a:r>
              <a:rPr lang="en-US" altLang="en-US" sz="2400" dirty="0"/>
              <a:t>Urban Areas Team</a:t>
            </a:r>
          </a:p>
          <a:p>
            <a:pPr marL="0" indent="0" algn="l">
              <a:buNone/>
            </a:pPr>
            <a:r>
              <a:rPr lang="en-US" altLang="en-US" sz="2400" dirty="0"/>
              <a:t>Geography Division</a:t>
            </a:r>
          </a:p>
          <a:p>
            <a:pPr algn="l" eaLnBrk="1" hangingPunct="1">
              <a:buFontTx/>
              <a:buNone/>
            </a:pPr>
            <a:r>
              <a:rPr lang="en-US" altLang="en-US" sz="2400" dirty="0"/>
              <a:t>U.S. Census Bureau</a:t>
            </a:r>
          </a:p>
          <a:p>
            <a:pPr marL="0" indent="0">
              <a:buNone/>
            </a:pPr>
            <a:endParaRPr lang="en-US" altLang="en-US" sz="2400" dirty="0"/>
          </a:p>
        </p:txBody>
      </p:sp>
    </p:spTree>
    <p:extLst>
      <p:ext uri="{BB962C8B-B14F-4D97-AF65-F5344CB8AC3E}">
        <p14:creationId xmlns:p14="http://schemas.microsoft.com/office/powerpoint/2010/main" val="1737444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ABBA184-4A40-38FD-CA96-6A979A479A8B}"/>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2</a:t>
            </a:fld>
            <a:endParaRPr lang="en-US" dirty="0"/>
          </a:p>
        </p:txBody>
      </p:sp>
      <p:sp>
        <p:nvSpPr>
          <p:cNvPr id="4" name="Content Placeholder 3">
            <a:extLst>
              <a:ext uri="{FF2B5EF4-FFF2-40B4-BE49-F238E27FC236}">
                <a16:creationId xmlns:a16="http://schemas.microsoft.com/office/drawing/2014/main" id="{DA06850D-634F-AE47-C0B6-FB782CDEFEC9}"/>
              </a:ext>
            </a:extLst>
          </p:cNvPr>
          <p:cNvSpPr>
            <a:spLocks noGrp="1"/>
          </p:cNvSpPr>
          <p:nvPr>
            <p:ph idx="1"/>
          </p:nvPr>
        </p:nvSpPr>
        <p:spPr>
          <a:xfrm>
            <a:off x="578215" y="1703705"/>
            <a:ext cx="11012893" cy="4351338"/>
          </a:xfrm>
        </p:spPr>
        <p:txBody>
          <a:bodyPr vert="horz" lIns="91440" tIns="45720" rIns="91440" bIns="45720" rtlCol="0" anchor="t">
            <a:normAutofit/>
          </a:bodyPr>
          <a:lstStyle/>
          <a:p>
            <a:r>
              <a:rPr lang="en-US" dirty="0"/>
              <a:t>What, why, and how of the Census Bureau’s urban area (UA) delineation.</a:t>
            </a:r>
          </a:p>
          <a:p>
            <a:r>
              <a:rPr lang="en-US" dirty="0"/>
              <a:t>Key UA criteria changes from 2010 – 2020.</a:t>
            </a:r>
          </a:p>
          <a:p>
            <a:r>
              <a:rPr lang="en-US" dirty="0"/>
              <a:t>Key UA trends for the U.S. and Texas from 2010 – 2020.</a:t>
            </a:r>
            <a:endParaRPr lang="en-US" dirty="0">
              <a:cs typeface="Calibri"/>
            </a:endParaRPr>
          </a:p>
          <a:p>
            <a:r>
              <a:rPr lang="en-US" dirty="0"/>
              <a:t>Beyond 2020.</a:t>
            </a:r>
          </a:p>
        </p:txBody>
      </p:sp>
      <p:sp>
        <p:nvSpPr>
          <p:cNvPr id="5" name="Title 1">
            <a:extLst>
              <a:ext uri="{FF2B5EF4-FFF2-40B4-BE49-F238E27FC236}">
                <a16:creationId xmlns:a16="http://schemas.microsoft.com/office/drawing/2014/main" id="{C34C0D1C-814C-C67E-EB44-20918531F9AE}"/>
              </a:ext>
            </a:extLst>
          </p:cNvPr>
          <p:cNvSpPr txBox="1">
            <a:spLocks noGrp="1"/>
          </p:cNvSpPr>
          <p:nvPr>
            <p:ph type="title" idx="4294967295"/>
          </p:nvPr>
        </p:nvSpPr>
        <p:spPr>
          <a:xfrm>
            <a:off x="838200" y="0"/>
            <a:ext cx="10515600" cy="1425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chemeClr val="tx1"/>
                </a:solidFill>
                <a:effectLst/>
                <a:uLnTx/>
                <a:uFillTx/>
                <a:latin typeface="+mn-lt"/>
                <a:ea typeface="+mj-ea"/>
                <a:cs typeface="+mj-cs"/>
              </a:rPr>
              <a:t>Overview</a:t>
            </a:r>
            <a:endParaRPr kumimoji="0" lang="en-US" sz="3600" b="0" i="0" u="none" strike="noStrike" kern="1200" cap="none" spc="0" normalizeH="0" baseline="0" noProof="0" dirty="0">
              <a:ln>
                <a:noFill/>
              </a:ln>
              <a:solidFill>
                <a:schemeClr val="tx1"/>
              </a:solidFill>
              <a:effectLst/>
              <a:uLnTx/>
              <a:uFillTx/>
              <a:latin typeface="+mn-lt"/>
              <a:ea typeface="+mj-ea"/>
              <a:cs typeface="+mj-cs"/>
            </a:endParaRPr>
          </a:p>
        </p:txBody>
      </p:sp>
    </p:spTree>
    <p:extLst>
      <p:ext uri="{BB962C8B-B14F-4D97-AF65-F5344CB8AC3E}">
        <p14:creationId xmlns:p14="http://schemas.microsoft.com/office/powerpoint/2010/main" val="3593874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ABBA184-4A40-38FD-CA96-6A979A479A8B}"/>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3</a:t>
            </a:fld>
            <a:endParaRPr lang="en-US" dirty="0"/>
          </a:p>
        </p:txBody>
      </p:sp>
      <p:sp>
        <p:nvSpPr>
          <p:cNvPr id="5" name="Title 1">
            <a:extLst>
              <a:ext uri="{FF2B5EF4-FFF2-40B4-BE49-F238E27FC236}">
                <a16:creationId xmlns:a16="http://schemas.microsoft.com/office/drawing/2014/main" id="{C34C0D1C-814C-C67E-EB44-20918531F9AE}"/>
              </a:ext>
            </a:extLst>
          </p:cNvPr>
          <p:cNvSpPr txBox="1">
            <a:spLocks noGrp="1"/>
          </p:cNvSpPr>
          <p:nvPr>
            <p:ph type="title" idx="4294967295"/>
          </p:nvPr>
        </p:nvSpPr>
        <p:spPr>
          <a:xfrm>
            <a:off x="989277" y="2088769"/>
            <a:ext cx="10515600" cy="1425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n-lt"/>
                <a:ea typeface="+mj-ea"/>
                <a:cs typeface="+mj-cs"/>
              </a:rPr>
              <a:t>What, why, and how of the Census Bureau’s UA delineation</a:t>
            </a:r>
          </a:p>
        </p:txBody>
      </p:sp>
    </p:spTree>
    <p:extLst>
      <p:ext uri="{BB962C8B-B14F-4D97-AF65-F5344CB8AC3E}">
        <p14:creationId xmlns:p14="http://schemas.microsoft.com/office/powerpoint/2010/main" val="3358891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scene, road, way, outdoor&#10;&#10;Description automatically generated">
            <a:extLst>
              <a:ext uri="{FF2B5EF4-FFF2-40B4-BE49-F238E27FC236}">
                <a16:creationId xmlns:a16="http://schemas.microsoft.com/office/drawing/2014/main" id="{0BA7D3FC-53F5-CF41-CB10-EADE0D894F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297" y="1136338"/>
            <a:ext cx="2121627" cy="1437900"/>
          </a:xfrm>
          <a:prstGeom prst="rect">
            <a:avLst/>
          </a:prstGeom>
        </p:spPr>
      </p:pic>
      <p:sp>
        <p:nvSpPr>
          <p:cNvPr id="3" name="Slide Number Placeholder 2">
            <a:extLst>
              <a:ext uri="{FF2B5EF4-FFF2-40B4-BE49-F238E27FC236}">
                <a16:creationId xmlns:a16="http://schemas.microsoft.com/office/drawing/2014/main" id="{F5EF2479-AA05-D8AA-E62E-3FD43E9100C1}"/>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4</a:t>
            </a:fld>
            <a:endParaRPr lang="en-US" dirty="0"/>
          </a:p>
        </p:txBody>
      </p:sp>
      <p:sp>
        <p:nvSpPr>
          <p:cNvPr id="4" name="Content Placeholder 3">
            <a:extLst>
              <a:ext uri="{FF2B5EF4-FFF2-40B4-BE49-F238E27FC236}">
                <a16:creationId xmlns:a16="http://schemas.microsoft.com/office/drawing/2014/main" id="{97F4F292-282D-67F7-E703-02373E858032}"/>
              </a:ext>
            </a:extLst>
          </p:cNvPr>
          <p:cNvSpPr>
            <a:spLocks noGrp="1"/>
          </p:cNvSpPr>
          <p:nvPr>
            <p:ph idx="1"/>
          </p:nvPr>
        </p:nvSpPr>
        <p:spPr>
          <a:xfrm>
            <a:off x="2842064" y="1628847"/>
            <a:ext cx="8828468" cy="2606606"/>
          </a:xfrm>
        </p:spPr>
        <p:txBody>
          <a:bodyPr vert="horz" lIns="91440" tIns="45720" rIns="91440" bIns="45720" rtlCol="0" anchor="t">
            <a:normAutofit/>
          </a:bodyPr>
          <a:lstStyle/>
          <a:p>
            <a:pPr marL="0" indent="0">
              <a:buNone/>
            </a:pPr>
            <a:r>
              <a:rPr lang="en-US" sz="2400" dirty="0"/>
              <a:t>It varies.  There is no single “urban” or “rural” definition.</a:t>
            </a:r>
          </a:p>
          <a:p>
            <a:pPr marL="0" indent="0">
              <a:buNone/>
            </a:pPr>
            <a:r>
              <a:rPr lang="en-US" sz="2400" dirty="0"/>
              <a:t>Tribal, federal, state, and local agencies and offices develop different urban and rural definitions depending on their programmatic needs and uses, including:</a:t>
            </a:r>
            <a:endParaRPr lang="en-US" sz="2400" dirty="0">
              <a:cs typeface="Calibri"/>
            </a:endParaRPr>
          </a:p>
          <a:p>
            <a:pPr lvl="1"/>
            <a:r>
              <a:rPr lang="en-US" sz="2000" dirty="0"/>
              <a:t>allocating program funds,</a:t>
            </a:r>
            <a:endParaRPr lang="en-US" sz="2000" dirty="0">
              <a:cs typeface="Calibri"/>
            </a:endParaRPr>
          </a:p>
          <a:p>
            <a:pPr lvl="1"/>
            <a:r>
              <a:rPr lang="en-US" sz="2000" dirty="0"/>
              <a:t>setting program standards, and </a:t>
            </a:r>
            <a:endParaRPr lang="en-US" sz="2000" dirty="0">
              <a:cs typeface="Calibri"/>
            </a:endParaRPr>
          </a:p>
          <a:p>
            <a:pPr lvl="1"/>
            <a:r>
              <a:rPr lang="en-US" sz="2000" dirty="0"/>
              <a:t>implementing and measuring aspects of their programs. </a:t>
            </a:r>
            <a:endParaRPr lang="en-US" sz="2000" dirty="0">
              <a:cs typeface="Calibri"/>
            </a:endParaRPr>
          </a:p>
          <a:p>
            <a:pPr lvl="1"/>
            <a:endParaRPr lang="en-US" sz="2200" dirty="0">
              <a:cs typeface="Calibri"/>
            </a:endParaRPr>
          </a:p>
          <a:p>
            <a:pPr lvl="1"/>
            <a:endParaRPr lang="en-US" sz="2200" dirty="0">
              <a:cs typeface="Calibri"/>
            </a:endParaRPr>
          </a:p>
          <a:p>
            <a:pPr lvl="1"/>
            <a:endParaRPr lang="en-US" sz="2200" dirty="0">
              <a:cs typeface="Calibri"/>
            </a:endParaRPr>
          </a:p>
          <a:p>
            <a:pPr lvl="1"/>
            <a:endParaRPr lang="en-US" dirty="0">
              <a:cs typeface="Calibri" panose="020F0502020204030204"/>
            </a:endParaRPr>
          </a:p>
          <a:p>
            <a:pPr marL="0" indent="0">
              <a:buNone/>
            </a:pPr>
            <a:endParaRPr lang="en-US" dirty="0">
              <a:cs typeface="Calibri" panose="020F0502020204030204"/>
            </a:endParaRPr>
          </a:p>
        </p:txBody>
      </p:sp>
      <p:sp>
        <p:nvSpPr>
          <p:cNvPr id="9" name="Title 1">
            <a:extLst>
              <a:ext uri="{FF2B5EF4-FFF2-40B4-BE49-F238E27FC236}">
                <a16:creationId xmlns:a16="http://schemas.microsoft.com/office/drawing/2014/main" id="{29A3BD2E-4C7B-8D44-EE5C-B4627B404983}"/>
              </a:ext>
            </a:extLst>
          </p:cNvPr>
          <p:cNvSpPr txBox="1">
            <a:spLocks noGrp="1"/>
          </p:cNvSpPr>
          <p:nvPr>
            <p:ph type="title" idx="4294967295"/>
          </p:nvPr>
        </p:nvSpPr>
        <p:spPr>
          <a:xfrm>
            <a:off x="384709" y="165370"/>
            <a:ext cx="11422582" cy="10517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chemeClr val="tx1"/>
                </a:solidFill>
                <a:effectLst/>
                <a:uLnTx/>
                <a:uFillTx/>
                <a:latin typeface="+mn-lt"/>
                <a:ea typeface="+mj-ea"/>
                <a:cs typeface="+mj-cs"/>
              </a:rPr>
              <a:t>How does the Federal Government Define Urban and Rural?</a:t>
            </a:r>
            <a:endParaRPr kumimoji="0" lang="en-US" sz="3600" b="0" i="0" u="none" strike="noStrike" kern="1200" cap="none" spc="0" normalizeH="0" baseline="0" noProof="0" dirty="0">
              <a:ln>
                <a:noFill/>
              </a:ln>
              <a:solidFill>
                <a:schemeClr val="tx1"/>
              </a:solidFill>
              <a:effectLst/>
              <a:uLnTx/>
              <a:uFillTx/>
              <a:latin typeface="+mn-lt"/>
              <a:ea typeface="+mj-ea"/>
              <a:cs typeface="+mj-cs"/>
            </a:endParaRPr>
          </a:p>
        </p:txBody>
      </p:sp>
      <p:sp>
        <p:nvSpPr>
          <p:cNvPr id="11" name="AutoShape 3" descr="jpg">
            <a:extLst>
              <a:ext uri="{FF2B5EF4-FFF2-40B4-BE49-F238E27FC236}">
                <a16:creationId xmlns:a16="http://schemas.microsoft.com/office/drawing/2014/main" id="{5231DCA4-1B18-CEDD-DC4B-8D354343A2D1}"/>
              </a:ext>
            </a:extLst>
          </p:cNvPr>
          <p:cNvSpPr>
            <a:spLocks noChangeAspect="1" noChangeArrowheads="1"/>
          </p:cNvSpPr>
          <p:nvPr/>
        </p:nvSpPr>
        <p:spPr bwMode="auto">
          <a:xfrm>
            <a:off x="12322175" y="-419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5" name="Picture 14" descr="A picture containing outdoor, fruit, person, custard apple&#10;&#10;Description automatically generated">
            <a:extLst>
              <a:ext uri="{FF2B5EF4-FFF2-40B4-BE49-F238E27FC236}">
                <a16:creationId xmlns:a16="http://schemas.microsoft.com/office/drawing/2014/main" id="{E998E3F7-4F65-77E4-C4D2-A8DBFA72B6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192" y="2765871"/>
            <a:ext cx="2121627" cy="1469582"/>
          </a:xfrm>
          <a:prstGeom prst="rect">
            <a:avLst/>
          </a:prstGeom>
        </p:spPr>
      </p:pic>
      <p:pic>
        <p:nvPicPr>
          <p:cNvPr id="17" name="Picture 16" descr="A picture containing person, indoor&#10;&#10;Description automatically generated">
            <a:extLst>
              <a:ext uri="{FF2B5EF4-FFF2-40B4-BE49-F238E27FC236}">
                <a16:creationId xmlns:a16="http://schemas.microsoft.com/office/drawing/2014/main" id="{6974F58F-C82B-9AC9-CD5B-54EC888BED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298" y="4361106"/>
            <a:ext cx="2121627" cy="1469582"/>
          </a:xfrm>
          <a:prstGeom prst="rect">
            <a:avLst/>
          </a:prstGeom>
        </p:spPr>
      </p:pic>
      <p:sp>
        <p:nvSpPr>
          <p:cNvPr id="5" name="Rectangle 4">
            <a:extLst>
              <a:ext uri="{FF2B5EF4-FFF2-40B4-BE49-F238E27FC236}">
                <a16:creationId xmlns:a16="http://schemas.microsoft.com/office/drawing/2014/main" id="{8E3DB6C6-AA7F-8D64-428A-EF0B89666A84}"/>
              </a:ext>
            </a:extLst>
          </p:cNvPr>
          <p:cNvSpPr/>
          <p:nvPr/>
        </p:nvSpPr>
        <p:spPr>
          <a:xfrm>
            <a:off x="3157472" y="4577139"/>
            <a:ext cx="1915886" cy="8446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t>Geographic Delineation </a:t>
            </a:r>
          </a:p>
        </p:txBody>
      </p:sp>
      <p:sp>
        <p:nvSpPr>
          <p:cNvPr id="6" name="Rectangle 5">
            <a:extLst>
              <a:ext uri="{FF2B5EF4-FFF2-40B4-BE49-F238E27FC236}">
                <a16:creationId xmlns:a16="http://schemas.microsoft.com/office/drawing/2014/main" id="{9BFFA5D6-C3D4-BE8F-2A20-FEE5E0862AC7}"/>
              </a:ext>
            </a:extLst>
          </p:cNvPr>
          <p:cNvSpPr/>
          <p:nvPr/>
        </p:nvSpPr>
        <p:spPr>
          <a:xfrm>
            <a:off x="5575109" y="4579395"/>
            <a:ext cx="1915886" cy="84235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500" dirty="0"/>
              <a:t>Agency/office criteria based on their programmatic needs</a:t>
            </a:r>
          </a:p>
        </p:txBody>
      </p:sp>
      <p:sp>
        <p:nvSpPr>
          <p:cNvPr id="7" name="TextBox 6">
            <a:extLst>
              <a:ext uri="{FF2B5EF4-FFF2-40B4-BE49-F238E27FC236}">
                <a16:creationId xmlns:a16="http://schemas.microsoft.com/office/drawing/2014/main" id="{14E0939B-EFE1-25ED-A42D-E31FB33BE97D}"/>
              </a:ext>
            </a:extLst>
          </p:cNvPr>
          <p:cNvSpPr txBox="1"/>
          <p:nvPr/>
        </p:nvSpPr>
        <p:spPr>
          <a:xfrm>
            <a:off x="5193037" y="4794554"/>
            <a:ext cx="300082" cy="369332"/>
          </a:xfrm>
          <a:prstGeom prst="rect">
            <a:avLst/>
          </a:prstGeom>
          <a:noFill/>
        </p:spPr>
        <p:txBody>
          <a:bodyPr wrap="none" rtlCol="0">
            <a:spAutoFit/>
          </a:bodyPr>
          <a:lstStyle/>
          <a:p>
            <a:r>
              <a:rPr lang="en-US" dirty="0"/>
              <a:t>+</a:t>
            </a:r>
          </a:p>
        </p:txBody>
      </p:sp>
      <p:sp>
        <p:nvSpPr>
          <p:cNvPr id="8" name="TextBox 7">
            <a:extLst>
              <a:ext uri="{FF2B5EF4-FFF2-40B4-BE49-F238E27FC236}">
                <a16:creationId xmlns:a16="http://schemas.microsoft.com/office/drawing/2014/main" id="{2F0B52ED-6904-253A-1F59-55BFC5939914}"/>
              </a:ext>
            </a:extLst>
          </p:cNvPr>
          <p:cNvSpPr txBox="1"/>
          <p:nvPr/>
        </p:nvSpPr>
        <p:spPr>
          <a:xfrm>
            <a:off x="7655720" y="4778823"/>
            <a:ext cx="300082" cy="369332"/>
          </a:xfrm>
          <a:prstGeom prst="rect">
            <a:avLst/>
          </a:prstGeom>
          <a:noFill/>
        </p:spPr>
        <p:txBody>
          <a:bodyPr wrap="none" rtlCol="0">
            <a:spAutoFit/>
          </a:bodyPr>
          <a:lstStyle/>
          <a:p>
            <a:r>
              <a:rPr lang="en-US" dirty="0"/>
              <a:t>=</a:t>
            </a:r>
          </a:p>
        </p:txBody>
      </p:sp>
      <p:sp>
        <p:nvSpPr>
          <p:cNvPr id="12" name="Rectangle 11">
            <a:extLst>
              <a:ext uri="{FF2B5EF4-FFF2-40B4-BE49-F238E27FC236}">
                <a16:creationId xmlns:a16="http://schemas.microsoft.com/office/drawing/2014/main" id="{11BA7319-BA58-5E2B-6030-2D89F001FB87}"/>
              </a:ext>
            </a:extLst>
          </p:cNvPr>
          <p:cNvSpPr/>
          <p:nvPr/>
        </p:nvSpPr>
        <p:spPr>
          <a:xfrm>
            <a:off x="8136381" y="4577139"/>
            <a:ext cx="1915886" cy="84235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500" dirty="0"/>
              <a:t>Urban or Rural definition used by the agency/office</a:t>
            </a:r>
          </a:p>
        </p:txBody>
      </p:sp>
    </p:spTree>
    <p:extLst>
      <p:ext uri="{BB962C8B-B14F-4D97-AF65-F5344CB8AC3E}">
        <p14:creationId xmlns:p14="http://schemas.microsoft.com/office/powerpoint/2010/main" val="676618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F9B2BF17-6F96-BCE0-6AF3-44C25512417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420242" y="1382919"/>
            <a:ext cx="1781175" cy="1676400"/>
          </a:xfrm>
          <a:prstGeom prst="rect">
            <a:avLst/>
          </a:prstGeom>
        </p:spPr>
      </p:pic>
      <p:pic>
        <p:nvPicPr>
          <p:cNvPr id="42" name="Picture 41">
            <a:extLst>
              <a:ext uri="{FF2B5EF4-FFF2-40B4-BE49-F238E27FC236}">
                <a16:creationId xmlns:a16="http://schemas.microsoft.com/office/drawing/2014/main" id="{3DF4D757-1079-7644-A40E-C90719BE96AA}"/>
              </a:ext>
              <a:ext uri="{C183D7F6-B498-43B3-948B-1728B52AA6E4}">
                <adec:decorative xmlns:adec="http://schemas.microsoft.com/office/drawing/2017/decorative" val="1"/>
              </a:ext>
            </a:extLst>
          </p:cNvPr>
          <p:cNvPicPr>
            <a:picLocks noChangeAspect="1"/>
          </p:cNvPicPr>
          <p:nvPr/>
        </p:nvPicPr>
        <p:blipFill rotWithShape="1">
          <a:blip r:embed="rId4"/>
          <a:srcRect l="16603" r="3910"/>
          <a:stretch/>
        </p:blipFill>
        <p:spPr>
          <a:xfrm>
            <a:off x="9582547" y="2933564"/>
            <a:ext cx="1959071" cy="1661655"/>
          </a:xfrm>
          <a:prstGeom prst="rect">
            <a:avLst/>
          </a:prstGeom>
        </p:spPr>
      </p:pic>
      <p:sp>
        <p:nvSpPr>
          <p:cNvPr id="3" name="Slide Number Placeholder 2">
            <a:extLst>
              <a:ext uri="{FF2B5EF4-FFF2-40B4-BE49-F238E27FC236}">
                <a16:creationId xmlns:a16="http://schemas.microsoft.com/office/drawing/2014/main" id="{F5EF2479-AA05-D8AA-E62E-3FD43E9100C1}"/>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5</a:t>
            </a:fld>
            <a:endParaRPr lang="en-US" dirty="0"/>
          </a:p>
        </p:txBody>
      </p:sp>
      <p:sp>
        <p:nvSpPr>
          <p:cNvPr id="9" name="Title 1" descr="Logos for the USDA, U.S. Department of the Interior, Small Business Administration, Department of Health and Human Services, Department of Labor, U.S. Department of Transportation, Department of the Treasury, Department of Housing and Urban Development, U.S. Department of Homeland Security, Department of Education">
            <a:extLst>
              <a:ext uri="{FF2B5EF4-FFF2-40B4-BE49-F238E27FC236}">
                <a16:creationId xmlns:a16="http://schemas.microsoft.com/office/drawing/2014/main" id="{29A3BD2E-4C7B-8D44-EE5C-B4627B404983}"/>
              </a:ext>
            </a:extLst>
          </p:cNvPr>
          <p:cNvSpPr txBox="1">
            <a:spLocks noGrp="1"/>
          </p:cNvSpPr>
          <p:nvPr>
            <p:ph type="title" idx="4294967295"/>
          </p:nvPr>
        </p:nvSpPr>
        <p:spPr>
          <a:xfrm>
            <a:off x="419607" y="165370"/>
            <a:ext cx="11422582" cy="10517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chemeClr val="tx1"/>
                </a:solidFill>
                <a:effectLst/>
                <a:uLnTx/>
                <a:uFillTx/>
                <a:latin typeface="+mn-lt"/>
                <a:ea typeface="+mj-ea"/>
                <a:cs typeface="+mj-cs"/>
              </a:rPr>
              <a:t>How does the Federal Government Define Urban and Rural?</a:t>
            </a:r>
            <a:endParaRPr kumimoji="0" lang="en-US" sz="3600" b="0" i="0" u="none" strike="noStrike" kern="1200" cap="none" spc="0" normalizeH="0" baseline="0" noProof="0" dirty="0">
              <a:ln>
                <a:noFill/>
              </a:ln>
              <a:solidFill>
                <a:schemeClr val="tx1"/>
              </a:solidFill>
              <a:effectLst/>
              <a:uLnTx/>
              <a:uFillTx/>
              <a:latin typeface="+mn-lt"/>
              <a:ea typeface="+mj-ea"/>
              <a:cs typeface="+mj-cs"/>
            </a:endParaRPr>
          </a:p>
        </p:txBody>
      </p:sp>
      <p:sp>
        <p:nvSpPr>
          <p:cNvPr id="10" name="AutoShape 2">
            <a:extLst>
              <a:ext uri="{FF2B5EF4-FFF2-40B4-BE49-F238E27FC236}">
                <a16:creationId xmlns:a16="http://schemas.microsoft.com/office/drawing/2014/main" id="{FE03E0EB-35BA-7BF4-F606-E20CCCFA56DE}"/>
              </a:ext>
              <a:ext uri="{C183D7F6-B498-43B3-948B-1728B52AA6E4}">
                <adec:decorative xmlns:adec="http://schemas.microsoft.com/office/drawing/2017/decorative" val="1"/>
              </a:ext>
            </a:extLst>
          </p:cNvPr>
          <p:cNvSpPr>
            <a:spLocks noChangeAspect="1" noChangeArrowheads="1"/>
          </p:cNvSpPr>
          <p:nvPr/>
        </p:nvSpPr>
        <p:spPr bwMode="auto">
          <a:xfrm>
            <a:off x="11861800" y="-419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 name="AutoShape 3" descr="jpg">
            <a:extLst>
              <a:ext uri="{FF2B5EF4-FFF2-40B4-BE49-F238E27FC236}">
                <a16:creationId xmlns:a16="http://schemas.microsoft.com/office/drawing/2014/main" id="{5231DCA4-1B18-CEDD-DC4B-8D354343A2D1}"/>
              </a:ext>
            </a:extLst>
          </p:cNvPr>
          <p:cNvSpPr>
            <a:spLocks noChangeAspect="1" noChangeArrowheads="1"/>
          </p:cNvSpPr>
          <p:nvPr/>
        </p:nvSpPr>
        <p:spPr bwMode="auto">
          <a:xfrm>
            <a:off x="12322175" y="-419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4" name="Picture 13">
            <a:extLst>
              <a:ext uri="{FF2B5EF4-FFF2-40B4-BE49-F238E27FC236}">
                <a16:creationId xmlns:a16="http://schemas.microsoft.com/office/drawing/2014/main" id="{81311DF7-A1E5-9E48-FF83-DCE9C26D6487}"/>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07423" y="2256088"/>
            <a:ext cx="1471103" cy="1005534"/>
          </a:xfrm>
          <a:prstGeom prst="rect">
            <a:avLst/>
          </a:prstGeom>
        </p:spPr>
      </p:pic>
      <p:pic>
        <p:nvPicPr>
          <p:cNvPr id="16" name="Picture 15">
            <a:extLst>
              <a:ext uri="{FF2B5EF4-FFF2-40B4-BE49-F238E27FC236}">
                <a16:creationId xmlns:a16="http://schemas.microsoft.com/office/drawing/2014/main" id="{B1780102-CE6C-F6A6-E3D6-0061E0211171}"/>
              </a:ext>
              <a:ext uri="{C183D7F6-B498-43B3-948B-1728B52AA6E4}">
                <adec:decorative xmlns:adec="http://schemas.microsoft.com/office/drawing/2017/decorative" val="1"/>
              </a:ext>
            </a:extLst>
          </p:cNvPr>
          <p:cNvPicPr>
            <a:picLocks noChangeAspect="1"/>
          </p:cNvPicPr>
          <p:nvPr/>
        </p:nvPicPr>
        <p:blipFill rotWithShape="1">
          <a:blip r:embed="rId6"/>
          <a:srcRect l="26985" t="9034" r="6573" b="8442"/>
          <a:stretch/>
        </p:blipFill>
        <p:spPr>
          <a:xfrm>
            <a:off x="3639643" y="4615744"/>
            <a:ext cx="1356755" cy="1308491"/>
          </a:xfrm>
          <a:prstGeom prst="rect">
            <a:avLst/>
          </a:prstGeom>
        </p:spPr>
      </p:pic>
      <p:pic>
        <p:nvPicPr>
          <p:cNvPr id="20" name="Picture 19">
            <a:extLst>
              <a:ext uri="{FF2B5EF4-FFF2-40B4-BE49-F238E27FC236}">
                <a16:creationId xmlns:a16="http://schemas.microsoft.com/office/drawing/2014/main" id="{0C1CA4E3-AF7F-CF8D-89C8-E25102FD822C}"/>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10109" y="1240560"/>
            <a:ext cx="1567596" cy="1544338"/>
          </a:xfrm>
          <a:prstGeom prst="rect">
            <a:avLst/>
          </a:prstGeom>
        </p:spPr>
      </p:pic>
      <p:pic>
        <p:nvPicPr>
          <p:cNvPr id="23" name="Picture 22">
            <a:extLst>
              <a:ext uri="{FF2B5EF4-FFF2-40B4-BE49-F238E27FC236}">
                <a16:creationId xmlns:a16="http://schemas.microsoft.com/office/drawing/2014/main" id="{910718C3-2AF9-CC58-6410-12D7D0A4D9F3}"/>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887094" y="3552532"/>
            <a:ext cx="1385640" cy="1385640"/>
          </a:xfrm>
          <a:prstGeom prst="rect">
            <a:avLst/>
          </a:prstGeom>
        </p:spPr>
      </p:pic>
      <p:sp>
        <p:nvSpPr>
          <p:cNvPr id="24" name="AutoShape 2" descr="U.S. Department of Transportation">
            <a:extLst>
              <a:ext uri="{FF2B5EF4-FFF2-40B4-BE49-F238E27FC236}">
                <a16:creationId xmlns:a16="http://schemas.microsoft.com/office/drawing/2014/main" id="{A7513AF1-CFE9-32CD-2A0C-04C26BA80D9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28" name="Picture 27">
            <a:extLst>
              <a:ext uri="{FF2B5EF4-FFF2-40B4-BE49-F238E27FC236}">
                <a16:creationId xmlns:a16="http://schemas.microsoft.com/office/drawing/2014/main" id="{6DAD5D4E-3664-32CF-0777-A36854034966}"/>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471091" y="3126015"/>
            <a:ext cx="4448175" cy="781050"/>
          </a:xfrm>
          <a:prstGeom prst="rect">
            <a:avLst/>
          </a:prstGeom>
        </p:spPr>
      </p:pic>
      <p:pic>
        <p:nvPicPr>
          <p:cNvPr id="30" name="Picture 29">
            <a:extLst>
              <a:ext uri="{FF2B5EF4-FFF2-40B4-BE49-F238E27FC236}">
                <a16:creationId xmlns:a16="http://schemas.microsoft.com/office/drawing/2014/main" id="{D86BECA6-5B88-81DD-E5F4-939BB882C950}"/>
              </a:ext>
              <a:ext uri="{C183D7F6-B498-43B3-948B-1728B52AA6E4}">
                <adec:decorative xmlns:adec="http://schemas.microsoft.com/office/drawing/2017/decorative" val="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61000" y="1513987"/>
            <a:ext cx="1359665" cy="1478636"/>
          </a:xfrm>
          <a:prstGeom prst="rect">
            <a:avLst/>
          </a:prstGeom>
        </p:spPr>
      </p:pic>
      <p:pic>
        <p:nvPicPr>
          <p:cNvPr id="36" name="Picture 35">
            <a:extLst>
              <a:ext uri="{FF2B5EF4-FFF2-40B4-BE49-F238E27FC236}">
                <a16:creationId xmlns:a16="http://schemas.microsoft.com/office/drawing/2014/main" id="{E41061E6-5C98-7491-3F81-954A1D2368CA}"/>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8183946" y="4191976"/>
            <a:ext cx="1332368" cy="1342539"/>
          </a:xfrm>
          <a:prstGeom prst="rect">
            <a:avLst/>
          </a:prstGeom>
        </p:spPr>
      </p:pic>
      <p:pic>
        <p:nvPicPr>
          <p:cNvPr id="38" name="Picture 37">
            <a:extLst>
              <a:ext uri="{FF2B5EF4-FFF2-40B4-BE49-F238E27FC236}">
                <a16:creationId xmlns:a16="http://schemas.microsoft.com/office/drawing/2014/main" id="{F1D41978-852C-26B9-B984-184F7D2038AA}"/>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5806608" y="4460874"/>
            <a:ext cx="1714057" cy="1463361"/>
          </a:xfrm>
          <a:prstGeom prst="rect">
            <a:avLst/>
          </a:prstGeom>
        </p:spPr>
      </p:pic>
    </p:spTree>
    <p:extLst>
      <p:ext uri="{BB962C8B-B14F-4D97-AF65-F5344CB8AC3E}">
        <p14:creationId xmlns:p14="http://schemas.microsoft.com/office/powerpoint/2010/main" val="2105122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 name="Table 65">
            <a:extLst>
              <a:ext uri="{FF2B5EF4-FFF2-40B4-BE49-F238E27FC236}">
                <a16:creationId xmlns:a16="http://schemas.microsoft.com/office/drawing/2014/main" id="{E0A1ECA3-1143-AD95-9362-3A071D624404}"/>
              </a:ext>
            </a:extLst>
          </p:cNvPr>
          <p:cNvGraphicFramePr>
            <a:graphicFrameLocks noGrp="1"/>
          </p:cNvGraphicFramePr>
          <p:nvPr/>
        </p:nvGraphicFramePr>
        <p:xfrm>
          <a:off x="1350335" y="2499669"/>
          <a:ext cx="9551056" cy="3108960"/>
        </p:xfrm>
        <a:graphic>
          <a:graphicData uri="http://schemas.openxmlformats.org/drawingml/2006/table">
            <a:tbl>
              <a:tblPr firstRow="1" bandRow="1">
                <a:tableStyleId>{6E25E649-3F16-4E02-A733-19D2CDBF48F0}</a:tableStyleId>
              </a:tblPr>
              <a:tblGrid>
                <a:gridCol w="3483797">
                  <a:extLst>
                    <a:ext uri="{9D8B030D-6E8A-4147-A177-3AD203B41FA5}">
                      <a16:colId xmlns:a16="http://schemas.microsoft.com/office/drawing/2014/main" val="980197811"/>
                    </a:ext>
                  </a:extLst>
                </a:gridCol>
                <a:gridCol w="1578957">
                  <a:extLst>
                    <a:ext uri="{9D8B030D-6E8A-4147-A177-3AD203B41FA5}">
                      <a16:colId xmlns:a16="http://schemas.microsoft.com/office/drawing/2014/main" val="592938570"/>
                    </a:ext>
                  </a:extLst>
                </a:gridCol>
                <a:gridCol w="4488302">
                  <a:extLst>
                    <a:ext uri="{9D8B030D-6E8A-4147-A177-3AD203B41FA5}">
                      <a16:colId xmlns:a16="http://schemas.microsoft.com/office/drawing/2014/main" val="1499706205"/>
                    </a:ext>
                  </a:extLst>
                </a:gridCol>
              </a:tblGrid>
              <a:tr h="539939">
                <a:tc>
                  <a:txBody>
                    <a:bodyPr/>
                    <a:lstStyle/>
                    <a:p>
                      <a:r>
                        <a:rPr lang="en-US" sz="1500" dirty="0"/>
                        <a:t>Geographic Delineation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500" dirty="0"/>
                        <a:t>Unit of Geography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500" dirty="0"/>
                        <a:t>Primarily based 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7992248"/>
                  </a:ext>
                </a:extLst>
              </a:tr>
              <a:tr h="764914">
                <a:tc>
                  <a:txBody>
                    <a:bodyPr/>
                    <a:lstStyle/>
                    <a:p>
                      <a:pPr algn="l"/>
                      <a:r>
                        <a:rPr lang="en-US" sz="1500" dirty="0"/>
                        <a:t>Census UAs and Rural</a:t>
                      </a:r>
                    </a:p>
                    <a:p>
                      <a:pPr algn="l"/>
                      <a:r>
                        <a:rPr lang="en-US" sz="1500" dirty="0"/>
                        <a:t>Territory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Census Blocks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500" dirty="0"/>
                        <a:t>Housing unit and population counts and densities.</a:t>
                      </a:r>
                    </a:p>
                    <a:p>
                      <a:pPr marL="285750" indent="-285750">
                        <a:buFont typeface="Arial" panose="020B0604020202020204" pitchFamily="34" charset="0"/>
                        <a:buChar char="•"/>
                      </a:pPr>
                      <a:r>
                        <a:rPr lang="en-US" sz="1500" dirty="0"/>
                        <a:t>Land use.</a:t>
                      </a:r>
                    </a:p>
                    <a:p>
                      <a:pPr marL="285750" indent="-285750">
                        <a:buFont typeface="Arial" panose="020B0604020202020204" pitchFamily="34" charset="0"/>
                        <a:buChar char="•"/>
                      </a:pPr>
                      <a:r>
                        <a:rPr lang="en-US" sz="1500" dirty="0"/>
                        <a:t>Commuting.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6957348"/>
                  </a:ext>
                </a:extLst>
              </a:tr>
              <a:tr h="989888">
                <a:tc>
                  <a:txBody>
                    <a:bodyPr/>
                    <a:lstStyle/>
                    <a:p>
                      <a:pPr marL="0" marR="0" lvl="0" indent="0" algn="l" rtl="0" eaLnBrk="1" fontAlgn="auto" latinLnBrk="0" hangingPunct="1">
                        <a:lnSpc>
                          <a:spcPct val="100000"/>
                        </a:lnSpc>
                        <a:spcBef>
                          <a:spcPts val="0"/>
                        </a:spcBef>
                        <a:spcAft>
                          <a:spcPts val="0"/>
                        </a:spcAft>
                        <a:buClrTx/>
                        <a:buSzTx/>
                        <a:buFontTx/>
                        <a:buNone/>
                      </a:pPr>
                      <a:r>
                        <a:rPr lang="en-US" sz="1500" dirty="0"/>
                        <a:t>Metropolitan and </a:t>
                      </a:r>
                    </a:p>
                    <a:p>
                      <a:pPr marL="0" marR="0" lvl="0" indent="0" algn="l" rtl="0" eaLnBrk="1" fontAlgn="auto" latinLnBrk="0" hangingPunct="1">
                        <a:lnSpc>
                          <a:spcPct val="100000"/>
                        </a:lnSpc>
                        <a:spcBef>
                          <a:spcPts val="0"/>
                        </a:spcBef>
                        <a:spcAft>
                          <a:spcPts val="0"/>
                        </a:spcAft>
                        <a:buClrTx/>
                        <a:buSzTx/>
                        <a:buFontTx/>
                        <a:buNone/>
                      </a:pPr>
                      <a:r>
                        <a:rPr lang="en-US" sz="1500" dirty="0"/>
                        <a:t>Micropolitan Statistical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t>Areas (Core Based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t>Statistical Areas)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Counties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500" dirty="0"/>
                        <a:t>Census UAs.</a:t>
                      </a:r>
                    </a:p>
                    <a:p>
                      <a:pPr marL="285750" indent="-285750">
                        <a:buFont typeface="Arial" panose="020B0604020202020204" pitchFamily="34" charset="0"/>
                        <a:buChar char="•"/>
                      </a:pPr>
                      <a:r>
                        <a:rPr lang="en-US" sz="1500" dirty="0"/>
                        <a:t>Commuting.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6243962"/>
                  </a:ext>
                </a:extLst>
              </a:tr>
              <a:tr h="764914">
                <a:tc>
                  <a:txBody>
                    <a:bodyPr/>
                    <a:lstStyle/>
                    <a:p>
                      <a:pPr marL="0" marR="0" lvl="0" indent="0" algn="l" rtl="0" eaLnBrk="1" fontAlgn="auto" latinLnBrk="0" hangingPunct="1">
                        <a:lnSpc>
                          <a:spcPct val="100000"/>
                        </a:lnSpc>
                        <a:spcBef>
                          <a:spcPts val="0"/>
                        </a:spcBef>
                        <a:spcAft>
                          <a:spcPts val="0"/>
                        </a:spcAft>
                        <a:buClrTx/>
                        <a:buSzTx/>
                        <a:buFontTx/>
                        <a:buNone/>
                      </a:pPr>
                      <a:r>
                        <a:rPr lang="en-US" sz="1500" b="0" dirty="0">
                          <a:solidFill>
                            <a:srgbClr val="000000"/>
                          </a:solidFill>
                          <a:effectLst/>
                        </a:rPr>
                        <a:t>Rural-Urban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dirty="0">
                          <a:solidFill>
                            <a:srgbClr val="000000"/>
                          </a:solidFill>
                          <a:effectLst/>
                        </a:rPr>
                        <a:t>Commuting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dirty="0">
                          <a:solidFill>
                            <a:srgbClr val="000000"/>
                          </a:solidFill>
                          <a:effectLst/>
                        </a:rPr>
                        <a:t>Area</a:t>
                      </a:r>
                      <a:r>
                        <a:rPr lang="en-US" sz="1500" dirty="0">
                          <a:solidFill>
                            <a:srgbClr val="333333"/>
                          </a:solidFill>
                        </a:rPr>
                        <a:t>s (RUCA)</a:t>
                      </a: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Census Tracts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500" dirty="0"/>
                        <a:t>Census UAs.</a:t>
                      </a:r>
                    </a:p>
                    <a:p>
                      <a:pPr marL="285750" indent="-285750">
                        <a:buFont typeface="Arial" panose="020B0604020202020204" pitchFamily="34" charset="0"/>
                        <a:buChar char="•"/>
                      </a:pPr>
                      <a:r>
                        <a:rPr lang="en-US" sz="1500" dirty="0"/>
                        <a:t>Commuting.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3596713"/>
                  </a:ext>
                </a:extLst>
              </a:tr>
            </a:tbl>
          </a:graphicData>
        </a:graphic>
      </p:graphicFrame>
      <p:sp>
        <p:nvSpPr>
          <p:cNvPr id="3" name="Slide Number Placeholder 2">
            <a:extLst>
              <a:ext uri="{FF2B5EF4-FFF2-40B4-BE49-F238E27FC236}">
                <a16:creationId xmlns:a16="http://schemas.microsoft.com/office/drawing/2014/main" id="{F5EF2479-AA05-D8AA-E62E-3FD43E9100C1}"/>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6</a:t>
            </a:fld>
            <a:endParaRPr lang="en-US" dirty="0"/>
          </a:p>
        </p:txBody>
      </p:sp>
      <p:sp>
        <p:nvSpPr>
          <p:cNvPr id="4" name="Content Placeholder 3">
            <a:extLst>
              <a:ext uri="{FF2B5EF4-FFF2-40B4-BE49-F238E27FC236}">
                <a16:creationId xmlns:a16="http://schemas.microsoft.com/office/drawing/2014/main" id="{97F4F292-282D-67F7-E703-02373E858032}"/>
              </a:ext>
            </a:extLst>
          </p:cNvPr>
          <p:cNvSpPr>
            <a:spLocks noGrp="1"/>
          </p:cNvSpPr>
          <p:nvPr>
            <p:ph idx="1"/>
          </p:nvPr>
        </p:nvSpPr>
        <p:spPr>
          <a:xfrm>
            <a:off x="643267" y="1249371"/>
            <a:ext cx="10905464" cy="796935"/>
          </a:xfrm>
        </p:spPr>
        <p:txBody>
          <a:bodyPr>
            <a:normAutofit/>
          </a:bodyPr>
          <a:lstStyle/>
          <a:p>
            <a:pPr marL="0" indent="0">
              <a:buNone/>
            </a:pPr>
            <a:r>
              <a:rPr lang="en-US" sz="2400" dirty="0"/>
              <a:t>Commonly used federal geographic delineation sources used by federal agencies in defining urban and rural:</a:t>
            </a:r>
            <a:endParaRPr lang="en-US" sz="2400" dirty="0">
              <a:solidFill>
                <a:srgbClr val="333333"/>
              </a:solidFill>
              <a:latin typeface="Verdana" panose="020B0604030504040204" pitchFamily="34" charset="0"/>
            </a:endParaRPr>
          </a:p>
        </p:txBody>
      </p:sp>
      <p:sp>
        <p:nvSpPr>
          <p:cNvPr id="9" name="Title 1">
            <a:extLst>
              <a:ext uri="{FF2B5EF4-FFF2-40B4-BE49-F238E27FC236}">
                <a16:creationId xmlns:a16="http://schemas.microsoft.com/office/drawing/2014/main" id="{29A3BD2E-4C7B-8D44-EE5C-B4627B404983}"/>
              </a:ext>
            </a:extLst>
          </p:cNvPr>
          <p:cNvSpPr txBox="1">
            <a:spLocks noGrp="1"/>
          </p:cNvSpPr>
          <p:nvPr>
            <p:ph type="title" idx="4294967295"/>
          </p:nvPr>
        </p:nvSpPr>
        <p:spPr>
          <a:xfrm>
            <a:off x="288071" y="235288"/>
            <a:ext cx="11615857" cy="90841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chemeClr val="tx1"/>
                </a:solidFill>
                <a:effectLst/>
                <a:uLnTx/>
                <a:uFillTx/>
                <a:latin typeface="+mn-lt"/>
                <a:ea typeface="+mj-ea"/>
                <a:cs typeface="+mj-cs"/>
              </a:rPr>
              <a:t>How does the Federal Government Define Urban and Rural?</a:t>
            </a:r>
            <a:endParaRPr kumimoji="0" lang="en-US" sz="3600" b="0" i="0" u="none" strike="noStrike" kern="1200" cap="none" spc="0" normalizeH="0" baseline="0" noProof="0" dirty="0">
              <a:ln>
                <a:noFill/>
              </a:ln>
              <a:solidFill>
                <a:schemeClr val="tx1"/>
              </a:solidFill>
              <a:effectLst/>
              <a:uLnTx/>
              <a:uFillTx/>
              <a:latin typeface="+mn-lt"/>
              <a:ea typeface="+mj-ea"/>
              <a:cs typeface="+mj-cs"/>
            </a:endParaRPr>
          </a:p>
        </p:txBody>
      </p:sp>
      <p:pic>
        <p:nvPicPr>
          <p:cNvPr id="55" name="Picture 54" descr="Logo for the U.S. Census Bureau.">
            <a:extLst>
              <a:ext uri="{FF2B5EF4-FFF2-40B4-BE49-F238E27FC236}">
                <a16:creationId xmlns:a16="http://schemas.microsoft.com/office/drawing/2014/main" id="{43913627-F9FB-603B-0CDE-8F6A957375CE}"/>
              </a:ext>
            </a:extLst>
          </p:cNvPr>
          <p:cNvPicPr>
            <a:picLocks noChangeAspect="1"/>
          </p:cNvPicPr>
          <p:nvPr/>
        </p:nvPicPr>
        <p:blipFill>
          <a:blip r:embed="rId3"/>
          <a:stretch>
            <a:fillRect/>
          </a:stretch>
        </p:blipFill>
        <p:spPr>
          <a:xfrm>
            <a:off x="3397202" y="3125284"/>
            <a:ext cx="1097725" cy="588323"/>
          </a:xfrm>
          <a:prstGeom prst="rect">
            <a:avLst/>
          </a:prstGeom>
        </p:spPr>
      </p:pic>
      <p:pic>
        <p:nvPicPr>
          <p:cNvPr id="59" name="Picture 58" descr="Logo for the U.S. Department of Agriculture, Economic Research Service.">
            <a:extLst>
              <a:ext uri="{FF2B5EF4-FFF2-40B4-BE49-F238E27FC236}">
                <a16:creationId xmlns:a16="http://schemas.microsoft.com/office/drawing/2014/main" id="{E77F7203-06D5-2C9F-CD4F-9930DD6FA6F4}"/>
              </a:ext>
            </a:extLst>
          </p:cNvPr>
          <p:cNvPicPr>
            <a:picLocks noChangeAspect="1"/>
          </p:cNvPicPr>
          <p:nvPr/>
        </p:nvPicPr>
        <p:blipFill>
          <a:blip r:embed="rId4"/>
          <a:stretch>
            <a:fillRect/>
          </a:stretch>
        </p:blipFill>
        <p:spPr>
          <a:xfrm>
            <a:off x="2940154" y="5000739"/>
            <a:ext cx="1737017" cy="348399"/>
          </a:xfrm>
          <a:prstGeom prst="rect">
            <a:avLst/>
          </a:prstGeom>
        </p:spPr>
      </p:pic>
      <p:pic>
        <p:nvPicPr>
          <p:cNvPr id="70" name="Picture 69" descr="Logo for the Office of Management and Budget.">
            <a:extLst>
              <a:ext uri="{FF2B5EF4-FFF2-40B4-BE49-F238E27FC236}">
                <a16:creationId xmlns:a16="http://schemas.microsoft.com/office/drawing/2014/main" id="{0692046C-1844-F365-8FED-09E6E32F8816}"/>
              </a:ext>
            </a:extLst>
          </p:cNvPr>
          <p:cNvPicPr>
            <a:picLocks noChangeAspect="1"/>
          </p:cNvPicPr>
          <p:nvPr/>
        </p:nvPicPr>
        <p:blipFill>
          <a:blip r:embed="rId5"/>
          <a:stretch>
            <a:fillRect/>
          </a:stretch>
        </p:blipFill>
        <p:spPr>
          <a:xfrm>
            <a:off x="3292518" y="3962249"/>
            <a:ext cx="1202409" cy="541206"/>
          </a:xfrm>
          <a:prstGeom prst="rect">
            <a:avLst/>
          </a:prstGeom>
        </p:spPr>
      </p:pic>
    </p:spTree>
    <p:extLst>
      <p:ext uri="{BB962C8B-B14F-4D97-AF65-F5344CB8AC3E}">
        <p14:creationId xmlns:p14="http://schemas.microsoft.com/office/powerpoint/2010/main" val="4162994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EF2479-AA05-D8AA-E62E-3FD43E9100C1}"/>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7</a:t>
            </a:fld>
            <a:endParaRPr lang="en-US" dirty="0"/>
          </a:p>
        </p:txBody>
      </p:sp>
      <p:sp>
        <p:nvSpPr>
          <p:cNvPr id="4" name="Content Placeholder 3">
            <a:extLst>
              <a:ext uri="{FF2B5EF4-FFF2-40B4-BE49-F238E27FC236}">
                <a16:creationId xmlns:a16="http://schemas.microsoft.com/office/drawing/2014/main" id="{97F4F292-282D-67F7-E703-02373E858032}"/>
              </a:ext>
            </a:extLst>
          </p:cNvPr>
          <p:cNvSpPr>
            <a:spLocks noGrp="1"/>
          </p:cNvSpPr>
          <p:nvPr>
            <p:ph idx="1"/>
          </p:nvPr>
        </p:nvSpPr>
        <p:spPr>
          <a:xfrm>
            <a:off x="4251631" y="1425575"/>
            <a:ext cx="7322060" cy="4484696"/>
          </a:xfrm>
        </p:spPr>
        <p:txBody>
          <a:bodyPr>
            <a:noAutofit/>
          </a:bodyPr>
          <a:lstStyle/>
          <a:p>
            <a:pPr marL="0" indent="0">
              <a:buNone/>
            </a:pPr>
            <a:r>
              <a:rPr lang="en-US" sz="2400" b="1" dirty="0"/>
              <a:t>The Census Bureau delineates UAs for statistical data tabulation, publication, and analysis.</a:t>
            </a:r>
          </a:p>
          <a:p>
            <a:pPr marL="0" indent="0">
              <a:buNone/>
            </a:pPr>
            <a:r>
              <a:rPr lang="en-US" sz="2400" dirty="0"/>
              <a:t>However, the Census Bureau recognizes that many tribal, federal, state, and local governments define their program requirements based on the urban and rural delineation.  </a:t>
            </a:r>
          </a:p>
          <a:p>
            <a:pPr marL="0" indent="0">
              <a:buNone/>
            </a:pPr>
            <a:r>
              <a:rPr lang="en-US" sz="2400" dirty="0"/>
              <a:t>For this reason, the Census Bureau:</a:t>
            </a:r>
          </a:p>
          <a:p>
            <a:r>
              <a:rPr lang="en-US" sz="2000" dirty="0"/>
              <a:t>Invites all stakeholders to actively participate in reviewing and commenting on proposed updates to the UA criteria via the </a:t>
            </a:r>
            <a:r>
              <a:rPr lang="en-US" sz="2000" i="1" dirty="0"/>
              <a:t>Federal Register </a:t>
            </a:r>
            <a:r>
              <a:rPr lang="en-US" sz="2000" dirty="0"/>
              <a:t>Notice leading up to the Decennial Census. </a:t>
            </a:r>
          </a:p>
          <a:p>
            <a:r>
              <a:rPr lang="en-US" sz="2000" dirty="0"/>
              <a:t>Invites all stakeholders to ask questions.  The Census Bureau works with tribal, federal, state, and local agencies as well as other stakeholders to ensure understanding of our classification.</a:t>
            </a:r>
          </a:p>
        </p:txBody>
      </p:sp>
      <p:sp>
        <p:nvSpPr>
          <p:cNvPr id="7" name="Title 1">
            <a:extLst>
              <a:ext uri="{FF2B5EF4-FFF2-40B4-BE49-F238E27FC236}">
                <a16:creationId xmlns:a16="http://schemas.microsoft.com/office/drawing/2014/main" id="{6D03BDDA-266B-AC38-E46A-AC0A057F646D}"/>
              </a:ext>
            </a:extLst>
          </p:cNvPr>
          <p:cNvSpPr txBox="1">
            <a:spLocks noGrp="1"/>
          </p:cNvSpPr>
          <p:nvPr>
            <p:ph type="title" idx="4294967295"/>
          </p:nvPr>
        </p:nvSpPr>
        <p:spPr>
          <a:xfrm>
            <a:off x="838200" y="0"/>
            <a:ext cx="10515600" cy="1425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chemeClr val="tx1"/>
                </a:solidFill>
                <a:effectLst/>
                <a:highlight>
                  <a:srgbClr val="FFFFFF"/>
                </a:highlight>
                <a:uLnTx/>
                <a:uFillTx/>
                <a:latin typeface="+mn-lt"/>
                <a:ea typeface="+mj-ea"/>
                <a:cs typeface="+mj-cs"/>
              </a:rPr>
              <a:t>Why does the Census Bureau delineate UAs?</a:t>
            </a:r>
            <a:endParaRPr kumimoji="0" lang="en-US" sz="3600" b="0" i="0" u="none" strike="noStrike" kern="1200" cap="none" spc="0" normalizeH="0" baseline="0" noProof="0" dirty="0">
              <a:ln>
                <a:noFill/>
              </a:ln>
              <a:solidFill>
                <a:schemeClr val="tx1"/>
              </a:solidFill>
              <a:effectLst/>
              <a:highlight>
                <a:srgbClr val="FFFFFF"/>
              </a:highlight>
              <a:uLnTx/>
              <a:uFillTx/>
              <a:latin typeface="+mn-lt"/>
              <a:ea typeface="+mj-ea"/>
              <a:cs typeface="+mj-cs"/>
            </a:endParaRPr>
          </a:p>
        </p:txBody>
      </p:sp>
      <p:pic>
        <p:nvPicPr>
          <p:cNvPr id="5" name="Graphic 4" descr="Clipboard Partially Checked with solid fill">
            <a:extLst>
              <a:ext uri="{FF2B5EF4-FFF2-40B4-BE49-F238E27FC236}">
                <a16:creationId xmlns:a16="http://schemas.microsoft.com/office/drawing/2014/main" id="{F9A4B42A-09FB-F9F4-C86A-42A457701C5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090081">
            <a:off x="504001" y="1486474"/>
            <a:ext cx="1599477" cy="1810348"/>
          </a:xfrm>
          <a:prstGeom prst="rect">
            <a:avLst/>
          </a:prstGeom>
        </p:spPr>
      </p:pic>
      <p:pic>
        <p:nvPicPr>
          <p:cNvPr id="8" name="Graphic 7" descr="Normal Distribution with solid fill">
            <a:extLst>
              <a:ext uri="{FF2B5EF4-FFF2-40B4-BE49-F238E27FC236}">
                <a16:creationId xmlns:a16="http://schemas.microsoft.com/office/drawing/2014/main" id="{F69AFE12-EB89-FDCB-3999-51A8E24D98D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28962">
            <a:off x="2007719" y="2229134"/>
            <a:ext cx="2212080" cy="2212080"/>
          </a:xfrm>
          <a:prstGeom prst="rect">
            <a:avLst/>
          </a:prstGeom>
        </p:spPr>
      </p:pic>
      <p:pic>
        <p:nvPicPr>
          <p:cNvPr id="10" name="Graphic 9" descr="Map with pin with solid fill">
            <a:extLst>
              <a:ext uri="{FF2B5EF4-FFF2-40B4-BE49-F238E27FC236}">
                <a16:creationId xmlns:a16="http://schemas.microsoft.com/office/drawing/2014/main" id="{E95FD054-6552-76B0-DFB8-13FF8E4F56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0910371">
            <a:off x="377395" y="3331114"/>
            <a:ext cx="2035568" cy="2035568"/>
          </a:xfrm>
          <a:prstGeom prst="rect">
            <a:avLst/>
          </a:prstGeom>
        </p:spPr>
      </p:pic>
    </p:spTree>
    <p:extLst>
      <p:ext uri="{BB962C8B-B14F-4D97-AF65-F5344CB8AC3E}">
        <p14:creationId xmlns:p14="http://schemas.microsoft.com/office/powerpoint/2010/main" val="3511649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AB641-C555-4F91-9BC1-76ABCFC83C57}"/>
              </a:ext>
            </a:extLst>
          </p:cNvPr>
          <p:cNvSpPr>
            <a:spLocks noGrp="1"/>
          </p:cNvSpPr>
          <p:nvPr>
            <p:ph type="title"/>
          </p:nvPr>
        </p:nvSpPr>
        <p:spPr>
          <a:xfrm>
            <a:off x="838200" y="207124"/>
            <a:ext cx="10515600" cy="979186"/>
          </a:xfrm>
        </p:spPr>
        <p:txBody>
          <a:bodyPr>
            <a:noAutofit/>
          </a:bodyPr>
          <a:lstStyle/>
          <a:p>
            <a:pPr algn="ctr"/>
            <a:r>
              <a:rPr lang="en-US" altLang="en-US" sz="3600" dirty="0">
                <a:latin typeface="+mn-lt"/>
              </a:rPr>
              <a:t>What are Census UAs?</a:t>
            </a:r>
            <a:endParaRPr lang="en-US" sz="3600" dirty="0">
              <a:latin typeface="+mn-lt"/>
            </a:endParaRPr>
          </a:p>
        </p:txBody>
      </p:sp>
      <p:sp>
        <p:nvSpPr>
          <p:cNvPr id="3" name="Content Placeholder 2">
            <a:extLst>
              <a:ext uri="{FF2B5EF4-FFF2-40B4-BE49-F238E27FC236}">
                <a16:creationId xmlns:a16="http://schemas.microsoft.com/office/drawing/2014/main" id="{2F9D0A4F-FDE4-4854-B9BA-96B36AC184FB}"/>
              </a:ext>
            </a:extLst>
          </p:cNvPr>
          <p:cNvSpPr>
            <a:spLocks noGrp="1"/>
          </p:cNvSpPr>
          <p:nvPr>
            <p:ph idx="1"/>
          </p:nvPr>
        </p:nvSpPr>
        <p:spPr>
          <a:xfrm>
            <a:off x="590550" y="1481394"/>
            <a:ext cx="6013450" cy="4238279"/>
          </a:xfrm>
        </p:spPr>
        <p:txBody>
          <a:bodyPr>
            <a:normAutofit/>
          </a:bodyPr>
          <a:lstStyle/>
          <a:p>
            <a:r>
              <a:rPr lang="en-US" sz="2400" dirty="0"/>
              <a:t>Purpose: Delineation of geographical areas, identifying individual UAs and the rural portion of the nation, for the tabulation and presentation of statistical data. </a:t>
            </a:r>
          </a:p>
          <a:p>
            <a:r>
              <a:rPr lang="en-US" sz="2400" dirty="0"/>
              <a:t>Census Bureau UAs:</a:t>
            </a:r>
          </a:p>
          <a:p>
            <a:pPr lvl="1"/>
            <a:r>
              <a:rPr lang="en-US" sz="2000" dirty="0"/>
              <a:t>Represent densely developed territory.</a:t>
            </a:r>
          </a:p>
          <a:p>
            <a:pPr lvl="1"/>
            <a:r>
              <a:rPr lang="en-US" sz="2000" dirty="0"/>
              <a:t>Encompass residential, commercial, and other non-residential urban land uses. </a:t>
            </a:r>
          </a:p>
        </p:txBody>
      </p:sp>
      <p:graphicFrame>
        <p:nvGraphicFramePr>
          <p:cNvPr id="7" name="Diagram 6" descr="Depiction of elements composing Census Bureau Urban Area Delineation.">
            <a:extLst>
              <a:ext uri="{FF2B5EF4-FFF2-40B4-BE49-F238E27FC236}">
                <a16:creationId xmlns:a16="http://schemas.microsoft.com/office/drawing/2014/main" id="{BD136E77-B990-44D8-B720-F8CEE976CE0E}"/>
              </a:ext>
            </a:extLst>
          </p:cNvPr>
          <p:cNvGraphicFramePr/>
          <p:nvPr>
            <p:extLst>
              <p:ext uri="{D42A27DB-BD31-4B8C-83A1-F6EECF244321}">
                <p14:modId xmlns:p14="http://schemas.microsoft.com/office/powerpoint/2010/main" val="379500834"/>
              </p:ext>
            </p:extLst>
          </p:nvPr>
        </p:nvGraphicFramePr>
        <p:xfrm>
          <a:off x="5848350" y="891226"/>
          <a:ext cx="6832600" cy="50755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8B38FA0E-F870-9D48-BFFE-CD0D7C544765}"/>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8</a:t>
            </a:fld>
            <a:endParaRPr lang="en-US" dirty="0"/>
          </a:p>
        </p:txBody>
      </p:sp>
    </p:spTree>
    <p:extLst>
      <p:ext uri="{BB962C8B-B14F-4D97-AF65-F5344CB8AC3E}">
        <p14:creationId xmlns:p14="http://schemas.microsoft.com/office/powerpoint/2010/main" val="688450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AB641-C555-4F91-9BC1-76ABCFC83C57}"/>
              </a:ext>
            </a:extLst>
          </p:cNvPr>
          <p:cNvSpPr>
            <a:spLocks noGrp="1"/>
          </p:cNvSpPr>
          <p:nvPr>
            <p:ph type="title"/>
          </p:nvPr>
        </p:nvSpPr>
        <p:spPr>
          <a:xfrm>
            <a:off x="838200" y="124237"/>
            <a:ext cx="10515600" cy="1140018"/>
          </a:xfrm>
        </p:spPr>
        <p:txBody>
          <a:bodyPr>
            <a:noAutofit/>
          </a:bodyPr>
          <a:lstStyle/>
          <a:p>
            <a:pPr algn="ctr"/>
            <a:r>
              <a:rPr lang="en-US" altLang="en-US" sz="3600" dirty="0">
                <a:latin typeface="+mn-lt"/>
              </a:rPr>
              <a:t>UA Delineation: Evolution Over Time</a:t>
            </a:r>
            <a:endParaRPr lang="en-US" sz="3600" dirty="0">
              <a:latin typeface="+mn-lt"/>
            </a:endParaRPr>
          </a:p>
        </p:txBody>
      </p:sp>
      <p:sp>
        <p:nvSpPr>
          <p:cNvPr id="3" name="Content Placeholder 2">
            <a:extLst>
              <a:ext uri="{FF2B5EF4-FFF2-40B4-BE49-F238E27FC236}">
                <a16:creationId xmlns:a16="http://schemas.microsoft.com/office/drawing/2014/main" id="{2F9D0A4F-FDE4-4854-B9BA-96B36AC184FB}"/>
              </a:ext>
            </a:extLst>
          </p:cNvPr>
          <p:cNvSpPr>
            <a:spLocks noGrp="1"/>
          </p:cNvSpPr>
          <p:nvPr>
            <p:ph idx="1"/>
          </p:nvPr>
        </p:nvSpPr>
        <p:spPr>
          <a:xfrm>
            <a:off x="565484" y="1359473"/>
            <a:ext cx="11032958" cy="3867150"/>
          </a:xfrm>
        </p:spPr>
        <p:txBody>
          <a:bodyPr>
            <a:normAutofit/>
          </a:bodyPr>
          <a:lstStyle/>
          <a:p>
            <a:r>
              <a:rPr lang="en-US" sz="2400" dirty="0"/>
              <a:t>The history of UA delineation is marked by change and re-evaluation of the thresholds and criteria for delineating UAs after each decennial census.  </a:t>
            </a:r>
          </a:p>
          <a:p>
            <a:r>
              <a:rPr lang="en-US" sz="2400" dirty="0"/>
              <a:t>The Census Bureau has delineated UAs since the late 1800s.</a:t>
            </a:r>
          </a:p>
          <a:p>
            <a:r>
              <a:rPr lang="en-US" sz="2400" dirty="0">
                <a:ea typeface="+mn-lt"/>
                <a:cs typeface="+mn-lt"/>
              </a:rPr>
              <a:t>Modern UA concepts began with the 1950 Census to capture growing suburban development. </a:t>
            </a:r>
          </a:p>
          <a:p>
            <a:r>
              <a:rPr lang="en-US" sz="2400" dirty="0">
                <a:cs typeface="Calibri"/>
              </a:rPr>
              <a:t>Census 2000 moved from primarily interactive to primarily automated process.</a:t>
            </a:r>
          </a:p>
          <a:p>
            <a:r>
              <a:rPr lang="en-US" sz="2400" dirty="0"/>
              <a:t>Concepts have been refined each decade as technology and data availability has improved our ability to evaluate the nature of “urban” and "rural" settlement. </a:t>
            </a:r>
            <a:endParaRPr lang="en-US" sz="2400" dirty="0">
              <a:cs typeface="Calibri"/>
            </a:endParaRPr>
          </a:p>
          <a:p>
            <a:pPr marL="914400" lvl="1" indent="-457200">
              <a:buFont typeface="+mj-lt"/>
              <a:buAutoNum type="arabicPeriod"/>
            </a:pPr>
            <a:endParaRPr lang="en-US" altLang="en-US" b="1" dirty="0"/>
          </a:p>
        </p:txBody>
      </p:sp>
      <p:sp>
        <p:nvSpPr>
          <p:cNvPr id="5" name="Slide Number Placeholder 4">
            <a:extLst>
              <a:ext uri="{FF2B5EF4-FFF2-40B4-BE49-F238E27FC236}">
                <a16:creationId xmlns:a16="http://schemas.microsoft.com/office/drawing/2014/main" id="{8B38FA0E-F870-9D48-BFFE-CD0D7C544765}"/>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9</a:t>
            </a:fld>
            <a:endParaRPr lang="en-US" dirty="0"/>
          </a:p>
        </p:txBody>
      </p:sp>
      <p:pic>
        <p:nvPicPr>
          <p:cNvPr id="6" name="Picture 5" descr="A picture containing text, person, black, old&#10;&#10;Description automatically generated">
            <a:extLst>
              <a:ext uri="{FF2B5EF4-FFF2-40B4-BE49-F238E27FC236}">
                <a16:creationId xmlns:a16="http://schemas.microsoft.com/office/drawing/2014/main" id="{48C115FA-7999-3D30-F8FD-6A47560604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8847" y="4662573"/>
            <a:ext cx="1275721" cy="1608080"/>
          </a:xfrm>
          <a:prstGeom prst="rect">
            <a:avLst/>
          </a:prstGeom>
        </p:spPr>
      </p:pic>
      <p:pic>
        <p:nvPicPr>
          <p:cNvPr id="8" name="Picture 7" descr="A picture containing person, standing&#10;&#10;Description automatically generated">
            <a:extLst>
              <a:ext uri="{FF2B5EF4-FFF2-40B4-BE49-F238E27FC236}">
                <a16:creationId xmlns:a16="http://schemas.microsoft.com/office/drawing/2014/main" id="{DCB81EDB-99C1-10A0-C925-166CD5C579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4312" y="4629193"/>
            <a:ext cx="1388403" cy="1612340"/>
          </a:xfrm>
          <a:prstGeom prst="rect">
            <a:avLst/>
          </a:prstGeom>
        </p:spPr>
      </p:pic>
      <p:pic>
        <p:nvPicPr>
          <p:cNvPr id="13" name="Picture 12" descr="Several people working in an office&#10;&#10;Description automatically generated with low confidence">
            <a:extLst>
              <a:ext uri="{FF2B5EF4-FFF2-40B4-BE49-F238E27FC236}">
                <a16:creationId xmlns:a16="http://schemas.microsoft.com/office/drawing/2014/main" id="{2038C9A4-34BD-5429-5C34-4955937882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9486" y="4662573"/>
            <a:ext cx="2350499" cy="1568957"/>
          </a:xfrm>
          <a:prstGeom prst="rect">
            <a:avLst/>
          </a:prstGeom>
        </p:spPr>
      </p:pic>
    </p:spTree>
    <p:extLst>
      <p:ext uri="{BB962C8B-B14F-4D97-AF65-F5344CB8AC3E}">
        <p14:creationId xmlns:p14="http://schemas.microsoft.com/office/powerpoint/2010/main" val="3268553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CCBDF35-680B-F74D-0092-49870550D4A3}"/>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10</a:t>
            </a:fld>
            <a:endParaRPr lang="en-US" dirty="0"/>
          </a:p>
        </p:txBody>
      </p:sp>
      <p:graphicFrame>
        <p:nvGraphicFramePr>
          <p:cNvPr id="7" name="Content Placeholder 6" descr="Diagram showing the Urban Area Program Cycle.">
            <a:extLst>
              <a:ext uri="{FF2B5EF4-FFF2-40B4-BE49-F238E27FC236}">
                <a16:creationId xmlns:a16="http://schemas.microsoft.com/office/drawing/2014/main" id="{9841D6D2-BBBD-EE1C-CA22-CB8577A91D2C}"/>
              </a:ext>
            </a:extLst>
          </p:cNvPr>
          <p:cNvGraphicFramePr>
            <a:graphicFrameLocks noGrp="1"/>
          </p:cNvGraphicFramePr>
          <p:nvPr>
            <p:ph idx="1"/>
            <p:extLst>
              <p:ext uri="{D42A27DB-BD31-4B8C-83A1-F6EECF244321}">
                <p14:modId xmlns:p14="http://schemas.microsoft.com/office/powerpoint/2010/main" val="3507141452"/>
              </p:ext>
            </p:extLst>
          </p:nvPr>
        </p:nvGraphicFramePr>
        <p:xfrm>
          <a:off x="-559578" y="1249095"/>
          <a:ext cx="11317968" cy="49252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a:extLst>
              <a:ext uri="{FF2B5EF4-FFF2-40B4-BE49-F238E27FC236}">
                <a16:creationId xmlns:a16="http://schemas.microsoft.com/office/drawing/2014/main" id="{0F527A9D-0361-A2C8-0678-3E20E4356A41}"/>
              </a:ext>
            </a:extLst>
          </p:cNvPr>
          <p:cNvSpPr txBox="1">
            <a:spLocks noGrp="1"/>
          </p:cNvSpPr>
          <p:nvPr>
            <p:ph type="title" idx="4294967295"/>
          </p:nvPr>
        </p:nvSpPr>
        <p:spPr>
          <a:xfrm>
            <a:off x="838200" y="0"/>
            <a:ext cx="10515600" cy="1425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chemeClr val="tx1"/>
                </a:solidFill>
                <a:effectLst/>
                <a:uLnTx/>
                <a:uFillTx/>
                <a:latin typeface="+mn-lt"/>
                <a:ea typeface="+mj-ea"/>
                <a:cs typeface="+mj-cs"/>
              </a:rPr>
              <a:t>UA Program Cycle</a:t>
            </a:r>
            <a:endParaRPr kumimoji="0" lang="en-US" sz="3600" b="0" i="0" u="none" strike="noStrike" kern="1200" cap="none" spc="0" normalizeH="0" baseline="0" noProof="0" dirty="0">
              <a:ln>
                <a:noFill/>
              </a:ln>
              <a:solidFill>
                <a:schemeClr val="tx1"/>
              </a:solidFill>
              <a:effectLst/>
              <a:uLnTx/>
              <a:uFillTx/>
              <a:latin typeface="+mn-lt"/>
              <a:ea typeface="+mj-ea"/>
              <a:cs typeface="+mj-cs"/>
            </a:endParaRPr>
          </a:p>
        </p:txBody>
      </p:sp>
      <p:sp>
        <p:nvSpPr>
          <p:cNvPr id="10" name="Rectangle 9">
            <a:extLst>
              <a:ext uri="{FF2B5EF4-FFF2-40B4-BE49-F238E27FC236}">
                <a16:creationId xmlns:a16="http://schemas.microsoft.com/office/drawing/2014/main" id="{C40C2C54-E1BA-A47E-4315-4BEF33EFBFF9}"/>
              </a:ext>
            </a:extLst>
          </p:cNvPr>
          <p:cNvSpPr/>
          <p:nvPr/>
        </p:nvSpPr>
        <p:spPr>
          <a:xfrm>
            <a:off x="8076448" y="1621935"/>
            <a:ext cx="1956908" cy="573353"/>
          </a:xfrm>
          <a:prstGeom prst="rect">
            <a:avLst/>
          </a:prstGeom>
          <a:solidFill>
            <a:srgbClr val="7030A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500" dirty="0"/>
              <a:t>Data user comments and feedback</a:t>
            </a:r>
          </a:p>
        </p:txBody>
      </p:sp>
      <p:sp>
        <p:nvSpPr>
          <p:cNvPr id="11" name="Rectangle 10">
            <a:extLst>
              <a:ext uri="{FF2B5EF4-FFF2-40B4-BE49-F238E27FC236}">
                <a16:creationId xmlns:a16="http://schemas.microsoft.com/office/drawing/2014/main" id="{1DCE8792-BC7C-7D5E-4840-AD3174E545F9}"/>
              </a:ext>
            </a:extLst>
          </p:cNvPr>
          <p:cNvSpPr/>
          <p:nvPr/>
        </p:nvSpPr>
        <p:spPr>
          <a:xfrm>
            <a:off x="8076448" y="2409774"/>
            <a:ext cx="1956908" cy="531846"/>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500" dirty="0"/>
              <a:t>Census Bureau lessons learned and research</a:t>
            </a:r>
          </a:p>
        </p:txBody>
      </p:sp>
      <p:sp>
        <p:nvSpPr>
          <p:cNvPr id="12" name="Rectangle 11">
            <a:extLst>
              <a:ext uri="{FF2B5EF4-FFF2-40B4-BE49-F238E27FC236}">
                <a16:creationId xmlns:a16="http://schemas.microsoft.com/office/drawing/2014/main" id="{B0C1DF54-98E1-E658-4198-4611455BE622}"/>
              </a:ext>
            </a:extLst>
          </p:cNvPr>
          <p:cNvSpPr/>
          <p:nvPr/>
        </p:nvSpPr>
        <p:spPr>
          <a:xfrm>
            <a:off x="8076448" y="3138368"/>
            <a:ext cx="1956908" cy="57335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t>Availability of new data and technology</a:t>
            </a:r>
          </a:p>
        </p:txBody>
      </p:sp>
      <p:cxnSp>
        <p:nvCxnSpPr>
          <p:cNvPr id="15" name="Straight Arrow Connector 14">
            <a:extLst>
              <a:ext uri="{FF2B5EF4-FFF2-40B4-BE49-F238E27FC236}">
                <a16:creationId xmlns:a16="http://schemas.microsoft.com/office/drawing/2014/main" id="{6DD2819B-82A8-27F1-83BB-05DC2C1D6FE1}"/>
              </a:ext>
              <a:ext uri="{C183D7F6-B498-43B3-948B-1728B52AA6E4}">
                <adec:decorative xmlns:adec="http://schemas.microsoft.com/office/drawing/2017/decorative" val="1"/>
              </a:ext>
            </a:extLst>
          </p:cNvPr>
          <p:cNvCxnSpPr>
            <a:cxnSpLocks/>
            <a:stCxn id="11" idx="1"/>
          </p:cNvCxnSpPr>
          <p:nvPr/>
        </p:nvCxnSpPr>
        <p:spPr>
          <a:xfrm flipH="1">
            <a:off x="7720686" y="2675697"/>
            <a:ext cx="3557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DE11EED-86D0-31C2-C699-490F45BDC5CA}"/>
              </a:ext>
              <a:ext uri="{C183D7F6-B498-43B3-948B-1728B52AA6E4}">
                <adec:decorative xmlns:adec="http://schemas.microsoft.com/office/drawing/2017/decorative" val="1"/>
              </a:ext>
            </a:extLst>
          </p:cNvPr>
          <p:cNvCxnSpPr>
            <a:cxnSpLocks/>
            <a:stCxn id="12" idx="1"/>
          </p:cNvCxnSpPr>
          <p:nvPr/>
        </p:nvCxnSpPr>
        <p:spPr>
          <a:xfrm flipH="1" flipV="1">
            <a:off x="7720686" y="3009500"/>
            <a:ext cx="355762" cy="4155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36C7C5D-70E4-2388-537C-E6D12CAA3205}"/>
              </a:ext>
              <a:ext uri="{C183D7F6-B498-43B3-948B-1728B52AA6E4}">
                <adec:decorative xmlns:adec="http://schemas.microsoft.com/office/drawing/2017/decorative" val="1"/>
              </a:ext>
            </a:extLst>
          </p:cNvPr>
          <p:cNvCxnSpPr>
            <a:cxnSpLocks/>
            <a:stCxn id="10" idx="1"/>
          </p:cNvCxnSpPr>
          <p:nvPr/>
        </p:nvCxnSpPr>
        <p:spPr>
          <a:xfrm flipH="1">
            <a:off x="7720686" y="1908612"/>
            <a:ext cx="355762" cy="5011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2D5418E7-1BDA-CD29-6CF5-967E0D8FC0A0}"/>
              </a:ext>
            </a:extLst>
          </p:cNvPr>
          <p:cNvSpPr/>
          <p:nvPr/>
        </p:nvSpPr>
        <p:spPr>
          <a:xfrm>
            <a:off x="2006695" y="5608905"/>
            <a:ext cx="1956908" cy="573353"/>
          </a:xfrm>
          <a:prstGeom prst="rect">
            <a:avLst/>
          </a:prstGeom>
          <a:solidFill>
            <a:srgbClr val="7030A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500" dirty="0"/>
              <a:t>Data user comments and feedback</a:t>
            </a:r>
          </a:p>
        </p:txBody>
      </p:sp>
      <p:cxnSp>
        <p:nvCxnSpPr>
          <p:cNvPr id="9" name="Straight Connector 8">
            <a:extLst>
              <a:ext uri="{FF2B5EF4-FFF2-40B4-BE49-F238E27FC236}">
                <a16:creationId xmlns:a16="http://schemas.microsoft.com/office/drawing/2014/main" id="{E0B5563C-1E7E-BFB8-0977-05771801E3B8}"/>
              </a:ext>
              <a:ext uri="{C183D7F6-B498-43B3-948B-1728B52AA6E4}">
                <adec:decorative xmlns:adec="http://schemas.microsoft.com/office/drawing/2017/decorative" val="1"/>
              </a:ext>
            </a:extLst>
          </p:cNvPr>
          <p:cNvCxnSpPr>
            <a:cxnSpLocks/>
          </p:cNvCxnSpPr>
          <p:nvPr/>
        </p:nvCxnSpPr>
        <p:spPr>
          <a:xfrm flipH="1">
            <a:off x="3963603" y="5469467"/>
            <a:ext cx="146964" cy="13943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222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B4FF32-236E-A786-C746-57978769B4C4}"/>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11</a:t>
            </a:fld>
            <a:endParaRPr lang="en-US" dirty="0"/>
          </a:p>
        </p:txBody>
      </p:sp>
      <p:sp>
        <p:nvSpPr>
          <p:cNvPr id="4" name="Content Placeholder 3">
            <a:extLst>
              <a:ext uri="{FF2B5EF4-FFF2-40B4-BE49-F238E27FC236}">
                <a16:creationId xmlns:a16="http://schemas.microsoft.com/office/drawing/2014/main" id="{E184941F-A86E-4CEB-51EE-6B068BBF493E}"/>
              </a:ext>
            </a:extLst>
          </p:cNvPr>
          <p:cNvSpPr>
            <a:spLocks noGrp="1"/>
          </p:cNvSpPr>
          <p:nvPr>
            <p:ph idx="1"/>
          </p:nvPr>
        </p:nvSpPr>
        <p:spPr>
          <a:xfrm>
            <a:off x="578215" y="1379740"/>
            <a:ext cx="11012893" cy="4098519"/>
          </a:xfrm>
        </p:spPr>
        <p:txBody>
          <a:bodyPr>
            <a:normAutofit fontScale="85000" lnSpcReduction="20000"/>
          </a:bodyPr>
          <a:lstStyle/>
          <a:p>
            <a:pPr marL="0" indent="0">
              <a:buNone/>
            </a:pPr>
            <a:r>
              <a:rPr lang="en-US" sz="3100" dirty="0"/>
              <a:t>The Census Bureau uses a nationally-consistent, objective approach, to create UAs and rural territory.  These areas are designed to meet the needs of a broad range of analysts and users interested in the definition of and data for urban and rural communities for statistical purposes. </a:t>
            </a:r>
          </a:p>
          <a:p>
            <a:pPr marL="0" indent="0">
              <a:buNone/>
            </a:pPr>
            <a:endParaRPr lang="en-US" sz="3100" dirty="0"/>
          </a:p>
          <a:p>
            <a:pPr marL="0" indent="0">
              <a:buNone/>
            </a:pPr>
            <a:r>
              <a:rPr lang="en-US" sz="3100" dirty="0"/>
              <a:t>In 2020, the final delineation criteria were implemented using:</a:t>
            </a:r>
          </a:p>
          <a:p>
            <a:pPr lvl="1"/>
            <a:r>
              <a:rPr lang="en-US" dirty="0"/>
              <a:t>Python-based delineation software.</a:t>
            </a:r>
          </a:p>
          <a:p>
            <a:pPr lvl="1"/>
            <a:r>
              <a:rPr lang="en-US" dirty="0"/>
              <a:t>Census blocks and Decennial Census block-level housing unit and population data.</a:t>
            </a:r>
          </a:p>
          <a:p>
            <a:pPr lvl="1"/>
            <a:r>
              <a:rPr lang="en-US" dirty="0"/>
              <a:t>Impervious surface, hydrography, and wetlands data.</a:t>
            </a:r>
          </a:p>
          <a:p>
            <a:pPr lvl="2"/>
            <a:r>
              <a:rPr lang="en-US" sz="2400" dirty="0"/>
              <a:t>Sources: Census MAF/TIGER System</a:t>
            </a:r>
            <a:r>
              <a:rPr lang="en-US" sz="2400" dirty="0">
                <a:highlight>
                  <a:srgbClr val="FFFFFF"/>
                </a:highlight>
              </a:rPr>
              <a:t>, National Land Cover </a:t>
            </a:r>
            <a:r>
              <a:rPr lang="en-US" sz="2400" dirty="0"/>
              <a:t>Dataset, and </a:t>
            </a:r>
            <a:r>
              <a:rPr lang="en-US" sz="2400" dirty="0">
                <a:highlight>
                  <a:srgbClr val="FFFFFF"/>
                </a:highlight>
              </a:rPr>
              <a:t>Coastal Change Analysis Program.</a:t>
            </a:r>
            <a:endParaRPr lang="en-US" sz="2400" dirty="0"/>
          </a:p>
          <a:p>
            <a:pPr lvl="1"/>
            <a:r>
              <a:rPr lang="en-US" dirty="0"/>
              <a:t>Commuting data.</a:t>
            </a:r>
          </a:p>
          <a:p>
            <a:pPr lvl="2"/>
            <a:r>
              <a:rPr lang="en-US" sz="2400" dirty="0"/>
              <a:t>Source: Longitudinal Employer-Household Dynamics Origin-Destination Employment Statistics (LODES).</a:t>
            </a:r>
          </a:p>
          <a:p>
            <a:pPr marL="0" indent="0">
              <a:buNone/>
            </a:pPr>
            <a:endParaRPr lang="en-US" dirty="0"/>
          </a:p>
        </p:txBody>
      </p:sp>
      <p:sp>
        <p:nvSpPr>
          <p:cNvPr id="7" name="Title 1">
            <a:extLst>
              <a:ext uri="{FF2B5EF4-FFF2-40B4-BE49-F238E27FC236}">
                <a16:creationId xmlns:a16="http://schemas.microsoft.com/office/drawing/2014/main" id="{AF8AC2E0-5863-6E07-0F6C-5E001C9D3643}"/>
              </a:ext>
            </a:extLst>
          </p:cNvPr>
          <p:cNvSpPr txBox="1">
            <a:spLocks noGrp="1"/>
          </p:cNvSpPr>
          <p:nvPr>
            <p:ph type="title" idx="4294967295"/>
          </p:nvPr>
        </p:nvSpPr>
        <p:spPr>
          <a:xfrm>
            <a:off x="838200" y="0"/>
            <a:ext cx="10515600" cy="1425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chemeClr val="tx1"/>
                </a:solidFill>
                <a:effectLst/>
                <a:uLnTx/>
                <a:uFillTx/>
                <a:latin typeface="+mn-lt"/>
                <a:ea typeface="+mj-ea"/>
                <a:cs typeface="+mj-cs"/>
              </a:rPr>
              <a:t>How are UAs Delineated?</a:t>
            </a:r>
            <a:endParaRPr kumimoji="0" lang="en-US" sz="3600" b="0" i="0" u="none" strike="noStrike" kern="1200" cap="none" spc="0" normalizeH="0" baseline="0" noProof="0" dirty="0">
              <a:ln>
                <a:noFill/>
              </a:ln>
              <a:solidFill>
                <a:schemeClr val="tx1"/>
              </a:solidFill>
              <a:effectLst/>
              <a:uLnTx/>
              <a:uFillTx/>
              <a:latin typeface="+mn-lt"/>
              <a:ea typeface="+mj-ea"/>
              <a:cs typeface="+mj-cs"/>
            </a:endParaRPr>
          </a:p>
        </p:txBody>
      </p:sp>
    </p:spTree>
    <p:extLst>
      <p:ext uri="{BB962C8B-B14F-4D97-AF65-F5344CB8AC3E}">
        <p14:creationId xmlns:p14="http://schemas.microsoft.com/office/powerpoint/2010/main" val="3944615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9DBBCA8-14B8-43BB-BD3E-1540377F9BB8}"/>
              </a:ext>
            </a:extLst>
          </p:cNvPr>
          <p:cNvSpPr>
            <a:spLocks noGrp="1"/>
          </p:cNvSpPr>
          <p:nvPr>
            <p:ph type="title" idx="4294967295"/>
          </p:nvPr>
        </p:nvSpPr>
        <p:spPr>
          <a:xfrm>
            <a:off x="1065010" y="392907"/>
            <a:ext cx="1006197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342900" algn="l"/>
                <a:tab pos="511810" algn="l"/>
              </a:tabLst>
              <a:defRPr/>
            </a:pPr>
            <a:r>
              <a:rPr kumimoji="0" lang="en-US" sz="3600" b="0" i="0" u="none" strike="noStrike" kern="1200" cap="none" spc="0" normalizeH="0" baseline="0" noProof="0" dirty="0">
                <a:ln>
                  <a:noFill/>
                </a:ln>
                <a:solidFill>
                  <a:schemeClr val="tx2">
                    <a:lumMod val="75000"/>
                  </a:schemeClr>
                </a:solidFill>
                <a:effectLst/>
                <a:uLnTx/>
                <a:uFillTx/>
                <a:latin typeface="+mn-lt"/>
                <a:ea typeface="+mn-ea"/>
                <a:cs typeface="Times New Roman" panose="02020603050405020304" pitchFamily="18" charset="0"/>
              </a:rPr>
              <a:t>UA Delineation Steps</a:t>
            </a:r>
          </a:p>
        </p:txBody>
      </p:sp>
      <p:grpSp>
        <p:nvGrpSpPr>
          <p:cNvPr id="2" name="Group 1" descr="The delineation steps described in this document are as follows: &#10;1. Urban Core Formation&#10;2. Hops &amp; Jumps&#10;3. Low-Density Fill&#10;4. Nonresidential Territory&#10;5. Enclaves&#10;6. Indentations&#10;7. Merging&#10;8. Splitting&#10;9. Urban Area Qualification&#10;10. Final Urban Area Review&#10;11. Urban Area Naming">
            <a:extLst>
              <a:ext uri="{FF2B5EF4-FFF2-40B4-BE49-F238E27FC236}">
                <a16:creationId xmlns:a16="http://schemas.microsoft.com/office/drawing/2014/main" id="{DACEC701-1160-9519-F246-D71067B635BF}"/>
              </a:ext>
            </a:extLst>
          </p:cNvPr>
          <p:cNvGrpSpPr/>
          <p:nvPr/>
        </p:nvGrpSpPr>
        <p:grpSpPr>
          <a:xfrm>
            <a:off x="-197955" y="946707"/>
            <a:ext cx="11932748" cy="3243781"/>
            <a:chOff x="-291925" y="999933"/>
            <a:chExt cx="11830229" cy="3243781"/>
          </a:xfrm>
        </p:grpSpPr>
        <p:sp>
          <p:nvSpPr>
            <p:cNvPr id="3" name="Teardrop 2">
              <a:extLst>
                <a:ext uri="{FF2B5EF4-FFF2-40B4-BE49-F238E27FC236}">
                  <a16:creationId xmlns:a16="http://schemas.microsoft.com/office/drawing/2014/main" id="{6FE56125-EEC7-D244-9464-1813A8EB53CE}"/>
                </a:ext>
              </a:extLst>
            </p:cNvPr>
            <p:cNvSpPr/>
            <p:nvPr/>
          </p:nvSpPr>
          <p:spPr>
            <a:xfrm rot="2700000">
              <a:off x="9696810" y="1727741"/>
              <a:ext cx="1791245" cy="1774559"/>
            </a:xfrm>
            <a:prstGeom prst="teardrop">
              <a:avLst>
                <a:gd name="adj" fmla="val 88398"/>
              </a:avLst>
            </a:prstGeom>
            <a:solidFill>
              <a:schemeClr val="accent5"/>
            </a:solidFill>
          </p:spPr>
          <p:style>
            <a:lnRef idx="2">
              <a:schemeClr val="lt1">
                <a:hueOff val="0"/>
                <a:satOff val="0"/>
                <a:lumOff val="0"/>
                <a:alphaOff val="0"/>
              </a:schemeClr>
            </a:lnRef>
            <a:fillRef idx="1">
              <a:schemeClr val="accent2">
                <a:hueOff val="-1789185"/>
                <a:satOff val="-1069"/>
                <a:lumOff val="5804"/>
                <a:alphaOff val="0"/>
              </a:schemeClr>
            </a:fillRef>
            <a:effectRef idx="0">
              <a:schemeClr val="accent2">
                <a:hueOff val="-1789185"/>
                <a:satOff val="-1069"/>
                <a:lumOff val="5804"/>
                <a:alphaOff val="0"/>
              </a:schemeClr>
            </a:effectRef>
            <a:fontRef idx="minor">
              <a:schemeClr val="lt1"/>
            </a:fontRef>
          </p:style>
          <p:txBody>
            <a:bodyPr/>
            <a:lstStyle/>
            <a:p>
              <a:endParaRPr lang="en-US" dirty="0"/>
            </a:p>
          </p:txBody>
        </p:sp>
        <p:graphicFrame>
          <p:nvGraphicFramePr>
            <p:cNvPr id="4" name="Diagram 3">
              <a:extLst>
                <a:ext uri="{FF2B5EF4-FFF2-40B4-BE49-F238E27FC236}">
                  <a16:creationId xmlns:a16="http://schemas.microsoft.com/office/drawing/2014/main" id="{C637517A-AED1-9348-6453-211A473D5AE6}"/>
                </a:ext>
              </a:extLst>
            </p:cNvPr>
            <p:cNvGraphicFramePr/>
            <p:nvPr/>
          </p:nvGraphicFramePr>
          <p:xfrm>
            <a:off x="-291925" y="999933"/>
            <a:ext cx="11830229" cy="32437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graphicFrame>
        <p:nvGraphicFramePr>
          <p:cNvPr id="6" name="Diagram 5">
            <a:extLst>
              <a:ext uri="{FF2B5EF4-FFF2-40B4-BE49-F238E27FC236}">
                <a16:creationId xmlns:a16="http://schemas.microsoft.com/office/drawing/2014/main" id="{D350DAE2-12DE-8DD0-A57D-2FA2D0317A5E}"/>
              </a:ext>
              <a:ext uri="{C183D7F6-B498-43B3-948B-1728B52AA6E4}">
                <adec:decorative xmlns:adec="http://schemas.microsoft.com/office/drawing/2017/decorative" val="1"/>
              </a:ext>
            </a:extLst>
          </p:cNvPr>
          <p:cNvGraphicFramePr/>
          <p:nvPr/>
        </p:nvGraphicFramePr>
        <p:xfrm>
          <a:off x="0" y="2991270"/>
          <a:ext cx="11538304" cy="324378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Slide Number Placeholder 6">
            <a:extLst>
              <a:ext uri="{FF2B5EF4-FFF2-40B4-BE49-F238E27FC236}">
                <a16:creationId xmlns:a16="http://schemas.microsoft.com/office/drawing/2014/main" id="{15643A91-05ED-4874-33AC-239EE0F6597A}"/>
              </a:ext>
            </a:extLst>
          </p:cNvPr>
          <p:cNvSpPr txBox="1">
            <a:spLocks/>
          </p:cNvSpPr>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12</a:t>
            </a:fld>
            <a:endParaRPr lang="en-US" dirty="0"/>
          </a:p>
        </p:txBody>
      </p:sp>
    </p:spTree>
    <p:extLst>
      <p:ext uri="{BB962C8B-B14F-4D97-AF65-F5344CB8AC3E}">
        <p14:creationId xmlns:p14="http://schemas.microsoft.com/office/powerpoint/2010/main" val="980345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9DBBCA8-14B8-43BB-BD3E-1540377F9BB8}"/>
              </a:ext>
            </a:extLst>
          </p:cNvPr>
          <p:cNvSpPr>
            <a:spLocks noGrp="1"/>
          </p:cNvSpPr>
          <p:nvPr>
            <p:ph type="title" idx="4294967295"/>
          </p:nvPr>
        </p:nvSpPr>
        <p:spPr>
          <a:xfrm>
            <a:off x="1065010" y="336753"/>
            <a:ext cx="1006198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342900" algn="l"/>
                <a:tab pos="511810" algn="l"/>
              </a:tabLst>
              <a:defRPr/>
            </a:pPr>
            <a:r>
              <a:rPr kumimoji="0" lang="en-US" sz="3600" b="0" i="0" u="none" strike="noStrike" kern="1200" cap="none" spc="0" normalizeH="0" baseline="0" noProof="0" dirty="0">
                <a:ln>
                  <a:noFill/>
                </a:ln>
                <a:solidFill>
                  <a:schemeClr val="tx1"/>
                </a:solidFill>
                <a:effectLst/>
                <a:uLnTx/>
                <a:uFillTx/>
                <a:latin typeface="+mn-lt"/>
                <a:ea typeface="+mn-ea"/>
                <a:cs typeface="Times New Roman" panose="02020603050405020304" pitchFamily="18" charset="0"/>
              </a:rPr>
              <a:t>Step 1: Urban Core Formation</a:t>
            </a:r>
          </a:p>
        </p:txBody>
      </p:sp>
      <p:graphicFrame>
        <p:nvGraphicFramePr>
          <p:cNvPr id="11" name="Diagram 10" descr="Diagram depicting the components creating the initial urban core or eligible block areas.">
            <a:extLst>
              <a:ext uri="{FF2B5EF4-FFF2-40B4-BE49-F238E27FC236}">
                <a16:creationId xmlns:a16="http://schemas.microsoft.com/office/drawing/2014/main" id="{233CC0CC-6EB7-979C-E754-B9968F6ABB0F}"/>
              </a:ext>
            </a:extLst>
          </p:cNvPr>
          <p:cNvGraphicFramePr/>
          <p:nvPr>
            <p:extLst>
              <p:ext uri="{D42A27DB-BD31-4B8C-83A1-F6EECF244321}">
                <p14:modId xmlns:p14="http://schemas.microsoft.com/office/powerpoint/2010/main" val="2341602287"/>
              </p:ext>
            </p:extLst>
          </p:nvPr>
        </p:nvGraphicFramePr>
        <p:xfrm>
          <a:off x="1602377" y="1445622"/>
          <a:ext cx="8608920" cy="4491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6">
            <a:extLst>
              <a:ext uri="{FF2B5EF4-FFF2-40B4-BE49-F238E27FC236}">
                <a16:creationId xmlns:a16="http://schemas.microsoft.com/office/drawing/2014/main" id="{CE06305C-836B-20F8-734B-EFAE7FA248D8}"/>
              </a:ext>
            </a:extLst>
          </p:cNvPr>
          <p:cNvSpPr txBox="1">
            <a:spLocks/>
          </p:cNvSpPr>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13</a:t>
            </a:fld>
            <a:endParaRPr lang="en-US" dirty="0"/>
          </a:p>
        </p:txBody>
      </p:sp>
    </p:spTree>
    <p:extLst>
      <p:ext uri="{BB962C8B-B14F-4D97-AF65-F5344CB8AC3E}">
        <p14:creationId xmlns:p14="http://schemas.microsoft.com/office/powerpoint/2010/main" val="1918514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9DBBCA8-14B8-43BB-BD3E-1540377F9BB8}"/>
              </a:ext>
            </a:extLst>
          </p:cNvPr>
          <p:cNvSpPr>
            <a:spLocks noGrp="1"/>
          </p:cNvSpPr>
          <p:nvPr>
            <p:ph type="title" idx="4294967295"/>
          </p:nvPr>
        </p:nvSpPr>
        <p:spPr>
          <a:xfrm>
            <a:off x="1219016" y="369292"/>
            <a:ext cx="971573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342900" algn="l"/>
                <a:tab pos="511810" algn="l"/>
              </a:tabLst>
              <a:defRPr/>
            </a:pPr>
            <a:r>
              <a:rPr kumimoji="0" lang="en-US" sz="3600" b="0" i="0" u="none" strike="noStrike" kern="1200" cap="none" spc="0" normalizeH="0" baseline="0" noProof="0" dirty="0">
                <a:ln>
                  <a:noFill/>
                </a:ln>
                <a:solidFill>
                  <a:schemeClr val="tx1"/>
                </a:solidFill>
                <a:effectLst/>
                <a:uLnTx/>
                <a:uFillTx/>
                <a:latin typeface="+mn-lt"/>
                <a:ea typeface="+mn-ea"/>
                <a:cs typeface="Times New Roman" panose="02020603050405020304" pitchFamily="18" charset="0"/>
              </a:rPr>
              <a:t>Step 2: Hops and Jumps</a:t>
            </a:r>
          </a:p>
        </p:txBody>
      </p:sp>
      <p:sp>
        <p:nvSpPr>
          <p:cNvPr id="7" name="TextBox 6">
            <a:extLst>
              <a:ext uri="{FF2B5EF4-FFF2-40B4-BE49-F238E27FC236}">
                <a16:creationId xmlns:a16="http://schemas.microsoft.com/office/drawing/2014/main" id="{1382E714-5787-4B16-B197-FB6C3CB895C3}"/>
              </a:ext>
            </a:extLst>
          </p:cNvPr>
          <p:cNvSpPr txBox="1"/>
          <p:nvPr/>
        </p:nvSpPr>
        <p:spPr>
          <a:xfrm>
            <a:off x="595594" y="1209857"/>
            <a:ext cx="10955383" cy="2431435"/>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US" sz="2400" dirty="0"/>
              <a:t>Connect noncontiguous urban territory through road connections. </a:t>
            </a:r>
            <a:endParaRPr lang="en-US" sz="800" dirty="0"/>
          </a:p>
          <a:p>
            <a:pPr marL="342900" indent="-342900">
              <a:buFont typeface="Arial" panose="020B0604020202020204" pitchFamily="34" charset="0"/>
              <a:buChar char="•"/>
            </a:pPr>
            <a:r>
              <a:rPr lang="en-US" sz="2400" dirty="0"/>
              <a:t>Hops occur first.  </a:t>
            </a:r>
          </a:p>
          <a:p>
            <a:pPr marL="800100" lvl="1" indent="-342900">
              <a:buFont typeface="Arial" panose="020B0604020202020204" pitchFamily="34" charset="0"/>
              <a:buChar char="•"/>
            </a:pPr>
            <a:r>
              <a:rPr lang="en-US" sz="2000" dirty="0"/>
              <a:t>Maximum hop distance is 0.5 miles.</a:t>
            </a:r>
          </a:p>
          <a:p>
            <a:pPr marL="800100" lvl="1" indent="-342900">
              <a:buFont typeface="Arial" panose="020B0604020202020204" pitchFamily="34" charset="0"/>
              <a:buChar char="•"/>
            </a:pPr>
            <a:r>
              <a:rPr lang="en-US" sz="2000" dirty="0"/>
              <a:t>Hops continue to propagate until there are no more qualified connections.</a:t>
            </a:r>
          </a:p>
          <a:p>
            <a:pPr marL="342900" indent="-342900">
              <a:buFont typeface="Arial" panose="020B0604020202020204" pitchFamily="34" charset="0"/>
              <a:buChar char="•"/>
            </a:pPr>
            <a:r>
              <a:rPr lang="en-US" sz="2400" dirty="0"/>
              <a:t>Jumps occur after hops are completed.  </a:t>
            </a:r>
          </a:p>
          <a:p>
            <a:pPr marL="800100" lvl="1" indent="-342900">
              <a:buFont typeface="Arial" panose="020B0604020202020204" pitchFamily="34" charset="0"/>
              <a:buChar char="•"/>
            </a:pPr>
            <a:r>
              <a:rPr lang="en-US" sz="2000" dirty="0"/>
              <a:t>Jump distance is between 0.5 and 1.5 miles.</a:t>
            </a:r>
          </a:p>
          <a:p>
            <a:pPr marL="800100" lvl="1" indent="-342900">
              <a:buFont typeface="Arial" panose="020B0604020202020204" pitchFamily="34" charset="0"/>
              <a:buChar char="•"/>
            </a:pPr>
            <a:r>
              <a:rPr lang="en-US" sz="2000" dirty="0"/>
              <a:t>Jumps only occur once, then stop. </a:t>
            </a:r>
          </a:p>
        </p:txBody>
      </p:sp>
      <p:pic>
        <p:nvPicPr>
          <p:cNvPr id="2" name="Picture 1" descr="Image depicting hop and jump connections in an urban area delineation.">
            <a:extLst>
              <a:ext uri="{FF2B5EF4-FFF2-40B4-BE49-F238E27FC236}">
                <a16:creationId xmlns:a16="http://schemas.microsoft.com/office/drawing/2014/main" id="{B69DAAF4-A690-57B1-DCD4-14814B3F5BB7}"/>
              </a:ext>
            </a:extLst>
          </p:cNvPr>
          <p:cNvPicPr>
            <a:picLocks noChangeAspect="1"/>
          </p:cNvPicPr>
          <p:nvPr/>
        </p:nvPicPr>
        <p:blipFill>
          <a:blip r:embed="rId3"/>
          <a:stretch>
            <a:fillRect/>
          </a:stretch>
        </p:blipFill>
        <p:spPr>
          <a:xfrm>
            <a:off x="4365070" y="3777900"/>
            <a:ext cx="3461860" cy="2649306"/>
          </a:xfrm>
          <a:prstGeom prst="rect">
            <a:avLst/>
          </a:prstGeom>
          <a:ln w="25400">
            <a:solidFill>
              <a:schemeClr val="tx1"/>
            </a:solidFill>
          </a:ln>
        </p:spPr>
      </p:pic>
      <p:sp>
        <p:nvSpPr>
          <p:cNvPr id="9" name="TextBox 8">
            <a:extLst>
              <a:ext uri="{FF2B5EF4-FFF2-40B4-BE49-F238E27FC236}">
                <a16:creationId xmlns:a16="http://schemas.microsoft.com/office/drawing/2014/main" id="{8C97B13D-4EE0-7B78-7408-09F73E919E63}"/>
              </a:ext>
            </a:extLst>
          </p:cNvPr>
          <p:cNvSpPr txBox="1"/>
          <p:nvPr/>
        </p:nvSpPr>
        <p:spPr>
          <a:xfrm>
            <a:off x="3076349" y="5047990"/>
            <a:ext cx="614271" cy="400110"/>
          </a:xfrm>
          <a:prstGeom prst="rect">
            <a:avLst/>
          </a:prstGeom>
          <a:noFill/>
        </p:spPr>
        <p:txBody>
          <a:bodyPr wrap="none" rtlCol="0">
            <a:spAutoFit/>
          </a:bodyPr>
          <a:lstStyle/>
          <a:p>
            <a:r>
              <a:rPr lang="en-US" sz="2000" dirty="0"/>
              <a:t>Hop</a:t>
            </a:r>
          </a:p>
        </p:txBody>
      </p:sp>
      <p:sp>
        <p:nvSpPr>
          <p:cNvPr id="10" name="TextBox 9">
            <a:extLst>
              <a:ext uri="{FF2B5EF4-FFF2-40B4-BE49-F238E27FC236}">
                <a16:creationId xmlns:a16="http://schemas.microsoft.com/office/drawing/2014/main" id="{0EBAB83B-07C7-F00E-BEA9-23C2E1DF7D90}"/>
              </a:ext>
            </a:extLst>
          </p:cNvPr>
          <p:cNvSpPr txBox="1"/>
          <p:nvPr/>
        </p:nvSpPr>
        <p:spPr>
          <a:xfrm>
            <a:off x="8771388" y="3537202"/>
            <a:ext cx="840615" cy="400110"/>
          </a:xfrm>
          <a:prstGeom prst="rect">
            <a:avLst/>
          </a:prstGeom>
          <a:noFill/>
        </p:spPr>
        <p:txBody>
          <a:bodyPr wrap="none" rtlCol="0">
            <a:spAutoFit/>
          </a:bodyPr>
          <a:lstStyle/>
          <a:p>
            <a:r>
              <a:rPr lang="en-US" sz="2000" dirty="0"/>
              <a:t>Jumps</a:t>
            </a:r>
          </a:p>
        </p:txBody>
      </p:sp>
      <p:cxnSp>
        <p:nvCxnSpPr>
          <p:cNvPr id="12" name="Straight Arrow Connector 11">
            <a:extLst>
              <a:ext uri="{FF2B5EF4-FFF2-40B4-BE49-F238E27FC236}">
                <a16:creationId xmlns:a16="http://schemas.microsoft.com/office/drawing/2014/main" id="{A7E8AD2C-0B0C-D031-06B1-4AEAAF0FB481}"/>
              </a:ext>
              <a:ext uri="{C183D7F6-B498-43B3-948B-1728B52AA6E4}">
                <adec:decorative xmlns:adec="http://schemas.microsoft.com/office/drawing/2017/decorative" val="1"/>
              </a:ext>
            </a:extLst>
          </p:cNvPr>
          <p:cNvCxnSpPr>
            <a:cxnSpLocks/>
            <a:stCxn id="9" idx="3"/>
          </p:cNvCxnSpPr>
          <p:nvPr/>
        </p:nvCxnSpPr>
        <p:spPr>
          <a:xfrm>
            <a:off x="3690620" y="5248045"/>
            <a:ext cx="1338580" cy="33666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C6E6943-779C-37CA-C208-759133BB85B5}"/>
              </a:ext>
              <a:ext uri="{C183D7F6-B498-43B3-948B-1728B52AA6E4}">
                <adec:decorative xmlns:adec="http://schemas.microsoft.com/office/drawing/2017/decorative" val="1"/>
              </a:ext>
            </a:extLst>
          </p:cNvPr>
          <p:cNvCxnSpPr>
            <a:cxnSpLocks/>
            <a:stCxn id="10" idx="1"/>
          </p:cNvCxnSpPr>
          <p:nvPr/>
        </p:nvCxnSpPr>
        <p:spPr>
          <a:xfrm flipH="1">
            <a:off x="6602819" y="3737257"/>
            <a:ext cx="2168569" cy="66520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A8DE04F-A299-EE8E-D6A4-2F293F9C2007}"/>
              </a:ext>
              <a:ext uri="{C183D7F6-B498-43B3-948B-1728B52AA6E4}">
                <adec:decorative xmlns:adec="http://schemas.microsoft.com/office/drawing/2017/decorative" val="1"/>
              </a:ext>
            </a:extLst>
          </p:cNvPr>
          <p:cNvCxnSpPr>
            <a:cxnSpLocks/>
            <a:stCxn id="10" idx="1"/>
          </p:cNvCxnSpPr>
          <p:nvPr/>
        </p:nvCxnSpPr>
        <p:spPr>
          <a:xfrm flipH="1">
            <a:off x="6932428" y="3737257"/>
            <a:ext cx="1838960" cy="102612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6">
            <a:extLst>
              <a:ext uri="{FF2B5EF4-FFF2-40B4-BE49-F238E27FC236}">
                <a16:creationId xmlns:a16="http://schemas.microsoft.com/office/drawing/2014/main" id="{41F9CFFE-03E7-6E33-8960-1E3197BA917D}"/>
              </a:ext>
            </a:extLst>
          </p:cNvPr>
          <p:cNvSpPr txBox="1">
            <a:spLocks/>
          </p:cNvSpPr>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14</a:t>
            </a:fld>
            <a:endParaRPr lang="en-US" dirty="0"/>
          </a:p>
        </p:txBody>
      </p:sp>
    </p:spTree>
    <p:extLst>
      <p:ext uri="{BB962C8B-B14F-4D97-AF65-F5344CB8AC3E}">
        <p14:creationId xmlns:p14="http://schemas.microsoft.com/office/powerpoint/2010/main" val="3389636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7E73F5-43DE-7C61-9807-0D9868FDBDDF}"/>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15</a:t>
            </a:fld>
            <a:endParaRPr lang="en-US" dirty="0"/>
          </a:p>
        </p:txBody>
      </p:sp>
      <p:sp>
        <p:nvSpPr>
          <p:cNvPr id="4" name="Content Placeholder 3">
            <a:extLst>
              <a:ext uri="{FF2B5EF4-FFF2-40B4-BE49-F238E27FC236}">
                <a16:creationId xmlns:a16="http://schemas.microsoft.com/office/drawing/2014/main" id="{96803C3D-C4AD-F6B2-5FD3-0CFE9F09C1F4}"/>
              </a:ext>
            </a:extLst>
          </p:cNvPr>
          <p:cNvSpPr>
            <a:spLocks noGrp="1"/>
          </p:cNvSpPr>
          <p:nvPr>
            <p:ph idx="1"/>
          </p:nvPr>
        </p:nvSpPr>
        <p:spPr>
          <a:xfrm>
            <a:off x="2928827" y="1421442"/>
            <a:ext cx="5907506" cy="1474414"/>
          </a:xfrm>
        </p:spPr>
        <p:txBody>
          <a:bodyPr>
            <a:normAutofit/>
          </a:bodyPr>
          <a:lstStyle/>
          <a:p>
            <a:pPr marL="0" indent="0">
              <a:buNone/>
            </a:pPr>
            <a:r>
              <a:rPr lang="en-US" sz="2400" dirty="0"/>
              <a:t>Adding blocks with low housing density and nonresidential urban land uses (e.g., airports, commercial and industrial parks on the edges of </a:t>
            </a:r>
            <a:r>
              <a:rPr lang="en-US" sz="2400" b="1" dirty="0">
                <a:solidFill>
                  <a:srgbClr val="7030A0"/>
                </a:solidFill>
              </a:rPr>
              <a:t>areas</a:t>
            </a:r>
            <a:r>
              <a:rPr lang="en-US" sz="2400" dirty="0"/>
              <a:t>).</a:t>
            </a:r>
          </a:p>
        </p:txBody>
      </p:sp>
      <p:pic>
        <p:nvPicPr>
          <p:cNvPr id="5" name="Picture 4" descr="Image depicting an enclave.">
            <a:extLst>
              <a:ext uri="{FF2B5EF4-FFF2-40B4-BE49-F238E27FC236}">
                <a16:creationId xmlns:a16="http://schemas.microsoft.com/office/drawing/2014/main" id="{9992049A-073A-91C5-6B71-9455010B9A07}"/>
              </a:ext>
            </a:extLst>
          </p:cNvPr>
          <p:cNvPicPr>
            <a:picLocks noChangeAspect="1"/>
          </p:cNvPicPr>
          <p:nvPr/>
        </p:nvPicPr>
        <p:blipFill rotWithShape="1">
          <a:blip r:embed="rId2"/>
          <a:srcRect r="31452" b="15463"/>
          <a:stretch/>
        </p:blipFill>
        <p:spPr>
          <a:xfrm>
            <a:off x="9087680" y="2657786"/>
            <a:ext cx="2451409" cy="2069997"/>
          </a:xfrm>
          <a:prstGeom prst="rect">
            <a:avLst/>
          </a:prstGeom>
          <a:ln w="25400">
            <a:solidFill>
              <a:schemeClr val="tx1"/>
            </a:solidFill>
          </a:ln>
        </p:spPr>
      </p:pic>
      <p:sp>
        <p:nvSpPr>
          <p:cNvPr id="6" name="Oval 5">
            <a:extLst>
              <a:ext uri="{FF2B5EF4-FFF2-40B4-BE49-F238E27FC236}">
                <a16:creationId xmlns:a16="http://schemas.microsoft.com/office/drawing/2014/main" id="{74959520-724D-10A8-29C8-99A207BB3108}"/>
              </a:ext>
              <a:ext uri="{C183D7F6-B498-43B3-948B-1728B52AA6E4}">
                <adec:decorative xmlns:adec="http://schemas.microsoft.com/office/drawing/2017/decorative" val="1"/>
              </a:ext>
            </a:extLst>
          </p:cNvPr>
          <p:cNvSpPr/>
          <p:nvPr/>
        </p:nvSpPr>
        <p:spPr>
          <a:xfrm>
            <a:off x="9432655" y="3479639"/>
            <a:ext cx="1464449" cy="434786"/>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8" name="Picture 7" descr="Image depicting an indentation.">
            <a:extLst>
              <a:ext uri="{FF2B5EF4-FFF2-40B4-BE49-F238E27FC236}">
                <a16:creationId xmlns:a16="http://schemas.microsoft.com/office/drawing/2014/main" id="{CD035BC5-F8F1-5E6F-1357-DDC7D08570F2}"/>
              </a:ext>
            </a:extLst>
          </p:cNvPr>
          <p:cNvPicPr>
            <a:picLocks noChangeAspect="1"/>
          </p:cNvPicPr>
          <p:nvPr/>
        </p:nvPicPr>
        <p:blipFill rotWithShape="1">
          <a:blip r:embed="rId3"/>
          <a:srcRect t="6043" r="30687"/>
          <a:stretch/>
        </p:blipFill>
        <p:spPr>
          <a:xfrm>
            <a:off x="3161466" y="3843278"/>
            <a:ext cx="2329645" cy="2296005"/>
          </a:xfrm>
          <a:prstGeom prst="rect">
            <a:avLst/>
          </a:prstGeom>
          <a:ln w="25400">
            <a:solidFill>
              <a:schemeClr val="tx1"/>
            </a:solidFill>
          </a:ln>
        </p:spPr>
      </p:pic>
      <p:sp>
        <p:nvSpPr>
          <p:cNvPr id="9" name="Oval 8">
            <a:extLst>
              <a:ext uri="{FF2B5EF4-FFF2-40B4-BE49-F238E27FC236}">
                <a16:creationId xmlns:a16="http://schemas.microsoft.com/office/drawing/2014/main" id="{480DB490-F2D7-6813-0D1D-64EB3A4EB748}"/>
              </a:ext>
              <a:ext uri="{C183D7F6-B498-43B3-948B-1728B52AA6E4}">
                <adec:decorative xmlns:adec="http://schemas.microsoft.com/office/drawing/2017/decorative" val="1"/>
              </a:ext>
            </a:extLst>
          </p:cNvPr>
          <p:cNvSpPr/>
          <p:nvPr/>
        </p:nvSpPr>
        <p:spPr>
          <a:xfrm>
            <a:off x="3334879" y="4226207"/>
            <a:ext cx="1940250" cy="1530145"/>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0" name="Title 9">
            <a:extLst>
              <a:ext uri="{FF2B5EF4-FFF2-40B4-BE49-F238E27FC236}">
                <a16:creationId xmlns:a16="http://schemas.microsoft.com/office/drawing/2014/main" id="{3D335442-345F-47C0-AAAF-26E5AFCEE4DC}"/>
              </a:ext>
            </a:extLst>
          </p:cNvPr>
          <p:cNvSpPr>
            <a:spLocks noGrp="1"/>
          </p:cNvSpPr>
          <p:nvPr>
            <p:ph type="title" idx="4294967295"/>
          </p:nvPr>
        </p:nvSpPr>
        <p:spPr>
          <a:xfrm>
            <a:off x="1238133" y="378281"/>
            <a:ext cx="971573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342900" algn="l"/>
                <a:tab pos="511810" algn="l"/>
              </a:tabLst>
              <a:defRPr/>
            </a:pPr>
            <a:r>
              <a:rPr kumimoji="0" lang="en-US" sz="3600" b="0" i="0" u="none" strike="noStrike" kern="1200" cap="none" spc="0" normalizeH="0" baseline="0" noProof="0" dirty="0">
                <a:ln>
                  <a:noFill/>
                </a:ln>
                <a:solidFill>
                  <a:schemeClr val="tx1"/>
                </a:solidFill>
                <a:effectLst/>
                <a:uLnTx/>
                <a:uFillTx/>
                <a:latin typeface="+mn-lt"/>
                <a:ea typeface="+mn-ea"/>
                <a:cs typeface="Times New Roman" panose="02020603050405020304" pitchFamily="18" charset="0"/>
              </a:rPr>
              <a:t>Steps 3-6: Adding territory</a:t>
            </a:r>
          </a:p>
        </p:txBody>
      </p:sp>
      <p:pic>
        <p:nvPicPr>
          <p:cNvPr id="7" name="Picture 6" descr="Image depicting an area containing an airport added to the urban area delineation.">
            <a:extLst>
              <a:ext uri="{FF2B5EF4-FFF2-40B4-BE49-F238E27FC236}">
                <a16:creationId xmlns:a16="http://schemas.microsoft.com/office/drawing/2014/main" id="{5F39EC38-F4F2-C3B4-7C9F-62EA85D0FD8C}"/>
              </a:ext>
            </a:extLst>
          </p:cNvPr>
          <p:cNvPicPr>
            <a:picLocks noChangeAspect="1"/>
          </p:cNvPicPr>
          <p:nvPr/>
        </p:nvPicPr>
        <p:blipFill rotWithShape="1">
          <a:blip r:embed="rId4"/>
          <a:srcRect l="5514" t="4309" b="21003"/>
          <a:stretch/>
        </p:blipFill>
        <p:spPr>
          <a:xfrm>
            <a:off x="652911" y="1243921"/>
            <a:ext cx="2024570" cy="1949826"/>
          </a:xfrm>
          <a:prstGeom prst="rect">
            <a:avLst/>
          </a:prstGeom>
          <a:ln w="25400">
            <a:solidFill>
              <a:schemeClr val="tx1"/>
            </a:solidFill>
          </a:ln>
        </p:spPr>
      </p:pic>
      <p:sp>
        <p:nvSpPr>
          <p:cNvPr id="12" name="Oval 11">
            <a:extLst>
              <a:ext uri="{FF2B5EF4-FFF2-40B4-BE49-F238E27FC236}">
                <a16:creationId xmlns:a16="http://schemas.microsoft.com/office/drawing/2014/main" id="{2C271BBB-1690-56D6-3294-6FEACDF3FD13}"/>
              </a:ext>
              <a:ext uri="{C183D7F6-B498-43B3-948B-1728B52AA6E4}">
                <adec:decorative xmlns:adec="http://schemas.microsoft.com/office/drawing/2017/decorative" val="1"/>
              </a:ext>
            </a:extLst>
          </p:cNvPr>
          <p:cNvSpPr/>
          <p:nvPr/>
        </p:nvSpPr>
        <p:spPr>
          <a:xfrm>
            <a:off x="661260" y="1511621"/>
            <a:ext cx="2016221" cy="1659143"/>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 name="TextBox 1">
            <a:extLst>
              <a:ext uri="{FF2B5EF4-FFF2-40B4-BE49-F238E27FC236}">
                <a16:creationId xmlns:a16="http://schemas.microsoft.com/office/drawing/2014/main" id="{ADF35865-362B-4291-77F3-A6750684D0AF}"/>
              </a:ext>
            </a:extLst>
          </p:cNvPr>
          <p:cNvSpPr txBox="1"/>
          <p:nvPr/>
        </p:nvSpPr>
        <p:spPr>
          <a:xfrm>
            <a:off x="6833937" y="3393598"/>
            <a:ext cx="2192983" cy="738664"/>
          </a:xfrm>
          <a:prstGeom prst="rect">
            <a:avLst/>
          </a:prstGeom>
          <a:noFill/>
        </p:spPr>
        <p:txBody>
          <a:bodyPr wrap="square" rtlCol="0">
            <a:spAutoFit/>
          </a:bodyPr>
          <a:lstStyle/>
          <a:p>
            <a:r>
              <a:rPr lang="en-US" sz="2400" dirty="0"/>
              <a:t>Filling enclaves.</a:t>
            </a:r>
          </a:p>
          <a:p>
            <a:endParaRPr lang="en-US" dirty="0"/>
          </a:p>
        </p:txBody>
      </p:sp>
      <p:sp>
        <p:nvSpPr>
          <p:cNvPr id="11" name="TextBox 10">
            <a:extLst>
              <a:ext uri="{FF2B5EF4-FFF2-40B4-BE49-F238E27FC236}">
                <a16:creationId xmlns:a16="http://schemas.microsoft.com/office/drawing/2014/main" id="{DBC573C5-C443-C90A-248C-4D3D74A32B02}"/>
              </a:ext>
            </a:extLst>
          </p:cNvPr>
          <p:cNvSpPr txBox="1"/>
          <p:nvPr/>
        </p:nvSpPr>
        <p:spPr>
          <a:xfrm>
            <a:off x="5568034" y="4727783"/>
            <a:ext cx="2627707" cy="738664"/>
          </a:xfrm>
          <a:prstGeom prst="rect">
            <a:avLst/>
          </a:prstGeom>
          <a:noFill/>
        </p:spPr>
        <p:txBody>
          <a:bodyPr wrap="none" rtlCol="0">
            <a:spAutoFit/>
          </a:bodyPr>
          <a:lstStyle/>
          <a:p>
            <a:r>
              <a:rPr lang="en-US" sz="2400" dirty="0"/>
              <a:t>Filling indentations.</a:t>
            </a:r>
          </a:p>
          <a:p>
            <a:endParaRPr lang="en-US" dirty="0"/>
          </a:p>
        </p:txBody>
      </p:sp>
    </p:spTree>
    <p:extLst>
      <p:ext uri="{BB962C8B-B14F-4D97-AF65-F5344CB8AC3E}">
        <p14:creationId xmlns:p14="http://schemas.microsoft.com/office/powerpoint/2010/main" val="2321332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9DBBCA8-14B8-43BB-BD3E-1540377F9BB8}"/>
              </a:ext>
            </a:extLst>
          </p:cNvPr>
          <p:cNvSpPr>
            <a:spLocks noGrp="1"/>
          </p:cNvSpPr>
          <p:nvPr>
            <p:ph type="title" idx="4294967295"/>
          </p:nvPr>
        </p:nvSpPr>
        <p:spPr>
          <a:xfrm>
            <a:off x="1176337" y="395336"/>
            <a:ext cx="983932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342900" algn="l"/>
                <a:tab pos="511810" algn="l"/>
              </a:tabLst>
              <a:defRPr/>
            </a:pPr>
            <a:r>
              <a:rPr kumimoji="0" lang="en-US" sz="3600" b="0" i="0" u="none" strike="noStrike" kern="1200" cap="none" spc="0" normalizeH="0" baseline="0" noProof="0" dirty="0">
                <a:ln>
                  <a:noFill/>
                </a:ln>
                <a:solidFill>
                  <a:schemeClr val="tx1"/>
                </a:solidFill>
                <a:effectLst/>
                <a:uLnTx/>
                <a:uFillTx/>
                <a:latin typeface="+mn-lt"/>
                <a:ea typeface="+mn-ea"/>
                <a:cs typeface="Times New Roman" panose="02020603050405020304" pitchFamily="18" charset="0"/>
              </a:rPr>
              <a:t>Step 7 and 8: Merging and Splitting</a:t>
            </a:r>
          </a:p>
        </p:txBody>
      </p:sp>
      <p:sp>
        <p:nvSpPr>
          <p:cNvPr id="3" name="TextBox 2">
            <a:extLst>
              <a:ext uri="{FF2B5EF4-FFF2-40B4-BE49-F238E27FC236}">
                <a16:creationId xmlns:a16="http://schemas.microsoft.com/office/drawing/2014/main" id="{ED93386C-AADE-802D-A95F-6F1300096FDE}"/>
              </a:ext>
            </a:extLst>
          </p:cNvPr>
          <p:cNvSpPr txBox="1"/>
          <p:nvPr/>
        </p:nvSpPr>
        <p:spPr>
          <a:xfrm>
            <a:off x="585611" y="1160991"/>
            <a:ext cx="5117357" cy="1015663"/>
          </a:xfrm>
          <a:prstGeom prst="rect">
            <a:avLst/>
          </a:prstGeom>
          <a:noFill/>
        </p:spPr>
        <p:txBody>
          <a:bodyPr wrap="square" lIns="91440" tIns="45720" rIns="91440" bIns="45720" anchor="t">
            <a:spAutoFit/>
          </a:bodyPr>
          <a:lstStyle/>
          <a:p>
            <a:r>
              <a:rPr lang="en-US" sz="2000" dirty="0"/>
              <a:t>Merge eligibility: </a:t>
            </a:r>
            <a:r>
              <a:rPr lang="en-US" sz="2000" b="1" dirty="0">
                <a:solidFill>
                  <a:srgbClr val="7030A0"/>
                </a:solidFill>
                <a:cs typeface="Times New Roman" panose="02020603050405020304" pitchFamily="18" charset="0"/>
              </a:rPr>
              <a:t>Are</a:t>
            </a:r>
            <a:r>
              <a:rPr lang="en-US" sz="2000" b="1" dirty="0">
                <a:solidFill>
                  <a:srgbClr val="7030A0"/>
                </a:solidFill>
                <a:effectLst/>
                <a:ea typeface="Calibri" panose="020F0502020204030204" pitchFamily="34" charset="0"/>
                <a:cs typeface="Times New Roman" panose="02020603050405020304" pitchFamily="18" charset="0"/>
              </a:rPr>
              <a:t>as</a:t>
            </a:r>
            <a:r>
              <a:rPr lang="en-US" sz="2000" dirty="0"/>
              <a:t> that would not qualify as final UAs that are within 0.25 miles of qualifying </a:t>
            </a:r>
            <a:r>
              <a:rPr lang="en-US" sz="2000" b="1" dirty="0">
                <a:solidFill>
                  <a:srgbClr val="7030A0"/>
                </a:solidFill>
                <a:effectLst/>
                <a:ea typeface="Calibri" panose="020F0502020204030204" pitchFamily="34" charset="0"/>
                <a:cs typeface="Times New Roman" panose="02020603050405020304" pitchFamily="18" charset="0"/>
              </a:rPr>
              <a:t>areas</a:t>
            </a:r>
            <a:r>
              <a:rPr lang="en-US" sz="2000" dirty="0"/>
              <a:t>. </a:t>
            </a:r>
            <a:endParaRPr lang="en-US" sz="2000" i="1" dirty="0">
              <a:solidFill>
                <a:schemeClr val="bg2">
                  <a:lumMod val="50000"/>
                </a:schemeClr>
              </a:solidFill>
            </a:endParaRPr>
          </a:p>
        </p:txBody>
      </p:sp>
      <p:sp>
        <p:nvSpPr>
          <p:cNvPr id="17" name="TextBox 16">
            <a:extLst>
              <a:ext uri="{FF2B5EF4-FFF2-40B4-BE49-F238E27FC236}">
                <a16:creationId xmlns:a16="http://schemas.microsoft.com/office/drawing/2014/main" id="{D600999E-0C72-9707-0A15-24C69602E3AB}"/>
              </a:ext>
            </a:extLst>
          </p:cNvPr>
          <p:cNvSpPr txBox="1"/>
          <p:nvPr/>
        </p:nvSpPr>
        <p:spPr>
          <a:xfrm>
            <a:off x="6096000" y="1121468"/>
            <a:ext cx="5510389" cy="1200329"/>
          </a:xfrm>
          <a:prstGeom prst="rect">
            <a:avLst/>
          </a:prstGeom>
          <a:noFill/>
        </p:spPr>
        <p:txBody>
          <a:bodyPr wrap="square">
            <a:spAutoFit/>
          </a:bodyPr>
          <a:lstStyle/>
          <a:p>
            <a:r>
              <a:rPr lang="en-US" sz="2000" dirty="0">
                <a:latin typeface="Calibri" panose="020F0502020204030204" pitchFamily="34" charset="0"/>
                <a:ea typeface="Calibri" panose="020F0502020204030204" pitchFamily="34" charset="0"/>
                <a:cs typeface="Times New Roman" panose="02020603050405020304" pitchFamily="18" charset="0"/>
              </a:rPr>
              <a:t>Split eligibility: </a:t>
            </a:r>
            <a:r>
              <a:rPr lang="en-US" sz="2000" dirty="0">
                <a:effectLst/>
                <a:latin typeface="Calibri" panose="020F0502020204030204" pitchFamily="34" charset="0"/>
                <a:ea typeface="Calibri" panose="020F0502020204030204" pitchFamily="34" charset="0"/>
                <a:cs typeface="Times New Roman" panose="02020603050405020304" pitchFamily="18" charset="0"/>
              </a:rPr>
              <a:t>Separate UAs for the 2010 Census or </a:t>
            </a:r>
            <a:r>
              <a:rPr lang="en-US" sz="20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areas</a:t>
            </a:r>
            <a:r>
              <a:rPr lang="en-US" sz="2000" dirty="0">
                <a:effectLst/>
                <a:latin typeface="Calibri" panose="020F0502020204030204" pitchFamily="34" charset="0"/>
                <a:ea typeface="Calibri" panose="020F0502020204030204" pitchFamily="34" charset="0"/>
                <a:cs typeface="Times New Roman" panose="02020603050405020304" pitchFamily="18" charset="0"/>
              </a:rPr>
              <a:t> connected via low-density fill (in step 4). </a:t>
            </a:r>
          </a:p>
          <a:p>
            <a:endParaRPr lang="en-US" sz="1200" dirty="0">
              <a:latin typeface="Calibri" panose="020F0502020204030204" pitchFamily="34" charset="0"/>
              <a:ea typeface="Calibri" panose="020F0502020204030204" pitchFamily="34" charset="0"/>
              <a:cs typeface="Times New Roman" panose="02020603050405020304" pitchFamily="18" charset="0"/>
            </a:endParaRPr>
          </a:p>
          <a:p>
            <a:r>
              <a:rPr lang="en-US" sz="2000" dirty="0">
                <a:latin typeface="Calibri" panose="020F0502020204030204" pitchFamily="34" charset="0"/>
                <a:ea typeface="Calibri" panose="020F0502020204030204" pitchFamily="34" charset="0"/>
                <a:cs typeface="Times New Roman" panose="02020603050405020304" pitchFamily="18" charset="0"/>
              </a:rPr>
              <a:t>Split location: Determined </a:t>
            </a:r>
            <a:r>
              <a:rPr lang="en-US" sz="2000" dirty="0">
                <a:effectLst/>
                <a:latin typeface="Calibri" panose="020F0502020204030204" pitchFamily="34" charset="0"/>
                <a:ea typeface="Calibri" panose="020F0502020204030204" pitchFamily="34" charset="0"/>
                <a:cs typeface="Times New Roman" panose="02020603050405020304" pitchFamily="18" charset="0"/>
              </a:rPr>
              <a:t>using </a:t>
            </a:r>
            <a:r>
              <a:rPr lang="en-US" sz="2000" dirty="0"/>
              <a:t>commuter data.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Image depicting one large and one small area that meet requirements to be merged.">
            <a:extLst>
              <a:ext uri="{FF2B5EF4-FFF2-40B4-BE49-F238E27FC236}">
                <a16:creationId xmlns:a16="http://schemas.microsoft.com/office/drawing/2014/main" id="{412C3DC5-B109-50C6-DC88-8006D261BED0}"/>
              </a:ext>
            </a:extLst>
          </p:cNvPr>
          <p:cNvPicPr>
            <a:picLocks noChangeAspect="1"/>
          </p:cNvPicPr>
          <p:nvPr/>
        </p:nvPicPr>
        <p:blipFill>
          <a:blip r:embed="rId3"/>
          <a:stretch>
            <a:fillRect/>
          </a:stretch>
        </p:blipFill>
        <p:spPr>
          <a:xfrm>
            <a:off x="585611" y="2402776"/>
            <a:ext cx="2873773" cy="1954053"/>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Image depicting the result of the merge.">
            <a:extLst>
              <a:ext uri="{FF2B5EF4-FFF2-40B4-BE49-F238E27FC236}">
                <a16:creationId xmlns:a16="http://schemas.microsoft.com/office/drawing/2014/main" id="{931D08D9-1939-B5A8-5E50-E44639222293}"/>
              </a:ext>
            </a:extLst>
          </p:cNvPr>
          <p:cNvPicPr>
            <a:picLocks noChangeAspect="1"/>
          </p:cNvPicPr>
          <p:nvPr/>
        </p:nvPicPr>
        <p:blipFill>
          <a:blip r:embed="rId4"/>
          <a:stretch>
            <a:fillRect/>
          </a:stretch>
        </p:blipFill>
        <p:spPr>
          <a:xfrm>
            <a:off x="2799759" y="4093137"/>
            <a:ext cx="2805522" cy="1817379"/>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14" name="Oval 13">
            <a:extLst>
              <a:ext uri="{FF2B5EF4-FFF2-40B4-BE49-F238E27FC236}">
                <a16:creationId xmlns:a16="http://schemas.microsoft.com/office/drawing/2014/main" id="{6EDD329F-3814-08F7-722B-AFA2485FAF65}"/>
              </a:ext>
              <a:ext uri="{C183D7F6-B498-43B3-948B-1728B52AA6E4}">
                <adec:decorative xmlns:adec="http://schemas.microsoft.com/office/drawing/2017/decorative" val="1"/>
              </a:ext>
            </a:extLst>
          </p:cNvPr>
          <p:cNvSpPr/>
          <p:nvPr/>
        </p:nvSpPr>
        <p:spPr>
          <a:xfrm>
            <a:off x="1538621" y="3615152"/>
            <a:ext cx="940984" cy="8266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D16BCD5E-55E0-5553-37AF-76AA09FA653C}"/>
              </a:ext>
              <a:ext uri="{C183D7F6-B498-43B3-948B-1728B52AA6E4}">
                <adec:decorative xmlns:adec="http://schemas.microsoft.com/office/drawing/2017/decorative" val="1"/>
              </a:ext>
            </a:extLst>
          </p:cNvPr>
          <p:cNvSpPr/>
          <p:nvPr/>
        </p:nvSpPr>
        <p:spPr>
          <a:xfrm>
            <a:off x="3776386" y="5165679"/>
            <a:ext cx="940984" cy="85345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A4F9F277-F410-0095-EE11-BCD17C154F5E}"/>
              </a:ext>
            </a:extLst>
          </p:cNvPr>
          <p:cNvSpPr txBox="1"/>
          <p:nvPr/>
        </p:nvSpPr>
        <p:spPr>
          <a:xfrm>
            <a:off x="2753356" y="5875822"/>
            <a:ext cx="1088118" cy="323165"/>
          </a:xfrm>
          <a:prstGeom prst="rect">
            <a:avLst/>
          </a:prstGeom>
          <a:noFill/>
        </p:spPr>
        <p:txBody>
          <a:bodyPr wrap="none" rtlCol="0">
            <a:spAutoFit/>
          </a:bodyPr>
          <a:lstStyle/>
          <a:p>
            <a:r>
              <a:rPr lang="en-US" sz="1500" dirty="0"/>
              <a:t>Post-Merge</a:t>
            </a:r>
          </a:p>
        </p:txBody>
      </p:sp>
      <p:sp>
        <p:nvSpPr>
          <p:cNvPr id="18" name="TextBox 17">
            <a:extLst>
              <a:ext uri="{FF2B5EF4-FFF2-40B4-BE49-F238E27FC236}">
                <a16:creationId xmlns:a16="http://schemas.microsoft.com/office/drawing/2014/main" id="{ECFBDB95-158D-E9B6-141A-2D058BFDF0E9}"/>
              </a:ext>
            </a:extLst>
          </p:cNvPr>
          <p:cNvSpPr txBox="1"/>
          <p:nvPr/>
        </p:nvSpPr>
        <p:spPr>
          <a:xfrm>
            <a:off x="674321" y="4398658"/>
            <a:ext cx="1014637" cy="323165"/>
          </a:xfrm>
          <a:prstGeom prst="rect">
            <a:avLst/>
          </a:prstGeom>
          <a:noFill/>
        </p:spPr>
        <p:txBody>
          <a:bodyPr wrap="none" rtlCol="0">
            <a:spAutoFit/>
          </a:bodyPr>
          <a:lstStyle/>
          <a:p>
            <a:r>
              <a:rPr lang="en-US" sz="1500" dirty="0"/>
              <a:t>Pre-Merge</a:t>
            </a:r>
          </a:p>
        </p:txBody>
      </p:sp>
      <p:sp>
        <p:nvSpPr>
          <p:cNvPr id="2" name="Arrow: Right 1">
            <a:extLst>
              <a:ext uri="{FF2B5EF4-FFF2-40B4-BE49-F238E27FC236}">
                <a16:creationId xmlns:a16="http://schemas.microsoft.com/office/drawing/2014/main" id="{63157181-719D-A8B5-0A6E-571EAA57EA00}"/>
              </a:ext>
              <a:ext uri="{C183D7F6-B498-43B3-948B-1728B52AA6E4}">
                <adec:decorative xmlns:adec="http://schemas.microsoft.com/office/drawing/2017/decorative" val="1"/>
              </a:ext>
            </a:extLst>
          </p:cNvPr>
          <p:cNvSpPr/>
          <p:nvPr/>
        </p:nvSpPr>
        <p:spPr>
          <a:xfrm rot="2299888">
            <a:off x="1997314" y="4605984"/>
            <a:ext cx="711884" cy="5251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Slide Number Placeholder 6">
            <a:extLst>
              <a:ext uri="{FF2B5EF4-FFF2-40B4-BE49-F238E27FC236}">
                <a16:creationId xmlns:a16="http://schemas.microsoft.com/office/drawing/2014/main" id="{FB78BA4F-FE9D-486F-B31B-C0FA6E963CE0}"/>
              </a:ext>
            </a:extLst>
          </p:cNvPr>
          <p:cNvSpPr txBox="1">
            <a:spLocks/>
          </p:cNvSpPr>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16</a:t>
            </a:fld>
            <a:endParaRPr lang="en-US" dirty="0"/>
          </a:p>
        </p:txBody>
      </p:sp>
      <p:pic>
        <p:nvPicPr>
          <p:cNvPr id="21" name="Picture 20" descr="Image depicting urban territory eligible for splitting.">
            <a:extLst>
              <a:ext uri="{FF2B5EF4-FFF2-40B4-BE49-F238E27FC236}">
                <a16:creationId xmlns:a16="http://schemas.microsoft.com/office/drawing/2014/main" id="{03B04AF0-F244-1669-67C2-F3A7BD397867}"/>
              </a:ext>
            </a:extLst>
          </p:cNvPr>
          <p:cNvPicPr>
            <a:picLocks noChangeAspect="1"/>
          </p:cNvPicPr>
          <p:nvPr/>
        </p:nvPicPr>
        <p:blipFill rotWithShape="1">
          <a:blip r:embed="rId5"/>
          <a:srcRect l="-49" t="20299" r="3302" b="19405"/>
          <a:stretch/>
        </p:blipFill>
        <p:spPr>
          <a:xfrm>
            <a:off x="6308684" y="2401598"/>
            <a:ext cx="3396063" cy="1920653"/>
          </a:xfrm>
          <a:prstGeom prst="rect">
            <a:avLst/>
          </a:prstGeom>
          <a:ln w="12700">
            <a:solidFill>
              <a:schemeClr val="tx1"/>
            </a:solidFill>
          </a:ln>
        </p:spPr>
      </p:pic>
      <p:pic>
        <p:nvPicPr>
          <p:cNvPr id="11" name="Picture 10" descr="Image depicting a split urban area.">
            <a:extLst>
              <a:ext uri="{FF2B5EF4-FFF2-40B4-BE49-F238E27FC236}">
                <a16:creationId xmlns:a16="http://schemas.microsoft.com/office/drawing/2014/main" id="{9A9CC16E-B637-6F92-1813-81AC21F50F56}"/>
              </a:ext>
            </a:extLst>
          </p:cNvPr>
          <p:cNvPicPr>
            <a:picLocks noChangeAspect="1"/>
          </p:cNvPicPr>
          <p:nvPr/>
        </p:nvPicPr>
        <p:blipFill rotWithShape="1">
          <a:blip r:embed="rId6"/>
          <a:srcRect r="3111"/>
          <a:stretch/>
        </p:blipFill>
        <p:spPr>
          <a:xfrm>
            <a:off x="8454581" y="3890111"/>
            <a:ext cx="3303350" cy="1928204"/>
          </a:xfrm>
          <a:prstGeom prst="rect">
            <a:avLst/>
          </a:prstGeom>
          <a:ln w="12700">
            <a:solidFill>
              <a:schemeClr val="tx1"/>
            </a:solidFill>
          </a:ln>
        </p:spPr>
      </p:pic>
      <p:sp>
        <p:nvSpPr>
          <p:cNvPr id="22" name="TextBox 21">
            <a:extLst>
              <a:ext uri="{FF2B5EF4-FFF2-40B4-BE49-F238E27FC236}">
                <a16:creationId xmlns:a16="http://schemas.microsoft.com/office/drawing/2014/main" id="{03C79B9A-4F89-32D8-1110-B1C507FA8AF0}"/>
              </a:ext>
            </a:extLst>
          </p:cNvPr>
          <p:cNvSpPr txBox="1"/>
          <p:nvPr/>
        </p:nvSpPr>
        <p:spPr>
          <a:xfrm>
            <a:off x="8424907" y="5862424"/>
            <a:ext cx="1088118" cy="323165"/>
          </a:xfrm>
          <a:prstGeom prst="rect">
            <a:avLst/>
          </a:prstGeom>
          <a:noFill/>
        </p:spPr>
        <p:txBody>
          <a:bodyPr wrap="square" rtlCol="0">
            <a:spAutoFit/>
          </a:bodyPr>
          <a:lstStyle/>
          <a:p>
            <a:r>
              <a:rPr lang="en-US" sz="1500" dirty="0"/>
              <a:t>Post-Split</a:t>
            </a:r>
          </a:p>
        </p:txBody>
      </p:sp>
      <p:sp>
        <p:nvSpPr>
          <p:cNvPr id="23" name="TextBox 22">
            <a:extLst>
              <a:ext uri="{FF2B5EF4-FFF2-40B4-BE49-F238E27FC236}">
                <a16:creationId xmlns:a16="http://schemas.microsoft.com/office/drawing/2014/main" id="{0742B60C-A47E-77AD-0416-A1B7583691A9}"/>
              </a:ext>
            </a:extLst>
          </p:cNvPr>
          <p:cNvSpPr txBox="1"/>
          <p:nvPr/>
        </p:nvSpPr>
        <p:spPr>
          <a:xfrm>
            <a:off x="6345872" y="4385260"/>
            <a:ext cx="1014637" cy="323165"/>
          </a:xfrm>
          <a:prstGeom prst="rect">
            <a:avLst/>
          </a:prstGeom>
          <a:noFill/>
        </p:spPr>
        <p:txBody>
          <a:bodyPr wrap="square" rtlCol="0">
            <a:spAutoFit/>
          </a:bodyPr>
          <a:lstStyle/>
          <a:p>
            <a:r>
              <a:rPr lang="en-US" sz="1500" dirty="0"/>
              <a:t>Pre-Split</a:t>
            </a:r>
          </a:p>
        </p:txBody>
      </p:sp>
      <p:sp>
        <p:nvSpPr>
          <p:cNvPr id="24" name="Arrow: Right 23">
            <a:extLst>
              <a:ext uri="{FF2B5EF4-FFF2-40B4-BE49-F238E27FC236}">
                <a16:creationId xmlns:a16="http://schemas.microsoft.com/office/drawing/2014/main" id="{07ED3711-0A5A-BCC5-AC4D-8B095B10334C}"/>
              </a:ext>
              <a:ext uri="{C183D7F6-B498-43B3-948B-1728B52AA6E4}">
                <adec:decorative xmlns:adec="http://schemas.microsoft.com/office/drawing/2017/decorative" val="1"/>
              </a:ext>
            </a:extLst>
          </p:cNvPr>
          <p:cNvSpPr/>
          <p:nvPr/>
        </p:nvSpPr>
        <p:spPr>
          <a:xfrm rot="2299888">
            <a:off x="7626902" y="4520988"/>
            <a:ext cx="711884" cy="5251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60867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7B11A-8630-1EFE-91EA-EB9A8B87C238}"/>
              </a:ext>
            </a:extLst>
          </p:cNvPr>
          <p:cNvSpPr>
            <a:spLocks noGrp="1"/>
          </p:cNvSpPr>
          <p:nvPr>
            <p:ph type="title"/>
          </p:nvPr>
        </p:nvSpPr>
        <p:spPr>
          <a:xfrm>
            <a:off x="1693605" y="203332"/>
            <a:ext cx="8804789" cy="987552"/>
          </a:xfrm>
        </p:spPr>
        <p:txBody>
          <a:bodyPr>
            <a:normAutofit/>
          </a:bodyPr>
          <a:lstStyle/>
          <a:p>
            <a:pPr algn="ctr">
              <a:tabLst>
                <a:tab pos="342900" algn="l"/>
                <a:tab pos="511810" algn="l"/>
              </a:tabLst>
            </a:pPr>
            <a:r>
              <a:rPr lang="en-US" sz="3600" dirty="0">
                <a:latin typeface="+mn-lt"/>
                <a:cs typeface="Times New Roman" panose="02020603050405020304" pitchFamily="18" charset="0"/>
              </a:rPr>
              <a:t>Step 9: Qualification</a:t>
            </a:r>
          </a:p>
        </p:txBody>
      </p:sp>
      <p:sp>
        <p:nvSpPr>
          <p:cNvPr id="5" name="TextBox 4">
            <a:extLst>
              <a:ext uri="{FF2B5EF4-FFF2-40B4-BE49-F238E27FC236}">
                <a16:creationId xmlns:a16="http://schemas.microsoft.com/office/drawing/2014/main" id="{24AC46ED-EAB0-7FE4-870E-5D17C0410CFF}"/>
              </a:ext>
            </a:extLst>
          </p:cNvPr>
          <p:cNvSpPr txBox="1"/>
          <p:nvPr/>
        </p:nvSpPr>
        <p:spPr>
          <a:xfrm>
            <a:off x="656743" y="1301130"/>
            <a:ext cx="10878512" cy="1692771"/>
          </a:xfrm>
          <a:prstGeom prst="rect">
            <a:avLst/>
          </a:prstGeom>
          <a:noFill/>
        </p:spPr>
        <p:txBody>
          <a:bodyPr wrap="square" lIns="91440" tIns="45720" rIns="91440" bIns="45720" anchor="t">
            <a:spAutoFit/>
          </a:bodyPr>
          <a:lstStyle/>
          <a:p>
            <a:r>
              <a:rPr lang="en-US" sz="2400" dirty="0">
                <a:ea typeface="+mn-lt"/>
                <a:cs typeface="+mn-lt"/>
              </a:rPr>
              <a:t>The </a:t>
            </a:r>
            <a:r>
              <a:rPr lang="en-US" sz="2400" b="1" dirty="0">
                <a:solidFill>
                  <a:srgbClr val="7030A0"/>
                </a:solidFill>
                <a:ea typeface="+mn-lt"/>
                <a:cs typeface="+mn-lt"/>
              </a:rPr>
              <a:t>area</a:t>
            </a:r>
            <a:r>
              <a:rPr lang="en-US" sz="2400" dirty="0">
                <a:ea typeface="+mn-lt"/>
                <a:cs typeface="+mn-lt"/>
              </a:rPr>
              <a:t> must contain:</a:t>
            </a:r>
          </a:p>
          <a:p>
            <a:pPr marL="342900" indent="-342900">
              <a:buFont typeface="Arial" panose="020B0604020202020204" pitchFamily="34" charset="0"/>
              <a:buChar char="•"/>
            </a:pPr>
            <a:r>
              <a:rPr lang="en-US" sz="2400" dirty="0">
                <a:ea typeface="+mn-lt"/>
                <a:cs typeface="+mn-lt"/>
              </a:rPr>
              <a:t>A set of blocks </a:t>
            </a:r>
            <a:r>
              <a:rPr lang="en-US" sz="2400" dirty="0"/>
              <a:t>with </a:t>
            </a:r>
            <a:r>
              <a:rPr lang="en-US" sz="2400" i="0" kern="1200" dirty="0">
                <a:effectLst/>
                <a:latin typeface="+mn-lt"/>
                <a:ea typeface="+mn-ea"/>
                <a:cs typeface="+mn-cs"/>
              </a:rPr>
              <a:t>≥</a:t>
            </a:r>
            <a:r>
              <a:rPr lang="en-US" sz="2400" dirty="0"/>
              <a:t> 500 housing units surrounding a core made up of</a:t>
            </a:r>
            <a:r>
              <a:rPr lang="en-US" sz="2400" dirty="0">
                <a:ea typeface="+mn-lt"/>
                <a:cs typeface="+mn-lt"/>
              </a:rPr>
              <a:t> at least one </a:t>
            </a:r>
            <a:r>
              <a:rPr lang="en-US" sz="2400" dirty="0"/>
              <a:t>block with </a:t>
            </a:r>
            <a:r>
              <a:rPr lang="en-US" sz="2400" i="0" kern="1200" dirty="0">
                <a:effectLst/>
                <a:latin typeface="+mn-lt"/>
                <a:ea typeface="+mn-ea"/>
                <a:cs typeface="+mn-cs"/>
              </a:rPr>
              <a:t>≥</a:t>
            </a:r>
            <a:r>
              <a:rPr lang="en-US" sz="2400" dirty="0"/>
              <a:t> 1,275 housing units per square mile.</a:t>
            </a:r>
            <a:endParaRPr lang="en-US" sz="2400" dirty="0">
              <a:ea typeface="+mn-lt"/>
              <a:cs typeface="+mn-lt"/>
            </a:endParaRPr>
          </a:p>
          <a:p>
            <a:pPr marL="342900" indent="-342900">
              <a:buFont typeface="Arial" panose="020B0604020202020204" pitchFamily="34" charset="0"/>
              <a:buChar char="•"/>
            </a:pPr>
            <a:r>
              <a:rPr lang="en-US" sz="2400" dirty="0"/>
              <a:t>At least 5,000 people or at least 2,000 housing units.</a:t>
            </a:r>
          </a:p>
          <a:p>
            <a:pPr lvl="1"/>
            <a:r>
              <a:rPr lang="en-US" sz="800" dirty="0"/>
              <a:t> </a:t>
            </a:r>
            <a:endParaRPr lang="en-US" dirty="0"/>
          </a:p>
        </p:txBody>
      </p:sp>
      <p:sp>
        <p:nvSpPr>
          <p:cNvPr id="4" name="TextBox 3">
            <a:extLst>
              <a:ext uri="{FF2B5EF4-FFF2-40B4-BE49-F238E27FC236}">
                <a16:creationId xmlns:a16="http://schemas.microsoft.com/office/drawing/2014/main" id="{14E80554-44F3-950F-8FCE-1CE166106126}"/>
              </a:ext>
            </a:extLst>
          </p:cNvPr>
          <p:cNvSpPr txBox="1"/>
          <p:nvPr/>
        </p:nvSpPr>
        <p:spPr>
          <a:xfrm>
            <a:off x="5629835" y="3574523"/>
            <a:ext cx="4705723" cy="1631216"/>
          </a:xfrm>
          <a:prstGeom prst="rect">
            <a:avLst/>
          </a:prstGeom>
          <a:noFill/>
        </p:spPr>
        <p:txBody>
          <a:bodyPr wrap="square" rtlCol="0">
            <a:spAutoFit/>
          </a:bodyPr>
          <a:lstStyle/>
          <a:p>
            <a:r>
              <a:rPr lang="en-US" sz="2000" dirty="0"/>
              <a:t>This final UA contains 2 sets of qualifying cores (blue) with surrounding blocks (red).  </a:t>
            </a:r>
          </a:p>
          <a:p>
            <a:br>
              <a:rPr lang="en-US" sz="2000" dirty="0"/>
            </a:br>
            <a:r>
              <a:rPr lang="en-US" sz="2000" dirty="0"/>
              <a:t>The entire </a:t>
            </a:r>
            <a:r>
              <a:rPr lang="en-US" sz="2000" b="1" dirty="0">
                <a:solidFill>
                  <a:srgbClr val="7030A0"/>
                </a:solidFill>
              </a:rPr>
              <a:t>area</a:t>
            </a:r>
            <a:r>
              <a:rPr lang="en-US" sz="2000" dirty="0"/>
              <a:t> (beige) has a total HU count of 4,330, and a total population of 10,295. </a:t>
            </a:r>
          </a:p>
        </p:txBody>
      </p:sp>
      <p:sp>
        <p:nvSpPr>
          <p:cNvPr id="6" name="Slide Number Placeholder 6">
            <a:extLst>
              <a:ext uri="{FF2B5EF4-FFF2-40B4-BE49-F238E27FC236}">
                <a16:creationId xmlns:a16="http://schemas.microsoft.com/office/drawing/2014/main" id="{3F90BDA9-3642-9BB6-648A-F53082943795}"/>
              </a:ext>
            </a:extLst>
          </p:cNvPr>
          <p:cNvSpPr txBox="1">
            <a:spLocks/>
          </p:cNvSpPr>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17</a:t>
            </a:fld>
            <a:endParaRPr lang="en-US" dirty="0"/>
          </a:p>
        </p:txBody>
      </p:sp>
      <p:pic>
        <p:nvPicPr>
          <p:cNvPr id="1028" name="Picture 4" descr="image">
            <a:extLst>
              <a:ext uri="{FF2B5EF4-FFF2-40B4-BE49-F238E27FC236}">
                <a16:creationId xmlns:a16="http://schemas.microsoft.com/office/drawing/2014/main" id="{BB278884-23BC-55F3-4C57-A7001DFB3E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6014" y="3104147"/>
            <a:ext cx="4031798" cy="257196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955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4F4ED-4F4C-9462-E0B3-370D35473205}"/>
              </a:ext>
            </a:extLst>
          </p:cNvPr>
          <p:cNvSpPr>
            <a:spLocks noGrp="1"/>
          </p:cNvSpPr>
          <p:nvPr>
            <p:ph type="title"/>
          </p:nvPr>
        </p:nvSpPr>
        <p:spPr>
          <a:xfrm>
            <a:off x="1312044" y="361454"/>
            <a:ext cx="9567912" cy="696477"/>
          </a:xfrm>
        </p:spPr>
        <p:txBody>
          <a:bodyPr>
            <a:normAutofit/>
          </a:bodyPr>
          <a:lstStyle/>
          <a:p>
            <a:pPr algn="ctr"/>
            <a:r>
              <a:rPr lang="en-US" sz="3600" dirty="0">
                <a:latin typeface="+mn-lt"/>
                <a:cs typeface="Times New Roman" panose="02020603050405020304" pitchFamily="18" charset="0"/>
              </a:rPr>
              <a:t>Step 10: Final Review and Naming</a:t>
            </a:r>
            <a:endParaRPr lang="en-US" sz="3600" dirty="0">
              <a:latin typeface="+mn-lt"/>
            </a:endParaRPr>
          </a:p>
        </p:txBody>
      </p:sp>
      <p:sp>
        <p:nvSpPr>
          <p:cNvPr id="3" name="Content Placeholder 2">
            <a:extLst>
              <a:ext uri="{FF2B5EF4-FFF2-40B4-BE49-F238E27FC236}">
                <a16:creationId xmlns:a16="http://schemas.microsoft.com/office/drawing/2014/main" id="{D2A540CF-D3E7-C353-E6FF-A61EC9341DA3}"/>
              </a:ext>
            </a:extLst>
          </p:cNvPr>
          <p:cNvSpPr>
            <a:spLocks noGrp="1"/>
          </p:cNvSpPr>
          <p:nvPr>
            <p:ph idx="1"/>
          </p:nvPr>
        </p:nvSpPr>
        <p:spPr>
          <a:xfrm>
            <a:off x="619226" y="1366656"/>
            <a:ext cx="8324688" cy="1595663"/>
          </a:xfrm>
        </p:spPr>
        <p:txBody>
          <a:bodyPr>
            <a:normAutofit/>
          </a:bodyPr>
          <a:lstStyle/>
          <a:p>
            <a:pPr marL="0" indent="0">
              <a:buNone/>
            </a:pPr>
            <a:r>
              <a:rPr lang="en-US" sz="2400" dirty="0"/>
              <a:t>Census Bureau subject matter experts reviewed </a:t>
            </a:r>
            <a:r>
              <a:rPr lang="en-US" sz="2400" i="0" dirty="0">
                <a:solidFill>
                  <a:srgbClr val="242424"/>
                </a:solidFill>
                <a:effectLst/>
              </a:rPr>
              <a:t>and added or removed individual blocks from the UA delineation where appropriate. </a:t>
            </a:r>
          </a:p>
          <a:p>
            <a:pPr marL="0" indent="0">
              <a:buNone/>
            </a:pPr>
            <a:endParaRPr lang="en-US" sz="2400" dirty="0">
              <a:solidFill>
                <a:srgbClr val="242424"/>
              </a:solidFill>
            </a:endParaRPr>
          </a:p>
          <a:p>
            <a:pPr marL="0" indent="0">
              <a:buNone/>
            </a:pPr>
            <a:endParaRPr lang="en-US" sz="2400" dirty="0"/>
          </a:p>
        </p:txBody>
      </p:sp>
      <p:pic>
        <p:nvPicPr>
          <p:cNvPr id="6" name="Picture 5" descr="A group of people working in an office&#10;&#10;Description automatically generated with medium confidence">
            <a:extLst>
              <a:ext uri="{FF2B5EF4-FFF2-40B4-BE49-F238E27FC236}">
                <a16:creationId xmlns:a16="http://schemas.microsoft.com/office/drawing/2014/main" id="{AA63BACD-F6B7-C77B-E239-B5E46779AC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51503" y="1366656"/>
            <a:ext cx="2407509" cy="2124272"/>
          </a:xfrm>
          <a:prstGeom prst="rect">
            <a:avLst/>
          </a:prstGeom>
        </p:spPr>
      </p:pic>
      <p:sp>
        <p:nvSpPr>
          <p:cNvPr id="8" name="TextBox 7">
            <a:extLst>
              <a:ext uri="{FF2B5EF4-FFF2-40B4-BE49-F238E27FC236}">
                <a16:creationId xmlns:a16="http://schemas.microsoft.com/office/drawing/2014/main" id="{C9C033BA-9A19-89C8-EF83-0E37BFA6270C}"/>
              </a:ext>
            </a:extLst>
          </p:cNvPr>
          <p:cNvSpPr txBox="1"/>
          <p:nvPr/>
        </p:nvSpPr>
        <p:spPr>
          <a:xfrm>
            <a:off x="5911847" y="4155045"/>
            <a:ext cx="6400433" cy="1200329"/>
          </a:xfrm>
          <a:prstGeom prst="rect">
            <a:avLst/>
          </a:prstGeom>
          <a:noFill/>
        </p:spPr>
        <p:txBody>
          <a:bodyPr wrap="square">
            <a:spAutoFit/>
          </a:bodyPr>
          <a:lstStyle/>
          <a:p>
            <a:pPr marL="12065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UAs are named primarily based on the most populous incorporated place(s) or census designated place(s) within the UA. </a:t>
            </a:r>
            <a:endParaRPr lang="en-US" sz="2400" dirty="0"/>
          </a:p>
        </p:txBody>
      </p:sp>
      <p:sp>
        <p:nvSpPr>
          <p:cNvPr id="10" name="TextBox 9">
            <a:extLst>
              <a:ext uri="{FF2B5EF4-FFF2-40B4-BE49-F238E27FC236}">
                <a16:creationId xmlns:a16="http://schemas.microsoft.com/office/drawing/2014/main" id="{FBF70F96-E3AC-51D7-3F60-A7FF79134BFC}"/>
              </a:ext>
            </a:extLst>
          </p:cNvPr>
          <p:cNvSpPr txBox="1"/>
          <p:nvPr/>
        </p:nvSpPr>
        <p:spPr>
          <a:xfrm>
            <a:off x="814647" y="4555166"/>
            <a:ext cx="1184620" cy="369332"/>
          </a:xfrm>
          <a:prstGeom prst="rect">
            <a:avLst/>
          </a:prstGeom>
          <a:noFill/>
        </p:spPr>
        <p:txBody>
          <a:bodyPr wrap="none" rtlCol="0">
            <a:spAutoFit/>
          </a:bodyPr>
          <a:lstStyle/>
          <a:p>
            <a:r>
              <a:rPr lang="en-US" dirty="0">
                <a:highlight>
                  <a:srgbClr val="FFFF00"/>
                </a:highlight>
              </a:rPr>
              <a:t>Add image</a:t>
            </a:r>
          </a:p>
        </p:txBody>
      </p:sp>
      <p:sp>
        <p:nvSpPr>
          <p:cNvPr id="11" name="TextBox 10">
            <a:extLst>
              <a:ext uri="{FF2B5EF4-FFF2-40B4-BE49-F238E27FC236}">
                <a16:creationId xmlns:a16="http://schemas.microsoft.com/office/drawing/2014/main" id="{C7BBB165-63FE-EC00-49E4-61A902F2398C}"/>
              </a:ext>
            </a:extLst>
          </p:cNvPr>
          <p:cNvSpPr txBox="1"/>
          <p:nvPr/>
        </p:nvSpPr>
        <p:spPr>
          <a:xfrm>
            <a:off x="851073" y="3307546"/>
            <a:ext cx="2039276" cy="369332"/>
          </a:xfrm>
          <a:prstGeom prst="rect">
            <a:avLst/>
          </a:prstGeom>
          <a:noFill/>
        </p:spPr>
        <p:txBody>
          <a:bodyPr wrap="none" rtlCol="0">
            <a:spAutoFit/>
          </a:bodyPr>
          <a:lstStyle/>
          <a:p>
            <a:r>
              <a:rPr lang="en-US" dirty="0"/>
              <a:t>Incorporated Places</a:t>
            </a:r>
          </a:p>
        </p:txBody>
      </p:sp>
      <p:pic>
        <p:nvPicPr>
          <p:cNvPr id="13" name="Picture 12" descr="Map image of incorporated places.">
            <a:extLst>
              <a:ext uri="{FF2B5EF4-FFF2-40B4-BE49-F238E27FC236}">
                <a16:creationId xmlns:a16="http://schemas.microsoft.com/office/drawing/2014/main" id="{1B32023A-DEC0-A25C-2205-3D158AD3D602}"/>
              </a:ext>
            </a:extLst>
          </p:cNvPr>
          <p:cNvPicPr>
            <a:picLocks noChangeAspect="1"/>
          </p:cNvPicPr>
          <p:nvPr/>
        </p:nvPicPr>
        <p:blipFill>
          <a:blip r:embed="rId4"/>
          <a:stretch>
            <a:fillRect/>
          </a:stretch>
        </p:blipFill>
        <p:spPr>
          <a:xfrm>
            <a:off x="619226" y="3706464"/>
            <a:ext cx="2547090" cy="2106247"/>
          </a:xfrm>
          <a:prstGeom prst="rect">
            <a:avLst/>
          </a:prstGeom>
          <a:ln w="12700">
            <a:solidFill>
              <a:schemeClr val="tx1"/>
            </a:solidFill>
          </a:ln>
        </p:spPr>
      </p:pic>
      <p:pic>
        <p:nvPicPr>
          <p:cNvPr id="15" name="Picture 14" descr="Map image depicting urban areas.">
            <a:extLst>
              <a:ext uri="{FF2B5EF4-FFF2-40B4-BE49-F238E27FC236}">
                <a16:creationId xmlns:a16="http://schemas.microsoft.com/office/drawing/2014/main" id="{1FDEF371-6F1C-8138-D6B7-8A760DB07CC9}"/>
              </a:ext>
            </a:extLst>
          </p:cNvPr>
          <p:cNvPicPr>
            <a:picLocks noChangeAspect="1"/>
          </p:cNvPicPr>
          <p:nvPr/>
        </p:nvPicPr>
        <p:blipFill>
          <a:blip r:embed="rId5"/>
          <a:stretch>
            <a:fillRect/>
          </a:stretch>
        </p:blipFill>
        <p:spPr>
          <a:xfrm>
            <a:off x="3361766" y="3706464"/>
            <a:ext cx="2607286" cy="2106247"/>
          </a:xfrm>
          <a:prstGeom prst="rect">
            <a:avLst/>
          </a:prstGeom>
          <a:ln w="12700">
            <a:solidFill>
              <a:schemeClr val="tx1"/>
            </a:solidFill>
          </a:ln>
        </p:spPr>
      </p:pic>
      <p:sp>
        <p:nvSpPr>
          <p:cNvPr id="16" name="TextBox 15">
            <a:extLst>
              <a:ext uri="{FF2B5EF4-FFF2-40B4-BE49-F238E27FC236}">
                <a16:creationId xmlns:a16="http://schemas.microsoft.com/office/drawing/2014/main" id="{C7E4E4EA-E5D5-A3E7-196D-68EF2E07F759}"/>
              </a:ext>
            </a:extLst>
          </p:cNvPr>
          <p:cNvSpPr txBox="1"/>
          <p:nvPr/>
        </p:nvSpPr>
        <p:spPr>
          <a:xfrm>
            <a:off x="4375439" y="3306262"/>
            <a:ext cx="549894" cy="369332"/>
          </a:xfrm>
          <a:prstGeom prst="rect">
            <a:avLst/>
          </a:prstGeom>
          <a:noFill/>
        </p:spPr>
        <p:txBody>
          <a:bodyPr wrap="none" rtlCol="0">
            <a:spAutoFit/>
          </a:bodyPr>
          <a:lstStyle/>
          <a:p>
            <a:r>
              <a:rPr lang="en-US" dirty="0"/>
              <a:t>UAs</a:t>
            </a:r>
          </a:p>
        </p:txBody>
      </p:sp>
      <p:sp>
        <p:nvSpPr>
          <p:cNvPr id="17" name="Slide Number Placeholder 16">
            <a:extLst>
              <a:ext uri="{FF2B5EF4-FFF2-40B4-BE49-F238E27FC236}">
                <a16:creationId xmlns:a16="http://schemas.microsoft.com/office/drawing/2014/main" id="{657D6D8B-E77A-4A0D-E4A6-1EB0532E4592}"/>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18</a:t>
            </a:fld>
            <a:endParaRPr lang="en-US" dirty="0"/>
          </a:p>
        </p:txBody>
      </p:sp>
    </p:spTree>
    <p:extLst>
      <p:ext uri="{BB962C8B-B14F-4D97-AF65-F5344CB8AC3E}">
        <p14:creationId xmlns:p14="http://schemas.microsoft.com/office/powerpoint/2010/main" val="1644993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4F4ED-4F4C-9462-E0B3-370D35473205}"/>
              </a:ext>
            </a:extLst>
          </p:cNvPr>
          <p:cNvSpPr>
            <a:spLocks noGrp="1"/>
          </p:cNvSpPr>
          <p:nvPr>
            <p:ph type="title"/>
          </p:nvPr>
        </p:nvSpPr>
        <p:spPr>
          <a:xfrm>
            <a:off x="2338387" y="54154"/>
            <a:ext cx="7515225" cy="1233279"/>
          </a:xfrm>
        </p:spPr>
        <p:txBody>
          <a:bodyPr>
            <a:normAutofit/>
          </a:bodyPr>
          <a:lstStyle/>
          <a:p>
            <a:pPr algn="ctr"/>
            <a:r>
              <a:rPr lang="en-US" sz="3600" dirty="0">
                <a:latin typeface="+mn-lt"/>
                <a:cs typeface="Times New Roman" panose="02020603050405020304" pitchFamily="18" charset="0"/>
              </a:rPr>
              <a:t>2020 Census UA Products</a:t>
            </a:r>
            <a:endParaRPr lang="en-US" sz="3600" b="1" dirty="0">
              <a:latin typeface="+mn-lt"/>
            </a:endParaRPr>
          </a:p>
        </p:txBody>
      </p:sp>
      <p:sp>
        <p:nvSpPr>
          <p:cNvPr id="3" name="Content Placeholder 2">
            <a:extLst>
              <a:ext uri="{FF2B5EF4-FFF2-40B4-BE49-F238E27FC236}">
                <a16:creationId xmlns:a16="http://schemas.microsoft.com/office/drawing/2014/main" id="{D2A540CF-D3E7-C353-E6FF-A61EC9341DA3}"/>
              </a:ext>
            </a:extLst>
          </p:cNvPr>
          <p:cNvSpPr>
            <a:spLocks noGrp="1"/>
          </p:cNvSpPr>
          <p:nvPr>
            <p:ph idx="1"/>
          </p:nvPr>
        </p:nvSpPr>
        <p:spPr>
          <a:xfrm>
            <a:off x="624083" y="1521032"/>
            <a:ext cx="4540693" cy="4176199"/>
          </a:xfrm>
        </p:spPr>
        <p:txBody>
          <a:bodyPr>
            <a:normAutofit/>
          </a:bodyPr>
          <a:lstStyle/>
          <a:p>
            <a:pPr marL="0" indent="0">
              <a:buNone/>
            </a:pPr>
            <a:r>
              <a:rPr lang="en-US" sz="2400" b="1" dirty="0"/>
              <a:t>Urban and Rural Classification website: </a:t>
            </a:r>
            <a:br>
              <a:rPr lang="en-US" sz="2400" b="1" dirty="0">
                <a:latin typeface="Calibri" panose="020F0502020204030204" pitchFamily="34" charset="0"/>
              </a:rPr>
            </a:br>
            <a:r>
              <a:rPr lang="en-US" sz="2400" dirty="0">
                <a:hlinkClick r:id="rId3"/>
              </a:rPr>
              <a:t>Urban and Rural (census.gov)</a:t>
            </a:r>
            <a:br>
              <a:rPr lang="en-US" sz="2400" dirty="0"/>
            </a:br>
            <a:br>
              <a:rPr kumimoji="0" lang="en-US" sz="2400" i="0" strike="noStrike" kern="1200" cap="none" spc="0" normalizeH="0" baseline="0" noProof="0" dirty="0">
                <a:ln>
                  <a:noFill/>
                </a:ln>
                <a:uLnTx/>
                <a:uFillTx/>
                <a:latin typeface="Calibri" panose="020F0502020204030204" pitchFamily="34" charset="0"/>
                <a:cs typeface="Times New Roman" panose="02020603050405020304" pitchFamily="18" charset="0"/>
              </a:rPr>
            </a:br>
            <a:r>
              <a:rPr kumimoji="0" lang="en-US" sz="2400" b="1" i="0" strike="noStrike" kern="1200" cap="none" spc="0" normalizeH="0" baseline="0" noProof="0" dirty="0">
                <a:ln>
                  <a:noFill/>
                </a:ln>
                <a:uLnTx/>
                <a:uFillTx/>
                <a:latin typeface="Calibri" panose="020F0502020204030204" pitchFamily="34" charset="0"/>
                <a:cs typeface="Times New Roman" panose="02020603050405020304" pitchFamily="18" charset="0"/>
              </a:rPr>
              <a:t>TIGER/Line Shapefiles:</a:t>
            </a:r>
            <a:br>
              <a:rPr kumimoji="0" lang="en-US" sz="2400" b="1" i="0" strike="noStrike" kern="1200" cap="none" spc="0" normalizeH="0" baseline="0" noProof="0" dirty="0">
                <a:ln>
                  <a:noFill/>
                </a:ln>
                <a:uLnTx/>
                <a:uFillTx/>
                <a:latin typeface="Calibri" panose="020F0502020204030204" pitchFamily="34" charset="0"/>
                <a:cs typeface="Times New Roman" panose="02020603050405020304" pitchFamily="18" charset="0"/>
              </a:rPr>
            </a:br>
            <a:r>
              <a:rPr lang="en-US" sz="2400" dirty="0">
                <a:hlinkClick r:id="rId4"/>
              </a:rPr>
              <a:t>TIGER/Line Shapefiles (census.gov)</a:t>
            </a:r>
            <a:endParaRPr lang="en-US" sz="2400" b="1" dirty="0">
              <a:cs typeface="Times New Roman" panose="02020603050405020304" pitchFamily="18" charset="0"/>
            </a:endParaRPr>
          </a:p>
          <a:p>
            <a:pPr marL="0" indent="0">
              <a:buNone/>
            </a:pPr>
            <a:r>
              <a:rPr kumimoji="0" lang="en-US" sz="2400" b="1" i="0" u="none" strike="noStrike" kern="1200" cap="none" spc="0" normalizeH="0" baseline="0" noProof="0" dirty="0">
                <a:ln>
                  <a:noFill/>
                </a:ln>
                <a:effectLst/>
                <a:uLnTx/>
                <a:uFillTx/>
                <a:latin typeface="Calibri" panose="020F0502020204030204" pitchFamily="34" charset="0"/>
                <a:ea typeface="+mn-ea"/>
                <a:cs typeface="+mn-cs"/>
              </a:rPr>
              <a:t> </a:t>
            </a:r>
            <a:br>
              <a:rPr kumimoji="0" lang="en-US" sz="2400" b="1" i="0" u="none" strike="noStrike" kern="1200" cap="none" spc="0" normalizeH="0" baseline="0" noProof="0" dirty="0">
                <a:ln>
                  <a:noFill/>
                </a:ln>
                <a:effectLst/>
                <a:uLnTx/>
                <a:uFillTx/>
                <a:latin typeface="Calibri" panose="020F0502020204030204" pitchFamily="34" charset="0"/>
                <a:ea typeface="+mn-ea"/>
                <a:cs typeface="+mn-cs"/>
              </a:rPr>
            </a:br>
            <a:r>
              <a:rPr kumimoji="0" lang="en-US" sz="2400" b="1" i="0" u="none" strike="noStrike" kern="1200" cap="none" spc="0" normalizeH="0" baseline="0" noProof="0" dirty="0">
                <a:ln>
                  <a:noFill/>
                </a:ln>
                <a:effectLst/>
                <a:uLnTx/>
                <a:uFillTx/>
                <a:latin typeface="Calibri" panose="020F0502020204030204" pitchFamily="34" charset="0"/>
                <a:ea typeface="+mn-ea"/>
                <a:cs typeface="+mn-cs"/>
              </a:rPr>
              <a:t>TIGERweb:</a:t>
            </a:r>
            <a:br>
              <a:rPr lang="en-US" sz="2400" b="1" dirty="0">
                <a:latin typeface="Calibri" panose="020F0502020204030204" pitchFamily="34" charset="0"/>
              </a:rPr>
            </a:br>
            <a:r>
              <a:rPr lang="en-US" sz="2400" dirty="0">
                <a:hlinkClick r:id="rId5"/>
              </a:rPr>
              <a:t>TIGERweb (census.gov)</a:t>
            </a:r>
            <a:br>
              <a:rPr lang="en-US" sz="2400" dirty="0"/>
            </a:br>
            <a:r>
              <a:rPr lang="en-US" sz="2400" dirty="0"/>
              <a:t>   </a:t>
            </a:r>
            <a:br>
              <a:rPr lang="en-US" sz="2400" dirty="0"/>
            </a:br>
            <a:r>
              <a:rPr lang="en-US" sz="2400" b="1" dirty="0">
                <a:latin typeface="Calibri" panose="020F0502020204030204" pitchFamily="34" charset="0"/>
              </a:rPr>
              <a:t>Census Geocoder:</a:t>
            </a:r>
            <a:br>
              <a:rPr lang="en-US" sz="2400" b="1" dirty="0">
                <a:latin typeface="Calibri" panose="020F0502020204030204" pitchFamily="34" charset="0"/>
              </a:rPr>
            </a:br>
            <a:r>
              <a:rPr lang="en-US" sz="2400" dirty="0">
                <a:hlinkClick r:id="rId6"/>
              </a:rPr>
              <a:t>Census Geocoder</a:t>
            </a:r>
            <a:endParaRPr kumimoji="0" lang="en-US" sz="2400" b="1" i="0" u="none" strike="noStrike" kern="1200" cap="none" spc="0" normalizeH="0" baseline="0" noProof="0" dirty="0">
              <a:ln>
                <a:noFill/>
              </a:ln>
              <a:effectLst/>
              <a:uLnTx/>
              <a:uFillTx/>
              <a:latin typeface="Calibri" panose="020F0502020204030204" pitchFamily="34" charset="0"/>
              <a:ea typeface="+mn-ea"/>
              <a:cs typeface="+mn-cs"/>
            </a:endParaRPr>
          </a:p>
        </p:txBody>
      </p:sp>
      <p:sp>
        <p:nvSpPr>
          <p:cNvPr id="5" name="Slide Number Placeholder 4">
            <a:extLst>
              <a:ext uri="{FF2B5EF4-FFF2-40B4-BE49-F238E27FC236}">
                <a16:creationId xmlns:a16="http://schemas.microsoft.com/office/drawing/2014/main" id="{0838F339-E723-DC69-FD78-829F360D4A10}"/>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19</a:t>
            </a:fld>
            <a:endParaRPr lang="en-US" dirty="0"/>
          </a:p>
        </p:txBody>
      </p:sp>
      <p:pic>
        <p:nvPicPr>
          <p:cNvPr id="6" name="Picture 5" descr="Wall map product that shows and labels the urban areas for the United States and Puerto Rico delineated based on the 2020 Census urban area criteria">
            <a:extLst>
              <a:ext uri="{FF2B5EF4-FFF2-40B4-BE49-F238E27FC236}">
                <a16:creationId xmlns:a16="http://schemas.microsoft.com/office/drawing/2014/main" id="{962AE483-9586-A48C-ADB3-9037EFBBF15A}"/>
              </a:ext>
            </a:extLst>
          </p:cNvPr>
          <p:cNvPicPr>
            <a:picLocks noChangeAspect="1"/>
          </p:cNvPicPr>
          <p:nvPr/>
        </p:nvPicPr>
        <p:blipFill>
          <a:blip r:embed="rId7"/>
          <a:stretch>
            <a:fillRect/>
          </a:stretch>
        </p:blipFill>
        <p:spPr>
          <a:xfrm>
            <a:off x="5164776" y="1491595"/>
            <a:ext cx="6492483" cy="4205636"/>
          </a:xfrm>
          <a:prstGeom prst="rect">
            <a:avLst/>
          </a:prstGeom>
        </p:spPr>
      </p:pic>
    </p:spTree>
    <p:extLst>
      <p:ext uri="{BB962C8B-B14F-4D97-AF65-F5344CB8AC3E}">
        <p14:creationId xmlns:p14="http://schemas.microsoft.com/office/powerpoint/2010/main" val="3696231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BB340E4-C2A0-CC49-8742-811AB6C3799B}"/>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20</a:t>
            </a:fld>
            <a:endParaRPr lang="en-US" dirty="0"/>
          </a:p>
        </p:txBody>
      </p:sp>
      <p:sp>
        <p:nvSpPr>
          <p:cNvPr id="7" name="Title 1">
            <a:extLst>
              <a:ext uri="{FF2B5EF4-FFF2-40B4-BE49-F238E27FC236}">
                <a16:creationId xmlns:a16="http://schemas.microsoft.com/office/drawing/2014/main" id="{F6F53FFE-41F5-4FB4-70DE-171DC3F412C9}"/>
              </a:ext>
            </a:extLst>
          </p:cNvPr>
          <p:cNvSpPr>
            <a:spLocks noGrp="1"/>
          </p:cNvSpPr>
          <p:nvPr>
            <p:ph type="title"/>
          </p:nvPr>
        </p:nvSpPr>
        <p:spPr>
          <a:xfrm>
            <a:off x="2338387" y="1724025"/>
            <a:ext cx="7515225" cy="1704975"/>
          </a:xfrm>
        </p:spPr>
        <p:txBody>
          <a:bodyPr>
            <a:normAutofit/>
          </a:bodyPr>
          <a:lstStyle/>
          <a:p>
            <a:pPr algn="ctr"/>
            <a:r>
              <a:rPr lang="en-US" sz="3600" dirty="0">
                <a:latin typeface="+mn-lt"/>
                <a:cs typeface="Times New Roman" panose="02020603050405020304" pitchFamily="18" charset="0"/>
              </a:rPr>
              <a:t>Key 2020 Census UA Criteria Changes</a:t>
            </a:r>
            <a:endParaRPr lang="en-US" sz="3600" b="1" dirty="0">
              <a:latin typeface="+mn-lt"/>
            </a:endParaRPr>
          </a:p>
        </p:txBody>
      </p:sp>
    </p:spTree>
    <p:extLst>
      <p:ext uri="{BB962C8B-B14F-4D97-AF65-F5344CB8AC3E}">
        <p14:creationId xmlns:p14="http://schemas.microsoft.com/office/powerpoint/2010/main" val="1063440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4CE524A-4E7B-7F52-13B2-0A4A73E1CA4B}"/>
              </a:ext>
              <a:ext uri="{C183D7F6-B498-43B3-948B-1728B52AA6E4}">
                <adec:decorative xmlns:adec="http://schemas.microsoft.com/office/drawing/2017/decorative" val="1"/>
              </a:ext>
            </a:extLst>
          </p:cNvPr>
          <p:cNvSpPr/>
          <p:nvPr/>
        </p:nvSpPr>
        <p:spPr>
          <a:xfrm>
            <a:off x="1818041" y="5147111"/>
            <a:ext cx="8455511" cy="1280691"/>
          </a:xfrm>
          <a:prstGeom prst="rect">
            <a:avLst/>
          </a:prstGeom>
          <a:solidFill>
            <a:schemeClr val="accent4">
              <a:lumMod val="40000"/>
              <a:lumOff val="60000"/>
            </a:schemeClr>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15E74FA-4C1C-1F2E-DC63-9F8D5354E8C1}"/>
              </a:ext>
              <a:ext uri="{C183D7F6-B498-43B3-948B-1728B52AA6E4}">
                <adec:decorative xmlns:adec="http://schemas.microsoft.com/office/drawing/2017/decorative" val="1"/>
              </a:ext>
            </a:extLst>
          </p:cNvPr>
          <p:cNvSpPr/>
          <p:nvPr/>
        </p:nvSpPr>
        <p:spPr>
          <a:xfrm>
            <a:off x="6024444" y="1143000"/>
            <a:ext cx="4249109" cy="5284802"/>
          </a:xfrm>
          <a:prstGeom prst="rect">
            <a:avLst/>
          </a:prstGeom>
          <a:solidFill>
            <a:schemeClr val="accent4">
              <a:lumMod val="40000"/>
              <a:lumOff val="60000"/>
            </a:schemeClr>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864EA1FC-E016-3E61-C927-74C08B0771FB}"/>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21</a:t>
            </a:fld>
            <a:endParaRPr lang="en-US" dirty="0"/>
          </a:p>
        </p:txBody>
      </p:sp>
      <p:sp>
        <p:nvSpPr>
          <p:cNvPr id="13" name="Title 1">
            <a:extLst>
              <a:ext uri="{FF2B5EF4-FFF2-40B4-BE49-F238E27FC236}">
                <a16:creationId xmlns:a16="http://schemas.microsoft.com/office/drawing/2014/main" id="{0E005208-D5B6-3085-A91D-2297FF868180}"/>
              </a:ext>
            </a:extLst>
          </p:cNvPr>
          <p:cNvSpPr>
            <a:spLocks noGrp="1"/>
          </p:cNvSpPr>
          <p:nvPr>
            <p:ph type="title"/>
          </p:nvPr>
        </p:nvSpPr>
        <p:spPr>
          <a:xfrm>
            <a:off x="2188083" y="165370"/>
            <a:ext cx="7515225" cy="1144512"/>
          </a:xfrm>
        </p:spPr>
        <p:txBody>
          <a:bodyPr>
            <a:normAutofit/>
          </a:bodyPr>
          <a:lstStyle/>
          <a:p>
            <a:pPr algn="ctr"/>
            <a:r>
              <a:rPr lang="en-US" sz="3600" dirty="0">
                <a:latin typeface="+mn-lt"/>
                <a:cs typeface="Times New Roman" panose="02020603050405020304" pitchFamily="18" charset="0"/>
              </a:rPr>
              <a:t>Origin of UA Criteria Changes</a:t>
            </a:r>
            <a:endParaRPr lang="en-US" sz="3600" dirty="0">
              <a:latin typeface="+mn-lt"/>
            </a:endParaRPr>
          </a:p>
        </p:txBody>
      </p:sp>
      <p:graphicFrame>
        <p:nvGraphicFramePr>
          <p:cNvPr id="2" name="Content Placeholder 6" descr="Diagram showing the Urban Area Program Cycle, with the criteria development-related steps highlighted.">
            <a:extLst>
              <a:ext uri="{FF2B5EF4-FFF2-40B4-BE49-F238E27FC236}">
                <a16:creationId xmlns:a16="http://schemas.microsoft.com/office/drawing/2014/main" id="{48DB20DA-8023-E6E6-1DDD-591135902E84}"/>
              </a:ext>
            </a:extLst>
          </p:cNvPr>
          <p:cNvGraphicFramePr>
            <a:graphicFrameLocks noGrp="1"/>
          </p:cNvGraphicFramePr>
          <p:nvPr>
            <p:ph idx="1"/>
            <p:extLst>
              <p:ext uri="{D42A27DB-BD31-4B8C-83A1-F6EECF244321}">
                <p14:modId xmlns:p14="http://schemas.microsoft.com/office/powerpoint/2010/main" val="2227002930"/>
              </p:ext>
            </p:extLst>
          </p:nvPr>
        </p:nvGraphicFramePr>
        <p:xfrm>
          <a:off x="-559578" y="1249095"/>
          <a:ext cx="11317968" cy="49252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EEC58A43-2352-CBAB-4620-5A8BAD51782C}"/>
              </a:ext>
            </a:extLst>
          </p:cNvPr>
          <p:cNvSpPr/>
          <p:nvPr/>
        </p:nvSpPr>
        <p:spPr>
          <a:xfrm>
            <a:off x="8076448" y="1621935"/>
            <a:ext cx="1956908" cy="573353"/>
          </a:xfrm>
          <a:prstGeom prst="rect">
            <a:avLst/>
          </a:prstGeom>
          <a:solidFill>
            <a:srgbClr val="7030A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500" dirty="0"/>
              <a:t>Data user comments and feedback</a:t>
            </a:r>
          </a:p>
        </p:txBody>
      </p:sp>
      <p:sp>
        <p:nvSpPr>
          <p:cNvPr id="14" name="Rectangle 13">
            <a:extLst>
              <a:ext uri="{FF2B5EF4-FFF2-40B4-BE49-F238E27FC236}">
                <a16:creationId xmlns:a16="http://schemas.microsoft.com/office/drawing/2014/main" id="{931072D6-E9FA-4DF3-CFD6-2F5C889D081D}"/>
              </a:ext>
            </a:extLst>
          </p:cNvPr>
          <p:cNvSpPr/>
          <p:nvPr/>
        </p:nvSpPr>
        <p:spPr>
          <a:xfrm>
            <a:off x="8076448" y="2409774"/>
            <a:ext cx="1956908" cy="531846"/>
          </a:xfrm>
          <a:prstGeom prst="rect">
            <a:avLst/>
          </a:prstGeom>
          <a:solidFill>
            <a:schemeClr val="accent6">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500" dirty="0"/>
              <a:t>Census Bureau lessons learned and research</a:t>
            </a:r>
          </a:p>
        </p:txBody>
      </p:sp>
      <p:sp>
        <p:nvSpPr>
          <p:cNvPr id="16" name="Rectangle 15">
            <a:extLst>
              <a:ext uri="{FF2B5EF4-FFF2-40B4-BE49-F238E27FC236}">
                <a16:creationId xmlns:a16="http://schemas.microsoft.com/office/drawing/2014/main" id="{D059A0A9-9D84-3AFD-AFE3-C7858856A208}"/>
              </a:ext>
            </a:extLst>
          </p:cNvPr>
          <p:cNvSpPr/>
          <p:nvPr/>
        </p:nvSpPr>
        <p:spPr>
          <a:xfrm>
            <a:off x="8076448" y="3138368"/>
            <a:ext cx="1956908" cy="57335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t>Availability of new data and technology</a:t>
            </a:r>
          </a:p>
        </p:txBody>
      </p:sp>
      <p:cxnSp>
        <p:nvCxnSpPr>
          <p:cNvPr id="19" name="Straight Arrow Connector 18">
            <a:extLst>
              <a:ext uri="{FF2B5EF4-FFF2-40B4-BE49-F238E27FC236}">
                <a16:creationId xmlns:a16="http://schemas.microsoft.com/office/drawing/2014/main" id="{6DE5B0CA-8FD9-5D44-28DA-B9D8A39B305F}"/>
              </a:ext>
              <a:ext uri="{C183D7F6-B498-43B3-948B-1728B52AA6E4}">
                <adec:decorative xmlns:adec="http://schemas.microsoft.com/office/drawing/2017/decorative" val="1"/>
              </a:ext>
            </a:extLst>
          </p:cNvPr>
          <p:cNvCxnSpPr>
            <a:cxnSpLocks/>
            <a:stCxn id="14" idx="1"/>
          </p:cNvCxnSpPr>
          <p:nvPr/>
        </p:nvCxnSpPr>
        <p:spPr>
          <a:xfrm flipH="1">
            <a:off x="7720686" y="2675697"/>
            <a:ext cx="3557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AC81582-9748-6108-C86A-77EC97427E7E}"/>
              </a:ext>
              <a:ext uri="{C183D7F6-B498-43B3-948B-1728B52AA6E4}">
                <adec:decorative xmlns:adec="http://schemas.microsoft.com/office/drawing/2017/decorative" val="1"/>
              </a:ext>
            </a:extLst>
          </p:cNvPr>
          <p:cNvCxnSpPr>
            <a:cxnSpLocks/>
            <a:stCxn id="16" idx="1"/>
          </p:cNvCxnSpPr>
          <p:nvPr/>
        </p:nvCxnSpPr>
        <p:spPr>
          <a:xfrm flipH="1" flipV="1">
            <a:off x="7720686" y="3009500"/>
            <a:ext cx="355762" cy="4155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BDA8D0D8-3752-2ECA-2C46-E26FF5E80CAF}"/>
              </a:ext>
              <a:ext uri="{C183D7F6-B498-43B3-948B-1728B52AA6E4}">
                <adec:decorative xmlns:adec="http://schemas.microsoft.com/office/drawing/2017/decorative" val="1"/>
              </a:ext>
            </a:extLst>
          </p:cNvPr>
          <p:cNvCxnSpPr>
            <a:cxnSpLocks/>
            <a:stCxn id="4" idx="1"/>
          </p:cNvCxnSpPr>
          <p:nvPr/>
        </p:nvCxnSpPr>
        <p:spPr>
          <a:xfrm flipH="1">
            <a:off x="7720686" y="1908612"/>
            <a:ext cx="355762" cy="5011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DA50AD18-1412-9991-88AE-F9BCD0E3476A}"/>
              </a:ext>
            </a:extLst>
          </p:cNvPr>
          <p:cNvSpPr/>
          <p:nvPr/>
        </p:nvSpPr>
        <p:spPr>
          <a:xfrm>
            <a:off x="2006695" y="5608905"/>
            <a:ext cx="1956908" cy="573353"/>
          </a:xfrm>
          <a:prstGeom prst="rect">
            <a:avLst/>
          </a:prstGeom>
          <a:solidFill>
            <a:srgbClr val="7030A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500" dirty="0"/>
              <a:t>Data user comments and feedback</a:t>
            </a:r>
          </a:p>
        </p:txBody>
      </p:sp>
      <p:cxnSp>
        <p:nvCxnSpPr>
          <p:cNvPr id="23" name="Straight Connector 22">
            <a:extLst>
              <a:ext uri="{FF2B5EF4-FFF2-40B4-BE49-F238E27FC236}">
                <a16:creationId xmlns:a16="http://schemas.microsoft.com/office/drawing/2014/main" id="{6CBA918B-86F8-2ED7-5495-CE0CD71DF8FC}"/>
              </a:ext>
              <a:ext uri="{C183D7F6-B498-43B3-948B-1728B52AA6E4}">
                <adec:decorative xmlns:adec="http://schemas.microsoft.com/office/drawing/2017/decorative" val="1"/>
              </a:ext>
            </a:extLst>
          </p:cNvPr>
          <p:cNvCxnSpPr>
            <a:cxnSpLocks/>
          </p:cNvCxnSpPr>
          <p:nvPr/>
        </p:nvCxnSpPr>
        <p:spPr>
          <a:xfrm flipH="1">
            <a:off x="3963603" y="5469467"/>
            <a:ext cx="146964" cy="13943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547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AB641-C555-4F91-9BC1-76ABCFC83C57}"/>
              </a:ext>
            </a:extLst>
          </p:cNvPr>
          <p:cNvSpPr>
            <a:spLocks noGrp="1"/>
          </p:cNvSpPr>
          <p:nvPr>
            <p:ph type="title"/>
          </p:nvPr>
        </p:nvSpPr>
        <p:spPr>
          <a:xfrm>
            <a:off x="838200" y="117115"/>
            <a:ext cx="10515600" cy="1157703"/>
          </a:xfrm>
        </p:spPr>
        <p:txBody>
          <a:bodyPr>
            <a:noAutofit/>
          </a:bodyPr>
          <a:lstStyle/>
          <a:p>
            <a:pPr algn="ctr"/>
            <a:r>
              <a:rPr lang="en-US" altLang="en-US" sz="3600" dirty="0">
                <a:latin typeface="+mn-lt"/>
              </a:rPr>
              <a:t>2020 Census UA Delineation Key Criteria Changes</a:t>
            </a:r>
            <a:endParaRPr lang="en-US" sz="3600" dirty="0">
              <a:latin typeface="+mn-lt"/>
            </a:endParaRPr>
          </a:p>
        </p:txBody>
      </p:sp>
      <p:sp>
        <p:nvSpPr>
          <p:cNvPr id="3" name="Content Placeholder 2">
            <a:extLst>
              <a:ext uri="{FF2B5EF4-FFF2-40B4-BE49-F238E27FC236}">
                <a16:creationId xmlns:a16="http://schemas.microsoft.com/office/drawing/2014/main" id="{2F9D0A4F-FDE4-4854-B9BA-96B36AC184FB}"/>
              </a:ext>
            </a:extLst>
          </p:cNvPr>
          <p:cNvSpPr>
            <a:spLocks noGrp="1"/>
          </p:cNvSpPr>
          <p:nvPr>
            <p:ph idx="1"/>
          </p:nvPr>
        </p:nvSpPr>
        <p:spPr>
          <a:xfrm>
            <a:off x="171292" y="1471993"/>
            <a:ext cx="6185513" cy="3914013"/>
          </a:xfrm>
        </p:spPr>
        <p:txBody>
          <a:bodyPr vert="horz" lIns="91440" tIns="45720" rIns="91440" bIns="45720" rtlCol="0" anchor="t">
            <a:noAutofit/>
          </a:bodyPr>
          <a:lstStyle/>
          <a:p>
            <a:pPr marL="914400" lvl="1" indent="-457200">
              <a:buFont typeface="+mj-lt"/>
              <a:buAutoNum type="arabicPeriod"/>
            </a:pPr>
            <a:r>
              <a:rPr lang="en-US" sz="2000" dirty="0"/>
              <a:t>Minimum threshold for qualification as urban raised from at least 2,500 people in 2010 to </a:t>
            </a:r>
            <a:r>
              <a:rPr lang="en-US" sz="2000" dirty="0">
                <a:solidFill>
                  <a:srgbClr val="0070C0"/>
                </a:solidFill>
              </a:rPr>
              <a:t>at least 2,000 housing units </a:t>
            </a:r>
            <a:r>
              <a:rPr lang="en-US" sz="2000" u="sng" dirty="0">
                <a:solidFill>
                  <a:srgbClr val="0070C0"/>
                </a:solidFill>
              </a:rPr>
              <a:t>or</a:t>
            </a:r>
            <a:r>
              <a:rPr lang="en-US" sz="2000" dirty="0">
                <a:solidFill>
                  <a:srgbClr val="0070C0"/>
                </a:solidFill>
              </a:rPr>
              <a:t> at least 5,000 people in 2020</a:t>
            </a:r>
            <a:r>
              <a:rPr lang="en-US" sz="2000" dirty="0"/>
              <a:t>.</a:t>
            </a:r>
            <a:r>
              <a:rPr lang="en-US" sz="2000" dirty="0">
                <a:solidFill>
                  <a:srgbClr val="0070C0"/>
                </a:solidFill>
              </a:rPr>
              <a:t> </a:t>
            </a:r>
            <a:endParaRPr lang="en-US" altLang="en-US" sz="2000" dirty="0">
              <a:solidFill>
                <a:srgbClr val="0070C0"/>
              </a:solidFill>
              <a:cs typeface="Calibri"/>
            </a:endParaRPr>
          </a:p>
          <a:p>
            <a:pPr marL="914400" lvl="1" indent="-457200">
              <a:buFont typeface="+mj-lt"/>
              <a:buAutoNum type="arabicPeriod"/>
            </a:pPr>
            <a:r>
              <a:rPr lang="en-US" altLang="en-US" sz="2000" dirty="0"/>
              <a:t>Delineation based primarily on </a:t>
            </a:r>
            <a:r>
              <a:rPr lang="en-US" altLang="en-US" sz="2000" dirty="0">
                <a:solidFill>
                  <a:srgbClr val="0070C0"/>
                </a:solidFill>
              </a:rPr>
              <a:t>housing unit data </a:t>
            </a:r>
            <a:r>
              <a:rPr lang="en-US" altLang="en-US" sz="2000" dirty="0"/>
              <a:t>at only the census block level instead of only population data at various geographic levels.</a:t>
            </a:r>
            <a:endParaRPr lang="en-US" altLang="en-US" sz="2000" dirty="0">
              <a:cs typeface="Calibri"/>
            </a:endParaRPr>
          </a:p>
          <a:p>
            <a:pPr marL="914400" lvl="1" indent="-457200">
              <a:buFont typeface="+mj-lt"/>
              <a:buAutoNum type="arabicPeriod"/>
            </a:pPr>
            <a:r>
              <a:rPr lang="en-US" altLang="en-US" sz="2000" dirty="0"/>
              <a:t>Maximum jump distance reduced from 2.5 miles to </a:t>
            </a:r>
            <a:r>
              <a:rPr lang="en-US" altLang="en-US" sz="2000" dirty="0">
                <a:solidFill>
                  <a:srgbClr val="0070C0"/>
                </a:solidFill>
              </a:rPr>
              <a:t>1.5 miles</a:t>
            </a:r>
            <a:r>
              <a:rPr lang="en-US" altLang="en-US" sz="2000" dirty="0"/>
              <a:t>. </a:t>
            </a:r>
            <a:endParaRPr lang="en-US" altLang="en-US" sz="2000" dirty="0">
              <a:cs typeface="Calibri"/>
            </a:endParaRPr>
          </a:p>
          <a:p>
            <a:pPr marL="457200" lvl="1" indent="0">
              <a:buNone/>
            </a:pPr>
            <a:endParaRPr lang="en-US" altLang="en-US" sz="2000" dirty="0">
              <a:cs typeface="Calibri"/>
            </a:endParaRPr>
          </a:p>
        </p:txBody>
      </p:sp>
      <p:pic>
        <p:nvPicPr>
          <p:cNvPr id="6" name="Picture 5" descr="Wooden houses with one house standing out with its orange and red color">
            <a:extLst>
              <a:ext uri="{FF2B5EF4-FFF2-40B4-BE49-F238E27FC236}">
                <a16:creationId xmlns:a16="http://schemas.microsoft.com/office/drawing/2014/main" id="{17A6A8FB-41BA-4E2D-B5D5-E47955C162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5000" y="1299202"/>
            <a:ext cx="3852321" cy="2742573"/>
          </a:xfrm>
          <a:prstGeom prst="rect">
            <a:avLst/>
          </a:prstGeom>
          <a:noFill/>
          <a:ln>
            <a:solidFill>
              <a:schemeClr val="tx1"/>
            </a:solidFill>
          </a:ln>
        </p:spPr>
      </p:pic>
      <p:sp>
        <p:nvSpPr>
          <p:cNvPr id="7" name="TextBox 6">
            <a:extLst>
              <a:ext uri="{FF2B5EF4-FFF2-40B4-BE49-F238E27FC236}">
                <a16:creationId xmlns:a16="http://schemas.microsoft.com/office/drawing/2014/main" id="{F84BC6FF-64C4-4457-AFE0-9432358049C0}"/>
              </a:ext>
            </a:extLst>
          </p:cNvPr>
          <p:cNvSpPr txBox="1"/>
          <p:nvPr/>
        </p:nvSpPr>
        <p:spPr>
          <a:xfrm>
            <a:off x="171292" y="4066159"/>
            <a:ext cx="10261377" cy="1384995"/>
          </a:xfrm>
          <a:prstGeom prst="rect">
            <a:avLst/>
          </a:prstGeom>
          <a:noFill/>
        </p:spPr>
        <p:txBody>
          <a:bodyPr wrap="square" lIns="91440" tIns="45720" rIns="91440" bIns="45720" rtlCol="0" anchor="t">
            <a:spAutoFit/>
          </a:bodyPr>
          <a:lstStyle/>
          <a:p>
            <a:pPr marL="914400" lvl="1" indent="-457200">
              <a:buFont typeface="+mj-lt"/>
              <a:buAutoNum type="arabicPeriod" startAt="4"/>
            </a:pPr>
            <a:r>
              <a:rPr lang="en-US" altLang="en-US" sz="2000" dirty="0"/>
              <a:t>Introduced the use of </a:t>
            </a:r>
            <a:r>
              <a:rPr lang="en-US" altLang="en-US" sz="2000" dirty="0">
                <a:solidFill>
                  <a:srgbClr val="0070C0"/>
                </a:solidFill>
              </a:rPr>
              <a:t>commuter data </a:t>
            </a:r>
            <a:r>
              <a:rPr lang="en-US" altLang="en-US" sz="2000" dirty="0"/>
              <a:t>to determine where to split large urban agglomerations. </a:t>
            </a:r>
            <a:endParaRPr lang="en-US" altLang="en-US" sz="2000" dirty="0">
              <a:cs typeface="Calibri"/>
            </a:endParaRPr>
          </a:p>
          <a:p>
            <a:pPr marL="914400" lvl="1" indent="-457200">
              <a:buFont typeface="+mj-lt"/>
              <a:buAutoNum type="arabicPeriod" startAt="4"/>
            </a:pPr>
            <a:r>
              <a:rPr lang="en-US" altLang="en-US" sz="2000" dirty="0"/>
              <a:t>No longer distinguish “</a:t>
            </a:r>
            <a:r>
              <a:rPr lang="en-US" altLang="en-US" sz="2000" dirty="0">
                <a:solidFill>
                  <a:srgbClr val="0070C0"/>
                </a:solidFill>
              </a:rPr>
              <a:t>urban areas</a:t>
            </a:r>
            <a:r>
              <a:rPr lang="en-US" altLang="en-US" sz="2000" dirty="0"/>
              <a:t>” as “urbanized areas” or “urban clusters”. </a:t>
            </a:r>
            <a:endParaRPr lang="en-US" altLang="en-US" sz="2000" dirty="0">
              <a:solidFill>
                <a:srgbClr val="0070C0"/>
              </a:solidFill>
              <a:cs typeface="Calibri"/>
            </a:endParaRPr>
          </a:p>
          <a:p>
            <a:pPr lvl="1"/>
            <a:endParaRPr lang="en-US" altLang="en-US" sz="2400" dirty="0"/>
          </a:p>
        </p:txBody>
      </p:sp>
      <p:sp>
        <p:nvSpPr>
          <p:cNvPr id="4" name="Slide Number Placeholder 3">
            <a:extLst>
              <a:ext uri="{FF2B5EF4-FFF2-40B4-BE49-F238E27FC236}">
                <a16:creationId xmlns:a16="http://schemas.microsoft.com/office/drawing/2014/main" id="{61E9BE89-0E3B-5B41-9184-3D443F56FC22}"/>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22</a:t>
            </a:fld>
            <a:endParaRPr lang="en-US" dirty="0"/>
          </a:p>
        </p:txBody>
      </p:sp>
    </p:spTree>
    <p:extLst>
      <p:ext uri="{BB962C8B-B14F-4D97-AF65-F5344CB8AC3E}">
        <p14:creationId xmlns:p14="http://schemas.microsoft.com/office/powerpoint/2010/main" val="4005199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AB641-C555-4F91-9BC1-76ABCFC83C57}"/>
              </a:ext>
            </a:extLst>
          </p:cNvPr>
          <p:cNvSpPr>
            <a:spLocks noGrp="1"/>
          </p:cNvSpPr>
          <p:nvPr>
            <p:ph type="title"/>
          </p:nvPr>
        </p:nvSpPr>
        <p:spPr>
          <a:xfrm>
            <a:off x="565852" y="281439"/>
            <a:ext cx="11058178" cy="1414235"/>
          </a:xfrm>
        </p:spPr>
        <p:txBody>
          <a:bodyPr>
            <a:noAutofit/>
          </a:bodyPr>
          <a:lstStyle/>
          <a:p>
            <a:pPr algn="ctr"/>
            <a:r>
              <a:rPr lang="en-US" sz="3600" dirty="0">
                <a:latin typeface="+mn-lt"/>
              </a:rPr>
              <a:t>2020 Census UA Criteria Changes </a:t>
            </a:r>
            <a:br>
              <a:rPr lang="en-US" sz="600" dirty="0">
                <a:highlight>
                  <a:srgbClr val="00FF00"/>
                </a:highlight>
                <a:latin typeface="+mn-lt"/>
              </a:rPr>
            </a:br>
            <a:br>
              <a:rPr lang="en-US" sz="600" dirty="0">
                <a:highlight>
                  <a:srgbClr val="00FF00"/>
                </a:highlight>
                <a:latin typeface="+mn-lt"/>
              </a:rPr>
            </a:br>
            <a:r>
              <a:rPr lang="en-US" sz="2000" dirty="0">
                <a:latin typeface="+mn-lt"/>
              </a:rPr>
              <a:t>Minimum threshold for qualification as urban raised from at least 2,500 people in 2010 to at least 2,000 housing units </a:t>
            </a:r>
            <a:r>
              <a:rPr lang="en-US" sz="2000" u="sng" dirty="0">
                <a:latin typeface="+mn-lt"/>
              </a:rPr>
              <a:t>or</a:t>
            </a:r>
            <a:r>
              <a:rPr lang="en-US" sz="2000" dirty="0">
                <a:latin typeface="+mn-lt"/>
              </a:rPr>
              <a:t> at least 5,000 people in 2020.</a:t>
            </a:r>
          </a:p>
        </p:txBody>
      </p:sp>
      <p:sp>
        <p:nvSpPr>
          <p:cNvPr id="3" name="Content Placeholder 2">
            <a:extLst>
              <a:ext uri="{FF2B5EF4-FFF2-40B4-BE49-F238E27FC236}">
                <a16:creationId xmlns:a16="http://schemas.microsoft.com/office/drawing/2014/main" id="{2F9D0A4F-FDE4-4854-B9BA-96B36AC184FB}"/>
              </a:ext>
            </a:extLst>
          </p:cNvPr>
          <p:cNvSpPr>
            <a:spLocks noGrp="1"/>
          </p:cNvSpPr>
          <p:nvPr>
            <p:ph idx="1"/>
          </p:nvPr>
        </p:nvSpPr>
        <p:spPr>
          <a:xfrm>
            <a:off x="565853" y="1777404"/>
            <a:ext cx="5270163" cy="3764280"/>
          </a:xfrm>
        </p:spPr>
        <p:txBody>
          <a:bodyPr>
            <a:noAutofit/>
          </a:bodyPr>
          <a:lstStyle/>
          <a:p>
            <a:r>
              <a:rPr lang="en-US" sz="2400" dirty="0"/>
              <a:t>2,500-person threshold had been in use since 1910.  </a:t>
            </a:r>
          </a:p>
          <a:p>
            <a:pPr lvl="1"/>
            <a:r>
              <a:rPr lang="en-US" sz="2000" dirty="0"/>
              <a:t>Prior to 1910 the thresholds fluctuated from 2,500 to 8,000. </a:t>
            </a:r>
          </a:p>
          <a:p>
            <a:r>
              <a:rPr lang="en-US" sz="2400" dirty="0"/>
              <a:t>Census Bureau’s threshold was the lowest in use in various agencies’ urban/rural definitions.</a:t>
            </a:r>
          </a:p>
          <a:p>
            <a:r>
              <a:rPr lang="en-US" sz="2400" dirty="0"/>
              <a:t>Rural stakeholders and analysts have questioned the continued validity of the 2,500-person threshold and have routinely asked if we would consider an increase. </a:t>
            </a:r>
          </a:p>
        </p:txBody>
      </p:sp>
      <p:pic>
        <p:nvPicPr>
          <p:cNvPr id="5" name="Picture 4" descr="Image showing urban and rural definitions for areas with different population sizes, with some areas being sometimes urban and sometimes rural. ">
            <a:extLst>
              <a:ext uri="{FF2B5EF4-FFF2-40B4-BE49-F238E27FC236}">
                <a16:creationId xmlns:a16="http://schemas.microsoft.com/office/drawing/2014/main" id="{C1D4C86B-206C-B72E-9F28-D54D3AC0BA38}"/>
              </a:ext>
            </a:extLst>
          </p:cNvPr>
          <p:cNvPicPr>
            <a:picLocks noChangeAspect="1" noChangeArrowheads="1"/>
          </p:cNvPicPr>
          <p:nvPr/>
        </p:nvPicPr>
        <p:blipFill>
          <a:blip r:embed="rId3" cstate="print"/>
          <a:srcRect/>
          <a:stretch>
            <a:fillRect/>
          </a:stretch>
        </p:blipFill>
        <p:spPr>
          <a:xfrm>
            <a:off x="6096000" y="1777404"/>
            <a:ext cx="5528030" cy="3384922"/>
          </a:xfrm>
          <a:prstGeom prst="rect">
            <a:avLst/>
          </a:prstGeom>
          <a:noFill/>
        </p:spPr>
      </p:pic>
      <p:sp>
        <p:nvSpPr>
          <p:cNvPr id="7" name="TextBox 6">
            <a:extLst>
              <a:ext uri="{FF2B5EF4-FFF2-40B4-BE49-F238E27FC236}">
                <a16:creationId xmlns:a16="http://schemas.microsoft.com/office/drawing/2014/main" id="{DB92CD0D-D8CB-805C-C7BE-25FA57F870F9}"/>
              </a:ext>
            </a:extLst>
          </p:cNvPr>
          <p:cNvSpPr txBox="1"/>
          <p:nvPr/>
        </p:nvSpPr>
        <p:spPr>
          <a:xfrm>
            <a:off x="6094941" y="5288908"/>
            <a:ext cx="5953681" cy="523220"/>
          </a:xfrm>
          <a:prstGeom prst="rect">
            <a:avLst/>
          </a:prstGeom>
          <a:noFill/>
        </p:spPr>
        <p:txBody>
          <a:bodyPr wrap="none" rtlCol="0">
            <a:spAutoFit/>
          </a:bodyPr>
          <a:lstStyle/>
          <a:p>
            <a:r>
              <a:rPr lang="en-US" sz="1400" dirty="0"/>
              <a:t>Source: Cromartie and Bucholtz (2008), “Defining the ‘Rural’ in Rural America.” </a:t>
            </a:r>
          </a:p>
          <a:p>
            <a:r>
              <a:rPr lang="en-US" sz="1400" dirty="0">
                <a:hlinkClick r:id="rId4"/>
              </a:rPr>
              <a:t>USDA ERS - Defining the “Rural” in Rural America</a:t>
            </a:r>
            <a:endParaRPr lang="en-US" sz="1400" dirty="0"/>
          </a:p>
        </p:txBody>
      </p:sp>
      <p:sp>
        <p:nvSpPr>
          <p:cNvPr id="8" name="Slide Number Placeholder 7">
            <a:extLst>
              <a:ext uri="{FF2B5EF4-FFF2-40B4-BE49-F238E27FC236}">
                <a16:creationId xmlns:a16="http://schemas.microsoft.com/office/drawing/2014/main" id="{556B420F-BCC4-B0E9-4ECD-ED7FA7F6CBB8}"/>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23</a:t>
            </a:fld>
            <a:endParaRPr lang="en-US" dirty="0"/>
          </a:p>
        </p:txBody>
      </p:sp>
    </p:spTree>
    <p:extLst>
      <p:ext uri="{BB962C8B-B14F-4D97-AF65-F5344CB8AC3E}">
        <p14:creationId xmlns:p14="http://schemas.microsoft.com/office/powerpoint/2010/main" val="1056867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descr="Image of 2010 and 2020 urban areas in Dallas--Fort Worth--Arlington, TX area.">
            <a:extLst>
              <a:ext uri="{FF2B5EF4-FFF2-40B4-BE49-F238E27FC236}">
                <a16:creationId xmlns:a16="http://schemas.microsoft.com/office/drawing/2014/main" id="{FE05A7D9-DA5F-A25D-B5EF-F47E83E3EB86}"/>
              </a:ext>
            </a:extLst>
          </p:cNvPr>
          <p:cNvPicPr>
            <a:picLocks noChangeAspect="1"/>
          </p:cNvPicPr>
          <p:nvPr/>
        </p:nvPicPr>
        <p:blipFill>
          <a:blip r:embed="rId3"/>
          <a:stretch>
            <a:fillRect/>
          </a:stretch>
        </p:blipFill>
        <p:spPr>
          <a:xfrm>
            <a:off x="619966" y="1570470"/>
            <a:ext cx="6162528" cy="4159910"/>
          </a:xfrm>
          <a:prstGeom prst="rect">
            <a:avLst/>
          </a:prstGeom>
          <a:ln w="12700">
            <a:solidFill>
              <a:schemeClr val="tx1"/>
            </a:solidFill>
          </a:ln>
        </p:spPr>
      </p:pic>
      <p:sp>
        <p:nvSpPr>
          <p:cNvPr id="15" name="Title 1">
            <a:extLst>
              <a:ext uri="{FF2B5EF4-FFF2-40B4-BE49-F238E27FC236}">
                <a16:creationId xmlns:a16="http://schemas.microsoft.com/office/drawing/2014/main" id="{AD415FCD-030C-4885-B7D4-7F04E944BBBD}"/>
              </a:ext>
            </a:extLst>
          </p:cNvPr>
          <p:cNvSpPr>
            <a:spLocks noGrp="1"/>
          </p:cNvSpPr>
          <p:nvPr>
            <p:ph type="title"/>
          </p:nvPr>
        </p:nvSpPr>
        <p:spPr>
          <a:xfrm>
            <a:off x="838200" y="332902"/>
            <a:ext cx="10515600" cy="1052770"/>
          </a:xfrm>
        </p:spPr>
        <p:txBody>
          <a:bodyPr>
            <a:noAutofit/>
          </a:bodyPr>
          <a:lstStyle/>
          <a:p>
            <a:pPr algn="ctr"/>
            <a:r>
              <a:rPr lang="en-US" altLang="en-US" sz="3600" dirty="0">
                <a:latin typeface="+mn-lt"/>
                <a:cs typeface="Arial" charset="0"/>
              </a:rPr>
              <a:t>2020 Census UA Criteria Changes</a:t>
            </a:r>
            <a:br>
              <a:rPr lang="en-US" altLang="en-US" sz="2400" dirty="0">
                <a:latin typeface="Calibri" panose="020F0502020204030204" pitchFamily="34" charset="0"/>
                <a:cs typeface="Arial" charset="0"/>
              </a:rPr>
            </a:br>
            <a:br>
              <a:rPr lang="en-US" altLang="en-US" sz="800" dirty="0">
                <a:latin typeface="Calibri" panose="020F0502020204030204" pitchFamily="34" charset="0"/>
                <a:cs typeface="Arial" charset="0"/>
              </a:rPr>
            </a:br>
            <a:r>
              <a:rPr lang="en-US" sz="2000" dirty="0">
                <a:latin typeface="Calibri" panose="020F0502020204030204" pitchFamily="34" charset="0"/>
              </a:rPr>
              <a:t>Qualification Threshold Increase Example</a:t>
            </a:r>
            <a:endParaRPr lang="en-US" sz="2000" dirty="0">
              <a:latin typeface="+mn-lt"/>
            </a:endParaRPr>
          </a:p>
        </p:txBody>
      </p:sp>
      <p:sp>
        <p:nvSpPr>
          <p:cNvPr id="5" name="TextBox 4">
            <a:extLst>
              <a:ext uri="{FF2B5EF4-FFF2-40B4-BE49-F238E27FC236}">
                <a16:creationId xmlns:a16="http://schemas.microsoft.com/office/drawing/2014/main" id="{4543F803-701A-4C6E-BEC4-91DAC46830C4}"/>
              </a:ext>
            </a:extLst>
          </p:cNvPr>
          <p:cNvSpPr txBox="1"/>
          <p:nvPr/>
        </p:nvSpPr>
        <p:spPr>
          <a:xfrm>
            <a:off x="7094756" y="2060004"/>
            <a:ext cx="4784737" cy="2492990"/>
          </a:xfrm>
          <a:prstGeom prst="rect">
            <a:avLst/>
          </a:prstGeom>
          <a:noFill/>
        </p:spPr>
        <p:txBody>
          <a:bodyPr wrap="square" lIns="91440" tIns="45720" rIns="91440" bIns="45720" rtlCol="0" anchor="t">
            <a:spAutoFit/>
          </a:bodyPr>
          <a:lstStyle/>
          <a:p>
            <a:r>
              <a:rPr lang="en-US" sz="2000" dirty="0"/>
              <a:t>2010 Census Urban Clusters of Springtown, TX, Pecan Acres, TX, and Justin, TX no longer qualify as 2020 Census UAs.</a:t>
            </a:r>
          </a:p>
          <a:p>
            <a:endParaRPr lang="en-US" sz="800" dirty="0"/>
          </a:p>
          <a:p>
            <a:r>
              <a:rPr lang="en-US" sz="2000" dirty="0"/>
              <a:t>2020 Census UA Dallas--Fort Worth--Arlington, TX has expanded to a larger footprint.</a:t>
            </a:r>
            <a:endParaRPr lang="en-US" sz="2000" dirty="0">
              <a:ea typeface="Calibri"/>
              <a:cs typeface="Calibri"/>
            </a:endParaRPr>
          </a:p>
          <a:p>
            <a:endParaRPr lang="en-US" sz="800" dirty="0"/>
          </a:p>
          <a:p>
            <a:r>
              <a:rPr lang="en-US" sz="2000" dirty="0"/>
              <a:t>Increase in noncontiguous portions of UAs.</a:t>
            </a:r>
            <a:endParaRPr lang="en-US" sz="2000" dirty="0">
              <a:ea typeface="Calibri"/>
              <a:cs typeface="Calibri"/>
            </a:endParaRPr>
          </a:p>
        </p:txBody>
      </p:sp>
      <p:cxnSp>
        <p:nvCxnSpPr>
          <p:cNvPr id="14" name="Straight Arrow Connector 13">
            <a:extLst>
              <a:ext uri="{FF2B5EF4-FFF2-40B4-BE49-F238E27FC236}">
                <a16:creationId xmlns:a16="http://schemas.microsoft.com/office/drawing/2014/main" id="{21EAC5D4-9476-49FA-AE79-15ABEC1298C3}"/>
              </a:ext>
              <a:ext uri="{C183D7F6-B498-43B3-948B-1728B52AA6E4}">
                <adec:decorative xmlns:adec="http://schemas.microsoft.com/office/drawing/2017/decorative" val="1"/>
              </a:ext>
            </a:extLst>
          </p:cNvPr>
          <p:cNvCxnSpPr>
            <a:cxnSpLocks/>
            <a:stCxn id="5" idx="1"/>
          </p:cNvCxnSpPr>
          <p:nvPr/>
        </p:nvCxnSpPr>
        <p:spPr>
          <a:xfrm flipH="1" flipV="1">
            <a:off x="4869951" y="3297701"/>
            <a:ext cx="2224805" cy="879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A3E18EF-7FAA-4394-B0C5-EA3FB927EFAA}"/>
              </a:ext>
              <a:ext uri="{C183D7F6-B498-43B3-948B-1728B52AA6E4}">
                <adec:decorative xmlns:adec="http://schemas.microsoft.com/office/drawing/2017/decorative" val="1"/>
              </a:ext>
            </a:extLst>
          </p:cNvPr>
          <p:cNvCxnSpPr>
            <a:cxnSpLocks/>
          </p:cNvCxnSpPr>
          <p:nvPr/>
        </p:nvCxnSpPr>
        <p:spPr>
          <a:xfrm flipH="1">
            <a:off x="2743200" y="4276856"/>
            <a:ext cx="4356773" cy="20728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204B87D-A7CE-413E-9B07-A012DB955A1F}"/>
              </a:ext>
              <a:ext uri="{C183D7F6-B498-43B3-948B-1728B52AA6E4}">
                <adec:decorative xmlns:adec="http://schemas.microsoft.com/office/drawing/2017/decorative" val="1"/>
              </a:ext>
            </a:extLst>
          </p:cNvPr>
          <p:cNvCxnSpPr>
            <a:cxnSpLocks/>
          </p:cNvCxnSpPr>
          <p:nvPr/>
        </p:nvCxnSpPr>
        <p:spPr>
          <a:xfrm flipH="1" flipV="1">
            <a:off x="5024308" y="1930257"/>
            <a:ext cx="2070448" cy="410578"/>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521E082-052C-456F-BD32-29E3344D1F33}"/>
              </a:ext>
              <a:ext uri="{C183D7F6-B498-43B3-948B-1728B52AA6E4}">
                <adec:decorative xmlns:adec="http://schemas.microsoft.com/office/drawing/2017/decorative" val="1"/>
              </a:ext>
            </a:extLst>
          </p:cNvPr>
          <p:cNvCxnSpPr>
            <a:cxnSpLocks/>
          </p:cNvCxnSpPr>
          <p:nvPr/>
        </p:nvCxnSpPr>
        <p:spPr>
          <a:xfrm flipH="1">
            <a:off x="2928135" y="2340835"/>
            <a:ext cx="4212894" cy="36644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96BAB63-B5EF-4188-AF47-49B6FD443EA6}"/>
              </a:ext>
              <a:ext uri="{C183D7F6-B498-43B3-948B-1728B52AA6E4}">
                <adec:decorative xmlns:adec="http://schemas.microsoft.com/office/drawing/2017/decorative" val="1"/>
              </a:ext>
            </a:extLst>
          </p:cNvPr>
          <p:cNvCxnSpPr>
            <a:cxnSpLocks/>
          </p:cNvCxnSpPr>
          <p:nvPr/>
        </p:nvCxnSpPr>
        <p:spPr>
          <a:xfrm flipH="1">
            <a:off x="934948" y="2356029"/>
            <a:ext cx="6159808" cy="856782"/>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7" name="Slide Number Placeholder 26">
            <a:extLst>
              <a:ext uri="{FF2B5EF4-FFF2-40B4-BE49-F238E27FC236}">
                <a16:creationId xmlns:a16="http://schemas.microsoft.com/office/drawing/2014/main" id="{F65303B3-EF77-4C47-0357-B60BEEE49ECC}"/>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24</a:t>
            </a:fld>
            <a:endParaRPr lang="en-US" dirty="0"/>
          </a:p>
        </p:txBody>
      </p:sp>
      <p:sp>
        <p:nvSpPr>
          <p:cNvPr id="2" name="TextBox 1">
            <a:extLst>
              <a:ext uri="{FF2B5EF4-FFF2-40B4-BE49-F238E27FC236}">
                <a16:creationId xmlns:a16="http://schemas.microsoft.com/office/drawing/2014/main" id="{8035DFE2-1643-569D-F7C8-9F2C689B7DF3}"/>
              </a:ext>
            </a:extLst>
          </p:cNvPr>
          <p:cNvSpPr txBox="1"/>
          <p:nvPr/>
        </p:nvSpPr>
        <p:spPr>
          <a:xfrm>
            <a:off x="8567961" y="5264567"/>
            <a:ext cx="3024595" cy="1015663"/>
          </a:xfrm>
          <a:prstGeom prst="rect">
            <a:avLst/>
          </a:prstGeom>
          <a:solidFill>
            <a:schemeClr val="bg1">
              <a:lumMod val="85000"/>
            </a:schemeClr>
          </a:solidFill>
        </p:spPr>
        <p:txBody>
          <a:bodyPr wrap="square" rtlCol="0">
            <a:spAutoFit/>
          </a:bodyPr>
          <a:lstStyle/>
          <a:p>
            <a:r>
              <a:rPr lang="en-US" sz="1500" dirty="0"/>
              <a:t>Legend:</a:t>
            </a:r>
          </a:p>
          <a:p>
            <a:r>
              <a:rPr lang="en-US" dirty="0"/>
              <a:t>         </a:t>
            </a:r>
            <a:r>
              <a:rPr lang="en-US" sz="1500" dirty="0"/>
              <a:t>2020 UA </a:t>
            </a:r>
            <a:r>
              <a:rPr lang="en-US" sz="1500" i="1" dirty="0"/>
              <a:t>(shaded and labeled) </a:t>
            </a:r>
          </a:p>
          <a:p>
            <a:endParaRPr lang="en-US" sz="600" dirty="0"/>
          </a:p>
          <a:p>
            <a:r>
              <a:rPr lang="en-US" sz="1500" dirty="0"/>
              <a:t>           2010 UA </a:t>
            </a:r>
            <a:r>
              <a:rPr lang="en-US" sz="1500" i="1" dirty="0"/>
              <a:t>(outlined)</a:t>
            </a:r>
          </a:p>
          <a:p>
            <a:endParaRPr lang="en-US" sz="600" i="1" dirty="0"/>
          </a:p>
        </p:txBody>
      </p:sp>
      <p:sp>
        <p:nvSpPr>
          <p:cNvPr id="3" name="Rectangle 2">
            <a:extLst>
              <a:ext uri="{FF2B5EF4-FFF2-40B4-BE49-F238E27FC236}">
                <a16:creationId xmlns:a16="http://schemas.microsoft.com/office/drawing/2014/main" id="{3A36FBF6-883F-5988-59B5-6781BD1D6E0E}"/>
              </a:ext>
              <a:ext uri="{C183D7F6-B498-43B3-948B-1728B52AA6E4}">
                <adec:decorative xmlns:adec="http://schemas.microsoft.com/office/drawing/2017/decorative" val="1"/>
              </a:ext>
            </a:extLst>
          </p:cNvPr>
          <p:cNvSpPr/>
          <p:nvPr/>
        </p:nvSpPr>
        <p:spPr>
          <a:xfrm>
            <a:off x="8723691" y="5554860"/>
            <a:ext cx="279777" cy="26806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E303CC48-8BA2-093B-EEFB-55BF37370FD6}"/>
              </a:ext>
              <a:ext uri="{C183D7F6-B498-43B3-948B-1728B52AA6E4}">
                <adec:decorative xmlns:adec="http://schemas.microsoft.com/office/drawing/2017/decorative" val="1"/>
              </a:ext>
            </a:extLst>
          </p:cNvPr>
          <p:cNvSpPr/>
          <p:nvPr/>
        </p:nvSpPr>
        <p:spPr>
          <a:xfrm>
            <a:off x="8723691" y="5898012"/>
            <a:ext cx="279777" cy="268068"/>
          </a:xfrm>
          <a:prstGeom prst="rect">
            <a:avLst/>
          </a:prstGeom>
          <a:solidFill>
            <a:schemeClr val="bg1">
              <a:lumMod val="85000"/>
            </a:schemeClr>
          </a:solid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75954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DBBCA8-14B8-43BB-BD3E-1540377F9BB8}"/>
              </a:ext>
            </a:extLst>
          </p:cNvPr>
          <p:cNvSpPr/>
          <p:nvPr/>
        </p:nvSpPr>
        <p:spPr>
          <a:xfrm>
            <a:off x="594269" y="378404"/>
            <a:ext cx="11043465" cy="1046440"/>
          </a:xfrm>
          <a:prstGeom prst="rect">
            <a:avLst/>
          </a:prstGeom>
        </p:spPr>
        <p:txBody>
          <a:bodyPr wrap="square" lIns="91440" tIns="45720" rIns="91440" bIns="45720" anchor="t">
            <a:spAutoFit/>
          </a:bodyPr>
          <a:lstStyle/>
          <a:p>
            <a:pPr algn="ctr">
              <a:tabLst>
                <a:tab pos="342900" algn="l"/>
                <a:tab pos="511810" algn="l"/>
              </a:tabLst>
            </a:pPr>
            <a:r>
              <a:rPr lang="en-US" altLang="en-US" sz="3600" dirty="0">
                <a:latin typeface="+mn-lt"/>
                <a:cs typeface="Arial" charset="0"/>
              </a:rPr>
              <a:t>2020 Census UA Criteria Changes</a:t>
            </a:r>
          </a:p>
          <a:p>
            <a:pPr algn="ctr">
              <a:tabLst>
                <a:tab pos="342900" algn="l"/>
                <a:tab pos="511810" algn="l"/>
              </a:tabLst>
            </a:pPr>
            <a:endParaRPr lang="en-US" altLang="en-US" sz="600" dirty="0"/>
          </a:p>
          <a:p>
            <a:pPr algn="ctr">
              <a:tabLst>
                <a:tab pos="342900" algn="l"/>
                <a:tab pos="511810" algn="l"/>
              </a:tabLst>
            </a:pPr>
            <a:r>
              <a:rPr lang="en-US" altLang="en-US" sz="2000" dirty="0"/>
              <a:t>Delineation based primarily on housing unit data at the census block level instead of population data.</a:t>
            </a:r>
          </a:p>
        </p:txBody>
      </p:sp>
      <p:graphicFrame>
        <p:nvGraphicFramePr>
          <p:cNvPr id="10" name="Diagram 9" descr="Image depicting reasons for the 2020 Census UA criteria change to a housing unit-based definition to a population-based definition.">
            <a:extLst>
              <a:ext uri="{FF2B5EF4-FFF2-40B4-BE49-F238E27FC236}">
                <a16:creationId xmlns:a16="http://schemas.microsoft.com/office/drawing/2014/main" id="{D78E1DD2-B83F-4584-BC0D-5E3DD5E67911}"/>
              </a:ext>
            </a:extLst>
          </p:cNvPr>
          <p:cNvGraphicFramePr/>
          <p:nvPr>
            <p:extLst>
              <p:ext uri="{D42A27DB-BD31-4B8C-83A1-F6EECF244321}">
                <p14:modId xmlns:p14="http://schemas.microsoft.com/office/powerpoint/2010/main" val="2496007538"/>
              </p:ext>
            </p:extLst>
          </p:nvPr>
        </p:nvGraphicFramePr>
        <p:xfrm>
          <a:off x="2556557" y="1229207"/>
          <a:ext cx="9635443" cy="51114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BA4AA0F0-2DD5-496C-BDAF-E6E1DA6497D4}"/>
              </a:ext>
            </a:extLst>
          </p:cNvPr>
          <p:cNvSpPr txBox="1">
            <a:spLocks noGrp="1"/>
          </p:cNvSpPr>
          <p:nvPr>
            <p:ph type="title" idx="4294967295"/>
          </p:nvPr>
        </p:nvSpPr>
        <p:spPr>
          <a:xfrm>
            <a:off x="594269" y="2595689"/>
            <a:ext cx="3242786" cy="206210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National Average:</a:t>
            </a:r>
            <a:br>
              <a:rPr kumimoji="0" lang="en-US" sz="2400" b="0" i="0" u="none" strike="noStrike" kern="1200" cap="none" spc="0" normalizeH="0" baseline="0" noProof="0" dirty="0">
                <a:ln>
                  <a:noFill/>
                </a:ln>
                <a:solidFill>
                  <a:schemeClr val="tx1"/>
                </a:solidFill>
                <a:effectLst/>
                <a:uLnTx/>
                <a:uFillTx/>
                <a:latin typeface="+mn-lt"/>
                <a:ea typeface="+mn-ea"/>
                <a:cs typeface="+mn-cs"/>
              </a:rPr>
            </a:br>
            <a:r>
              <a:rPr kumimoji="0" lang="en-US" sz="800" b="0" i="0" u="none" strike="noStrike" kern="1200" cap="none" spc="0" normalizeH="0" baseline="0" noProof="0" dirty="0">
                <a:ln>
                  <a:noFill/>
                </a:ln>
                <a:solidFill>
                  <a:schemeClr val="tx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200 housing units per square mile (HPSM) = 500 people per square mile (PPSM).</a:t>
            </a:r>
          </a:p>
        </p:txBody>
      </p:sp>
      <p:sp>
        <p:nvSpPr>
          <p:cNvPr id="3" name="Slide Number Placeholder 2">
            <a:extLst>
              <a:ext uri="{FF2B5EF4-FFF2-40B4-BE49-F238E27FC236}">
                <a16:creationId xmlns:a16="http://schemas.microsoft.com/office/drawing/2014/main" id="{0E84D6ED-27FA-9EAD-3B2F-DF013A3324E8}"/>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25</a:t>
            </a:fld>
            <a:endParaRPr lang="en-US" dirty="0"/>
          </a:p>
        </p:txBody>
      </p:sp>
    </p:spTree>
    <p:extLst>
      <p:ext uri="{BB962C8B-B14F-4D97-AF65-F5344CB8AC3E}">
        <p14:creationId xmlns:p14="http://schemas.microsoft.com/office/powerpoint/2010/main" val="105092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D415FCD-030C-4885-B7D4-7F04E944BBBD}"/>
              </a:ext>
            </a:extLst>
          </p:cNvPr>
          <p:cNvSpPr>
            <a:spLocks noGrp="1"/>
          </p:cNvSpPr>
          <p:nvPr>
            <p:ph type="title"/>
          </p:nvPr>
        </p:nvSpPr>
        <p:spPr>
          <a:xfrm>
            <a:off x="838200" y="353650"/>
            <a:ext cx="10515600" cy="1052770"/>
          </a:xfrm>
        </p:spPr>
        <p:txBody>
          <a:bodyPr>
            <a:noAutofit/>
          </a:bodyPr>
          <a:lstStyle/>
          <a:p>
            <a:pPr algn="ctr"/>
            <a:r>
              <a:rPr lang="en-US" altLang="en-US" sz="3600" dirty="0">
                <a:latin typeface="+mn-lt"/>
                <a:cs typeface="Arial" charset="0"/>
              </a:rPr>
              <a:t>2020 Census UA Criteria Changes</a:t>
            </a:r>
            <a:br>
              <a:rPr lang="en-US" sz="2400" dirty="0">
                <a:latin typeface="Calibri" panose="020F0502020204030204" pitchFamily="34" charset="0"/>
              </a:rPr>
            </a:br>
            <a:br>
              <a:rPr lang="en-US" sz="600" dirty="0">
                <a:latin typeface="Calibri" panose="020F0502020204030204" pitchFamily="34" charset="0"/>
              </a:rPr>
            </a:br>
            <a:r>
              <a:rPr lang="en-US" sz="2000" dirty="0">
                <a:latin typeface="Calibri" panose="020F0502020204030204" pitchFamily="34" charset="0"/>
              </a:rPr>
              <a:t>2010 and 2020 UA Changes Example</a:t>
            </a:r>
            <a:endParaRPr lang="en-US" sz="2000" dirty="0">
              <a:latin typeface="+mn-lt"/>
            </a:endParaRPr>
          </a:p>
        </p:txBody>
      </p:sp>
      <p:sp>
        <p:nvSpPr>
          <p:cNvPr id="5" name="TextBox 4">
            <a:extLst>
              <a:ext uri="{FF2B5EF4-FFF2-40B4-BE49-F238E27FC236}">
                <a16:creationId xmlns:a16="http://schemas.microsoft.com/office/drawing/2014/main" id="{4543F803-701A-4C6E-BEC4-91DAC46830C4}"/>
              </a:ext>
            </a:extLst>
          </p:cNvPr>
          <p:cNvSpPr txBox="1"/>
          <p:nvPr/>
        </p:nvSpPr>
        <p:spPr>
          <a:xfrm>
            <a:off x="6926160" y="2341581"/>
            <a:ext cx="4672282" cy="1446550"/>
          </a:xfrm>
          <a:prstGeom prst="rect">
            <a:avLst/>
          </a:prstGeom>
          <a:noFill/>
        </p:spPr>
        <p:txBody>
          <a:bodyPr wrap="square" rtlCol="0">
            <a:spAutoFit/>
          </a:bodyPr>
          <a:lstStyle/>
          <a:p>
            <a:r>
              <a:rPr lang="en-US" sz="800" dirty="0"/>
              <a:t>   </a:t>
            </a:r>
          </a:p>
          <a:p>
            <a:r>
              <a:rPr lang="en-US" sz="2400" dirty="0"/>
              <a:t>Most 2020 Census UAs maintained a similar footprint to 2010 Census UAs with changes around the edges. </a:t>
            </a:r>
          </a:p>
          <a:p>
            <a:r>
              <a:rPr lang="en-US" sz="800" dirty="0"/>
              <a:t>   </a:t>
            </a:r>
          </a:p>
        </p:txBody>
      </p:sp>
      <p:pic>
        <p:nvPicPr>
          <p:cNvPr id="4" name="Picture 3" descr="Image depicting 2010 and 2020 UAs in teh Nashville--Davidson, TN area.">
            <a:extLst>
              <a:ext uri="{FF2B5EF4-FFF2-40B4-BE49-F238E27FC236}">
                <a16:creationId xmlns:a16="http://schemas.microsoft.com/office/drawing/2014/main" id="{DBEE8BF8-CA37-4B50-919F-D18DA32825DC}"/>
              </a:ext>
            </a:extLst>
          </p:cNvPr>
          <p:cNvPicPr>
            <a:picLocks noChangeAspect="1"/>
          </p:cNvPicPr>
          <p:nvPr/>
        </p:nvPicPr>
        <p:blipFill>
          <a:blip r:embed="rId3"/>
          <a:stretch>
            <a:fillRect/>
          </a:stretch>
        </p:blipFill>
        <p:spPr>
          <a:xfrm>
            <a:off x="858052" y="1397804"/>
            <a:ext cx="5564963" cy="4244803"/>
          </a:xfrm>
          <a:prstGeom prst="rect">
            <a:avLst/>
          </a:prstGeom>
          <a:ln w="12700">
            <a:solidFill>
              <a:schemeClr val="tx1"/>
            </a:solidFill>
          </a:ln>
        </p:spPr>
      </p:pic>
      <p:sp>
        <p:nvSpPr>
          <p:cNvPr id="2" name="Slide Number Placeholder 1">
            <a:extLst>
              <a:ext uri="{FF2B5EF4-FFF2-40B4-BE49-F238E27FC236}">
                <a16:creationId xmlns:a16="http://schemas.microsoft.com/office/drawing/2014/main" id="{EA5D34C5-1C01-9011-CDC9-E99161F724FC}"/>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26</a:t>
            </a:fld>
            <a:endParaRPr lang="en-US" dirty="0"/>
          </a:p>
        </p:txBody>
      </p:sp>
      <p:sp>
        <p:nvSpPr>
          <p:cNvPr id="10" name="TextBox 9">
            <a:extLst>
              <a:ext uri="{FF2B5EF4-FFF2-40B4-BE49-F238E27FC236}">
                <a16:creationId xmlns:a16="http://schemas.microsoft.com/office/drawing/2014/main" id="{86F377A2-7F9E-D7D1-5009-15A4CD98FF5C}"/>
              </a:ext>
            </a:extLst>
          </p:cNvPr>
          <p:cNvSpPr txBox="1"/>
          <p:nvPr/>
        </p:nvSpPr>
        <p:spPr>
          <a:xfrm>
            <a:off x="7026640" y="5275694"/>
            <a:ext cx="3024595" cy="1015663"/>
          </a:xfrm>
          <a:prstGeom prst="rect">
            <a:avLst/>
          </a:prstGeom>
          <a:solidFill>
            <a:schemeClr val="bg1">
              <a:lumMod val="85000"/>
            </a:schemeClr>
          </a:solidFill>
        </p:spPr>
        <p:txBody>
          <a:bodyPr wrap="square" rtlCol="0">
            <a:spAutoFit/>
          </a:bodyPr>
          <a:lstStyle/>
          <a:p>
            <a:r>
              <a:rPr lang="en-US" sz="1500" dirty="0"/>
              <a:t>Legend:</a:t>
            </a:r>
          </a:p>
          <a:p>
            <a:r>
              <a:rPr lang="en-US" dirty="0"/>
              <a:t>        </a:t>
            </a:r>
            <a:r>
              <a:rPr lang="en-US" sz="1500" dirty="0"/>
              <a:t>2020 UA </a:t>
            </a:r>
            <a:r>
              <a:rPr lang="en-US" sz="1500" i="1" dirty="0"/>
              <a:t>(shaded and labeled) </a:t>
            </a:r>
          </a:p>
          <a:p>
            <a:endParaRPr lang="en-US" sz="600" dirty="0"/>
          </a:p>
          <a:p>
            <a:r>
              <a:rPr lang="en-US" sz="1500" dirty="0"/>
              <a:t>           2010 UA </a:t>
            </a:r>
            <a:r>
              <a:rPr lang="en-US" sz="1500" i="1" dirty="0"/>
              <a:t>(outlined)</a:t>
            </a:r>
          </a:p>
          <a:p>
            <a:endParaRPr lang="en-US" sz="600" i="1" dirty="0"/>
          </a:p>
        </p:txBody>
      </p:sp>
      <p:sp>
        <p:nvSpPr>
          <p:cNvPr id="13" name="Rectangle 12">
            <a:extLst>
              <a:ext uri="{FF2B5EF4-FFF2-40B4-BE49-F238E27FC236}">
                <a16:creationId xmlns:a16="http://schemas.microsoft.com/office/drawing/2014/main" id="{57D52C1C-42A3-D0A5-54DE-2BF1A6D6BF7F}"/>
              </a:ext>
              <a:ext uri="{C183D7F6-B498-43B3-948B-1728B52AA6E4}">
                <adec:decorative xmlns:adec="http://schemas.microsoft.com/office/drawing/2017/decorative" val="1"/>
              </a:ext>
            </a:extLst>
          </p:cNvPr>
          <p:cNvSpPr/>
          <p:nvPr/>
        </p:nvSpPr>
        <p:spPr>
          <a:xfrm>
            <a:off x="7182370" y="5565987"/>
            <a:ext cx="279777" cy="26806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F4D8C66-D6B2-2579-1F19-F0D40091CDEB}"/>
              </a:ext>
              <a:ext uri="{C183D7F6-B498-43B3-948B-1728B52AA6E4}">
                <adec:decorative xmlns:adec="http://schemas.microsoft.com/office/drawing/2017/decorative" val="1"/>
              </a:ext>
            </a:extLst>
          </p:cNvPr>
          <p:cNvSpPr/>
          <p:nvPr/>
        </p:nvSpPr>
        <p:spPr>
          <a:xfrm>
            <a:off x="7182370" y="5909139"/>
            <a:ext cx="279777" cy="268068"/>
          </a:xfrm>
          <a:prstGeom prst="rect">
            <a:avLst/>
          </a:prstGeom>
          <a:solidFill>
            <a:schemeClr val="bg1">
              <a:lumMod val="85000"/>
            </a:schemeClr>
          </a:solid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98975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71E15-3D4A-4FC4-976A-FC1F9D7AB444}"/>
              </a:ext>
            </a:extLst>
          </p:cNvPr>
          <p:cNvSpPr>
            <a:spLocks noGrp="1"/>
          </p:cNvSpPr>
          <p:nvPr>
            <p:ph type="title"/>
          </p:nvPr>
        </p:nvSpPr>
        <p:spPr>
          <a:xfrm>
            <a:off x="911524" y="165370"/>
            <a:ext cx="10368951" cy="1325563"/>
          </a:xfrm>
        </p:spPr>
        <p:txBody>
          <a:bodyPr>
            <a:noAutofit/>
          </a:bodyPr>
          <a:lstStyle/>
          <a:p>
            <a:pPr algn="ctr"/>
            <a:r>
              <a:rPr lang="en-US" altLang="en-US" sz="3600" dirty="0">
                <a:latin typeface="+mn-lt"/>
                <a:cs typeface="Arial" charset="0"/>
              </a:rPr>
              <a:t>2020 Census UA Criteria Changes</a:t>
            </a:r>
            <a:br>
              <a:rPr lang="en-US" sz="3600" dirty="0">
                <a:latin typeface="+mn-lt"/>
              </a:rPr>
            </a:br>
            <a:br>
              <a:rPr lang="en-US" sz="600" dirty="0">
                <a:latin typeface="+mn-lt"/>
              </a:rPr>
            </a:br>
            <a:r>
              <a:rPr lang="en-US" altLang="en-US" sz="2000" dirty="0">
                <a:latin typeface="+mn-lt"/>
              </a:rPr>
              <a:t>Max jump distance to noncontiguous territory reduced from 2.5 miles to 1.5 miles</a:t>
            </a:r>
            <a:r>
              <a:rPr lang="en-US" altLang="en-US" sz="2000" dirty="0">
                <a:solidFill>
                  <a:srgbClr val="0070C0"/>
                </a:solidFill>
                <a:latin typeface="+mn-lt"/>
              </a:rPr>
              <a:t>. </a:t>
            </a:r>
            <a:endParaRPr lang="en-US" sz="2000" dirty="0">
              <a:latin typeface="+mn-lt"/>
            </a:endParaRPr>
          </a:p>
        </p:txBody>
      </p:sp>
      <p:sp>
        <p:nvSpPr>
          <p:cNvPr id="3" name="Content Placeholder 2">
            <a:extLst>
              <a:ext uri="{FF2B5EF4-FFF2-40B4-BE49-F238E27FC236}">
                <a16:creationId xmlns:a16="http://schemas.microsoft.com/office/drawing/2014/main" id="{204299D8-A0DB-4AFF-BC4C-CCB02C865085}"/>
              </a:ext>
            </a:extLst>
          </p:cNvPr>
          <p:cNvSpPr>
            <a:spLocks noGrp="1"/>
          </p:cNvSpPr>
          <p:nvPr>
            <p:ph sz="half" idx="1"/>
          </p:nvPr>
        </p:nvSpPr>
        <p:spPr>
          <a:xfrm>
            <a:off x="654416" y="1781129"/>
            <a:ext cx="5181600" cy="4095374"/>
          </a:xfrm>
          <a:solidFill>
            <a:schemeClr val="accent5">
              <a:lumMod val="40000"/>
              <a:lumOff val="60000"/>
            </a:schemeClr>
          </a:solidFill>
        </p:spPr>
        <p:txBody>
          <a:bodyPr>
            <a:normAutofit/>
          </a:bodyPr>
          <a:lstStyle/>
          <a:p>
            <a:pPr marL="0" indent="0">
              <a:buNone/>
            </a:pPr>
            <a:r>
              <a:rPr lang="en-US" sz="2600" dirty="0"/>
              <a:t>Criteria:</a:t>
            </a:r>
          </a:p>
          <a:p>
            <a:r>
              <a:rPr lang="en-US" sz="2400" dirty="0"/>
              <a:t>Maximum distance for “jumping” across low-density intervening territory reduced from 2.5 miles to 1.5 miles (return to the jump distance that was in effect from 1950 through 1990).</a:t>
            </a:r>
          </a:p>
          <a:p>
            <a:r>
              <a:rPr lang="en-US" sz="2400" dirty="0"/>
              <a:t>Does not include the intervening low-density “hop” and “jump” corridor blocks in the UA. </a:t>
            </a:r>
          </a:p>
        </p:txBody>
      </p:sp>
      <p:sp>
        <p:nvSpPr>
          <p:cNvPr id="4" name="Content Placeholder 3">
            <a:extLst>
              <a:ext uri="{FF2B5EF4-FFF2-40B4-BE49-F238E27FC236}">
                <a16:creationId xmlns:a16="http://schemas.microsoft.com/office/drawing/2014/main" id="{96E254C5-485F-4424-B9E1-98D5DA17BE50}"/>
              </a:ext>
            </a:extLst>
          </p:cNvPr>
          <p:cNvSpPr>
            <a:spLocks noGrp="1"/>
          </p:cNvSpPr>
          <p:nvPr>
            <p:ph sz="half" idx="2"/>
          </p:nvPr>
        </p:nvSpPr>
        <p:spPr>
          <a:xfrm>
            <a:off x="6392082" y="1781129"/>
            <a:ext cx="5181600" cy="4095374"/>
          </a:xfrm>
          <a:solidFill>
            <a:schemeClr val="accent4">
              <a:lumMod val="60000"/>
              <a:lumOff val="40000"/>
            </a:schemeClr>
          </a:solidFill>
        </p:spPr>
        <p:txBody>
          <a:bodyPr>
            <a:normAutofit fontScale="25000" lnSpcReduction="20000"/>
          </a:bodyPr>
          <a:lstStyle/>
          <a:p>
            <a:pPr marL="0" indent="0">
              <a:buNone/>
            </a:pPr>
            <a:r>
              <a:rPr lang="en-US" sz="10400" dirty="0"/>
              <a:t>Impact: </a:t>
            </a:r>
            <a:br>
              <a:rPr lang="en-US" sz="10400" b="1" dirty="0"/>
            </a:br>
            <a:r>
              <a:rPr lang="en-US" sz="3200" b="1" dirty="0"/>
              <a:t>   </a:t>
            </a:r>
          </a:p>
          <a:p>
            <a:r>
              <a:rPr lang="en-US" sz="9600" dirty="0"/>
              <a:t>Minimizes over-bounding caused by addition of impervious surface landcover in 2010.</a:t>
            </a:r>
          </a:p>
          <a:p>
            <a:r>
              <a:rPr lang="en-US" sz="9600" dirty="0"/>
              <a:t>Reduces the amount of land area within individual UAs. Provides a truer measurement of the extent of urbanization and urban sprawl.</a:t>
            </a:r>
          </a:p>
          <a:p>
            <a:r>
              <a:rPr lang="en-US" sz="9600" dirty="0"/>
              <a:t>More discrete UAs. Fewer connections to other UAs. </a:t>
            </a:r>
          </a:p>
          <a:p>
            <a:r>
              <a:rPr lang="en-US" sz="9600" dirty="0"/>
              <a:t>More noncontiguous UAs. </a:t>
            </a:r>
          </a:p>
        </p:txBody>
      </p:sp>
      <p:sp>
        <p:nvSpPr>
          <p:cNvPr id="6" name="Slide Number Placeholder 5">
            <a:extLst>
              <a:ext uri="{FF2B5EF4-FFF2-40B4-BE49-F238E27FC236}">
                <a16:creationId xmlns:a16="http://schemas.microsoft.com/office/drawing/2014/main" id="{E0DEAE30-8257-55F3-F0CE-8B8370980DFB}"/>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27</a:t>
            </a:fld>
            <a:endParaRPr lang="en-US" dirty="0"/>
          </a:p>
        </p:txBody>
      </p:sp>
    </p:spTree>
    <p:extLst>
      <p:ext uri="{BB962C8B-B14F-4D97-AF65-F5344CB8AC3E}">
        <p14:creationId xmlns:p14="http://schemas.microsoft.com/office/powerpoint/2010/main" val="1153911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71E15-3D4A-4FC4-976A-FC1F9D7AB444}"/>
              </a:ext>
            </a:extLst>
          </p:cNvPr>
          <p:cNvSpPr>
            <a:spLocks noGrp="1"/>
          </p:cNvSpPr>
          <p:nvPr>
            <p:ph type="title"/>
          </p:nvPr>
        </p:nvSpPr>
        <p:spPr>
          <a:xfrm>
            <a:off x="911524" y="165370"/>
            <a:ext cx="10368951" cy="1325563"/>
          </a:xfrm>
        </p:spPr>
        <p:txBody>
          <a:bodyPr>
            <a:noAutofit/>
          </a:bodyPr>
          <a:lstStyle/>
          <a:p>
            <a:pPr algn="ctr"/>
            <a:r>
              <a:rPr lang="en-US" altLang="en-US" sz="3600" dirty="0">
                <a:latin typeface="+mn-lt"/>
                <a:cs typeface="Arial" charset="0"/>
              </a:rPr>
              <a:t>2020 Census UA Criteria Changes</a:t>
            </a:r>
            <a:br>
              <a:rPr lang="en-US" sz="3600" dirty="0">
                <a:latin typeface="+mn-lt"/>
              </a:rPr>
            </a:br>
            <a:br>
              <a:rPr lang="en-US" sz="600" dirty="0">
                <a:latin typeface="+mn-lt"/>
              </a:rPr>
            </a:br>
            <a:r>
              <a:rPr lang="en-US" sz="2000" dirty="0">
                <a:latin typeface="+mn-lt"/>
              </a:rPr>
              <a:t>Jump Distance and Intervening Low-Density Territory Example</a:t>
            </a:r>
          </a:p>
        </p:txBody>
      </p:sp>
      <p:sp>
        <p:nvSpPr>
          <p:cNvPr id="6" name="Slide Number Placeholder 5">
            <a:extLst>
              <a:ext uri="{FF2B5EF4-FFF2-40B4-BE49-F238E27FC236}">
                <a16:creationId xmlns:a16="http://schemas.microsoft.com/office/drawing/2014/main" id="{E0DEAE30-8257-55F3-F0CE-8B8370980DFB}"/>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28</a:t>
            </a:fld>
            <a:endParaRPr lang="en-US" dirty="0"/>
          </a:p>
        </p:txBody>
      </p:sp>
      <p:pic>
        <p:nvPicPr>
          <p:cNvPr id="15" name="Picture 14" descr="Image depicting a 2010 UA with an area jumped to and the intervening jump blocks qualifying as urban.">
            <a:extLst>
              <a:ext uri="{FF2B5EF4-FFF2-40B4-BE49-F238E27FC236}">
                <a16:creationId xmlns:a16="http://schemas.microsoft.com/office/drawing/2014/main" id="{1185792F-1674-D449-75D8-C7CB8B0264DD}"/>
              </a:ext>
            </a:extLst>
          </p:cNvPr>
          <p:cNvPicPr>
            <a:picLocks noChangeAspect="1"/>
          </p:cNvPicPr>
          <p:nvPr/>
        </p:nvPicPr>
        <p:blipFill>
          <a:blip r:embed="rId3"/>
          <a:stretch>
            <a:fillRect/>
          </a:stretch>
        </p:blipFill>
        <p:spPr>
          <a:xfrm>
            <a:off x="654600" y="1862665"/>
            <a:ext cx="4746109" cy="3618089"/>
          </a:xfrm>
          <a:prstGeom prst="rect">
            <a:avLst/>
          </a:prstGeom>
          <a:ln w="12700">
            <a:solidFill>
              <a:schemeClr val="tx1"/>
            </a:solidFill>
          </a:ln>
        </p:spPr>
      </p:pic>
      <p:pic>
        <p:nvPicPr>
          <p:cNvPr id="17" name="Picture 16" descr="Image depicting the same area in 2020 with no jump connection.">
            <a:extLst>
              <a:ext uri="{FF2B5EF4-FFF2-40B4-BE49-F238E27FC236}">
                <a16:creationId xmlns:a16="http://schemas.microsoft.com/office/drawing/2014/main" id="{F8E4E1FD-3484-DE26-2822-CEE031BB930E}"/>
              </a:ext>
            </a:extLst>
          </p:cNvPr>
          <p:cNvPicPr>
            <a:picLocks noChangeAspect="1"/>
          </p:cNvPicPr>
          <p:nvPr/>
        </p:nvPicPr>
        <p:blipFill>
          <a:blip r:embed="rId4"/>
          <a:stretch>
            <a:fillRect/>
          </a:stretch>
        </p:blipFill>
        <p:spPr>
          <a:xfrm>
            <a:off x="6755444" y="1835390"/>
            <a:ext cx="4791319" cy="3645364"/>
          </a:xfrm>
          <a:prstGeom prst="rect">
            <a:avLst/>
          </a:prstGeom>
          <a:ln w="12700">
            <a:solidFill>
              <a:schemeClr val="tx1"/>
            </a:solidFill>
          </a:ln>
        </p:spPr>
      </p:pic>
      <p:sp>
        <p:nvSpPr>
          <p:cNvPr id="18" name="TextBox 17">
            <a:extLst>
              <a:ext uri="{FF2B5EF4-FFF2-40B4-BE49-F238E27FC236}">
                <a16:creationId xmlns:a16="http://schemas.microsoft.com/office/drawing/2014/main" id="{E561DA22-F5BD-35E6-7629-E1F740B4E24D}"/>
              </a:ext>
            </a:extLst>
          </p:cNvPr>
          <p:cNvSpPr txBox="1"/>
          <p:nvPr/>
        </p:nvSpPr>
        <p:spPr>
          <a:xfrm>
            <a:off x="1930398" y="1460176"/>
            <a:ext cx="2194512" cy="461665"/>
          </a:xfrm>
          <a:prstGeom prst="rect">
            <a:avLst/>
          </a:prstGeom>
          <a:noFill/>
        </p:spPr>
        <p:txBody>
          <a:bodyPr wrap="none" rtlCol="0">
            <a:spAutoFit/>
          </a:bodyPr>
          <a:lstStyle/>
          <a:p>
            <a:r>
              <a:rPr lang="en-US" sz="2400" dirty="0"/>
              <a:t>2010 Census UA</a:t>
            </a:r>
          </a:p>
        </p:txBody>
      </p:sp>
      <p:sp>
        <p:nvSpPr>
          <p:cNvPr id="19" name="TextBox 18">
            <a:extLst>
              <a:ext uri="{FF2B5EF4-FFF2-40B4-BE49-F238E27FC236}">
                <a16:creationId xmlns:a16="http://schemas.microsoft.com/office/drawing/2014/main" id="{1254B000-7C22-E759-1AF2-A160B97D88EE}"/>
              </a:ext>
            </a:extLst>
          </p:cNvPr>
          <p:cNvSpPr txBox="1"/>
          <p:nvPr/>
        </p:nvSpPr>
        <p:spPr>
          <a:xfrm>
            <a:off x="8197896" y="1460176"/>
            <a:ext cx="2194512" cy="461665"/>
          </a:xfrm>
          <a:prstGeom prst="rect">
            <a:avLst/>
          </a:prstGeom>
          <a:noFill/>
        </p:spPr>
        <p:txBody>
          <a:bodyPr wrap="none" rtlCol="0">
            <a:spAutoFit/>
          </a:bodyPr>
          <a:lstStyle/>
          <a:p>
            <a:r>
              <a:rPr lang="en-US" sz="2400" dirty="0"/>
              <a:t>2020 Census UA</a:t>
            </a:r>
          </a:p>
        </p:txBody>
      </p:sp>
    </p:spTree>
    <p:extLst>
      <p:ext uri="{BB962C8B-B14F-4D97-AF65-F5344CB8AC3E}">
        <p14:creationId xmlns:p14="http://schemas.microsoft.com/office/powerpoint/2010/main" val="3325226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76F8F3-D773-2314-17FA-41F55D0E7D65}"/>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29</a:t>
            </a:fld>
            <a:endParaRPr lang="en-US" dirty="0"/>
          </a:p>
        </p:txBody>
      </p:sp>
      <p:sp>
        <p:nvSpPr>
          <p:cNvPr id="11" name="Title 1">
            <a:extLst>
              <a:ext uri="{FF2B5EF4-FFF2-40B4-BE49-F238E27FC236}">
                <a16:creationId xmlns:a16="http://schemas.microsoft.com/office/drawing/2014/main" id="{B69E96F7-4175-A3AD-A3D0-45B902E5D56C}"/>
              </a:ext>
            </a:extLst>
          </p:cNvPr>
          <p:cNvSpPr>
            <a:spLocks noGrp="1"/>
          </p:cNvSpPr>
          <p:nvPr>
            <p:ph type="title"/>
          </p:nvPr>
        </p:nvSpPr>
        <p:spPr>
          <a:xfrm>
            <a:off x="911524" y="214504"/>
            <a:ext cx="10368951" cy="1325563"/>
          </a:xfrm>
        </p:spPr>
        <p:txBody>
          <a:bodyPr>
            <a:noAutofit/>
          </a:bodyPr>
          <a:lstStyle/>
          <a:p>
            <a:pPr algn="ctr"/>
            <a:r>
              <a:rPr lang="en-US" altLang="en-US" sz="3600" dirty="0">
                <a:latin typeface="+mn-lt"/>
                <a:cs typeface="Arial" charset="0"/>
              </a:rPr>
              <a:t>2020 Census UA Criteria Changes</a:t>
            </a:r>
            <a:br>
              <a:rPr lang="en-US" sz="3600" dirty="0">
                <a:latin typeface="+mn-lt"/>
              </a:rPr>
            </a:br>
            <a:br>
              <a:rPr lang="en-US" sz="600" dirty="0">
                <a:latin typeface="+mn-lt"/>
              </a:rPr>
            </a:br>
            <a:r>
              <a:rPr lang="en-US" sz="2000" dirty="0">
                <a:latin typeface="+mn-lt"/>
              </a:rPr>
              <a:t>Jump Distance Example</a:t>
            </a:r>
          </a:p>
        </p:txBody>
      </p:sp>
      <p:sp>
        <p:nvSpPr>
          <p:cNvPr id="12" name="TextBox 11">
            <a:extLst>
              <a:ext uri="{FF2B5EF4-FFF2-40B4-BE49-F238E27FC236}">
                <a16:creationId xmlns:a16="http://schemas.microsoft.com/office/drawing/2014/main" id="{E4AAA6F8-C168-3AA1-8C45-94B996D6C2D8}"/>
              </a:ext>
            </a:extLst>
          </p:cNvPr>
          <p:cNvSpPr txBox="1"/>
          <p:nvPr/>
        </p:nvSpPr>
        <p:spPr>
          <a:xfrm>
            <a:off x="6580791" y="2646781"/>
            <a:ext cx="4699684" cy="1354217"/>
          </a:xfrm>
          <a:prstGeom prst="rect">
            <a:avLst/>
          </a:prstGeom>
          <a:noFill/>
        </p:spPr>
        <p:txBody>
          <a:bodyPr wrap="square" rtlCol="0">
            <a:spAutoFit/>
          </a:bodyPr>
          <a:lstStyle/>
          <a:p>
            <a:r>
              <a:rPr lang="en-US" sz="800" dirty="0"/>
              <a:t>   </a:t>
            </a:r>
          </a:p>
          <a:p>
            <a:r>
              <a:rPr lang="en-US" sz="2200" dirty="0"/>
              <a:t>2010 Evansville, IN--KY UA became 2020 Evansville, IN UA and Henderson, KY UA.</a:t>
            </a:r>
          </a:p>
          <a:p>
            <a:r>
              <a:rPr lang="en-US" sz="800" dirty="0"/>
              <a:t>   </a:t>
            </a:r>
          </a:p>
        </p:txBody>
      </p:sp>
      <p:pic>
        <p:nvPicPr>
          <p:cNvPr id="14" name="Picture 13" descr="Image depicting the 2010 Evansville, IN--KY UA and 2020 Evansville, IN UA and Henderson, KY UA.">
            <a:extLst>
              <a:ext uri="{FF2B5EF4-FFF2-40B4-BE49-F238E27FC236}">
                <a16:creationId xmlns:a16="http://schemas.microsoft.com/office/drawing/2014/main" id="{3AB98C14-3334-2896-426D-628D90E1CA22}"/>
              </a:ext>
            </a:extLst>
          </p:cNvPr>
          <p:cNvPicPr>
            <a:picLocks noChangeAspect="1"/>
          </p:cNvPicPr>
          <p:nvPr/>
        </p:nvPicPr>
        <p:blipFill>
          <a:blip r:embed="rId2"/>
          <a:stretch>
            <a:fillRect/>
          </a:stretch>
        </p:blipFill>
        <p:spPr>
          <a:xfrm>
            <a:off x="787640" y="1540067"/>
            <a:ext cx="5229210" cy="4231532"/>
          </a:xfrm>
          <a:prstGeom prst="rect">
            <a:avLst/>
          </a:prstGeom>
          <a:ln w="12700">
            <a:solidFill>
              <a:schemeClr val="tx1"/>
            </a:solidFill>
          </a:ln>
        </p:spPr>
      </p:pic>
      <p:grpSp>
        <p:nvGrpSpPr>
          <p:cNvPr id="2" name="Group 1">
            <a:extLst>
              <a:ext uri="{FF2B5EF4-FFF2-40B4-BE49-F238E27FC236}">
                <a16:creationId xmlns:a16="http://schemas.microsoft.com/office/drawing/2014/main" id="{5CD1B777-8820-DF21-D8F0-1C97722C2B73}"/>
              </a:ext>
              <a:ext uri="{C183D7F6-B498-43B3-948B-1728B52AA6E4}">
                <adec:decorative xmlns:adec="http://schemas.microsoft.com/office/drawing/2017/decorative" val="1"/>
              </a:ext>
            </a:extLst>
          </p:cNvPr>
          <p:cNvGrpSpPr/>
          <p:nvPr/>
        </p:nvGrpSpPr>
        <p:grpSpPr>
          <a:xfrm>
            <a:off x="7471808" y="5107252"/>
            <a:ext cx="3024595" cy="1015663"/>
            <a:chOff x="7971080" y="4082143"/>
            <a:chExt cx="3024595" cy="1015663"/>
          </a:xfrm>
          <a:solidFill>
            <a:schemeClr val="bg1">
              <a:lumMod val="85000"/>
            </a:schemeClr>
          </a:solidFill>
        </p:grpSpPr>
        <p:sp>
          <p:nvSpPr>
            <p:cNvPr id="4" name="TextBox 3">
              <a:extLst>
                <a:ext uri="{FF2B5EF4-FFF2-40B4-BE49-F238E27FC236}">
                  <a16:creationId xmlns:a16="http://schemas.microsoft.com/office/drawing/2014/main" id="{EF4D13CE-9417-7F7E-BDEB-77CEEEB9002D}"/>
                </a:ext>
              </a:extLst>
            </p:cNvPr>
            <p:cNvSpPr txBox="1"/>
            <p:nvPr/>
          </p:nvSpPr>
          <p:spPr>
            <a:xfrm>
              <a:off x="7971080" y="4082143"/>
              <a:ext cx="3024595" cy="1015663"/>
            </a:xfrm>
            <a:prstGeom prst="rect">
              <a:avLst/>
            </a:prstGeom>
            <a:grpFill/>
          </p:spPr>
          <p:txBody>
            <a:bodyPr wrap="square" rtlCol="0">
              <a:spAutoFit/>
            </a:bodyPr>
            <a:lstStyle/>
            <a:p>
              <a:r>
                <a:rPr lang="en-US" sz="1500" dirty="0"/>
                <a:t>Legend:</a:t>
              </a:r>
            </a:p>
            <a:p>
              <a:r>
                <a:rPr lang="en-US" dirty="0"/>
                <a:t>        </a:t>
              </a:r>
              <a:r>
                <a:rPr lang="en-US" sz="1500" dirty="0"/>
                <a:t>2020 UA </a:t>
              </a:r>
              <a:r>
                <a:rPr lang="en-US" sz="1500" i="1" dirty="0"/>
                <a:t>(shaded and labeled) </a:t>
              </a:r>
            </a:p>
            <a:p>
              <a:endParaRPr lang="en-US" sz="600" dirty="0"/>
            </a:p>
            <a:p>
              <a:r>
                <a:rPr lang="en-US" sz="1500" dirty="0"/>
                <a:t>           2010 UA </a:t>
              </a:r>
              <a:r>
                <a:rPr lang="en-US" sz="1500" i="1" dirty="0"/>
                <a:t>(outlined)</a:t>
              </a:r>
            </a:p>
            <a:p>
              <a:endParaRPr lang="en-US" sz="600" i="1" dirty="0"/>
            </a:p>
          </p:txBody>
        </p:sp>
        <p:sp>
          <p:nvSpPr>
            <p:cNvPr id="5" name="Rectangle 4">
              <a:extLst>
                <a:ext uri="{FF2B5EF4-FFF2-40B4-BE49-F238E27FC236}">
                  <a16:creationId xmlns:a16="http://schemas.microsoft.com/office/drawing/2014/main" id="{0655E634-08DC-4842-1491-1AE162F52C70}"/>
                </a:ext>
              </a:extLst>
            </p:cNvPr>
            <p:cNvSpPr/>
            <p:nvPr/>
          </p:nvSpPr>
          <p:spPr>
            <a:xfrm>
              <a:off x="8126810" y="4372436"/>
              <a:ext cx="279777" cy="26806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3BF7983-631A-C9A4-B4F1-9EA06B98C54A}"/>
                </a:ext>
              </a:extLst>
            </p:cNvPr>
            <p:cNvSpPr/>
            <p:nvPr/>
          </p:nvSpPr>
          <p:spPr>
            <a:xfrm>
              <a:off x="8126810" y="4715588"/>
              <a:ext cx="279777" cy="268068"/>
            </a:xfrm>
            <a:prstGeom prst="rect">
              <a:avLst/>
            </a:prstGeom>
            <a:grp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82826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9D0A4F-FDE4-4854-B9BA-96B36AC184FB}"/>
              </a:ext>
            </a:extLst>
          </p:cNvPr>
          <p:cNvSpPr>
            <a:spLocks noGrp="1"/>
          </p:cNvSpPr>
          <p:nvPr>
            <p:ph idx="1"/>
          </p:nvPr>
        </p:nvSpPr>
        <p:spPr>
          <a:xfrm>
            <a:off x="590144" y="2287626"/>
            <a:ext cx="6352077" cy="3956097"/>
          </a:xfrm>
        </p:spPr>
        <p:txBody>
          <a:bodyPr>
            <a:noAutofit/>
          </a:bodyPr>
          <a:lstStyle/>
          <a:p>
            <a:r>
              <a:rPr lang="en-US" sz="2400" dirty="0"/>
              <a:t>The delineation process results in large urban agglomerations encompassing multiple, individual UAs.</a:t>
            </a:r>
          </a:p>
          <a:p>
            <a:r>
              <a:rPr lang="en-US" sz="2400" dirty="0"/>
              <a:t>For 2020 we introduced commuting data (LODES dataset) to better determine where to split the urban agglomerations. </a:t>
            </a:r>
          </a:p>
        </p:txBody>
      </p:sp>
      <p:sp>
        <p:nvSpPr>
          <p:cNvPr id="10" name="Title 1">
            <a:extLst>
              <a:ext uri="{FF2B5EF4-FFF2-40B4-BE49-F238E27FC236}">
                <a16:creationId xmlns:a16="http://schemas.microsoft.com/office/drawing/2014/main" id="{EA910036-EC52-4FE6-8E0B-F705C6D63ABC}"/>
              </a:ext>
            </a:extLst>
          </p:cNvPr>
          <p:cNvSpPr txBox="1">
            <a:spLocks noGrp="1"/>
          </p:cNvSpPr>
          <p:nvPr>
            <p:ph type="title" idx="4294967295"/>
          </p:nvPr>
        </p:nvSpPr>
        <p:spPr>
          <a:xfrm>
            <a:off x="590144" y="165370"/>
            <a:ext cx="11011711" cy="12840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chemeClr val="tx1"/>
                </a:solidFill>
                <a:effectLst/>
                <a:uLnTx/>
                <a:uFillTx/>
                <a:latin typeface="+mn-lt"/>
                <a:ea typeface="+mj-ea"/>
                <a:cs typeface="Arial" charset="0"/>
              </a:rPr>
              <a:t>2020 Census UA Criteria Changes</a:t>
            </a:r>
            <a:br>
              <a:rPr kumimoji="0" lang="en-US" altLang="en-US" sz="3600" b="0" i="0" u="none" strike="noStrike" kern="1200" cap="none" spc="0" normalizeH="0" baseline="0" noProof="0" dirty="0">
                <a:ln>
                  <a:noFill/>
                </a:ln>
                <a:solidFill>
                  <a:schemeClr val="tx1"/>
                </a:solidFill>
                <a:effectLst/>
                <a:uLnTx/>
                <a:uFillTx/>
                <a:latin typeface="+mn-lt"/>
                <a:ea typeface="+mj-ea"/>
                <a:cs typeface="Arial" charset="0"/>
              </a:rPr>
            </a:br>
            <a:endParaRPr kumimoji="0" lang="en-US" altLang="en-US" sz="600" b="0" i="0" u="none" strike="noStrike" kern="1200" cap="none" spc="0" normalizeH="0" baseline="0" noProof="0" dirty="0">
              <a:ln>
                <a:noFill/>
              </a:ln>
              <a:solidFill>
                <a:schemeClr val="tx1"/>
              </a:solidFill>
              <a:effectLst/>
              <a:uLnTx/>
              <a:uFillTx/>
              <a:latin typeface="+mn-lt"/>
              <a:ea typeface="+mj-ea"/>
              <a:cs typeface="Arial"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schemeClr val="tx1"/>
                </a:solidFill>
                <a:effectLst/>
                <a:uLnTx/>
                <a:uFillTx/>
                <a:latin typeface="+mn-lt"/>
                <a:ea typeface="+mj-ea"/>
                <a:cs typeface="+mj-cs"/>
              </a:rPr>
              <a:t>Introduced the use of commuter data to determine where to split large urban agglomerations. </a:t>
            </a:r>
          </a:p>
        </p:txBody>
      </p:sp>
      <p:sp>
        <p:nvSpPr>
          <p:cNvPr id="5" name="Slide Number Placeholder 4">
            <a:extLst>
              <a:ext uri="{FF2B5EF4-FFF2-40B4-BE49-F238E27FC236}">
                <a16:creationId xmlns:a16="http://schemas.microsoft.com/office/drawing/2014/main" id="{6B9F5590-5AE9-3CA3-66C8-E28922994FDA}"/>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30</a:t>
            </a:fld>
            <a:endParaRPr lang="en-US" dirty="0"/>
          </a:p>
        </p:txBody>
      </p:sp>
      <p:pic>
        <p:nvPicPr>
          <p:cNvPr id="4" name="Picture 3" descr="A picture containing outdoor, bicycle, ground, parked&#10;&#10;Description automatically generated">
            <a:extLst>
              <a:ext uri="{FF2B5EF4-FFF2-40B4-BE49-F238E27FC236}">
                <a16:creationId xmlns:a16="http://schemas.microsoft.com/office/drawing/2014/main" id="{FEA21E35-00BF-9AAE-B958-E189DA0D81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1708" y="4296958"/>
            <a:ext cx="2920147" cy="1946765"/>
          </a:xfrm>
          <a:prstGeom prst="rect">
            <a:avLst/>
          </a:prstGeom>
        </p:spPr>
      </p:pic>
      <p:pic>
        <p:nvPicPr>
          <p:cNvPr id="7" name="Picture 6" descr="A bus is parked on the side of a street&#10;&#10;Description automatically generated with medium confidence">
            <a:extLst>
              <a:ext uri="{FF2B5EF4-FFF2-40B4-BE49-F238E27FC236}">
                <a16:creationId xmlns:a16="http://schemas.microsoft.com/office/drawing/2014/main" id="{F6BDD6E0-BBBB-9DFB-75D1-8FDCEA1420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65887" y="1914247"/>
            <a:ext cx="3035968" cy="2023978"/>
          </a:xfrm>
          <a:prstGeom prst="rect">
            <a:avLst/>
          </a:prstGeom>
        </p:spPr>
      </p:pic>
      <p:pic>
        <p:nvPicPr>
          <p:cNvPr id="9" name="Picture 8" descr="A group of cars on a road&#10;&#10;Description automatically generated with medium confidence">
            <a:extLst>
              <a:ext uri="{FF2B5EF4-FFF2-40B4-BE49-F238E27FC236}">
                <a16:creationId xmlns:a16="http://schemas.microsoft.com/office/drawing/2014/main" id="{C96A1CD5-1ED8-E9C9-8D2D-978B08F959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2221" y="2571895"/>
            <a:ext cx="2582784" cy="1937088"/>
          </a:xfrm>
          <a:prstGeom prst="rect">
            <a:avLst/>
          </a:prstGeom>
        </p:spPr>
      </p:pic>
    </p:spTree>
    <p:extLst>
      <p:ext uri="{BB962C8B-B14F-4D97-AF65-F5344CB8AC3E}">
        <p14:creationId xmlns:p14="http://schemas.microsoft.com/office/powerpoint/2010/main" val="3076714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depicting the shifted boundary in the Washington D.C. and Baltimore area UAs in 2010 and 2020.">
            <a:extLst>
              <a:ext uri="{FF2B5EF4-FFF2-40B4-BE49-F238E27FC236}">
                <a16:creationId xmlns:a16="http://schemas.microsoft.com/office/drawing/2014/main" id="{2EFC2AC8-4892-4321-A147-6E6412BFDB76}"/>
              </a:ext>
            </a:extLst>
          </p:cNvPr>
          <p:cNvPicPr>
            <a:picLocks noChangeAspect="1"/>
          </p:cNvPicPr>
          <p:nvPr/>
        </p:nvPicPr>
        <p:blipFill>
          <a:blip r:embed="rId3"/>
          <a:stretch>
            <a:fillRect/>
          </a:stretch>
        </p:blipFill>
        <p:spPr>
          <a:xfrm>
            <a:off x="5496674" y="1989537"/>
            <a:ext cx="6105483" cy="4062359"/>
          </a:xfrm>
          <a:prstGeom prst="rect">
            <a:avLst/>
          </a:prstGeom>
          <a:ln w="15875">
            <a:solidFill>
              <a:schemeClr val="tx1"/>
            </a:solidFill>
          </a:ln>
        </p:spPr>
      </p:pic>
      <p:sp>
        <p:nvSpPr>
          <p:cNvPr id="3" name="Content Placeholder 2">
            <a:extLst>
              <a:ext uri="{FF2B5EF4-FFF2-40B4-BE49-F238E27FC236}">
                <a16:creationId xmlns:a16="http://schemas.microsoft.com/office/drawing/2014/main" id="{2F9D0A4F-FDE4-4854-B9BA-96B36AC184FB}"/>
              </a:ext>
            </a:extLst>
          </p:cNvPr>
          <p:cNvSpPr>
            <a:spLocks noGrp="1"/>
          </p:cNvSpPr>
          <p:nvPr>
            <p:ph idx="1"/>
          </p:nvPr>
        </p:nvSpPr>
        <p:spPr>
          <a:xfrm>
            <a:off x="524684" y="2201611"/>
            <a:ext cx="4463420" cy="2172238"/>
          </a:xfrm>
        </p:spPr>
        <p:txBody>
          <a:bodyPr>
            <a:normAutofit/>
          </a:bodyPr>
          <a:lstStyle/>
          <a:p>
            <a:pPr marL="0" indent="0">
              <a:buNone/>
            </a:pPr>
            <a:r>
              <a:rPr lang="en-US" sz="2400" dirty="0"/>
              <a:t>Implementing the LODES commuter data shifts the Washington--Arlington, DC--VA--MD UA northeast. </a:t>
            </a:r>
          </a:p>
        </p:txBody>
      </p:sp>
      <p:sp>
        <p:nvSpPr>
          <p:cNvPr id="10" name="Title 1">
            <a:extLst>
              <a:ext uri="{FF2B5EF4-FFF2-40B4-BE49-F238E27FC236}">
                <a16:creationId xmlns:a16="http://schemas.microsoft.com/office/drawing/2014/main" id="{EA910036-EC52-4FE6-8E0B-F705C6D63ABC}"/>
              </a:ext>
            </a:extLst>
          </p:cNvPr>
          <p:cNvSpPr txBox="1">
            <a:spLocks noGrp="1"/>
          </p:cNvSpPr>
          <p:nvPr>
            <p:ph type="title" idx="4294967295"/>
          </p:nvPr>
        </p:nvSpPr>
        <p:spPr>
          <a:xfrm>
            <a:off x="1254959" y="181221"/>
            <a:ext cx="9682082" cy="10455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chemeClr val="tx1"/>
                </a:solidFill>
                <a:effectLst/>
                <a:uLnTx/>
                <a:uFillTx/>
                <a:latin typeface="+mn-lt"/>
                <a:ea typeface="+mj-ea"/>
                <a:cs typeface="Arial" charset="0"/>
              </a:rPr>
              <a:t>2020 Census UA Changes</a:t>
            </a:r>
            <a:br>
              <a:rPr kumimoji="0" lang="en-US" altLang="en-US" sz="3600" b="0" i="0" u="none" strike="noStrike" kern="1200" cap="none" spc="0" normalizeH="0" baseline="0" noProof="0" dirty="0">
                <a:ln>
                  <a:noFill/>
                </a:ln>
                <a:solidFill>
                  <a:schemeClr val="tx1"/>
                </a:solidFill>
                <a:effectLst/>
                <a:uLnTx/>
                <a:uFillTx/>
                <a:latin typeface="+mn-lt"/>
                <a:ea typeface="+mj-ea"/>
                <a:cs typeface="Arial" charset="0"/>
              </a:rPr>
            </a:br>
            <a:r>
              <a:rPr kumimoji="0" lang="en-US" sz="2000" b="0" i="0" u="none" strike="noStrike" kern="1200" cap="none" spc="0" normalizeH="0" baseline="0" noProof="0" dirty="0">
                <a:ln>
                  <a:noFill/>
                </a:ln>
                <a:solidFill>
                  <a:schemeClr val="tx1"/>
                </a:solidFill>
                <a:effectLst/>
                <a:uLnTx/>
                <a:uFillTx/>
                <a:latin typeface="+mn-lt"/>
                <a:ea typeface="+mj-ea"/>
                <a:cs typeface="+mj-cs"/>
              </a:rPr>
              <a:t>Splitting Urban Agglomerations Example</a:t>
            </a:r>
          </a:p>
        </p:txBody>
      </p:sp>
      <p:cxnSp>
        <p:nvCxnSpPr>
          <p:cNvPr id="15" name="Straight Arrow Connector 14">
            <a:extLst>
              <a:ext uri="{FF2B5EF4-FFF2-40B4-BE49-F238E27FC236}">
                <a16:creationId xmlns:a16="http://schemas.microsoft.com/office/drawing/2014/main" id="{546B2DB3-ED16-4A2F-B722-C8A6FE38899C}"/>
              </a:ext>
              <a:ext uri="{C183D7F6-B498-43B3-948B-1728B52AA6E4}">
                <adec:decorative xmlns:adec="http://schemas.microsoft.com/office/drawing/2017/decorative" val="1"/>
              </a:ext>
            </a:extLst>
          </p:cNvPr>
          <p:cNvCxnSpPr>
            <a:cxnSpLocks/>
          </p:cNvCxnSpPr>
          <p:nvPr/>
        </p:nvCxnSpPr>
        <p:spPr>
          <a:xfrm>
            <a:off x="4740442" y="2815389"/>
            <a:ext cx="3556891" cy="1158300"/>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6" name="Slide Number Placeholder 5">
            <a:extLst>
              <a:ext uri="{FF2B5EF4-FFF2-40B4-BE49-F238E27FC236}">
                <a16:creationId xmlns:a16="http://schemas.microsoft.com/office/drawing/2014/main" id="{C5919D63-3073-C670-2327-CA73E0099F64}"/>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31</a:t>
            </a:fld>
            <a:endParaRPr lang="en-US" dirty="0"/>
          </a:p>
        </p:txBody>
      </p:sp>
      <p:grpSp>
        <p:nvGrpSpPr>
          <p:cNvPr id="2" name="Group 1">
            <a:extLst>
              <a:ext uri="{FF2B5EF4-FFF2-40B4-BE49-F238E27FC236}">
                <a16:creationId xmlns:a16="http://schemas.microsoft.com/office/drawing/2014/main" id="{F24FFA97-448F-3BCB-EAFC-103A82784377}"/>
              </a:ext>
              <a:ext uri="{C183D7F6-B498-43B3-948B-1728B52AA6E4}">
                <adec:decorative xmlns:adec="http://schemas.microsoft.com/office/drawing/2017/decorative" val="1"/>
              </a:ext>
            </a:extLst>
          </p:cNvPr>
          <p:cNvGrpSpPr/>
          <p:nvPr/>
        </p:nvGrpSpPr>
        <p:grpSpPr>
          <a:xfrm>
            <a:off x="921454" y="4608887"/>
            <a:ext cx="3024595" cy="1015663"/>
            <a:chOff x="7971080" y="4082143"/>
            <a:chExt cx="3024595" cy="1015663"/>
          </a:xfrm>
          <a:solidFill>
            <a:schemeClr val="bg1">
              <a:lumMod val="85000"/>
            </a:schemeClr>
          </a:solidFill>
        </p:grpSpPr>
        <p:sp>
          <p:nvSpPr>
            <p:cNvPr id="4" name="TextBox 3">
              <a:extLst>
                <a:ext uri="{FF2B5EF4-FFF2-40B4-BE49-F238E27FC236}">
                  <a16:creationId xmlns:a16="http://schemas.microsoft.com/office/drawing/2014/main" id="{C99A4053-98C5-576F-D69E-AD73207900DB}"/>
                </a:ext>
              </a:extLst>
            </p:cNvPr>
            <p:cNvSpPr txBox="1"/>
            <p:nvPr/>
          </p:nvSpPr>
          <p:spPr>
            <a:xfrm>
              <a:off x="7971080" y="4082143"/>
              <a:ext cx="3024595" cy="1015663"/>
            </a:xfrm>
            <a:prstGeom prst="rect">
              <a:avLst/>
            </a:prstGeom>
            <a:grpFill/>
          </p:spPr>
          <p:txBody>
            <a:bodyPr wrap="square" rtlCol="0">
              <a:spAutoFit/>
            </a:bodyPr>
            <a:lstStyle/>
            <a:p>
              <a:r>
                <a:rPr lang="en-US" sz="1500" dirty="0"/>
                <a:t>Legend:</a:t>
              </a:r>
            </a:p>
            <a:p>
              <a:r>
                <a:rPr lang="en-US" dirty="0"/>
                <a:t>        </a:t>
              </a:r>
              <a:r>
                <a:rPr lang="en-US" sz="1500" dirty="0"/>
                <a:t>2020 UA </a:t>
              </a:r>
              <a:r>
                <a:rPr lang="en-US" sz="1500" i="1" dirty="0"/>
                <a:t>(shaded and labeled) </a:t>
              </a:r>
            </a:p>
            <a:p>
              <a:endParaRPr lang="en-US" sz="600" dirty="0"/>
            </a:p>
            <a:p>
              <a:r>
                <a:rPr lang="en-US" sz="1500" dirty="0"/>
                <a:t>           2010 UA </a:t>
              </a:r>
              <a:r>
                <a:rPr lang="en-US" sz="1500" i="1" dirty="0"/>
                <a:t>(outlined)</a:t>
              </a:r>
            </a:p>
            <a:p>
              <a:endParaRPr lang="en-US" sz="600" i="1" dirty="0"/>
            </a:p>
          </p:txBody>
        </p:sp>
        <p:sp>
          <p:nvSpPr>
            <p:cNvPr id="7" name="Rectangle 6">
              <a:extLst>
                <a:ext uri="{FF2B5EF4-FFF2-40B4-BE49-F238E27FC236}">
                  <a16:creationId xmlns:a16="http://schemas.microsoft.com/office/drawing/2014/main" id="{B0B1700E-DF0B-2093-DECE-AD823A61A897}"/>
                </a:ext>
              </a:extLst>
            </p:cNvPr>
            <p:cNvSpPr/>
            <p:nvPr/>
          </p:nvSpPr>
          <p:spPr>
            <a:xfrm>
              <a:off x="8126810" y="4372436"/>
              <a:ext cx="279777" cy="26806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377F726-C861-52E7-A6BB-C66C886BE43A}"/>
                </a:ext>
              </a:extLst>
            </p:cNvPr>
            <p:cNvSpPr/>
            <p:nvPr/>
          </p:nvSpPr>
          <p:spPr>
            <a:xfrm>
              <a:off x="8126810" y="4715588"/>
              <a:ext cx="279777" cy="268068"/>
            </a:xfrm>
            <a:prstGeom prst="rect">
              <a:avLst/>
            </a:prstGeom>
            <a:grp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TextBox 12">
            <a:extLst>
              <a:ext uri="{FF2B5EF4-FFF2-40B4-BE49-F238E27FC236}">
                <a16:creationId xmlns:a16="http://schemas.microsoft.com/office/drawing/2014/main" id="{87F0FA11-9DFE-ED67-DC61-304B6E6ACD84}"/>
              </a:ext>
            </a:extLst>
          </p:cNvPr>
          <p:cNvSpPr txBox="1"/>
          <p:nvPr/>
        </p:nvSpPr>
        <p:spPr>
          <a:xfrm>
            <a:off x="5597692" y="1599854"/>
            <a:ext cx="6093994" cy="323165"/>
          </a:xfrm>
          <a:prstGeom prst="rect">
            <a:avLst/>
          </a:prstGeom>
          <a:noFill/>
        </p:spPr>
        <p:txBody>
          <a:bodyPr wrap="square">
            <a:spAutoFit/>
          </a:bodyPr>
          <a:lstStyle/>
          <a:p>
            <a:pPr algn="ctr"/>
            <a:r>
              <a:rPr lang="en-US" sz="1500" b="1" dirty="0"/>
              <a:t>2010 and 2020 Washington D.C. and Baltimore area UAs</a:t>
            </a:r>
          </a:p>
        </p:txBody>
      </p:sp>
    </p:spTree>
    <p:extLst>
      <p:ext uri="{BB962C8B-B14F-4D97-AF65-F5344CB8AC3E}">
        <p14:creationId xmlns:p14="http://schemas.microsoft.com/office/powerpoint/2010/main" val="26529999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AB641-C555-4F91-9BC1-76ABCFC83C57}"/>
              </a:ext>
            </a:extLst>
          </p:cNvPr>
          <p:cNvSpPr>
            <a:spLocks noGrp="1"/>
          </p:cNvSpPr>
          <p:nvPr>
            <p:ph type="title"/>
          </p:nvPr>
        </p:nvSpPr>
        <p:spPr>
          <a:xfrm>
            <a:off x="759567" y="269966"/>
            <a:ext cx="10904065" cy="1365504"/>
          </a:xfrm>
        </p:spPr>
        <p:txBody>
          <a:bodyPr>
            <a:noAutofit/>
          </a:bodyPr>
          <a:lstStyle/>
          <a:p>
            <a:pPr algn="ctr"/>
            <a:r>
              <a:rPr lang="en-US" altLang="en-US" sz="3600" dirty="0">
                <a:latin typeface="+mn-lt"/>
                <a:cs typeface="Arial" charset="0"/>
              </a:rPr>
              <a:t>2020 Census UA Changes</a:t>
            </a:r>
            <a:br>
              <a:rPr lang="en-US" altLang="en-US" sz="3600" dirty="0">
                <a:latin typeface="+mn-lt"/>
                <a:cs typeface="Arial" charset="0"/>
              </a:rPr>
            </a:br>
            <a:br>
              <a:rPr lang="en-US" altLang="en-US" sz="600" dirty="0">
                <a:latin typeface="+mn-lt"/>
                <a:cs typeface="Arial" charset="0"/>
              </a:rPr>
            </a:br>
            <a:r>
              <a:rPr lang="en-US" altLang="en-US" sz="2000" dirty="0">
                <a:latin typeface="+mn-lt"/>
              </a:rPr>
              <a:t>No longer distinguish between “urbanized areas” and “urban clusters”.  All qualifying territory will be considered “urban” by the Census Bureau.</a:t>
            </a:r>
            <a:endParaRPr lang="en-US" sz="2000" dirty="0">
              <a:latin typeface="+mn-lt"/>
            </a:endParaRPr>
          </a:p>
        </p:txBody>
      </p:sp>
      <p:sp>
        <p:nvSpPr>
          <p:cNvPr id="3" name="Content Placeholder 2">
            <a:extLst>
              <a:ext uri="{FF2B5EF4-FFF2-40B4-BE49-F238E27FC236}">
                <a16:creationId xmlns:a16="http://schemas.microsoft.com/office/drawing/2014/main" id="{2F9D0A4F-FDE4-4854-B9BA-96B36AC184FB}"/>
              </a:ext>
            </a:extLst>
          </p:cNvPr>
          <p:cNvSpPr>
            <a:spLocks noGrp="1"/>
          </p:cNvSpPr>
          <p:nvPr>
            <p:ph idx="1"/>
          </p:nvPr>
        </p:nvSpPr>
        <p:spPr>
          <a:xfrm>
            <a:off x="565484" y="1951487"/>
            <a:ext cx="11019515" cy="2945366"/>
          </a:xfrm>
        </p:spPr>
        <p:txBody>
          <a:bodyPr>
            <a:normAutofit/>
          </a:bodyPr>
          <a:lstStyle/>
          <a:p>
            <a:pPr marL="0" indent="0">
              <a:buNone/>
            </a:pPr>
            <a:r>
              <a:rPr lang="en-US" sz="2400" dirty="0"/>
              <a:t>The Census Bureau no longer distinguishes between urbanized areas of 50,000 or more population and urban clusters of less than 50,000 population.</a:t>
            </a:r>
          </a:p>
          <a:p>
            <a:pPr lvl="1"/>
            <a:r>
              <a:rPr lang="en-US" sz="2000" dirty="0"/>
              <a:t>No clear scientific basis for use of 50,000 population as a threshold distinguishing different types of UAs.</a:t>
            </a:r>
          </a:p>
          <a:p>
            <a:pPr lvl="1"/>
            <a:r>
              <a:rPr lang="en-US" sz="2000" dirty="0"/>
              <a:t>The decision to adopt 50,000 population as a threshold for urbanized areas starting for the 1950 Census seems to have been based primarily on operational concerns and data availability than rooted in economic data, central place theory, or the importance of a place in a particular area. </a:t>
            </a:r>
          </a:p>
          <a:p>
            <a:pPr lvl="1"/>
            <a:r>
              <a:rPr lang="en-US" sz="2000" dirty="0"/>
              <a:t>UAs above or below 50,000 population can be similar in terms of economic activity.</a:t>
            </a:r>
          </a:p>
          <a:p>
            <a:pPr lvl="1"/>
            <a:r>
              <a:rPr lang="en-US" sz="2000" dirty="0"/>
              <a:t>Still possible for data users and agencies to identify areas based on population.</a:t>
            </a:r>
          </a:p>
          <a:p>
            <a:pPr marL="0" indent="0">
              <a:buNone/>
            </a:pPr>
            <a:endParaRPr lang="en-US" sz="1800" dirty="0"/>
          </a:p>
        </p:txBody>
      </p:sp>
      <p:sp>
        <p:nvSpPr>
          <p:cNvPr id="5" name="Slide Number Placeholder 4">
            <a:extLst>
              <a:ext uri="{FF2B5EF4-FFF2-40B4-BE49-F238E27FC236}">
                <a16:creationId xmlns:a16="http://schemas.microsoft.com/office/drawing/2014/main" id="{01F6CF7F-C2A6-1DB7-633D-45C98E9F1C30}"/>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32</a:t>
            </a:fld>
            <a:endParaRPr lang="en-US" dirty="0"/>
          </a:p>
        </p:txBody>
      </p:sp>
    </p:spTree>
    <p:extLst>
      <p:ext uri="{BB962C8B-B14F-4D97-AF65-F5344CB8AC3E}">
        <p14:creationId xmlns:p14="http://schemas.microsoft.com/office/powerpoint/2010/main" val="3716349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36BBF98-35DF-638C-3F64-AF968C3D8C5D}"/>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33</a:t>
            </a:fld>
            <a:endParaRPr lang="en-US" dirty="0"/>
          </a:p>
        </p:txBody>
      </p:sp>
      <p:sp>
        <p:nvSpPr>
          <p:cNvPr id="6" name="Title 5">
            <a:extLst>
              <a:ext uri="{FF2B5EF4-FFF2-40B4-BE49-F238E27FC236}">
                <a16:creationId xmlns:a16="http://schemas.microsoft.com/office/drawing/2014/main" id="{A1AD6629-E561-C202-F18F-AA5C790D4265}"/>
              </a:ext>
            </a:extLst>
          </p:cNvPr>
          <p:cNvSpPr>
            <a:spLocks noGrp="1"/>
          </p:cNvSpPr>
          <p:nvPr>
            <p:ph type="title"/>
          </p:nvPr>
        </p:nvSpPr>
        <p:spPr>
          <a:xfrm>
            <a:off x="838200" y="2103437"/>
            <a:ext cx="10515600" cy="1325563"/>
          </a:xfrm>
        </p:spPr>
        <p:txBody>
          <a:bodyPr>
            <a:noAutofit/>
          </a:bodyPr>
          <a:lstStyle/>
          <a:p>
            <a:pPr algn="ctr"/>
            <a:r>
              <a:rPr lang="en-US" sz="3600" dirty="0">
                <a:latin typeface="+mn-lt"/>
              </a:rPr>
              <a:t>Key urban area trends for the U.S. and Texas </a:t>
            </a:r>
            <a:br>
              <a:rPr lang="en-US" sz="3600" dirty="0">
                <a:latin typeface="+mn-lt"/>
              </a:rPr>
            </a:br>
            <a:r>
              <a:rPr lang="en-US" sz="3600" dirty="0">
                <a:latin typeface="+mn-lt"/>
              </a:rPr>
              <a:t>(2010 – 2020)</a:t>
            </a:r>
            <a:br>
              <a:rPr lang="en-US" sz="3600" dirty="0">
                <a:latin typeface="+mn-lt"/>
              </a:rPr>
            </a:br>
            <a:endParaRPr lang="en-US" sz="3600" dirty="0">
              <a:latin typeface="+mn-lt"/>
            </a:endParaRPr>
          </a:p>
        </p:txBody>
      </p:sp>
    </p:spTree>
    <p:extLst>
      <p:ext uri="{BB962C8B-B14F-4D97-AF65-F5344CB8AC3E}">
        <p14:creationId xmlns:p14="http://schemas.microsoft.com/office/powerpoint/2010/main" val="2893284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4E122-440F-81DD-FD8B-6D343A6A45CB}"/>
              </a:ext>
            </a:extLst>
          </p:cNvPr>
          <p:cNvSpPr>
            <a:spLocks noGrp="1"/>
          </p:cNvSpPr>
          <p:nvPr>
            <p:ph type="title"/>
          </p:nvPr>
        </p:nvSpPr>
        <p:spPr>
          <a:xfrm>
            <a:off x="838200" y="334271"/>
            <a:ext cx="10515600" cy="782357"/>
          </a:xfrm>
        </p:spPr>
        <p:txBody>
          <a:bodyPr>
            <a:normAutofit/>
          </a:bodyPr>
          <a:lstStyle/>
          <a:p>
            <a:pPr algn="ctr"/>
            <a:r>
              <a:rPr lang="en-US" sz="3600" dirty="0">
                <a:latin typeface="+mn-lt"/>
              </a:rPr>
              <a:t>Key 2020 UA Trends, As Compared to 2010 UAs</a:t>
            </a:r>
          </a:p>
        </p:txBody>
      </p:sp>
      <p:sp>
        <p:nvSpPr>
          <p:cNvPr id="3" name="Slide Number Placeholder 2">
            <a:extLst>
              <a:ext uri="{FF2B5EF4-FFF2-40B4-BE49-F238E27FC236}">
                <a16:creationId xmlns:a16="http://schemas.microsoft.com/office/drawing/2014/main" id="{A701DE8A-BC88-3A46-7AA6-3FF862653093}"/>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34</a:t>
            </a:fld>
            <a:endParaRPr lang="en-US" dirty="0"/>
          </a:p>
        </p:txBody>
      </p:sp>
      <p:sp>
        <p:nvSpPr>
          <p:cNvPr id="4" name="Content Placeholder 3">
            <a:extLst>
              <a:ext uri="{FF2B5EF4-FFF2-40B4-BE49-F238E27FC236}">
                <a16:creationId xmlns:a16="http://schemas.microsoft.com/office/drawing/2014/main" id="{F72D1F56-8854-3870-E4C0-F8D35410E5D4}"/>
              </a:ext>
            </a:extLst>
          </p:cNvPr>
          <p:cNvSpPr>
            <a:spLocks noGrp="1"/>
          </p:cNvSpPr>
          <p:nvPr>
            <p:ph idx="1"/>
          </p:nvPr>
        </p:nvSpPr>
        <p:spPr>
          <a:xfrm>
            <a:off x="71259" y="1634144"/>
            <a:ext cx="11551246" cy="4098519"/>
          </a:xfrm>
        </p:spPr>
        <p:txBody>
          <a:bodyPr vert="horz" lIns="91440" tIns="45720" rIns="91440" bIns="45720" rtlCol="0" anchor="t">
            <a:noAutofit/>
          </a:bodyPr>
          <a:lstStyle/>
          <a:p>
            <a:pPr lvl="1"/>
            <a:r>
              <a:rPr lang="en-US" dirty="0"/>
              <a:t>Similar percent of population and housing units urban vs. rural.</a:t>
            </a:r>
            <a:endParaRPr lang="en-US" dirty="0">
              <a:cs typeface="Calibri"/>
            </a:endParaRPr>
          </a:p>
          <a:p>
            <a:pPr lvl="1"/>
            <a:r>
              <a:rPr lang="en-US" dirty="0"/>
              <a:t>Decrease in total number of UAs; but an increase in the number of UAs </a:t>
            </a:r>
            <a:r>
              <a:rPr lang="en-US" dirty="0">
                <a:ea typeface="+mn-lt"/>
                <a:cs typeface="+mn-lt"/>
              </a:rPr>
              <a:t>≥ 5,000 population. </a:t>
            </a:r>
            <a:endParaRPr lang="en-US" dirty="0"/>
          </a:p>
          <a:p>
            <a:pPr lvl="1"/>
            <a:r>
              <a:rPr lang="en-US" dirty="0"/>
              <a:t>Decrease in many UAs’ size/land area; increase in population and housing density of UAs. </a:t>
            </a:r>
            <a:endParaRPr lang="en-US" dirty="0">
              <a:cs typeface="Calibri"/>
            </a:endParaRPr>
          </a:p>
          <a:p>
            <a:pPr lvl="1"/>
            <a:r>
              <a:rPr lang="en-US" dirty="0"/>
              <a:t>Some 2010 UAs became two UAs in 2020. </a:t>
            </a:r>
            <a:endParaRPr lang="en-US" dirty="0">
              <a:cs typeface="Calibri"/>
            </a:endParaRPr>
          </a:p>
          <a:p>
            <a:pPr lvl="1"/>
            <a:r>
              <a:rPr lang="en-US" dirty="0"/>
              <a:t>Some 2020 UAs include areas with of densely developed seasonal housing.</a:t>
            </a:r>
            <a:endParaRPr lang="en-US" dirty="0">
              <a:cs typeface="Calibri"/>
            </a:endParaRPr>
          </a:p>
          <a:p>
            <a:pPr marL="457200" lvl="1" indent="0">
              <a:buNone/>
            </a:pPr>
            <a:endParaRPr lang="en-US" dirty="0"/>
          </a:p>
          <a:p>
            <a:pPr marL="457200" lvl="1" indent="0">
              <a:buNone/>
            </a:pPr>
            <a:r>
              <a:rPr lang="en-US" dirty="0"/>
              <a:t>Note: These are national-level trends, and trends vary by region and state.  </a:t>
            </a:r>
            <a:endParaRPr lang="en-US" dirty="0">
              <a:cs typeface="Calibri"/>
            </a:endParaRPr>
          </a:p>
          <a:p>
            <a:pPr marL="457200" lvl="1" indent="0">
              <a:buNone/>
            </a:pPr>
            <a:endParaRPr lang="en-US" dirty="0"/>
          </a:p>
        </p:txBody>
      </p:sp>
    </p:spTree>
    <p:extLst>
      <p:ext uri="{BB962C8B-B14F-4D97-AF65-F5344CB8AC3E}">
        <p14:creationId xmlns:p14="http://schemas.microsoft.com/office/powerpoint/2010/main" val="1185851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a:extLst>
              <a:ext uri="{FF2B5EF4-FFF2-40B4-BE49-F238E27FC236}">
                <a16:creationId xmlns:a16="http://schemas.microsoft.com/office/drawing/2014/main" id="{1036832C-A937-98B5-EB0C-6CA52F69B30B}"/>
              </a:ext>
            </a:extLst>
          </p:cNvPr>
          <p:cNvGraphicFramePr>
            <a:graphicFrameLocks noGrp="1"/>
          </p:cNvGraphicFramePr>
          <p:nvPr>
            <p:extLst>
              <p:ext uri="{D42A27DB-BD31-4B8C-83A1-F6EECF244321}">
                <p14:modId xmlns:p14="http://schemas.microsoft.com/office/powerpoint/2010/main" val="1664241658"/>
              </p:ext>
            </p:extLst>
          </p:nvPr>
        </p:nvGraphicFramePr>
        <p:xfrm>
          <a:off x="2077629" y="1960807"/>
          <a:ext cx="7282940" cy="2170626"/>
        </p:xfrm>
        <a:graphic>
          <a:graphicData uri="http://schemas.openxmlformats.org/drawingml/2006/table">
            <a:tbl>
              <a:tblPr firstRow="1"/>
              <a:tblGrid>
                <a:gridCol w="858076">
                  <a:extLst>
                    <a:ext uri="{9D8B030D-6E8A-4147-A177-3AD203B41FA5}">
                      <a16:colId xmlns:a16="http://schemas.microsoft.com/office/drawing/2014/main" val="152900511"/>
                    </a:ext>
                  </a:extLst>
                </a:gridCol>
                <a:gridCol w="1118937">
                  <a:extLst>
                    <a:ext uri="{9D8B030D-6E8A-4147-A177-3AD203B41FA5}">
                      <a16:colId xmlns:a16="http://schemas.microsoft.com/office/drawing/2014/main" val="2917914758"/>
                    </a:ext>
                  </a:extLst>
                </a:gridCol>
                <a:gridCol w="1371600">
                  <a:extLst>
                    <a:ext uri="{9D8B030D-6E8A-4147-A177-3AD203B41FA5}">
                      <a16:colId xmlns:a16="http://schemas.microsoft.com/office/drawing/2014/main" val="4062631975"/>
                    </a:ext>
                  </a:extLst>
                </a:gridCol>
                <a:gridCol w="1335505">
                  <a:extLst>
                    <a:ext uri="{9D8B030D-6E8A-4147-A177-3AD203B41FA5}">
                      <a16:colId xmlns:a16="http://schemas.microsoft.com/office/drawing/2014/main" val="49779089"/>
                    </a:ext>
                  </a:extLst>
                </a:gridCol>
                <a:gridCol w="1311442">
                  <a:extLst>
                    <a:ext uri="{9D8B030D-6E8A-4147-A177-3AD203B41FA5}">
                      <a16:colId xmlns:a16="http://schemas.microsoft.com/office/drawing/2014/main" val="3485815095"/>
                    </a:ext>
                  </a:extLst>
                </a:gridCol>
                <a:gridCol w="1287380">
                  <a:extLst>
                    <a:ext uri="{9D8B030D-6E8A-4147-A177-3AD203B41FA5}">
                      <a16:colId xmlns:a16="http://schemas.microsoft.com/office/drawing/2014/main" val="3959607050"/>
                    </a:ext>
                  </a:extLst>
                </a:gridCol>
              </a:tblGrid>
              <a:tr h="308461">
                <a:tc>
                  <a:txBody>
                    <a:bodyPr/>
                    <a:lstStyle/>
                    <a:p>
                      <a:pPr algn="ctr" fontAlgn="b"/>
                      <a:endParaRPr lang="en-US" sz="1600" b="1" i="0" u="none" strike="noStrike" dirty="0">
                        <a:solidFill>
                          <a:srgbClr val="FFFFFF"/>
                        </a:solidFill>
                        <a:effectLst/>
                        <a:latin typeface="Calibri" panose="020F0502020204030204" pitchFamily="34" charset="0"/>
                      </a:endParaRPr>
                    </a:p>
                  </a:txBody>
                  <a:tcPr marL="6171" marR="6171" marT="61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endParaRPr lang="en-US" sz="1600" b="1" i="0" u="none" strike="noStrike" dirty="0">
                        <a:solidFill>
                          <a:srgbClr val="FFFFFF"/>
                        </a:solidFill>
                        <a:effectLst/>
                        <a:latin typeface="Calibri" panose="020F0502020204030204" pitchFamily="34" charset="0"/>
                      </a:endParaRPr>
                    </a:p>
                  </a:txBody>
                  <a:tcPr marL="6171" marR="6171" marT="61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gridSpan="2">
                  <a:txBody>
                    <a:bodyPr/>
                    <a:lstStyle/>
                    <a:p>
                      <a:pPr algn="ctr" fontAlgn="b"/>
                      <a:r>
                        <a:rPr lang="en-US" sz="2000" b="1" i="0" u="none" strike="noStrike" dirty="0">
                          <a:solidFill>
                            <a:srgbClr val="FFFFFF"/>
                          </a:solidFill>
                          <a:effectLst/>
                          <a:latin typeface="Calibri" panose="020F0502020204030204" pitchFamily="34" charset="0"/>
                        </a:rPr>
                        <a:t>2010</a:t>
                      </a:r>
                    </a:p>
                  </a:txBody>
                  <a:tcPr marL="6171" marR="6171" marT="61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hMerge="1">
                  <a:txBody>
                    <a:bodyPr/>
                    <a:lstStyle/>
                    <a:p>
                      <a:pPr algn="ctr" fontAlgn="b"/>
                      <a:endParaRPr lang="en-US" sz="2000" b="1" i="0" u="none" strike="noStrike">
                        <a:solidFill>
                          <a:srgbClr val="FFFFFF"/>
                        </a:solidFill>
                        <a:effectLst/>
                        <a:latin typeface="Calibri" panose="020F0502020204030204" pitchFamily="34" charset="0"/>
                      </a:endParaRPr>
                    </a:p>
                  </a:txBody>
                  <a:tcPr marL="6171" marR="6171" marT="61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gridSpan="2">
                  <a:txBody>
                    <a:bodyPr/>
                    <a:lstStyle/>
                    <a:p>
                      <a:pPr algn="ctr" fontAlgn="b"/>
                      <a:r>
                        <a:rPr lang="en-US" sz="2000" b="1" i="0" u="none" strike="noStrike" dirty="0">
                          <a:solidFill>
                            <a:srgbClr val="FFFFFF"/>
                          </a:solidFill>
                          <a:effectLst/>
                          <a:latin typeface="Calibri" panose="020F0502020204030204" pitchFamily="34" charset="0"/>
                        </a:rPr>
                        <a:t>2020</a:t>
                      </a:r>
                    </a:p>
                  </a:txBody>
                  <a:tcPr marL="6171" marR="6171" marT="61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hMerge="1">
                  <a:txBody>
                    <a:bodyPr/>
                    <a:lstStyle/>
                    <a:p>
                      <a:pPr algn="ctr" fontAlgn="b"/>
                      <a:endParaRPr lang="en-US" sz="2000" b="1" i="0" u="none" strike="noStrike">
                        <a:solidFill>
                          <a:srgbClr val="FFFFFF"/>
                        </a:solidFill>
                        <a:effectLst/>
                        <a:latin typeface="Calibri" panose="020F0502020204030204" pitchFamily="34" charset="0"/>
                      </a:endParaRPr>
                    </a:p>
                  </a:txBody>
                  <a:tcPr marL="6171" marR="6171" marT="61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1453085623"/>
                  </a:ext>
                </a:extLst>
              </a:tr>
              <a:tr h="308461">
                <a:tc>
                  <a:txBody>
                    <a:bodyPr/>
                    <a:lstStyle/>
                    <a:p>
                      <a:pPr algn="ctr" fontAlgn="b"/>
                      <a:endParaRPr lang="en-US" sz="1600" b="1" i="0" u="none" strike="noStrike" dirty="0">
                        <a:solidFill>
                          <a:srgbClr val="FFFFFF"/>
                        </a:solidFill>
                        <a:effectLst/>
                        <a:latin typeface="Calibri" panose="020F0502020204030204" pitchFamily="34" charset="0"/>
                      </a:endParaRPr>
                    </a:p>
                  </a:txBody>
                  <a:tcPr marL="6171" marR="6171" marT="61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endParaRPr lang="en-US" sz="1600" b="1" i="0" u="none" strike="noStrike" dirty="0">
                        <a:solidFill>
                          <a:srgbClr val="FFFFFF"/>
                        </a:solidFill>
                        <a:effectLst/>
                        <a:latin typeface="Calibri" panose="020F0502020204030204" pitchFamily="34" charset="0"/>
                      </a:endParaRPr>
                    </a:p>
                  </a:txBody>
                  <a:tcPr marL="6171" marR="6171" marT="61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r>
                        <a:rPr lang="en-US" sz="2000" b="1" i="0" u="none" strike="noStrike" dirty="0">
                          <a:solidFill>
                            <a:srgbClr val="FFFFFF"/>
                          </a:solidFill>
                          <a:effectLst/>
                          <a:latin typeface="Calibri" panose="020F0502020204030204" pitchFamily="34" charset="0"/>
                        </a:rPr>
                        <a:t>Percent Population</a:t>
                      </a:r>
                    </a:p>
                  </a:txBody>
                  <a:tcPr marL="6171" marR="6171"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r>
                        <a:rPr lang="en-US" sz="2000" b="1" i="0" u="none" strike="noStrike" dirty="0">
                          <a:solidFill>
                            <a:srgbClr val="FFFFFF"/>
                          </a:solidFill>
                          <a:effectLst/>
                          <a:latin typeface="Calibri" panose="020F0502020204030204" pitchFamily="34" charset="0"/>
                        </a:rPr>
                        <a:t>Percent Housing</a:t>
                      </a:r>
                    </a:p>
                  </a:txBody>
                  <a:tcPr marL="6171" marR="6171"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r>
                        <a:rPr lang="en-US" sz="2000" b="1" i="0" u="none" strike="noStrike" dirty="0">
                          <a:solidFill>
                            <a:srgbClr val="FFFFFF"/>
                          </a:solidFill>
                          <a:effectLst/>
                          <a:latin typeface="Calibri" panose="020F0502020204030204" pitchFamily="34" charset="0"/>
                        </a:rPr>
                        <a:t>Percent Population</a:t>
                      </a:r>
                    </a:p>
                  </a:txBody>
                  <a:tcPr marL="6171" marR="6171"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r>
                        <a:rPr lang="en-US" sz="2000" b="1" i="0" u="none" strike="noStrike" dirty="0">
                          <a:solidFill>
                            <a:srgbClr val="FFFFFF"/>
                          </a:solidFill>
                          <a:effectLst/>
                          <a:latin typeface="Calibri" panose="020F0502020204030204" pitchFamily="34" charset="0"/>
                        </a:rPr>
                        <a:t>Percent Housing</a:t>
                      </a:r>
                    </a:p>
                  </a:txBody>
                  <a:tcPr marL="6171" marR="6171"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extLst>
                  <a:ext uri="{0D108BD9-81ED-4DB2-BD59-A6C34878D82A}">
                    <a16:rowId xmlns:a16="http://schemas.microsoft.com/office/drawing/2014/main" val="2544377125"/>
                  </a:ext>
                </a:extLst>
              </a:tr>
              <a:tr h="158925">
                <a:tc rowSpan="2">
                  <a:txBody>
                    <a:bodyPr/>
                    <a:lstStyle/>
                    <a:p>
                      <a:pPr algn="ctr" fontAlgn="b"/>
                      <a:r>
                        <a:rPr lang="en-US" sz="2000" b="0" i="0" u="none" strike="noStrike" dirty="0">
                          <a:solidFill>
                            <a:srgbClr val="000000"/>
                          </a:solidFill>
                          <a:effectLst/>
                          <a:latin typeface="Calibri"/>
                        </a:rPr>
                        <a:t>U.S.*</a:t>
                      </a:r>
                    </a:p>
                  </a:txBody>
                  <a:tcPr marT="6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Urban</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81%</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79%</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80%</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2000" b="0" i="0" u="none" strike="noStrike" dirty="0">
                          <a:solidFill>
                            <a:srgbClr val="000000"/>
                          </a:solidFill>
                          <a:effectLst/>
                          <a:latin typeface="Calibri"/>
                        </a:rPr>
                        <a:t>79%</a:t>
                      </a:r>
                    </a:p>
                  </a:txBody>
                  <a:tcPr marT="6171"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7323675"/>
                  </a:ext>
                </a:extLst>
              </a:tr>
              <a:tr h="237101">
                <a:tc vMerge="1">
                  <a:txBody>
                    <a:bodyPr/>
                    <a:lstStyle/>
                    <a:p>
                      <a:pPr algn="l" fontAlgn="b"/>
                      <a:endParaRPr lang="en-US" sz="1800" b="0" i="0" u="none" strike="noStrike">
                        <a:solidFill>
                          <a:srgbClr val="000000"/>
                        </a:solidFill>
                        <a:effectLst/>
                        <a:latin typeface="Calibri" panose="020F0502020204030204" pitchFamily="34" charset="0"/>
                      </a:endParaRP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Rural</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19%</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21%</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20%</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2000" b="0" i="0" u="none" strike="noStrike" dirty="0">
                          <a:solidFill>
                            <a:srgbClr val="000000"/>
                          </a:solidFill>
                          <a:effectLst/>
                          <a:latin typeface="Calibri"/>
                        </a:rPr>
                        <a:t>21%</a:t>
                      </a:r>
                    </a:p>
                  </a:txBody>
                  <a:tcPr marT="6171"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268256"/>
                  </a:ext>
                </a:extLst>
              </a:tr>
              <a:tr h="237101">
                <a:tc rowSpan="2">
                  <a:txBody>
                    <a:bodyPr/>
                    <a:lstStyle/>
                    <a:p>
                      <a:pPr algn="ctr" fontAlgn="b"/>
                      <a:r>
                        <a:rPr lang="en-US" sz="2000" b="0" i="0" u="none" strike="noStrike" dirty="0">
                          <a:solidFill>
                            <a:srgbClr val="000000"/>
                          </a:solidFill>
                          <a:effectLst/>
                          <a:latin typeface="Calibri"/>
                        </a:rPr>
                        <a:t>TX</a:t>
                      </a:r>
                    </a:p>
                  </a:txBody>
                  <a:tcPr marT="61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Urban</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85%</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83%</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84%</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2000" b="0" i="0" u="none" strike="noStrike" dirty="0">
                          <a:solidFill>
                            <a:srgbClr val="000000"/>
                          </a:solidFill>
                          <a:effectLst/>
                          <a:latin typeface="Calibri"/>
                        </a:rPr>
                        <a:t>83%</a:t>
                      </a:r>
                    </a:p>
                  </a:txBody>
                  <a:tcPr marT="6171"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9716938"/>
                  </a:ext>
                </a:extLst>
              </a:tr>
              <a:tr h="237101">
                <a:tc vMerge="1">
                  <a:txBody>
                    <a:bodyPr/>
                    <a:lstStyle/>
                    <a:p>
                      <a:pPr algn="ctr" fontAlgn="b"/>
                      <a:endParaRPr lang="en-US" sz="1800" b="0" i="0" u="none" strike="noStrike">
                        <a:solidFill>
                          <a:srgbClr val="000000"/>
                        </a:solidFill>
                        <a:effectLst/>
                        <a:latin typeface="Calibri" panose="020F0502020204030204" pitchFamily="34" charset="0"/>
                      </a:endParaRPr>
                    </a:p>
                  </a:txBody>
                  <a:tcPr marT="6171" marB="0" vert="vert27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Rural</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15%</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17%</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16%</a:t>
                      </a:r>
                    </a:p>
                  </a:txBody>
                  <a:tcPr marT="617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2000" b="0" i="0" u="none" strike="noStrike" dirty="0">
                          <a:solidFill>
                            <a:srgbClr val="000000"/>
                          </a:solidFill>
                          <a:effectLst/>
                          <a:latin typeface="Calibri"/>
                        </a:rPr>
                        <a:t>17%</a:t>
                      </a:r>
                    </a:p>
                  </a:txBody>
                  <a:tcPr marT="6171"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11934827"/>
                  </a:ext>
                </a:extLst>
              </a:tr>
            </a:tbl>
          </a:graphicData>
        </a:graphic>
      </p:graphicFrame>
      <p:sp>
        <p:nvSpPr>
          <p:cNvPr id="3" name="TextBox 2">
            <a:extLst>
              <a:ext uri="{FF2B5EF4-FFF2-40B4-BE49-F238E27FC236}">
                <a16:creationId xmlns:a16="http://schemas.microsoft.com/office/drawing/2014/main" id="{456277C3-0510-207F-A84A-0D9DD19807A6}"/>
              </a:ext>
            </a:extLst>
          </p:cNvPr>
          <p:cNvSpPr txBox="1"/>
          <p:nvPr/>
        </p:nvSpPr>
        <p:spPr>
          <a:xfrm>
            <a:off x="6845969" y="6200321"/>
            <a:ext cx="4817449" cy="523220"/>
          </a:xfrm>
          <a:prstGeom prst="rect">
            <a:avLst/>
          </a:prstGeom>
          <a:noFill/>
        </p:spPr>
        <p:txBody>
          <a:bodyPr wrap="square" rtlCol="0">
            <a:spAutoFit/>
          </a:bodyPr>
          <a:lstStyle/>
          <a:p>
            <a:pPr algn="r"/>
            <a:r>
              <a:rPr lang="en-US" sz="1400" dirty="0"/>
              <a:t>*Data includes 50 States and District of Columbia.  Does not include UAs located in Puerto Rico and Island Areas. </a:t>
            </a:r>
          </a:p>
        </p:txBody>
      </p:sp>
      <p:sp>
        <p:nvSpPr>
          <p:cNvPr id="6" name="Title 1">
            <a:extLst>
              <a:ext uri="{FF2B5EF4-FFF2-40B4-BE49-F238E27FC236}">
                <a16:creationId xmlns:a16="http://schemas.microsoft.com/office/drawing/2014/main" id="{5E6491D1-901B-004D-2B92-5AF1E5DF5653}"/>
              </a:ext>
            </a:extLst>
          </p:cNvPr>
          <p:cNvSpPr>
            <a:spLocks noGrp="1"/>
          </p:cNvSpPr>
          <p:nvPr>
            <p:ph type="title"/>
          </p:nvPr>
        </p:nvSpPr>
        <p:spPr>
          <a:xfrm>
            <a:off x="838200" y="189754"/>
            <a:ext cx="10515600" cy="1052770"/>
          </a:xfrm>
        </p:spPr>
        <p:txBody>
          <a:bodyPr>
            <a:noAutofit/>
          </a:bodyPr>
          <a:lstStyle/>
          <a:p>
            <a:pPr algn="ctr"/>
            <a:r>
              <a:rPr lang="en-US" sz="3600" dirty="0">
                <a:latin typeface="+mn-lt"/>
              </a:rPr>
              <a:t>Percent Population and Housing Units</a:t>
            </a:r>
          </a:p>
        </p:txBody>
      </p:sp>
      <p:sp>
        <p:nvSpPr>
          <p:cNvPr id="7" name="Slide Number Placeholder 6">
            <a:extLst>
              <a:ext uri="{FF2B5EF4-FFF2-40B4-BE49-F238E27FC236}">
                <a16:creationId xmlns:a16="http://schemas.microsoft.com/office/drawing/2014/main" id="{BC189D7E-DA9F-6DE3-A147-051FA7F00144}"/>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35</a:t>
            </a:fld>
            <a:endParaRPr lang="en-US" dirty="0"/>
          </a:p>
        </p:txBody>
      </p:sp>
      <p:sp>
        <p:nvSpPr>
          <p:cNvPr id="2" name="TextBox 1">
            <a:extLst>
              <a:ext uri="{FF2B5EF4-FFF2-40B4-BE49-F238E27FC236}">
                <a16:creationId xmlns:a16="http://schemas.microsoft.com/office/drawing/2014/main" id="{EAFEFFC1-2638-C36E-CDBE-F4F6CE52AF2A}"/>
              </a:ext>
            </a:extLst>
          </p:cNvPr>
          <p:cNvSpPr txBox="1"/>
          <p:nvPr/>
        </p:nvSpPr>
        <p:spPr>
          <a:xfrm>
            <a:off x="2077629" y="4131433"/>
            <a:ext cx="4133439" cy="276999"/>
          </a:xfrm>
          <a:prstGeom prst="rect">
            <a:avLst/>
          </a:prstGeom>
          <a:noFill/>
        </p:spPr>
        <p:txBody>
          <a:bodyPr wrap="none" rtlCol="0">
            <a:spAutoFit/>
          </a:bodyPr>
          <a:lstStyle/>
          <a:p>
            <a:r>
              <a:rPr lang="en-US" sz="1200" dirty="0"/>
              <a:t>Sources: 2010 and 2020 Tabulation Block TIGER/Line Shapefiles</a:t>
            </a:r>
          </a:p>
        </p:txBody>
      </p:sp>
    </p:spTree>
    <p:extLst>
      <p:ext uri="{BB962C8B-B14F-4D97-AF65-F5344CB8AC3E}">
        <p14:creationId xmlns:p14="http://schemas.microsoft.com/office/powerpoint/2010/main" val="2333001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D415FCD-030C-4885-B7D4-7F04E944BBBD}"/>
              </a:ext>
            </a:extLst>
          </p:cNvPr>
          <p:cNvSpPr>
            <a:spLocks noGrp="1"/>
          </p:cNvSpPr>
          <p:nvPr>
            <p:ph type="title"/>
          </p:nvPr>
        </p:nvSpPr>
        <p:spPr>
          <a:xfrm>
            <a:off x="838200" y="182622"/>
            <a:ext cx="10515600" cy="1052770"/>
          </a:xfrm>
        </p:spPr>
        <p:txBody>
          <a:bodyPr>
            <a:noAutofit/>
          </a:bodyPr>
          <a:lstStyle/>
          <a:p>
            <a:pPr algn="ctr"/>
            <a:r>
              <a:rPr lang="en-US" sz="3600" dirty="0">
                <a:latin typeface="+mn-lt"/>
              </a:rPr>
              <a:t>Decrease in Number of Discrete UAs?</a:t>
            </a:r>
          </a:p>
        </p:txBody>
      </p:sp>
      <p:graphicFrame>
        <p:nvGraphicFramePr>
          <p:cNvPr id="20" name="Table 19">
            <a:extLst>
              <a:ext uri="{FF2B5EF4-FFF2-40B4-BE49-F238E27FC236}">
                <a16:creationId xmlns:a16="http://schemas.microsoft.com/office/drawing/2014/main" id="{3E61C82E-F202-5E4A-7423-D8082AA8E7A6}"/>
              </a:ext>
            </a:extLst>
          </p:cNvPr>
          <p:cNvGraphicFramePr>
            <a:graphicFrameLocks noGrp="1"/>
          </p:cNvGraphicFramePr>
          <p:nvPr>
            <p:extLst>
              <p:ext uri="{D42A27DB-BD31-4B8C-83A1-F6EECF244321}">
                <p14:modId xmlns:p14="http://schemas.microsoft.com/office/powerpoint/2010/main" val="141674430"/>
              </p:ext>
            </p:extLst>
          </p:nvPr>
        </p:nvGraphicFramePr>
        <p:xfrm>
          <a:off x="1553476" y="1235392"/>
          <a:ext cx="9085043" cy="3259283"/>
        </p:xfrm>
        <a:graphic>
          <a:graphicData uri="http://schemas.openxmlformats.org/drawingml/2006/table">
            <a:tbl>
              <a:tblPr firstRow="1"/>
              <a:tblGrid>
                <a:gridCol w="757977">
                  <a:extLst>
                    <a:ext uri="{9D8B030D-6E8A-4147-A177-3AD203B41FA5}">
                      <a16:colId xmlns:a16="http://schemas.microsoft.com/office/drawing/2014/main" val="2736782315"/>
                    </a:ext>
                  </a:extLst>
                </a:gridCol>
                <a:gridCol w="2092105">
                  <a:extLst>
                    <a:ext uri="{9D8B030D-6E8A-4147-A177-3AD203B41FA5}">
                      <a16:colId xmlns:a16="http://schemas.microsoft.com/office/drawing/2014/main" val="667141797"/>
                    </a:ext>
                  </a:extLst>
                </a:gridCol>
                <a:gridCol w="1022684">
                  <a:extLst>
                    <a:ext uri="{9D8B030D-6E8A-4147-A177-3AD203B41FA5}">
                      <a16:colId xmlns:a16="http://schemas.microsoft.com/office/drawing/2014/main" val="3000204407"/>
                    </a:ext>
                  </a:extLst>
                </a:gridCol>
                <a:gridCol w="1034716">
                  <a:extLst>
                    <a:ext uri="{9D8B030D-6E8A-4147-A177-3AD203B41FA5}">
                      <a16:colId xmlns:a16="http://schemas.microsoft.com/office/drawing/2014/main" val="2539384756"/>
                    </a:ext>
                  </a:extLst>
                </a:gridCol>
                <a:gridCol w="1034716">
                  <a:extLst>
                    <a:ext uri="{9D8B030D-6E8A-4147-A177-3AD203B41FA5}">
                      <a16:colId xmlns:a16="http://schemas.microsoft.com/office/drawing/2014/main" val="4003536054"/>
                    </a:ext>
                  </a:extLst>
                </a:gridCol>
                <a:gridCol w="974558">
                  <a:extLst>
                    <a:ext uri="{9D8B030D-6E8A-4147-A177-3AD203B41FA5}">
                      <a16:colId xmlns:a16="http://schemas.microsoft.com/office/drawing/2014/main" val="793086736"/>
                    </a:ext>
                  </a:extLst>
                </a:gridCol>
                <a:gridCol w="1106905">
                  <a:extLst>
                    <a:ext uri="{9D8B030D-6E8A-4147-A177-3AD203B41FA5}">
                      <a16:colId xmlns:a16="http://schemas.microsoft.com/office/drawing/2014/main" val="564249055"/>
                    </a:ext>
                  </a:extLst>
                </a:gridCol>
                <a:gridCol w="1061382">
                  <a:extLst>
                    <a:ext uri="{9D8B030D-6E8A-4147-A177-3AD203B41FA5}">
                      <a16:colId xmlns:a16="http://schemas.microsoft.com/office/drawing/2014/main" val="1558862108"/>
                    </a:ext>
                  </a:extLst>
                </a:gridCol>
              </a:tblGrid>
              <a:tr h="419496">
                <a:tc>
                  <a:txBody>
                    <a:bodyPr/>
                    <a:lstStyle/>
                    <a:p>
                      <a:pPr algn="ctr" fontAlgn="b"/>
                      <a:endParaRPr lang="en-US" sz="1400" b="1" i="0" u="none" strike="noStrike" dirty="0">
                        <a:solidFill>
                          <a:srgbClr val="FFFFFF"/>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endParaRPr lang="en-US" sz="1400" b="1" i="0" u="none" strike="noStrike" dirty="0">
                        <a:solidFill>
                          <a:srgbClr val="FFFFFF"/>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gridSpan="3">
                  <a:txBody>
                    <a:bodyPr/>
                    <a:lstStyle/>
                    <a:p>
                      <a:pPr algn="ctr" fontAlgn="b"/>
                      <a:r>
                        <a:rPr lang="en-US" sz="2000" b="1" i="0" u="none" strike="noStrike" dirty="0">
                          <a:solidFill>
                            <a:srgbClr val="FFFFFF"/>
                          </a:solidFill>
                          <a:effectLst/>
                          <a:latin typeface="Calibri"/>
                        </a:rPr>
                        <a:t>All UAs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hMerge="1">
                  <a:txBody>
                    <a:bodyPr/>
                    <a:lstStyle/>
                    <a:p>
                      <a:pPr algn="ctr" fontAlgn="b"/>
                      <a:endParaRPr lang="en-US" sz="2000" b="1" i="0" u="none" strike="noStrike">
                        <a:solidFill>
                          <a:srgbClr val="FFFFFF"/>
                        </a:solidFill>
                        <a:effectLst/>
                        <a:latin typeface="Calibri"/>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hMerge="1">
                  <a:txBody>
                    <a:bodyPr/>
                    <a:lstStyle/>
                    <a:p>
                      <a:pPr algn="ctr" fontAlgn="b"/>
                      <a:endParaRPr lang="en-US" sz="2000" b="1" i="0" u="none" strike="noStrike">
                        <a:solidFill>
                          <a:srgbClr val="FFFFFF"/>
                        </a:solidFill>
                        <a:effectLst/>
                        <a:latin typeface="Calibri"/>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gridSpan="3">
                  <a:txBody>
                    <a:bodyPr/>
                    <a:lstStyle/>
                    <a:p>
                      <a:pPr algn="ctr" fontAlgn="b"/>
                      <a:r>
                        <a:rPr lang="en-US" sz="2000" b="1" i="0" u="none" strike="noStrike" dirty="0">
                          <a:solidFill>
                            <a:schemeClr val="bg1"/>
                          </a:solidFill>
                          <a:effectLst/>
                          <a:latin typeface="+mn-lt"/>
                        </a:rPr>
                        <a:t>UAs </a:t>
                      </a:r>
                      <a:r>
                        <a:rPr lang="en-US" sz="2000" b="1" i="0" kern="1200" dirty="0">
                          <a:solidFill>
                            <a:schemeClr val="bg1"/>
                          </a:solidFill>
                          <a:effectLst/>
                          <a:latin typeface="+mn-lt"/>
                          <a:ea typeface="+mn-ea"/>
                          <a:cs typeface="+mn-cs"/>
                        </a:rPr>
                        <a:t>≥ </a:t>
                      </a:r>
                      <a:r>
                        <a:rPr lang="en-US" sz="2000" b="1" i="0" u="none" strike="noStrike" dirty="0">
                          <a:solidFill>
                            <a:schemeClr val="bg1"/>
                          </a:solidFill>
                          <a:effectLst/>
                          <a:latin typeface="+mn-lt"/>
                        </a:rPr>
                        <a:t>5,000 Population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hMerge="1">
                  <a:txBody>
                    <a:bodyPr/>
                    <a:lstStyle/>
                    <a:p>
                      <a:pPr algn="ctr" fontAlgn="b"/>
                      <a:endParaRPr lang="en-US" sz="2000" b="1" i="0" u="none" strike="noStrike">
                        <a:solidFill>
                          <a:srgbClr val="FFFFFF"/>
                        </a:solidFill>
                        <a:effectLst/>
                        <a:latin typeface="Calibri"/>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hMerge="1">
                  <a:txBody>
                    <a:bodyPr/>
                    <a:lstStyle/>
                    <a:p>
                      <a:pPr algn="ctr" fontAlgn="b"/>
                      <a:endParaRPr lang="en-US" sz="2000" b="1" i="0" u="none" strike="noStrike">
                        <a:solidFill>
                          <a:srgbClr val="FFFFFF"/>
                        </a:solidFill>
                        <a:effectLst/>
                        <a:latin typeface="Calibri"/>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extLst>
                  <a:ext uri="{0D108BD9-81ED-4DB2-BD59-A6C34878D82A}">
                    <a16:rowId xmlns:a16="http://schemas.microsoft.com/office/drawing/2014/main" val="2913499687"/>
                  </a:ext>
                </a:extLst>
              </a:tr>
              <a:tr h="419496">
                <a:tc>
                  <a:txBody>
                    <a:bodyPr/>
                    <a:lstStyle/>
                    <a:p>
                      <a:pPr algn="ctr" fontAlgn="b"/>
                      <a:endParaRPr lang="en-US" sz="1400" b="1" i="0" u="none" strike="noStrike" dirty="0">
                        <a:solidFill>
                          <a:srgbClr val="FFFFFF"/>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endParaRPr lang="en-US" sz="1400" b="1" i="0" u="none" strike="noStrike" dirty="0">
                        <a:solidFill>
                          <a:srgbClr val="FFFFFF"/>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r>
                        <a:rPr lang="en-US" sz="2000" b="1" i="0" u="none" strike="noStrike" dirty="0">
                          <a:solidFill>
                            <a:srgbClr val="FFFFFF"/>
                          </a:solidFill>
                          <a:effectLst/>
                          <a:latin typeface="Calibri"/>
                        </a:rPr>
                        <a:t>2010 Urban Areas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r>
                        <a:rPr lang="en-US" sz="2000" b="1" i="0" u="none" strike="noStrike" dirty="0">
                          <a:solidFill>
                            <a:srgbClr val="FFFFFF"/>
                          </a:solidFill>
                          <a:effectLst/>
                          <a:latin typeface="Calibri"/>
                        </a:rPr>
                        <a:t>2020 Urban Areas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r>
                        <a:rPr lang="en-US" sz="2000" b="1" i="0" u="none" strike="noStrike" dirty="0">
                          <a:solidFill>
                            <a:srgbClr val="FFFFFF"/>
                          </a:solidFill>
                          <a:effectLst/>
                          <a:latin typeface="Calibri"/>
                        </a:rPr>
                        <a:t>Percent Change</a:t>
                      </a:r>
                    </a:p>
                    <a:p>
                      <a:pPr algn="ctr" fontAlgn="b"/>
                      <a:endParaRPr lang="en-US" sz="2000" b="1" i="0" u="none" strike="noStrike" dirty="0">
                        <a:solidFill>
                          <a:srgbClr val="FFFFFF"/>
                        </a:solidFill>
                        <a:effectLst/>
                        <a:latin typeface="Calibri"/>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lvl="0" algn="ctr">
                        <a:buNone/>
                      </a:pPr>
                      <a:r>
                        <a:rPr lang="en-US" sz="2000" b="1" i="0" u="none" strike="noStrike" dirty="0">
                          <a:solidFill>
                            <a:srgbClr val="FFFFFF"/>
                          </a:solidFill>
                          <a:effectLst/>
                          <a:latin typeface="Calibri"/>
                        </a:rPr>
                        <a:t>2010 Urban Areas</a:t>
                      </a:r>
                      <a:endParaRPr lang="en-US" dirty="0"/>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lvl="0" algn="ctr">
                        <a:buNone/>
                      </a:pPr>
                      <a:r>
                        <a:rPr lang="en-US" sz="2000" b="1" i="0" u="none" strike="noStrike" dirty="0">
                          <a:solidFill>
                            <a:srgbClr val="FFFFFF"/>
                          </a:solidFill>
                          <a:effectLst/>
                          <a:latin typeface="Calibri"/>
                        </a:rPr>
                        <a:t>2020 Urban Areas</a:t>
                      </a:r>
                      <a:endParaRPr lang="en-US" dirty="0"/>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lvl="0" algn="ctr">
                        <a:buNone/>
                      </a:pPr>
                      <a:r>
                        <a:rPr lang="en-US" sz="2000" b="1" i="0" u="none" strike="noStrike" dirty="0">
                          <a:solidFill>
                            <a:srgbClr val="FFFFFF"/>
                          </a:solidFill>
                          <a:effectLst/>
                          <a:latin typeface="Calibri"/>
                        </a:rPr>
                        <a:t>Percent Change</a:t>
                      </a:r>
                    </a:p>
                    <a:p>
                      <a:pPr lvl="0" algn="ctr">
                        <a:buNone/>
                      </a:pPr>
                      <a:endParaRPr lang="en-US" dirty="0"/>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extLst>
                  <a:ext uri="{0D108BD9-81ED-4DB2-BD59-A6C34878D82A}">
                    <a16:rowId xmlns:a16="http://schemas.microsoft.com/office/drawing/2014/main" val="1850742905"/>
                  </a:ext>
                </a:extLst>
              </a:tr>
              <a:tr h="0">
                <a:tc rowSpan="3">
                  <a:txBody>
                    <a:bodyPr/>
                    <a:lstStyle/>
                    <a:p>
                      <a:pPr algn="ctr" fontAlgn="b"/>
                      <a:r>
                        <a:rPr lang="en-US" sz="2000" b="0" i="0" u="none" strike="noStrike" dirty="0">
                          <a:solidFill>
                            <a:srgbClr val="000000"/>
                          </a:solidFill>
                          <a:effectLst/>
                          <a:latin typeface="Calibri"/>
                        </a:rPr>
                        <a:t>U.S.*</a:t>
                      </a:r>
                    </a:p>
                  </a:txBody>
                  <a:tcPr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Urban</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3,573</a:t>
                      </a:r>
                    </a:p>
                  </a:txBody>
                  <a:tcPr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    2,612</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-27%</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2,282</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2,387</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5%</a:t>
                      </a:r>
                    </a:p>
                  </a:txBody>
                  <a:tcPr marT="635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868052"/>
                  </a:ext>
                </a:extLst>
              </a:tr>
              <a:tr h="273169">
                <a:tc vMerge="1">
                  <a:txBody>
                    <a:bodyPr/>
                    <a:lstStyle/>
                    <a:p>
                      <a:pPr algn="r" fontAlgn="b"/>
                      <a:endParaRPr lang="en-US" sz="1800" b="0" i="0" u="none" strike="noStrike">
                        <a:solidFill>
                          <a:srgbClr val="000000"/>
                        </a:solidFill>
                        <a:effectLst/>
                        <a:latin typeface="Calibri" panose="020F0502020204030204" pitchFamily="34" charset="0"/>
                      </a:endParaRP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   Urbanized Area</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486 </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1" u="none" strike="noStrike" dirty="0">
                          <a:solidFill>
                            <a:srgbClr val="000000"/>
                          </a:solidFill>
                          <a:effectLst/>
                          <a:latin typeface="Calibri"/>
                        </a:rPr>
                        <a:t> NA </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2000" b="0" i="0" u="none" strike="noStrike" dirty="0">
                        <a:solidFill>
                          <a:srgbClr val="000000"/>
                        </a:solidFill>
                        <a:effectLst/>
                        <a:latin typeface="Calibri"/>
                      </a:endParaRP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486</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1" u="none" strike="noStrike" dirty="0">
                          <a:solidFill>
                            <a:srgbClr val="000000"/>
                          </a:solidFill>
                          <a:effectLst/>
                          <a:latin typeface="Calibri"/>
                        </a:rPr>
                        <a:t>NA</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2000" b="0" i="0" u="none" strike="noStrike" dirty="0">
                        <a:solidFill>
                          <a:srgbClr val="000000"/>
                        </a:solidFill>
                        <a:effectLst/>
                        <a:latin typeface="Calibri"/>
                      </a:endParaRPr>
                    </a:p>
                  </a:txBody>
                  <a:tcPr marT="635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4842695"/>
                  </a:ext>
                </a:extLst>
              </a:tr>
              <a:tr h="363287">
                <a:tc vMerge="1">
                  <a:txBody>
                    <a:bodyPr/>
                    <a:lstStyle/>
                    <a:p>
                      <a:pPr algn="r" fontAlgn="b"/>
                      <a:endParaRPr lang="en-US" sz="1800" b="0" i="0" u="none" strike="noStrike">
                        <a:solidFill>
                          <a:srgbClr val="000000"/>
                        </a:solidFill>
                        <a:effectLst/>
                        <a:latin typeface="Calibri" panose="020F0502020204030204" pitchFamily="34" charset="0"/>
                      </a:endParaRP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   Urban Cluster</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3,087</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1" u="none" strike="noStrike" dirty="0">
                          <a:solidFill>
                            <a:srgbClr val="000000"/>
                          </a:solidFill>
                          <a:effectLst/>
                          <a:latin typeface="Calibri"/>
                        </a:rPr>
                        <a:t> NA </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endParaRPr lang="en-US" sz="2000" b="0" i="0" u="none" strike="noStrike" dirty="0">
                        <a:solidFill>
                          <a:srgbClr val="000000"/>
                        </a:solidFill>
                        <a:effectLst/>
                        <a:latin typeface="Calibri"/>
                      </a:endParaRP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1,796</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1" u="none" strike="noStrike" dirty="0">
                          <a:solidFill>
                            <a:srgbClr val="000000"/>
                          </a:solidFill>
                          <a:effectLst/>
                          <a:latin typeface="Calibri"/>
                        </a:rPr>
                        <a:t>NA</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endParaRPr lang="en-US" sz="2000" b="0" i="0" u="none" strike="noStrike" dirty="0">
                        <a:solidFill>
                          <a:srgbClr val="000000"/>
                        </a:solidFill>
                        <a:effectLst/>
                        <a:latin typeface="Calibri"/>
                      </a:endParaRPr>
                    </a:p>
                  </a:txBody>
                  <a:tcPr marT="635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229948"/>
                  </a:ext>
                </a:extLst>
              </a:tr>
              <a:tr h="191152">
                <a:tc rowSpan="3">
                  <a:txBody>
                    <a:bodyPr/>
                    <a:lstStyle/>
                    <a:p>
                      <a:pPr algn="ctr" fontAlgn="b"/>
                      <a:r>
                        <a:rPr lang="en-US" sz="2000" b="0" i="0" u="none" strike="noStrike" dirty="0">
                          <a:solidFill>
                            <a:srgbClr val="000000"/>
                          </a:solidFill>
                          <a:effectLst/>
                          <a:latin typeface="Calibri"/>
                        </a:rPr>
                        <a:t>TX</a:t>
                      </a:r>
                    </a:p>
                  </a:txBody>
                  <a:tcPr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Urban</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306</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195</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-36%</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186</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189</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2%</a:t>
                      </a:r>
                    </a:p>
                  </a:txBody>
                  <a:tcPr marT="635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5855844"/>
                  </a:ext>
                </a:extLst>
              </a:tr>
              <a:tr h="304800">
                <a:tc vMerge="1">
                  <a:txBody>
                    <a:bodyPr/>
                    <a:lstStyle/>
                    <a:p>
                      <a:pPr algn="r" fontAlgn="b"/>
                      <a:endParaRPr lang="en-US" sz="1800" b="0" i="0" u="none" strike="noStrike">
                        <a:solidFill>
                          <a:srgbClr val="000000"/>
                        </a:solidFill>
                        <a:effectLst/>
                        <a:latin typeface="Calibri" panose="020F0502020204030204" pitchFamily="34" charset="0"/>
                      </a:endParaRP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   Urbanized Area</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34</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1" u="none" strike="noStrike" dirty="0">
                          <a:solidFill>
                            <a:srgbClr val="000000"/>
                          </a:solidFill>
                          <a:effectLst/>
                          <a:latin typeface="Calibri"/>
                        </a:rPr>
                        <a:t>NA</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2000" b="0" i="0" u="none" strike="noStrike" dirty="0">
                        <a:solidFill>
                          <a:srgbClr val="000000"/>
                        </a:solidFill>
                        <a:effectLst/>
                        <a:latin typeface="Calibri"/>
                      </a:endParaRP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34</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1" u="none" strike="noStrike" dirty="0">
                          <a:solidFill>
                            <a:srgbClr val="000000"/>
                          </a:solidFill>
                          <a:effectLst/>
                          <a:latin typeface="Calibri"/>
                        </a:rPr>
                        <a:t>NA</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2000" b="0" i="0" u="none" strike="noStrike" dirty="0">
                        <a:solidFill>
                          <a:srgbClr val="000000"/>
                        </a:solidFill>
                        <a:effectLst/>
                        <a:latin typeface="Calibri"/>
                      </a:endParaRPr>
                    </a:p>
                  </a:txBody>
                  <a:tcPr marT="635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9798354"/>
                  </a:ext>
                </a:extLst>
              </a:tr>
              <a:tr h="205979">
                <a:tc vMerge="1">
                  <a:txBody>
                    <a:bodyPr/>
                    <a:lstStyle/>
                    <a:p>
                      <a:pPr algn="r" fontAlgn="b"/>
                      <a:endParaRPr lang="en-US" sz="1800" b="0" i="0" u="none" strike="noStrike">
                        <a:solidFill>
                          <a:srgbClr val="000000"/>
                        </a:solidFill>
                        <a:effectLst/>
                        <a:latin typeface="Calibri" panose="020F0502020204030204" pitchFamily="34" charset="0"/>
                      </a:endParaRP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   Urban Cluster</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272</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1" u="none" strike="noStrike" dirty="0">
                          <a:solidFill>
                            <a:srgbClr val="000000"/>
                          </a:solidFill>
                          <a:effectLst/>
                          <a:latin typeface="Calibri"/>
                        </a:rPr>
                        <a:t>NA</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endParaRPr lang="en-US" sz="2000" b="0" i="0" u="none" strike="noStrike" dirty="0">
                        <a:solidFill>
                          <a:srgbClr val="000000"/>
                        </a:solidFill>
                        <a:effectLst/>
                        <a:latin typeface="Calibri"/>
                      </a:endParaRP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152</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1" u="none" strike="noStrike" dirty="0">
                          <a:solidFill>
                            <a:srgbClr val="000000"/>
                          </a:solidFill>
                          <a:effectLst/>
                          <a:latin typeface="Calibri"/>
                        </a:rPr>
                        <a:t>NA</a:t>
                      </a: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endParaRPr lang="en-US" sz="2000" b="0" i="0" u="none" strike="noStrike" dirty="0">
                        <a:solidFill>
                          <a:srgbClr val="000000"/>
                        </a:solidFill>
                        <a:effectLst/>
                        <a:latin typeface="Calibri"/>
                      </a:endParaRPr>
                    </a:p>
                  </a:txBody>
                  <a:tcPr marT="635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6963897"/>
                  </a:ext>
                </a:extLst>
              </a:tr>
            </a:tbl>
          </a:graphicData>
        </a:graphic>
      </p:graphicFrame>
      <p:sp>
        <p:nvSpPr>
          <p:cNvPr id="4" name="Slide Number Placeholder 3">
            <a:extLst>
              <a:ext uri="{FF2B5EF4-FFF2-40B4-BE49-F238E27FC236}">
                <a16:creationId xmlns:a16="http://schemas.microsoft.com/office/drawing/2014/main" id="{51E553AE-BA17-CFE6-9B24-EBEE60FF7213}"/>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36</a:t>
            </a:fld>
            <a:endParaRPr lang="en-US" dirty="0"/>
          </a:p>
        </p:txBody>
      </p:sp>
      <p:sp>
        <p:nvSpPr>
          <p:cNvPr id="3" name="TextBox 2">
            <a:extLst>
              <a:ext uri="{FF2B5EF4-FFF2-40B4-BE49-F238E27FC236}">
                <a16:creationId xmlns:a16="http://schemas.microsoft.com/office/drawing/2014/main" id="{99FF2C53-2A88-B79B-8564-79B697EAF78A}"/>
              </a:ext>
            </a:extLst>
          </p:cNvPr>
          <p:cNvSpPr txBox="1"/>
          <p:nvPr/>
        </p:nvSpPr>
        <p:spPr>
          <a:xfrm>
            <a:off x="613611" y="4985860"/>
            <a:ext cx="11049807" cy="984885"/>
          </a:xfrm>
          <a:prstGeom prst="rect">
            <a:avLst/>
          </a:prstGeom>
          <a:noFill/>
        </p:spPr>
        <p:txBody>
          <a:bodyPr wrap="square" lIns="91440" tIns="45720" rIns="91440" bIns="45720" rtlCol="0" anchor="t">
            <a:spAutoFit/>
          </a:bodyPr>
          <a:lstStyle/>
          <a:p>
            <a:r>
              <a:rPr lang="en-US" sz="2000" dirty="0"/>
              <a:t>Primarily resulting from criteria changes:  Minimum threshold for qualification as urban raised from at least 2,500 people in 2010 to </a:t>
            </a:r>
            <a:r>
              <a:rPr lang="en-US" sz="2000" dirty="0">
                <a:solidFill>
                  <a:srgbClr val="0070C0"/>
                </a:solidFill>
              </a:rPr>
              <a:t>at least 2,000 housing units</a:t>
            </a:r>
            <a:r>
              <a:rPr lang="en-US" sz="2000">
                <a:solidFill>
                  <a:schemeClr val="accent1"/>
                </a:solidFill>
              </a:rPr>
              <a:t> </a:t>
            </a:r>
            <a:r>
              <a:rPr lang="en-US" sz="2000" u="sng">
                <a:solidFill>
                  <a:schemeClr val="accent1"/>
                </a:solidFill>
              </a:rPr>
              <a:t>or</a:t>
            </a:r>
            <a:r>
              <a:rPr lang="en-US" sz="2000">
                <a:solidFill>
                  <a:schemeClr val="accent1"/>
                </a:solidFill>
              </a:rPr>
              <a:t> </a:t>
            </a:r>
            <a:r>
              <a:rPr lang="en-US" sz="2000" dirty="0">
                <a:solidFill>
                  <a:srgbClr val="0070C0"/>
                </a:solidFill>
              </a:rPr>
              <a:t>at least 5,000 people in 2020</a:t>
            </a:r>
            <a:r>
              <a:rPr lang="en-US" sz="2000" dirty="0"/>
              <a:t>. </a:t>
            </a:r>
            <a:endParaRPr lang="en-US" altLang="en-US" sz="2000" dirty="0"/>
          </a:p>
          <a:p>
            <a:endParaRPr lang="en-US" dirty="0">
              <a:cs typeface="Calibri"/>
            </a:endParaRPr>
          </a:p>
        </p:txBody>
      </p:sp>
      <p:sp>
        <p:nvSpPr>
          <p:cNvPr id="5" name="TextBox 4">
            <a:extLst>
              <a:ext uri="{FF2B5EF4-FFF2-40B4-BE49-F238E27FC236}">
                <a16:creationId xmlns:a16="http://schemas.microsoft.com/office/drawing/2014/main" id="{9AEFCE8E-09A6-89BD-F200-E7D7562F39A2}"/>
              </a:ext>
            </a:extLst>
          </p:cNvPr>
          <p:cNvSpPr txBox="1"/>
          <p:nvPr/>
        </p:nvSpPr>
        <p:spPr>
          <a:xfrm>
            <a:off x="6845969" y="6200321"/>
            <a:ext cx="4817449" cy="523220"/>
          </a:xfrm>
          <a:prstGeom prst="rect">
            <a:avLst/>
          </a:prstGeom>
          <a:noFill/>
        </p:spPr>
        <p:txBody>
          <a:bodyPr wrap="square" rtlCol="0">
            <a:spAutoFit/>
          </a:bodyPr>
          <a:lstStyle/>
          <a:p>
            <a:pPr algn="r"/>
            <a:r>
              <a:rPr lang="en-US" sz="1400" dirty="0"/>
              <a:t>*Data includes 50 States and District of Columbia.  Does not include UAs located in Puerto Rico and Island Areas. </a:t>
            </a:r>
          </a:p>
        </p:txBody>
      </p:sp>
      <p:sp>
        <p:nvSpPr>
          <p:cNvPr id="2" name="TextBox 1">
            <a:extLst>
              <a:ext uri="{FF2B5EF4-FFF2-40B4-BE49-F238E27FC236}">
                <a16:creationId xmlns:a16="http://schemas.microsoft.com/office/drawing/2014/main" id="{2F58684F-B335-1BD3-2435-C390BA668D2C}"/>
              </a:ext>
            </a:extLst>
          </p:cNvPr>
          <p:cNvSpPr txBox="1"/>
          <p:nvPr/>
        </p:nvSpPr>
        <p:spPr>
          <a:xfrm>
            <a:off x="1486502" y="4494675"/>
            <a:ext cx="10615302" cy="276999"/>
          </a:xfrm>
          <a:prstGeom prst="rect">
            <a:avLst/>
          </a:prstGeom>
          <a:noFill/>
        </p:spPr>
        <p:txBody>
          <a:bodyPr wrap="square" rtlCol="0">
            <a:spAutoFit/>
          </a:bodyPr>
          <a:lstStyle/>
          <a:p>
            <a:r>
              <a:rPr lang="en-US" sz="1200" dirty="0"/>
              <a:t>Sources: 2010 and 2020 state-sorted lists of urban areas on </a:t>
            </a:r>
            <a:r>
              <a:rPr lang="en-US" sz="1200" b="0" i="0" dirty="0">
                <a:effectLst/>
                <a:latin typeface="Calibri" panose="020F0502020204030204" pitchFamily="34" charset="0"/>
                <a:hlinkClick r:id="rId3"/>
              </a:rPr>
              <a:t>Urban and Rural (census.gov)</a:t>
            </a:r>
            <a:endParaRPr lang="en-US" sz="1200" dirty="0"/>
          </a:p>
        </p:txBody>
      </p:sp>
    </p:spTree>
    <p:extLst>
      <p:ext uri="{BB962C8B-B14F-4D97-AF65-F5344CB8AC3E}">
        <p14:creationId xmlns:p14="http://schemas.microsoft.com/office/powerpoint/2010/main" val="26999633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D415FCD-030C-4885-B7D4-7F04E944BBBD}"/>
              </a:ext>
            </a:extLst>
          </p:cNvPr>
          <p:cNvSpPr>
            <a:spLocks noGrp="1"/>
          </p:cNvSpPr>
          <p:nvPr>
            <p:ph type="title"/>
          </p:nvPr>
        </p:nvSpPr>
        <p:spPr>
          <a:xfrm>
            <a:off x="268777" y="430522"/>
            <a:ext cx="11654444" cy="1052770"/>
          </a:xfrm>
        </p:spPr>
        <p:txBody>
          <a:bodyPr>
            <a:noAutofit/>
          </a:bodyPr>
          <a:lstStyle/>
          <a:p>
            <a:pPr algn="ctr"/>
            <a:r>
              <a:rPr lang="en-US" sz="3600" dirty="0">
                <a:latin typeface="+mn-lt"/>
              </a:rPr>
              <a:t>Decrease in UA Size/Land Area; Increase in Population Density</a:t>
            </a:r>
            <a:endParaRPr lang="en-US" sz="3600" b="1" dirty="0">
              <a:latin typeface="+mn-lt"/>
            </a:endParaRPr>
          </a:p>
        </p:txBody>
      </p:sp>
      <p:graphicFrame>
        <p:nvGraphicFramePr>
          <p:cNvPr id="21" name="Table 20">
            <a:extLst>
              <a:ext uri="{FF2B5EF4-FFF2-40B4-BE49-F238E27FC236}">
                <a16:creationId xmlns:a16="http://schemas.microsoft.com/office/drawing/2014/main" id="{6A708355-1B5E-A90D-5D1B-90F428EEE2F9}"/>
              </a:ext>
            </a:extLst>
          </p:cNvPr>
          <p:cNvGraphicFramePr>
            <a:graphicFrameLocks noGrp="1"/>
          </p:cNvGraphicFramePr>
          <p:nvPr>
            <p:extLst>
              <p:ext uri="{D42A27DB-BD31-4B8C-83A1-F6EECF244321}">
                <p14:modId xmlns:p14="http://schemas.microsoft.com/office/powerpoint/2010/main" val="3514725585"/>
              </p:ext>
            </p:extLst>
          </p:nvPr>
        </p:nvGraphicFramePr>
        <p:xfrm>
          <a:off x="1974829" y="1939323"/>
          <a:ext cx="7883668" cy="1860550"/>
        </p:xfrm>
        <a:graphic>
          <a:graphicData uri="http://schemas.openxmlformats.org/drawingml/2006/table">
            <a:tbl>
              <a:tblPr firstRow="1"/>
              <a:tblGrid>
                <a:gridCol w="726873">
                  <a:extLst>
                    <a:ext uri="{9D8B030D-6E8A-4147-A177-3AD203B41FA5}">
                      <a16:colId xmlns:a16="http://schemas.microsoft.com/office/drawing/2014/main" val="1609455979"/>
                    </a:ext>
                  </a:extLst>
                </a:gridCol>
                <a:gridCol w="2864215">
                  <a:extLst>
                    <a:ext uri="{9D8B030D-6E8A-4147-A177-3AD203B41FA5}">
                      <a16:colId xmlns:a16="http://schemas.microsoft.com/office/drawing/2014/main" val="3186215076"/>
                    </a:ext>
                  </a:extLst>
                </a:gridCol>
                <a:gridCol w="1635740">
                  <a:extLst>
                    <a:ext uri="{9D8B030D-6E8A-4147-A177-3AD203B41FA5}">
                      <a16:colId xmlns:a16="http://schemas.microsoft.com/office/drawing/2014/main" val="1124915516"/>
                    </a:ext>
                  </a:extLst>
                </a:gridCol>
                <a:gridCol w="1299338">
                  <a:extLst>
                    <a:ext uri="{9D8B030D-6E8A-4147-A177-3AD203B41FA5}">
                      <a16:colId xmlns:a16="http://schemas.microsoft.com/office/drawing/2014/main" val="1904943659"/>
                    </a:ext>
                  </a:extLst>
                </a:gridCol>
                <a:gridCol w="1357502">
                  <a:extLst>
                    <a:ext uri="{9D8B030D-6E8A-4147-A177-3AD203B41FA5}">
                      <a16:colId xmlns:a16="http://schemas.microsoft.com/office/drawing/2014/main" val="170258780"/>
                    </a:ext>
                  </a:extLst>
                </a:gridCol>
              </a:tblGrid>
              <a:tr h="580061">
                <a:tc>
                  <a:txBody>
                    <a:bodyPr/>
                    <a:lstStyle/>
                    <a:p>
                      <a:pPr algn="ctr" fontAlgn="b"/>
                      <a:endParaRPr lang="en-US" sz="1400" b="1" i="0" u="none" strike="noStrike" dirty="0">
                        <a:solidFill>
                          <a:srgbClr val="FFFFFF"/>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endParaRPr lang="en-US" sz="1400" b="1" i="0" u="none" strike="noStrike" dirty="0">
                        <a:solidFill>
                          <a:srgbClr val="FFFFFF"/>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r>
                        <a:rPr lang="en-US" sz="2000" b="1" i="0" u="none" strike="noStrike" dirty="0">
                          <a:solidFill>
                            <a:srgbClr val="FFFFFF"/>
                          </a:solidFill>
                          <a:effectLst/>
                          <a:latin typeface="Calibri"/>
                        </a:rPr>
                        <a:t>2010 Urban Areas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r>
                        <a:rPr lang="en-US" sz="2000" b="1" i="0" u="none" strike="noStrike" dirty="0">
                          <a:solidFill>
                            <a:srgbClr val="FFFFFF"/>
                          </a:solidFill>
                          <a:effectLst/>
                          <a:latin typeface="Calibri"/>
                        </a:rPr>
                        <a:t>2020 Urban Areas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fontAlgn="b"/>
                      <a:r>
                        <a:rPr lang="en-US" sz="2000" b="1" i="0" u="none" strike="noStrike" dirty="0">
                          <a:solidFill>
                            <a:srgbClr val="FFFFFF"/>
                          </a:solidFill>
                          <a:effectLst/>
                          <a:latin typeface="Calibri"/>
                        </a:rPr>
                        <a:t>Percent Change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extLst>
                  <a:ext uri="{0D108BD9-81ED-4DB2-BD59-A6C34878D82A}">
                    <a16:rowId xmlns:a16="http://schemas.microsoft.com/office/drawing/2014/main" val="745171155"/>
                  </a:ext>
                </a:extLst>
              </a:tr>
              <a:tr h="176819">
                <a:tc rowSpan="2">
                  <a:txBody>
                    <a:bodyPr/>
                    <a:lstStyle/>
                    <a:p>
                      <a:pPr algn="ctr" fontAlgn="b"/>
                      <a:r>
                        <a:rPr lang="en-US" sz="2000" b="0" i="0" u="none" strike="noStrike" dirty="0">
                          <a:solidFill>
                            <a:srgbClr val="000000"/>
                          </a:solidFill>
                          <a:effectLst/>
                          <a:latin typeface="Calibri"/>
                        </a:rPr>
                        <a:t>U.S.*</a:t>
                      </a:r>
                    </a:p>
                  </a:txBody>
                  <a:tcPr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Land Area (mi</a:t>
                      </a:r>
                      <a:r>
                        <a:rPr lang="en-US" sz="2000" b="0" i="0" u="none" strike="noStrike" baseline="30000" dirty="0">
                          <a:solidFill>
                            <a:srgbClr val="000000"/>
                          </a:solidFill>
                          <a:effectLst/>
                          <a:latin typeface="Calibri"/>
                        </a:rPr>
                        <a:t>2</a:t>
                      </a:r>
                      <a:r>
                        <a:rPr lang="en-US" sz="2000" b="0" i="0" u="none" strike="noStrike" dirty="0">
                          <a:solidFill>
                            <a:srgbClr val="000000"/>
                          </a:solidFill>
                          <a:effectLst/>
                          <a:latin typeface="Calibri"/>
                        </a:rPr>
                        <a:t>)</a:t>
                      </a:r>
                      <a:endParaRPr lang="en-US" sz="2000" b="0" i="0" u="none" strike="noStrike" baseline="30000" dirty="0">
                        <a:solidFill>
                          <a:srgbClr val="000000"/>
                        </a:solidFill>
                        <a:effectLst/>
                        <a:latin typeface="Calibri"/>
                      </a:endParaRP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dirty="0"/>
                        <a:t>106,386</a:t>
                      </a:r>
                      <a:r>
                        <a:rPr lang="en-US" sz="2000" b="0" i="0" u="none" strike="noStrike" dirty="0">
                          <a:solidFill>
                            <a:srgbClr val="000000"/>
                          </a:solidFill>
                          <a:effectLst/>
                          <a:latin typeface="Calibri"/>
                        </a:rPr>
                        <a:t> </a:t>
                      </a:r>
                    </a:p>
                  </a:txBody>
                  <a:tcPr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103,872</a:t>
                      </a:r>
                    </a:p>
                  </a:txBody>
                  <a:tcPr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-2%</a:t>
                      </a:r>
                    </a:p>
                  </a:txBody>
                  <a:tcPr marT="6350"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8896824"/>
                  </a:ext>
                </a:extLst>
              </a:tr>
              <a:tr h="295892">
                <a:tc vMerge="1">
                  <a:txBody>
                    <a:bodyPr/>
                    <a:lstStyle/>
                    <a:p>
                      <a:pPr algn="r" fontAlgn="b"/>
                      <a:endParaRPr lang="en-US" sz="1800" b="0" i="0" u="none" strike="noStrike">
                        <a:solidFill>
                          <a:srgbClr val="000000"/>
                        </a:solidFill>
                        <a:effectLst/>
                        <a:latin typeface="Calibri" panose="020F0502020204030204" pitchFamily="34" charset="0"/>
                      </a:endParaRP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Pop Density (people/mi</a:t>
                      </a:r>
                      <a:r>
                        <a:rPr lang="en-US" sz="2000" b="0" i="0" u="none" strike="noStrike" baseline="30000" dirty="0">
                          <a:solidFill>
                            <a:srgbClr val="000000"/>
                          </a:solidFill>
                          <a:effectLst/>
                          <a:latin typeface="Calibri"/>
                        </a:rPr>
                        <a:t>2</a:t>
                      </a:r>
                      <a:r>
                        <a:rPr lang="en-US" sz="2000" b="0" i="0" u="none" strike="noStrike" dirty="0">
                          <a:solidFill>
                            <a:srgbClr val="000000"/>
                          </a:solidFill>
                          <a:effectLst/>
                          <a:latin typeface="Calibri"/>
                        </a:rPr>
                        <a:t>)</a:t>
                      </a:r>
                    </a:p>
                  </a:txBody>
                  <a:tcPr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2,343 </a:t>
                      </a:r>
                    </a:p>
                  </a:txBody>
                  <a:tcPr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2,552 </a:t>
                      </a:r>
                    </a:p>
                  </a:txBody>
                  <a:tcPr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9%</a:t>
                      </a:r>
                    </a:p>
                  </a:txBody>
                  <a:tcPr marT="6350"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3629671"/>
                  </a:ext>
                </a:extLst>
              </a:tr>
              <a:tr h="166906">
                <a:tc rowSpan="2">
                  <a:txBody>
                    <a:bodyPr/>
                    <a:lstStyle/>
                    <a:p>
                      <a:pPr algn="ctr" fontAlgn="b"/>
                      <a:r>
                        <a:rPr lang="en-US" sz="2000" b="0" i="0" u="none" strike="noStrike" dirty="0">
                          <a:solidFill>
                            <a:srgbClr val="000000"/>
                          </a:solidFill>
                          <a:effectLst/>
                          <a:latin typeface="Calibri"/>
                        </a:rPr>
                        <a:t>TX</a:t>
                      </a:r>
                    </a:p>
                  </a:txBody>
                  <a:tcPr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Land Area (mi</a:t>
                      </a:r>
                      <a:r>
                        <a:rPr lang="en-US" sz="2000" b="0" i="0" u="none" strike="noStrike" baseline="30000" dirty="0">
                          <a:solidFill>
                            <a:srgbClr val="000000"/>
                          </a:solidFill>
                          <a:effectLst/>
                          <a:latin typeface="Calibri"/>
                        </a:rPr>
                        <a:t>2</a:t>
                      </a:r>
                      <a:r>
                        <a:rPr lang="en-US" sz="2000" b="0" i="0" u="none" strike="noStrike" dirty="0">
                          <a:solidFill>
                            <a:srgbClr val="000000"/>
                          </a:solidFill>
                          <a:effectLst/>
                          <a:latin typeface="Calibri"/>
                        </a:rPr>
                        <a:t>)</a:t>
                      </a:r>
                      <a:endParaRPr lang="en-US" sz="2000" b="0" i="0" u="none" strike="noStrike" baseline="30000" dirty="0">
                        <a:solidFill>
                          <a:srgbClr val="000000"/>
                        </a:solidFill>
                        <a:effectLst/>
                        <a:latin typeface="Calibri"/>
                      </a:endParaRPr>
                    </a:p>
                  </a:txBody>
                  <a:tcPr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mn-lt"/>
                        </a:rPr>
                        <a:t> 8,746 </a:t>
                      </a:r>
                    </a:p>
                  </a:txBody>
                  <a:tcPr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mn-lt"/>
                        </a:rPr>
                        <a:t> 9,052 </a:t>
                      </a:r>
                    </a:p>
                  </a:txBody>
                  <a:tcPr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3%</a:t>
                      </a:r>
                    </a:p>
                  </a:txBody>
                  <a:tcPr marT="6350"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4761175"/>
                  </a:ext>
                </a:extLst>
              </a:tr>
              <a:tr h="295892">
                <a:tc vMerge="1">
                  <a:txBody>
                    <a:bodyPr/>
                    <a:lstStyle/>
                    <a:p>
                      <a:pPr algn="ctr" fontAlgn="b"/>
                      <a:r>
                        <a:rPr lang="en-US" sz="1800" b="0" i="0" u="none" strike="noStrike">
                          <a:solidFill>
                            <a:srgbClr val="000000"/>
                          </a:solidFill>
                          <a:effectLst/>
                          <a:latin typeface="Calibri" panose="020F0502020204030204" pitchFamily="34" charset="0"/>
                        </a:rPr>
                        <a:t>PA</a:t>
                      </a:r>
                    </a:p>
                  </a:txBody>
                  <a:tcPr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Pop Density (people/mi</a:t>
                      </a:r>
                      <a:r>
                        <a:rPr lang="en-US" sz="2000" b="0" i="0" u="none" strike="noStrike" baseline="30000" dirty="0">
                          <a:solidFill>
                            <a:srgbClr val="000000"/>
                          </a:solidFill>
                          <a:effectLst/>
                          <a:latin typeface="Calibri"/>
                        </a:rPr>
                        <a:t>2</a:t>
                      </a:r>
                      <a:r>
                        <a:rPr lang="en-US" sz="2000" b="0" i="0" u="none" strike="noStrike" dirty="0">
                          <a:solidFill>
                            <a:srgbClr val="000000"/>
                          </a:solidFill>
                          <a:effectLst/>
                          <a:latin typeface="Calibri"/>
                        </a:rPr>
                        <a:t>)</a:t>
                      </a:r>
                    </a:p>
                  </a:txBody>
                  <a:tcPr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mn-lt"/>
                        </a:rPr>
                        <a:t>2,435</a:t>
                      </a:r>
                    </a:p>
                  </a:txBody>
                  <a:tcPr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mn-lt"/>
                        </a:rPr>
                        <a:t>2,696</a:t>
                      </a:r>
                      <a:endParaRPr lang="en-US" sz="2000" b="0" i="0" u="none" strike="noStrike" dirty="0">
                        <a:solidFill>
                          <a:srgbClr val="000000"/>
                        </a:solidFill>
                        <a:effectLst/>
                        <a:latin typeface="Calibri"/>
                      </a:endParaRPr>
                    </a:p>
                  </a:txBody>
                  <a:tcPr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Calibri"/>
                        </a:rPr>
                        <a:t>11%</a:t>
                      </a:r>
                    </a:p>
                  </a:txBody>
                  <a:tcPr marT="6350"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787063"/>
                  </a:ext>
                </a:extLst>
              </a:tr>
            </a:tbl>
          </a:graphicData>
        </a:graphic>
      </p:graphicFrame>
      <p:sp>
        <p:nvSpPr>
          <p:cNvPr id="4" name="Slide Number Placeholder 3">
            <a:extLst>
              <a:ext uri="{FF2B5EF4-FFF2-40B4-BE49-F238E27FC236}">
                <a16:creationId xmlns:a16="http://schemas.microsoft.com/office/drawing/2014/main" id="{51E553AE-BA17-CFE6-9B24-EBEE60FF7213}"/>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37</a:t>
            </a:fld>
            <a:endParaRPr lang="en-US" dirty="0"/>
          </a:p>
        </p:txBody>
      </p:sp>
      <p:sp>
        <p:nvSpPr>
          <p:cNvPr id="5" name="TextBox 4">
            <a:extLst>
              <a:ext uri="{FF2B5EF4-FFF2-40B4-BE49-F238E27FC236}">
                <a16:creationId xmlns:a16="http://schemas.microsoft.com/office/drawing/2014/main" id="{EAE864B9-3C7C-D485-CABC-F40159C4586F}"/>
              </a:ext>
            </a:extLst>
          </p:cNvPr>
          <p:cNvSpPr txBox="1"/>
          <p:nvPr/>
        </p:nvSpPr>
        <p:spPr>
          <a:xfrm>
            <a:off x="478201" y="4169135"/>
            <a:ext cx="10876925" cy="1292662"/>
          </a:xfrm>
          <a:prstGeom prst="rect">
            <a:avLst/>
          </a:prstGeom>
          <a:noFill/>
        </p:spPr>
        <p:txBody>
          <a:bodyPr wrap="square" lIns="91440" tIns="45720" rIns="91440" bIns="45720" anchor="t">
            <a:spAutoFit/>
          </a:bodyPr>
          <a:lstStyle/>
          <a:p>
            <a:r>
              <a:rPr lang="en-US" sz="2000" dirty="0"/>
              <a:t>Primarily resulting from criteria changes:</a:t>
            </a:r>
            <a:endParaRPr lang="en-US" sz="2000" dirty="0">
              <a:cs typeface="Calibri"/>
            </a:endParaRPr>
          </a:p>
          <a:p>
            <a:pPr marL="285750" indent="-285750">
              <a:buFont typeface="Arial" panose="020B0604020202020204" pitchFamily="34" charset="0"/>
              <a:buChar char="•"/>
            </a:pPr>
            <a:r>
              <a:rPr lang="en-US" altLang="en-US" sz="2000" dirty="0"/>
              <a:t>Max jump distance to </a:t>
            </a:r>
            <a:r>
              <a:rPr lang="en-US" altLang="en-US" sz="2000" u="sng" dirty="0"/>
              <a:t>noncontiguous</a:t>
            </a:r>
            <a:r>
              <a:rPr lang="en-US" altLang="en-US" sz="2000" dirty="0"/>
              <a:t> territory reduced from 2.5 miles to </a:t>
            </a:r>
            <a:r>
              <a:rPr lang="en-US" altLang="en-US" sz="2000" dirty="0">
                <a:solidFill>
                  <a:srgbClr val="0070C0"/>
                </a:solidFill>
              </a:rPr>
              <a:t>1.5 miles</a:t>
            </a:r>
            <a:r>
              <a:rPr lang="en-US" altLang="en-US" sz="2000" dirty="0"/>
              <a:t>.</a:t>
            </a:r>
            <a:r>
              <a:rPr lang="en-US" altLang="en-US" sz="2000" dirty="0">
                <a:solidFill>
                  <a:srgbClr val="0070C0"/>
                </a:solidFill>
              </a:rPr>
              <a:t> </a:t>
            </a:r>
            <a:endParaRPr lang="en-US" altLang="en-US" sz="2000" dirty="0">
              <a:cs typeface="Calibri"/>
            </a:endParaRPr>
          </a:p>
          <a:p>
            <a:pPr marL="285750" indent="-285750">
              <a:buFont typeface="Arial" panose="020B0604020202020204" pitchFamily="34" charset="0"/>
              <a:buChar char="•"/>
            </a:pPr>
            <a:r>
              <a:rPr lang="en-US" sz="2000" dirty="0"/>
              <a:t>Move from tract-based to only block-based delineation.</a:t>
            </a:r>
            <a:endParaRPr lang="en-US" sz="2000" dirty="0">
              <a:cs typeface="Calibri"/>
            </a:endParaRPr>
          </a:p>
          <a:p>
            <a:endParaRPr lang="en-US" dirty="0"/>
          </a:p>
        </p:txBody>
      </p:sp>
      <p:sp>
        <p:nvSpPr>
          <p:cNvPr id="3" name="TextBox 2">
            <a:extLst>
              <a:ext uri="{FF2B5EF4-FFF2-40B4-BE49-F238E27FC236}">
                <a16:creationId xmlns:a16="http://schemas.microsoft.com/office/drawing/2014/main" id="{D04DEC65-FA75-286A-1917-DAAF62873544}"/>
              </a:ext>
            </a:extLst>
          </p:cNvPr>
          <p:cNvSpPr txBox="1"/>
          <p:nvPr/>
        </p:nvSpPr>
        <p:spPr>
          <a:xfrm>
            <a:off x="6845969" y="6200321"/>
            <a:ext cx="4817449" cy="523220"/>
          </a:xfrm>
          <a:prstGeom prst="rect">
            <a:avLst/>
          </a:prstGeom>
          <a:noFill/>
        </p:spPr>
        <p:txBody>
          <a:bodyPr wrap="square" rtlCol="0">
            <a:spAutoFit/>
          </a:bodyPr>
          <a:lstStyle/>
          <a:p>
            <a:pPr algn="r"/>
            <a:r>
              <a:rPr lang="en-US" sz="1400" dirty="0"/>
              <a:t>*Data includes 50 States and District of Columbia.  Does not include UAs located in Puerto Rico and Island Areas. </a:t>
            </a:r>
          </a:p>
        </p:txBody>
      </p:sp>
      <p:sp>
        <p:nvSpPr>
          <p:cNvPr id="2" name="TextBox 1">
            <a:extLst>
              <a:ext uri="{FF2B5EF4-FFF2-40B4-BE49-F238E27FC236}">
                <a16:creationId xmlns:a16="http://schemas.microsoft.com/office/drawing/2014/main" id="{AFC8364A-7327-7430-5127-45AA6FDFFFC1}"/>
              </a:ext>
            </a:extLst>
          </p:cNvPr>
          <p:cNvSpPr txBox="1"/>
          <p:nvPr/>
        </p:nvSpPr>
        <p:spPr>
          <a:xfrm>
            <a:off x="1906379" y="3799873"/>
            <a:ext cx="8879809" cy="276999"/>
          </a:xfrm>
          <a:prstGeom prst="rect">
            <a:avLst/>
          </a:prstGeom>
          <a:noFill/>
        </p:spPr>
        <p:txBody>
          <a:bodyPr wrap="square" rtlCol="0">
            <a:spAutoFit/>
          </a:bodyPr>
          <a:lstStyle/>
          <a:p>
            <a:r>
              <a:rPr lang="en-US" sz="1200" dirty="0"/>
              <a:t>Sources: 2010 and 2020 state-sorted lists of urban areas on </a:t>
            </a:r>
            <a:r>
              <a:rPr lang="en-US" sz="1200" b="0" i="0" dirty="0">
                <a:effectLst/>
                <a:latin typeface="Calibri" panose="020F0502020204030204" pitchFamily="34" charset="0"/>
                <a:hlinkClick r:id="rId3"/>
              </a:rPr>
              <a:t>Urban and Rural (census.gov)</a:t>
            </a:r>
            <a:r>
              <a:rPr lang="en-US" sz="1200" b="0" i="0" dirty="0">
                <a:effectLst/>
                <a:latin typeface="Calibri" panose="020F0502020204030204" pitchFamily="34" charset="0"/>
              </a:rPr>
              <a:t> </a:t>
            </a:r>
            <a:endParaRPr lang="en-US" sz="1200" dirty="0"/>
          </a:p>
        </p:txBody>
      </p:sp>
    </p:spTree>
    <p:extLst>
      <p:ext uri="{BB962C8B-B14F-4D97-AF65-F5344CB8AC3E}">
        <p14:creationId xmlns:p14="http://schemas.microsoft.com/office/powerpoint/2010/main" val="3890027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D415FCD-030C-4885-B7D4-7F04E944BBBD}"/>
              </a:ext>
            </a:extLst>
          </p:cNvPr>
          <p:cNvSpPr>
            <a:spLocks noGrp="1"/>
          </p:cNvSpPr>
          <p:nvPr>
            <p:ph type="title"/>
          </p:nvPr>
        </p:nvSpPr>
        <p:spPr>
          <a:xfrm>
            <a:off x="838200" y="393946"/>
            <a:ext cx="10515600" cy="607072"/>
          </a:xfrm>
        </p:spPr>
        <p:txBody>
          <a:bodyPr>
            <a:noAutofit/>
          </a:bodyPr>
          <a:lstStyle/>
          <a:p>
            <a:pPr algn="ctr"/>
            <a:r>
              <a:rPr lang="en-US" sz="3600" dirty="0">
                <a:latin typeface="Calibri"/>
                <a:cs typeface="Calibri"/>
              </a:rPr>
              <a:t>New 2020 UAs </a:t>
            </a:r>
          </a:p>
        </p:txBody>
      </p:sp>
      <p:sp>
        <p:nvSpPr>
          <p:cNvPr id="4" name="Slide Number Placeholder 3">
            <a:extLst>
              <a:ext uri="{FF2B5EF4-FFF2-40B4-BE49-F238E27FC236}">
                <a16:creationId xmlns:a16="http://schemas.microsoft.com/office/drawing/2014/main" id="{51E553AE-BA17-CFE6-9B24-EBEE60FF7213}"/>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38</a:t>
            </a:fld>
            <a:endParaRPr lang="en-US" dirty="0"/>
          </a:p>
        </p:txBody>
      </p:sp>
      <p:sp>
        <p:nvSpPr>
          <p:cNvPr id="3" name="TextBox 2">
            <a:extLst>
              <a:ext uri="{FF2B5EF4-FFF2-40B4-BE49-F238E27FC236}">
                <a16:creationId xmlns:a16="http://schemas.microsoft.com/office/drawing/2014/main" id="{4D88C2EC-9FDA-31E1-0E52-BA70DCFC59BF}"/>
              </a:ext>
            </a:extLst>
          </p:cNvPr>
          <p:cNvSpPr txBox="1"/>
          <p:nvPr/>
        </p:nvSpPr>
        <p:spPr>
          <a:xfrm>
            <a:off x="493295" y="932084"/>
            <a:ext cx="4847499" cy="5447645"/>
          </a:xfrm>
          <a:prstGeom prst="rect">
            <a:avLst/>
          </a:prstGeom>
          <a:noFill/>
        </p:spPr>
        <p:txBody>
          <a:bodyPr wrap="square" lIns="91440" tIns="45720" rIns="91440" bIns="45720" anchor="t">
            <a:spAutoFit/>
          </a:bodyPr>
          <a:lstStyle/>
          <a:p>
            <a:r>
              <a:rPr lang="en-US" sz="2400" dirty="0"/>
              <a:t>Number of new UAs:</a:t>
            </a:r>
            <a:endParaRPr lang="en-US" sz="2400" dirty="0">
              <a:cs typeface="Calibri"/>
            </a:endParaRPr>
          </a:p>
          <a:p>
            <a:pPr marL="285750" indent="-285750">
              <a:buFont typeface="Arial" panose="020B0604020202020204" pitchFamily="34" charset="0"/>
              <a:buChar char="•"/>
            </a:pPr>
            <a:r>
              <a:rPr lang="en-US" sz="2000" dirty="0"/>
              <a:t>U.S.: 36</a:t>
            </a:r>
            <a:endParaRPr lang="en-US" sz="2000" dirty="0">
              <a:cs typeface="Calibri"/>
            </a:endParaRPr>
          </a:p>
          <a:p>
            <a:pPr marL="285750" indent="-285750">
              <a:buFont typeface="Arial" panose="020B0604020202020204" pitchFamily="34" charset="0"/>
              <a:buChar char="•"/>
            </a:pPr>
            <a:r>
              <a:rPr lang="en-US" sz="2000" dirty="0"/>
              <a:t>TX: 2</a:t>
            </a:r>
            <a:endParaRPr lang="en-US" sz="2000" dirty="0">
              <a:ea typeface="Calibri"/>
              <a:cs typeface="Calibri"/>
            </a:endParaRPr>
          </a:p>
          <a:p>
            <a:pPr marL="742950" lvl="1" indent="-285750">
              <a:buFont typeface="Arial" panose="020B0604020202020204" pitchFamily="34" charset="0"/>
              <a:buChar char="•"/>
            </a:pPr>
            <a:r>
              <a:rPr lang="en-US" sz="2000" dirty="0"/>
              <a:t>Heartland, TX and Sonterra, TX.</a:t>
            </a:r>
            <a:endParaRPr lang="en-US" sz="2000" dirty="0">
              <a:ea typeface="Calibri"/>
              <a:cs typeface="Calibri"/>
            </a:endParaRPr>
          </a:p>
          <a:p>
            <a:pPr marL="742950" lvl="1" indent="-285750">
              <a:buFont typeface="Arial" panose="020B0604020202020204" pitchFamily="34" charset="0"/>
              <a:buChar char="•"/>
            </a:pPr>
            <a:r>
              <a:rPr lang="en-US" sz="2000" dirty="0"/>
              <a:t>Planned communities.</a:t>
            </a:r>
            <a:endParaRPr lang="en-US" sz="2000" dirty="0">
              <a:ea typeface="Calibri"/>
              <a:cs typeface="Calibri"/>
            </a:endParaRPr>
          </a:p>
          <a:p>
            <a:pPr marL="742950" lvl="1" indent="-285750">
              <a:buFont typeface="Arial" panose="020B0604020202020204" pitchFamily="34" charset="0"/>
              <a:buChar char="•"/>
            </a:pPr>
            <a:r>
              <a:rPr lang="en-US" sz="2000" dirty="0"/>
              <a:t>Created as census designated places (CDPs) for the 2020 Census. </a:t>
            </a:r>
            <a:endParaRPr lang="en-US" sz="2000" dirty="0">
              <a:ea typeface="Calibri"/>
              <a:cs typeface="Calibri"/>
            </a:endParaRPr>
          </a:p>
          <a:p>
            <a:br>
              <a:rPr lang="en-US" sz="2000" dirty="0">
                <a:cs typeface="Calibri"/>
              </a:rPr>
            </a:br>
            <a:r>
              <a:rPr lang="en-US" sz="2400" dirty="0">
                <a:ea typeface="+mn-lt"/>
                <a:cs typeface="+mn-lt"/>
              </a:rPr>
              <a:t>Number of 2020 UAs that were part of a different or larger 2010 UA:</a:t>
            </a:r>
          </a:p>
          <a:p>
            <a:pPr marL="285750" indent="-285750">
              <a:buFont typeface="Arial,Sans-Serif"/>
              <a:buChar char="•"/>
            </a:pPr>
            <a:r>
              <a:rPr lang="en-US" sz="2000" dirty="0">
                <a:ea typeface="+mn-lt"/>
                <a:cs typeface="+mn-lt"/>
              </a:rPr>
              <a:t>U.S.: 2,030</a:t>
            </a:r>
          </a:p>
          <a:p>
            <a:pPr marL="285750" indent="-285750">
              <a:buFont typeface="Arial,Sans-Serif"/>
              <a:buChar char="•"/>
            </a:pPr>
            <a:r>
              <a:rPr lang="en-US" sz="2000" dirty="0">
                <a:ea typeface="+mn-lt"/>
                <a:cs typeface="+mn-lt"/>
              </a:rPr>
              <a:t>TX: 11</a:t>
            </a:r>
          </a:p>
          <a:p>
            <a:pPr marL="742950" lvl="1" indent="-285750">
              <a:buFont typeface="Arial,Sans-Serif"/>
              <a:buChar char="•"/>
            </a:pPr>
            <a:r>
              <a:rPr lang="en-US" sz="2000" dirty="0">
                <a:ea typeface="+mn-lt"/>
                <a:cs typeface="+mn-lt"/>
              </a:rPr>
              <a:t>10 2020 UAs were part of a larger 2010 UA.</a:t>
            </a:r>
          </a:p>
          <a:p>
            <a:pPr marL="742950" lvl="1" indent="-285750">
              <a:buFont typeface="Arial,Sans-Serif"/>
              <a:buChar char="•"/>
            </a:pPr>
            <a:r>
              <a:rPr lang="en-US" sz="2000" dirty="0">
                <a:ea typeface="+mn-lt"/>
                <a:cs typeface="+mn-lt"/>
              </a:rPr>
              <a:t>1 merged.</a:t>
            </a:r>
            <a:endParaRPr lang="en-US" sz="2000" dirty="0"/>
          </a:p>
          <a:p>
            <a:endParaRPr lang="en-US" dirty="0"/>
          </a:p>
          <a:p>
            <a:endParaRPr lang="en-US" dirty="0">
              <a:cs typeface="Calibri"/>
            </a:endParaRPr>
          </a:p>
        </p:txBody>
      </p:sp>
      <p:pic>
        <p:nvPicPr>
          <p:cNvPr id="8" name="Picture 7" descr="Image of Sonterra, TX UA boundary over areal imagery.">
            <a:extLst>
              <a:ext uri="{FF2B5EF4-FFF2-40B4-BE49-F238E27FC236}">
                <a16:creationId xmlns:a16="http://schemas.microsoft.com/office/drawing/2014/main" id="{1C398DF2-9E92-33FD-E4E3-92393F95B415}"/>
              </a:ext>
            </a:extLst>
          </p:cNvPr>
          <p:cNvPicPr>
            <a:picLocks noChangeAspect="1"/>
          </p:cNvPicPr>
          <p:nvPr/>
        </p:nvPicPr>
        <p:blipFill rotWithShape="1">
          <a:blip r:embed="rId3"/>
          <a:srcRect l="4475" r="1511"/>
          <a:stretch/>
        </p:blipFill>
        <p:spPr>
          <a:xfrm>
            <a:off x="8863777" y="2096382"/>
            <a:ext cx="3124510" cy="3362664"/>
          </a:xfrm>
          <a:prstGeom prst="rect">
            <a:avLst/>
          </a:prstGeom>
          <a:ln w="12700">
            <a:solidFill>
              <a:schemeClr val="tx1"/>
            </a:solidFill>
          </a:ln>
        </p:spPr>
      </p:pic>
      <p:pic>
        <p:nvPicPr>
          <p:cNvPr id="10" name="Picture 9" descr="Image of Heartland, TX UA boundary over areal imagery.">
            <a:extLst>
              <a:ext uri="{FF2B5EF4-FFF2-40B4-BE49-F238E27FC236}">
                <a16:creationId xmlns:a16="http://schemas.microsoft.com/office/drawing/2014/main" id="{E1FF3B09-B00D-4F94-D66F-D18250A13B56}"/>
              </a:ext>
            </a:extLst>
          </p:cNvPr>
          <p:cNvPicPr>
            <a:picLocks noChangeAspect="1"/>
          </p:cNvPicPr>
          <p:nvPr/>
        </p:nvPicPr>
        <p:blipFill>
          <a:blip r:embed="rId4"/>
          <a:stretch>
            <a:fillRect/>
          </a:stretch>
        </p:blipFill>
        <p:spPr>
          <a:xfrm>
            <a:off x="5512430" y="2071990"/>
            <a:ext cx="2927586" cy="3387055"/>
          </a:xfrm>
          <a:prstGeom prst="rect">
            <a:avLst/>
          </a:prstGeom>
          <a:ln w="12700">
            <a:solidFill>
              <a:schemeClr val="tx1"/>
            </a:solidFill>
          </a:ln>
        </p:spPr>
      </p:pic>
      <p:sp>
        <p:nvSpPr>
          <p:cNvPr id="12" name="TextBox 11">
            <a:extLst>
              <a:ext uri="{FF2B5EF4-FFF2-40B4-BE49-F238E27FC236}">
                <a16:creationId xmlns:a16="http://schemas.microsoft.com/office/drawing/2014/main" id="{31078387-B209-66D5-7586-7B101032F9D9}"/>
              </a:ext>
            </a:extLst>
          </p:cNvPr>
          <p:cNvSpPr txBox="1"/>
          <p:nvPr/>
        </p:nvSpPr>
        <p:spPr>
          <a:xfrm>
            <a:off x="9849433" y="1696893"/>
            <a:ext cx="1660009" cy="369332"/>
          </a:xfrm>
          <a:prstGeom prst="rect">
            <a:avLst/>
          </a:prstGeom>
          <a:noFill/>
        </p:spPr>
        <p:txBody>
          <a:bodyPr wrap="square" rtlCol="0">
            <a:spAutoFit/>
          </a:bodyPr>
          <a:lstStyle/>
          <a:p>
            <a:r>
              <a:rPr lang="en-US" b="1" dirty="0"/>
              <a:t>Sonterra, TX</a:t>
            </a:r>
          </a:p>
        </p:txBody>
      </p:sp>
      <p:sp>
        <p:nvSpPr>
          <p:cNvPr id="13" name="TextBox 12">
            <a:extLst>
              <a:ext uri="{FF2B5EF4-FFF2-40B4-BE49-F238E27FC236}">
                <a16:creationId xmlns:a16="http://schemas.microsoft.com/office/drawing/2014/main" id="{7D1D5539-FC3F-580A-94C7-B918FAC7893F}"/>
              </a:ext>
            </a:extLst>
          </p:cNvPr>
          <p:cNvSpPr txBox="1"/>
          <p:nvPr/>
        </p:nvSpPr>
        <p:spPr>
          <a:xfrm>
            <a:off x="6284786" y="1696893"/>
            <a:ext cx="1660009" cy="369332"/>
          </a:xfrm>
          <a:prstGeom prst="rect">
            <a:avLst/>
          </a:prstGeom>
          <a:noFill/>
        </p:spPr>
        <p:txBody>
          <a:bodyPr wrap="square" rtlCol="0">
            <a:spAutoFit/>
          </a:bodyPr>
          <a:lstStyle/>
          <a:p>
            <a:r>
              <a:rPr lang="en-US" b="1" dirty="0"/>
              <a:t>Heartland, TX</a:t>
            </a:r>
          </a:p>
        </p:txBody>
      </p:sp>
    </p:spTree>
    <p:extLst>
      <p:ext uri="{BB962C8B-B14F-4D97-AF65-F5344CB8AC3E}">
        <p14:creationId xmlns:p14="http://schemas.microsoft.com/office/powerpoint/2010/main" val="36118193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4C4C1F9-3E08-54F8-A493-A53616A43C41}"/>
              </a:ext>
            </a:extLst>
          </p:cNvPr>
          <p:cNvSpPr>
            <a:spLocks noGrp="1"/>
          </p:cNvSpPr>
          <p:nvPr>
            <p:ph type="title"/>
          </p:nvPr>
        </p:nvSpPr>
        <p:spPr>
          <a:xfrm>
            <a:off x="1515207" y="295962"/>
            <a:ext cx="9161585" cy="909323"/>
          </a:xfrm>
        </p:spPr>
        <p:txBody>
          <a:bodyPr>
            <a:noAutofit/>
          </a:bodyPr>
          <a:lstStyle/>
          <a:p>
            <a:pPr algn="ctr"/>
            <a:r>
              <a:rPr lang="en-US" sz="3600" dirty="0">
                <a:latin typeface="+mn-lt"/>
                <a:cs typeface="Arial" charset="0"/>
              </a:rPr>
              <a:t>One 2010 UA Became Two 2020 UAs</a:t>
            </a:r>
            <a:br>
              <a:rPr lang="en-US" sz="3600" dirty="0">
                <a:latin typeface="+mn-lt"/>
                <a:cs typeface="Arial" charset="0"/>
              </a:rPr>
            </a:br>
            <a:endParaRPr lang="en-US" sz="1200" dirty="0">
              <a:latin typeface="+mn-lt"/>
              <a:cs typeface="Arial" charset="0"/>
            </a:endParaRPr>
          </a:p>
        </p:txBody>
      </p:sp>
      <p:sp>
        <p:nvSpPr>
          <p:cNvPr id="2" name="Slide Number Placeholder 1">
            <a:extLst>
              <a:ext uri="{FF2B5EF4-FFF2-40B4-BE49-F238E27FC236}">
                <a16:creationId xmlns:a16="http://schemas.microsoft.com/office/drawing/2014/main" id="{8FD02835-64A8-0843-BE76-D14AEEF95412}"/>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39</a:t>
            </a:fld>
            <a:endParaRPr lang="en-US" dirty="0"/>
          </a:p>
        </p:txBody>
      </p:sp>
      <p:pic>
        <p:nvPicPr>
          <p:cNvPr id="12" name="Picture 11" descr="Image of 2010 Lake Jackson--Angleton, TX UA and 2020 Angleton, TX UA and 2020 Lake Jackson, TX UA.">
            <a:extLst>
              <a:ext uri="{FF2B5EF4-FFF2-40B4-BE49-F238E27FC236}">
                <a16:creationId xmlns:a16="http://schemas.microsoft.com/office/drawing/2014/main" id="{0114E76B-A283-5378-E7E0-78D039943C8C}"/>
              </a:ext>
            </a:extLst>
          </p:cNvPr>
          <p:cNvPicPr>
            <a:picLocks noChangeAspect="1"/>
          </p:cNvPicPr>
          <p:nvPr/>
        </p:nvPicPr>
        <p:blipFill>
          <a:blip r:embed="rId3"/>
          <a:stretch>
            <a:fillRect/>
          </a:stretch>
        </p:blipFill>
        <p:spPr>
          <a:xfrm>
            <a:off x="1400602" y="1818042"/>
            <a:ext cx="3062239" cy="4205769"/>
          </a:xfrm>
          <a:prstGeom prst="rect">
            <a:avLst/>
          </a:prstGeom>
        </p:spPr>
      </p:pic>
      <p:sp>
        <p:nvSpPr>
          <p:cNvPr id="17" name="TextBox 16">
            <a:extLst>
              <a:ext uri="{FF2B5EF4-FFF2-40B4-BE49-F238E27FC236}">
                <a16:creationId xmlns:a16="http://schemas.microsoft.com/office/drawing/2014/main" id="{ADDA1716-9EBC-9E04-FDC2-14958CB066FA}"/>
              </a:ext>
            </a:extLst>
          </p:cNvPr>
          <p:cNvSpPr txBox="1"/>
          <p:nvPr/>
        </p:nvSpPr>
        <p:spPr>
          <a:xfrm>
            <a:off x="3348366" y="2348324"/>
            <a:ext cx="1594145" cy="307777"/>
          </a:xfrm>
          <a:prstGeom prst="rect">
            <a:avLst/>
          </a:prstGeom>
          <a:noFill/>
        </p:spPr>
        <p:txBody>
          <a:bodyPr wrap="square" rtlCol="0">
            <a:spAutoFit/>
          </a:bodyPr>
          <a:lstStyle/>
          <a:p>
            <a:r>
              <a:rPr lang="en-US" sz="1400" dirty="0"/>
              <a:t>2020 Angleton, TX</a:t>
            </a:r>
          </a:p>
        </p:txBody>
      </p:sp>
      <p:sp>
        <p:nvSpPr>
          <p:cNvPr id="18" name="TextBox 17">
            <a:extLst>
              <a:ext uri="{FF2B5EF4-FFF2-40B4-BE49-F238E27FC236}">
                <a16:creationId xmlns:a16="http://schemas.microsoft.com/office/drawing/2014/main" id="{63BF60C3-0716-9475-6202-BCD8B0A5A2B7}"/>
              </a:ext>
            </a:extLst>
          </p:cNvPr>
          <p:cNvSpPr txBox="1"/>
          <p:nvPr/>
        </p:nvSpPr>
        <p:spPr>
          <a:xfrm>
            <a:off x="3348366" y="3690911"/>
            <a:ext cx="1879416" cy="307777"/>
          </a:xfrm>
          <a:prstGeom prst="rect">
            <a:avLst/>
          </a:prstGeom>
          <a:noFill/>
        </p:spPr>
        <p:txBody>
          <a:bodyPr wrap="square" rtlCol="0">
            <a:spAutoFit/>
          </a:bodyPr>
          <a:lstStyle/>
          <a:p>
            <a:r>
              <a:rPr lang="en-US" sz="1400" dirty="0"/>
              <a:t>2020 Lake Jackson, TX</a:t>
            </a:r>
          </a:p>
        </p:txBody>
      </p:sp>
      <p:sp>
        <p:nvSpPr>
          <p:cNvPr id="19" name="Rectangle 18">
            <a:extLst>
              <a:ext uri="{FF2B5EF4-FFF2-40B4-BE49-F238E27FC236}">
                <a16:creationId xmlns:a16="http://schemas.microsoft.com/office/drawing/2014/main" id="{DF716A6C-AFD8-D678-2277-6871F59FEE54}"/>
              </a:ext>
              <a:ext uri="{C183D7F6-B498-43B3-948B-1728B52AA6E4}">
                <adec:decorative xmlns:adec="http://schemas.microsoft.com/office/drawing/2017/decorative" val="1"/>
              </a:ext>
            </a:extLst>
          </p:cNvPr>
          <p:cNvSpPr/>
          <p:nvPr/>
        </p:nvSpPr>
        <p:spPr>
          <a:xfrm>
            <a:off x="1326332" y="4828089"/>
            <a:ext cx="1268563" cy="681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a:extLst>
              <a:ext uri="{FF2B5EF4-FFF2-40B4-BE49-F238E27FC236}">
                <a16:creationId xmlns:a16="http://schemas.microsoft.com/office/drawing/2014/main" id="{1DC3138C-C123-2565-7B34-69C58D6A1BBE}"/>
              </a:ext>
              <a:ext uri="{C183D7F6-B498-43B3-948B-1728B52AA6E4}">
                <adec:decorative xmlns:adec="http://schemas.microsoft.com/office/drawing/2017/decorative" val="1"/>
              </a:ext>
            </a:extLst>
          </p:cNvPr>
          <p:cNvCxnSpPr>
            <a:cxnSpLocks/>
          </p:cNvCxnSpPr>
          <p:nvPr/>
        </p:nvCxnSpPr>
        <p:spPr>
          <a:xfrm flipH="1">
            <a:off x="2594895" y="2433424"/>
            <a:ext cx="687590" cy="0"/>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D878C82E-737E-2CE6-11A9-DC2D2A9FE180}"/>
              </a:ext>
              <a:ext uri="{C183D7F6-B498-43B3-948B-1728B52AA6E4}">
                <adec:decorative xmlns:adec="http://schemas.microsoft.com/office/drawing/2017/decorative" val="1"/>
              </a:ext>
            </a:extLst>
          </p:cNvPr>
          <p:cNvCxnSpPr>
            <a:cxnSpLocks/>
          </p:cNvCxnSpPr>
          <p:nvPr/>
        </p:nvCxnSpPr>
        <p:spPr>
          <a:xfrm flipV="1">
            <a:off x="2561954" y="3912130"/>
            <a:ext cx="753471" cy="407018"/>
          </a:xfrm>
          <a:prstGeom prst="line">
            <a:avLst/>
          </a:prstGeom>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73B238D1-4307-C2D1-432D-3F0CCC1048BB}"/>
              </a:ext>
            </a:extLst>
          </p:cNvPr>
          <p:cNvSpPr txBox="1"/>
          <p:nvPr/>
        </p:nvSpPr>
        <p:spPr>
          <a:xfrm>
            <a:off x="1326332" y="1254169"/>
            <a:ext cx="3566937" cy="400110"/>
          </a:xfrm>
          <a:prstGeom prst="rect">
            <a:avLst/>
          </a:prstGeom>
          <a:noFill/>
        </p:spPr>
        <p:txBody>
          <a:bodyPr wrap="none" rtlCol="0">
            <a:spAutoFit/>
          </a:bodyPr>
          <a:lstStyle/>
          <a:p>
            <a:pPr algn="ctr"/>
            <a:r>
              <a:rPr lang="en-US" sz="2000" b="1" dirty="0">
                <a:cs typeface="Arial" charset="0"/>
              </a:rPr>
              <a:t>2010</a:t>
            </a:r>
            <a:r>
              <a:rPr lang="en-US" sz="2000" dirty="0">
                <a:cs typeface="Arial" charset="0"/>
              </a:rPr>
              <a:t> Lake Jackson--Angleton, TX</a:t>
            </a:r>
            <a:endParaRPr lang="en-US" sz="2000" dirty="0"/>
          </a:p>
        </p:txBody>
      </p:sp>
      <p:grpSp>
        <p:nvGrpSpPr>
          <p:cNvPr id="3" name="Group 2">
            <a:extLst>
              <a:ext uri="{FF2B5EF4-FFF2-40B4-BE49-F238E27FC236}">
                <a16:creationId xmlns:a16="http://schemas.microsoft.com/office/drawing/2014/main" id="{0629D4AE-CAC6-7741-EB4F-1C0FF61B5D19}"/>
              </a:ext>
              <a:ext uri="{C183D7F6-B498-43B3-948B-1728B52AA6E4}">
                <adec:decorative xmlns:adec="http://schemas.microsoft.com/office/drawing/2017/decorative" val="1"/>
              </a:ext>
            </a:extLst>
          </p:cNvPr>
          <p:cNvGrpSpPr/>
          <p:nvPr/>
        </p:nvGrpSpPr>
        <p:grpSpPr>
          <a:xfrm>
            <a:off x="8567961" y="5264567"/>
            <a:ext cx="3024595" cy="1015663"/>
            <a:chOff x="7712896" y="4177777"/>
            <a:chExt cx="3024595" cy="1015663"/>
          </a:xfrm>
          <a:solidFill>
            <a:schemeClr val="bg1">
              <a:lumMod val="85000"/>
            </a:schemeClr>
          </a:solidFill>
        </p:grpSpPr>
        <p:sp>
          <p:nvSpPr>
            <p:cNvPr id="4" name="TextBox 3">
              <a:extLst>
                <a:ext uri="{FF2B5EF4-FFF2-40B4-BE49-F238E27FC236}">
                  <a16:creationId xmlns:a16="http://schemas.microsoft.com/office/drawing/2014/main" id="{BDA062B3-A2A3-092B-EE50-47F0726F9BB1}"/>
                </a:ext>
              </a:extLst>
            </p:cNvPr>
            <p:cNvSpPr txBox="1"/>
            <p:nvPr/>
          </p:nvSpPr>
          <p:spPr>
            <a:xfrm>
              <a:off x="7712896" y="4177777"/>
              <a:ext cx="3024595" cy="1015663"/>
            </a:xfrm>
            <a:prstGeom prst="rect">
              <a:avLst/>
            </a:prstGeom>
            <a:grpFill/>
          </p:spPr>
          <p:txBody>
            <a:bodyPr wrap="square" rtlCol="0">
              <a:spAutoFit/>
            </a:bodyPr>
            <a:lstStyle/>
            <a:p>
              <a:r>
                <a:rPr lang="en-US" sz="1500" dirty="0"/>
                <a:t>Legend:</a:t>
              </a:r>
            </a:p>
            <a:p>
              <a:r>
                <a:rPr lang="en-US" dirty="0"/>
                <a:t>         </a:t>
              </a:r>
              <a:r>
                <a:rPr lang="en-US" sz="1500" dirty="0"/>
                <a:t>2020 UA </a:t>
              </a:r>
              <a:r>
                <a:rPr lang="en-US" sz="1500" i="1" dirty="0"/>
                <a:t>(shaded) </a:t>
              </a:r>
            </a:p>
            <a:p>
              <a:endParaRPr lang="en-US" sz="600" dirty="0"/>
            </a:p>
            <a:p>
              <a:r>
                <a:rPr lang="en-US" sz="1500" dirty="0"/>
                <a:t>           2010 UA </a:t>
              </a:r>
              <a:r>
                <a:rPr lang="en-US" sz="1500" i="1" dirty="0"/>
                <a:t>(outlined)</a:t>
              </a:r>
            </a:p>
            <a:p>
              <a:endParaRPr lang="en-US" sz="600" i="1" dirty="0"/>
            </a:p>
          </p:txBody>
        </p:sp>
        <p:sp>
          <p:nvSpPr>
            <p:cNvPr id="8" name="Rectangle 7">
              <a:extLst>
                <a:ext uri="{FF2B5EF4-FFF2-40B4-BE49-F238E27FC236}">
                  <a16:creationId xmlns:a16="http://schemas.microsoft.com/office/drawing/2014/main" id="{4D81043C-5655-0C05-EEB8-E1E712301645}"/>
                </a:ext>
              </a:extLst>
            </p:cNvPr>
            <p:cNvSpPr/>
            <p:nvPr/>
          </p:nvSpPr>
          <p:spPr>
            <a:xfrm>
              <a:off x="7868626" y="4468070"/>
              <a:ext cx="279777" cy="26806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B873D3D-72F3-38E6-5916-BA58951E4A6A}"/>
                </a:ext>
              </a:extLst>
            </p:cNvPr>
            <p:cNvSpPr/>
            <p:nvPr/>
          </p:nvSpPr>
          <p:spPr>
            <a:xfrm>
              <a:off x="7868626" y="4811222"/>
              <a:ext cx="279777" cy="268068"/>
            </a:xfrm>
            <a:prstGeom prst="rect">
              <a:avLst/>
            </a:prstGeom>
            <a:grp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descr="Image of 2010 San Antonio, TX UA and 2020 San Antonio, TX UA and 2020 New Braunfels, TX UA.">
            <a:extLst>
              <a:ext uri="{FF2B5EF4-FFF2-40B4-BE49-F238E27FC236}">
                <a16:creationId xmlns:a16="http://schemas.microsoft.com/office/drawing/2014/main" id="{21962573-A89C-27C0-EEE4-509BB7C72D02}"/>
              </a:ext>
            </a:extLst>
          </p:cNvPr>
          <p:cNvPicPr>
            <a:picLocks noChangeAspect="1"/>
          </p:cNvPicPr>
          <p:nvPr/>
        </p:nvPicPr>
        <p:blipFill>
          <a:blip r:embed="rId4"/>
          <a:stretch>
            <a:fillRect/>
          </a:stretch>
        </p:blipFill>
        <p:spPr>
          <a:xfrm>
            <a:off x="6208093" y="2000916"/>
            <a:ext cx="4785942" cy="3081950"/>
          </a:xfrm>
          <a:prstGeom prst="rect">
            <a:avLst/>
          </a:prstGeom>
        </p:spPr>
      </p:pic>
      <p:sp>
        <p:nvSpPr>
          <p:cNvPr id="10" name="TextBox 9">
            <a:extLst>
              <a:ext uri="{FF2B5EF4-FFF2-40B4-BE49-F238E27FC236}">
                <a16:creationId xmlns:a16="http://schemas.microsoft.com/office/drawing/2014/main" id="{C03CBEF9-8E2E-BB11-491A-5ECBE290FB33}"/>
              </a:ext>
            </a:extLst>
          </p:cNvPr>
          <p:cNvSpPr txBox="1"/>
          <p:nvPr/>
        </p:nvSpPr>
        <p:spPr>
          <a:xfrm>
            <a:off x="7250615" y="3439762"/>
            <a:ext cx="1817360" cy="307777"/>
          </a:xfrm>
          <a:prstGeom prst="rect">
            <a:avLst/>
          </a:prstGeom>
          <a:noFill/>
        </p:spPr>
        <p:txBody>
          <a:bodyPr wrap="square" rtlCol="0">
            <a:spAutoFit/>
          </a:bodyPr>
          <a:lstStyle/>
          <a:p>
            <a:r>
              <a:rPr lang="en-US" sz="1400" dirty="0"/>
              <a:t>2020 San Antonio, TX</a:t>
            </a:r>
          </a:p>
        </p:txBody>
      </p:sp>
      <p:sp>
        <p:nvSpPr>
          <p:cNvPr id="13" name="TextBox 12">
            <a:extLst>
              <a:ext uri="{FF2B5EF4-FFF2-40B4-BE49-F238E27FC236}">
                <a16:creationId xmlns:a16="http://schemas.microsoft.com/office/drawing/2014/main" id="{76A4D087-770D-BFB4-ABBC-021BB63A4FF0}"/>
              </a:ext>
            </a:extLst>
          </p:cNvPr>
          <p:cNvSpPr txBox="1"/>
          <p:nvPr/>
        </p:nvSpPr>
        <p:spPr>
          <a:xfrm>
            <a:off x="10994035" y="2282605"/>
            <a:ext cx="1182113" cy="523220"/>
          </a:xfrm>
          <a:prstGeom prst="rect">
            <a:avLst/>
          </a:prstGeom>
          <a:noFill/>
        </p:spPr>
        <p:txBody>
          <a:bodyPr wrap="square" rtlCol="0">
            <a:spAutoFit/>
          </a:bodyPr>
          <a:lstStyle/>
          <a:p>
            <a:r>
              <a:rPr lang="en-US" sz="1400" dirty="0"/>
              <a:t>2020 New Braunfels, TX</a:t>
            </a:r>
          </a:p>
        </p:txBody>
      </p:sp>
      <p:cxnSp>
        <p:nvCxnSpPr>
          <p:cNvPr id="14" name="Straight Connector 13">
            <a:extLst>
              <a:ext uri="{FF2B5EF4-FFF2-40B4-BE49-F238E27FC236}">
                <a16:creationId xmlns:a16="http://schemas.microsoft.com/office/drawing/2014/main" id="{403B4136-A712-8352-F4D2-79B999517D8E}"/>
              </a:ext>
              <a:ext uri="{C183D7F6-B498-43B3-948B-1728B52AA6E4}">
                <adec:decorative xmlns:adec="http://schemas.microsoft.com/office/drawing/2017/decorative" val="1"/>
              </a:ext>
            </a:extLst>
          </p:cNvPr>
          <p:cNvCxnSpPr>
            <a:cxnSpLocks/>
            <a:stCxn id="13" idx="1"/>
          </p:cNvCxnSpPr>
          <p:nvPr/>
        </p:nvCxnSpPr>
        <p:spPr>
          <a:xfrm flipH="1">
            <a:off x="10514365" y="2544215"/>
            <a:ext cx="479670" cy="0"/>
          </a:xfrm>
          <a:prstGeom prst="line">
            <a:avLst/>
          </a:prstGeom>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35B02C44-F37D-B480-AF28-771BBAF7FCAB}"/>
              </a:ext>
            </a:extLst>
          </p:cNvPr>
          <p:cNvSpPr txBox="1"/>
          <p:nvPr/>
        </p:nvSpPr>
        <p:spPr>
          <a:xfrm>
            <a:off x="7298733" y="1252334"/>
            <a:ext cx="2400145" cy="400110"/>
          </a:xfrm>
          <a:prstGeom prst="rect">
            <a:avLst/>
          </a:prstGeom>
          <a:noFill/>
        </p:spPr>
        <p:txBody>
          <a:bodyPr wrap="none" rtlCol="0">
            <a:spAutoFit/>
          </a:bodyPr>
          <a:lstStyle/>
          <a:p>
            <a:pPr algn="ctr"/>
            <a:r>
              <a:rPr lang="en-US" sz="2000" b="1" dirty="0">
                <a:cs typeface="Arial" charset="0"/>
              </a:rPr>
              <a:t>2010</a:t>
            </a:r>
            <a:r>
              <a:rPr lang="en-US" sz="2000" dirty="0">
                <a:cs typeface="Arial" charset="0"/>
              </a:rPr>
              <a:t> San Antonio, TX</a:t>
            </a:r>
            <a:endParaRPr lang="en-US" sz="2000" dirty="0"/>
          </a:p>
        </p:txBody>
      </p:sp>
    </p:spTree>
    <p:extLst>
      <p:ext uri="{BB962C8B-B14F-4D97-AF65-F5344CB8AC3E}">
        <p14:creationId xmlns:p14="http://schemas.microsoft.com/office/powerpoint/2010/main" val="456015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4C4C1F9-3E08-54F8-A493-A53616A43C41}"/>
              </a:ext>
            </a:extLst>
          </p:cNvPr>
          <p:cNvSpPr>
            <a:spLocks noGrp="1"/>
          </p:cNvSpPr>
          <p:nvPr>
            <p:ph type="title"/>
          </p:nvPr>
        </p:nvSpPr>
        <p:spPr>
          <a:xfrm>
            <a:off x="1515207" y="295962"/>
            <a:ext cx="9161585" cy="909323"/>
          </a:xfrm>
        </p:spPr>
        <p:txBody>
          <a:bodyPr>
            <a:noAutofit/>
          </a:bodyPr>
          <a:lstStyle/>
          <a:p>
            <a:pPr algn="ctr"/>
            <a:r>
              <a:rPr lang="en-US" sz="3600" dirty="0">
                <a:latin typeface="+mn-lt"/>
                <a:cs typeface="Arial" charset="0"/>
              </a:rPr>
              <a:t>Two 2010 UAs Became one 2020 UA</a:t>
            </a:r>
            <a:endParaRPr lang="en-US" sz="3200" dirty="0">
              <a:latin typeface="+mn-lt"/>
              <a:cs typeface="Arial" charset="0"/>
            </a:endParaRPr>
          </a:p>
        </p:txBody>
      </p:sp>
      <p:sp>
        <p:nvSpPr>
          <p:cNvPr id="2" name="Slide Number Placeholder 1">
            <a:extLst>
              <a:ext uri="{FF2B5EF4-FFF2-40B4-BE49-F238E27FC236}">
                <a16:creationId xmlns:a16="http://schemas.microsoft.com/office/drawing/2014/main" id="{8FD02835-64A8-0843-BE76-D14AEEF95412}"/>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40</a:t>
            </a:fld>
            <a:endParaRPr lang="en-US" dirty="0"/>
          </a:p>
        </p:txBody>
      </p:sp>
      <p:sp>
        <p:nvSpPr>
          <p:cNvPr id="19" name="Rectangle 18">
            <a:extLst>
              <a:ext uri="{FF2B5EF4-FFF2-40B4-BE49-F238E27FC236}">
                <a16:creationId xmlns:a16="http://schemas.microsoft.com/office/drawing/2014/main" id="{DF716A6C-AFD8-D678-2277-6871F59FEE54}"/>
              </a:ext>
              <a:ext uri="{C183D7F6-B498-43B3-948B-1728B52AA6E4}">
                <adec:decorative xmlns:adec="http://schemas.microsoft.com/office/drawing/2017/decorative" val="1"/>
              </a:ext>
            </a:extLst>
          </p:cNvPr>
          <p:cNvSpPr/>
          <p:nvPr/>
        </p:nvSpPr>
        <p:spPr>
          <a:xfrm>
            <a:off x="1326332" y="4815842"/>
            <a:ext cx="1268563" cy="681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descr="Image of  2010 Texas City, TX UA and 2010 Galveston, TX UA and 2020 Galveston--Texas City, TX UA.">
            <a:extLst>
              <a:ext uri="{FF2B5EF4-FFF2-40B4-BE49-F238E27FC236}">
                <a16:creationId xmlns:a16="http://schemas.microsoft.com/office/drawing/2014/main" id="{7832A9A3-EA66-6772-1BDE-2E646DAB4428}"/>
              </a:ext>
            </a:extLst>
          </p:cNvPr>
          <p:cNvPicPr>
            <a:picLocks noChangeAspect="1"/>
          </p:cNvPicPr>
          <p:nvPr/>
        </p:nvPicPr>
        <p:blipFill>
          <a:blip r:embed="rId3"/>
          <a:stretch>
            <a:fillRect/>
          </a:stretch>
        </p:blipFill>
        <p:spPr>
          <a:xfrm>
            <a:off x="4556917" y="2289090"/>
            <a:ext cx="4074157" cy="3526677"/>
          </a:xfrm>
          <a:prstGeom prst="rect">
            <a:avLst/>
          </a:prstGeom>
        </p:spPr>
      </p:pic>
      <p:sp>
        <p:nvSpPr>
          <p:cNvPr id="40" name="TextBox 39">
            <a:extLst>
              <a:ext uri="{FF2B5EF4-FFF2-40B4-BE49-F238E27FC236}">
                <a16:creationId xmlns:a16="http://schemas.microsoft.com/office/drawing/2014/main" id="{BCFB83D8-6273-20DC-6C55-52E7FB714FD2}"/>
              </a:ext>
            </a:extLst>
          </p:cNvPr>
          <p:cNvSpPr txBox="1"/>
          <p:nvPr/>
        </p:nvSpPr>
        <p:spPr>
          <a:xfrm>
            <a:off x="4328682" y="1205285"/>
            <a:ext cx="3330014" cy="553998"/>
          </a:xfrm>
          <a:prstGeom prst="rect">
            <a:avLst/>
          </a:prstGeom>
          <a:noFill/>
        </p:spPr>
        <p:txBody>
          <a:bodyPr wrap="none" rtlCol="0">
            <a:spAutoFit/>
          </a:bodyPr>
          <a:lstStyle/>
          <a:p>
            <a:pPr algn="ctr"/>
            <a:endParaRPr lang="en-US" sz="1000" dirty="0">
              <a:cs typeface="Arial" charset="0"/>
            </a:endParaRPr>
          </a:p>
          <a:p>
            <a:pPr algn="ctr"/>
            <a:r>
              <a:rPr lang="en-US" sz="2000" b="1" dirty="0">
                <a:cs typeface="Arial" charset="0"/>
              </a:rPr>
              <a:t>2020</a:t>
            </a:r>
            <a:r>
              <a:rPr lang="en-US" sz="2000" dirty="0">
                <a:cs typeface="Arial" charset="0"/>
              </a:rPr>
              <a:t> Galveston--Texas City, TX</a:t>
            </a:r>
            <a:endParaRPr lang="en-US" sz="2000" dirty="0"/>
          </a:p>
        </p:txBody>
      </p:sp>
      <p:sp>
        <p:nvSpPr>
          <p:cNvPr id="48" name="TextBox 47">
            <a:extLst>
              <a:ext uri="{FF2B5EF4-FFF2-40B4-BE49-F238E27FC236}">
                <a16:creationId xmlns:a16="http://schemas.microsoft.com/office/drawing/2014/main" id="{BD3971C2-FAC2-182D-4F4A-0341AFABB94D}"/>
              </a:ext>
            </a:extLst>
          </p:cNvPr>
          <p:cNvSpPr txBox="1"/>
          <p:nvPr/>
        </p:nvSpPr>
        <p:spPr>
          <a:xfrm>
            <a:off x="3412855" y="3379330"/>
            <a:ext cx="1562293" cy="307777"/>
          </a:xfrm>
          <a:prstGeom prst="rect">
            <a:avLst/>
          </a:prstGeom>
          <a:noFill/>
        </p:spPr>
        <p:txBody>
          <a:bodyPr wrap="square" rtlCol="0">
            <a:spAutoFit/>
          </a:bodyPr>
          <a:lstStyle/>
          <a:p>
            <a:r>
              <a:rPr lang="en-US" sz="1400" dirty="0"/>
              <a:t>2010 Texas City, TX</a:t>
            </a:r>
          </a:p>
        </p:txBody>
      </p:sp>
      <p:sp>
        <p:nvSpPr>
          <p:cNvPr id="49" name="TextBox 48">
            <a:extLst>
              <a:ext uri="{FF2B5EF4-FFF2-40B4-BE49-F238E27FC236}">
                <a16:creationId xmlns:a16="http://schemas.microsoft.com/office/drawing/2014/main" id="{E7D7B67A-5759-F214-8828-136A87AE53FE}"/>
              </a:ext>
            </a:extLst>
          </p:cNvPr>
          <p:cNvSpPr txBox="1"/>
          <p:nvPr/>
        </p:nvSpPr>
        <p:spPr>
          <a:xfrm>
            <a:off x="3412855" y="4802318"/>
            <a:ext cx="1562294" cy="307777"/>
          </a:xfrm>
          <a:prstGeom prst="rect">
            <a:avLst/>
          </a:prstGeom>
          <a:noFill/>
        </p:spPr>
        <p:txBody>
          <a:bodyPr wrap="square" rtlCol="0">
            <a:spAutoFit/>
          </a:bodyPr>
          <a:lstStyle/>
          <a:p>
            <a:r>
              <a:rPr lang="en-US" sz="1400" dirty="0"/>
              <a:t>2010 Galveston TX</a:t>
            </a:r>
          </a:p>
        </p:txBody>
      </p:sp>
      <p:cxnSp>
        <p:nvCxnSpPr>
          <p:cNvPr id="50" name="Straight Connector 49">
            <a:extLst>
              <a:ext uri="{FF2B5EF4-FFF2-40B4-BE49-F238E27FC236}">
                <a16:creationId xmlns:a16="http://schemas.microsoft.com/office/drawing/2014/main" id="{AE594DCE-0B75-5343-AB8D-9589B52D3A59}"/>
              </a:ext>
              <a:ext uri="{C183D7F6-B498-43B3-948B-1728B52AA6E4}">
                <adec:decorative xmlns:adec="http://schemas.microsoft.com/office/drawing/2017/decorative" val="1"/>
              </a:ext>
            </a:extLst>
          </p:cNvPr>
          <p:cNvCxnSpPr>
            <a:cxnSpLocks/>
            <a:endCxn id="49" idx="3"/>
          </p:cNvCxnSpPr>
          <p:nvPr/>
        </p:nvCxnSpPr>
        <p:spPr>
          <a:xfrm flipH="1" flipV="1">
            <a:off x="4975149" y="4956207"/>
            <a:ext cx="1223226" cy="2702"/>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002CAE1A-009B-0F1E-A3D0-5DFAB65C190F}"/>
              </a:ext>
              <a:ext uri="{C183D7F6-B498-43B3-948B-1728B52AA6E4}">
                <adec:decorative xmlns:adec="http://schemas.microsoft.com/office/drawing/2017/decorative" val="1"/>
              </a:ext>
            </a:extLst>
          </p:cNvPr>
          <p:cNvCxnSpPr>
            <a:cxnSpLocks/>
          </p:cNvCxnSpPr>
          <p:nvPr/>
        </p:nvCxnSpPr>
        <p:spPr>
          <a:xfrm flipH="1">
            <a:off x="4912432" y="3533219"/>
            <a:ext cx="511599" cy="0"/>
          </a:xfrm>
          <a:prstGeom prst="line">
            <a:avLst/>
          </a:prstGeom>
        </p:spPr>
        <p:style>
          <a:lnRef idx="1">
            <a:schemeClr val="dk1"/>
          </a:lnRef>
          <a:fillRef idx="0">
            <a:schemeClr val="dk1"/>
          </a:fillRef>
          <a:effectRef idx="0">
            <a:schemeClr val="dk1"/>
          </a:effectRef>
          <a:fontRef idx="minor">
            <a:schemeClr val="tx1"/>
          </a:fontRef>
        </p:style>
      </p:cxnSp>
      <p:grpSp>
        <p:nvGrpSpPr>
          <p:cNvPr id="3" name="Group 2">
            <a:extLst>
              <a:ext uri="{FF2B5EF4-FFF2-40B4-BE49-F238E27FC236}">
                <a16:creationId xmlns:a16="http://schemas.microsoft.com/office/drawing/2014/main" id="{0629D4AE-CAC6-7741-EB4F-1C0FF61B5D19}"/>
              </a:ext>
              <a:ext uri="{C183D7F6-B498-43B3-948B-1728B52AA6E4}">
                <adec:decorative xmlns:adec="http://schemas.microsoft.com/office/drawing/2017/decorative" val="1"/>
              </a:ext>
            </a:extLst>
          </p:cNvPr>
          <p:cNvGrpSpPr/>
          <p:nvPr/>
        </p:nvGrpSpPr>
        <p:grpSpPr>
          <a:xfrm>
            <a:off x="8535688" y="5307935"/>
            <a:ext cx="3024595" cy="1015663"/>
            <a:chOff x="7971080" y="4082143"/>
            <a:chExt cx="3024595" cy="1015663"/>
          </a:xfrm>
          <a:solidFill>
            <a:schemeClr val="bg1">
              <a:lumMod val="85000"/>
            </a:schemeClr>
          </a:solidFill>
        </p:grpSpPr>
        <p:sp>
          <p:nvSpPr>
            <p:cNvPr id="4" name="TextBox 3">
              <a:extLst>
                <a:ext uri="{FF2B5EF4-FFF2-40B4-BE49-F238E27FC236}">
                  <a16:creationId xmlns:a16="http://schemas.microsoft.com/office/drawing/2014/main" id="{BDA062B3-A2A3-092B-EE50-47F0726F9BB1}"/>
                </a:ext>
              </a:extLst>
            </p:cNvPr>
            <p:cNvSpPr txBox="1"/>
            <p:nvPr/>
          </p:nvSpPr>
          <p:spPr>
            <a:xfrm>
              <a:off x="7971080" y="4082143"/>
              <a:ext cx="3024595" cy="1015663"/>
            </a:xfrm>
            <a:prstGeom prst="rect">
              <a:avLst/>
            </a:prstGeom>
            <a:grpFill/>
          </p:spPr>
          <p:txBody>
            <a:bodyPr wrap="square" rtlCol="0">
              <a:spAutoFit/>
            </a:bodyPr>
            <a:lstStyle/>
            <a:p>
              <a:r>
                <a:rPr lang="en-US" sz="1500" dirty="0"/>
                <a:t>Legend:</a:t>
              </a:r>
            </a:p>
            <a:p>
              <a:r>
                <a:rPr lang="en-US" dirty="0"/>
                <a:t>         </a:t>
              </a:r>
              <a:r>
                <a:rPr lang="en-US" sz="1500" dirty="0"/>
                <a:t>2020 UA </a:t>
              </a:r>
              <a:r>
                <a:rPr lang="en-US" sz="1500" i="1" dirty="0"/>
                <a:t>(shaded) </a:t>
              </a:r>
            </a:p>
            <a:p>
              <a:endParaRPr lang="en-US" sz="600" dirty="0"/>
            </a:p>
            <a:p>
              <a:r>
                <a:rPr lang="en-US" sz="1500" dirty="0"/>
                <a:t>           2010 UA </a:t>
              </a:r>
              <a:r>
                <a:rPr lang="en-US" sz="1500" i="1" dirty="0"/>
                <a:t>(outlined)</a:t>
              </a:r>
            </a:p>
            <a:p>
              <a:endParaRPr lang="en-US" sz="600" i="1" dirty="0"/>
            </a:p>
          </p:txBody>
        </p:sp>
        <p:sp>
          <p:nvSpPr>
            <p:cNvPr id="8" name="Rectangle 7">
              <a:extLst>
                <a:ext uri="{FF2B5EF4-FFF2-40B4-BE49-F238E27FC236}">
                  <a16:creationId xmlns:a16="http://schemas.microsoft.com/office/drawing/2014/main" id="{4D81043C-5655-0C05-EEB8-E1E712301645}"/>
                </a:ext>
              </a:extLst>
            </p:cNvPr>
            <p:cNvSpPr/>
            <p:nvPr/>
          </p:nvSpPr>
          <p:spPr>
            <a:xfrm>
              <a:off x="8126810" y="4372436"/>
              <a:ext cx="279777" cy="26806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B873D3D-72F3-38E6-5916-BA58951E4A6A}"/>
                </a:ext>
              </a:extLst>
            </p:cNvPr>
            <p:cNvSpPr/>
            <p:nvPr/>
          </p:nvSpPr>
          <p:spPr>
            <a:xfrm>
              <a:off x="8126810" y="4715588"/>
              <a:ext cx="279777" cy="268068"/>
            </a:xfrm>
            <a:prstGeom prst="rect">
              <a:avLst/>
            </a:prstGeom>
            <a:grp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297748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ap image of Texas Comptroller Economic Regions.">
            <a:extLst>
              <a:ext uri="{FF2B5EF4-FFF2-40B4-BE49-F238E27FC236}">
                <a16:creationId xmlns:a16="http://schemas.microsoft.com/office/drawing/2014/main" id="{738C9B7E-4C95-4486-8298-70B2E2A368A5}"/>
              </a:ext>
            </a:extLst>
          </p:cNvPr>
          <p:cNvPicPr>
            <a:picLocks noGrp="1" noChangeAspect="1"/>
          </p:cNvPicPr>
          <p:nvPr>
            <p:ph idx="1"/>
          </p:nvPr>
        </p:nvPicPr>
        <p:blipFill>
          <a:blip r:embed="rId3"/>
          <a:stretch>
            <a:fillRect/>
          </a:stretch>
        </p:blipFill>
        <p:spPr>
          <a:xfrm>
            <a:off x="3737958" y="1003870"/>
            <a:ext cx="4716082" cy="4596421"/>
          </a:xfrm>
          <a:ln w="12700">
            <a:solidFill>
              <a:schemeClr val="tx1"/>
            </a:solidFill>
          </a:ln>
        </p:spPr>
      </p:pic>
      <p:sp>
        <p:nvSpPr>
          <p:cNvPr id="3" name="TextBox 2">
            <a:extLst>
              <a:ext uri="{FF2B5EF4-FFF2-40B4-BE49-F238E27FC236}">
                <a16:creationId xmlns:a16="http://schemas.microsoft.com/office/drawing/2014/main" id="{F12552B9-D33E-8A7D-5B8D-D7AE67068EF3}"/>
              </a:ext>
            </a:extLst>
          </p:cNvPr>
          <p:cNvSpPr txBox="1"/>
          <p:nvPr/>
        </p:nvSpPr>
        <p:spPr>
          <a:xfrm>
            <a:off x="3608832" y="5600291"/>
            <a:ext cx="2972480" cy="276999"/>
          </a:xfrm>
          <a:prstGeom prst="rect">
            <a:avLst/>
          </a:prstGeom>
          <a:noFill/>
        </p:spPr>
        <p:txBody>
          <a:bodyPr wrap="none" rtlCol="0">
            <a:spAutoFit/>
          </a:bodyPr>
          <a:lstStyle/>
          <a:p>
            <a:r>
              <a:rPr lang="en-US" sz="1200" dirty="0"/>
              <a:t>Source: Texas Comptroller Economic Regions</a:t>
            </a:r>
          </a:p>
        </p:txBody>
      </p:sp>
      <p:sp>
        <p:nvSpPr>
          <p:cNvPr id="9" name="Title 1">
            <a:extLst>
              <a:ext uri="{FF2B5EF4-FFF2-40B4-BE49-F238E27FC236}">
                <a16:creationId xmlns:a16="http://schemas.microsoft.com/office/drawing/2014/main" id="{6C8D2829-90B1-015F-EC52-D4C5C3D326C1}"/>
              </a:ext>
            </a:extLst>
          </p:cNvPr>
          <p:cNvSpPr txBox="1">
            <a:spLocks noGrp="1"/>
          </p:cNvSpPr>
          <p:nvPr>
            <p:ph type="title" idx="4294967295"/>
          </p:nvPr>
        </p:nvSpPr>
        <p:spPr>
          <a:xfrm>
            <a:off x="1515207" y="241431"/>
            <a:ext cx="9161585" cy="90932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n-lt"/>
                <a:ea typeface="+mn-lt"/>
                <a:cs typeface="+mn-lt"/>
              </a:rPr>
              <a:t>Texas Regions</a:t>
            </a:r>
            <a:endParaRPr kumimoji="0" lang="en-US" sz="3600" b="0" i="0" u="none" strike="noStrike" kern="1200" cap="none" spc="0" normalizeH="0" baseline="0" noProof="0" dirty="0">
              <a:ln>
                <a:noFill/>
              </a:ln>
              <a:solidFill>
                <a:schemeClr val="tx1"/>
              </a:solidFill>
              <a:effectLst/>
              <a:uLnTx/>
              <a:uFillTx/>
              <a:latin typeface="+mn-lt"/>
              <a:ea typeface="+mj-ea"/>
              <a:cs typeface="+mj-cs"/>
            </a:endParaRPr>
          </a:p>
        </p:txBody>
      </p:sp>
      <p:sp>
        <p:nvSpPr>
          <p:cNvPr id="12" name="Slide Number Placeholder 11">
            <a:extLst>
              <a:ext uri="{FF2B5EF4-FFF2-40B4-BE49-F238E27FC236}">
                <a16:creationId xmlns:a16="http://schemas.microsoft.com/office/drawing/2014/main" id="{09875B6D-48C7-3CB6-E557-661F7134A11E}"/>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41</a:t>
            </a:fld>
            <a:endParaRPr lang="en-US" dirty="0"/>
          </a:p>
        </p:txBody>
      </p:sp>
    </p:spTree>
    <p:extLst>
      <p:ext uri="{BB962C8B-B14F-4D97-AF65-F5344CB8AC3E}">
        <p14:creationId xmlns:p14="http://schemas.microsoft.com/office/powerpoint/2010/main" val="22140762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C8D2829-90B1-015F-EC52-D4C5C3D326C1}"/>
              </a:ext>
            </a:extLst>
          </p:cNvPr>
          <p:cNvSpPr txBox="1">
            <a:spLocks noGrp="1"/>
          </p:cNvSpPr>
          <p:nvPr>
            <p:ph type="title" idx="4294967295"/>
          </p:nvPr>
        </p:nvSpPr>
        <p:spPr>
          <a:xfrm>
            <a:off x="1515207" y="274172"/>
            <a:ext cx="9161585" cy="90932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n-lt"/>
                <a:ea typeface="+mn-lt"/>
                <a:cs typeface="+mn-lt"/>
              </a:rPr>
              <a:t>Texas Regions: Basic Statistics</a:t>
            </a:r>
            <a:endParaRPr kumimoji="0" lang="en-US" sz="3600" b="0" i="0" u="none" strike="noStrike" kern="1200" cap="none" spc="0" normalizeH="0" baseline="0" noProof="0" dirty="0">
              <a:ln>
                <a:noFill/>
              </a:ln>
              <a:solidFill>
                <a:schemeClr val="tx1"/>
              </a:solidFill>
              <a:effectLst/>
              <a:uLnTx/>
              <a:uFillTx/>
              <a:latin typeface="+mn-lt"/>
              <a:ea typeface="+mj-ea"/>
              <a:cs typeface="+mj-cs"/>
            </a:endParaRPr>
          </a:p>
        </p:txBody>
      </p:sp>
      <p:pic>
        <p:nvPicPr>
          <p:cNvPr id="7" name="Content Placeholder 5" descr="Map image of Texas Comptroller Economic Regions.">
            <a:extLst>
              <a:ext uri="{FF2B5EF4-FFF2-40B4-BE49-F238E27FC236}">
                <a16:creationId xmlns:a16="http://schemas.microsoft.com/office/drawing/2014/main" id="{795B7F3B-E8DC-CCC1-8463-765AC724E01C}"/>
              </a:ext>
            </a:extLst>
          </p:cNvPr>
          <p:cNvPicPr>
            <a:picLocks noGrp="1" noChangeAspect="1"/>
          </p:cNvPicPr>
          <p:nvPr>
            <p:ph idx="1"/>
          </p:nvPr>
        </p:nvPicPr>
        <p:blipFill rotWithShape="1">
          <a:blip r:embed="rId3"/>
          <a:srcRect l="3716" t="4062" r="6562" b="2822"/>
          <a:stretch/>
        </p:blipFill>
        <p:spPr>
          <a:xfrm>
            <a:off x="261256" y="165464"/>
            <a:ext cx="2272937" cy="2299062"/>
          </a:xfrm>
        </p:spPr>
      </p:pic>
      <p:sp>
        <p:nvSpPr>
          <p:cNvPr id="11" name="Slide Number Placeholder 10">
            <a:extLst>
              <a:ext uri="{FF2B5EF4-FFF2-40B4-BE49-F238E27FC236}">
                <a16:creationId xmlns:a16="http://schemas.microsoft.com/office/drawing/2014/main" id="{FD44AD3C-8AE4-8592-C139-C50002118DE3}"/>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42</a:t>
            </a:fld>
            <a:endParaRPr lang="en-US" dirty="0"/>
          </a:p>
        </p:txBody>
      </p:sp>
      <p:graphicFrame>
        <p:nvGraphicFramePr>
          <p:cNvPr id="2" name="Object 1" descr="Data table with 2020 urban and urban area statistics for each region.">
            <a:extLst>
              <a:ext uri="{FF2B5EF4-FFF2-40B4-BE49-F238E27FC236}">
                <a16:creationId xmlns:a16="http://schemas.microsoft.com/office/drawing/2014/main" id="{6F2488E9-C9C0-680B-9B39-4AC5985AD9C3}"/>
              </a:ext>
            </a:extLst>
          </p:cNvPr>
          <p:cNvGraphicFramePr>
            <a:graphicFrameLocks noChangeAspect="1"/>
          </p:cNvGraphicFramePr>
          <p:nvPr>
            <p:extLst>
              <p:ext uri="{D42A27DB-BD31-4B8C-83A1-F6EECF244321}">
                <p14:modId xmlns:p14="http://schemas.microsoft.com/office/powerpoint/2010/main" val="865510433"/>
              </p:ext>
            </p:extLst>
          </p:nvPr>
        </p:nvGraphicFramePr>
        <p:xfrm>
          <a:off x="3753089" y="1985211"/>
          <a:ext cx="4685819" cy="3128210"/>
        </p:xfrm>
        <a:graphic>
          <a:graphicData uri="http://schemas.openxmlformats.org/presentationml/2006/ole">
            <mc:AlternateContent xmlns:mc="http://schemas.openxmlformats.org/markup-compatibility/2006">
              <mc:Choice xmlns:v="urn:schemas-microsoft-com:vml" Requires="v">
                <p:oleObj name="Worksheet" r:id="rId4" imgW="4943524" imgH="3591027" progId="Excel.Sheet.12">
                  <p:embed/>
                </p:oleObj>
              </mc:Choice>
              <mc:Fallback>
                <p:oleObj name="Worksheet" r:id="rId4" imgW="4943524" imgH="3591027" progId="Excel.Sheet.12">
                  <p:embed/>
                  <p:pic>
                    <p:nvPicPr>
                      <p:cNvPr id="2" name="Object 1">
                        <a:extLst>
                          <a:ext uri="{FF2B5EF4-FFF2-40B4-BE49-F238E27FC236}">
                            <a16:creationId xmlns:a16="http://schemas.microsoft.com/office/drawing/2014/main" id="{6F2488E9-C9C0-680B-9B39-4AC5985AD9C3}"/>
                          </a:ext>
                        </a:extLst>
                      </p:cNvPr>
                      <p:cNvPicPr/>
                      <p:nvPr/>
                    </p:nvPicPr>
                    <p:blipFill>
                      <a:blip r:embed="rId5"/>
                      <a:stretch>
                        <a:fillRect/>
                      </a:stretch>
                    </p:blipFill>
                    <p:spPr>
                      <a:xfrm>
                        <a:off x="3753089" y="1985211"/>
                        <a:ext cx="4685819" cy="3128210"/>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D0CA7756-B57E-F332-D398-E49D7C42CFE6}"/>
              </a:ext>
            </a:extLst>
          </p:cNvPr>
          <p:cNvSpPr txBox="1"/>
          <p:nvPr/>
        </p:nvSpPr>
        <p:spPr>
          <a:xfrm>
            <a:off x="3753089" y="5113421"/>
            <a:ext cx="4881491" cy="461665"/>
          </a:xfrm>
          <a:prstGeom prst="rect">
            <a:avLst/>
          </a:prstGeom>
          <a:noFill/>
        </p:spPr>
        <p:txBody>
          <a:bodyPr wrap="square" rtlCol="0">
            <a:spAutoFit/>
          </a:bodyPr>
          <a:lstStyle/>
          <a:p>
            <a:r>
              <a:rPr lang="en-US" sz="1200" dirty="0"/>
              <a:t>Sources: Texas Comptroller Economic Regions; 2020 County, Tabulation Block, and Urban Area TIGER/Line Shapefiles</a:t>
            </a:r>
          </a:p>
        </p:txBody>
      </p:sp>
    </p:spTree>
    <p:extLst>
      <p:ext uri="{BB962C8B-B14F-4D97-AF65-F5344CB8AC3E}">
        <p14:creationId xmlns:p14="http://schemas.microsoft.com/office/powerpoint/2010/main" val="34002662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C8D2829-90B1-015F-EC52-D4C5C3D326C1}"/>
              </a:ext>
            </a:extLst>
          </p:cNvPr>
          <p:cNvSpPr txBox="1">
            <a:spLocks noGrp="1"/>
          </p:cNvSpPr>
          <p:nvPr>
            <p:ph type="title" idx="4294967295"/>
          </p:nvPr>
        </p:nvSpPr>
        <p:spPr>
          <a:xfrm>
            <a:off x="1515207" y="256662"/>
            <a:ext cx="9161585" cy="90932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n-lt"/>
                <a:ea typeface="+mn-lt"/>
                <a:cs typeface="+mn-lt"/>
              </a:rPr>
              <a:t>Texas Regions: Basic Statistics</a:t>
            </a:r>
            <a:endParaRPr kumimoji="0" lang="en-US" sz="3600" b="0" i="0" u="none" strike="noStrike" kern="1200" cap="none" spc="0" normalizeH="0" baseline="0" noProof="0" dirty="0">
              <a:ln>
                <a:noFill/>
              </a:ln>
              <a:solidFill>
                <a:schemeClr val="tx1"/>
              </a:solidFill>
              <a:effectLst/>
              <a:uLnTx/>
              <a:uFillTx/>
              <a:latin typeface="+mn-lt"/>
              <a:ea typeface="+mj-ea"/>
              <a:cs typeface="+mj-cs"/>
            </a:endParaRPr>
          </a:p>
        </p:txBody>
      </p:sp>
      <p:sp>
        <p:nvSpPr>
          <p:cNvPr id="2" name="Slide Number Placeholder 1">
            <a:extLst>
              <a:ext uri="{FF2B5EF4-FFF2-40B4-BE49-F238E27FC236}">
                <a16:creationId xmlns:a16="http://schemas.microsoft.com/office/drawing/2014/main" id="{846C8B87-453D-6CF0-8DEB-2C3FEDE6BC46}"/>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43</a:t>
            </a:fld>
            <a:endParaRPr lang="en-US" dirty="0"/>
          </a:p>
        </p:txBody>
      </p:sp>
      <p:graphicFrame>
        <p:nvGraphicFramePr>
          <p:cNvPr id="4" name="Object 3" descr="Data table with 2020 urban and urban area statistics for each region and information for the most populous UA in each region.">
            <a:extLst>
              <a:ext uri="{FF2B5EF4-FFF2-40B4-BE49-F238E27FC236}">
                <a16:creationId xmlns:a16="http://schemas.microsoft.com/office/drawing/2014/main" id="{5497E8F5-954E-BF59-ABA3-F439D82AFC2D}"/>
              </a:ext>
            </a:extLst>
          </p:cNvPr>
          <p:cNvGraphicFramePr>
            <a:graphicFrameLocks noChangeAspect="1"/>
          </p:cNvGraphicFramePr>
          <p:nvPr>
            <p:extLst>
              <p:ext uri="{D42A27DB-BD31-4B8C-83A1-F6EECF244321}">
                <p14:modId xmlns:p14="http://schemas.microsoft.com/office/powerpoint/2010/main" val="1395620830"/>
              </p:ext>
            </p:extLst>
          </p:nvPr>
        </p:nvGraphicFramePr>
        <p:xfrm>
          <a:off x="1239253" y="1522664"/>
          <a:ext cx="9828169" cy="3619500"/>
        </p:xfrm>
        <a:graphic>
          <a:graphicData uri="http://schemas.openxmlformats.org/presentationml/2006/ole">
            <mc:AlternateContent xmlns:mc="http://schemas.openxmlformats.org/markup-compatibility/2006">
              <mc:Choice xmlns:v="urn:schemas-microsoft-com:vml" Requires="v">
                <p:oleObj name="Worksheet" r:id="rId3" imgW="10220320" imgH="3619558" progId="Excel.Sheet.12">
                  <p:embed/>
                </p:oleObj>
              </mc:Choice>
              <mc:Fallback>
                <p:oleObj name="Worksheet" r:id="rId3" imgW="10220320" imgH="3619558" progId="Excel.Sheet.12">
                  <p:embed/>
                  <p:pic>
                    <p:nvPicPr>
                      <p:cNvPr id="4" name="Object 3">
                        <a:extLst>
                          <a:ext uri="{FF2B5EF4-FFF2-40B4-BE49-F238E27FC236}">
                            <a16:creationId xmlns:a16="http://schemas.microsoft.com/office/drawing/2014/main" id="{5497E8F5-954E-BF59-ABA3-F439D82AFC2D}"/>
                          </a:ext>
                        </a:extLst>
                      </p:cNvPr>
                      <p:cNvPicPr/>
                      <p:nvPr/>
                    </p:nvPicPr>
                    <p:blipFill>
                      <a:blip r:embed="rId4"/>
                      <a:stretch>
                        <a:fillRect/>
                      </a:stretch>
                    </p:blipFill>
                    <p:spPr>
                      <a:xfrm>
                        <a:off x="1239253" y="1522664"/>
                        <a:ext cx="9828169" cy="3619500"/>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EA883BE3-0A8B-2792-D8FD-2FE8CA6F140F}"/>
              </a:ext>
            </a:extLst>
          </p:cNvPr>
          <p:cNvSpPr txBox="1"/>
          <p:nvPr/>
        </p:nvSpPr>
        <p:spPr>
          <a:xfrm>
            <a:off x="6759342" y="6154154"/>
            <a:ext cx="4817449" cy="307777"/>
          </a:xfrm>
          <a:prstGeom prst="rect">
            <a:avLst/>
          </a:prstGeom>
          <a:noFill/>
        </p:spPr>
        <p:txBody>
          <a:bodyPr wrap="square" rtlCol="0">
            <a:spAutoFit/>
          </a:bodyPr>
          <a:lstStyle/>
          <a:p>
            <a:pPr algn="r"/>
            <a:r>
              <a:rPr lang="en-US" sz="1400" dirty="0"/>
              <a:t>*El Paso, TX--NM data represents the Texas portion of the UA.</a:t>
            </a:r>
          </a:p>
        </p:txBody>
      </p:sp>
      <p:sp>
        <p:nvSpPr>
          <p:cNvPr id="5" name="TextBox 4">
            <a:extLst>
              <a:ext uri="{FF2B5EF4-FFF2-40B4-BE49-F238E27FC236}">
                <a16:creationId xmlns:a16="http://schemas.microsoft.com/office/drawing/2014/main" id="{105DDCF1-6D2D-8B11-60FF-72C65D1EAEB5}"/>
              </a:ext>
            </a:extLst>
          </p:cNvPr>
          <p:cNvSpPr txBox="1"/>
          <p:nvPr/>
        </p:nvSpPr>
        <p:spPr>
          <a:xfrm>
            <a:off x="1239253" y="5113421"/>
            <a:ext cx="9828169" cy="461665"/>
          </a:xfrm>
          <a:prstGeom prst="rect">
            <a:avLst/>
          </a:prstGeom>
          <a:noFill/>
        </p:spPr>
        <p:txBody>
          <a:bodyPr wrap="square" rtlCol="0">
            <a:spAutoFit/>
          </a:bodyPr>
          <a:lstStyle/>
          <a:p>
            <a:r>
              <a:rPr lang="en-US" sz="1200" dirty="0"/>
              <a:t>Sources: Texas Comptroller Economic Regions; 2020 County, 2020 Tabulation Block, and 2020 Urban Area TIGER/Line Shapefiles; 2020 list of urban areas and state-sorted list of urban areas on </a:t>
            </a:r>
            <a:r>
              <a:rPr lang="en-US" sz="1200" b="0" i="0" dirty="0">
                <a:effectLst/>
                <a:latin typeface="Calibri" panose="020F0502020204030204" pitchFamily="34" charset="0"/>
                <a:hlinkClick r:id="rId5"/>
              </a:rPr>
              <a:t>Urban and Rural (census.gov)</a:t>
            </a:r>
            <a:r>
              <a:rPr lang="en-US" sz="1200" dirty="0">
                <a:latin typeface="Calibri" panose="020F0502020204030204" pitchFamily="34" charset="0"/>
              </a:rPr>
              <a:t> </a:t>
            </a:r>
            <a:endParaRPr lang="en-US" sz="1200" dirty="0"/>
          </a:p>
        </p:txBody>
      </p:sp>
    </p:spTree>
    <p:extLst>
      <p:ext uri="{BB962C8B-B14F-4D97-AF65-F5344CB8AC3E}">
        <p14:creationId xmlns:p14="http://schemas.microsoft.com/office/powerpoint/2010/main" val="39307626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C8D2829-90B1-015F-EC52-D4C5C3D326C1}"/>
              </a:ext>
            </a:extLst>
          </p:cNvPr>
          <p:cNvSpPr txBox="1">
            <a:spLocks/>
          </p:cNvSpPr>
          <p:nvPr/>
        </p:nvSpPr>
        <p:spPr>
          <a:xfrm>
            <a:off x="1515205" y="444530"/>
            <a:ext cx="9161585" cy="9093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mn-lt"/>
                <a:ea typeface="+mn-lt"/>
                <a:cs typeface="+mn-lt"/>
              </a:rPr>
              <a:t>Texas Regions: Percent Change </a:t>
            </a:r>
          </a:p>
          <a:p>
            <a:pPr algn="ctr"/>
            <a:r>
              <a:rPr lang="en-US" sz="3600" dirty="0">
                <a:latin typeface="+mn-lt"/>
                <a:ea typeface="+mn-lt"/>
                <a:cs typeface="+mn-lt"/>
              </a:rPr>
              <a:t>2010 to 2020</a:t>
            </a:r>
            <a:endParaRPr lang="en-US" sz="3600" dirty="0">
              <a:latin typeface="+mn-lt"/>
            </a:endParaRPr>
          </a:p>
        </p:txBody>
      </p:sp>
      <p:graphicFrame>
        <p:nvGraphicFramePr>
          <p:cNvPr id="5" name="Object 4" descr="Data table with percent change between 2010 and 2020 in various regional, urban, and urban area information for each region.">
            <a:extLst>
              <a:ext uri="{FF2B5EF4-FFF2-40B4-BE49-F238E27FC236}">
                <a16:creationId xmlns:a16="http://schemas.microsoft.com/office/drawing/2014/main" id="{07112EF2-748A-D874-E2C8-6B304021A467}"/>
              </a:ext>
            </a:extLst>
          </p:cNvPr>
          <p:cNvGraphicFramePr>
            <a:graphicFrameLocks noChangeAspect="1"/>
          </p:cNvGraphicFramePr>
          <p:nvPr>
            <p:extLst>
              <p:ext uri="{D42A27DB-BD31-4B8C-83A1-F6EECF244321}">
                <p14:modId xmlns:p14="http://schemas.microsoft.com/office/powerpoint/2010/main" val="89469352"/>
              </p:ext>
            </p:extLst>
          </p:nvPr>
        </p:nvGraphicFramePr>
        <p:xfrm>
          <a:off x="3167059" y="1856072"/>
          <a:ext cx="5857875" cy="3667125"/>
        </p:xfrm>
        <a:graphic>
          <a:graphicData uri="http://schemas.openxmlformats.org/presentationml/2006/ole">
            <mc:AlternateContent xmlns:mc="http://schemas.openxmlformats.org/markup-compatibility/2006">
              <mc:Choice xmlns:v="urn:schemas-microsoft-com:vml" Requires="v">
                <p:oleObj name="Worksheet" r:id="rId3" imgW="5857924" imgH="3667198" progId="Excel.Sheet.12">
                  <p:embed/>
                </p:oleObj>
              </mc:Choice>
              <mc:Fallback>
                <p:oleObj name="Worksheet" r:id="rId3" imgW="5857924" imgH="3667198" progId="Excel.Sheet.12">
                  <p:embed/>
                  <p:pic>
                    <p:nvPicPr>
                      <p:cNvPr id="5" name="Object 4">
                        <a:extLst>
                          <a:ext uri="{FF2B5EF4-FFF2-40B4-BE49-F238E27FC236}">
                            <a16:creationId xmlns:a16="http://schemas.microsoft.com/office/drawing/2014/main" id="{07112EF2-748A-D874-E2C8-6B304021A467}"/>
                          </a:ext>
                        </a:extLst>
                      </p:cNvPr>
                      <p:cNvPicPr/>
                      <p:nvPr/>
                    </p:nvPicPr>
                    <p:blipFill>
                      <a:blip r:embed="rId4"/>
                      <a:stretch>
                        <a:fillRect/>
                      </a:stretch>
                    </p:blipFill>
                    <p:spPr>
                      <a:xfrm>
                        <a:off x="3167059" y="1856072"/>
                        <a:ext cx="5857875" cy="3667125"/>
                      </a:xfrm>
                      <a:prstGeom prst="rect">
                        <a:avLst/>
                      </a:prstGeom>
                    </p:spPr>
                  </p:pic>
                </p:oleObj>
              </mc:Fallback>
            </mc:AlternateContent>
          </a:graphicData>
        </a:graphic>
      </p:graphicFrame>
      <p:sp>
        <p:nvSpPr>
          <p:cNvPr id="7" name="Slide Number Placeholder 6">
            <a:extLst>
              <a:ext uri="{FF2B5EF4-FFF2-40B4-BE49-F238E27FC236}">
                <a16:creationId xmlns:a16="http://schemas.microsoft.com/office/drawing/2014/main" id="{C2F838D9-54FF-C968-92DF-65F2BE0AC7C3}"/>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44</a:t>
            </a:fld>
            <a:endParaRPr lang="en-US" dirty="0"/>
          </a:p>
        </p:txBody>
      </p:sp>
      <p:sp>
        <p:nvSpPr>
          <p:cNvPr id="3" name="Content Placeholder 2">
            <a:extLst>
              <a:ext uri="{FF2B5EF4-FFF2-40B4-BE49-F238E27FC236}">
                <a16:creationId xmlns:a16="http://schemas.microsoft.com/office/drawing/2014/main" id="{51B9A9AD-9162-03DE-0563-0F3BDAD950EF}"/>
              </a:ext>
            </a:extLst>
          </p:cNvPr>
          <p:cNvSpPr>
            <a:spLocks noGrp="1"/>
          </p:cNvSpPr>
          <p:nvPr>
            <p:ph idx="1"/>
          </p:nvPr>
        </p:nvSpPr>
        <p:spPr>
          <a:xfrm>
            <a:off x="838198" y="1856072"/>
            <a:ext cx="10515600" cy="4351338"/>
          </a:xfrm>
        </p:spPr>
        <p:txBody>
          <a:bodyPr/>
          <a:lstStyle/>
          <a:p>
            <a:r>
              <a:rPr lang="en-US" dirty="0"/>
              <a:t>\</a:t>
            </a:r>
          </a:p>
        </p:txBody>
      </p:sp>
      <p:pic>
        <p:nvPicPr>
          <p:cNvPr id="4" name="Content Placeholder 5" descr="Map image of Texas Comptroller Economic Regions.">
            <a:extLst>
              <a:ext uri="{FF2B5EF4-FFF2-40B4-BE49-F238E27FC236}">
                <a16:creationId xmlns:a16="http://schemas.microsoft.com/office/drawing/2014/main" id="{B38A3D37-970D-AE2D-DDEC-32FDCD9F96FC}"/>
              </a:ext>
            </a:extLst>
          </p:cNvPr>
          <p:cNvPicPr>
            <a:picLocks noChangeAspect="1"/>
          </p:cNvPicPr>
          <p:nvPr/>
        </p:nvPicPr>
        <p:blipFill rotWithShape="1">
          <a:blip r:embed="rId5"/>
          <a:srcRect l="3716" t="4062" r="6562" b="2822"/>
          <a:stretch/>
        </p:blipFill>
        <p:spPr>
          <a:xfrm>
            <a:off x="261256" y="165464"/>
            <a:ext cx="2272937" cy="2299062"/>
          </a:xfrm>
          <a:prstGeom prst="rect">
            <a:avLst/>
          </a:prstGeom>
        </p:spPr>
      </p:pic>
      <p:sp>
        <p:nvSpPr>
          <p:cNvPr id="6" name="Title 5">
            <a:extLst>
              <a:ext uri="{FF2B5EF4-FFF2-40B4-BE49-F238E27FC236}">
                <a16:creationId xmlns:a16="http://schemas.microsoft.com/office/drawing/2014/main" id="{77405A1A-20FD-789B-2B13-CD5F3796E9E4}"/>
              </a:ext>
            </a:extLst>
          </p:cNvPr>
          <p:cNvSpPr txBox="1">
            <a:spLocks noGrp="1"/>
          </p:cNvSpPr>
          <p:nvPr>
            <p:ph type="title" idx="4294967295"/>
          </p:nvPr>
        </p:nvSpPr>
        <p:spPr>
          <a:xfrm>
            <a:off x="3047219" y="5509300"/>
            <a:ext cx="609755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Sources: Texas Comptroller Economic Regions; 2010 and 2020 County, Tabulation Block, and Urban Area TIGER/Line Shapefiles; 2010 and 2020 lists of urban areas and state-sorted lists of urban areas on </a:t>
            </a: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hlinkClick r:id="rId6"/>
              </a:rPr>
              <a:t>Urban and Rural (census.gov)</a:t>
            </a:r>
            <a:r>
              <a:rPr kumimoji="0" lang="en-US" sz="12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1213726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36BBF98-35DF-638C-3F64-AF968C3D8C5D}"/>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45</a:t>
            </a:fld>
            <a:endParaRPr lang="en-US" dirty="0"/>
          </a:p>
        </p:txBody>
      </p:sp>
      <p:sp>
        <p:nvSpPr>
          <p:cNvPr id="6" name="Title 5">
            <a:extLst>
              <a:ext uri="{FF2B5EF4-FFF2-40B4-BE49-F238E27FC236}">
                <a16:creationId xmlns:a16="http://schemas.microsoft.com/office/drawing/2014/main" id="{A1AD6629-E561-C202-F18F-AA5C790D4265}"/>
              </a:ext>
            </a:extLst>
          </p:cNvPr>
          <p:cNvSpPr>
            <a:spLocks noGrp="1"/>
          </p:cNvSpPr>
          <p:nvPr>
            <p:ph type="title"/>
          </p:nvPr>
        </p:nvSpPr>
        <p:spPr>
          <a:xfrm>
            <a:off x="838200" y="1931329"/>
            <a:ext cx="10515600" cy="1325563"/>
          </a:xfrm>
        </p:spPr>
        <p:txBody>
          <a:bodyPr>
            <a:noAutofit/>
          </a:bodyPr>
          <a:lstStyle/>
          <a:p>
            <a:pPr algn="ctr"/>
            <a:r>
              <a:rPr lang="en-US" sz="3600" dirty="0">
                <a:latin typeface="+mn-lt"/>
              </a:rPr>
              <a:t>Beyond 2020</a:t>
            </a:r>
          </a:p>
        </p:txBody>
      </p:sp>
    </p:spTree>
    <p:extLst>
      <p:ext uri="{BB962C8B-B14F-4D97-AF65-F5344CB8AC3E}">
        <p14:creationId xmlns:p14="http://schemas.microsoft.com/office/powerpoint/2010/main" val="17151099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4E122-440F-81DD-FD8B-6D343A6A45CB}"/>
              </a:ext>
            </a:extLst>
          </p:cNvPr>
          <p:cNvSpPr>
            <a:spLocks noGrp="1"/>
          </p:cNvSpPr>
          <p:nvPr>
            <p:ph type="title"/>
          </p:nvPr>
        </p:nvSpPr>
        <p:spPr>
          <a:xfrm>
            <a:off x="838200" y="334271"/>
            <a:ext cx="10515600" cy="782357"/>
          </a:xfrm>
        </p:spPr>
        <p:txBody>
          <a:bodyPr>
            <a:normAutofit/>
          </a:bodyPr>
          <a:lstStyle/>
          <a:p>
            <a:pPr algn="ctr"/>
            <a:r>
              <a:rPr lang="en-US" sz="3600" dirty="0">
                <a:latin typeface="+mn-lt"/>
              </a:rPr>
              <a:t>Beyond 2020: Next Steps</a:t>
            </a:r>
          </a:p>
        </p:txBody>
      </p:sp>
      <p:sp>
        <p:nvSpPr>
          <p:cNvPr id="3" name="Slide Number Placeholder 2">
            <a:extLst>
              <a:ext uri="{FF2B5EF4-FFF2-40B4-BE49-F238E27FC236}">
                <a16:creationId xmlns:a16="http://schemas.microsoft.com/office/drawing/2014/main" id="{A701DE8A-BC88-3A46-7AA6-3FF862653093}"/>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46</a:t>
            </a:fld>
            <a:endParaRPr lang="en-US" dirty="0"/>
          </a:p>
        </p:txBody>
      </p:sp>
      <p:sp>
        <p:nvSpPr>
          <p:cNvPr id="4" name="Content Placeholder 3">
            <a:extLst>
              <a:ext uri="{FF2B5EF4-FFF2-40B4-BE49-F238E27FC236}">
                <a16:creationId xmlns:a16="http://schemas.microsoft.com/office/drawing/2014/main" id="{F72D1F56-8854-3870-E4C0-F8D35410E5D4}"/>
              </a:ext>
            </a:extLst>
          </p:cNvPr>
          <p:cNvSpPr>
            <a:spLocks noGrp="1"/>
          </p:cNvSpPr>
          <p:nvPr>
            <p:ph idx="1"/>
          </p:nvPr>
        </p:nvSpPr>
        <p:spPr>
          <a:xfrm>
            <a:off x="91176" y="1525702"/>
            <a:ext cx="11489680" cy="4098519"/>
          </a:xfrm>
        </p:spPr>
        <p:txBody>
          <a:bodyPr vert="horz" lIns="91440" tIns="45720" rIns="91440" bIns="45720" rtlCol="0" anchor="t">
            <a:normAutofit/>
          </a:bodyPr>
          <a:lstStyle/>
          <a:p>
            <a:pPr lvl="1"/>
            <a:r>
              <a:rPr lang="en-US" dirty="0">
                <a:cs typeface="Calibri"/>
              </a:rPr>
              <a:t>Demographic data published in the Demographic and Housing Characteristics File (DHC). </a:t>
            </a:r>
          </a:p>
          <a:p>
            <a:pPr lvl="2"/>
            <a:r>
              <a:rPr lang="en-US" dirty="0">
                <a:cs typeface="Calibri"/>
              </a:rPr>
              <a:t>Scheduled publication Summer 2023.</a:t>
            </a:r>
          </a:p>
          <a:p>
            <a:pPr lvl="2"/>
            <a:r>
              <a:rPr lang="en-US" b="0" i="0" dirty="0">
                <a:effectLst/>
              </a:rPr>
              <a:t>Subjects: Age, sex, race, Hispanic or Latino origin, household type, family type, relationship to householder, group quarters population, housing occupancy, and housing tenure.</a:t>
            </a:r>
          </a:p>
          <a:p>
            <a:pPr lvl="2"/>
            <a:r>
              <a:rPr lang="en-US" b="0" i="0" dirty="0">
                <a:effectLst/>
              </a:rPr>
              <a:t>Some tables are repeated by race and ethnicity.</a:t>
            </a:r>
            <a:endParaRPr lang="en-US" dirty="0">
              <a:cs typeface="Calibri"/>
            </a:endParaRPr>
          </a:p>
          <a:p>
            <a:pPr lvl="1"/>
            <a:r>
              <a:rPr lang="en-US" dirty="0">
                <a:cs typeface="Calibri"/>
              </a:rPr>
              <a:t>Continue working with stakeholders.</a:t>
            </a:r>
          </a:p>
          <a:p>
            <a:pPr lvl="2"/>
            <a:r>
              <a:rPr lang="en-US" sz="2000" dirty="0"/>
              <a:t>The Census Bureau works with tribal, federal, state, and local agencies as well as other stakeholders to ensure understanding of our classification.</a:t>
            </a:r>
            <a:endParaRPr lang="en-US" dirty="0">
              <a:effectLst/>
              <a:latin typeface="Calibri" panose="020F0502020204030204" pitchFamily="34" charset="0"/>
              <a:ea typeface="Calibri" panose="020F0502020204030204" pitchFamily="34" charset="0"/>
            </a:endParaRPr>
          </a:p>
          <a:p>
            <a:pPr lvl="2"/>
            <a:r>
              <a:rPr lang="en-US" dirty="0">
                <a:effectLst/>
                <a:latin typeface="Calibri" panose="020F0502020204030204" pitchFamily="34" charset="0"/>
                <a:ea typeface="Calibri" panose="020F0502020204030204" pitchFamily="34" charset="0"/>
              </a:rPr>
              <a:t>There are different advantages and disadvantages to urban qualification based on each individual program or funding agency and often qualification for one program may equal a disadvantage in a different program for the same entity.</a:t>
            </a:r>
            <a:endParaRPr lang="en-US" dirty="0"/>
          </a:p>
          <a:p>
            <a:pPr lvl="2"/>
            <a:endParaRPr lang="en-US" sz="1600" dirty="0">
              <a:cs typeface="Calibri"/>
            </a:endParaRPr>
          </a:p>
          <a:p>
            <a:pPr lvl="1"/>
            <a:endParaRPr lang="en-US" sz="2000" dirty="0">
              <a:cs typeface="Calibri"/>
            </a:endParaRPr>
          </a:p>
          <a:p>
            <a:pPr marL="457200" lvl="1" indent="0">
              <a:buNone/>
            </a:pPr>
            <a:endParaRPr lang="en-US" sz="1600" dirty="0"/>
          </a:p>
        </p:txBody>
      </p:sp>
    </p:spTree>
    <p:extLst>
      <p:ext uri="{BB962C8B-B14F-4D97-AF65-F5344CB8AC3E}">
        <p14:creationId xmlns:p14="http://schemas.microsoft.com/office/powerpoint/2010/main" val="3920913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7EB257-72FC-63E7-3640-E60469024963}"/>
              </a:ext>
            </a:extLst>
          </p:cNvPr>
          <p:cNvSpPr>
            <a:spLocks noGrp="1"/>
          </p:cNvSpPr>
          <p:nvPr>
            <p:ph idx="1"/>
          </p:nvPr>
        </p:nvSpPr>
        <p:spPr/>
        <p:txBody>
          <a:bodyPr/>
          <a:lstStyle/>
          <a:p>
            <a:r>
              <a:rPr lang="en-US" dirty="0"/>
              <a:t>Given data user feedback to date, the Census Bureau:</a:t>
            </a:r>
          </a:p>
          <a:p>
            <a:pPr lvl="1"/>
            <a:r>
              <a:rPr lang="en-US" dirty="0"/>
              <a:t>Does not anticipate significant UA criteria changes.</a:t>
            </a:r>
          </a:p>
          <a:p>
            <a:pPr lvl="1"/>
            <a:r>
              <a:rPr lang="en-US" dirty="0"/>
              <a:t>Will consider additional land use datasets to identify exempted territory.</a:t>
            </a:r>
          </a:p>
          <a:p>
            <a:pPr lvl="2"/>
            <a:r>
              <a:rPr lang="en-US" dirty="0"/>
              <a:t>Datasets must be nationally-consistent and freely-available sources. </a:t>
            </a:r>
          </a:p>
          <a:p>
            <a:pPr marL="457200" lvl="1" indent="0">
              <a:buNone/>
            </a:pPr>
            <a:endParaRPr lang="en-US" dirty="0"/>
          </a:p>
        </p:txBody>
      </p:sp>
      <p:sp>
        <p:nvSpPr>
          <p:cNvPr id="4" name="Slide Number Placeholder 3">
            <a:extLst>
              <a:ext uri="{FF2B5EF4-FFF2-40B4-BE49-F238E27FC236}">
                <a16:creationId xmlns:a16="http://schemas.microsoft.com/office/drawing/2014/main" id="{D36DE421-D334-F24E-036A-89A1270D5A3C}"/>
              </a:ext>
            </a:extLst>
          </p:cNvPr>
          <p:cNvSpPr>
            <a:spLocks noGrp="1"/>
          </p:cNvSpPr>
          <p:nvPr>
            <p:ph type="sldNum" sz="quarter" idx="12"/>
          </p:nvPr>
        </p:nvSpPr>
        <p:spPr/>
        <p:txBody>
          <a:bodyPr/>
          <a:lstStyle/>
          <a:p>
            <a:fld id="{FC63ECC8-719A-498E-B101-491B6A35558E}" type="slidenum">
              <a:rPr lang="en-US" smtClean="0"/>
              <a:t>47</a:t>
            </a:fld>
            <a:endParaRPr lang="en-US" dirty="0"/>
          </a:p>
        </p:txBody>
      </p:sp>
      <p:sp>
        <p:nvSpPr>
          <p:cNvPr id="5" name="Title 1">
            <a:extLst>
              <a:ext uri="{FF2B5EF4-FFF2-40B4-BE49-F238E27FC236}">
                <a16:creationId xmlns:a16="http://schemas.microsoft.com/office/drawing/2014/main" id="{911E933A-4139-2CD7-E96F-3BEA910C4460}"/>
              </a:ext>
            </a:extLst>
          </p:cNvPr>
          <p:cNvSpPr>
            <a:spLocks noGrp="1"/>
          </p:cNvSpPr>
          <p:nvPr>
            <p:ph type="title"/>
          </p:nvPr>
        </p:nvSpPr>
        <p:spPr>
          <a:xfrm>
            <a:off x="838200" y="334271"/>
            <a:ext cx="10515600" cy="782357"/>
          </a:xfrm>
        </p:spPr>
        <p:txBody>
          <a:bodyPr>
            <a:normAutofit/>
          </a:bodyPr>
          <a:lstStyle/>
          <a:p>
            <a:pPr algn="ctr"/>
            <a:r>
              <a:rPr lang="en-US" sz="3600" dirty="0">
                <a:latin typeface="+mn-lt"/>
              </a:rPr>
              <a:t>Beyond 2020: UA Criteria</a:t>
            </a:r>
          </a:p>
        </p:txBody>
      </p:sp>
    </p:spTree>
    <p:extLst>
      <p:ext uri="{BB962C8B-B14F-4D97-AF65-F5344CB8AC3E}">
        <p14:creationId xmlns:p14="http://schemas.microsoft.com/office/powerpoint/2010/main" val="18196080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4E122-440F-81DD-FD8B-6D343A6A45CB}"/>
              </a:ext>
            </a:extLst>
          </p:cNvPr>
          <p:cNvSpPr>
            <a:spLocks noGrp="1"/>
          </p:cNvSpPr>
          <p:nvPr>
            <p:ph type="title"/>
          </p:nvPr>
        </p:nvSpPr>
        <p:spPr>
          <a:xfrm>
            <a:off x="838200" y="334271"/>
            <a:ext cx="10515600" cy="782357"/>
          </a:xfrm>
        </p:spPr>
        <p:txBody>
          <a:bodyPr>
            <a:normAutofit/>
          </a:bodyPr>
          <a:lstStyle/>
          <a:p>
            <a:pPr algn="ctr"/>
            <a:r>
              <a:rPr lang="en-US" sz="3600" dirty="0">
                <a:latin typeface="+mn-lt"/>
              </a:rPr>
              <a:t>Beyond 2020: Investigating Urban-Rural Continuum</a:t>
            </a:r>
          </a:p>
        </p:txBody>
      </p:sp>
      <p:sp>
        <p:nvSpPr>
          <p:cNvPr id="3" name="Slide Number Placeholder 2">
            <a:extLst>
              <a:ext uri="{FF2B5EF4-FFF2-40B4-BE49-F238E27FC236}">
                <a16:creationId xmlns:a16="http://schemas.microsoft.com/office/drawing/2014/main" id="{A701DE8A-BC88-3A46-7AA6-3FF862653093}"/>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48</a:t>
            </a:fld>
            <a:endParaRPr lang="en-US" dirty="0"/>
          </a:p>
        </p:txBody>
      </p:sp>
      <p:sp>
        <p:nvSpPr>
          <p:cNvPr id="4" name="Content Placeholder 3">
            <a:extLst>
              <a:ext uri="{FF2B5EF4-FFF2-40B4-BE49-F238E27FC236}">
                <a16:creationId xmlns:a16="http://schemas.microsoft.com/office/drawing/2014/main" id="{F72D1F56-8854-3870-E4C0-F8D35410E5D4}"/>
              </a:ext>
            </a:extLst>
          </p:cNvPr>
          <p:cNvSpPr>
            <a:spLocks noGrp="1"/>
          </p:cNvSpPr>
          <p:nvPr>
            <p:ph idx="1"/>
          </p:nvPr>
        </p:nvSpPr>
        <p:spPr>
          <a:xfrm>
            <a:off x="96301" y="1293496"/>
            <a:ext cx="6509035" cy="4878704"/>
          </a:xfrm>
        </p:spPr>
        <p:txBody>
          <a:bodyPr vert="horz" lIns="91440" tIns="45720" rIns="91440" bIns="45720" rtlCol="0" anchor="t">
            <a:normAutofit/>
          </a:bodyPr>
          <a:lstStyle/>
          <a:p>
            <a:pPr lvl="1"/>
            <a:r>
              <a:rPr lang="en-US" dirty="0">
                <a:ea typeface="+mn-lt"/>
                <a:cs typeface="+mn-lt"/>
              </a:rPr>
              <a:t>Classifications tend to be dichotomous:</a:t>
            </a:r>
            <a:endParaRPr lang="en-US" dirty="0">
              <a:ea typeface="Calibri"/>
              <a:cs typeface="Calibri"/>
            </a:endParaRPr>
          </a:p>
          <a:p>
            <a:pPr lvl="2"/>
            <a:r>
              <a:rPr lang="en-US" dirty="0">
                <a:ea typeface="+mn-lt"/>
                <a:cs typeface="+mn-lt"/>
              </a:rPr>
              <a:t>Urban/Rural; Metropolitan/Nonmetropolitan.</a:t>
            </a:r>
            <a:endParaRPr lang="en-US" dirty="0">
              <a:ea typeface="Calibri"/>
              <a:cs typeface="Calibri"/>
            </a:endParaRPr>
          </a:p>
          <a:p>
            <a:pPr lvl="2"/>
            <a:r>
              <a:rPr lang="en-US" dirty="0">
                <a:ea typeface="+mn-lt"/>
                <a:cs typeface="+mn-lt"/>
              </a:rPr>
              <a:t>Rural and Nonmetropolitan are residual categories.</a:t>
            </a:r>
          </a:p>
          <a:p>
            <a:pPr lvl="1"/>
            <a:r>
              <a:rPr lang="en-US" dirty="0">
                <a:ea typeface="Calibri"/>
                <a:cs typeface="Calibri"/>
              </a:rPr>
              <a:t>Move towards additional categories:  </a:t>
            </a:r>
          </a:p>
          <a:p>
            <a:pPr lvl="2"/>
            <a:r>
              <a:rPr lang="en-US" dirty="0">
                <a:ea typeface="Calibri"/>
                <a:cs typeface="Calibri"/>
              </a:rPr>
              <a:t>USDA Economic</a:t>
            </a:r>
            <a:r>
              <a:rPr lang="en-US" dirty="0">
                <a:ea typeface="+mn-lt"/>
                <a:cs typeface="+mn-lt"/>
              </a:rPr>
              <a:t> Research Service Rural-Urban Commuting Areas, Rural Urban Continuum Codes.</a:t>
            </a:r>
          </a:p>
          <a:p>
            <a:pPr lvl="2"/>
            <a:r>
              <a:rPr lang="en-US" dirty="0">
                <a:ea typeface="+mn-lt"/>
                <a:cs typeface="+mn-lt"/>
              </a:rPr>
              <a:t>National Center for Health Statistics County Classification.</a:t>
            </a:r>
            <a:endParaRPr lang="en-US" sz="2400" dirty="0">
              <a:ea typeface="Calibri"/>
              <a:cs typeface="Calibri"/>
            </a:endParaRPr>
          </a:p>
          <a:p>
            <a:pPr marL="914400" lvl="2" indent="0">
              <a:buNone/>
            </a:pPr>
            <a:endParaRPr lang="en-US" sz="1600" dirty="0">
              <a:ea typeface="Calibri" panose="020F0502020204030204"/>
              <a:cs typeface="Calibri" panose="020F0502020204030204"/>
            </a:endParaRPr>
          </a:p>
          <a:p>
            <a:pPr lvl="1"/>
            <a:endParaRPr lang="en-US" sz="2000" dirty="0">
              <a:ea typeface="Calibri" panose="020F0502020204030204"/>
              <a:cs typeface="Calibri" panose="020F0502020204030204"/>
            </a:endParaRPr>
          </a:p>
          <a:p>
            <a:pPr marL="457200" lvl="1" indent="0">
              <a:buNone/>
            </a:pPr>
            <a:endParaRPr lang="en-US" sz="1600" dirty="0">
              <a:ea typeface="Calibri" panose="020F0502020204030204"/>
              <a:cs typeface="Calibri" panose="020F0502020204030204"/>
            </a:endParaRPr>
          </a:p>
        </p:txBody>
      </p:sp>
      <p:pic>
        <p:nvPicPr>
          <p:cNvPr id="5" name="Picture 5" descr="Map image of RUCA Codes by Census Tract.">
            <a:extLst>
              <a:ext uri="{FF2B5EF4-FFF2-40B4-BE49-F238E27FC236}">
                <a16:creationId xmlns:a16="http://schemas.microsoft.com/office/drawing/2014/main" id="{F1C3C903-05D5-2432-D6D8-CAE0E89F8C44}"/>
              </a:ext>
            </a:extLst>
          </p:cNvPr>
          <p:cNvPicPr>
            <a:picLocks noChangeAspect="1"/>
          </p:cNvPicPr>
          <p:nvPr/>
        </p:nvPicPr>
        <p:blipFill rotWithShape="1">
          <a:blip r:embed="rId3"/>
          <a:srcRect l="3067" t="3294" r="2432" b="3797"/>
          <a:stretch/>
        </p:blipFill>
        <p:spPr>
          <a:xfrm>
            <a:off x="7533166" y="1254642"/>
            <a:ext cx="3418369" cy="2578395"/>
          </a:xfrm>
          <a:prstGeom prst="rect">
            <a:avLst/>
          </a:prstGeom>
          <a:ln w="12700">
            <a:solidFill>
              <a:schemeClr val="tx1"/>
            </a:solidFill>
          </a:ln>
        </p:spPr>
      </p:pic>
      <p:pic>
        <p:nvPicPr>
          <p:cNvPr id="6" name="Picture 5" descr="Map image of Contextualized Rurality.">
            <a:extLst>
              <a:ext uri="{FF2B5EF4-FFF2-40B4-BE49-F238E27FC236}">
                <a16:creationId xmlns:a16="http://schemas.microsoft.com/office/drawing/2014/main" id="{AAC68F19-ABDC-C224-B5E1-94C4E677E193}"/>
              </a:ext>
            </a:extLst>
          </p:cNvPr>
          <p:cNvPicPr>
            <a:picLocks noChangeAspect="1"/>
          </p:cNvPicPr>
          <p:nvPr/>
        </p:nvPicPr>
        <p:blipFill rotWithShape="1">
          <a:blip r:embed="rId4"/>
          <a:srcRect l="3030" t="4553" r="3649" b="2667"/>
          <a:stretch/>
        </p:blipFill>
        <p:spPr>
          <a:xfrm>
            <a:off x="7533166" y="4093534"/>
            <a:ext cx="3418369" cy="2211573"/>
          </a:xfrm>
          <a:prstGeom prst="rect">
            <a:avLst/>
          </a:prstGeom>
          <a:ln w="12700">
            <a:solidFill>
              <a:schemeClr val="tx1"/>
            </a:solidFill>
          </a:ln>
        </p:spPr>
      </p:pic>
    </p:spTree>
    <p:extLst>
      <p:ext uri="{BB962C8B-B14F-4D97-AF65-F5344CB8AC3E}">
        <p14:creationId xmlns:p14="http://schemas.microsoft.com/office/powerpoint/2010/main" val="15256723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4E122-440F-81DD-FD8B-6D343A6A45CB}"/>
              </a:ext>
            </a:extLst>
          </p:cNvPr>
          <p:cNvSpPr>
            <a:spLocks noGrp="1"/>
          </p:cNvSpPr>
          <p:nvPr>
            <p:ph type="title"/>
          </p:nvPr>
        </p:nvSpPr>
        <p:spPr>
          <a:xfrm>
            <a:off x="838200" y="334271"/>
            <a:ext cx="10515600" cy="782357"/>
          </a:xfrm>
        </p:spPr>
        <p:txBody>
          <a:bodyPr>
            <a:normAutofit/>
          </a:bodyPr>
          <a:lstStyle/>
          <a:p>
            <a:pPr algn="ctr"/>
            <a:r>
              <a:rPr lang="en-US" sz="3600" dirty="0">
                <a:latin typeface="+mn-lt"/>
              </a:rPr>
              <a:t>Beyond 2020: Investigating Grids</a:t>
            </a:r>
          </a:p>
        </p:txBody>
      </p:sp>
      <p:sp>
        <p:nvSpPr>
          <p:cNvPr id="3" name="Slide Number Placeholder 2">
            <a:extLst>
              <a:ext uri="{FF2B5EF4-FFF2-40B4-BE49-F238E27FC236}">
                <a16:creationId xmlns:a16="http://schemas.microsoft.com/office/drawing/2014/main" id="{A701DE8A-BC88-3A46-7AA6-3FF862653093}"/>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49</a:t>
            </a:fld>
            <a:endParaRPr lang="en-US" dirty="0"/>
          </a:p>
        </p:txBody>
      </p:sp>
      <p:sp>
        <p:nvSpPr>
          <p:cNvPr id="4" name="Content Placeholder 3">
            <a:extLst>
              <a:ext uri="{FF2B5EF4-FFF2-40B4-BE49-F238E27FC236}">
                <a16:creationId xmlns:a16="http://schemas.microsoft.com/office/drawing/2014/main" id="{F72D1F56-8854-3870-E4C0-F8D35410E5D4}"/>
              </a:ext>
            </a:extLst>
          </p:cNvPr>
          <p:cNvSpPr>
            <a:spLocks noGrp="1"/>
          </p:cNvSpPr>
          <p:nvPr>
            <p:ph idx="1"/>
          </p:nvPr>
        </p:nvSpPr>
        <p:spPr>
          <a:xfrm>
            <a:off x="159071" y="1633126"/>
            <a:ext cx="6874027" cy="4098519"/>
          </a:xfrm>
        </p:spPr>
        <p:txBody>
          <a:bodyPr vert="horz" lIns="91440" tIns="45720" rIns="91440" bIns="45720" rtlCol="0" anchor="t">
            <a:normAutofit/>
          </a:bodyPr>
          <a:lstStyle/>
          <a:p>
            <a:pPr marL="0" indent="0">
              <a:buNone/>
            </a:pPr>
            <a:endParaRPr lang="en-US" sz="1600" dirty="0">
              <a:ea typeface="Calibri" panose="020F0502020204030204"/>
              <a:cs typeface="Calibri" panose="020F0502020204030204"/>
            </a:endParaRPr>
          </a:p>
          <a:p>
            <a:pPr lvl="1"/>
            <a:r>
              <a:rPr lang="en-US" sz="2600" dirty="0">
                <a:ea typeface="+mn-lt"/>
                <a:cs typeface="+mn-lt"/>
              </a:rPr>
              <a:t>Investigating UA delineation via grids:</a:t>
            </a:r>
          </a:p>
          <a:p>
            <a:pPr lvl="2"/>
            <a:r>
              <a:rPr lang="en-US" dirty="0"/>
              <a:t>Census blocks and other census geographies vary in size. </a:t>
            </a:r>
          </a:p>
          <a:p>
            <a:pPr lvl="2"/>
            <a:r>
              <a:rPr lang="en-US" dirty="0"/>
              <a:t>Possibility of a more uniform, close to equal geographic unit with less bias.</a:t>
            </a:r>
          </a:p>
          <a:p>
            <a:pPr marL="457200" lvl="1" indent="0">
              <a:buNone/>
            </a:pPr>
            <a:endParaRPr lang="en-US" sz="1600" dirty="0">
              <a:ea typeface="Calibri" panose="020F0502020204030204"/>
              <a:cs typeface="Calibri" panose="020F0502020204030204"/>
            </a:endParaRPr>
          </a:p>
        </p:txBody>
      </p:sp>
      <p:pic>
        <p:nvPicPr>
          <p:cNvPr id="6" name="Picture 2" descr="Map image of hex grid with housing unit count data.">
            <a:extLst>
              <a:ext uri="{FF2B5EF4-FFF2-40B4-BE49-F238E27FC236}">
                <a16:creationId xmlns:a16="http://schemas.microsoft.com/office/drawing/2014/main" id="{50186A95-24F0-133F-D597-CA0E3B8644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293" t="47353" r="4632" b="1482"/>
          <a:stretch/>
        </p:blipFill>
        <p:spPr bwMode="auto">
          <a:xfrm>
            <a:off x="7647063" y="1507787"/>
            <a:ext cx="3706737" cy="4223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8385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4E122-440F-81DD-FD8B-6D343A6A45CB}"/>
              </a:ext>
            </a:extLst>
          </p:cNvPr>
          <p:cNvSpPr>
            <a:spLocks noGrp="1"/>
          </p:cNvSpPr>
          <p:nvPr>
            <p:ph type="title"/>
          </p:nvPr>
        </p:nvSpPr>
        <p:spPr>
          <a:xfrm>
            <a:off x="838200" y="365125"/>
            <a:ext cx="10515600" cy="782357"/>
          </a:xfrm>
        </p:spPr>
        <p:txBody>
          <a:bodyPr>
            <a:normAutofit/>
          </a:bodyPr>
          <a:lstStyle/>
          <a:p>
            <a:pPr algn="ctr"/>
            <a:r>
              <a:rPr lang="en-US" sz="3600" dirty="0">
                <a:latin typeface="+mn-lt"/>
              </a:rPr>
              <a:t>Beyond 2020: Additional Considerations</a:t>
            </a:r>
          </a:p>
        </p:txBody>
      </p:sp>
      <p:sp>
        <p:nvSpPr>
          <p:cNvPr id="3" name="Slide Number Placeholder 2">
            <a:extLst>
              <a:ext uri="{FF2B5EF4-FFF2-40B4-BE49-F238E27FC236}">
                <a16:creationId xmlns:a16="http://schemas.microsoft.com/office/drawing/2014/main" id="{A701DE8A-BC88-3A46-7AA6-3FF862653093}"/>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50</a:t>
            </a:fld>
            <a:endParaRPr lang="en-US" dirty="0"/>
          </a:p>
        </p:txBody>
      </p:sp>
      <p:sp>
        <p:nvSpPr>
          <p:cNvPr id="4" name="Content Placeholder 3">
            <a:extLst>
              <a:ext uri="{FF2B5EF4-FFF2-40B4-BE49-F238E27FC236}">
                <a16:creationId xmlns:a16="http://schemas.microsoft.com/office/drawing/2014/main" id="{F72D1F56-8854-3870-E4C0-F8D35410E5D4}"/>
              </a:ext>
            </a:extLst>
          </p:cNvPr>
          <p:cNvSpPr>
            <a:spLocks noGrp="1"/>
          </p:cNvSpPr>
          <p:nvPr>
            <p:ph idx="1"/>
          </p:nvPr>
        </p:nvSpPr>
        <p:spPr>
          <a:xfrm>
            <a:off x="-346713" y="1668395"/>
            <a:ext cx="6523777" cy="4098519"/>
          </a:xfrm>
        </p:spPr>
        <p:txBody>
          <a:bodyPr vert="horz" lIns="91440" tIns="45720" rIns="91440" bIns="45720" rtlCol="0" anchor="t">
            <a:normAutofit fontScale="92500" lnSpcReduction="10000"/>
          </a:bodyPr>
          <a:lstStyle/>
          <a:p>
            <a:pPr lvl="2"/>
            <a:r>
              <a:rPr lang="en-US" sz="2400" dirty="0">
                <a:ea typeface="Calibri"/>
                <a:cs typeface="Calibri"/>
              </a:rPr>
              <a:t>Continuum and grid-based delineation in addition to “traditional” UA delineation? </a:t>
            </a:r>
          </a:p>
          <a:p>
            <a:pPr lvl="3"/>
            <a:r>
              <a:rPr lang="en-US" sz="2000" dirty="0">
                <a:ea typeface="Calibri"/>
                <a:cs typeface="Calibri"/>
              </a:rPr>
              <a:t>Historical comparability.</a:t>
            </a:r>
          </a:p>
          <a:p>
            <a:pPr lvl="3"/>
            <a:r>
              <a:rPr lang="en-US" sz="2000" dirty="0">
                <a:ea typeface="Calibri"/>
                <a:cs typeface="Calibri"/>
              </a:rPr>
              <a:t>Agency reliance on Census Bureau UAs for programmatic uses.</a:t>
            </a:r>
          </a:p>
          <a:p>
            <a:pPr lvl="3"/>
            <a:endParaRPr lang="en-US" sz="1400" dirty="0">
              <a:ea typeface="Calibri"/>
              <a:cs typeface="Calibri"/>
            </a:endParaRPr>
          </a:p>
          <a:p>
            <a:pPr lvl="2"/>
            <a:r>
              <a:rPr lang="en-US" sz="2400" dirty="0">
                <a:ea typeface="Calibri" panose="020F0502020204030204"/>
                <a:cs typeface="Calibri"/>
              </a:rPr>
              <a:t>Intercensal updates</a:t>
            </a:r>
          </a:p>
          <a:p>
            <a:pPr lvl="3"/>
            <a:r>
              <a:rPr lang="en-US" sz="2000" dirty="0">
                <a:ea typeface="Calibri" panose="020F0502020204030204"/>
                <a:cs typeface="Calibri"/>
              </a:rPr>
              <a:t>Possibility post-2020 delineation since 2020 UAs are housing unit-based.</a:t>
            </a:r>
          </a:p>
          <a:p>
            <a:pPr lvl="3"/>
            <a:r>
              <a:rPr lang="en-US" sz="2000" dirty="0">
                <a:ea typeface="Calibri" panose="020F0502020204030204"/>
                <a:cs typeface="Calibri"/>
              </a:rPr>
              <a:t>Options:</a:t>
            </a:r>
          </a:p>
          <a:p>
            <a:pPr lvl="4"/>
            <a:r>
              <a:rPr lang="en-US" sz="2000" dirty="0">
                <a:ea typeface="Calibri" panose="020F0502020204030204"/>
                <a:cs typeface="Calibri"/>
              </a:rPr>
              <a:t>Additive update (most likely), e.g., “add urban” to the current delineation where development occurs.</a:t>
            </a:r>
          </a:p>
          <a:p>
            <a:pPr lvl="4"/>
            <a:r>
              <a:rPr lang="en-US" sz="2000" dirty="0">
                <a:ea typeface="Calibri" panose="020F0502020204030204"/>
                <a:cs typeface="Calibri"/>
              </a:rPr>
              <a:t>Complete re-delineation.</a:t>
            </a:r>
          </a:p>
          <a:p>
            <a:pPr marL="1828800" lvl="4" indent="0">
              <a:buNone/>
            </a:pPr>
            <a:endParaRPr lang="en-US" sz="2000" dirty="0">
              <a:ea typeface="Calibri" panose="020F0502020204030204"/>
              <a:cs typeface="Calibri"/>
            </a:endParaRPr>
          </a:p>
          <a:p>
            <a:pPr marL="457200" lvl="1" indent="0">
              <a:buNone/>
            </a:pPr>
            <a:endParaRPr lang="en-US" sz="1600" dirty="0">
              <a:ea typeface="Calibri" panose="020F0502020204030204"/>
              <a:cs typeface="Calibri"/>
            </a:endParaRPr>
          </a:p>
        </p:txBody>
      </p:sp>
      <p:pic>
        <p:nvPicPr>
          <p:cNvPr id="5" name="Picture 4" descr="Map image of 2010 and 2020 San Antonio, TX urban area boundaries over areal imagery.">
            <a:extLst>
              <a:ext uri="{FF2B5EF4-FFF2-40B4-BE49-F238E27FC236}">
                <a16:creationId xmlns:a16="http://schemas.microsoft.com/office/drawing/2014/main" id="{0F8F3311-8249-7654-055D-533AE1A0B336}"/>
              </a:ext>
            </a:extLst>
          </p:cNvPr>
          <p:cNvPicPr>
            <a:picLocks noChangeAspect="1"/>
          </p:cNvPicPr>
          <p:nvPr/>
        </p:nvPicPr>
        <p:blipFill>
          <a:blip r:embed="rId3"/>
          <a:stretch>
            <a:fillRect/>
          </a:stretch>
        </p:blipFill>
        <p:spPr>
          <a:xfrm>
            <a:off x="7045316" y="1861487"/>
            <a:ext cx="4508182" cy="3135023"/>
          </a:xfrm>
          <a:prstGeom prst="rect">
            <a:avLst/>
          </a:prstGeom>
        </p:spPr>
      </p:pic>
      <p:sp>
        <p:nvSpPr>
          <p:cNvPr id="6" name="TextBox 5">
            <a:extLst>
              <a:ext uri="{FF2B5EF4-FFF2-40B4-BE49-F238E27FC236}">
                <a16:creationId xmlns:a16="http://schemas.microsoft.com/office/drawing/2014/main" id="{9F0BC095-F62A-82F5-BA6E-D4F06705775A}"/>
              </a:ext>
            </a:extLst>
          </p:cNvPr>
          <p:cNvSpPr txBox="1"/>
          <p:nvPr/>
        </p:nvSpPr>
        <p:spPr>
          <a:xfrm>
            <a:off x="7021866" y="1344064"/>
            <a:ext cx="4531632" cy="892552"/>
          </a:xfrm>
          <a:prstGeom prst="rect">
            <a:avLst/>
          </a:prstGeom>
          <a:noFill/>
        </p:spPr>
        <p:txBody>
          <a:bodyPr wrap="square" rtlCol="0">
            <a:spAutoFit/>
          </a:bodyPr>
          <a:lstStyle/>
          <a:p>
            <a:r>
              <a:rPr lang="en-US" sz="1500" dirty="0"/>
              <a:t>Post-2010 development on the west side of the San Antonio, TX UA.</a:t>
            </a:r>
          </a:p>
          <a:p>
            <a:endParaRPr lang="en-US" sz="2200" dirty="0"/>
          </a:p>
        </p:txBody>
      </p:sp>
      <p:sp>
        <p:nvSpPr>
          <p:cNvPr id="7" name="TextBox 6">
            <a:extLst>
              <a:ext uri="{FF2B5EF4-FFF2-40B4-BE49-F238E27FC236}">
                <a16:creationId xmlns:a16="http://schemas.microsoft.com/office/drawing/2014/main" id="{273A94DD-B3C8-2592-C003-72B22ECEF1EA}"/>
              </a:ext>
            </a:extLst>
          </p:cNvPr>
          <p:cNvSpPr txBox="1"/>
          <p:nvPr/>
        </p:nvSpPr>
        <p:spPr>
          <a:xfrm>
            <a:off x="9378194" y="5344970"/>
            <a:ext cx="2175304" cy="877163"/>
          </a:xfrm>
          <a:prstGeom prst="rect">
            <a:avLst/>
          </a:prstGeom>
          <a:solidFill>
            <a:schemeClr val="bg1">
              <a:lumMod val="85000"/>
            </a:schemeClr>
          </a:solidFill>
        </p:spPr>
        <p:txBody>
          <a:bodyPr wrap="square" rtlCol="0">
            <a:spAutoFit/>
          </a:bodyPr>
          <a:lstStyle/>
          <a:p>
            <a:r>
              <a:rPr lang="en-US" sz="1500" dirty="0"/>
              <a:t>Legend:</a:t>
            </a:r>
          </a:p>
          <a:p>
            <a:r>
              <a:rPr lang="en-US" sz="1500" dirty="0"/>
              <a:t>          2020 UA Boundary</a:t>
            </a:r>
            <a:endParaRPr lang="en-US" sz="1500" i="1" dirty="0"/>
          </a:p>
          <a:p>
            <a:endParaRPr lang="en-US" sz="600" dirty="0"/>
          </a:p>
          <a:p>
            <a:r>
              <a:rPr lang="en-US" sz="1500" dirty="0"/>
              <a:t>          2010 UA Boundary</a:t>
            </a:r>
            <a:endParaRPr lang="en-US" sz="1500" i="1" dirty="0"/>
          </a:p>
        </p:txBody>
      </p:sp>
      <p:sp>
        <p:nvSpPr>
          <p:cNvPr id="8" name="Rectangle 7">
            <a:extLst>
              <a:ext uri="{FF2B5EF4-FFF2-40B4-BE49-F238E27FC236}">
                <a16:creationId xmlns:a16="http://schemas.microsoft.com/office/drawing/2014/main" id="{434C7CFB-1258-3AF8-BDA6-0B295F00892A}"/>
              </a:ext>
              <a:ext uri="{C183D7F6-B498-43B3-948B-1728B52AA6E4}">
                <adec:decorative xmlns:adec="http://schemas.microsoft.com/office/drawing/2017/decorative" val="1"/>
              </a:ext>
            </a:extLst>
          </p:cNvPr>
          <p:cNvSpPr/>
          <p:nvPr/>
        </p:nvSpPr>
        <p:spPr>
          <a:xfrm>
            <a:off x="9529682" y="5947031"/>
            <a:ext cx="298623" cy="217940"/>
          </a:xfrm>
          <a:prstGeom prst="rect">
            <a:avLst/>
          </a:prstGeom>
          <a:noFill/>
          <a:ln w="44450">
            <a:solidFill>
              <a:srgbClr val="1A1E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ACBE1CA-422E-4141-4C40-0B72B247E590}"/>
              </a:ext>
              <a:ext uri="{C183D7F6-B498-43B3-948B-1728B52AA6E4}">
                <adec:decorative xmlns:adec="http://schemas.microsoft.com/office/drawing/2017/decorative" val="1"/>
              </a:ext>
            </a:extLst>
          </p:cNvPr>
          <p:cNvSpPr/>
          <p:nvPr/>
        </p:nvSpPr>
        <p:spPr>
          <a:xfrm>
            <a:off x="9529682" y="5657944"/>
            <a:ext cx="298623" cy="217940"/>
          </a:xfrm>
          <a:prstGeom prst="rect">
            <a:avLst/>
          </a:prstGeom>
          <a:solidFill>
            <a:schemeClr val="bg1">
              <a:lumMod val="85000"/>
            </a:schemeClr>
          </a:solidFill>
          <a:ln w="444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30531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4C4C1F9-3E08-54F8-A493-A53616A43C41}"/>
              </a:ext>
            </a:extLst>
          </p:cNvPr>
          <p:cNvSpPr>
            <a:spLocks noGrp="1"/>
          </p:cNvSpPr>
          <p:nvPr>
            <p:ph type="title"/>
          </p:nvPr>
        </p:nvSpPr>
        <p:spPr>
          <a:xfrm>
            <a:off x="1600822" y="55846"/>
            <a:ext cx="8887095" cy="909323"/>
          </a:xfrm>
        </p:spPr>
        <p:txBody>
          <a:bodyPr>
            <a:noAutofit/>
          </a:bodyPr>
          <a:lstStyle/>
          <a:p>
            <a:pPr algn="ctr"/>
            <a:r>
              <a:rPr lang="en-US" altLang="en-US" sz="3600" dirty="0">
                <a:latin typeface="+mn-lt"/>
                <a:cs typeface="Arial" charset="0"/>
              </a:rPr>
              <a:t>Texas 2020 UAs</a:t>
            </a:r>
            <a:endParaRPr lang="en-US" sz="3600" dirty="0"/>
          </a:p>
        </p:txBody>
      </p:sp>
      <p:sp>
        <p:nvSpPr>
          <p:cNvPr id="2" name="Slide Number Placeholder 1">
            <a:extLst>
              <a:ext uri="{FF2B5EF4-FFF2-40B4-BE49-F238E27FC236}">
                <a16:creationId xmlns:a16="http://schemas.microsoft.com/office/drawing/2014/main" id="{8FD02835-64A8-0843-BE76-D14AEEF95412}"/>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51</a:t>
            </a:fld>
            <a:endParaRPr lang="en-US" dirty="0"/>
          </a:p>
        </p:txBody>
      </p:sp>
      <p:pic>
        <p:nvPicPr>
          <p:cNvPr id="6" name="Picture 5" descr="Map image of 2020 Census UAs in Texas.">
            <a:extLst>
              <a:ext uri="{FF2B5EF4-FFF2-40B4-BE49-F238E27FC236}">
                <a16:creationId xmlns:a16="http://schemas.microsoft.com/office/drawing/2014/main" id="{AA8A1363-7D75-2336-1739-6A39781D96DB}"/>
              </a:ext>
            </a:extLst>
          </p:cNvPr>
          <p:cNvPicPr>
            <a:picLocks noChangeAspect="1"/>
          </p:cNvPicPr>
          <p:nvPr/>
        </p:nvPicPr>
        <p:blipFill>
          <a:blip r:embed="rId3"/>
          <a:stretch>
            <a:fillRect/>
          </a:stretch>
        </p:blipFill>
        <p:spPr>
          <a:xfrm>
            <a:off x="2127234" y="828982"/>
            <a:ext cx="7417563" cy="6029018"/>
          </a:xfrm>
          <a:prstGeom prst="rect">
            <a:avLst/>
          </a:prstGeom>
        </p:spPr>
      </p:pic>
      <p:sp>
        <p:nvSpPr>
          <p:cNvPr id="3" name="Slide Number Placeholder 6">
            <a:extLst>
              <a:ext uri="{FF2B5EF4-FFF2-40B4-BE49-F238E27FC236}">
                <a16:creationId xmlns:a16="http://schemas.microsoft.com/office/drawing/2014/main" id="{D9F443A9-8925-FB4F-247D-4776380CE5C1}"/>
              </a:ext>
            </a:extLst>
          </p:cNvPr>
          <p:cNvSpPr txBox="1">
            <a:spLocks/>
          </p:cNvSpPr>
          <p:nvPr/>
        </p:nvSpPr>
        <p:spPr>
          <a:xfrm>
            <a:off x="5988416" y="66143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51</a:t>
            </a:fld>
            <a:endParaRPr lang="en-US" dirty="0"/>
          </a:p>
        </p:txBody>
      </p:sp>
    </p:spTree>
    <p:extLst>
      <p:ext uri="{BB962C8B-B14F-4D97-AF65-F5344CB8AC3E}">
        <p14:creationId xmlns:p14="http://schemas.microsoft.com/office/powerpoint/2010/main" val="509015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2549146" y="1475339"/>
            <a:ext cx="7454271" cy="4602117"/>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anose="05000000000000000000" pitchFamily="2" charset="2"/>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400" dirty="0">
                <a:latin typeface="Calibri" panose="020F0502020204030204" pitchFamily="34" charset="0"/>
              </a:rPr>
              <a:t>U.S. Census Bureau </a:t>
            </a:r>
          </a:p>
          <a:p>
            <a:pPr marL="0" indent="0">
              <a:buNone/>
            </a:pPr>
            <a:r>
              <a:rPr lang="en-US" sz="2400" dirty="0">
                <a:latin typeface="Calibri" panose="020F0502020204030204" pitchFamily="34" charset="0"/>
              </a:rPr>
              <a:t>Geography Division </a:t>
            </a:r>
          </a:p>
          <a:p>
            <a:pPr marL="0" indent="0">
              <a:buNone/>
            </a:pPr>
            <a:endParaRPr lang="en-US" sz="2400" dirty="0">
              <a:latin typeface="Calibri" panose="020F0502020204030204" pitchFamily="34" charset="0"/>
            </a:endParaRPr>
          </a:p>
          <a:p>
            <a:pPr marL="0" indent="0">
              <a:buNone/>
            </a:pPr>
            <a:r>
              <a:rPr lang="en-US" sz="2400" dirty="0">
                <a:latin typeface="Calibri" panose="020F0502020204030204" pitchFamily="34" charset="0"/>
              </a:rPr>
              <a:t>https://www.census.gov/programs-surveys/geography/guidance/geo-areas/urban-rural.html</a:t>
            </a:r>
          </a:p>
          <a:p>
            <a:pPr marL="0" indent="0">
              <a:buNone/>
            </a:pPr>
            <a:r>
              <a:rPr lang="en-US" sz="2400" dirty="0">
                <a:latin typeface="Calibri" panose="020F0502020204030204" pitchFamily="34" charset="0"/>
              </a:rPr>
              <a:t>  </a:t>
            </a:r>
          </a:p>
          <a:p>
            <a:pPr marL="0" indent="0">
              <a:buNone/>
            </a:pPr>
            <a:r>
              <a:rPr lang="en-US" sz="2400" dirty="0">
                <a:latin typeface="Calibri" panose="020F0502020204030204" pitchFamily="34" charset="0"/>
              </a:rPr>
              <a:t>2020 Census UA Team:  geo.urban@census.gov</a:t>
            </a:r>
          </a:p>
          <a:p>
            <a:pPr marL="0" indent="0">
              <a:buNone/>
            </a:pPr>
            <a:endParaRPr lang="en-US" sz="1800" dirty="0">
              <a:latin typeface="Calibri" panose="020F0502020204030204" pitchFamily="34" charset="0"/>
            </a:endParaRPr>
          </a:p>
        </p:txBody>
      </p:sp>
      <p:sp>
        <p:nvSpPr>
          <p:cNvPr id="21" name="Title 1"/>
          <p:cNvSpPr txBox="1">
            <a:spLocks noGrp="1"/>
          </p:cNvSpPr>
          <p:nvPr>
            <p:ph type="title" idx="4294967295"/>
          </p:nvPr>
        </p:nvSpPr>
        <p:spPr>
          <a:xfrm>
            <a:off x="536179" y="283260"/>
            <a:ext cx="11119642" cy="807604"/>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rmAutofit fontScale="97500"/>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Calibri" panose="020F0502020204030204" pitchFamily="34" charset="0"/>
                <a:ea typeface="+mj-ea"/>
                <a:cs typeface="+mj-cs"/>
              </a:rPr>
              <a:t>Questions? </a:t>
            </a:r>
          </a:p>
        </p:txBody>
      </p:sp>
      <p:sp>
        <p:nvSpPr>
          <p:cNvPr id="2" name="Slide Number Placeholder 1">
            <a:extLst>
              <a:ext uri="{FF2B5EF4-FFF2-40B4-BE49-F238E27FC236}">
                <a16:creationId xmlns:a16="http://schemas.microsoft.com/office/drawing/2014/main" id="{45E7335C-2442-C909-4C07-ECFBB461BFB5}"/>
              </a:ext>
            </a:extLst>
          </p:cNvPr>
          <p:cNvSpPr>
            <a:spLocks noGrp="1"/>
          </p:cNvSpPr>
          <p:nvPr>
            <p:ph type="sldNum" sz="quarter" idx="4"/>
          </p:nvPr>
        </p:nvSpPr>
        <p:spPr>
          <a:xfrm>
            <a:off x="5836016" y="6461931"/>
            <a:ext cx="520789" cy="2306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63ECC8-719A-498E-B101-491B6A35558E}" type="slidenum">
              <a:rPr lang="en-US" smtClean="0"/>
              <a:pPr/>
              <a:t>52</a:t>
            </a:fld>
            <a:endParaRPr lang="en-US" dirty="0"/>
          </a:p>
        </p:txBody>
      </p:sp>
    </p:spTree>
    <p:extLst>
      <p:ext uri="{BB962C8B-B14F-4D97-AF65-F5344CB8AC3E}">
        <p14:creationId xmlns:p14="http://schemas.microsoft.com/office/powerpoint/2010/main" val="25665115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EB23354E-5BB8-4862-BEE7-BC3FEB8D11B1}" vid="{3298F120-FA11-4377-A61F-DEF45B0F9C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07ddbaa-89ed-4e28-9f10-9d0b8d915912" xsi:nil="true"/>
    <lcf76f155ced4ddcb4097134ff3c332f xmlns="3428e5aa-beec-42a3-ac0d-173055ace59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BB1F06C9FE7FA4CB007D48D13BFAB75" ma:contentTypeVersion="13" ma:contentTypeDescription="Create a new document." ma:contentTypeScope="" ma:versionID="3e818d5c9433299980a4821b9ef3d7fb">
  <xsd:schema xmlns:xsd="http://www.w3.org/2001/XMLSchema" xmlns:xs="http://www.w3.org/2001/XMLSchema" xmlns:p="http://schemas.microsoft.com/office/2006/metadata/properties" xmlns:ns2="3428e5aa-beec-42a3-ac0d-173055ace591" xmlns:ns3="a07ddbaa-89ed-4e28-9f10-9d0b8d915912" targetNamespace="http://schemas.microsoft.com/office/2006/metadata/properties" ma:root="true" ma:fieldsID="c4da379ffe0f3e706ba89a84b3154d73" ns2:_="" ns3:_="">
    <xsd:import namespace="3428e5aa-beec-42a3-ac0d-173055ace591"/>
    <xsd:import namespace="a07ddbaa-89ed-4e28-9f10-9d0b8d91591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28e5aa-beec-42a3-ac0d-173055ace5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ea54593-d362-4dcd-bfd7-547f760de9d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07ddbaa-89ed-4e28-9f10-9d0b8d91591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bffd140-1405-4e48-b7f1-a6978a06f03f}" ma:internalName="TaxCatchAll" ma:showField="CatchAllData" ma:web="a07ddbaa-89ed-4e28-9f10-9d0b8d91591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9D7FDE-784D-4DEC-B49C-6F84CF51374D}">
  <ds:schemaRefs>
    <ds:schemaRef ds:uri="http://www.w3.org/XML/1998/namespace"/>
    <ds:schemaRef ds:uri="http://schemas.microsoft.com/office/2006/documentManagement/types"/>
    <ds:schemaRef ds:uri="http://purl.org/dc/terms/"/>
    <ds:schemaRef ds:uri="a07ddbaa-89ed-4e28-9f10-9d0b8d915912"/>
    <ds:schemaRef ds:uri="http://purl.org/dc/dcmitype/"/>
    <ds:schemaRef ds:uri="http://schemas.microsoft.com/office/2006/metadata/properties"/>
    <ds:schemaRef ds:uri="http://schemas.openxmlformats.org/package/2006/metadata/core-properties"/>
    <ds:schemaRef ds:uri="http://schemas.microsoft.com/office/infopath/2007/PartnerControls"/>
    <ds:schemaRef ds:uri="3428e5aa-beec-42a3-ac0d-173055ace591"/>
    <ds:schemaRef ds:uri="http://purl.org/dc/elements/1.1/"/>
  </ds:schemaRefs>
</ds:datastoreItem>
</file>

<file path=customXml/itemProps2.xml><?xml version="1.0" encoding="utf-8"?>
<ds:datastoreItem xmlns:ds="http://schemas.openxmlformats.org/officeDocument/2006/customXml" ds:itemID="{EAABB135-AD88-424B-A70F-93719B4573DA}">
  <ds:schemaRefs>
    <ds:schemaRef ds:uri="http://schemas.microsoft.com/sharepoint/v3/contenttype/forms"/>
  </ds:schemaRefs>
</ds:datastoreItem>
</file>

<file path=customXml/itemProps3.xml><?xml version="1.0" encoding="utf-8"?>
<ds:datastoreItem xmlns:ds="http://schemas.openxmlformats.org/officeDocument/2006/customXml" ds:itemID="{28C3827B-F2E7-4CEB-817F-BFE48400CF7C}">
  <ds:schemaRefs>
    <ds:schemaRef ds:uri="3428e5aa-beec-42a3-ac0d-173055ace591"/>
    <ds:schemaRef ds:uri="a07ddbaa-89ed-4e28-9f10-9d0b8d91591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505</TotalTime>
  <Words>3474</Words>
  <Application>Microsoft Office PowerPoint</Application>
  <PresentationFormat>Widescreen</PresentationFormat>
  <Paragraphs>555</Paragraphs>
  <Slides>52</Slides>
  <Notes>46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2" baseType="lpstr">
      <vt:lpstr>Arial</vt:lpstr>
      <vt:lpstr>Arial,Sans-Serif</vt:lpstr>
      <vt:lpstr>Calibri</vt:lpstr>
      <vt:lpstr>Calibri Light</vt:lpstr>
      <vt:lpstr>Melior</vt:lpstr>
      <vt:lpstr>Times New Roman</vt:lpstr>
      <vt:lpstr>Verdana</vt:lpstr>
      <vt:lpstr>Wingdings</vt:lpstr>
      <vt:lpstr>Office Theme</vt:lpstr>
      <vt:lpstr>Worksheet</vt:lpstr>
      <vt:lpstr>2020 Census Urban Areas: Considerations, Delineations, and Trends</vt:lpstr>
      <vt:lpstr>Overview</vt:lpstr>
      <vt:lpstr>What, why, and how of the Census Bureau’s UA delineation</vt:lpstr>
      <vt:lpstr>How does the Federal Government Define Urban and Rural?</vt:lpstr>
      <vt:lpstr>How does the Federal Government Define Urban and Rural?</vt:lpstr>
      <vt:lpstr>How does the Federal Government Define Urban and Rural?</vt:lpstr>
      <vt:lpstr>Why does the Census Bureau delineate UAs?</vt:lpstr>
      <vt:lpstr>What are Census UAs?</vt:lpstr>
      <vt:lpstr>UA Delineation: Evolution Over Time</vt:lpstr>
      <vt:lpstr>UA Program Cycle</vt:lpstr>
      <vt:lpstr>How are UAs Delineated?</vt:lpstr>
      <vt:lpstr>UA Delineation Steps</vt:lpstr>
      <vt:lpstr>Step 1: Urban Core Formation</vt:lpstr>
      <vt:lpstr>Step 2: Hops and Jumps</vt:lpstr>
      <vt:lpstr>Steps 3-6: Adding territory</vt:lpstr>
      <vt:lpstr>Step 7 and 8: Merging and Splitting</vt:lpstr>
      <vt:lpstr>Step 9: Qualification</vt:lpstr>
      <vt:lpstr>Step 10: Final Review and Naming</vt:lpstr>
      <vt:lpstr>2020 Census UA Products</vt:lpstr>
      <vt:lpstr>Key 2020 Census UA Criteria Changes</vt:lpstr>
      <vt:lpstr>Origin of UA Criteria Changes</vt:lpstr>
      <vt:lpstr>2020 Census UA Delineation Key Criteria Changes</vt:lpstr>
      <vt:lpstr>2020 Census UA Criteria Changes   Minimum threshold for qualification as urban raised from at least 2,500 people in 2010 to at least 2,000 housing units or at least 5,000 people in 2020.</vt:lpstr>
      <vt:lpstr>2020 Census UA Criteria Changes  Qualification Threshold Increase Example</vt:lpstr>
      <vt:lpstr>National Average:    200 housing units per square mile (HPSM) = 500 people per square mile (PPSM).</vt:lpstr>
      <vt:lpstr>2020 Census UA Criteria Changes  2010 and 2020 UA Changes Example</vt:lpstr>
      <vt:lpstr>2020 Census UA Criteria Changes  Max jump distance to noncontiguous territory reduced from 2.5 miles to 1.5 miles. </vt:lpstr>
      <vt:lpstr>2020 Census UA Criteria Changes  Jump Distance and Intervening Low-Density Territory Example</vt:lpstr>
      <vt:lpstr>2020 Census UA Criteria Changes  Jump Distance Example</vt:lpstr>
      <vt:lpstr>2020 Census UA Criteria Changes  Introduced the use of commuter data to determine where to split large urban agglomerations. </vt:lpstr>
      <vt:lpstr>2020 Census UA Changes Splitting Urban Agglomerations Example</vt:lpstr>
      <vt:lpstr>2020 Census UA Changes  No longer distinguish between “urbanized areas” and “urban clusters”.  All qualifying territory will be considered “urban” by the Census Bureau.</vt:lpstr>
      <vt:lpstr>Key urban area trends for the U.S. and Texas  (2010 – 2020) </vt:lpstr>
      <vt:lpstr>Key 2020 UA Trends, As Compared to 2010 UAs</vt:lpstr>
      <vt:lpstr>Percent Population and Housing Units</vt:lpstr>
      <vt:lpstr>Decrease in Number of Discrete UAs?</vt:lpstr>
      <vt:lpstr>Decrease in UA Size/Land Area; Increase in Population Density</vt:lpstr>
      <vt:lpstr>New 2020 UAs </vt:lpstr>
      <vt:lpstr>One 2010 UA Became Two 2020 UAs </vt:lpstr>
      <vt:lpstr>Two 2010 UAs Became one 2020 UA</vt:lpstr>
      <vt:lpstr>Texas Regions</vt:lpstr>
      <vt:lpstr>Texas Regions: Basic Statistics</vt:lpstr>
      <vt:lpstr>Texas Regions: Basic Statistics</vt:lpstr>
      <vt:lpstr>Sources: Texas Comptroller Economic Regions; 2010 and 2020 County, Tabulation Block, and Urban Area TIGER/Line Shapefiles; 2010 and 2020 lists of urban areas and state-sorted lists of urban areas on Urban and Rural (census.gov) </vt:lpstr>
      <vt:lpstr>Beyond 2020</vt:lpstr>
      <vt:lpstr>Beyond 2020: Next Steps</vt:lpstr>
      <vt:lpstr>Beyond 2020: UA Criteria</vt:lpstr>
      <vt:lpstr>Beyond 2020: Investigating Urban-Rural Continuum</vt:lpstr>
      <vt:lpstr>Beyond 2020: Investigating Grids</vt:lpstr>
      <vt:lpstr>Beyond 2020: Additional Considerations</vt:lpstr>
      <vt:lpstr>Texas 2020 UAs</vt:lpstr>
      <vt:lpstr>Questions? </vt:lpstr>
    </vt:vector>
  </TitlesOfParts>
  <Company>Bureau of the Census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 E Romero (CENSUS/CNMP FED)</dc:creator>
  <cp:lastModifiedBy>Monica Cruz</cp:lastModifiedBy>
  <cp:revision>11</cp:revision>
  <dcterms:created xsi:type="dcterms:W3CDTF">2021-02-25T17:22:02Z</dcterms:created>
  <dcterms:modified xsi:type="dcterms:W3CDTF">2023-05-22T22:28:51Z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0x0101009BB1F06C9FE7FA4CB007D48D13BFAB75</vt:lpwstr>
  </property>
  <property fmtid="{D5CDD505-2E9C-101B-9397-08002B2CF9AE}" pid="3" name="MediaServiceImageTags">
    <vt:lpwstr/>
  </property>
</Properties>
</file>