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omments/comment1.xml" ContentType="application/vnd.openxmlformats-officedocument.presentationml.comments+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Lst>
  <p:sldSz cx="12192000" cy="6858000"/>
  <p:notesSz cx="6858000" cy="9144000"/>
  <p:embeddedFontLst>
    <p:embeddedFont>
      <p:font typeface="Calibri" panose="020F0502020204030204" pitchFamily="34" charset="0"/>
      <p:regular r:id="rId70"/>
      <p:bold r:id="rId71"/>
      <p:italic r:id="rId72"/>
      <p:boldItalic r:id="rId73"/>
    </p:embeddedFont>
    <p:embeddedFont>
      <p:font typeface="Roboto" panose="02000000000000000000" pitchFamily="2" charset="0"/>
      <p:regular r:id="rId74"/>
      <p:bold r:id="rId75"/>
      <p:italic r:id="rId76"/>
      <p:boldItalic r:id="rId7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8" roundtripDataSignature="AMtx7mhMsqk0R7awLEnox7qX9eid1K3pr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my Desler" initials="" lastIdx="1" clrIdx="0"/>
  <p:cmAuthor id="1" name="Francisco Castellanos-Sosa"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4" d="100"/>
          <a:sy n="154" d="100"/>
        </p:scale>
        <p:origin x="53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5.fntdata"/><Relationship Id="rId79"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77"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font" Target="fonts/font6.fntdata"/><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78" Type="http://customschemas.google.com/relationships/presentationmetadata" Target="metadata"/><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3-05-22T14:30:49.518" idx="1">
    <p:pos x="6000" y="0"/>
    <p:text>@francisco@texascensus.org feel free to move it back  if that works best.  Just wanted o make sure it had context</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xnavGFw"/>
      </p:ext>
    </p:extLst>
  </p:cm>
  <p:cm authorId="1" dt="2023-05-22T13:42:21.879" idx="1">
    <p:pos x="6000" y="0"/>
    <p:text>Hi @amy, it relates to the previous slide. The idea is that inaccurate data might be snowball problem in other areas such as poverty, housing, single-parent issues, etc. 
This part will be presented by @regina@texascensus.org, so, indeed, it might be worthy to bear in mind the origin of this Takeaway.</p:text>
    <p:extLst>
      <p:ext uri="{C676402C-5697-4E1C-873F-D02D1690AC5C}">
        <p15:threadingInfo xmlns:p15="http://schemas.microsoft.com/office/powerpoint/2012/main" timeZoneBias="0">
          <p15:parentCm authorId="0" idx="1"/>
        </p15:threadingInfo>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xnlj0Z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 name="Google Shape;8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 name="Google Shape;9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42ec12e26f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9" name="Google Shape;99;g242ec12e26f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 name="Google Shape;10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1000"/>
              </a:spcAft>
              <a:buClr>
                <a:schemeClr val="dk1"/>
              </a:buClr>
              <a:buSzPts val="1100"/>
              <a:buFont typeface="Arial"/>
              <a:buNone/>
            </a:pPr>
            <a:r>
              <a:rPr lang="en-US" sz="1100" i="1"/>
              <a:t>Establish TxCI credibility and purpose</a:t>
            </a:r>
            <a:endParaRPr/>
          </a:p>
        </p:txBody>
      </p:sp>
      <p:sp>
        <p:nvSpPr>
          <p:cNvPr id="116" name="Google Shape;11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44b8a472c2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g244b8a472c2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3" name="Google Shape;123;g244b8a472c2_0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486ccfec58_5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g2486ccfec58_5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 name="Google Shape;136;g2486ccfec58_5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24ae2f5e8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1000"/>
              </a:spcAft>
              <a:buClr>
                <a:schemeClr val="dk1"/>
              </a:buClr>
              <a:buSzPts val="1100"/>
              <a:buFont typeface="Arial"/>
              <a:buNone/>
            </a:pPr>
            <a:r>
              <a:rPr lang="en-US" sz="1100" i="1"/>
              <a:t>Dr. Potter talked about the undercount earlier in population terms. Texas is growing fast, our physical infrastructure is aging, our technology infrastructure is still spotty in places, and our ability to provide human services like education and health care is inadequate. Texans need accurate data to plan for growth and we need our full share of federal dollars in order to accomplish it. </a:t>
            </a:r>
            <a:endParaRPr/>
          </a:p>
        </p:txBody>
      </p:sp>
      <p:sp>
        <p:nvSpPr>
          <p:cNvPr id="143" name="Google Shape;143;g224ae2f5e8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 name="Google Shape;14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221946b6645_0_3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500"/>
              </a:spcBef>
              <a:spcAft>
                <a:spcPts val="0"/>
              </a:spcAft>
              <a:buSzPts val="1400"/>
              <a:buNone/>
            </a:pPr>
            <a:r>
              <a:rPr lang="en-US" sz="1100">
                <a:solidFill>
                  <a:srgbClr val="FF0000"/>
                </a:solidFill>
                <a:latin typeface="Arial"/>
                <a:ea typeface="Arial"/>
                <a:cs typeface="Arial"/>
                <a:sym typeface="Arial"/>
              </a:rPr>
              <a:t>EXAMPLES ( $ and PROGRAMS)</a:t>
            </a:r>
            <a:endParaRPr sz="1100">
              <a:solidFill>
                <a:srgbClr val="FF0000"/>
              </a:solidFill>
              <a:latin typeface="Arial"/>
              <a:ea typeface="Arial"/>
              <a:cs typeface="Arial"/>
              <a:sym typeface="Arial"/>
            </a:endParaRPr>
          </a:p>
          <a:p>
            <a:pPr marL="0" lvl="0" indent="0" algn="l" rtl="0">
              <a:lnSpc>
                <a:spcPct val="90000"/>
              </a:lnSpc>
              <a:spcBef>
                <a:spcPts val="500"/>
              </a:spcBef>
              <a:spcAft>
                <a:spcPts val="0"/>
              </a:spcAft>
              <a:buSzPts val="1400"/>
              <a:buNone/>
            </a:pPr>
            <a:r>
              <a:rPr lang="en-US" sz="1100">
                <a:solidFill>
                  <a:srgbClr val="FF0000"/>
                </a:solidFill>
                <a:latin typeface="Arial"/>
                <a:ea typeface="Arial"/>
                <a:cs typeface="Arial"/>
                <a:sym typeface="Arial"/>
              </a:rPr>
              <a:t>School buildings, teacher salaries, school breakfasts, etc.</a:t>
            </a:r>
            <a:endParaRPr sz="1100">
              <a:solidFill>
                <a:srgbClr val="FF0000"/>
              </a:solidFill>
              <a:latin typeface="Arial"/>
              <a:ea typeface="Arial"/>
              <a:cs typeface="Arial"/>
              <a:sym typeface="Arial"/>
            </a:endParaRPr>
          </a:p>
        </p:txBody>
      </p:sp>
      <p:sp>
        <p:nvSpPr>
          <p:cNvPr id="172" name="Google Shape;172;g221946b6645_0_3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8" name="Google Shape;17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21946b6645_0_3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Specifics from one of the regions (Houston/Gulf Coast)</a:t>
            </a:r>
            <a:endParaRPr/>
          </a:p>
        </p:txBody>
      </p:sp>
      <p:sp>
        <p:nvSpPr>
          <p:cNvPr id="185" name="Google Shape;185;g221946b6645_0_3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1000"/>
              </a:spcAft>
              <a:buClr>
                <a:schemeClr val="dk1"/>
              </a:buClr>
              <a:buSzPts val="1100"/>
              <a:buFont typeface="Arial"/>
              <a:buNone/>
            </a:pPr>
            <a:r>
              <a:rPr lang="en-US" sz="1100" i="1"/>
              <a:t>Dr. Potter talked about the undercount earlier in population terms. Texas is growing fast, our physical infrastructure is aging, our technology infrastructure is still spotty in places, and our ability to provide human services like education and health care is inadequate. Texans need accurate data to plan for growth and we need our full share of federal dollars in order to accomplish it. </a:t>
            </a:r>
            <a:endParaRPr/>
          </a:p>
        </p:txBody>
      </p:sp>
      <p:sp>
        <p:nvSpPr>
          <p:cNvPr id="192" name="Google Shape;19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44b8a472c2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1000"/>
              </a:spcAft>
              <a:buClr>
                <a:schemeClr val="dk1"/>
              </a:buClr>
              <a:buSzPts val="1100"/>
              <a:buFont typeface="Arial"/>
              <a:buNone/>
            </a:pPr>
            <a:r>
              <a:rPr lang="en-US" sz="1100" i="1"/>
              <a:t>Dr. Potter talked about the undercount earlier in population terms. Texas is growing fast, our physical infrastructure is aging, our technology infrastructure is still spotty in places, and our ability to provide human services like education and health care is inadequate. Texans need accurate data to plan for growth and we need our full share of federal dollars in order to accomplish it. </a:t>
            </a:r>
            <a:endParaRPr/>
          </a:p>
        </p:txBody>
      </p:sp>
      <p:sp>
        <p:nvSpPr>
          <p:cNvPr id="198" name="Google Shape;198;g244b8a472c2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21946b6645_0_3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4" name="Google Shape;204;g221946b6645_0_3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2462edcea33_0_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2" name="Google Shape;212;g2462edcea33_0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2430c2b9b98_1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9" name="Google Shape;229;g2430c2b9b98_1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$19-27B</a:t>
            </a:r>
            <a:endParaRPr/>
          </a:p>
        </p:txBody>
      </p:sp>
      <p:sp>
        <p:nvSpPr>
          <p:cNvPr id="239" name="Google Shape;23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221946b6645_0_3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take off first bullet</a:t>
            </a:r>
            <a:endParaRPr/>
          </a:p>
        </p:txBody>
      </p:sp>
      <p:sp>
        <p:nvSpPr>
          <p:cNvPr id="247" name="Google Shape;247;g221946b6645_0_3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223f553d8a8_0_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5" name="Google Shape;255;g223f553d8a8_0_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6" name="Google Shape;256;g223f553d8a8_0_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224ae2f5e80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Specifics from one of the regions (Houston/Gulf Coast)</a:t>
            </a:r>
            <a:endParaRPr/>
          </a:p>
        </p:txBody>
      </p:sp>
      <p:sp>
        <p:nvSpPr>
          <p:cNvPr id="263" name="Google Shape;263;g224ae2f5e80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242ec12e26f_1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Clr>
                <a:schemeClr val="dk1"/>
              </a:buClr>
              <a:buSzPts val="1100"/>
              <a:buFont typeface="Arial"/>
              <a:buNone/>
            </a:pPr>
            <a:endParaRPr sz="1100"/>
          </a:p>
          <a:p>
            <a:pPr marL="0" lvl="0" indent="0" algn="l" rtl="0">
              <a:lnSpc>
                <a:spcPct val="100000"/>
              </a:lnSpc>
              <a:spcBef>
                <a:spcPts val="0"/>
              </a:spcBef>
              <a:spcAft>
                <a:spcPts val="0"/>
              </a:spcAft>
              <a:buClr>
                <a:schemeClr val="dk1"/>
              </a:buClr>
              <a:buSzPts val="1100"/>
              <a:buFont typeface="Arial"/>
              <a:buNone/>
            </a:pPr>
            <a:r>
              <a:rPr lang="en-US" sz="1100" b="1">
                <a:solidFill>
                  <a:srgbClr val="38761D"/>
                </a:solidFill>
              </a:rPr>
              <a:t>Does your organization rely upon census data? How might the undercount be impacting you? Your region?</a:t>
            </a:r>
            <a:endParaRPr/>
          </a:p>
        </p:txBody>
      </p:sp>
      <p:sp>
        <p:nvSpPr>
          <p:cNvPr id="270" name="Google Shape;270;g242ec12e26f_1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223f553d8a8_0_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0" name="Google Shape;280;g223f553d8a8_0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6" name="Google Shape;286;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221946b6645_0_3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6" name="Google Shape;296;g221946b6645_0_3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2" name="Google Shape;302;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8" name="Google Shape;30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6" name="Google Shape;316;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3" name="Google Shape;323;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8" name="Google Shape;33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5" name="Google Shape;345;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223f553d8a8_0_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2" name="Google Shape;352;g223f553d8a8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245ccf6f50d_1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8" name="Google Shape;358;g245ccf6f50d_1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223f553d8a8_0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5" name="Google Shape;365;g223f553d8a8_0_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SzPts val="1400"/>
              <a:buNone/>
            </a:pPr>
            <a:r>
              <a:rPr lang="en-US" sz="1100" i="1">
                <a:solidFill>
                  <a:srgbClr val="CCCCCC"/>
                </a:solidFill>
              </a:rPr>
              <a:t>Discuss TxCI’s first research paper, our methodology and the undercount predictors and indicators.</a:t>
            </a:r>
            <a:r>
              <a:rPr lang="en-US" sz="1100" i="1"/>
              <a:t> Reiterate importance of self-response and challenges in getting a complete count in historically undercounted communities.</a:t>
            </a:r>
            <a:endParaRPr/>
          </a:p>
        </p:txBody>
      </p:sp>
      <p:sp>
        <p:nvSpPr>
          <p:cNvPr id="366" name="Google Shape;366;g223f553d8a8_0_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223f553d8a8_0_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4" name="Google Shape;394;g223f553d8a8_0_9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SzPts val="1400"/>
              <a:buNone/>
            </a:pPr>
            <a:r>
              <a:rPr lang="en-US" sz="1100" i="1"/>
              <a:t>Discuss TxCI’s second research paper, our methodology and the impact of the undercount on Texas children. Reiterate importance of self-response and challenges in getting a complete count in historically undercounted communities.</a:t>
            </a:r>
            <a:endParaRPr/>
          </a:p>
        </p:txBody>
      </p:sp>
      <p:sp>
        <p:nvSpPr>
          <p:cNvPr id="395" name="Google Shape;395;g223f553d8a8_0_9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247a8f6b48b_2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3" name="Google Shape;403;g247a8f6b48b_2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242ec12e26f_1_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Poverty? Citizenship status? Race and ethnicity?</a:t>
            </a:r>
            <a:endParaRPr/>
          </a:p>
          <a:p>
            <a:pPr marL="0" lvl="0" indent="0" algn="l" rtl="0">
              <a:lnSpc>
                <a:spcPct val="100000"/>
              </a:lnSpc>
              <a:spcBef>
                <a:spcPts val="0"/>
              </a:spcBef>
              <a:spcAft>
                <a:spcPts val="0"/>
              </a:spcAft>
              <a:buSzPts val="1400"/>
              <a:buNone/>
            </a:pPr>
            <a:r>
              <a:rPr lang="en-US"/>
              <a:t>“Counting the hard to count in a census”</a:t>
            </a:r>
            <a:endParaRPr/>
          </a:p>
        </p:txBody>
      </p:sp>
      <p:sp>
        <p:nvSpPr>
          <p:cNvPr id="410" name="Google Shape;410;g242ec12e26f_1_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2430c2b9b98_1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Make second point better</a:t>
            </a:r>
            <a:endParaRPr/>
          </a:p>
        </p:txBody>
      </p:sp>
      <p:sp>
        <p:nvSpPr>
          <p:cNvPr id="417" name="Google Shape;417;g2430c2b9b98_1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4" name="Google Shape;42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221946b6645_0_7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1000"/>
              </a:spcAft>
              <a:buClr>
                <a:schemeClr val="dk1"/>
              </a:buClr>
              <a:buSzPts val="1100"/>
              <a:buFont typeface="Arial"/>
              <a:buNone/>
            </a:pPr>
            <a:r>
              <a:rPr lang="en-US" sz="1100" i="1"/>
              <a:t>How TxCI is approaching the challenge of amplifying the US Census Bureau’s activities in Texas.</a:t>
            </a:r>
            <a:endParaRPr/>
          </a:p>
        </p:txBody>
      </p:sp>
      <p:sp>
        <p:nvSpPr>
          <p:cNvPr id="447" name="Google Shape;447;g221946b6645_0_7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2462edcea33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1000"/>
              </a:spcAft>
              <a:buClr>
                <a:schemeClr val="dk1"/>
              </a:buClr>
              <a:buSzPts val="1100"/>
              <a:buFont typeface="Arial"/>
              <a:buNone/>
            </a:pPr>
            <a:endParaRPr/>
          </a:p>
        </p:txBody>
      </p:sp>
      <p:sp>
        <p:nvSpPr>
          <p:cNvPr id="454" name="Google Shape;454;g2462edcea33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221946b6645_0_3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1" name="Google Shape;461;g221946b6645_0_3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2" name="Google Shape;462;g221946b6645_0_3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2462edcea33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9" name="Google Shape;469;g2462edcea33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1200"/>
              </a:spcBef>
              <a:spcAft>
                <a:spcPts val="0"/>
              </a:spcAft>
              <a:buSzPts val="1400"/>
              <a:buNone/>
            </a:pPr>
            <a:r>
              <a:rPr lang="en-US">
                <a:solidFill>
                  <a:srgbClr val="002060"/>
                </a:solidFill>
                <a:latin typeface="Arial"/>
                <a:ea typeface="Arial"/>
                <a:cs typeface="Arial"/>
                <a:sym typeface="Arial"/>
              </a:rPr>
              <a:t>Understanding WHY a person is hard to count allows TxCI and others to craft strategies for a more accurate count.</a:t>
            </a:r>
            <a:r>
              <a:rPr lang="en-US">
                <a:solidFill>
                  <a:srgbClr val="FF0000"/>
                </a:solidFill>
                <a:latin typeface="Arial"/>
                <a:ea typeface="Arial"/>
                <a:cs typeface="Arial"/>
                <a:sym typeface="Arial"/>
              </a:rPr>
              <a:t>Texas is home to 29,145,505, and one in four of the people who call Texas home live in historically undercounted communities. This means that roughly 7 million Texans are considered hard to count.</a:t>
            </a:r>
            <a:endParaRPr>
              <a:solidFill>
                <a:srgbClr val="FF0000"/>
              </a:solidFill>
              <a:latin typeface="Arial"/>
              <a:ea typeface="Arial"/>
              <a:cs typeface="Arial"/>
              <a:sym typeface="Arial"/>
            </a:endParaRPr>
          </a:p>
          <a:p>
            <a:pPr marL="0" lvl="0" indent="0" algn="l" rtl="0">
              <a:lnSpc>
                <a:spcPct val="100000"/>
              </a:lnSpc>
              <a:spcBef>
                <a:spcPts val="1200"/>
              </a:spcBef>
              <a:spcAft>
                <a:spcPts val="0"/>
              </a:spcAft>
              <a:buSzPts val="1400"/>
              <a:buNone/>
            </a:pPr>
            <a:endParaRPr/>
          </a:p>
        </p:txBody>
      </p:sp>
      <p:sp>
        <p:nvSpPr>
          <p:cNvPr id="470" name="Google Shape;470;g2462edcea33_0_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221946b6645_0_3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8" name="Google Shape;478;g221946b6645_0_3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1200"/>
              </a:spcBef>
              <a:spcAft>
                <a:spcPts val="0"/>
              </a:spcAft>
              <a:buSzPts val="1400"/>
              <a:buNone/>
            </a:pPr>
            <a:r>
              <a:rPr lang="en-US">
                <a:solidFill>
                  <a:srgbClr val="002060"/>
                </a:solidFill>
                <a:latin typeface="Arial"/>
                <a:ea typeface="Arial"/>
                <a:cs typeface="Arial"/>
                <a:sym typeface="Arial"/>
              </a:rPr>
              <a:t>Understanding WHY a person is hard to count allows TxCI and others to craft strategies for a more accurate count.</a:t>
            </a:r>
            <a:r>
              <a:rPr lang="en-US">
                <a:solidFill>
                  <a:srgbClr val="FF0000"/>
                </a:solidFill>
                <a:latin typeface="Arial"/>
                <a:ea typeface="Arial"/>
                <a:cs typeface="Arial"/>
                <a:sym typeface="Arial"/>
              </a:rPr>
              <a:t>Texas is home to 29,145,505, and one in four of the people who call Texas home live in historically undercounted communities. This means that roughly 7 million Texans are considered hard to count.</a:t>
            </a:r>
            <a:endParaRPr>
              <a:solidFill>
                <a:srgbClr val="FF0000"/>
              </a:solidFill>
              <a:latin typeface="Arial"/>
              <a:ea typeface="Arial"/>
              <a:cs typeface="Arial"/>
              <a:sym typeface="Arial"/>
            </a:endParaRPr>
          </a:p>
          <a:p>
            <a:pPr marL="0" lvl="0" indent="0" algn="l" rtl="0">
              <a:lnSpc>
                <a:spcPct val="100000"/>
              </a:lnSpc>
              <a:spcBef>
                <a:spcPts val="1200"/>
              </a:spcBef>
              <a:spcAft>
                <a:spcPts val="0"/>
              </a:spcAft>
              <a:buSzPts val="1400"/>
              <a:buNone/>
            </a:pPr>
            <a:endParaRPr/>
          </a:p>
        </p:txBody>
      </p:sp>
      <p:sp>
        <p:nvSpPr>
          <p:cNvPr id="479" name="Google Shape;479;g221946b6645_0_35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224ae2f5e80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Make second point better</a:t>
            </a:r>
            <a:endParaRPr/>
          </a:p>
        </p:txBody>
      </p:sp>
      <p:sp>
        <p:nvSpPr>
          <p:cNvPr id="488" name="Google Shape;488;g224ae2f5e80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245ccf6f50d_1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5" name="Google Shape;495;g245ccf6f50d_1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221946b6645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2" name="Google Shape;502;g221946b6645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0" algn="l" rtl="0">
              <a:lnSpc>
                <a:spcPct val="115000"/>
              </a:lnSpc>
              <a:spcBef>
                <a:spcPts val="0"/>
              </a:spcBef>
              <a:spcAft>
                <a:spcPts val="0"/>
              </a:spcAft>
              <a:buClr>
                <a:schemeClr val="dk1"/>
              </a:buClr>
              <a:buSzPts val="2800"/>
              <a:buFont typeface="Arial"/>
              <a:buNone/>
            </a:pPr>
            <a:r>
              <a:rPr lang="en-US" sz="1400">
                <a:solidFill>
                  <a:srgbClr val="002060"/>
                </a:solidFill>
                <a:latin typeface="Arial"/>
                <a:ea typeface="Arial"/>
                <a:cs typeface="Arial"/>
                <a:sym typeface="Arial"/>
              </a:rPr>
              <a:t>During the 2020 Census, several states identified measures to counteract impediments to self-response rates and achieve a more accurate count in historically undercounted communities.</a:t>
            </a:r>
            <a:endParaRPr sz="100">
              <a:solidFill>
                <a:srgbClr val="FF0000"/>
              </a:solidFill>
              <a:latin typeface="Arial"/>
              <a:ea typeface="Arial"/>
              <a:cs typeface="Arial"/>
              <a:sym typeface="Arial"/>
            </a:endParaRPr>
          </a:p>
          <a:p>
            <a:pPr marL="0" lvl="0" indent="0" algn="l" rtl="0">
              <a:lnSpc>
                <a:spcPct val="100000"/>
              </a:lnSpc>
              <a:spcBef>
                <a:spcPts val="1200"/>
              </a:spcBef>
              <a:spcAft>
                <a:spcPts val="0"/>
              </a:spcAft>
              <a:buSzPts val="1400"/>
              <a:buNone/>
            </a:pPr>
            <a:endParaRPr/>
          </a:p>
        </p:txBody>
      </p:sp>
      <p:sp>
        <p:nvSpPr>
          <p:cNvPr id="503" name="Google Shape;503;g221946b6645_0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221946b6645_0_3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Today we are sharing strategies communities can take to counteract low self-response rates among their historically undercounted neighbors. These strategies come from the fields of community psychology, health care, and community development. They are sometime studied collectively as community-based participatory research. The CBPR focus emerged from an approach to data collection in the health-care industry and is a course of study at respected centers of learning such as UC Boulder, Duke University, and UNC.</a:t>
            </a:r>
            <a:endParaRPr/>
          </a:p>
        </p:txBody>
      </p:sp>
      <p:sp>
        <p:nvSpPr>
          <p:cNvPr id="511" name="Google Shape;511;g221946b6645_0_3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221946b6645_0_3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7" name="Google Shape;517;g221946b6645_0_3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304800" algn="l" rtl="0">
              <a:spcBef>
                <a:spcPts val="800"/>
              </a:spcBef>
              <a:spcAft>
                <a:spcPts val="0"/>
              </a:spcAft>
              <a:buClr>
                <a:srgbClr val="002060"/>
              </a:buClr>
              <a:buSzPts val="1200"/>
              <a:buChar char="●"/>
            </a:pPr>
            <a:r>
              <a:rPr lang="en-US">
                <a:solidFill>
                  <a:srgbClr val="002060"/>
                </a:solidFill>
                <a:latin typeface="Arial"/>
                <a:ea typeface="Arial"/>
                <a:cs typeface="Arial"/>
                <a:sym typeface="Arial"/>
              </a:rPr>
              <a:t>Data use </a:t>
            </a:r>
            <a:r>
              <a:rPr lang="en-US" u="sng">
                <a:solidFill>
                  <a:srgbClr val="002060"/>
                </a:solidFill>
                <a:latin typeface="Arial"/>
                <a:ea typeface="Arial"/>
                <a:cs typeface="Arial"/>
                <a:sym typeface="Arial"/>
              </a:rPr>
              <a:t>practices</a:t>
            </a:r>
            <a:r>
              <a:rPr lang="en-US">
                <a:solidFill>
                  <a:srgbClr val="002060"/>
                </a:solidFill>
                <a:latin typeface="Arial"/>
                <a:ea typeface="Arial"/>
                <a:cs typeface="Arial"/>
                <a:sym typeface="Arial"/>
              </a:rPr>
              <a:t> that avoid valuing only the dominant culture over multi-cultural processes</a:t>
            </a:r>
            <a:endParaRPr>
              <a:solidFill>
                <a:srgbClr val="002060"/>
              </a:solidFill>
              <a:latin typeface="Arial"/>
              <a:ea typeface="Arial"/>
              <a:cs typeface="Arial"/>
              <a:sym typeface="Arial"/>
            </a:endParaRPr>
          </a:p>
          <a:p>
            <a:pPr marL="457200" lvl="0" indent="-304800" algn="l" rtl="0">
              <a:spcBef>
                <a:spcPts val="1000"/>
              </a:spcBef>
              <a:spcAft>
                <a:spcPts val="0"/>
              </a:spcAft>
              <a:buClr>
                <a:srgbClr val="002060"/>
              </a:buClr>
              <a:buSzPts val="1200"/>
              <a:buChar char="●"/>
            </a:pPr>
            <a:r>
              <a:rPr lang="en-US">
                <a:solidFill>
                  <a:srgbClr val="002060"/>
                </a:solidFill>
                <a:latin typeface="Arial"/>
                <a:ea typeface="Arial"/>
                <a:cs typeface="Arial"/>
                <a:sym typeface="Arial"/>
              </a:rPr>
              <a:t>Information </a:t>
            </a:r>
            <a:r>
              <a:rPr lang="en-US" u="sng">
                <a:solidFill>
                  <a:srgbClr val="002060"/>
                </a:solidFill>
                <a:latin typeface="Arial"/>
                <a:ea typeface="Arial"/>
                <a:cs typeface="Arial"/>
                <a:sym typeface="Arial"/>
              </a:rPr>
              <a:t>flows</a:t>
            </a:r>
            <a:r>
              <a:rPr lang="en-US">
                <a:solidFill>
                  <a:srgbClr val="002060"/>
                </a:solidFill>
                <a:latin typeface="Arial"/>
                <a:ea typeface="Arial"/>
                <a:cs typeface="Arial"/>
                <a:sym typeface="Arial"/>
              </a:rPr>
              <a:t> which broaden access to community-level data beyond researchers and scholars</a:t>
            </a:r>
            <a:endParaRPr>
              <a:solidFill>
                <a:srgbClr val="002060"/>
              </a:solidFill>
              <a:latin typeface="Arial"/>
              <a:ea typeface="Arial"/>
              <a:cs typeface="Arial"/>
              <a:sym typeface="Arial"/>
            </a:endParaRPr>
          </a:p>
          <a:p>
            <a:pPr marL="457200" lvl="0" indent="-304800" algn="l" rtl="0">
              <a:spcBef>
                <a:spcPts val="1000"/>
              </a:spcBef>
              <a:spcAft>
                <a:spcPts val="0"/>
              </a:spcAft>
              <a:buClr>
                <a:srgbClr val="002060"/>
              </a:buClr>
              <a:buSzPts val="1200"/>
              <a:buChar char="●"/>
            </a:pPr>
            <a:r>
              <a:rPr lang="en-US" u="sng">
                <a:solidFill>
                  <a:srgbClr val="002060"/>
                </a:solidFill>
                <a:latin typeface="Arial"/>
                <a:ea typeface="Arial"/>
                <a:cs typeface="Arial"/>
                <a:sym typeface="Arial"/>
              </a:rPr>
              <a:t>Relationships</a:t>
            </a:r>
            <a:r>
              <a:rPr lang="en-US">
                <a:solidFill>
                  <a:srgbClr val="002060"/>
                </a:solidFill>
                <a:latin typeface="Arial"/>
                <a:ea typeface="Arial"/>
                <a:cs typeface="Arial"/>
                <a:sym typeface="Arial"/>
              </a:rPr>
              <a:t> and </a:t>
            </a:r>
            <a:r>
              <a:rPr lang="en-US" u="sng">
                <a:solidFill>
                  <a:srgbClr val="002060"/>
                </a:solidFill>
                <a:latin typeface="Arial"/>
                <a:ea typeface="Arial"/>
                <a:cs typeface="Arial"/>
                <a:sym typeface="Arial"/>
              </a:rPr>
              <a:t>power dynamics</a:t>
            </a:r>
            <a:r>
              <a:rPr lang="en-US">
                <a:solidFill>
                  <a:srgbClr val="002060"/>
                </a:solidFill>
                <a:latin typeface="Arial"/>
                <a:ea typeface="Arial"/>
                <a:cs typeface="Arial"/>
                <a:sym typeface="Arial"/>
              </a:rPr>
              <a:t> between data gatherers and individuals and communities being scrutinized that support sharing control of collected data, and </a:t>
            </a:r>
            <a:endParaRPr>
              <a:solidFill>
                <a:srgbClr val="002060"/>
              </a:solidFill>
              <a:latin typeface="Arial"/>
              <a:ea typeface="Arial"/>
              <a:cs typeface="Arial"/>
              <a:sym typeface="Arial"/>
            </a:endParaRPr>
          </a:p>
          <a:p>
            <a:pPr marL="457200" lvl="0" indent="-304800" algn="l" rtl="0">
              <a:spcBef>
                <a:spcPts val="1000"/>
              </a:spcBef>
              <a:spcAft>
                <a:spcPts val="1000"/>
              </a:spcAft>
              <a:buClr>
                <a:srgbClr val="002060"/>
              </a:buClr>
              <a:buSzPts val="1200"/>
              <a:buChar char="●"/>
            </a:pPr>
            <a:r>
              <a:rPr lang="en-US" u="sng">
                <a:solidFill>
                  <a:srgbClr val="002060"/>
                </a:solidFill>
                <a:latin typeface="Arial"/>
                <a:ea typeface="Arial"/>
                <a:cs typeface="Arial"/>
                <a:sym typeface="Arial"/>
              </a:rPr>
              <a:t>Mental models</a:t>
            </a:r>
            <a:r>
              <a:rPr lang="en-US">
                <a:solidFill>
                  <a:srgbClr val="002060"/>
                </a:solidFill>
                <a:latin typeface="Arial"/>
                <a:ea typeface="Arial"/>
                <a:cs typeface="Arial"/>
                <a:sym typeface="Arial"/>
              </a:rPr>
              <a:t> which use data collection as an opportunity to change practices, rather than reinforce current behaviors. </a:t>
            </a:r>
            <a:endParaRPr/>
          </a:p>
        </p:txBody>
      </p:sp>
      <p:sp>
        <p:nvSpPr>
          <p:cNvPr id="518" name="Google Shape;518;g221946b6645_0_37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221946b6645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6" name="Google Shape;526;g221946b6645_0_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7" name="Google Shape;527;g221946b6645_0_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g221946b6645_0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1" name="Google Shape;541;g221946b6645_0_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2" name="Google Shape;542;g221946b6645_0_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224ae2f5e80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5" name="Google Shape;575;g224ae2f5e80_0_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a:highlight>
                  <a:srgbClr val="FFFFFF"/>
                </a:highlight>
                <a:latin typeface="Arial"/>
                <a:ea typeface="Arial"/>
                <a:cs typeface="Arial"/>
                <a:sym typeface="Arial"/>
              </a:rPr>
              <a:t>Done properly, CBPR benefits community participants, health care practitioners, and researchers alike. CBPR creates bridges between scientists and communities, through the use of shared knowledge and valuable experiences.</a:t>
            </a:r>
            <a:endParaRPr>
              <a:highlight>
                <a:srgbClr val="FFFFFF"/>
              </a:highlight>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a:highlight>
                  <a:srgbClr val="FFFFFF"/>
                </a:highlight>
                <a:latin typeface="Arial"/>
                <a:ea typeface="Arial"/>
                <a:cs typeface="Arial"/>
                <a:sym typeface="Arial"/>
              </a:rPr>
              <a:t>This collaboration further lends itself to the development of culturally appropriate measurement instruments, thus making projects more effective and efficient.</a:t>
            </a:r>
            <a:endParaRPr>
              <a:highlight>
                <a:srgbClr val="FFFFFF"/>
              </a:highlight>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a:highlight>
                  <a:srgbClr val="FFFFFF"/>
                </a:highlight>
                <a:latin typeface="Arial"/>
                <a:ea typeface="Arial"/>
                <a:cs typeface="Arial"/>
                <a:sym typeface="Arial"/>
              </a:rPr>
              <a:t>CBPR establishes a mutual trust that enhances both the quantity and the quality of data collected.The ultimate benefit to emerge from such collaborations is a deeper understanding of a community's unique circumstances, and a more accurate framework for testing and adapting best practices to the community's needs.</a:t>
            </a:r>
            <a:endParaRPr>
              <a:solidFill>
                <a:srgbClr val="FF0000"/>
              </a:solidFill>
              <a:latin typeface="Arial"/>
              <a:ea typeface="Arial"/>
              <a:cs typeface="Arial"/>
              <a:sym typeface="Arial"/>
            </a:endParaRPr>
          </a:p>
          <a:p>
            <a:pPr marL="0" lvl="0" indent="0" algn="l" rtl="0">
              <a:lnSpc>
                <a:spcPct val="100000"/>
              </a:lnSpc>
              <a:spcBef>
                <a:spcPts val="1200"/>
              </a:spcBef>
              <a:spcAft>
                <a:spcPts val="0"/>
              </a:spcAft>
              <a:buSzPts val="1400"/>
              <a:buNone/>
            </a:pPr>
            <a:endParaRPr/>
          </a:p>
        </p:txBody>
      </p:sp>
      <p:sp>
        <p:nvSpPr>
          <p:cNvPr id="576" name="Google Shape;576;g224ae2f5e80_0_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2430c2b9b98_1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4" name="Google Shape;584;g2430c2b9b98_1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223f553d8a8_0_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1" name="Google Shape;591;g223f553d8a8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223f553d8a8_0_5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4" name="Google Shape;614;g223f553d8a8_0_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223f553d8a8_0_9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4" name="Google Shape;624;g223f553d8a8_0_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1" name="Google Shape;63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g248256a12f6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Specifics from one of the regions (Houston/Gulf Coast)</a:t>
            </a:r>
            <a:endParaRPr/>
          </a:p>
        </p:txBody>
      </p:sp>
      <p:sp>
        <p:nvSpPr>
          <p:cNvPr id="638" name="Google Shape;638;g248256a12f6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248256a12f6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Specifics from one of the regions (Houston/Gulf Coast)</a:t>
            </a:r>
            <a:endParaRPr/>
          </a:p>
        </p:txBody>
      </p:sp>
      <p:sp>
        <p:nvSpPr>
          <p:cNvPr id="645" name="Google Shape;645;g248256a12f6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248256a12f6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Make second point better</a:t>
            </a:r>
            <a:endParaRPr/>
          </a:p>
        </p:txBody>
      </p:sp>
      <p:sp>
        <p:nvSpPr>
          <p:cNvPr id="652" name="Google Shape;652;g248256a12f6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248256a12f6_0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Make second point better</a:t>
            </a:r>
            <a:endParaRPr/>
          </a:p>
        </p:txBody>
      </p:sp>
      <p:sp>
        <p:nvSpPr>
          <p:cNvPr id="659" name="Google Shape;659;g248256a12f6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g248256a12f6_0_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6" name="Google Shape;666;g248256a12f6_0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g248256a12f6_0_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3" name="Google Shape;673;g248256a12f6_0_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1" name="Google Shape;681;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223f553d8a8_0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9" name="Google Shape;689;g223f553d8a8_0_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2800"/>
              <a:buFont typeface="Arial"/>
              <a:buNone/>
            </a:pPr>
            <a:r>
              <a:rPr lang="en-US">
                <a:solidFill>
                  <a:srgbClr val="002060"/>
                </a:solidFill>
                <a:latin typeface="Arial"/>
                <a:ea typeface="Arial"/>
                <a:cs typeface="Arial"/>
                <a:sym typeface="Arial"/>
              </a:rPr>
              <a:t>Other sciences, in particular health care and community psychology have developed methodologies that are useful to us as we seek to address inaccuracies due to low self-response rates.</a:t>
            </a:r>
            <a:endParaRPr>
              <a:solidFill>
                <a:srgbClr val="FF0000"/>
              </a:solidFill>
              <a:latin typeface="Arial"/>
              <a:ea typeface="Arial"/>
              <a:cs typeface="Arial"/>
              <a:sym typeface="Arial"/>
            </a:endParaRPr>
          </a:p>
          <a:p>
            <a:pPr marL="0" lvl="0" indent="0" algn="l" rtl="0">
              <a:lnSpc>
                <a:spcPct val="100000"/>
              </a:lnSpc>
              <a:spcBef>
                <a:spcPts val="1200"/>
              </a:spcBef>
              <a:spcAft>
                <a:spcPts val="0"/>
              </a:spcAft>
              <a:buSzPts val="1400"/>
              <a:buNone/>
            </a:pPr>
            <a:endParaRPr/>
          </a:p>
        </p:txBody>
      </p:sp>
      <p:sp>
        <p:nvSpPr>
          <p:cNvPr id="690" name="Google Shape;690;g223f553d8a8_0_5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6" name="Google Shape;16;p31"/>
          <p:cNvSpPr/>
          <p:nvPr/>
        </p:nvSpPr>
        <p:spPr>
          <a:xfrm>
            <a:off x="-11404" y="-9332"/>
            <a:ext cx="12203404" cy="6867331"/>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7" name="Google Shape;17;p31"/>
          <p:cNvSpPr txBox="1">
            <a:spLocks noGrp="1"/>
          </p:cNvSpPr>
          <p:nvPr>
            <p:ph type="ctrTitle"/>
          </p:nvPr>
        </p:nvSpPr>
        <p:spPr>
          <a:xfrm>
            <a:off x="4730620" y="1122363"/>
            <a:ext cx="6830009"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02060"/>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31"/>
          <p:cNvSpPr txBox="1">
            <a:spLocks noGrp="1"/>
          </p:cNvSpPr>
          <p:nvPr>
            <p:ph type="subTitle" idx="1"/>
          </p:nvPr>
        </p:nvSpPr>
        <p:spPr>
          <a:xfrm>
            <a:off x="4730619" y="3602038"/>
            <a:ext cx="6830009" cy="1097982"/>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1000"/>
              </a:spcBef>
              <a:spcAft>
                <a:spcPts val="0"/>
              </a:spcAft>
              <a:buClr>
                <a:srgbClr val="3F3F3F"/>
              </a:buClr>
              <a:buSzPts val="2400"/>
              <a:buNone/>
              <a:defRPr sz="2400" b="1">
                <a:solidFill>
                  <a:srgbClr val="3F3F3F"/>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 name="Google Shape;19;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22" name="Google Shape;22;p31"/>
          <p:cNvPicPr preferRelativeResize="0"/>
          <p:nvPr/>
        </p:nvPicPr>
        <p:blipFill rotWithShape="1">
          <a:blip r:embed="rId2">
            <a:alphaModFix/>
          </a:blip>
          <a:srcRect/>
          <a:stretch/>
        </p:blipFill>
        <p:spPr>
          <a:xfrm>
            <a:off x="708090" y="2061182"/>
            <a:ext cx="3003420" cy="273563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20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29" name="Google Shape;29;p34"/>
          <p:cNvPicPr preferRelativeResize="0"/>
          <p:nvPr/>
        </p:nvPicPr>
        <p:blipFill rotWithShape="1">
          <a:blip r:embed="rId2">
            <a:alphaModFix/>
          </a:blip>
          <a:srcRect/>
          <a:stretch/>
        </p:blipFill>
        <p:spPr>
          <a:xfrm>
            <a:off x="11201919" y="107022"/>
            <a:ext cx="830424" cy="756383"/>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0"/>
        <p:cNvGrpSpPr/>
        <p:nvPr/>
      </p:nvGrpSpPr>
      <p:grpSpPr>
        <a:xfrm>
          <a:off x="0" y="0"/>
          <a:ext cx="0" cy="0"/>
          <a:chOff x="0" y="0"/>
          <a:chExt cx="0" cy="0"/>
        </a:xfrm>
      </p:grpSpPr>
      <p:sp>
        <p:nvSpPr>
          <p:cNvPr id="31" name="Google Shape;31;p3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2060"/>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3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3" name="Google Shape;33;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6"/>
        <p:cNvGrpSpPr/>
        <p:nvPr/>
      </p:nvGrpSpPr>
      <p:grpSpPr>
        <a:xfrm>
          <a:off x="0" y="0"/>
          <a:ext cx="0" cy="0"/>
          <a:chOff x="0" y="0"/>
          <a:chExt cx="0" cy="0"/>
        </a:xfrm>
      </p:grpSpPr>
      <p:sp>
        <p:nvSpPr>
          <p:cNvPr id="37" name="Google Shape;3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0"/>
        <p:cNvGrpSpPr/>
        <p:nvPr/>
      </p:nvGrpSpPr>
      <p:grpSpPr>
        <a:xfrm>
          <a:off x="0" y="0"/>
          <a:ext cx="0" cy="0"/>
          <a:chOff x="0" y="0"/>
          <a:chExt cx="0" cy="0"/>
        </a:xfrm>
      </p:grpSpPr>
      <p:sp>
        <p:nvSpPr>
          <p:cNvPr id="41" name="Google Shape;41;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2060"/>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ctr"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3" name="Google Shape;43;p3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4" name="Google Shape;44;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47" name="Google Shape;47;p35"/>
          <p:cNvPicPr preferRelativeResize="0"/>
          <p:nvPr/>
        </p:nvPicPr>
        <p:blipFill rotWithShape="1">
          <a:blip r:embed="rId2">
            <a:alphaModFix/>
          </a:blip>
          <a:srcRect/>
          <a:stretch/>
        </p:blipFill>
        <p:spPr>
          <a:xfrm>
            <a:off x="11201919" y="107022"/>
            <a:ext cx="830424" cy="756383"/>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8"/>
        <p:cNvGrpSpPr/>
        <p:nvPr/>
      </p:nvGrpSpPr>
      <p:grpSpPr>
        <a:xfrm>
          <a:off x="0" y="0"/>
          <a:ext cx="0" cy="0"/>
          <a:chOff x="0" y="0"/>
          <a:chExt cx="0" cy="0"/>
        </a:xfrm>
      </p:grpSpPr>
      <p:sp>
        <p:nvSpPr>
          <p:cNvPr id="49" name="Google Shape;49;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20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53" name="Google Shape;53;p38"/>
          <p:cNvPicPr preferRelativeResize="0"/>
          <p:nvPr/>
        </p:nvPicPr>
        <p:blipFill rotWithShape="1">
          <a:blip r:embed="rId2">
            <a:alphaModFix/>
          </a:blip>
          <a:srcRect/>
          <a:stretch/>
        </p:blipFill>
        <p:spPr>
          <a:xfrm>
            <a:off x="11201919" y="107022"/>
            <a:ext cx="830424" cy="756383"/>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4"/>
        <p:cNvGrpSpPr/>
        <p:nvPr/>
      </p:nvGrpSpPr>
      <p:grpSpPr>
        <a:xfrm>
          <a:off x="0" y="0"/>
          <a:ext cx="0" cy="0"/>
          <a:chOff x="0" y="0"/>
          <a:chExt cx="0" cy="0"/>
        </a:xfrm>
      </p:grpSpPr>
      <p:sp>
        <p:nvSpPr>
          <p:cNvPr id="55" name="Google Shape;55;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20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61" name="Google Shape;61;p36"/>
          <p:cNvPicPr preferRelativeResize="0"/>
          <p:nvPr/>
        </p:nvPicPr>
        <p:blipFill rotWithShape="1">
          <a:blip r:embed="rId2">
            <a:alphaModFix/>
          </a:blip>
          <a:srcRect/>
          <a:stretch/>
        </p:blipFill>
        <p:spPr>
          <a:xfrm>
            <a:off x="11201919" y="107022"/>
            <a:ext cx="830424" cy="756383"/>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2"/>
        <p:cNvGrpSpPr/>
        <p:nvPr/>
      </p:nvGrpSpPr>
      <p:grpSpPr>
        <a:xfrm>
          <a:off x="0" y="0"/>
          <a:ext cx="0" cy="0"/>
          <a:chOff x="0" y="0"/>
          <a:chExt cx="0" cy="0"/>
        </a:xfrm>
      </p:grpSpPr>
      <p:sp>
        <p:nvSpPr>
          <p:cNvPr id="63" name="Google Shape;63;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2060"/>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5" name="Google Shape;65;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 name="Google Shape;66;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7" name="Google Shape;67;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71" name="Google Shape;71;p37"/>
          <p:cNvPicPr preferRelativeResize="0"/>
          <p:nvPr/>
        </p:nvPicPr>
        <p:blipFill rotWithShape="1">
          <a:blip r:embed="rId2">
            <a:alphaModFix/>
          </a:blip>
          <a:srcRect/>
          <a:stretch/>
        </p:blipFill>
        <p:spPr>
          <a:xfrm>
            <a:off x="11201919" y="107022"/>
            <a:ext cx="830424" cy="756383"/>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2"/>
        <p:cNvGrpSpPr/>
        <p:nvPr/>
      </p:nvGrpSpPr>
      <p:grpSpPr>
        <a:xfrm>
          <a:off x="0" y="0"/>
          <a:ext cx="0" cy="0"/>
          <a:chOff x="0" y="0"/>
          <a:chExt cx="0" cy="0"/>
        </a:xfrm>
      </p:grpSpPr>
      <p:sp>
        <p:nvSpPr>
          <p:cNvPr id="73" name="Google Shape;73;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2060"/>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9"/>
          <p:cNvSpPr>
            <a:spLocks noGrp="1"/>
          </p:cNvSpPr>
          <p:nvPr>
            <p:ph type="pic" idx="2"/>
          </p:nvPr>
        </p:nvSpPr>
        <p:spPr>
          <a:xfrm>
            <a:off x="5183188" y="987425"/>
            <a:ext cx="6172200" cy="4873625"/>
          </a:xfrm>
          <a:prstGeom prst="rect">
            <a:avLst/>
          </a:prstGeom>
          <a:noFill/>
          <a:ln>
            <a:noFill/>
          </a:ln>
        </p:spPr>
      </p:sp>
      <p:sp>
        <p:nvSpPr>
          <p:cNvPr id="75" name="Google Shape;75;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6" name="Google Shape;76;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79" name="Google Shape;79;p39"/>
          <p:cNvPicPr preferRelativeResize="0"/>
          <p:nvPr/>
        </p:nvPicPr>
        <p:blipFill rotWithShape="1">
          <a:blip r:embed="rId2">
            <a:alphaModFix/>
          </a:blip>
          <a:srcRect/>
          <a:stretch/>
        </p:blipFill>
        <p:spPr>
          <a:xfrm>
            <a:off x="11201919" y="107022"/>
            <a:ext cx="830424" cy="756383"/>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2060"/>
              </a:buClr>
              <a:buSzPts val="4400"/>
              <a:buFont typeface="Arial"/>
              <a:buNone/>
              <a:defRPr sz="4400" b="1" i="0" u="none" strike="noStrike" cap="none">
                <a:solidFill>
                  <a:srgbClr val="00206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ctr"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7.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4.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hyperlink" Target="mailto:angela@texascensus.org" TargetMode="External"/><Relationship Id="rId2" Type="http://schemas.openxmlformats.org/officeDocument/2006/relationships/notesSlide" Target="../notesSlides/notesSlide65.xml"/><Relationship Id="rId1" Type="http://schemas.openxmlformats.org/officeDocument/2006/relationships/slideLayout" Target="../slideLayouts/slideLayout1.xml"/><Relationship Id="rId5" Type="http://schemas.openxmlformats.org/officeDocument/2006/relationships/hyperlink" Target="mailto:regina@texascensus.org" TargetMode="External"/><Relationship Id="rId4" Type="http://schemas.openxmlformats.org/officeDocument/2006/relationships/hyperlink" Target="mailto:francisco@texascensus.org"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85" name="Google Shape;85;p1"/>
          <p:cNvSpPr txBox="1">
            <a:spLocks noGrp="1"/>
          </p:cNvSpPr>
          <p:nvPr>
            <p:ph type="ctrTitle"/>
          </p:nvPr>
        </p:nvSpPr>
        <p:spPr>
          <a:xfrm>
            <a:off x="456363" y="1288155"/>
            <a:ext cx="11279400" cy="1969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6000"/>
              <a:buFont typeface="Arial"/>
              <a:buNone/>
            </a:pPr>
            <a:r>
              <a:rPr lang="en-US"/>
              <a:t>2020 U.S. Census Undercount</a:t>
            </a:r>
            <a:endParaRPr/>
          </a:p>
        </p:txBody>
      </p:sp>
      <p:sp>
        <p:nvSpPr>
          <p:cNvPr id="86" name="Google Shape;86;p1"/>
          <p:cNvSpPr txBox="1">
            <a:spLocks noGrp="1"/>
          </p:cNvSpPr>
          <p:nvPr>
            <p:ph type="subTitle" idx="1"/>
          </p:nvPr>
        </p:nvSpPr>
        <p:spPr>
          <a:xfrm>
            <a:off x="456362" y="3868594"/>
            <a:ext cx="11279400" cy="1098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2800"/>
              <a:buNone/>
            </a:pPr>
            <a:r>
              <a:rPr lang="en-US" sz="2800">
                <a:solidFill>
                  <a:schemeClr val="lt1"/>
                </a:solidFill>
              </a:rPr>
              <a:t>ENGAGING TEXAS COMMUNITIES FOR STRONGER DATA</a:t>
            </a:r>
            <a:endParaRPr/>
          </a:p>
        </p:txBody>
      </p:sp>
      <p:sp>
        <p:nvSpPr>
          <p:cNvPr id="87" name="Google Shape;87;p1"/>
          <p:cNvSpPr txBox="1"/>
          <p:nvPr/>
        </p:nvSpPr>
        <p:spPr>
          <a:xfrm>
            <a:off x="2681000" y="5068949"/>
            <a:ext cx="6830100" cy="1611300"/>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chemeClr val="lt1"/>
              </a:buClr>
              <a:buSzPts val="1850"/>
              <a:buFont typeface="Arial"/>
              <a:buNone/>
            </a:pPr>
            <a:r>
              <a:rPr lang="en-US" sz="2050" b="1" i="1" u="none" strike="noStrike" cap="none">
                <a:solidFill>
                  <a:schemeClr val="lt1"/>
                </a:solidFill>
                <a:latin typeface="Arial"/>
                <a:ea typeface="Arial"/>
                <a:cs typeface="Arial"/>
                <a:sym typeface="Arial"/>
              </a:rPr>
              <a:t>Dr. Francisco Castellanos-Sosa and Regina Nippert</a:t>
            </a:r>
            <a:endParaRPr sz="1495" b="0" i="0" u="none" strike="noStrike" cap="none">
              <a:solidFill>
                <a:srgbClr val="000000"/>
              </a:solidFill>
              <a:latin typeface="Arial"/>
              <a:ea typeface="Arial"/>
              <a:cs typeface="Arial"/>
              <a:sym typeface="Arial"/>
            </a:endParaRPr>
          </a:p>
          <a:p>
            <a:pPr marL="0" marR="0" lvl="0" indent="0" algn="ctr" rtl="0">
              <a:lnSpc>
                <a:spcPct val="80000"/>
              </a:lnSpc>
              <a:spcBef>
                <a:spcPts val="1000"/>
              </a:spcBef>
              <a:spcAft>
                <a:spcPts val="0"/>
              </a:spcAft>
              <a:buClr>
                <a:srgbClr val="7F7F7F"/>
              </a:buClr>
              <a:buSzPts val="1850"/>
              <a:buFont typeface="Arial"/>
              <a:buNone/>
            </a:pPr>
            <a:endParaRPr sz="450" b="1" i="0" u="none" strike="noStrike" cap="none">
              <a:solidFill>
                <a:schemeClr val="lt1"/>
              </a:solidFill>
              <a:latin typeface="Arial"/>
              <a:ea typeface="Arial"/>
              <a:cs typeface="Arial"/>
              <a:sym typeface="Arial"/>
            </a:endParaRPr>
          </a:p>
          <a:p>
            <a:pPr marL="0" marR="0" lvl="0" indent="0" algn="ctr" rtl="0">
              <a:lnSpc>
                <a:spcPct val="80000"/>
              </a:lnSpc>
              <a:spcBef>
                <a:spcPts val="1000"/>
              </a:spcBef>
              <a:spcAft>
                <a:spcPts val="0"/>
              </a:spcAft>
              <a:buClr>
                <a:schemeClr val="lt1"/>
              </a:buClr>
              <a:buSzPts val="1850"/>
              <a:buFont typeface="Arial"/>
              <a:buNone/>
            </a:pPr>
            <a:r>
              <a:rPr lang="en-US" sz="2050" b="1" i="0" u="none" strike="noStrike" cap="none">
                <a:solidFill>
                  <a:schemeClr val="lt1"/>
                </a:solidFill>
                <a:latin typeface="Arial"/>
                <a:ea typeface="Arial"/>
                <a:cs typeface="Arial"/>
                <a:sym typeface="Arial"/>
              </a:rPr>
              <a:t>May 24, 2023 </a:t>
            </a:r>
            <a:endParaRPr sz="1495" b="0" i="0" u="none" strike="noStrike" cap="none">
              <a:solidFill>
                <a:srgbClr val="000000"/>
              </a:solidFill>
              <a:latin typeface="Arial"/>
              <a:ea typeface="Arial"/>
              <a:cs typeface="Arial"/>
              <a:sym typeface="Arial"/>
            </a:endParaRPr>
          </a:p>
          <a:p>
            <a:pPr marL="0" marR="0" lvl="0" indent="0" algn="ctr" rtl="0">
              <a:lnSpc>
                <a:spcPct val="80000"/>
              </a:lnSpc>
              <a:spcBef>
                <a:spcPts val="1000"/>
              </a:spcBef>
              <a:spcAft>
                <a:spcPts val="0"/>
              </a:spcAft>
              <a:buClr>
                <a:schemeClr val="lt1"/>
              </a:buClr>
              <a:buSzPts val="1850"/>
              <a:buFont typeface="Arial"/>
              <a:buNone/>
            </a:pPr>
            <a:r>
              <a:rPr lang="en-US" sz="2050" b="1" i="0" u="none" strike="noStrike" cap="none">
                <a:solidFill>
                  <a:schemeClr val="lt1"/>
                </a:solidFill>
                <a:latin typeface="Arial"/>
                <a:ea typeface="Arial"/>
                <a:cs typeface="Arial"/>
                <a:sym typeface="Arial"/>
              </a:rPr>
              <a:t>2023 Texas Demographic Conference</a:t>
            </a:r>
            <a:endParaRPr sz="1495" b="0" i="0" u="none" strike="noStrike" cap="none">
              <a:solidFill>
                <a:srgbClr val="000000"/>
              </a:solidFill>
              <a:latin typeface="Arial"/>
              <a:ea typeface="Arial"/>
              <a:cs typeface="Arial"/>
              <a:sym typeface="Arial"/>
            </a:endParaRPr>
          </a:p>
        </p:txBody>
      </p:sp>
      <p:pic>
        <p:nvPicPr>
          <p:cNvPr id="88" name="Google Shape;88;p1"/>
          <p:cNvPicPr preferRelativeResize="0"/>
          <p:nvPr/>
        </p:nvPicPr>
        <p:blipFill rotWithShape="1">
          <a:blip r:embed="rId4">
            <a:alphaModFix/>
          </a:blip>
          <a:srcRect/>
          <a:stretch/>
        </p:blipFill>
        <p:spPr>
          <a:xfrm>
            <a:off x="4925567" y="233625"/>
            <a:ext cx="2340865" cy="2340865"/>
          </a:xfrm>
          <a:prstGeom prst="rect">
            <a:avLst/>
          </a:prstGeom>
          <a:noFill/>
          <a:ln>
            <a:noFill/>
          </a:ln>
        </p:spPr>
      </p:pic>
      <p:sp>
        <p:nvSpPr>
          <p:cNvPr id="89" name="Google Shape;89;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4"/>
          <p:cNvSpPr txBox="1">
            <a:spLocks noGrp="1"/>
          </p:cNvSpPr>
          <p:nvPr>
            <p:ph type="title"/>
          </p:nvPr>
        </p:nvSpPr>
        <p:spPr>
          <a:xfrm>
            <a:off x="838200" y="603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4400"/>
              <a:buFont typeface="Arial"/>
              <a:buNone/>
            </a:pPr>
            <a:r>
              <a:rPr lang="en-US"/>
              <a:t>Today’s Agenda</a:t>
            </a:r>
            <a:endParaRPr/>
          </a:p>
        </p:txBody>
      </p:sp>
      <p:sp>
        <p:nvSpPr>
          <p:cNvPr id="95" name="Google Shape;95;p4"/>
          <p:cNvSpPr txBox="1">
            <a:spLocks noGrp="1"/>
          </p:cNvSpPr>
          <p:nvPr>
            <p:ph type="body" idx="1"/>
          </p:nvPr>
        </p:nvSpPr>
        <p:spPr>
          <a:xfrm>
            <a:off x="838200" y="1215700"/>
            <a:ext cx="11027100" cy="5140500"/>
          </a:xfrm>
          <a:prstGeom prst="rect">
            <a:avLst/>
          </a:prstGeom>
          <a:noFill/>
          <a:ln>
            <a:noFill/>
          </a:ln>
        </p:spPr>
        <p:txBody>
          <a:bodyPr spcFirstLastPara="1" wrap="square" lIns="91425" tIns="45700" rIns="91425" bIns="45700" anchor="ctr" anchorCtr="0">
            <a:normAutofit fontScale="92500" lnSpcReduction="10000"/>
          </a:bodyPr>
          <a:lstStyle/>
          <a:p>
            <a:pPr marL="0" lvl="0" indent="0" algn="l" rtl="0">
              <a:lnSpc>
                <a:spcPct val="150000"/>
              </a:lnSpc>
              <a:spcBef>
                <a:spcPts val="0"/>
              </a:spcBef>
              <a:spcAft>
                <a:spcPts val="0"/>
              </a:spcAft>
              <a:buSzPct val="75630"/>
              <a:buNone/>
            </a:pPr>
            <a:r>
              <a:rPr lang="en-US" b="1">
                <a:solidFill>
                  <a:srgbClr val="002060"/>
                </a:solidFill>
                <a:latin typeface="Calibri"/>
                <a:ea typeface="Calibri"/>
                <a:cs typeface="Calibri"/>
                <a:sym typeface="Calibri"/>
              </a:rPr>
              <a:t>1) Who we are</a:t>
            </a:r>
            <a:endParaRPr>
              <a:solidFill>
                <a:srgbClr val="002060"/>
              </a:solidFill>
              <a:latin typeface="Calibri"/>
              <a:ea typeface="Calibri"/>
              <a:cs typeface="Calibri"/>
              <a:sym typeface="Calibri"/>
            </a:endParaRPr>
          </a:p>
          <a:p>
            <a:pPr marL="0" lvl="0" indent="0" algn="l" rtl="0">
              <a:lnSpc>
                <a:spcPct val="150000"/>
              </a:lnSpc>
              <a:spcBef>
                <a:spcPts val="1000"/>
              </a:spcBef>
              <a:spcAft>
                <a:spcPts val="0"/>
              </a:spcAft>
              <a:buSzPct val="75630"/>
              <a:buNone/>
            </a:pPr>
            <a:r>
              <a:rPr lang="en-US" b="1">
                <a:solidFill>
                  <a:srgbClr val="002060"/>
                </a:solidFill>
                <a:latin typeface="Calibri"/>
                <a:ea typeface="Calibri"/>
                <a:cs typeface="Calibri"/>
                <a:sym typeface="Calibri"/>
              </a:rPr>
              <a:t>2) Census data accuracy and why it matters</a:t>
            </a:r>
            <a:endParaRPr b="1">
              <a:solidFill>
                <a:srgbClr val="002060"/>
              </a:solidFill>
              <a:latin typeface="Calibri"/>
              <a:ea typeface="Calibri"/>
              <a:cs typeface="Calibri"/>
              <a:sym typeface="Calibri"/>
            </a:endParaRPr>
          </a:p>
          <a:p>
            <a:pPr marL="0" lvl="0" indent="0" algn="l" rtl="0">
              <a:lnSpc>
                <a:spcPct val="150000"/>
              </a:lnSpc>
              <a:spcBef>
                <a:spcPts val="1000"/>
              </a:spcBef>
              <a:spcAft>
                <a:spcPts val="0"/>
              </a:spcAft>
              <a:buSzPct val="75630"/>
              <a:buNone/>
            </a:pPr>
            <a:r>
              <a:rPr lang="en-US" b="1">
                <a:solidFill>
                  <a:srgbClr val="002060"/>
                </a:solidFill>
                <a:latin typeface="Calibri"/>
                <a:ea typeface="Calibri"/>
                <a:cs typeface="Calibri"/>
                <a:sym typeface="Calibri"/>
              </a:rPr>
              <a:t>3) Challenges to collecting and accessing accurate data</a:t>
            </a:r>
            <a:endParaRPr b="1">
              <a:solidFill>
                <a:srgbClr val="002060"/>
              </a:solidFill>
              <a:latin typeface="Calibri"/>
              <a:ea typeface="Calibri"/>
              <a:cs typeface="Calibri"/>
              <a:sym typeface="Calibri"/>
            </a:endParaRPr>
          </a:p>
          <a:p>
            <a:pPr marL="457200" lvl="0" indent="457200" algn="l" rtl="0">
              <a:lnSpc>
                <a:spcPct val="150000"/>
              </a:lnSpc>
              <a:spcBef>
                <a:spcPts val="1000"/>
              </a:spcBef>
              <a:spcAft>
                <a:spcPts val="0"/>
              </a:spcAft>
              <a:buSzPct val="75630"/>
              <a:buNone/>
            </a:pPr>
            <a:r>
              <a:rPr lang="en-US" b="1">
                <a:solidFill>
                  <a:srgbClr val="002060"/>
                </a:solidFill>
                <a:latin typeface="Calibri"/>
                <a:ea typeface="Calibri"/>
                <a:cs typeface="Calibri"/>
                <a:sym typeface="Calibri"/>
              </a:rPr>
              <a:t>Challenge 1: Understanding the 2020 Census undercount</a:t>
            </a:r>
            <a:endParaRPr b="1">
              <a:solidFill>
                <a:srgbClr val="002060"/>
              </a:solidFill>
              <a:latin typeface="Calibri"/>
              <a:ea typeface="Calibri"/>
              <a:cs typeface="Calibri"/>
              <a:sym typeface="Calibri"/>
            </a:endParaRPr>
          </a:p>
          <a:p>
            <a:pPr marL="457200" lvl="0" indent="457200" algn="l" rtl="0">
              <a:lnSpc>
                <a:spcPct val="150000"/>
              </a:lnSpc>
              <a:spcBef>
                <a:spcPts val="1000"/>
              </a:spcBef>
              <a:spcAft>
                <a:spcPts val="0"/>
              </a:spcAft>
              <a:buSzPct val="75630"/>
              <a:buNone/>
            </a:pPr>
            <a:r>
              <a:rPr lang="en-US" b="1">
                <a:solidFill>
                  <a:srgbClr val="002060"/>
                </a:solidFill>
                <a:latin typeface="Calibri"/>
                <a:ea typeface="Calibri"/>
                <a:cs typeface="Calibri"/>
                <a:sym typeface="Calibri"/>
              </a:rPr>
              <a:t>Challenge 2: Improving self-response rates</a:t>
            </a:r>
            <a:endParaRPr b="1">
              <a:solidFill>
                <a:srgbClr val="002060"/>
              </a:solidFill>
              <a:latin typeface="Calibri"/>
              <a:ea typeface="Calibri"/>
              <a:cs typeface="Calibri"/>
              <a:sym typeface="Calibri"/>
            </a:endParaRPr>
          </a:p>
          <a:p>
            <a:pPr marL="0" lvl="0" indent="0" algn="l" rtl="0">
              <a:lnSpc>
                <a:spcPct val="150000"/>
              </a:lnSpc>
              <a:spcBef>
                <a:spcPts val="1000"/>
              </a:spcBef>
              <a:spcAft>
                <a:spcPts val="0"/>
              </a:spcAft>
              <a:buSzPct val="75630"/>
              <a:buNone/>
            </a:pPr>
            <a:r>
              <a:rPr lang="en-US" b="1">
                <a:solidFill>
                  <a:srgbClr val="002060"/>
                </a:solidFill>
                <a:latin typeface="Calibri"/>
                <a:ea typeface="Calibri"/>
                <a:cs typeface="Calibri"/>
                <a:sym typeface="Calibri"/>
              </a:rPr>
              <a:t>4) Increasing self-response rates to amplify the Bureau’s activities in historically-undercounted communities (HUCs)</a:t>
            </a:r>
            <a:endParaRPr b="1">
              <a:solidFill>
                <a:srgbClr val="002060"/>
              </a:solidFill>
              <a:latin typeface="Calibri"/>
              <a:ea typeface="Calibri"/>
              <a:cs typeface="Calibri"/>
              <a:sym typeface="Calibri"/>
            </a:endParaRPr>
          </a:p>
          <a:p>
            <a:pPr marL="0" lvl="0" indent="0" algn="l" rtl="0">
              <a:lnSpc>
                <a:spcPct val="150000"/>
              </a:lnSpc>
              <a:spcBef>
                <a:spcPts val="1000"/>
              </a:spcBef>
              <a:spcAft>
                <a:spcPts val="0"/>
              </a:spcAft>
              <a:buSzPct val="75630"/>
              <a:buNone/>
            </a:pPr>
            <a:r>
              <a:rPr lang="en-US" b="1">
                <a:solidFill>
                  <a:srgbClr val="002060"/>
                </a:solidFill>
                <a:latin typeface="Calibri"/>
                <a:ea typeface="Calibri"/>
                <a:cs typeface="Calibri"/>
                <a:sym typeface="Calibri"/>
              </a:rPr>
              <a:t>5) Engaging undercounted communities in the research process</a:t>
            </a:r>
            <a:endParaRPr b="1">
              <a:solidFill>
                <a:srgbClr val="002060"/>
              </a:solidFill>
              <a:latin typeface="Calibri"/>
              <a:ea typeface="Calibri"/>
              <a:cs typeface="Calibri"/>
              <a:sym typeface="Calibri"/>
            </a:endParaRPr>
          </a:p>
        </p:txBody>
      </p:sp>
      <p:sp>
        <p:nvSpPr>
          <p:cNvPr id="96" name="Google Shape;96;p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CFE2F3"/>
        </a:solidFill>
        <a:effectLst/>
      </p:bgPr>
    </p:bg>
    <p:spTree>
      <p:nvGrpSpPr>
        <p:cNvPr id="1" name="Shape 100"/>
        <p:cNvGrpSpPr/>
        <p:nvPr/>
      </p:nvGrpSpPr>
      <p:grpSpPr>
        <a:xfrm>
          <a:off x="0" y="0"/>
          <a:ext cx="0" cy="0"/>
          <a:chOff x="0" y="0"/>
          <a:chExt cx="0" cy="0"/>
        </a:xfrm>
      </p:grpSpPr>
      <p:sp>
        <p:nvSpPr>
          <p:cNvPr id="101" name="Google Shape;101;g242ec12e26f_1_0"/>
          <p:cNvSpPr txBox="1">
            <a:spLocks noGrp="1"/>
          </p:cNvSpPr>
          <p:nvPr>
            <p:ph type="title"/>
          </p:nvPr>
        </p:nvSpPr>
        <p:spPr>
          <a:xfrm>
            <a:off x="3449550" y="2961600"/>
            <a:ext cx="5292900" cy="7563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6000"/>
              <a:buFont typeface="Arial"/>
              <a:buNone/>
            </a:pPr>
            <a:r>
              <a:rPr lang="en-US" sz="4400"/>
              <a:t>Let’s meet us!</a:t>
            </a:r>
            <a:endParaRPr sz="4400"/>
          </a:p>
        </p:txBody>
      </p:sp>
      <p:pic>
        <p:nvPicPr>
          <p:cNvPr id="102" name="Google Shape;102;g242ec12e26f_1_0"/>
          <p:cNvPicPr preferRelativeResize="0"/>
          <p:nvPr/>
        </p:nvPicPr>
        <p:blipFill rotWithShape="1">
          <a:blip r:embed="rId3">
            <a:alphaModFix/>
          </a:blip>
          <a:srcRect/>
          <a:stretch/>
        </p:blipFill>
        <p:spPr>
          <a:xfrm>
            <a:off x="11201919" y="107022"/>
            <a:ext cx="830425" cy="756385"/>
          </a:xfrm>
          <a:prstGeom prst="rect">
            <a:avLst/>
          </a:prstGeom>
          <a:noFill/>
          <a:ln>
            <a:noFill/>
          </a:ln>
        </p:spPr>
      </p:pic>
      <p:sp>
        <p:nvSpPr>
          <p:cNvPr id="103" name="Google Shape;103;g242ec12e26f_1_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Shape 107"/>
        <p:cNvGrpSpPr/>
        <p:nvPr/>
      </p:nvGrpSpPr>
      <p:grpSpPr>
        <a:xfrm>
          <a:off x="0" y="0"/>
          <a:ext cx="0" cy="0"/>
          <a:chOff x="0" y="0"/>
          <a:chExt cx="0" cy="0"/>
        </a:xfrm>
      </p:grpSpPr>
      <p:pic>
        <p:nvPicPr>
          <p:cNvPr id="108" name="Google Shape;108;p3"/>
          <p:cNvPicPr preferRelativeResize="0"/>
          <p:nvPr/>
        </p:nvPicPr>
        <p:blipFill rotWithShape="1">
          <a:blip r:embed="rId3">
            <a:alphaModFix/>
          </a:blip>
          <a:srcRect/>
          <a:stretch/>
        </p:blipFill>
        <p:spPr>
          <a:xfrm>
            <a:off x="3201670" y="508000"/>
            <a:ext cx="1219200" cy="510126"/>
          </a:xfrm>
          <a:prstGeom prst="rect">
            <a:avLst/>
          </a:prstGeom>
          <a:noFill/>
          <a:ln>
            <a:noFill/>
          </a:ln>
        </p:spPr>
      </p:pic>
      <p:pic>
        <p:nvPicPr>
          <p:cNvPr id="109" name="Google Shape;109;p3"/>
          <p:cNvPicPr preferRelativeResize="0"/>
          <p:nvPr/>
        </p:nvPicPr>
        <p:blipFill rotWithShape="1">
          <a:blip r:embed="rId4">
            <a:alphaModFix/>
          </a:blip>
          <a:srcRect/>
          <a:stretch/>
        </p:blipFill>
        <p:spPr>
          <a:xfrm>
            <a:off x="508000" y="2209800"/>
            <a:ext cx="2438400" cy="2438400"/>
          </a:xfrm>
          <a:prstGeom prst="rect">
            <a:avLst/>
          </a:prstGeom>
          <a:noFill/>
          <a:ln>
            <a:noFill/>
          </a:ln>
        </p:spPr>
      </p:pic>
      <p:sp>
        <p:nvSpPr>
          <p:cNvPr id="110" name="Google Shape;110;p3"/>
          <p:cNvSpPr/>
          <p:nvPr/>
        </p:nvSpPr>
        <p:spPr>
          <a:xfrm>
            <a:off x="3200400" y="2571750"/>
            <a:ext cx="8483600" cy="1714500"/>
          </a:xfrm>
          <a:prstGeom prst="rect">
            <a:avLst/>
          </a:prstGeom>
          <a:no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5B5B5B"/>
                </a:solidFill>
                <a:latin typeface="Calibri"/>
                <a:ea typeface="Calibri"/>
                <a:cs typeface="Calibri"/>
                <a:sym typeface="Calibri"/>
              </a:rPr>
              <a:t>What industry does your organization represent?</a:t>
            </a:r>
            <a:endParaRPr sz="1400" b="0" i="0" u="none" strike="noStrike" cap="none">
              <a:solidFill>
                <a:srgbClr val="000000"/>
              </a:solidFill>
              <a:latin typeface="Arial"/>
              <a:ea typeface="Arial"/>
              <a:cs typeface="Arial"/>
              <a:sym typeface="Arial"/>
            </a:endParaRPr>
          </a:p>
        </p:txBody>
      </p:sp>
      <p:sp>
        <p:nvSpPr>
          <p:cNvPr id="111" name="Google Shape;111;p3"/>
          <p:cNvSpPr/>
          <p:nvPr/>
        </p:nvSpPr>
        <p:spPr>
          <a:xfrm>
            <a:off x="3200400" y="6096000"/>
            <a:ext cx="8737600" cy="51012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5B5B5B"/>
                </a:solidFill>
                <a:latin typeface="Calibri"/>
                <a:ea typeface="Calibri"/>
                <a:cs typeface="Calibri"/>
                <a:sym typeface="Calibri"/>
              </a:rPr>
              <a:t>ⓘ</a:t>
            </a:r>
            <a:r>
              <a:rPr lang="en-US" sz="1400" b="0" i="0" u="none" strike="noStrike" cap="none">
                <a:solidFill>
                  <a:srgbClr val="5B5B5B"/>
                </a:solidFill>
                <a:latin typeface="Calibri"/>
                <a:ea typeface="Calibri"/>
                <a:cs typeface="Calibri"/>
                <a:sym typeface="Calibri"/>
              </a:rPr>
              <a:t> Start presenting to display the poll results on this slide.</a:t>
            </a:r>
            <a:endParaRPr sz="1400" b="0" i="0" u="none" strike="noStrike" cap="none">
              <a:solidFill>
                <a:srgbClr val="000000"/>
              </a:solidFill>
              <a:latin typeface="Arial"/>
              <a:ea typeface="Arial"/>
              <a:cs typeface="Arial"/>
              <a:sym typeface="Arial"/>
            </a:endParaRPr>
          </a:p>
        </p:txBody>
      </p:sp>
      <p:pic>
        <p:nvPicPr>
          <p:cNvPr id="112" name="Google Shape;112;p3"/>
          <p:cNvPicPr preferRelativeResize="0"/>
          <p:nvPr/>
        </p:nvPicPr>
        <p:blipFill rotWithShape="1">
          <a:blip r:embed="rId5">
            <a:alphaModFix/>
          </a:blip>
          <a:srcRect/>
          <a:stretch/>
        </p:blipFill>
        <p:spPr>
          <a:xfrm>
            <a:off x="11201919" y="107022"/>
            <a:ext cx="830424" cy="756383"/>
          </a:xfrm>
          <a:prstGeom prst="rect">
            <a:avLst/>
          </a:prstGeom>
          <a:noFill/>
          <a:ln>
            <a:noFill/>
          </a:ln>
        </p:spPr>
      </p:pic>
      <p:sp>
        <p:nvSpPr>
          <p:cNvPr id="113" name="Google Shape;113;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17"/>
        <p:cNvGrpSpPr/>
        <p:nvPr/>
      </p:nvGrpSpPr>
      <p:grpSpPr>
        <a:xfrm>
          <a:off x="0" y="0"/>
          <a:ext cx="0" cy="0"/>
          <a:chOff x="0" y="0"/>
          <a:chExt cx="0" cy="0"/>
        </a:xfrm>
      </p:grpSpPr>
      <p:sp>
        <p:nvSpPr>
          <p:cNvPr id="118" name="Google Shape;118;p5"/>
          <p:cNvSpPr txBox="1">
            <a:spLocks noGrp="1"/>
          </p:cNvSpPr>
          <p:nvPr>
            <p:ph type="title"/>
          </p:nvPr>
        </p:nvSpPr>
        <p:spPr>
          <a:xfrm>
            <a:off x="2659500" y="2581700"/>
            <a:ext cx="7416900" cy="1522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Arial"/>
              <a:buNone/>
            </a:pPr>
            <a:r>
              <a:rPr lang="en-US"/>
              <a:t>About the </a:t>
            </a:r>
            <a:endParaRPr/>
          </a:p>
          <a:p>
            <a:pPr marL="0" lvl="0" indent="0" algn="ctr" rtl="0">
              <a:lnSpc>
                <a:spcPct val="90000"/>
              </a:lnSpc>
              <a:spcBef>
                <a:spcPts val="0"/>
              </a:spcBef>
              <a:spcAft>
                <a:spcPts val="0"/>
              </a:spcAft>
              <a:buClr>
                <a:srgbClr val="002060"/>
              </a:buClr>
              <a:buSzPts val="4400"/>
              <a:buFont typeface="Arial"/>
              <a:buNone/>
            </a:pPr>
            <a:r>
              <a:rPr lang="en-US"/>
              <a:t>Texas Census Institute </a:t>
            </a:r>
            <a:endParaRPr/>
          </a:p>
        </p:txBody>
      </p:sp>
      <p:sp>
        <p:nvSpPr>
          <p:cNvPr id="119" name="Google Shape;119;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g244b8a472c2_0_7"/>
          <p:cNvSpPr txBox="1">
            <a:spLocks noGrp="1"/>
          </p:cNvSpPr>
          <p:nvPr>
            <p:ph type="body" idx="1"/>
          </p:nvPr>
        </p:nvSpPr>
        <p:spPr>
          <a:xfrm>
            <a:off x="838200" y="533700"/>
            <a:ext cx="10515600" cy="3292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1000"/>
              </a:spcBef>
              <a:spcAft>
                <a:spcPts val="0"/>
              </a:spcAft>
              <a:buSzPts val="1800"/>
              <a:buNone/>
            </a:pPr>
            <a:r>
              <a:rPr lang="en-US">
                <a:solidFill>
                  <a:srgbClr val="002060"/>
                </a:solidFill>
                <a:latin typeface="Calibri"/>
                <a:ea typeface="Calibri"/>
                <a:cs typeface="Calibri"/>
                <a:sym typeface="Calibri"/>
              </a:rPr>
              <a:t>The Texas Census Institute (TxCI) provides independent, non-partisan, data-driven census policy and program guidance that encourages census participation so all Texans can enjoy a great quality of life.</a:t>
            </a:r>
            <a:endParaRPr>
              <a:solidFill>
                <a:srgbClr val="002060"/>
              </a:solidFill>
              <a:latin typeface="Calibri"/>
              <a:ea typeface="Calibri"/>
              <a:cs typeface="Calibri"/>
              <a:sym typeface="Calibri"/>
            </a:endParaRPr>
          </a:p>
        </p:txBody>
      </p:sp>
      <p:sp>
        <p:nvSpPr>
          <p:cNvPr id="126" name="Google Shape;126;g244b8a472c2_0_7"/>
          <p:cNvSpPr txBox="1">
            <a:spLocks noGrp="1"/>
          </p:cNvSpPr>
          <p:nvPr>
            <p:ph type="sldNum" idx="12"/>
          </p:nvPr>
        </p:nvSpPr>
        <p:spPr>
          <a:xfrm>
            <a:off x="85344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sp>
        <p:nvSpPr>
          <p:cNvPr id="127" name="Google Shape;127;g244b8a472c2_0_7"/>
          <p:cNvSpPr txBox="1"/>
          <p:nvPr/>
        </p:nvSpPr>
        <p:spPr>
          <a:xfrm>
            <a:off x="1302075" y="5169125"/>
            <a:ext cx="2121900" cy="492600"/>
          </a:xfrm>
          <a:prstGeom prst="rect">
            <a:avLst/>
          </a:prstGeom>
          <a:solidFill>
            <a:schemeClr val="lt1"/>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RESEARCH</a:t>
            </a:r>
            <a:endParaRPr sz="2000" b="1" i="0" u="none" strike="noStrike" cap="none">
              <a:solidFill>
                <a:srgbClr val="000000"/>
              </a:solidFill>
              <a:latin typeface="Arial"/>
              <a:ea typeface="Arial"/>
              <a:cs typeface="Arial"/>
              <a:sym typeface="Arial"/>
            </a:endParaRPr>
          </a:p>
        </p:txBody>
      </p:sp>
      <p:sp>
        <p:nvSpPr>
          <p:cNvPr id="128" name="Google Shape;128;g244b8a472c2_0_7"/>
          <p:cNvSpPr txBox="1"/>
          <p:nvPr/>
        </p:nvSpPr>
        <p:spPr>
          <a:xfrm>
            <a:off x="4958850" y="5169125"/>
            <a:ext cx="2121900" cy="492600"/>
          </a:xfrm>
          <a:prstGeom prst="rect">
            <a:avLst/>
          </a:prstGeom>
          <a:solidFill>
            <a:schemeClr val="lt1"/>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EDUCATION</a:t>
            </a:r>
            <a:endParaRPr sz="2000" b="1" i="0" u="none" strike="noStrike" cap="none">
              <a:solidFill>
                <a:srgbClr val="000000"/>
              </a:solidFill>
              <a:latin typeface="Arial"/>
              <a:ea typeface="Arial"/>
              <a:cs typeface="Arial"/>
              <a:sym typeface="Arial"/>
            </a:endParaRPr>
          </a:p>
        </p:txBody>
      </p:sp>
      <p:sp>
        <p:nvSpPr>
          <p:cNvPr id="129" name="Google Shape;129;g244b8a472c2_0_7"/>
          <p:cNvSpPr txBox="1"/>
          <p:nvPr/>
        </p:nvSpPr>
        <p:spPr>
          <a:xfrm>
            <a:off x="7816725" y="5015225"/>
            <a:ext cx="3568800" cy="800400"/>
          </a:xfrm>
          <a:prstGeom prst="rect">
            <a:avLst/>
          </a:prstGeom>
          <a:solidFill>
            <a:schemeClr val="lt1"/>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REGIONAL </a:t>
            </a:r>
            <a:endParaRPr sz="20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PARTNERSHIPS</a:t>
            </a:r>
            <a:endParaRPr sz="2000" b="1" i="0" u="none" strike="noStrike" cap="none">
              <a:solidFill>
                <a:srgbClr val="000000"/>
              </a:solidFill>
              <a:latin typeface="Arial"/>
              <a:ea typeface="Arial"/>
              <a:cs typeface="Arial"/>
              <a:sym typeface="Arial"/>
            </a:endParaRPr>
          </a:p>
        </p:txBody>
      </p:sp>
      <p:pic>
        <p:nvPicPr>
          <p:cNvPr id="130" name="Google Shape;130;g244b8a472c2_0_7"/>
          <p:cNvPicPr preferRelativeResize="0"/>
          <p:nvPr/>
        </p:nvPicPr>
        <p:blipFill rotWithShape="1">
          <a:blip r:embed="rId3">
            <a:alphaModFix/>
          </a:blip>
          <a:srcRect/>
          <a:stretch/>
        </p:blipFill>
        <p:spPr>
          <a:xfrm>
            <a:off x="1860100" y="3897599"/>
            <a:ext cx="1005840" cy="1005840"/>
          </a:xfrm>
          <a:prstGeom prst="rect">
            <a:avLst/>
          </a:prstGeom>
          <a:noFill/>
          <a:ln>
            <a:noFill/>
          </a:ln>
        </p:spPr>
      </p:pic>
      <p:pic>
        <p:nvPicPr>
          <p:cNvPr id="131" name="Google Shape;131;g244b8a472c2_0_7"/>
          <p:cNvPicPr preferRelativeResize="0"/>
          <p:nvPr/>
        </p:nvPicPr>
        <p:blipFill rotWithShape="1">
          <a:blip r:embed="rId4">
            <a:alphaModFix/>
          </a:blip>
          <a:srcRect/>
          <a:stretch/>
        </p:blipFill>
        <p:spPr>
          <a:xfrm>
            <a:off x="5496100" y="3876821"/>
            <a:ext cx="1047395" cy="1047395"/>
          </a:xfrm>
          <a:prstGeom prst="rect">
            <a:avLst/>
          </a:prstGeom>
          <a:noFill/>
          <a:ln>
            <a:noFill/>
          </a:ln>
        </p:spPr>
      </p:pic>
      <p:pic>
        <p:nvPicPr>
          <p:cNvPr id="132" name="Google Shape;132;g244b8a472c2_0_7"/>
          <p:cNvPicPr preferRelativeResize="0"/>
          <p:nvPr/>
        </p:nvPicPr>
        <p:blipFill rotWithShape="1">
          <a:blip r:embed="rId5">
            <a:alphaModFix/>
          </a:blip>
          <a:srcRect/>
          <a:stretch/>
        </p:blipFill>
        <p:spPr>
          <a:xfrm>
            <a:off x="9072275" y="3915737"/>
            <a:ext cx="1057706" cy="96956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g2486ccfec58_5_0"/>
          <p:cNvSpPr txBox="1">
            <a:spLocks noGrp="1"/>
          </p:cNvSpPr>
          <p:nvPr>
            <p:ph type="sldNum" idx="12"/>
          </p:nvPr>
        </p:nvSpPr>
        <p:spPr>
          <a:xfrm>
            <a:off x="85344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sp>
        <p:nvSpPr>
          <p:cNvPr id="139" name="Google Shape;139;g2486ccfec58_5_0"/>
          <p:cNvSpPr txBox="1"/>
          <p:nvPr/>
        </p:nvSpPr>
        <p:spPr>
          <a:xfrm>
            <a:off x="3692150" y="1652975"/>
            <a:ext cx="7406400" cy="4509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a:solidFill>
                  <a:srgbClr val="002060"/>
                </a:solidFill>
                <a:latin typeface="Calibri"/>
                <a:ea typeface="Calibri"/>
                <a:cs typeface="Calibri"/>
                <a:sym typeface="Calibri"/>
              </a:rPr>
              <a:t>TxCI is a </a:t>
            </a:r>
            <a:r>
              <a:rPr lang="en-US" sz="3600" b="1">
                <a:solidFill>
                  <a:srgbClr val="002060"/>
                </a:solidFill>
                <a:latin typeface="Calibri"/>
                <a:ea typeface="Calibri"/>
                <a:cs typeface="Calibri"/>
                <a:sym typeface="Calibri"/>
              </a:rPr>
              <a:t>hub</a:t>
            </a:r>
            <a:r>
              <a:rPr lang="en-US" sz="3600">
                <a:solidFill>
                  <a:srgbClr val="002060"/>
                </a:solidFill>
                <a:latin typeface="Calibri"/>
                <a:ea typeface="Calibri"/>
                <a:cs typeface="Calibri"/>
                <a:sym typeface="Calibri"/>
              </a:rPr>
              <a:t> for Texas. Together with regional partners and other stakeholders, we:</a:t>
            </a:r>
            <a:endParaRPr sz="3600">
              <a:solidFill>
                <a:srgbClr val="00206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600"/>
              <a:buFont typeface="Arial"/>
              <a:buNone/>
            </a:pPr>
            <a:endParaRPr sz="3600">
              <a:solidFill>
                <a:srgbClr val="002060"/>
              </a:solidFill>
              <a:latin typeface="Calibri"/>
              <a:ea typeface="Calibri"/>
              <a:cs typeface="Calibri"/>
              <a:sym typeface="Calibri"/>
            </a:endParaRPr>
          </a:p>
          <a:p>
            <a:pPr marL="457200" marR="0" lvl="0" indent="-406400" algn="l" rtl="0">
              <a:lnSpc>
                <a:spcPct val="100000"/>
              </a:lnSpc>
              <a:spcBef>
                <a:spcPts val="0"/>
              </a:spcBef>
              <a:spcAft>
                <a:spcPts val="0"/>
              </a:spcAft>
              <a:buClr>
                <a:srgbClr val="002060"/>
              </a:buClr>
              <a:buSzPts val="2800"/>
              <a:buFont typeface="Calibri"/>
              <a:buChar char="●"/>
            </a:pPr>
            <a:r>
              <a:rPr lang="en-US" sz="2800">
                <a:solidFill>
                  <a:srgbClr val="002060"/>
                </a:solidFill>
                <a:latin typeface="Calibri"/>
                <a:ea typeface="Calibri"/>
                <a:cs typeface="Calibri"/>
                <a:sym typeface="Calibri"/>
              </a:rPr>
              <a:t>Augment data collection activities,</a:t>
            </a:r>
            <a:endParaRPr sz="2800">
              <a:solidFill>
                <a:srgbClr val="002060"/>
              </a:solidFill>
              <a:latin typeface="Calibri"/>
              <a:ea typeface="Calibri"/>
              <a:cs typeface="Calibri"/>
              <a:sym typeface="Calibri"/>
            </a:endParaRPr>
          </a:p>
          <a:p>
            <a:pPr marL="457200" marR="0" lvl="0" indent="-406400" algn="l" rtl="0">
              <a:lnSpc>
                <a:spcPct val="100000"/>
              </a:lnSpc>
              <a:spcBef>
                <a:spcPts val="1000"/>
              </a:spcBef>
              <a:spcAft>
                <a:spcPts val="0"/>
              </a:spcAft>
              <a:buClr>
                <a:srgbClr val="002060"/>
              </a:buClr>
              <a:buSzPts val="2800"/>
              <a:buFont typeface="Calibri"/>
              <a:buChar char="●"/>
            </a:pPr>
            <a:r>
              <a:rPr lang="en-US" sz="2800">
                <a:solidFill>
                  <a:srgbClr val="002060"/>
                </a:solidFill>
                <a:latin typeface="Calibri"/>
                <a:ea typeface="Calibri"/>
                <a:cs typeface="Calibri"/>
                <a:sym typeface="Calibri"/>
              </a:rPr>
              <a:t>Help ensure data accuracy,</a:t>
            </a:r>
            <a:endParaRPr sz="2800">
              <a:solidFill>
                <a:srgbClr val="002060"/>
              </a:solidFill>
              <a:latin typeface="Calibri"/>
              <a:ea typeface="Calibri"/>
              <a:cs typeface="Calibri"/>
              <a:sym typeface="Calibri"/>
            </a:endParaRPr>
          </a:p>
          <a:p>
            <a:pPr marL="457200" marR="0" lvl="0" indent="-406400" algn="l" rtl="0">
              <a:lnSpc>
                <a:spcPct val="100000"/>
              </a:lnSpc>
              <a:spcBef>
                <a:spcPts val="1000"/>
              </a:spcBef>
              <a:spcAft>
                <a:spcPts val="0"/>
              </a:spcAft>
              <a:buClr>
                <a:srgbClr val="002060"/>
              </a:buClr>
              <a:buSzPts val="2800"/>
              <a:buFont typeface="Calibri"/>
              <a:buChar char="●"/>
            </a:pPr>
            <a:r>
              <a:rPr lang="en-US" sz="2800">
                <a:solidFill>
                  <a:srgbClr val="002060"/>
                </a:solidFill>
                <a:latin typeface="Calibri"/>
                <a:ea typeface="Calibri"/>
                <a:cs typeface="Calibri"/>
                <a:sym typeface="Calibri"/>
              </a:rPr>
              <a:t>Expand data access and granularity, and</a:t>
            </a:r>
            <a:endParaRPr sz="2800">
              <a:solidFill>
                <a:srgbClr val="002060"/>
              </a:solidFill>
              <a:latin typeface="Calibri"/>
              <a:ea typeface="Calibri"/>
              <a:cs typeface="Calibri"/>
              <a:sym typeface="Calibri"/>
            </a:endParaRPr>
          </a:p>
          <a:p>
            <a:pPr marL="457200" marR="0" lvl="0" indent="-406400" algn="l" rtl="0">
              <a:lnSpc>
                <a:spcPct val="100000"/>
              </a:lnSpc>
              <a:spcBef>
                <a:spcPts val="1000"/>
              </a:spcBef>
              <a:spcAft>
                <a:spcPts val="1000"/>
              </a:spcAft>
              <a:buClr>
                <a:srgbClr val="002060"/>
              </a:buClr>
              <a:buSzPts val="2800"/>
              <a:buFont typeface="Calibri"/>
              <a:buChar char="●"/>
            </a:pPr>
            <a:r>
              <a:rPr lang="en-US" sz="2800">
                <a:solidFill>
                  <a:srgbClr val="002060"/>
                </a:solidFill>
                <a:latin typeface="Calibri"/>
                <a:ea typeface="Calibri"/>
                <a:cs typeface="Calibri"/>
                <a:sym typeface="Calibri"/>
              </a:rPr>
              <a:t>Help ensure better lives for all Texans.</a:t>
            </a:r>
            <a:endParaRPr sz="2800">
              <a:solidFill>
                <a:srgbClr val="002060"/>
              </a:solidFill>
              <a:latin typeface="Calibri"/>
              <a:ea typeface="Calibri"/>
              <a:cs typeface="Calibri"/>
              <a:sym typeface="Calibri"/>
            </a:endParaRPr>
          </a:p>
        </p:txBody>
      </p:sp>
      <p:pic>
        <p:nvPicPr>
          <p:cNvPr id="140" name="Google Shape;140;g2486ccfec58_5_0"/>
          <p:cNvPicPr preferRelativeResize="0"/>
          <p:nvPr/>
        </p:nvPicPr>
        <p:blipFill>
          <a:blip r:embed="rId3">
            <a:alphaModFix/>
          </a:blip>
          <a:stretch>
            <a:fillRect/>
          </a:stretch>
        </p:blipFill>
        <p:spPr>
          <a:xfrm>
            <a:off x="641275" y="2549925"/>
            <a:ext cx="3050875" cy="25202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44"/>
        <p:cNvGrpSpPr/>
        <p:nvPr/>
      </p:nvGrpSpPr>
      <p:grpSpPr>
        <a:xfrm>
          <a:off x="0" y="0"/>
          <a:ext cx="0" cy="0"/>
          <a:chOff x="0" y="0"/>
          <a:chExt cx="0" cy="0"/>
        </a:xfrm>
      </p:grpSpPr>
      <p:sp>
        <p:nvSpPr>
          <p:cNvPr id="145" name="Google Shape;145;g224ae2f5e80_0_0"/>
          <p:cNvSpPr txBox="1">
            <a:spLocks noGrp="1"/>
          </p:cNvSpPr>
          <p:nvPr>
            <p:ph type="title"/>
          </p:nvPr>
        </p:nvSpPr>
        <p:spPr>
          <a:xfrm>
            <a:off x="684450" y="2766213"/>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Arial"/>
              <a:buNone/>
            </a:pPr>
            <a:r>
              <a:rPr lang="en-US"/>
              <a:t>Census data accuracy and </a:t>
            </a:r>
            <a:endParaRPr/>
          </a:p>
          <a:p>
            <a:pPr marL="0" lvl="0" indent="0" algn="ctr" rtl="0">
              <a:lnSpc>
                <a:spcPct val="90000"/>
              </a:lnSpc>
              <a:spcBef>
                <a:spcPts val="0"/>
              </a:spcBef>
              <a:spcAft>
                <a:spcPts val="0"/>
              </a:spcAft>
              <a:buClr>
                <a:srgbClr val="002060"/>
              </a:buClr>
              <a:buSzPts val="4400"/>
              <a:buFont typeface="Arial"/>
              <a:buNone/>
            </a:pPr>
            <a:r>
              <a:rPr lang="en-US"/>
              <a:t>why it matters</a:t>
            </a:r>
            <a:endParaRPr/>
          </a:p>
        </p:txBody>
      </p:sp>
      <p:sp>
        <p:nvSpPr>
          <p:cNvPr id="146" name="Google Shape;146;g224ae2f5e80_0_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grpSp>
        <p:nvGrpSpPr>
          <p:cNvPr id="151" name="Google Shape;151;p14"/>
          <p:cNvGrpSpPr/>
          <p:nvPr/>
        </p:nvGrpSpPr>
        <p:grpSpPr>
          <a:xfrm>
            <a:off x="1186556" y="1763515"/>
            <a:ext cx="9818888" cy="3330970"/>
            <a:chOff x="1160275" y="2263130"/>
            <a:chExt cx="9818888" cy="3330970"/>
          </a:xfrm>
        </p:grpSpPr>
        <p:sp>
          <p:nvSpPr>
            <p:cNvPr id="152" name="Google Shape;152;p14"/>
            <p:cNvSpPr txBox="1"/>
            <p:nvPr/>
          </p:nvSpPr>
          <p:spPr>
            <a:xfrm>
              <a:off x="9058863" y="3562200"/>
              <a:ext cx="1920300" cy="203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2000" b="1" i="0" u="none" strike="noStrike" cap="none">
                  <a:solidFill>
                    <a:srgbClr val="FF0000"/>
                  </a:solidFill>
                  <a:latin typeface="Arial"/>
                  <a:ea typeface="Arial"/>
                  <a:cs typeface="Arial"/>
                  <a:sym typeface="Arial"/>
                </a:rPr>
                <a:t>Advocacy</a:t>
              </a:r>
              <a:endParaRPr sz="2000" b="1" i="0" u="none" strike="noStrike" cap="none">
                <a:solidFill>
                  <a:srgbClr val="FF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2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2000" b="0" i="0" u="none" strike="noStrike" cap="none">
                  <a:solidFill>
                    <a:schemeClr val="dk1"/>
                  </a:solidFill>
                  <a:latin typeface="Arial"/>
                  <a:ea typeface="Arial"/>
                  <a:cs typeface="Arial"/>
                  <a:sym typeface="Arial"/>
                </a:rPr>
                <a:t>Addresses policy gaps for underserved populations</a:t>
              </a:r>
              <a:endParaRPr sz="2000" b="0" i="0" u="none" strike="noStrike" cap="none">
                <a:solidFill>
                  <a:schemeClr val="dk1"/>
                </a:solidFill>
                <a:latin typeface="Arial"/>
                <a:ea typeface="Arial"/>
                <a:cs typeface="Arial"/>
                <a:sym typeface="Arial"/>
              </a:endParaRPr>
            </a:p>
          </p:txBody>
        </p:sp>
        <p:sp>
          <p:nvSpPr>
            <p:cNvPr id="153" name="Google Shape;153;p14"/>
            <p:cNvSpPr txBox="1"/>
            <p:nvPr/>
          </p:nvSpPr>
          <p:spPr>
            <a:xfrm>
              <a:off x="6426001" y="3562200"/>
              <a:ext cx="1920300" cy="203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2000" b="1" i="0" u="none" strike="noStrike" cap="none">
                  <a:solidFill>
                    <a:srgbClr val="FF0000"/>
                  </a:solidFill>
                  <a:latin typeface="Arial"/>
                  <a:ea typeface="Arial"/>
                  <a:cs typeface="Arial"/>
                  <a:sym typeface="Arial"/>
                </a:rPr>
                <a:t>Planning &amp; Research</a:t>
              </a:r>
              <a:br>
                <a:rPr lang="en-US" sz="2000" b="1" i="0" u="none" strike="noStrike" cap="none">
                  <a:solidFill>
                    <a:schemeClr val="dk1"/>
                  </a:solidFill>
                  <a:latin typeface="Arial"/>
                  <a:ea typeface="Arial"/>
                  <a:cs typeface="Arial"/>
                  <a:sym typeface="Arial"/>
                </a:rPr>
              </a:br>
              <a:r>
                <a:rPr lang="en-US" sz="2000" b="0" i="0" u="none" strike="noStrike" cap="none">
                  <a:solidFill>
                    <a:schemeClr val="dk1"/>
                  </a:solidFill>
                  <a:latin typeface="Arial"/>
                  <a:ea typeface="Arial"/>
                  <a:cs typeface="Arial"/>
                  <a:sym typeface="Arial"/>
                </a:rPr>
                <a:t>Identifies local needs and evaluates impact</a:t>
              </a:r>
              <a:endParaRPr sz="2000" b="0" i="0" u="none" strike="noStrike" cap="none">
                <a:solidFill>
                  <a:schemeClr val="dk1"/>
                </a:solidFill>
                <a:latin typeface="Arial"/>
                <a:ea typeface="Arial"/>
                <a:cs typeface="Arial"/>
                <a:sym typeface="Arial"/>
              </a:endParaRPr>
            </a:p>
          </p:txBody>
        </p:sp>
        <p:sp>
          <p:nvSpPr>
            <p:cNvPr id="154" name="Google Shape;154;p14"/>
            <p:cNvSpPr txBox="1"/>
            <p:nvPr/>
          </p:nvSpPr>
          <p:spPr>
            <a:xfrm>
              <a:off x="3793138" y="3562200"/>
              <a:ext cx="1920300" cy="203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2000" b="1" i="0" u="none" strike="noStrike" cap="none">
                  <a:solidFill>
                    <a:srgbClr val="FF0000"/>
                  </a:solidFill>
                  <a:latin typeface="Arial"/>
                  <a:ea typeface="Arial"/>
                  <a:cs typeface="Arial"/>
                  <a:sym typeface="Arial"/>
                </a:rPr>
                <a:t>Influence</a:t>
              </a:r>
              <a:br>
                <a:rPr lang="en-US" sz="2000" b="1" i="0" u="none" strike="noStrike" cap="none">
                  <a:solidFill>
                    <a:schemeClr val="dk1"/>
                  </a:solidFill>
                  <a:latin typeface="Arial"/>
                  <a:ea typeface="Arial"/>
                  <a:cs typeface="Arial"/>
                  <a:sym typeface="Arial"/>
                </a:rPr>
              </a:br>
              <a:endParaRPr sz="20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2000" b="0" i="0" u="none" strike="noStrike" cap="none">
                  <a:solidFill>
                    <a:schemeClr val="dk1"/>
                  </a:solidFill>
                  <a:latin typeface="Arial"/>
                  <a:ea typeface="Arial"/>
                  <a:cs typeface="Arial"/>
                  <a:sym typeface="Arial"/>
                </a:rPr>
                <a:t>Determines apportionment and district boundaries</a:t>
              </a:r>
              <a:endParaRPr sz="2000" b="0" i="0" u="none" strike="noStrike" cap="none">
                <a:solidFill>
                  <a:srgbClr val="000000"/>
                </a:solidFill>
                <a:latin typeface="Arial"/>
                <a:ea typeface="Arial"/>
                <a:cs typeface="Arial"/>
                <a:sym typeface="Arial"/>
              </a:endParaRPr>
            </a:p>
          </p:txBody>
        </p:sp>
        <p:sp>
          <p:nvSpPr>
            <p:cNvPr id="155" name="Google Shape;155;p14"/>
            <p:cNvSpPr txBox="1"/>
            <p:nvPr/>
          </p:nvSpPr>
          <p:spPr>
            <a:xfrm>
              <a:off x="1160275" y="3562200"/>
              <a:ext cx="1920300" cy="203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2000" b="1" i="0" u="none" strike="noStrike" cap="none">
                  <a:solidFill>
                    <a:srgbClr val="FF0000"/>
                  </a:solidFill>
                  <a:latin typeface="Arial"/>
                  <a:ea typeface="Arial"/>
                  <a:cs typeface="Arial"/>
                  <a:sym typeface="Arial"/>
                </a:rPr>
                <a:t>Money</a:t>
              </a:r>
              <a:endParaRPr sz="2000" b="1" i="0" u="none" strike="noStrike" cap="none">
                <a:solidFill>
                  <a:srgbClr val="FF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2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2000" b="0" i="0" u="none" strike="noStrike" cap="none">
                  <a:solidFill>
                    <a:schemeClr val="dk1"/>
                  </a:solidFill>
                  <a:latin typeface="Arial"/>
                  <a:ea typeface="Arial"/>
                  <a:cs typeface="Arial"/>
                  <a:sym typeface="Arial"/>
                </a:rPr>
                <a:t>Influences roughly $1.5 trillion in federal funds</a:t>
              </a:r>
              <a:endParaRPr sz="2000" b="0" i="0" u="none" strike="noStrike" cap="none">
                <a:solidFill>
                  <a:schemeClr val="dk1"/>
                </a:solidFill>
                <a:latin typeface="Arial"/>
                <a:ea typeface="Arial"/>
                <a:cs typeface="Arial"/>
                <a:sym typeface="Arial"/>
              </a:endParaRPr>
            </a:p>
          </p:txBody>
        </p:sp>
        <p:sp>
          <p:nvSpPr>
            <p:cNvPr id="156" name="Google Shape;156;p14" descr="Magnifying glass with solid fill"/>
            <p:cNvSpPr/>
            <p:nvPr/>
          </p:nvSpPr>
          <p:spPr>
            <a:xfrm>
              <a:off x="6883201" y="2354173"/>
              <a:ext cx="1005840" cy="1006635"/>
            </a:xfrm>
            <a:custGeom>
              <a:avLst/>
              <a:gdLst/>
              <a:ahLst/>
              <a:cxnLst/>
              <a:rect l="l" t="t" r="r" b="b"/>
              <a:pathLst>
                <a:path w="1089966" h="1090827" extrusionOk="0">
                  <a:moveTo>
                    <a:pt x="1061830" y="925132"/>
                  </a:moveTo>
                  <a:lnTo>
                    <a:pt x="889231" y="752533"/>
                  </a:lnTo>
                  <a:cubicBezTo>
                    <a:pt x="865758" y="729059"/>
                    <a:pt x="833999" y="720774"/>
                    <a:pt x="803622" y="726298"/>
                  </a:cubicBezTo>
                  <a:lnTo>
                    <a:pt x="742867" y="665543"/>
                  </a:lnTo>
                  <a:cubicBezTo>
                    <a:pt x="796718" y="596503"/>
                    <a:pt x="828476" y="508132"/>
                    <a:pt x="828476" y="414238"/>
                  </a:cubicBezTo>
                  <a:cubicBezTo>
                    <a:pt x="828476" y="186407"/>
                    <a:pt x="642069" y="0"/>
                    <a:pt x="414238" y="0"/>
                  </a:cubicBezTo>
                  <a:cubicBezTo>
                    <a:pt x="186407" y="0"/>
                    <a:pt x="0" y="186407"/>
                    <a:pt x="0" y="414238"/>
                  </a:cubicBezTo>
                  <a:cubicBezTo>
                    <a:pt x="0" y="642069"/>
                    <a:pt x="186407" y="828476"/>
                    <a:pt x="414238" y="828476"/>
                  </a:cubicBezTo>
                  <a:cubicBezTo>
                    <a:pt x="508132" y="828476"/>
                    <a:pt x="595122" y="796718"/>
                    <a:pt x="665543" y="742867"/>
                  </a:cubicBezTo>
                  <a:lnTo>
                    <a:pt x="726298" y="803622"/>
                  </a:lnTo>
                  <a:cubicBezTo>
                    <a:pt x="720774" y="833999"/>
                    <a:pt x="729059" y="865758"/>
                    <a:pt x="752533" y="889231"/>
                  </a:cubicBezTo>
                  <a:lnTo>
                    <a:pt x="925132" y="1061830"/>
                  </a:lnTo>
                  <a:cubicBezTo>
                    <a:pt x="944463" y="1081162"/>
                    <a:pt x="969317" y="1090827"/>
                    <a:pt x="994172" y="1090827"/>
                  </a:cubicBezTo>
                  <a:cubicBezTo>
                    <a:pt x="1019026" y="1090827"/>
                    <a:pt x="1043880" y="1081162"/>
                    <a:pt x="1063211" y="1061830"/>
                  </a:cubicBezTo>
                  <a:cubicBezTo>
                    <a:pt x="1099112" y="1023168"/>
                    <a:pt x="1099112" y="962413"/>
                    <a:pt x="1061830" y="925132"/>
                  </a:cubicBezTo>
                  <a:close/>
                  <a:moveTo>
                    <a:pt x="412857" y="744248"/>
                  </a:moveTo>
                  <a:cubicBezTo>
                    <a:pt x="230593" y="744248"/>
                    <a:pt x="81467" y="595122"/>
                    <a:pt x="81467" y="412857"/>
                  </a:cubicBezTo>
                  <a:cubicBezTo>
                    <a:pt x="81467" y="230593"/>
                    <a:pt x="230593" y="81467"/>
                    <a:pt x="412857" y="81467"/>
                  </a:cubicBezTo>
                  <a:cubicBezTo>
                    <a:pt x="595122" y="81467"/>
                    <a:pt x="744248" y="230593"/>
                    <a:pt x="744248" y="412857"/>
                  </a:cubicBezTo>
                  <a:cubicBezTo>
                    <a:pt x="744248" y="595122"/>
                    <a:pt x="595122" y="744248"/>
                    <a:pt x="412857" y="744248"/>
                  </a:cubicBezTo>
                  <a:close/>
                </a:path>
              </a:pathLst>
            </a:custGeom>
            <a:noFill/>
            <a:ln w="19050"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57" name="Google Shape;157;p14" descr="Money outline"/>
            <p:cNvGrpSpPr/>
            <p:nvPr/>
          </p:nvGrpSpPr>
          <p:grpSpPr>
            <a:xfrm>
              <a:off x="1526035" y="2421843"/>
              <a:ext cx="1188720" cy="871296"/>
              <a:chOff x="2054382" y="1576781"/>
              <a:chExt cx="838314" cy="614458"/>
            </a:xfrm>
          </p:grpSpPr>
          <p:sp>
            <p:nvSpPr>
              <p:cNvPr id="158" name="Google Shape;158;p14"/>
              <p:cNvSpPr/>
              <p:nvPr/>
            </p:nvSpPr>
            <p:spPr>
              <a:xfrm>
                <a:off x="2301642" y="1682842"/>
                <a:ext cx="516053" cy="98831"/>
              </a:xfrm>
              <a:custGeom>
                <a:avLst/>
                <a:gdLst/>
                <a:ahLst/>
                <a:cxnLst/>
                <a:rect l="l" t="t" r="r" b="b"/>
                <a:pathLst>
                  <a:path w="516053" h="98831" extrusionOk="0">
                    <a:moveTo>
                      <a:pt x="481611" y="22403"/>
                    </a:moveTo>
                    <a:lnTo>
                      <a:pt x="496642" y="98822"/>
                    </a:lnTo>
                    <a:lnTo>
                      <a:pt x="516054" y="98822"/>
                    </a:lnTo>
                    <a:lnTo>
                      <a:pt x="496642" y="0"/>
                    </a:lnTo>
                    <a:lnTo>
                      <a:pt x="389" y="98650"/>
                    </a:lnTo>
                    <a:cubicBezTo>
                      <a:pt x="-135" y="98755"/>
                      <a:pt x="-125" y="98831"/>
                      <a:pt x="389" y="98831"/>
                    </a:cubicBezTo>
                    <a:lnTo>
                      <a:pt x="97173" y="98831"/>
                    </a:lnTo>
                    <a:close/>
                  </a:path>
                </a:pathLst>
              </a:custGeom>
              <a:solidFill>
                <a:srgbClr val="00206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9" name="Google Shape;159;p14"/>
              <p:cNvSpPr/>
              <p:nvPr/>
            </p:nvSpPr>
            <p:spPr>
              <a:xfrm>
                <a:off x="2180009" y="1576781"/>
                <a:ext cx="537960" cy="204892"/>
              </a:xfrm>
              <a:custGeom>
                <a:avLst/>
                <a:gdLst/>
                <a:ahLst/>
                <a:cxnLst/>
                <a:rect l="l" t="t" r="r" b="b"/>
                <a:pathLst>
                  <a:path w="537960" h="204892" extrusionOk="0">
                    <a:moveTo>
                      <a:pt x="490211" y="24927"/>
                    </a:moveTo>
                    <a:lnTo>
                      <a:pt x="518910" y="96679"/>
                    </a:lnTo>
                    <a:lnTo>
                      <a:pt x="537960" y="92869"/>
                    </a:lnTo>
                    <a:lnTo>
                      <a:pt x="500813" y="0"/>
                    </a:lnTo>
                    <a:lnTo>
                      <a:pt x="179" y="204711"/>
                    </a:lnTo>
                    <a:cubicBezTo>
                      <a:pt x="-69" y="204816"/>
                      <a:pt x="-50" y="204892"/>
                      <a:pt x="179" y="204892"/>
                    </a:cubicBezTo>
                    <a:lnTo>
                      <a:pt x="50033" y="204892"/>
                    </a:lnTo>
                    <a:close/>
                  </a:path>
                </a:pathLst>
              </a:custGeom>
              <a:solidFill>
                <a:srgbClr val="00206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0" name="Google Shape;160;p14"/>
              <p:cNvSpPr/>
              <p:nvPr/>
            </p:nvSpPr>
            <p:spPr>
              <a:xfrm>
                <a:off x="2054382" y="1810239"/>
                <a:ext cx="838314" cy="381000"/>
              </a:xfrm>
              <a:custGeom>
                <a:avLst/>
                <a:gdLst/>
                <a:ahLst/>
                <a:cxnLst/>
                <a:rect l="l" t="t" r="r" b="b"/>
                <a:pathLst>
                  <a:path w="838314" h="381000" extrusionOk="0">
                    <a:moveTo>
                      <a:pt x="838314" y="0"/>
                    </a:moveTo>
                    <a:lnTo>
                      <a:pt x="0" y="0"/>
                    </a:lnTo>
                    <a:lnTo>
                      <a:pt x="0" y="381000"/>
                    </a:lnTo>
                    <a:lnTo>
                      <a:pt x="838314" y="381000"/>
                    </a:lnTo>
                    <a:close/>
                    <a:moveTo>
                      <a:pt x="819264" y="361950"/>
                    </a:moveTo>
                    <a:lnTo>
                      <a:pt x="19050" y="361950"/>
                    </a:lnTo>
                    <a:lnTo>
                      <a:pt x="19050" y="19050"/>
                    </a:lnTo>
                    <a:lnTo>
                      <a:pt x="819264" y="19050"/>
                    </a:lnTo>
                    <a:close/>
                  </a:path>
                </a:pathLst>
              </a:custGeom>
              <a:solidFill>
                <a:srgbClr val="00206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1" name="Google Shape;161;p14"/>
              <p:cNvSpPr/>
              <p:nvPr/>
            </p:nvSpPr>
            <p:spPr>
              <a:xfrm>
                <a:off x="2404959" y="1915014"/>
                <a:ext cx="137160" cy="171450"/>
              </a:xfrm>
              <a:custGeom>
                <a:avLst/>
                <a:gdLst/>
                <a:ahLst/>
                <a:cxnLst/>
                <a:rect l="l" t="t" r="r" b="b"/>
                <a:pathLst>
                  <a:path w="137160" h="171450" extrusionOk="0">
                    <a:moveTo>
                      <a:pt x="68580" y="171450"/>
                    </a:moveTo>
                    <a:cubicBezTo>
                      <a:pt x="106461" y="171450"/>
                      <a:pt x="137160" y="133074"/>
                      <a:pt x="137160" y="85725"/>
                    </a:cubicBezTo>
                    <a:cubicBezTo>
                      <a:pt x="137160" y="38376"/>
                      <a:pt x="106451" y="0"/>
                      <a:pt x="68580" y="0"/>
                    </a:cubicBezTo>
                    <a:cubicBezTo>
                      <a:pt x="30709" y="0"/>
                      <a:pt x="0" y="38376"/>
                      <a:pt x="0" y="85725"/>
                    </a:cubicBezTo>
                    <a:cubicBezTo>
                      <a:pt x="0" y="133074"/>
                      <a:pt x="30699" y="171450"/>
                      <a:pt x="68580" y="171450"/>
                    </a:cubicBezTo>
                    <a:close/>
                    <a:moveTo>
                      <a:pt x="68580" y="19050"/>
                    </a:moveTo>
                    <a:cubicBezTo>
                      <a:pt x="95898" y="19050"/>
                      <a:pt x="118110" y="48958"/>
                      <a:pt x="118110" y="85725"/>
                    </a:cubicBezTo>
                    <a:cubicBezTo>
                      <a:pt x="118110" y="122492"/>
                      <a:pt x="95888" y="152400"/>
                      <a:pt x="68580" y="152400"/>
                    </a:cubicBezTo>
                    <a:cubicBezTo>
                      <a:pt x="41272" y="152400"/>
                      <a:pt x="19050" y="122492"/>
                      <a:pt x="19050" y="85725"/>
                    </a:cubicBezTo>
                    <a:cubicBezTo>
                      <a:pt x="19050" y="48958"/>
                      <a:pt x="41272" y="19050"/>
                      <a:pt x="68580" y="19050"/>
                    </a:cubicBezTo>
                    <a:close/>
                  </a:path>
                </a:pathLst>
              </a:custGeom>
              <a:solidFill>
                <a:srgbClr val="00206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2" name="Google Shape;162;p14"/>
              <p:cNvSpPr/>
              <p:nvPr/>
            </p:nvSpPr>
            <p:spPr>
              <a:xfrm>
                <a:off x="2197255" y="1962620"/>
                <a:ext cx="76261" cy="76276"/>
              </a:xfrm>
              <a:custGeom>
                <a:avLst/>
                <a:gdLst/>
                <a:ahLst/>
                <a:cxnLst/>
                <a:rect l="l" t="t" r="r" b="b"/>
                <a:pathLst>
                  <a:path w="76261" h="76276" extrusionOk="0">
                    <a:moveTo>
                      <a:pt x="27795" y="74875"/>
                    </a:moveTo>
                    <a:cubicBezTo>
                      <a:pt x="48147" y="80522"/>
                      <a:pt x="69223" y="68600"/>
                      <a:pt x="74870" y="48248"/>
                    </a:cubicBezTo>
                    <a:cubicBezTo>
                      <a:pt x="76726" y="41556"/>
                      <a:pt x="76726" y="34484"/>
                      <a:pt x="74868" y="27793"/>
                    </a:cubicBezTo>
                    <a:cubicBezTo>
                      <a:pt x="71365" y="14950"/>
                      <a:pt x="61335" y="4915"/>
                      <a:pt x="48493" y="1409"/>
                    </a:cubicBezTo>
                    <a:cubicBezTo>
                      <a:pt x="28145" y="-4252"/>
                      <a:pt x="7060" y="7654"/>
                      <a:pt x="1400" y="28003"/>
                    </a:cubicBezTo>
                    <a:cubicBezTo>
                      <a:pt x="-467" y="34711"/>
                      <a:pt x="-466" y="41802"/>
                      <a:pt x="1401" y="48510"/>
                    </a:cubicBezTo>
                    <a:cubicBezTo>
                      <a:pt x="4910" y="61353"/>
                      <a:pt x="14949" y="71381"/>
                      <a:pt x="27795" y="74875"/>
                    </a:cubicBezTo>
                    <a:close/>
                    <a:moveTo>
                      <a:pt x="38101" y="19068"/>
                    </a:moveTo>
                    <a:cubicBezTo>
                      <a:pt x="48623" y="19068"/>
                      <a:pt x="57151" y="27597"/>
                      <a:pt x="57151" y="38118"/>
                    </a:cubicBezTo>
                    <a:cubicBezTo>
                      <a:pt x="57151" y="48640"/>
                      <a:pt x="48623" y="57168"/>
                      <a:pt x="38101" y="57168"/>
                    </a:cubicBezTo>
                    <a:cubicBezTo>
                      <a:pt x="27580" y="57168"/>
                      <a:pt x="19051" y="48640"/>
                      <a:pt x="19051" y="38118"/>
                    </a:cubicBezTo>
                    <a:cubicBezTo>
                      <a:pt x="19051" y="27597"/>
                      <a:pt x="27580" y="19068"/>
                      <a:pt x="38101" y="19068"/>
                    </a:cubicBezTo>
                    <a:close/>
                  </a:path>
                </a:pathLst>
              </a:custGeom>
              <a:solidFill>
                <a:srgbClr val="00206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3" name="Google Shape;163;p14"/>
              <p:cNvSpPr/>
              <p:nvPr/>
            </p:nvSpPr>
            <p:spPr>
              <a:xfrm>
                <a:off x="2673602" y="1962442"/>
                <a:ext cx="76208" cy="76429"/>
              </a:xfrm>
              <a:custGeom>
                <a:avLst/>
                <a:gdLst/>
                <a:ahLst/>
                <a:cxnLst/>
                <a:rect l="l" t="t" r="r" b="b"/>
                <a:pathLst>
                  <a:path w="76208" h="76429" extrusionOk="0">
                    <a:moveTo>
                      <a:pt x="45872" y="75644"/>
                    </a:moveTo>
                    <a:cubicBezTo>
                      <a:pt x="63942" y="71433"/>
                      <a:pt x="76594" y="55141"/>
                      <a:pt x="76200" y="36591"/>
                    </a:cubicBezTo>
                    <a:lnTo>
                      <a:pt x="76200" y="36591"/>
                    </a:lnTo>
                    <a:cubicBezTo>
                      <a:pt x="76448" y="24011"/>
                      <a:pt x="69894" y="12273"/>
                      <a:pt x="59055" y="5883"/>
                    </a:cubicBezTo>
                    <a:cubicBezTo>
                      <a:pt x="40991" y="-5423"/>
                      <a:pt x="17182" y="56"/>
                      <a:pt x="5876" y="18120"/>
                    </a:cubicBezTo>
                    <a:cubicBezTo>
                      <a:pt x="2094" y="24164"/>
                      <a:pt x="60" y="31138"/>
                      <a:pt x="0" y="38268"/>
                    </a:cubicBezTo>
                    <a:cubicBezTo>
                      <a:pt x="3" y="59346"/>
                      <a:pt x="17093" y="76432"/>
                      <a:pt x="38171" y="76430"/>
                    </a:cubicBezTo>
                    <a:cubicBezTo>
                      <a:pt x="40758" y="76430"/>
                      <a:pt x="43339" y="76166"/>
                      <a:pt x="45872" y="75644"/>
                    </a:cubicBezTo>
                    <a:close/>
                    <a:moveTo>
                      <a:pt x="38100" y="19246"/>
                    </a:moveTo>
                    <a:cubicBezTo>
                      <a:pt x="48621" y="19246"/>
                      <a:pt x="57150" y="27775"/>
                      <a:pt x="57150" y="38296"/>
                    </a:cubicBezTo>
                    <a:cubicBezTo>
                      <a:pt x="57150" y="48818"/>
                      <a:pt x="48621" y="57346"/>
                      <a:pt x="38100" y="57346"/>
                    </a:cubicBezTo>
                    <a:cubicBezTo>
                      <a:pt x="27579" y="57346"/>
                      <a:pt x="19050" y="48818"/>
                      <a:pt x="19050" y="38296"/>
                    </a:cubicBezTo>
                    <a:cubicBezTo>
                      <a:pt x="19050" y="27775"/>
                      <a:pt x="27579" y="19246"/>
                      <a:pt x="38100" y="19246"/>
                    </a:cubicBezTo>
                    <a:close/>
                  </a:path>
                </a:pathLst>
              </a:custGeom>
              <a:solidFill>
                <a:srgbClr val="00206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4" name="Google Shape;164;p14"/>
              <p:cNvSpPr/>
              <p:nvPr/>
            </p:nvSpPr>
            <p:spPr>
              <a:xfrm>
                <a:off x="2111532" y="1867389"/>
                <a:ext cx="724004" cy="266700"/>
              </a:xfrm>
              <a:custGeom>
                <a:avLst/>
                <a:gdLst/>
                <a:ahLst/>
                <a:cxnLst/>
                <a:rect l="l" t="t" r="r" b="b"/>
                <a:pathLst>
                  <a:path w="724004" h="266700" extrusionOk="0">
                    <a:moveTo>
                      <a:pt x="695430" y="266700"/>
                    </a:moveTo>
                    <a:lnTo>
                      <a:pt x="724005" y="238125"/>
                    </a:lnTo>
                    <a:lnTo>
                      <a:pt x="724005" y="28575"/>
                    </a:lnTo>
                    <a:lnTo>
                      <a:pt x="695430" y="0"/>
                    </a:lnTo>
                    <a:lnTo>
                      <a:pt x="38100" y="0"/>
                    </a:lnTo>
                    <a:lnTo>
                      <a:pt x="0" y="38100"/>
                    </a:lnTo>
                    <a:lnTo>
                      <a:pt x="0" y="228600"/>
                    </a:lnTo>
                    <a:lnTo>
                      <a:pt x="38100" y="266700"/>
                    </a:lnTo>
                    <a:close/>
                    <a:moveTo>
                      <a:pt x="19050" y="46006"/>
                    </a:moveTo>
                    <a:lnTo>
                      <a:pt x="46006" y="19050"/>
                    </a:lnTo>
                    <a:lnTo>
                      <a:pt x="687543" y="19050"/>
                    </a:lnTo>
                    <a:lnTo>
                      <a:pt x="704955" y="36462"/>
                    </a:lnTo>
                    <a:lnTo>
                      <a:pt x="704955" y="230257"/>
                    </a:lnTo>
                    <a:lnTo>
                      <a:pt x="687543" y="247650"/>
                    </a:lnTo>
                    <a:lnTo>
                      <a:pt x="46006" y="247650"/>
                    </a:lnTo>
                    <a:lnTo>
                      <a:pt x="19050" y="220732"/>
                    </a:lnTo>
                    <a:close/>
                  </a:path>
                </a:pathLst>
              </a:custGeom>
              <a:solidFill>
                <a:srgbClr val="00206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165" name="Google Shape;165;p14" descr="Greek Temple outline"/>
            <p:cNvPicPr preferRelativeResize="0"/>
            <p:nvPr/>
          </p:nvPicPr>
          <p:blipFill rotWithShape="1">
            <a:blip r:embed="rId3">
              <a:alphaModFix/>
            </a:blip>
            <a:srcRect/>
            <a:stretch/>
          </p:blipFill>
          <p:spPr>
            <a:xfrm>
              <a:off x="4158898" y="2263130"/>
              <a:ext cx="1188720" cy="1188720"/>
            </a:xfrm>
            <a:prstGeom prst="rect">
              <a:avLst/>
            </a:prstGeom>
            <a:noFill/>
            <a:ln>
              <a:noFill/>
            </a:ln>
          </p:spPr>
        </p:pic>
        <p:sp>
          <p:nvSpPr>
            <p:cNvPr id="166" name="Google Shape;166;p14" descr="Megaphone outline"/>
            <p:cNvSpPr/>
            <p:nvPr/>
          </p:nvSpPr>
          <p:spPr>
            <a:xfrm>
              <a:off x="9516063" y="2448885"/>
              <a:ext cx="1005840" cy="817210"/>
            </a:xfrm>
            <a:custGeom>
              <a:avLst/>
              <a:gdLst/>
              <a:ahLst/>
              <a:cxnLst/>
              <a:rect l="l" t="t" r="r" b="b"/>
              <a:pathLst>
                <a:path w="754962" h="613380" extrusionOk="0">
                  <a:moveTo>
                    <a:pt x="750837" y="380361"/>
                  </a:moveTo>
                  <a:lnTo>
                    <a:pt x="539048" y="13524"/>
                  </a:lnTo>
                  <a:cubicBezTo>
                    <a:pt x="534354" y="6061"/>
                    <a:pt x="526506" y="1150"/>
                    <a:pt x="517741" y="189"/>
                  </a:cubicBezTo>
                  <a:cubicBezTo>
                    <a:pt x="509399" y="-795"/>
                    <a:pt x="501066" y="2096"/>
                    <a:pt x="495129" y="8038"/>
                  </a:cubicBezTo>
                  <a:lnTo>
                    <a:pt x="64160" y="423852"/>
                  </a:lnTo>
                  <a:lnTo>
                    <a:pt x="0" y="485326"/>
                  </a:lnTo>
                  <a:lnTo>
                    <a:pt x="73895" y="613380"/>
                  </a:lnTo>
                  <a:lnTo>
                    <a:pt x="158801" y="586929"/>
                  </a:lnTo>
                  <a:lnTo>
                    <a:pt x="278949" y="552858"/>
                  </a:lnTo>
                  <a:lnTo>
                    <a:pt x="276092" y="555478"/>
                  </a:lnTo>
                  <a:lnTo>
                    <a:pt x="328212" y="613009"/>
                  </a:lnTo>
                  <a:lnTo>
                    <a:pt x="492843" y="567517"/>
                  </a:lnTo>
                  <a:lnTo>
                    <a:pt x="508083" y="489746"/>
                  </a:lnTo>
                  <a:lnTo>
                    <a:pt x="504158" y="488984"/>
                  </a:lnTo>
                  <a:lnTo>
                    <a:pt x="734816" y="423566"/>
                  </a:lnTo>
                  <a:lnTo>
                    <a:pt x="735882" y="423195"/>
                  </a:lnTo>
                  <a:cubicBezTo>
                    <a:pt x="744324" y="419596"/>
                    <a:pt x="750778" y="412498"/>
                    <a:pt x="753561" y="403754"/>
                  </a:cubicBezTo>
                  <a:cubicBezTo>
                    <a:pt x="756130" y="395934"/>
                    <a:pt x="755134" y="387381"/>
                    <a:pt x="750837" y="380361"/>
                  </a:cubicBezTo>
                  <a:close/>
                  <a:moveTo>
                    <a:pt x="23965" y="488755"/>
                  </a:moveTo>
                  <a:lnTo>
                    <a:pt x="68847" y="445740"/>
                  </a:lnTo>
                  <a:lnTo>
                    <a:pt x="141837" y="572251"/>
                  </a:lnTo>
                  <a:lnTo>
                    <a:pt x="82782" y="590663"/>
                  </a:lnTo>
                  <a:close/>
                  <a:moveTo>
                    <a:pt x="476402" y="552297"/>
                  </a:moveTo>
                  <a:lnTo>
                    <a:pt x="334480" y="591530"/>
                  </a:lnTo>
                  <a:lnTo>
                    <a:pt x="295218" y="548239"/>
                  </a:lnTo>
                  <a:lnTo>
                    <a:pt x="487918" y="493584"/>
                  </a:lnTo>
                  <a:close/>
                  <a:moveTo>
                    <a:pt x="735378" y="398039"/>
                  </a:moveTo>
                  <a:cubicBezTo>
                    <a:pt x="734359" y="401280"/>
                    <a:pt x="732041" y="403954"/>
                    <a:pt x="728977" y="405421"/>
                  </a:cubicBezTo>
                  <a:lnTo>
                    <a:pt x="160572" y="566613"/>
                  </a:lnTo>
                  <a:lnTo>
                    <a:pt x="83001" y="432139"/>
                  </a:lnTo>
                  <a:lnTo>
                    <a:pt x="508473" y="21611"/>
                  </a:lnTo>
                  <a:cubicBezTo>
                    <a:pt x="510352" y="19707"/>
                    <a:pt x="513008" y="18778"/>
                    <a:pt x="515664" y="19097"/>
                  </a:cubicBezTo>
                  <a:cubicBezTo>
                    <a:pt x="518554" y="19413"/>
                    <a:pt x="521157" y="20993"/>
                    <a:pt x="522770" y="23411"/>
                  </a:cubicBezTo>
                  <a:lnTo>
                    <a:pt x="734559" y="390238"/>
                  </a:lnTo>
                  <a:cubicBezTo>
                    <a:pt x="735970" y="392590"/>
                    <a:pt x="736270" y="395445"/>
                    <a:pt x="735378" y="398039"/>
                  </a:cubicBezTo>
                  <a:close/>
                </a:path>
              </a:pathLst>
            </a:custGeom>
            <a:solidFill>
              <a:srgbClr val="002060"/>
            </a:solidFill>
            <a:ln w="9525" cap="flat" cmpd="sng">
              <a:solidFill>
                <a:srgbClr val="00206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67" name="Google Shape;167;p14"/>
          <p:cNvSpPr txBox="1"/>
          <p:nvPr/>
        </p:nvSpPr>
        <p:spPr>
          <a:xfrm>
            <a:off x="916733" y="6231265"/>
            <a:ext cx="10358534" cy="57708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chemeClr val="dk1"/>
                </a:solidFill>
                <a:latin typeface="Calibri"/>
                <a:ea typeface="Calibri"/>
                <a:cs typeface="Calibri"/>
                <a:sym typeface="Calibri"/>
              </a:rPr>
              <a:t>Sources: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chemeClr val="dk1"/>
                </a:solidFill>
                <a:latin typeface="Calibri"/>
                <a:ea typeface="Calibri"/>
                <a:cs typeface="Calibri"/>
                <a:sym typeface="Calibri"/>
              </a:rPr>
              <a:t>POGO (2020) (Retrieved from https://www.pogo.org/analysis/2020/03/the-importance-of-the-2020-census-explained-in-dollars-and-cents)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chemeClr val="dk1"/>
                </a:solidFill>
                <a:latin typeface="Calibri"/>
                <a:ea typeface="Calibri"/>
                <a:cs typeface="Calibri"/>
                <a:sym typeface="Calibri"/>
              </a:rPr>
              <a:t>U.S. Census Bureau (2021) (Retrieved from https://www.census.gov/data/tables/2020/dec/2020-apportionment-data.html)</a:t>
            </a:r>
            <a:endParaRPr sz="1400" b="0" i="0" u="none" strike="noStrike" cap="none">
              <a:solidFill>
                <a:srgbClr val="000000"/>
              </a:solidFill>
              <a:latin typeface="Arial"/>
              <a:ea typeface="Arial"/>
              <a:cs typeface="Arial"/>
              <a:sym typeface="Arial"/>
            </a:endParaRPr>
          </a:p>
        </p:txBody>
      </p:sp>
      <p:sp>
        <p:nvSpPr>
          <p:cNvPr id="168" name="Google Shape;16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9</a:t>
            </a:fld>
            <a:endParaRPr/>
          </a:p>
        </p:txBody>
      </p:sp>
      <p:sp>
        <p:nvSpPr>
          <p:cNvPr id="169" name="Google Shape;169;p14"/>
          <p:cNvSpPr txBox="1">
            <a:spLocks noGrp="1"/>
          </p:cNvSpPr>
          <p:nvPr>
            <p:ph type="title"/>
          </p:nvPr>
        </p:nvSpPr>
        <p:spPr>
          <a:xfrm>
            <a:off x="838200" y="2889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4400"/>
              <a:buFont typeface="Arial"/>
              <a:buNone/>
            </a:pPr>
            <a:r>
              <a:rPr lang="en-US"/>
              <a:t>Nationwide, the census impacts: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221946b6645_0_318"/>
          <p:cNvSpPr txBox="1">
            <a:spLocks noGrp="1"/>
          </p:cNvSpPr>
          <p:nvPr>
            <p:ph type="body" idx="1"/>
          </p:nvPr>
        </p:nvSpPr>
        <p:spPr>
          <a:xfrm>
            <a:off x="838200" y="801300"/>
            <a:ext cx="11009400" cy="5070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800"/>
              <a:buNone/>
            </a:pPr>
            <a:r>
              <a:rPr lang="en-US">
                <a:solidFill>
                  <a:srgbClr val="002060"/>
                </a:solidFill>
                <a:latin typeface="Calibri"/>
                <a:ea typeface="Calibri"/>
                <a:cs typeface="Calibri"/>
                <a:sym typeface="Calibri"/>
              </a:rPr>
              <a:t>The decennial census helps Congress to distribute </a:t>
            </a:r>
            <a:r>
              <a:rPr lang="en-US" b="1" i="1">
                <a:solidFill>
                  <a:srgbClr val="002060"/>
                </a:solidFill>
                <a:latin typeface="Calibri"/>
                <a:ea typeface="Calibri"/>
                <a:cs typeface="Calibri"/>
                <a:sym typeface="Calibri"/>
              </a:rPr>
              <a:t>billions of dollars</a:t>
            </a:r>
            <a:r>
              <a:rPr lang="en-US">
                <a:solidFill>
                  <a:srgbClr val="002060"/>
                </a:solidFill>
                <a:latin typeface="Calibri"/>
                <a:ea typeface="Calibri"/>
                <a:cs typeface="Calibri"/>
                <a:sym typeface="Calibri"/>
              </a:rPr>
              <a:t> in federal funding, grants and support for:</a:t>
            </a:r>
            <a:endParaRPr>
              <a:solidFill>
                <a:srgbClr val="002060"/>
              </a:solidFill>
              <a:latin typeface="Calibri"/>
              <a:ea typeface="Calibri"/>
              <a:cs typeface="Calibri"/>
              <a:sym typeface="Calibri"/>
            </a:endParaRPr>
          </a:p>
          <a:p>
            <a:pPr marL="0" lvl="0" indent="0" algn="l" rtl="0">
              <a:lnSpc>
                <a:spcPct val="90000"/>
              </a:lnSpc>
              <a:spcBef>
                <a:spcPts val="0"/>
              </a:spcBef>
              <a:spcAft>
                <a:spcPts val="0"/>
              </a:spcAft>
              <a:buClr>
                <a:schemeClr val="dk1"/>
              </a:buClr>
              <a:buSzPts val="2800"/>
              <a:buNone/>
            </a:pPr>
            <a:endParaRPr>
              <a:solidFill>
                <a:srgbClr val="002060"/>
              </a:solidFill>
              <a:latin typeface="Calibri"/>
              <a:ea typeface="Calibri"/>
              <a:cs typeface="Calibri"/>
              <a:sym typeface="Calibri"/>
            </a:endParaRPr>
          </a:p>
          <a:p>
            <a:pPr marL="1371600" lvl="1" indent="-254000" algn="l" rtl="0">
              <a:lnSpc>
                <a:spcPct val="90000"/>
              </a:lnSpc>
              <a:spcBef>
                <a:spcPts val="500"/>
              </a:spcBef>
              <a:spcAft>
                <a:spcPts val="0"/>
              </a:spcAft>
              <a:buClr>
                <a:srgbClr val="002060"/>
              </a:buClr>
              <a:buSzPts val="2800"/>
              <a:buFont typeface="Calibri"/>
              <a:buChar char="•"/>
            </a:pPr>
            <a:r>
              <a:rPr lang="en-US" sz="2800">
                <a:solidFill>
                  <a:srgbClr val="002060"/>
                </a:solidFill>
                <a:latin typeface="Calibri"/>
                <a:ea typeface="Calibri"/>
                <a:cs typeface="Calibri"/>
                <a:sym typeface="Calibri"/>
              </a:rPr>
              <a:t>schools, </a:t>
            </a:r>
            <a:endParaRPr sz="2800">
              <a:solidFill>
                <a:srgbClr val="002060"/>
              </a:solidFill>
              <a:latin typeface="Calibri"/>
              <a:ea typeface="Calibri"/>
              <a:cs typeface="Calibri"/>
              <a:sym typeface="Calibri"/>
            </a:endParaRPr>
          </a:p>
          <a:p>
            <a:pPr marL="1371600" lvl="1" indent="-254000" algn="l" rtl="0">
              <a:lnSpc>
                <a:spcPct val="90000"/>
              </a:lnSpc>
              <a:spcBef>
                <a:spcPts val="500"/>
              </a:spcBef>
              <a:spcAft>
                <a:spcPts val="0"/>
              </a:spcAft>
              <a:buClr>
                <a:srgbClr val="002060"/>
              </a:buClr>
              <a:buSzPts val="2800"/>
              <a:buFont typeface="Calibri"/>
              <a:buChar char="•"/>
            </a:pPr>
            <a:r>
              <a:rPr lang="en-US" sz="2800">
                <a:solidFill>
                  <a:srgbClr val="002060"/>
                </a:solidFill>
                <a:latin typeface="Calibri"/>
                <a:ea typeface="Calibri"/>
                <a:cs typeface="Calibri"/>
                <a:sym typeface="Calibri"/>
              </a:rPr>
              <a:t>hospitals,</a:t>
            </a:r>
            <a:endParaRPr sz="2800">
              <a:solidFill>
                <a:srgbClr val="002060"/>
              </a:solidFill>
              <a:latin typeface="Calibri"/>
              <a:ea typeface="Calibri"/>
              <a:cs typeface="Calibri"/>
              <a:sym typeface="Calibri"/>
            </a:endParaRPr>
          </a:p>
          <a:p>
            <a:pPr marL="1371600" lvl="1" indent="-254000" algn="l" rtl="0">
              <a:lnSpc>
                <a:spcPct val="90000"/>
              </a:lnSpc>
              <a:spcBef>
                <a:spcPts val="500"/>
              </a:spcBef>
              <a:spcAft>
                <a:spcPts val="0"/>
              </a:spcAft>
              <a:buClr>
                <a:srgbClr val="002060"/>
              </a:buClr>
              <a:buSzPts val="2800"/>
              <a:buFont typeface="Calibri"/>
              <a:buChar char="•"/>
            </a:pPr>
            <a:r>
              <a:rPr lang="en-US" sz="2800">
                <a:solidFill>
                  <a:srgbClr val="002060"/>
                </a:solidFill>
                <a:latin typeface="Calibri"/>
                <a:ea typeface="Calibri"/>
                <a:cs typeface="Calibri"/>
                <a:sym typeface="Calibri"/>
              </a:rPr>
              <a:t>roads,</a:t>
            </a:r>
            <a:endParaRPr sz="2800">
              <a:solidFill>
                <a:srgbClr val="002060"/>
              </a:solidFill>
              <a:latin typeface="Calibri"/>
              <a:ea typeface="Calibri"/>
              <a:cs typeface="Calibri"/>
              <a:sym typeface="Calibri"/>
            </a:endParaRPr>
          </a:p>
          <a:p>
            <a:pPr marL="1371600" lvl="1" indent="-254000" algn="l" rtl="0">
              <a:lnSpc>
                <a:spcPct val="90000"/>
              </a:lnSpc>
              <a:spcBef>
                <a:spcPts val="500"/>
              </a:spcBef>
              <a:spcAft>
                <a:spcPts val="0"/>
              </a:spcAft>
              <a:buClr>
                <a:srgbClr val="002060"/>
              </a:buClr>
              <a:buSzPts val="2800"/>
              <a:buFont typeface="Calibri"/>
              <a:buChar char="•"/>
            </a:pPr>
            <a:r>
              <a:rPr lang="en-US" sz="2800">
                <a:solidFill>
                  <a:srgbClr val="002060"/>
                </a:solidFill>
                <a:latin typeface="Calibri"/>
                <a:ea typeface="Calibri"/>
                <a:cs typeface="Calibri"/>
                <a:sym typeface="Calibri"/>
              </a:rPr>
              <a:t>public works and infrastructure, and</a:t>
            </a:r>
            <a:endParaRPr sz="2800">
              <a:solidFill>
                <a:srgbClr val="002060"/>
              </a:solidFill>
              <a:latin typeface="Calibri"/>
              <a:ea typeface="Calibri"/>
              <a:cs typeface="Calibri"/>
              <a:sym typeface="Calibri"/>
            </a:endParaRPr>
          </a:p>
          <a:p>
            <a:pPr marL="1371600" lvl="1" indent="-254000" algn="l" rtl="0">
              <a:lnSpc>
                <a:spcPct val="90000"/>
              </a:lnSpc>
              <a:spcBef>
                <a:spcPts val="500"/>
              </a:spcBef>
              <a:spcAft>
                <a:spcPts val="0"/>
              </a:spcAft>
              <a:buClr>
                <a:srgbClr val="002060"/>
              </a:buClr>
              <a:buSzPts val="2800"/>
              <a:buFont typeface="Calibri"/>
              <a:buChar char="•"/>
            </a:pPr>
            <a:r>
              <a:rPr lang="en-US" sz="2800">
                <a:solidFill>
                  <a:srgbClr val="002060"/>
                </a:solidFill>
                <a:latin typeface="Calibri"/>
                <a:ea typeface="Calibri"/>
                <a:cs typeface="Calibri"/>
                <a:sym typeface="Calibri"/>
              </a:rPr>
              <a:t>other projects.</a:t>
            </a:r>
            <a:endParaRPr sz="2800">
              <a:solidFill>
                <a:srgbClr val="002060"/>
              </a:solidFill>
              <a:latin typeface="Calibri"/>
              <a:ea typeface="Calibri"/>
              <a:cs typeface="Calibri"/>
              <a:sym typeface="Calibri"/>
            </a:endParaRPr>
          </a:p>
        </p:txBody>
      </p:sp>
      <p:sp>
        <p:nvSpPr>
          <p:cNvPr id="175" name="Google Shape;175;g221946b6645_0_31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0"/>
          <p:cNvSpPr txBox="1">
            <a:spLocks noGrp="1"/>
          </p:cNvSpPr>
          <p:nvPr>
            <p:ph type="body" idx="1"/>
          </p:nvPr>
        </p:nvSpPr>
        <p:spPr>
          <a:xfrm>
            <a:off x="915100" y="976125"/>
            <a:ext cx="10515600" cy="992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400"/>
              <a:buNone/>
            </a:pPr>
            <a:r>
              <a:rPr lang="en-US">
                <a:solidFill>
                  <a:srgbClr val="002060"/>
                </a:solidFill>
                <a:latin typeface="Calibri"/>
                <a:ea typeface="Calibri"/>
                <a:cs typeface="Calibri"/>
                <a:sym typeface="Calibri"/>
              </a:rPr>
              <a:t>The annual American Community Survey (ACS) supports near-term </a:t>
            </a:r>
            <a:r>
              <a:rPr lang="en-US" b="1" i="1">
                <a:solidFill>
                  <a:srgbClr val="002060"/>
                </a:solidFill>
                <a:latin typeface="Calibri"/>
                <a:ea typeface="Calibri"/>
                <a:cs typeface="Calibri"/>
                <a:sym typeface="Calibri"/>
              </a:rPr>
              <a:t>data-driven decision making</a:t>
            </a:r>
            <a:r>
              <a:rPr lang="en-US">
                <a:solidFill>
                  <a:srgbClr val="002060"/>
                </a:solidFill>
                <a:latin typeface="Calibri"/>
                <a:ea typeface="Calibri"/>
                <a:cs typeface="Calibri"/>
                <a:sym typeface="Calibri"/>
              </a:rPr>
              <a:t> for:</a:t>
            </a:r>
            <a:endParaRPr>
              <a:solidFill>
                <a:srgbClr val="002060"/>
              </a:solidFill>
              <a:latin typeface="Calibri"/>
              <a:ea typeface="Calibri"/>
              <a:cs typeface="Calibri"/>
              <a:sym typeface="Calibri"/>
            </a:endParaRPr>
          </a:p>
          <a:p>
            <a:pPr marL="0" lvl="0" indent="0" algn="l" rtl="0">
              <a:lnSpc>
                <a:spcPct val="90000"/>
              </a:lnSpc>
              <a:spcBef>
                <a:spcPts val="0"/>
              </a:spcBef>
              <a:spcAft>
                <a:spcPts val="0"/>
              </a:spcAft>
              <a:buClr>
                <a:schemeClr val="dk1"/>
              </a:buClr>
              <a:buSzPts val="2400"/>
              <a:buNone/>
            </a:pPr>
            <a:endParaRPr>
              <a:solidFill>
                <a:srgbClr val="002060"/>
              </a:solidFill>
            </a:endParaRPr>
          </a:p>
        </p:txBody>
      </p:sp>
      <p:sp>
        <p:nvSpPr>
          <p:cNvPr id="181" name="Google Shape;181;p10"/>
          <p:cNvSpPr txBox="1"/>
          <p:nvPr/>
        </p:nvSpPr>
        <p:spPr>
          <a:xfrm>
            <a:off x="915100" y="1965979"/>
            <a:ext cx="10515600" cy="3841800"/>
          </a:xfrm>
          <a:prstGeom prst="rect">
            <a:avLst/>
          </a:prstGeom>
          <a:noFill/>
          <a:ln>
            <a:noFill/>
          </a:ln>
        </p:spPr>
        <p:txBody>
          <a:bodyPr spcFirstLastPara="1" wrap="square" lIns="91425" tIns="45700" rIns="91425" bIns="45700" anchor="t" anchorCtr="0">
            <a:spAutoFit/>
          </a:bodyPr>
          <a:lstStyle/>
          <a:p>
            <a:pPr marL="1371600" marR="0" lvl="0" indent="-311150" algn="l" rtl="0">
              <a:lnSpc>
                <a:spcPct val="110000"/>
              </a:lnSpc>
              <a:spcBef>
                <a:spcPts val="0"/>
              </a:spcBef>
              <a:spcAft>
                <a:spcPts val="0"/>
              </a:spcAft>
              <a:buClr>
                <a:srgbClr val="002060"/>
              </a:buClr>
              <a:buSzPts val="2800"/>
              <a:buFont typeface="Calibri"/>
              <a:buChar char="•"/>
            </a:pPr>
            <a:r>
              <a:rPr lang="en-US" sz="2800" i="0" u="none" strike="noStrike" cap="none">
                <a:solidFill>
                  <a:srgbClr val="002060"/>
                </a:solidFill>
                <a:latin typeface="Calibri"/>
                <a:ea typeface="Calibri"/>
                <a:cs typeface="Calibri"/>
                <a:sym typeface="Calibri"/>
              </a:rPr>
              <a:t>businesses and corporations,</a:t>
            </a:r>
            <a:endParaRPr sz="1800" i="0" u="none" strike="noStrike" cap="none">
              <a:solidFill>
                <a:srgbClr val="002060"/>
              </a:solidFill>
              <a:latin typeface="Calibri"/>
              <a:ea typeface="Calibri"/>
              <a:cs typeface="Calibri"/>
              <a:sym typeface="Calibri"/>
            </a:endParaRPr>
          </a:p>
          <a:p>
            <a:pPr marL="1371600" marR="0" lvl="0" indent="-311150" algn="l" rtl="0">
              <a:lnSpc>
                <a:spcPct val="110000"/>
              </a:lnSpc>
              <a:spcBef>
                <a:spcPts val="0"/>
              </a:spcBef>
              <a:spcAft>
                <a:spcPts val="0"/>
              </a:spcAft>
              <a:buClr>
                <a:srgbClr val="002060"/>
              </a:buClr>
              <a:buSzPts val="2800"/>
              <a:buFont typeface="Calibri"/>
              <a:buChar char="•"/>
            </a:pPr>
            <a:r>
              <a:rPr lang="en-US" sz="2800" i="0" u="none" strike="noStrike" cap="none">
                <a:solidFill>
                  <a:srgbClr val="002060"/>
                </a:solidFill>
                <a:latin typeface="Calibri"/>
                <a:ea typeface="Calibri"/>
                <a:cs typeface="Calibri"/>
                <a:sym typeface="Calibri"/>
              </a:rPr>
              <a:t>preK-12 school systems,</a:t>
            </a:r>
            <a:endParaRPr sz="2800" i="0" u="none" strike="noStrike" cap="none">
              <a:solidFill>
                <a:srgbClr val="002060"/>
              </a:solidFill>
              <a:latin typeface="Calibri"/>
              <a:ea typeface="Calibri"/>
              <a:cs typeface="Calibri"/>
              <a:sym typeface="Calibri"/>
            </a:endParaRPr>
          </a:p>
          <a:p>
            <a:pPr marL="1371600" marR="0" lvl="0" indent="-311150" algn="l" rtl="0">
              <a:lnSpc>
                <a:spcPct val="110000"/>
              </a:lnSpc>
              <a:spcBef>
                <a:spcPts val="0"/>
              </a:spcBef>
              <a:spcAft>
                <a:spcPts val="0"/>
              </a:spcAft>
              <a:buClr>
                <a:srgbClr val="002060"/>
              </a:buClr>
              <a:buSzPts val="2800"/>
              <a:buFont typeface="Calibri"/>
              <a:buChar char="•"/>
            </a:pPr>
            <a:r>
              <a:rPr lang="en-US" sz="2800" i="0" u="none" strike="noStrike" cap="none">
                <a:solidFill>
                  <a:srgbClr val="002060"/>
                </a:solidFill>
                <a:latin typeface="Calibri"/>
                <a:ea typeface="Calibri"/>
                <a:cs typeface="Calibri"/>
                <a:sym typeface="Calibri"/>
              </a:rPr>
              <a:t>colleges and universities,</a:t>
            </a:r>
            <a:endParaRPr sz="1800" i="0" u="none" strike="noStrike" cap="none">
              <a:solidFill>
                <a:srgbClr val="002060"/>
              </a:solidFill>
              <a:latin typeface="Calibri"/>
              <a:ea typeface="Calibri"/>
              <a:cs typeface="Calibri"/>
              <a:sym typeface="Calibri"/>
            </a:endParaRPr>
          </a:p>
          <a:p>
            <a:pPr marL="1371600" marR="0" lvl="0" indent="-311150" algn="l" rtl="0">
              <a:lnSpc>
                <a:spcPct val="110000"/>
              </a:lnSpc>
              <a:spcBef>
                <a:spcPts val="0"/>
              </a:spcBef>
              <a:spcAft>
                <a:spcPts val="0"/>
              </a:spcAft>
              <a:buClr>
                <a:srgbClr val="002060"/>
              </a:buClr>
              <a:buSzPts val="2800"/>
              <a:buFont typeface="Calibri"/>
              <a:buChar char="•"/>
            </a:pPr>
            <a:r>
              <a:rPr lang="en-US" sz="2800" i="0" u="none" strike="noStrike" cap="none">
                <a:solidFill>
                  <a:srgbClr val="002060"/>
                </a:solidFill>
                <a:latin typeface="Calibri"/>
                <a:ea typeface="Calibri"/>
                <a:cs typeface="Calibri"/>
                <a:sym typeface="Calibri"/>
              </a:rPr>
              <a:t>state and local governments,</a:t>
            </a:r>
            <a:endParaRPr sz="1800" i="0" u="none" strike="noStrike" cap="none">
              <a:solidFill>
                <a:srgbClr val="002060"/>
              </a:solidFill>
              <a:latin typeface="Calibri"/>
              <a:ea typeface="Calibri"/>
              <a:cs typeface="Calibri"/>
              <a:sym typeface="Calibri"/>
            </a:endParaRPr>
          </a:p>
          <a:p>
            <a:pPr marL="1371600" marR="0" lvl="0" indent="-311150" algn="l" rtl="0">
              <a:lnSpc>
                <a:spcPct val="110000"/>
              </a:lnSpc>
              <a:spcBef>
                <a:spcPts val="0"/>
              </a:spcBef>
              <a:spcAft>
                <a:spcPts val="0"/>
              </a:spcAft>
              <a:buClr>
                <a:srgbClr val="002060"/>
              </a:buClr>
              <a:buSzPts val="2800"/>
              <a:buFont typeface="Calibri"/>
              <a:buChar char="•"/>
            </a:pPr>
            <a:r>
              <a:rPr lang="en-US" sz="2800" i="0" u="none" strike="noStrike" cap="none">
                <a:solidFill>
                  <a:srgbClr val="002060"/>
                </a:solidFill>
                <a:latin typeface="Calibri"/>
                <a:ea typeface="Calibri"/>
                <a:cs typeface="Calibri"/>
                <a:sym typeface="Calibri"/>
              </a:rPr>
              <a:t>faith communities,</a:t>
            </a:r>
            <a:endParaRPr sz="1800" i="0" u="none" strike="noStrike" cap="none">
              <a:solidFill>
                <a:srgbClr val="002060"/>
              </a:solidFill>
              <a:latin typeface="Calibri"/>
              <a:ea typeface="Calibri"/>
              <a:cs typeface="Calibri"/>
              <a:sym typeface="Calibri"/>
            </a:endParaRPr>
          </a:p>
          <a:p>
            <a:pPr marL="1371600" marR="0" lvl="0" indent="-311150" algn="l" rtl="0">
              <a:lnSpc>
                <a:spcPct val="110000"/>
              </a:lnSpc>
              <a:spcBef>
                <a:spcPts val="0"/>
              </a:spcBef>
              <a:spcAft>
                <a:spcPts val="0"/>
              </a:spcAft>
              <a:buClr>
                <a:srgbClr val="002060"/>
              </a:buClr>
              <a:buSzPts val="2800"/>
              <a:buFont typeface="Calibri"/>
              <a:buChar char="•"/>
            </a:pPr>
            <a:r>
              <a:rPr lang="en-US" sz="2800" i="0" u="none" strike="noStrike" cap="none">
                <a:solidFill>
                  <a:srgbClr val="002060"/>
                </a:solidFill>
                <a:latin typeface="Calibri"/>
                <a:ea typeface="Calibri"/>
                <a:cs typeface="Calibri"/>
                <a:sym typeface="Calibri"/>
              </a:rPr>
              <a:t>nonprofits,</a:t>
            </a:r>
            <a:endParaRPr sz="1800" i="0" u="none" strike="noStrike" cap="none">
              <a:solidFill>
                <a:srgbClr val="002060"/>
              </a:solidFill>
              <a:latin typeface="Calibri"/>
              <a:ea typeface="Calibri"/>
              <a:cs typeface="Calibri"/>
              <a:sym typeface="Calibri"/>
            </a:endParaRPr>
          </a:p>
          <a:p>
            <a:pPr marL="1371600" marR="0" lvl="0" indent="-311150" algn="l" rtl="0">
              <a:lnSpc>
                <a:spcPct val="110000"/>
              </a:lnSpc>
              <a:spcBef>
                <a:spcPts val="0"/>
              </a:spcBef>
              <a:spcAft>
                <a:spcPts val="0"/>
              </a:spcAft>
              <a:buClr>
                <a:srgbClr val="002060"/>
              </a:buClr>
              <a:buSzPts val="2800"/>
              <a:buFont typeface="Calibri"/>
              <a:buChar char="•"/>
            </a:pPr>
            <a:r>
              <a:rPr lang="en-US" sz="2800" i="0" u="none" strike="noStrike" cap="none">
                <a:solidFill>
                  <a:srgbClr val="002060"/>
                </a:solidFill>
                <a:latin typeface="Calibri"/>
                <a:ea typeface="Calibri"/>
                <a:cs typeface="Calibri"/>
                <a:sym typeface="Calibri"/>
              </a:rPr>
              <a:t>researchers, and the</a:t>
            </a:r>
            <a:endParaRPr sz="1800" i="0" u="none" strike="noStrike" cap="none">
              <a:solidFill>
                <a:srgbClr val="002060"/>
              </a:solidFill>
              <a:latin typeface="Calibri"/>
              <a:ea typeface="Calibri"/>
              <a:cs typeface="Calibri"/>
              <a:sym typeface="Calibri"/>
            </a:endParaRPr>
          </a:p>
          <a:p>
            <a:pPr marL="1371600" marR="0" lvl="0" indent="-311150" algn="l" rtl="0">
              <a:lnSpc>
                <a:spcPct val="110000"/>
              </a:lnSpc>
              <a:spcBef>
                <a:spcPts val="0"/>
              </a:spcBef>
              <a:spcAft>
                <a:spcPts val="0"/>
              </a:spcAft>
              <a:buClr>
                <a:srgbClr val="002060"/>
              </a:buClr>
              <a:buSzPts val="2800"/>
              <a:buFont typeface="Calibri"/>
              <a:buChar char="•"/>
            </a:pPr>
            <a:r>
              <a:rPr lang="en-US" sz="2800" i="0" u="none" strike="noStrike" cap="none">
                <a:solidFill>
                  <a:srgbClr val="002060"/>
                </a:solidFill>
                <a:latin typeface="Calibri"/>
                <a:ea typeface="Calibri"/>
                <a:cs typeface="Calibri"/>
                <a:sym typeface="Calibri"/>
              </a:rPr>
              <a:t>public sector.</a:t>
            </a:r>
            <a:endParaRPr sz="1800" i="0" u="none" strike="noStrike" cap="none">
              <a:solidFill>
                <a:srgbClr val="002060"/>
              </a:solidFill>
              <a:latin typeface="Calibri"/>
              <a:ea typeface="Calibri"/>
              <a:cs typeface="Calibri"/>
              <a:sym typeface="Calibri"/>
            </a:endParaRPr>
          </a:p>
        </p:txBody>
      </p:sp>
      <p:sp>
        <p:nvSpPr>
          <p:cNvPr id="182" name="Google Shape;182;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solidFill>
                  <a:srgbClr val="002060"/>
                </a:solidFill>
              </a:rPr>
              <a:t>11</a:t>
            </a:fld>
            <a:endParaRPr>
              <a:solidFill>
                <a:srgbClr val="00206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86"/>
        <p:cNvGrpSpPr/>
        <p:nvPr/>
      </p:nvGrpSpPr>
      <p:grpSpPr>
        <a:xfrm>
          <a:off x="0" y="0"/>
          <a:ext cx="0" cy="0"/>
          <a:chOff x="0" y="0"/>
          <a:chExt cx="0" cy="0"/>
        </a:xfrm>
      </p:grpSpPr>
      <p:sp>
        <p:nvSpPr>
          <p:cNvPr id="187" name="Google Shape;187;g221946b6645_0_340"/>
          <p:cNvSpPr txBox="1">
            <a:spLocks noGrp="1"/>
          </p:cNvSpPr>
          <p:nvPr>
            <p:ph type="title"/>
          </p:nvPr>
        </p:nvSpPr>
        <p:spPr>
          <a:xfrm>
            <a:off x="839788" y="533400"/>
            <a:ext cx="3932100"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02060"/>
              </a:buClr>
              <a:buSzPts val="3200"/>
              <a:buFont typeface="Arial"/>
              <a:buNone/>
            </a:pPr>
            <a:r>
              <a:rPr lang="en-US"/>
              <a:t>Key Takeaway </a:t>
            </a:r>
            <a:br>
              <a:rPr lang="en-US"/>
            </a:br>
            <a:r>
              <a:rPr lang="en-US" sz="6600"/>
              <a:t>1</a:t>
            </a:r>
            <a:endParaRPr/>
          </a:p>
        </p:txBody>
      </p:sp>
      <p:sp>
        <p:nvSpPr>
          <p:cNvPr id="188" name="Google Shape;188;g221946b6645_0_340"/>
          <p:cNvSpPr txBox="1">
            <a:spLocks noGrp="1"/>
          </p:cNvSpPr>
          <p:nvPr>
            <p:ph type="body" idx="2"/>
          </p:nvPr>
        </p:nvSpPr>
        <p:spPr>
          <a:xfrm>
            <a:off x="839800" y="2362200"/>
            <a:ext cx="5685600" cy="38115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1100"/>
              <a:buNone/>
            </a:pPr>
            <a:r>
              <a:rPr lang="en-US" sz="3200" b="1">
                <a:solidFill>
                  <a:srgbClr val="002060"/>
                </a:solidFill>
                <a:latin typeface="Calibri"/>
                <a:ea typeface="Calibri"/>
                <a:cs typeface="Calibri"/>
                <a:sym typeface="Calibri"/>
              </a:rPr>
              <a:t>Counting people accurately is essential for planning, economic stability and political representation.</a:t>
            </a:r>
            <a:endParaRPr sz="3200" b="1">
              <a:solidFill>
                <a:srgbClr val="002060"/>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None/>
            </a:pPr>
            <a:endParaRPr sz="3200" b="1">
              <a:solidFill>
                <a:srgbClr val="002060"/>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3200" b="1">
                <a:solidFill>
                  <a:srgbClr val="002060"/>
                </a:solidFill>
                <a:latin typeface="Calibri"/>
                <a:ea typeface="Calibri"/>
                <a:cs typeface="Calibri"/>
                <a:sym typeface="Calibri"/>
              </a:rPr>
              <a:t>Accurate data are vital tools for maintaining a thriving Texas.</a:t>
            </a:r>
            <a:endParaRPr sz="3200" b="1">
              <a:solidFill>
                <a:srgbClr val="002060"/>
              </a:solidFill>
            </a:endParaRPr>
          </a:p>
        </p:txBody>
      </p:sp>
      <p:sp>
        <p:nvSpPr>
          <p:cNvPr id="189" name="Google Shape;189;g221946b6645_0_34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bg>
      <p:bgPr>
        <a:solidFill>
          <a:srgbClr val="CFE2F3"/>
        </a:solidFill>
        <a:effectLst/>
      </p:bgPr>
    </p:bg>
    <p:spTree>
      <p:nvGrpSpPr>
        <p:cNvPr id="1" name="Shape 193"/>
        <p:cNvGrpSpPr/>
        <p:nvPr/>
      </p:nvGrpSpPr>
      <p:grpSpPr>
        <a:xfrm>
          <a:off x="0" y="0"/>
          <a:ext cx="0" cy="0"/>
          <a:chOff x="0" y="0"/>
          <a:chExt cx="0" cy="0"/>
        </a:xfrm>
      </p:grpSpPr>
      <p:sp>
        <p:nvSpPr>
          <p:cNvPr id="194" name="Google Shape;194;p6"/>
          <p:cNvSpPr txBox="1">
            <a:spLocks noGrp="1"/>
          </p:cNvSpPr>
          <p:nvPr>
            <p:ph type="title"/>
          </p:nvPr>
        </p:nvSpPr>
        <p:spPr>
          <a:xfrm>
            <a:off x="684450" y="2766213"/>
            <a:ext cx="10515600" cy="13257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002060"/>
              </a:buClr>
              <a:buSzPct val="100000"/>
              <a:buFont typeface="Arial"/>
              <a:buNone/>
            </a:pPr>
            <a:r>
              <a:rPr lang="en-US"/>
              <a:t>Challenges to accessing </a:t>
            </a:r>
            <a:endParaRPr/>
          </a:p>
          <a:p>
            <a:pPr marL="0" lvl="0" indent="0" algn="ctr" rtl="0">
              <a:lnSpc>
                <a:spcPct val="90000"/>
              </a:lnSpc>
              <a:spcBef>
                <a:spcPts val="0"/>
              </a:spcBef>
              <a:spcAft>
                <a:spcPts val="0"/>
              </a:spcAft>
              <a:buClr>
                <a:srgbClr val="002060"/>
              </a:buClr>
              <a:buSzPct val="100000"/>
              <a:buFont typeface="Arial"/>
              <a:buNone/>
            </a:pPr>
            <a:r>
              <a:rPr lang="en-US"/>
              <a:t>and collecting accurate data</a:t>
            </a:r>
            <a:endParaRPr/>
          </a:p>
          <a:p>
            <a:pPr marL="0" lvl="0" indent="0" algn="ctr" rtl="0">
              <a:lnSpc>
                <a:spcPct val="90000"/>
              </a:lnSpc>
              <a:spcBef>
                <a:spcPts val="0"/>
              </a:spcBef>
              <a:spcAft>
                <a:spcPts val="0"/>
              </a:spcAft>
              <a:buClr>
                <a:srgbClr val="002060"/>
              </a:buClr>
              <a:buSzPct val="100000"/>
              <a:buFont typeface="Arial"/>
              <a:buNone/>
            </a:pPr>
            <a:endParaRPr/>
          </a:p>
          <a:p>
            <a:pPr marL="0" lvl="0" indent="0" algn="ctr" rtl="0">
              <a:lnSpc>
                <a:spcPct val="90000"/>
              </a:lnSpc>
              <a:spcBef>
                <a:spcPts val="0"/>
              </a:spcBef>
              <a:spcAft>
                <a:spcPts val="0"/>
              </a:spcAft>
              <a:buClr>
                <a:srgbClr val="002060"/>
              </a:buClr>
              <a:buSzPct val="100000"/>
              <a:buFont typeface="Arial"/>
              <a:buNone/>
            </a:pPr>
            <a:r>
              <a:rPr lang="en-US" b="0" i="1"/>
              <a:t>Challenge 1: Understanding the scope and location of the 2020 Census undercount</a:t>
            </a:r>
            <a:endParaRPr b="0" i="1"/>
          </a:p>
          <a:p>
            <a:pPr marL="0" lvl="0" indent="0" algn="ctr" rtl="0">
              <a:lnSpc>
                <a:spcPct val="90000"/>
              </a:lnSpc>
              <a:spcBef>
                <a:spcPts val="1000"/>
              </a:spcBef>
              <a:spcAft>
                <a:spcPts val="0"/>
              </a:spcAft>
              <a:buClr>
                <a:srgbClr val="002060"/>
              </a:buClr>
              <a:buSzPct val="100000"/>
              <a:buFont typeface="Arial"/>
              <a:buNone/>
            </a:pPr>
            <a:endParaRPr b="0" i="1"/>
          </a:p>
          <a:p>
            <a:pPr marL="0" lvl="0" indent="0" algn="ctr" rtl="0">
              <a:lnSpc>
                <a:spcPct val="90000"/>
              </a:lnSpc>
              <a:spcBef>
                <a:spcPts val="1000"/>
              </a:spcBef>
              <a:spcAft>
                <a:spcPts val="0"/>
              </a:spcAft>
              <a:buClr>
                <a:srgbClr val="002060"/>
              </a:buClr>
              <a:buSzPct val="100000"/>
              <a:buFont typeface="Arial"/>
              <a:buNone/>
            </a:pPr>
            <a:r>
              <a:rPr lang="en-US" b="0" i="1"/>
              <a:t>Challenge 2: Declining self-response rates</a:t>
            </a:r>
            <a:endParaRPr b="0" i="1">
              <a:solidFill>
                <a:srgbClr val="FF0000"/>
              </a:solidFill>
            </a:endParaRPr>
          </a:p>
        </p:txBody>
      </p:sp>
      <p:sp>
        <p:nvSpPr>
          <p:cNvPr id="195" name="Google Shape;19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99"/>
        <p:cNvGrpSpPr/>
        <p:nvPr/>
      </p:nvGrpSpPr>
      <p:grpSpPr>
        <a:xfrm>
          <a:off x="0" y="0"/>
          <a:ext cx="0" cy="0"/>
          <a:chOff x="0" y="0"/>
          <a:chExt cx="0" cy="0"/>
        </a:xfrm>
      </p:grpSpPr>
      <p:sp>
        <p:nvSpPr>
          <p:cNvPr id="200" name="Google Shape;200;g244b8a472c2_0_21"/>
          <p:cNvSpPr txBox="1">
            <a:spLocks noGrp="1"/>
          </p:cNvSpPr>
          <p:nvPr>
            <p:ph type="title"/>
          </p:nvPr>
        </p:nvSpPr>
        <p:spPr>
          <a:xfrm>
            <a:off x="684450" y="2766213"/>
            <a:ext cx="10515600" cy="13257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002060"/>
              </a:buClr>
              <a:buSzPct val="100000"/>
              <a:buFont typeface="Arial"/>
              <a:buNone/>
            </a:pPr>
            <a:r>
              <a:rPr lang="en-US">
                <a:solidFill>
                  <a:schemeClr val="dk1"/>
                </a:solidFill>
              </a:rPr>
              <a:t>Challenge 1: Understanding the</a:t>
            </a:r>
            <a:endParaRPr>
              <a:solidFill>
                <a:schemeClr val="dk1"/>
              </a:solidFill>
            </a:endParaRPr>
          </a:p>
          <a:p>
            <a:pPr marL="0" lvl="0" indent="0" algn="ctr" rtl="0">
              <a:lnSpc>
                <a:spcPct val="90000"/>
              </a:lnSpc>
              <a:spcBef>
                <a:spcPts val="0"/>
              </a:spcBef>
              <a:spcAft>
                <a:spcPts val="0"/>
              </a:spcAft>
              <a:buClr>
                <a:srgbClr val="002060"/>
              </a:buClr>
              <a:buSzPct val="100000"/>
              <a:buFont typeface="Arial"/>
              <a:buNone/>
            </a:pPr>
            <a:r>
              <a:rPr lang="en-US">
                <a:solidFill>
                  <a:schemeClr val="dk1"/>
                </a:solidFill>
              </a:rPr>
              <a:t>scope, location, and impact of the 2020 Census undercount in Texas</a:t>
            </a:r>
            <a:endParaRPr>
              <a:solidFill>
                <a:schemeClr val="dk1"/>
              </a:solidFill>
            </a:endParaRPr>
          </a:p>
        </p:txBody>
      </p:sp>
      <p:sp>
        <p:nvSpPr>
          <p:cNvPr id="201" name="Google Shape;201;g244b8a472c2_0_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6" name="Google Shape;206;g221946b6645_0_311" descr="Diagram&#10;&#10;Description automatically generated"/>
          <p:cNvPicPr preferRelativeResize="0">
            <a:picLocks noGrp="1"/>
          </p:cNvPicPr>
          <p:nvPr>
            <p:ph type="body" idx="1"/>
          </p:nvPr>
        </p:nvPicPr>
        <p:blipFill rotWithShape="1">
          <a:blip r:embed="rId3">
            <a:alphaModFix/>
          </a:blip>
          <a:srcRect/>
          <a:stretch/>
        </p:blipFill>
        <p:spPr>
          <a:xfrm>
            <a:off x="622500" y="678400"/>
            <a:ext cx="6726300" cy="5379600"/>
          </a:xfrm>
          <a:prstGeom prst="rect">
            <a:avLst/>
          </a:prstGeom>
          <a:noFill/>
          <a:ln>
            <a:noFill/>
          </a:ln>
        </p:spPr>
      </p:pic>
      <p:sp>
        <p:nvSpPr>
          <p:cNvPr id="207" name="Google Shape;207;g221946b6645_0_311"/>
          <p:cNvSpPr txBox="1"/>
          <p:nvPr/>
        </p:nvSpPr>
        <p:spPr>
          <a:xfrm>
            <a:off x="7620555" y="1445360"/>
            <a:ext cx="3837000" cy="4002000"/>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Texas Census Count for PES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dk1"/>
                </a:solidFill>
                <a:latin typeface="Calibri"/>
                <a:ea typeface="Calibri"/>
                <a:cs typeface="Calibri"/>
                <a:sym typeface="Calibri"/>
              </a:rPr>
              <a:t>28,540,000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Texas Undercount (Net Coverage Error)</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dk1"/>
                </a:solidFill>
                <a:latin typeface="Calibri"/>
                <a:ea typeface="Calibri"/>
                <a:cs typeface="Calibri"/>
                <a:sym typeface="Calibri"/>
              </a:rPr>
              <a:t>-1.92%</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Texas Undercount (Population)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dk1"/>
                </a:solidFill>
                <a:latin typeface="Calibri"/>
                <a:ea typeface="Calibri"/>
                <a:cs typeface="Calibri"/>
                <a:sym typeface="Calibri"/>
              </a:rPr>
              <a:t>547,968</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Texas 90% Confidence Interval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dk1"/>
                </a:solidFill>
                <a:latin typeface="Calibri"/>
                <a:ea typeface="Calibri"/>
                <a:cs typeface="Calibri"/>
                <a:sym typeface="Calibri"/>
              </a:rPr>
              <a:t>(-3.27, -0.57)</a:t>
            </a:r>
            <a:endParaRPr sz="1400" b="0" i="0" u="none" strike="noStrike" cap="none">
              <a:solidFill>
                <a:srgbClr val="000000"/>
              </a:solidFill>
              <a:latin typeface="Arial"/>
              <a:ea typeface="Arial"/>
              <a:cs typeface="Arial"/>
              <a:sym typeface="Arial"/>
            </a:endParaRPr>
          </a:p>
        </p:txBody>
      </p:sp>
      <p:sp>
        <p:nvSpPr>
          <p:cNvPr id="208" name="Google Shape;208;g221946b6645_0_31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15</a:t>
            </a:fld>
            <a:endParaRPr/>
          </a:p>
        </p:txBody>
      </p:sp>
      <p:sp>
        <p:nvSpPr>
          <p:cNvPr id="209" name="Google Shape;209;g221946b6645_0_311"/>
          <p:cNvSpPr txBox="1"/>
          <p:nvPr/>
        </p:nvSpPr>
        <p:spPr>
          <a:xfrm>
            <a:off x="838200" y="6356350"/>
            <a:ext cx="10515600" cy="36510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1400"/>
              <a:buFont typeface="Arial"/>
              <a:buNone/>
            </a:pPr>
            <a:r>
              <a:rPr lang="en-US" sz="1000" b="0" i="0" u="none" strike="noStrike" cap="none">
                <a:solidFill>
                  <a:schemeClr val="dk1"/>
                </a:solidFill>
                <a:latin typeface="Calibri"/>
                <a:ea typeface="Calibri"/>
                <a:cs typeface="Calibri"/>
                <a:sym typeface="Calibri"/>
              </a:rPr>
              <a:t>Source: U.S. Census Bureau (2022) (Retrieved from https://www.census.gov/library/visualizations/interactive/2020-post-enumeration-survey.html).</a:t>
            </a:r>
            <a:endParaRPr sz="1000" b="0" i="0" u="none" strike="noStrike" cap="non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2462edcea33_0_22"/>
          <p:cNvSpPr txBox="1">
            <a:spLocks noGrp="1"/>
          </p:cNvSpPr>
          <p:nvPr>
            <p:ph type="body" idx="1"/>
          </p:nvPr>
        </p:nvSpPr>
        <p:spPr>
          <a:xfrm>
            <a:off x="838200" y="1280925"/>
            <a:ext cx="10203900" cy="39468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400"/>
              <a:buNone/>
            </a:pPr>
            <a:r>
              <a:rPr lang="en-US" sz="3900">
                <a:solidFill>
                  <a:srgbClr val="002060"/>
                </a:solidFill>
              </a:rPr>
              <a:t>In the 2020 Census, </a:t>
            </a:r>
            <a:r>
              <a:rPr lang="en-US" sz="3900" b="1">
                <a:solidFill>
                  <a:srgbClr val="002060"/>
                </a:solidFill>
              </a:rPr>
              <a:t>547,968 Texas residents</a:t>
            </a:r>
            <a:r>
              <a:rPr lang="en-US" sz="3900">
                <a:solidFill>
                  <a:srgbClr val="002060"/>
                </a:solidFill>
              </a:rPr>
              <a:t> were undercounted.</a:t>
            </a:r>
            <a:endParaRPr sz="3900">
              <a:solidFill>
                <a:srgbClr val="002060"/>
              </a:solidFill>
            </a:endParaRPr>
          </a:p>
        </p:txBody>
      </p:sp>
      <p:sp>
        <p:nvSpPr>
          <p:cNvPr id="215" name="Google Shape;215;g2462edcea33_0_2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16</a:t>
            </a:fld>
            <a:endParaRPr/>
          </a:p>
        </p:txBody>
      </p:sp>
      <p:sp>
        <p:nvSpPr>
          <p:cNvPr id="216" name="Google Shape;216;g2462edcea33_0_22"/>
          <p:cNvSpPr txBox="1"/>
          <p:nvPr/>
        </p:nvSpPr>
        <p:spPr>
          <a:xfrm>
            <a:off x="838200" y="6356350"/>
            <a:ext cx="10515600" cy="36510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1400"/>
              <a:buFont typeface="Arial"/>
              <a:buNone/>
            </a:pPr>
            <a:r>
              <a:rPr lang="en-US" sz="1000" b="0" i="0" u="none" strike="noStrike" cap="none">
                <a:solidFill>
                  <a:schemeClr val="dk1"/>
                </a:solidFill>
                <a:latin typeface="Calibri"/>
                <a:ea typeface="Calibri"/>
                <a:cs typeface="Calibri"/>
                <a:sym typeface="Calibri"/>
              </a:rPr>
              <a:t>Source: U.S. Census Bureau (2022) (Retrieved from https://www.census.gov/library/visualizations/interactive/2020-post-enumeration-survey.html).</a:t>
            </a:r>
            <a:endParaRPr sz="1000" b="0" i="0" u="none" strike="noStrike" cap="none">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7"/>
          <p:cNvSpPr txBox="1">
            <a:spLocks noGrp="1"/>
          </p:cNvSpPr>
          <p:nvPr>
            <p:ph type="title"/>
          </p:nvPr>
        </p:nvSpPr>
        <p:spPr>
          <a:xfrm>
            <a:off x="838200" y="603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4400"/>
              <a:buFont typeface="Arial"/>
              <a:buNone/>
            </a:pPr>
            <a:r>
              <a:rPr lang="en-US"/>
              <a:t>The undercount in Texas counties</a:t>
            </a:r>
            <a:endParaRPr/>
          </a:p>
        </p:txBody>
      </p:sp>
      <p:sp>
        <p:nvSpPr>
          <p:cNvPr id="222" name="Google Shape;222;p7"/>
          <p:cNvSpPr txBox="1">
            <a:spLocks noGrp="1"/>
          </p:cNvSpPr>
          <p:nvPr>
            <p:ph type="body" idx="1"/>
          </p:nvPr>
        </p:nvSpPr>
        <p:spPr>
          <a:xfrm>
            <a:off x="838200" y="1368425"/>
            <a:ext cx="10515600" cy="3651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1800"/>
              <a:buNone/>
            </a:pPr>
            <a:r>
              <a:rPr lang="en-US" sz="1800" b="1"/>
              <a:t>Figure 1</a:t>
            </a:r>
            <a:r>
              <a:rPr lang="en-US" sz="1800"/>
              <a:t> Undercount in Texas counties</a:t>
            </a:r>
            <a:endParaRPr/>
          </a:p>
        </p:txBody>
      </p:sp>
      <p:sp>
        <p:nvSpPr>
          <p:cNvPr id="223" name="Google Shape;223;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17</a:t>
            </a:fld>
            <a:endParaRPr/>
          </a:p>
        </p:txBody>
      </p:sp>
      <p:sp>
        <p:nvSpPr>
          <p:cNvPr id="224" name="Google Shape;224;p7"/>
          <p:cNvSpPr txBox="1"/>
          <p:nvPr/>
        </p:nvSpPr>
        <p:spPr>
          <a:xfrm>
            <a:off x="916808" y="6338800"/>
            <a:ext cx="10358400" cy="400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00" b="0" i="0" u="none" strike="noStrike" cap="none">
                <a:solidFill>
                  <a:schemeClr val="dk1"/>
                </a:solidFill>
                <a:latin typeface="Calibri"/>
                <a:ea typeface="Calibri"/>
                <a:cs typeface="Calibri"/>
                <a:sym typeface="Calibri"/>
              </a:rPr>
              <a:t>Source: Castellanos-Sosa (2022) (Retrieved from https://texascensus.org/undercounting-and-overcounting-texas-counties-population/)</a:t>
            </a:r>
            <a:endParaRPr sz="10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050"/>
              <a:buFont typeface="Arial"/>
              <a:buNone/>
            </a:pPr>
            <a:r>
              <a:rPr lang="en-US" sz="1000" b="0" i="0" u="none" strike="noStrike" cap="none">
                <a:solidFill>
                  <a:schemeClr val="dk1"/>
                </a:solidFill>
                <a:latin typeface="Calibri"/>
                <a:ea typeface="Calibri"/>
                <a:cs typeface="Calibri"/>
                <a:sym typeface="Calibri"/>
              </a:rPr>
              <a:t>Note: There is no information for the following nine counties regarding Cohesiveness by clustering and Volunteering: Borden, Hartley, Kenedy, Kent, King, Loving, Motley, Roberts, and Terrel.</a:t>
            </a:r>
            <a:endParaRPr sz="1000" b="0" i="0" u="none" strike="noStrike" cap="none">
              <a:solidFill>
                <a:schemeClr val="dk1"/>
              </a:solidFill>
              <a:latin typeface="Calibri"/>
              <a:ea typeface="Calibri"/>
              <a:cs typeface="Calibri"/>
              <a:sym typeface="Calibri"/>
            </a:endParaRPr>
          </a:p>
        </p:txBody>
      </p:sp>
      <p:pic>
        <p:nvPicPr>
          <p:cNvPr id="225" name="Google Shape;225;p7"/>
          <p:cNvPicPr preferRelativeResize="0"/>
          <p:nvPr/>
        </p:nvPicPr>
        <p:blipFill rotWithShape="1">
          <a:blip r:embed="rId3">
            <a:alphaModFix/>
          </a:blip>
          <a:srcRect/>
          <a:stretch/>
        </p:blipFill>
        <p:spPr>
          <a:xfrm>
            <a:off x="838200" y="1895921"/>
            <a:ext cx="4754879" cy="3858768"/>
          </a:xfrm>
          <a:prstGeom prst="rect">
            <a:avLst/>
          </a:prstGeom>
          <a:noFill/>
          <a:ln>
            <a:noFill/>
          </a:ln>
        </p:spPr>
      </p:pic>
      <p:pic>
        <p:nvPicPr>
          <p:cNvPr id="226" name="Google Shape;226;p7"/>
          <p:cNvPicPr preferRelativeResize="0"/>
          <p:nvPr/>
        </p:nvPicPr>
        <p:blipFill rotWithShape="1">
          <a:blip r:embed="rId4">
            <a:alphaModFix/>
          </a:blip>
          <a:srcRect/>
          <a:stretch/>
        </p:blipFill>
        <p:spPr>
          <a:xfrm>
            <a:off x="6519979" y="1894906"/>
            <a:ext cx="4755217" cy="38607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231" name="Google Shape;231;g2430c2b9b98_1_26"/>
          <p:cNvPicPr preferRelativeResize="0"/>
          <p:nvPr/>
        </p:nvPicPr>
        <p:blipFill rotWithShape="1">
          <a:blip r:embed="rId3">
            <a:alphaModFix/>
          </a:blip>
          <a:srcRect/>
          <a:stretch/>
        </p:blipFill>
        <p:spPr>
          <a:xfrm>
            <a:off x="852763" y="1894800"/>
            <a:ext cx="4725757" cy="3843275"/>
          </a:xfrm>
          <a:prstGeom prst="rect">
            <a:avLst/>
          </a:prstGeom>
          <a:noFill/>
          <a:ln>
            <a:noFill/>
          </a:ln>
        </p:spPr>
      </p:pic>
      <p:sp>
        <p:nvSpPr>
          <p:cNvPr id="232" name="Google Shape;232;g2430c2b9b98_1_26"/>
          <p:cNvSpPr txBox="1">
            <a:spLocks noGrp="1"/>
          </p:cNvSpPr>
          <p:nvPr>
            <p:ph type="title"/>
          </p:nvPr>
        </p:nvSpPr>
        <p:spPr>
          <a:xfrm>
            <a:off x="838200" y="603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4400"/>
              <a:buFont typeface="Arial"/>
              <a:buNone/>
            </a:pPr>
            <a:r>
              <a:rPr lang="en-US"/>
              <a:t>The undercount in Texas regions</a:t>
            </a:r>
            <a:endParaRPr/>
          </a:p>
        </p:txBody>
      </p:sp>
      <p:sp>
        <p:nvSpPr>
          <p:cNvPr id="233" name="Google Shape;233;g2430c2b9b98_1_26"/>
          <p:cNvSpPr txBox="1">
            <a:spLocks noGrp="1"/>
          </p:cNvSpPr>
          <p:nvPr>
            <p:ph type="body" idx="1"/>
          </p:nvPr>
        </p:nvSpPr>
        <p:spPr>
          <a:xfrm>
            <a:off x="838200" y="1368425"/>
            <a:ext cx="10515600" cy="365100"/>
          </a:xfrm>
          <a:prstGeom prst="rect">
            <a:avLst/>
          </a:prstGeom>
          <a:noFill/>
          <a:ln>
            <a:noFill/>
          </a:ln>
        </p:spPr>
        <p:txBody>
          <a:bodyPr spcFirstLastPara="1" wrap="square" lIns="91425" tIns="45700" rIns="91425" bIns="45700" anchor="ctr" anchorCtr="0">
            <a:normAutofit lnSpcReduction="20000"/>
          </a:bodyPr>
          <a:lstStyle/>
          <a:p>
            <a:pPr marL="0" lvl="0" indent="0" algn="ctr" rtl="0">
              <a:lnSpc>
                <a:spcPct val="90000"/>
              </a:lnSpc>
              <a:spcBef>
                <a:spcPts val="0"/>
              </a:spcBef>
              <a:spcAft>
                <a:spcPts val="0"/>
              </a:spcAft>
              <a:buClr>
                <a:schemeClr val="dk1"/>
              </a:buClr>
              <a:buSzPts val="1800"/>
              <a:buNone/>
            </a:pPr>
            <a:r>
              <a:rPr lang="en-US" sz="1800" b="1"/>
              <a:t>Figure 2</a:t>
            </a:r>
            <a:r>
              <a:rPr lang="en-US" sz="1800"/>
              <a:t> Undercount in Texas regions</a:t>
            </a:r>
            <a:endParaRPr/>
          </a:p>
        </p:txBody>
      </p:sp>
      <p:sp>
        <p:nvSpPr>
          <p:cNvPr id="234" name="Google Shape;234;g2430c2b9b98_1_2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18</a:t>
            </a:fld>
            <a:endParaRPr/>
          </a:p>
        </p:txBody>
      </p:sp>
      <p:sp>
        <p:nvSpPr>
          <p:cNvPr id="235" name="Google Shape;235;g2430c2b9b98_1_26"/>
          <p:cNvSpPr txBox="1"/>
          <p:nvPr/>
        </p:nvSpPr>
        <p:spPr>
          <a:xfrm>
            <a:off x="916808" y="6338800"/>
            <a:ext cx="10358400" cy="400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00" b="0" i="0" u="none" strike="noStrike" cap="none">
                <a:solidFill>
                  <a:schemeClr val="dk1"/>
                </a:solidFill>
                <a:latin typeface="Calibri"/>
                <a:ea typeface="Calibri"/>
                <a:cs typeface="Calibri"/>
                <a:sym typeface="Calibri"/>
              </a:rPr>
              <a:t>Source: Castellanos-Sosa (2022) (Retrieved from https://texascensus.org/undercounting-and-overcounting-texas-counties-population/)</a:t>
            </a:r>
            <a:endParaRPr sz="10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050"/>
              <a:buFont typeface="Arial"/>
              <a:buNone/>
            </a:pPr>
            <a:r>
              <a:rPr lang="en-US" sz="1000" b="0" i="0" u="none" strike="noStrike" cap="none">
                <a:solidFill>
                  <a:schemeClr val="dk1"/>
                </a:solidFill>
                <a:latin typeface="Calibri"/>
                <a:ea typeface="Calibri"/>
                <a:cs typeface="Calibri"/>
                <a:sym typeface="Calibri"/>
              </a:rPr>
              <a:t>Note: There is no information for the following nine counties regarding Cohesiveness by clustering and Volunteering: Borden, Hartley, Kenedy, Kent, King, Loving, Motley, Roberts, and Terrel.</a:t>
            </a:r>
            <a:endParaRPr sz="1000" b="0" i="0" u="none" strike="noStrike" cap="none">
              <a:solidFill>
                <a:schemeClr val="dk1"/>
              </a:solidFill>
              <a:latin typeface="Calibri"/>
              <a:ea typeface="Calibri"/>
              <a:cs typeface="Calibri"/>
              <a:sym typeface="Calibri"/>
            </a:endParaRPr>
          </a:p>
        </p:txBody>
      </p:sp>
      <p:pic>
        <p:nvPicPr>
          <p:cNvPr id="236" name="Google Shape;236;g2430c2b9b98_1_26"/>
          <p:cNvPicPr preferRelativeResize="0"/>
          <p:nvPr/>
        </p:nvPicPr>
        <p:blipFill rotWithShape="1">
          <a:blip r:embed="rId4">
            <a:alphaModFix/>
          </a:blip>
          <a:srcRect/>
          <a:stretch/>
        </p:blipFill>
        <p:spPr>
          <a:xfrm>
            <a:off x="6628045" y="1894800"/>
            <a:ext cx="4725757" cy="38432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pic>
        <p:nvPicPr>
          <p:cNvPr id="241" name="Google Shape;241;p11"/>
          <p:cNvPicPr preferRelativeResize="0"/>
          <p:nvPr/>
        </p:nvPicPr>
        <p:blipFill rotWithShape="1">
          <a:blip r:embed="rId3">
            <a:alphaModFix/>
          </a:blip>
          <a:srcRect/>
          <a:stretch/>
        </p:blipFill>
        <p:spPr>
          <a:xfrm>
            <a:off x="805475" y="2098950"/>
            <a:ext cx="10696574" cy="2660103"/>
          </a:xfrm>
          <a:prstGeom prst="rect">
            <a:avLst/>
          </a:prstGeom>
          <a:noFill/>
          <a:ln>
            <a:noFill/>
          </a:ln>
        </p:spPr>
      </p:pic>
      <p:sp>
        <p:nvSpPr>
          <p:cNvPr id="242" name="Google Shape;242;p11"/>
          <p:cNvSpPr txBox="1"/>
          <p:nvPr/>
        </p:nvSpPr>
        <p:spPr>
          <a:xfrm>
            <a:off x="974571" y="6415753"/>
            <a:ext cx="103584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00" b="0" i="0" u="none" strike="noStrike" cap="none">
                <a:solidFill>
                  <a:schemeClr val="dk1"/>
                </a:solidFill>
                <a:latin typeface="Calibri"/>
                <a:ea typeface="Calibri"/>
                <a:cs typeface="Calibri"/>
                <a:sym typeface="Calibri"/>
              </a:rPr>
              <a:t>Source: Texas A&amp;M Today (2022) (Retrieved from https://today.tamu.edu/2022/05/31/texas-will-lose-over-19-billion-in-federal-funding-and-1-us-house-seat-due-to-census-undercount/)</a:t>
            </a:r>
            <a:endParaRPr sz="1000" b="0" i="0" u="none" strike="noStrike" cap="none">
              <a:solidFill>
                <a:srgbClr val="000000"/>
              </a:solidFill>
              <a:latin typeface="Calibri"/>
              <a:ea typeface="Calibri"/>
              <a:cs typeface="Calibri"/>
              <a:sym typeface="Calibri"/>
            </a:endParaRPr>
          </a:p>
        </p:txBody>
      </p:sp>
      <p:sp>
        <p:nvSpPr>
          <p:cNvPr id="243" name="Google Shape;24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19</a:t>
            </a:fld>
            <a:endParaRPr/>
          </a:p>
        </p:txBody>
      </p:sp>
      <p:sp>
        <p:nvSpPr>
          <p:cNvPr id="244" name="Google Shape;244;p11"/>
          <p:cNvSpPr txBox="1">
            <a:spLocks noGrp="1"/>
          </p:cNvSpPr>
          <p:nvPr>
            <p:ph type="title"/>
          </p:nvPr>
        </p:nvSpPr>
        <p:spPr>
          <a:xfrm>
            <a:off x="838200" y="603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4400"/>
              <a:buFont typeface="Arial"/>
              <a:buNone/>
            </a:pPr>
            <a:r>
              <a:rPr lang="en-US"/>
              <a:t>Texas losses due to undercount</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g221946b6645_0_324"/>
          <p:cNvSpPr txBox="1">
            <a:spLocks noGrp="1"/>
          </p:cNvSpPr>
          <p:nvPr>
            <p:ph type="body" idx="1"/>
          </p:nvPr>
        </p:nvSpPr>
        <p:spPr>
          <a:xfrm>
            <a:off x="915100" y="1280925"/>
            <a:ext cx="10717200" cy="39468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400"/>
              <a:buNone/>
            </a:pPr>
            <a:r>
              <a:rPr lang="en-US">
                <a:solidFill>
                  <a:srgbClr val="002060"/>
                </a:solidFill>
                <a:latin typeface="Calibri"/>
                <a:ea typeface="Calibri"/>
                <a:cs typeface="Calibri"/>
                <a:sym typeface="Calibri"/>
              </a:rPr>
              <a:t>Between 2021 and 2030, the Perryman Group estimates the 2020 Census undercount will cost Texas:</a:t>
            </a:r>
            <a:endParaRPr>
              <a:solidFill>
                <a:srgbClr val="002060"/>
              </a:solidFill>
              <a:latin typeface="Calibri"/>
              <a:ea typeface="Calibri"/>
              <a:cs typeface="Calibri"/>
              <a:sym typeface="Calibri"/>
            </a:endParaRPr>
          </a:p>
          <a:p>
            <a:pPr marL="0" lvl="0" indent="0" algn="l" rtl="0">
              <a:lnSpc>
                <a:spcPct val="110000"/>
              </a:lnSpc>
              <a:spcBef>
                <a:spcPts val="0"/>
              </a:spcBef>
              <a:spcAft>
                <a:spcPts val="0"/>
              </a:spcAft>
              <a:buSzPts val="1800"/>
              <a:buNone/>
            </a:pPr>
            <a:endParaRPr>
              <a:solidFill>
                <a:srgbClr val="002060"/>
              </a:solidFill>
              <a:latin typeface="Calibri"/>
              <a:ea typeface="Calibri"/>
              <a:cs typeface="Calibri"/>
              <a:sym typeface="Calibri"/>
            </a:endParaRPr>
          </a:p>
          <a:p>
            <a:pPr marL="1371600" lvl="0" indent="-311150" algn="l" rtl="0">
              <a:lnSpc>
                <a:spcPct val="110000"/>
              </a:lnSpc>
              <a:spcBef>
                <a:spcPts val="0"/>
              </a:spcBef>
              <a:spcAft>
                <a:spcPts val="0"/>
              </a:spcAft>
              <a:buClr>
                <a:srgbClr val="002060"/>
              </a:buClr>
              <a:buSzPts val="2800"/>
              <a:buChar char="•"/>
            </a:pPr>
            <a:r>
              <a:rPr lang="en-US">
                <a:solidFill>
                  <a:srgbClr val="002060"/>
                </a:solidFill>
                <a:latin typeface="Calibri"/>
                <a:ea typeface="Calibri"/>
                <a:cs typeface="Calibri"/>
                <a:sym typeface="Calibri"/>
              </a:rPr>
              <a:t>$59.0 </a:t>
            </a:r>
            <a:r>
              <a:rPr lang="en-US" b="1">
                <a:solidFill>
                  <a:srgbClr val="002060"/>
                </a:solidFill>
                <a:latin typeface="Calibri"/>
                <a:ea typeface="Calibri"/>
                <a:cs typeface="Calibri"/>
                <a:sym typeface="Calibri"/>
              </a:rPr>
              <a:t>billion</a:t>
            </a:r>
            <a:r>
              <a:rPr lang="en-US">
                <a:solidFill>
                  <a:srgbClr val="002060"/>
                </a:solidFill>
                <a:latin typeface="Calibri"/>
                <a:ea typeface="Calibri"/>
                <a:cs typeface="Calibri"/>
                <a:sym typeface="Calibri"/>
              </a:rPr>
              <a:t> in gross product, and</a:t>
            </a:r>
            <a:endParaRPr>
              <a:solidFill>
                <a:srgbClr val="002060"/>
              </a:solidFill>
              <a:latin typeface="Calibri"/>
              <a:ea typeface="Calibri"/>
              <a:cs typeface="Calibri"/>
              <a:sym typeface="Calibri"/>
            </a:endParaRPr>
          </a:p>
          <a:p>
            <a:pPr marL="1371600" lvl="0" indent="-311150" algn="l" rtl="0">
              <a:lnSpc>
                <a:spcPct val="110000"/>
              </a:lnSpc>
              <a:spcBef>
                <a:spcPts val="0"/>
              </a:spcBef>
              <a:spcAft>
                <a:spcPts val="0"/>
              </a:spcAft>
              <a:buClr>
                <a:srgbClr val="002060"/>
              </a:buClr>
              <a:buSzPts val="2800"/>
              <a:buFont typeface="Calibri"/>
              <a:buChar char="•"/>
            </a:pPr>
            <a:r>
              <a:rPr lang="en-US">
                <a:solidFill>
                  <a:srgbClr val="002060"/>
                </a:solidFill>
                <a:latin typeface="Calibri"/>
                <a:ea typeface="Calibri"/>
                <a:cs typeface="Calibri"/>
                <a:sym typeface="Calibri"/>
              </a:rPr>
              <a:t>641,624 in job-years</a:t>
            </a:r>
            <a:endParaRPr>
              <a:solidFill>
                <a:srgbClr val="002060"/>
              </a:solidFill>
              <a:latin typeface="Calibri"/>
              <a:ea typeface="Calibri"/>
              <a:cs typeface="Calibri"/>
              <a:sym typeface="Calibri"/>
            </a:endParaRPr>
          </a:p>
        </p:txBody>
      </p:sp>
      <p:sp>
        <p:nvSpPr>
          <p:cNvPr id="250" name="Google Shape;250;g221946b6645_0_32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20</a:t>
            </a:fld>
            <a:endParaRPr/>
          </a:p>
        </p:txBody>
      </p:sp>
      <p:sp>
        <p:nvSpPr>
          <p:cNvPr id="251" name="Google Shape;251;g221946b6645_0_324"/>
          <p:cNvSpPr txBox="1"/>
          <p:nvPr/>
        </p:nvSpPr>
        <p:spPr>
          <a:xfrm>
            <a:off x="609600" y="6369550"/>
            <a:ext cx="10972800" cy="3387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000"/>
              <a:buFont typeface="Arial"/>
              <a:buNone/>
            </a:pPr>
            <a:r>
              <a:rPr lang="en-US" sz="1000" b="0" i="0" u="none" strike="noStrike" cap="none">
                <a:solidFill>
                  <a:schemeClr val="dk1"/>
                </a:solidFill>
                <a:latin typeface="Calibri"/>
                <a:ea typeface="Calibri"/>
                <a:cs typeface="Calibri"/>
                <a:sym typeface="Calibri"/>
              </a:rPr>
              <a:t>Source: Perryman Group (2022) (Retrieved from https://www.perrymangroup.com/publications/brief/2022/6/3/the-economic-impact-of-the-texas-census-undercount/)</a:t>
            </a:r>
            <a:endParaRPr sz="1000" b="0" i="0" u="none" strike="noStrike" cap="none">
              <a:solidFill>
                <a:schemeClr val="dk1"/>
              </a:solidFill>
              <a:latin typeface="Calibri"/>
              <a:ea typeface="Calibri"/>
              <a:cs typeface="Calibri"/>
              <a:sym typeface="Calibri"/>
            </a:endParaRPr>
          </a:p>
        </p:txBody>
      </p:sp>
      <p:sp>
        <p:nvSpPr>
          <p:cNvPr id="252" name="Google Shape;252;g221946b6645_0_324"/>
          <p:cNvSpPr txBox="1">
            <a:spLocks noGrp="1"/>
          </p:cNvSpPr>
          <p:nvPr>
            <p:ph type="title"/>
          </p:nvPr>
        </p:nvSpPr>
        <p:spPr>
          <a:xfrm>
            <a:off x="838200" y="603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4400"/>
              <a:buFont typeface="Arial"/>
              <a:buNone/>
            </a:pPr>
            <a:r>
              <a:rPr lang="en-US"/>
              <a:t>Texas losses due to undercount</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7F7F7F"/>
        </a:solidFill>
        <a:effectLst/>
      </p:bgPr>
    </p:bg>
    <p:spTree>
      <p:nvGrpSpPr>
        <p:cNvPr id="1" name="Shape 257"/>
        <p:cNvGrpSpPr/>
        <p:nvPr/>
      </p:nvGrpSpPr>
      <p:grpSpPr>
        <a:xfrm>
          <a:off x="0" y="0"/>
          <a:ext cx="0" cy="0"/>
          <a:chOff x="0" y="0"/>
          <a:chExt cx="0" cy="0"/>
        </a:xfrm>
      </p:grpSpPr>
      <p:sp>
        <p:nvSpPr>
          <p:cNvPr id="258" name="Google Shape;258;g223f553d8a8_0_4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21</a:t>
            </a:fld>
            <a:endParaRPr/>
          </a:p>
        </p:txBody>
      </p:sp>
      <p:sp>
        <p:nvSpPr>
          <p:cNvPr id="259" name="Google Shape;259;g223f553d8a8_0_46"/>
          <p:cNvSpPr txBox="1"/>
          <p:nvPr/>
        </p:nvSpPr>
        <p:spPr>
          <a:xfrm>
            <a:off x="1536150" y="1584975"/>
            <a:ext cx="9624000" cy="3360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chemeClr val="accent4"/>
                </a:solidFill>
                <a:latin typeface="Arial"/>
                <a:ea typeface="Arial"/>
                <a:cs typeface="Arial"/>
                <a:sym typeface="Arial"/>
              </a:rPr>
              <a:t>Impact</a:t>
            </a:r>
            <a:r>
              <a:rPr lang="en-US" sz="3600" b="0" i="0" u="none" strike="noStrike" cap="none">
                <a:solidFill>
                  <a:schemeClr val="lt1"/>
                </a:solidFill>
                <a:latin typeface="Arial"/>
                <a:ea typeface="Arial"/>
                <a:cs typeface="Arial"/>
                <a:sym typeface="Arial"/>
              </a:rPr>
              <a:t>: Regional Food Bank</a:t>
            </a:r>
            <a:endParaRPr sz="3600" b="0"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endParaRPr sz="1800" b="0" i="0" u="none" strike="noStrike" cap="none">
              <a:solidFill>
                <a:schemeClr val="lt1"/>
              </a:solidFill>
              <a:latin typeface="Arial"/>
              <a:ea typeface="Arial"/>
              <a:cs typeface="Arial"/>
              <a:sym typeface="Arial"/>
            </a:endParaRPr>
          </a:p>
          <a:p>
            <a:pPr marL="0" marR="0" lvl="0" indent="0" algn="l" rtl="0">
              <a:lnSpc>
                <a:spcPct val="100000"/>
              </a:lnSpc>
              <a:spcBef>
                <a:spcPts val="1000"/>
              </a:spcBef>
              <a:spcAft>
                <a:spcPts val="0"/>
              </a:spcAft>
              <a:buClr>
                <a:srgbClr val="000000"/>
              </a:buClr>
              <a:buSzPts val="3600"/>
              <a:buFont typeface="Arial"/>
              <a:buNone/>
            </a:pPr>
            <a:r>
              <a:rPr lang="en-US" sz="3600" b="0" i="1" u="none" strike="noStrike" cap="none">
                <a:solidFill>
                  <a:schemeClr val="lt1"/>
                </a:solidFill>
                <a:latin typeface="Arial"/>
                <a:ea typeface="Arial"/>
                <a:cs typeface="Arial"/>
                <a:sym typeface="Arial"/>
              </a:rPr>
              <a:t>“The need we are seeing is much larger than the numbers would indicate. </a:t>
            </a:r>
            <a:r>
              <a:rPr lang="en-US" sz="3600" i="1">
                <a:solidFill>
                  <a:schemeClr val="lt1"/>
                </a:solidFill>
              </a:rPr>
              <a:t>As a result</a:t>
            </a:r>
            <a:r>
              <a:rPr lang="en-US" sz="3600" b="0" i="1" u="none" strike="noStrike" cap="none">
                <a:solidFill>
                  <a:schemeClr val="lt1"/>
                </a:solidFill>
                <a:latin typeface="Arial"/>
                <a:ea typeface="Arial"/>
                <a:cs typeface="Arial"/>
                <a:sym typeface="Arial"/>
              </a:rPr>
              <a:t> </a:t>
            </a:r>
            <a:r>
              <a:rPr lang="en-US" sz="3600" b="0" i="1" u="sng" strike="noStrike" cap="none">
                <a:solidFill>
                  <a:schemeClr val="lt1"/>
                </a:solidFill>
                <a:latin typeface="Arial"/>
                <a:ea typeface="Arial"/>
                <a:cs typeface="Arial"/>
                <a:sym typeface="Arial"/>
              </a:rPr>
              <a:t>our funding need is significantly greater than what we budgeted</a:t>
            </a:r>
            <a:r>
              <a:rPr lang="en-US" sz="3600" b="0" i="1" u="none" strike="noStrike" cap="none">
                <a:solidFill>
                  <a:schemeClr val="lt1"/>
                </a:solidFill>
                <a:latin typeface="Arial"/>
                <a:ea typeface="Arial"/>
                <a:cs typeface="Arial"/>
                <a:sym typeface="Arial"/>
              </a:rPr>
              <a:t> based on the data we had.”</a:t>
            </a:r>
            <a:endParaRPr sz="3600" b="0" i="1" u="none" strike="noStrike" cap="none">
              <a:solidFill>
                <a:schemeClr val="lt1"/>
              </a:solidFill>
              <a:latin typeface="Arial"/>
              <a:ea typeface="Arial"/>
              <a:cs typeface="Arial"/>
              <a:sym typeface="Arial"/>
            </a:endParaRPr>
          </a:p>
        </p:txBody>
      </p:sp>
      <p:sp>
        <p:nvSpPr>
          <p:cNvPr id="260" name="Google Shape;260;g223f553d8a8_0_46"/>
          <p:cNvSpPr txBox="1"/>
          <p:nvPr/>
        </p:nvSpPr>
        <p:spPr>
          <a:xfrm>
            <a:off x="974571" y="6415753"/>
            <a:ext cx="103584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00" b="0" i="0" u="none" strike="noStrike" cap="none">
                <a:solidFill>
                  <a:schemeClr val="lt1"/>
                </a:solidFill>
                <a:latin typeface="Calibri"/>
                <a:ea typeface="Calibri"/>
                <a:cs typeface="Calibri"/>
                <a:sym typeface="Calibri"/>
              </a:rPr>
              <a:t>Source: </a:t>
            </a:r>
            <a:r>
              <a:rPr lang="en-US" sz="1000">
                <a:solidFill>
                  <a:schemeClr val="lt1"/>
                </a:solidFill>
                <a:latin typeface="Calibri"/>
                <a:ea typeface="Calibri"/>
                <a:cs typeface="Calibri"/>
                <a:sym typeface="Calibri"/>
              </a:rPr>
              <a:t>North Texas Food Bank</a:t>
            </a:r>
            <a:endParaRPr sz="1000" b="0" i="0" u="none" strike="noStrike" cap="none">
              <a:solidFill>
                <a:schemeClr val="lt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264"/>
        <p:cNvGrpSpPr/>
        <p:nvPr/>
      </p:nvGrpSpPr>
      <p:grpSpPr>
        <a:xfrm>
          <a:off x="0" y="0"/>
          <a:ext cx="0" cy="0"/>
          <a:chOff x="0" y="0"/>
          <a:chExt cx="0" cy="0"/>
        </a:xfrm>
      </p:grpSpPr>
      <p:sp>
        <p:nvSpPr>
          <p:cNvPr id="265" name="Google Shape;265;g224ae2f5e80_0_5"/>
          <p:cNvSpPr txBox="1">
            <a:spLocks noGrp="1"/>
          </p:cNvSpPr>
          <p:nvPr>
            <p:ph type="title"/>
          </p:nvPr>
        </p:nvSpPr>
        <p:spPr>
          <a:xfrm>
            <a:off x="839788" y="685800"/>
            <a:ext cx="3932100"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02060"/>
              </a:buClr>
              <a:buSzPts val="3200"/>
              <a:buFont typeface="Arial"/>
              <a:buNone/>
            </a:pPr>
            <a:r>
              <a:rPr lang="en-US"/>
              <a:t>Key Takeaway </a:t>
            </a:r>
            <a:br>
              <a:rPr lang="en-US"/>
            </a:br>
            <a:r>
              <a:rPr lang="en-US" sz="6600"/>
              <a:t>2</a:t>
            </a:r>
            <a:endParaRPr/>
          </a:p>
        </p:txBody>
      </p:sp>
      <p:sp>
        <p:nvSpPr>
          <p:cNvPr id="266" name="Google Shape;266;g224ae2f5e80_0_5"/>
          <p:cNvSpPr txBox="1">
            <a:spLocks noGrp="1"/>
          </p:cNvSpPr>
          <p:nvPr>
            <p:ph type="body" idx="2"/>
          </p:nvPr>
        </p:nvSpPr>
        <p:spPr>
          <a:xfrm>
            <a:off x="839800" y="2362200"/>
            <a:ext cx="5827200" cy="38115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sz="3200" b="1">
                <a:solidFill>
                  <a:srgbClr val="002060"/>
                </a:solidFill>
                <a:latin typeface="Calibri"/>
                <a:ea typeface="Calibri"/>
                <a:cs typeface="Calibri"/>
                <a:sym typeface="Calibri"/>
              </a:rPr>
              <a:t>Texas experienced a half-million+ person undercount in the 2020 Census, resulting in loss of income and representation. </a:t>
            </a:r>
            <a:endParaRPr sz="3200" b="1">
              <a:solidFill>
                <a:srgbClr val="002060"/>
              </a:solidFill>
              <a:latin typeface="Calibri"/>
              <a:ea typeface="Calibri"/>
              <a:cs typeface="Calibri"/>
              <a:sym typeface="Calibri"/>
            </a:endParaRPr>
          </a:p>
          <a:p>
            <a:pPr marL="0" lvl="0" indent="0" algn="l" rtl="0">
              <a:lnSpc>
                <a:spcPct val="100000"/>
              </a:lnSpc>
              <a:spcBef>
                <a:spcPts val="1000"/>
              </a:spcBef>
              <a:spcAft>
                <a:spcPts val="1000"/>
              </a:spcAft>
              <a:buClr>
                <a:schemeClr val="dk1"/>
              </a:buClr>
              <a:buSzPts val="1100"/>
              <a:buFont typeface="Arial"/>
              <a:buNone/>
            </a:pPr>
            <a:r>
              <a:rPr lang="en-US" sz="3200" b="1">
                <a:solidFill>
                  <a:srgbClr val="002060"/>
                </a:solidFill>
                <a:latin typeface="Calibri"/>
                <a:ea typeface="Calibri"/>
                <a:cs typeface="Calibri"/>
                <a:sym typeface="Calibri"/>
              </a:rPr>
              <a:t>All Texans have a strong vested interest in a more accurate 2030 Census.</a:t>
            </a:r>
            <a:endParaRPr sz="3200" b="1">
              <a:solidFill>
                <a:srgbClr val="002060"/>
              </a:solidFill>
              <a:latin typeface="Calibri"/>
              <a:ea typeface="Calibri"/>
              <a:cs typeface="Calibri"/>
              <a:sym typeface="Calibri"/>
            </a:endParaRPr>
          </a:p>
        </p:txBody>
      </p:sp>
      <p:sp>
        <p:nvSpPr>
          <p:cNvPr id="267" name="Google Shape;267;g224ae2f5e80_0_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Shape 271"/>
        <p:cNvGrpSpPr/>
        <p:nvPr/>
      </p:nvGrpSpPr>
      <p:grpSpPr>
        <a:xfrm>
          <a:off x="0" y="0"/>
          <a:ext cx="0" cy="0"/>
          <a:chOff x="0" y="0"/>
          <a:chExt cx="0" cy="0"/>
        </a:xfrm>
      </p:grpSpPr>
      <p:pic>
        <p:nvPicPr>
          <p:cNvPr id="272" name="Google Shape;272;g242ec12e26f_1_6"/>
          <p:cNvPicPr preferRelativeResize="0"/>
          <p:nvPr/>
        </p:nvPicPr>
        <p:blipFill rotWithShape="1">
          <a:blip r:embed="rId3">
            <a:alphaModFix/>
          </a:blip>
          <a:srcRect/>
          <a:stretch/>
        </p:blipFill>
        <p:spPr>
          <a:xfrm>
            <a:off x="3201670" y="508000"/>
            <a:ext cx="1219200" cy="510126"/>
          </a:xfrm>
          <a:prstGeom prst="rect">
            <a:avLst/>
          </a:prstGeom>
          <a:noFill/>
          <a:ln>
            <a:noFill/>
          </a:ln>
        </p:spPr>
      </p:pic>
      <p:pic>
        <p:nvPicPr>
          <p:cNvPr id="273" name="Google Shape;273;g242ec12e26f_1_6"/>
          <p:cNvPicPr preferRelativeResize="0"/>
          <p:nvPr/>
        </p:nvPicPr>
        <p:blipFill rotWithShape="1">
          <a:blip r:embed="rId4">
            <a:alphaModFix/>
          </a:blip>
          <a:srcRect/>
          <a:stretch/>
        </p:blipFill>
        <p:spPr>
          <a:xfrm>
            <a:off x="508000" y="2209800"/>
            <a:ext cx="2438400" cy="2438400"/>
          </a:xfrm>
          <a:prstGeom prst="rect">
            <a:avLst/>
          </a:prstGeom>
          <a:noFill/>
          <a:ln>
            <a:noFill/>
          </a:ln>
        </p:spPr>
      </p:pic>
      <p:sp>
        <p:nvSpPr>
          <p:cNvPr id="274" name="Google Shape;274;g242ec12e26f_1_6"/>
          <p:cNvSpPr/>
          <p:nvPr/>
        </p:nvSpPr>
        <p:spPr>
          <a:xfrm>
            <a:off x="3200400" y="2571750"/>
            <a:ext cx="8483700" cy="1714500"/>
          </a:xfrm>
          <a:prstGeom prst="rect">
            <a:avLst/>
          </a:prstGeom>
          <a:no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5B5B5B"/>
                </a:solidFill>
                <a:latin typeface="Calibri"/>
                <a:ea typeface="Calibri"/>
                <a:cs typeface="Calibri"/>
                <a:sym typeface="Calibri"/>
              </a:rPr>
              <a:t>How does your organization rely on census data for planning or funding? </a:t>
            </a:r>
            <a:endParaRPr sz="3600" b="1" i="0" u="none" strike="noStrike" cap="none">
              <a:solidFill>
                <a:srgbClr val="5B5B5B"/>
              </a:solidFill>
              <a:latin typeface="Calibri"/>
              <a:ea typeface="Calibri"/>
              <a:cs typeface="Calibri"/>
              <a:sym typeface="Calibri"/>
            </a:endParaRPr>
          </a:p>
        </p:txBody>
      </p:sp>
      <p:sp>
        <p:nvSpPr>
          <p:cNvPr id="275" name="Google Shape;275;g242ec12e26f_1_6"/>
          <p:cNvSpPr/>
          <p:nvPr/>
        </p:nvSpPr>
        <p:spPr>
          <a:xfrm>
            <a:off x="3200400" y="6096000"/>
            <a:ext cx="8737500" cy="510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5B5B5B"/>
                </a:solidFill>
                <a:latin typeface="Calibri"/>
                <a:ea typeface="Calibri"/>
                <a:cs typeface="Calibri"/>
                <a:sym typeface="Calibri"/>
              </a:rPr>
              <a:t>ⓘ</a:t>
            </a:r>
            <a:r>
              <a:rPr lang="en-US" sz="1400" b="0" i="0" u="none" strike="noStrike" cap="none">
                <a:solidFill>
                  <a:srgbClr val="5B5B5B"/>
                </a:solidFill>
                <a:latin typeface="Calibri"/>
                <a:ea typeface="Calibri"/>
                <a:cs typeface="Calibri"/>
                <a:sym typeface="Calibri"/>
              </a:rPr>
              <a:t> Start presenting to display the poll results on this slide.</a:t>
            </a:r>
            <a:endParaRPr sz="1400" b="0" i="0" u="none" strike="noStrike" cap="none">
              <a:solidFill>
                <a:srgbClr val="000000"/>
              </a:solidFill>
              <a:latin typeface="Arial"/>
              <a:ea typeface="Arial"/>
              <a:cs typeface="Arial"/>
              <a:sym typeface="Arial"/>
            </a:endParaRPr>
          </a:p>
        </p:txBody>
      </p:sp>
      <p:pic>
        <p:nvPicPr>
          <p:cNvPr id="276" name="Google Shape;276;g242ec12e26f_1_6"/>
          <p:cNvPicPr preferRelativeResize="0"/>
          <p:nvPr/>
        </p:nvPicPr>
        <p:blipFill rotWithShape="1">
          <a:blip r:embed="rId5">
            <a:alphaModFix/>
          </a:blip>
          <a:srcRect/>
          <a:stretch/>
        </p:blipFill>
        <p:spPr>
          <a:xfrm>
            <a:off x="11201919" y="107022"/>
            <a:ext cx="830425" cy="756385"/>
          </a:xfrm>
          <a:prstGeom prst="rect">
            <a:avLst/>
          </a:prstGeom>
          <a:noFill/>
          <a:ln>
            <a:noFill/>
          </a:ln>
        </p:spPr>
      </p:pic>
      <p:sp>
        <p:nvSpPr>
          <p:cNvPr id="277" name="Google Shape;277;g242ec12e26f_1_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81"/>
        <p:cNvGrpSpPr/>
        <p:nvPr/>
      </p:nvGrpSpPr>
      <p:grpSpPr>
        <a:xfrm>
          <a:off x="0" y="0"/>
          <a:ext cx="0" cy="0"/>
          <a:chOff x="0" y="0"/>
          <a:chExt cx="0" cy="0"/>
        </a:xfrm>
      </p:grpSpPr>
      <p:sp>
        <p:nvSpPr>
          <p:cNvPr id="282" name="Google Shape;282;g223f553d8a8_0_24"/>
          <p:cNvSpPr txBox="1">
            <a:spLocks noGrp="1"/>
          </p:cNvSpPr>
          <p:nvPr>
            <p:ph type="title"/>
          </p:nvPr>
        </p:nvSpPr>
        <p:spPr>
          <a:xfrm>
            <a:off x="741300" y="2766138"/>
            <a:ext cx="10515600" cy="13257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002060"/>
              </a:buClr>
              <a:buSzPct val="100000"/>
              <a:buFont typeface="Arial"/>
              <a:buNone/>
            </a:pPr>
            <a:r>
              <a:rPr lang="en-US">
                <a:solidFill>
                  <a:schemeClr val="dk1"/>
                </a:solidFill>
              </a:rPr>
              <a:t>Challenge #2: Improving </a:t>
            </a:r>
            <a:endParaRPr>
              <a:solidFill>
                <a:schemeClr val="dk1"/>
              </a:solidFill>
            </a:endParaRPr>
          </a:p>
          <a:p>
            <a:pPr marL="0" lvl="0" indent="0" algn="ctr" rtl="0">
              <a:lnSpc>
                <a:spcPct val="90000"/>
              </a:lnSpc>
              <a:spcBef>
                <a:spcPts val="0"/>
              </a:spcBef>
              <a:spcAft>
                <a:spcPts val="0"/>
              </a:spcAft>
              <a:buClr>
                <a:srgbClr val="002060"/>
              </a:buClr>
              <a:buSzPct val="100000"/>
              <a:buFont typeface="Arial"/>
              <a:buNone/>
            </a:pPr>
            <a:r>
              <a:rPr lang="en-US">
                <a:solidFill>
                  <a:schemeClr val="dk1"/>
                </a:solidFill>
              </a:rPr>
              <a:t>self-response rates in historically undercounted communities</a:t>
            </a:r>
            <a:endParaRPr>
              <a:solidFill>
                <a:schemeClr val="dk1"/>
              </a:solidFill>
            </a:endParaRPr>
          </a:p>
        </p:txBody>
      </p:sp>
      <p:sp>
        <p:nvSpPr>
          <p:cNvPr id="283" name="Google Shape;283;g223f553d8a8_0_2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show="0">
  <p:cSld>
    <p:bg>
      <p:bgPr>
        <a:solidFill>
          <a:srgbClr val="FFFFFF"/>
        </a:solidFill>
        <a:effectLst/>
      </p:bgPr>
    </p:bg>
    <p:spTree>
      <p:nvGrpSpPr>
        <p:cNvPr id="1" name="Shape 287"/>
        <p:cNvGrpSpPr/>
        <p:nvPr/>
      </p:nvGrpSpPr>
      <p:grpSpPr>
        <a:xfrm>
          <a:off x="0" y="0"/>
          <a:ext cx="0" cy="0"/>
          <a:chOff x="0" y="0"/>
          <a:chExt cx="0" cy="0"/>
        </a:xfrm>
      </p:grpSpPr>
      <p:pic>
        <p:nvPicPr>
          <p:cNvPr id="288" name="Google Shape;288;p20"/>
          <p:cNvPicPr preferRelativeResize="0"/>
          <p:nvPr/>
        </p:nvPicPr>
        <p:blipFill rotWithShape="1">
          <a:blip r:embed="rId3">
            <a:alphaModFix/>
          </a:blip>
          <a:srcRect/>
          <a:stretch/>
        </p:blipFill>
        <p:spPr>
          <a:xfrm>
            <a:off x="3201670" y="508000"/>
            <a:ext cx="1219200" cy="510126"/>
          </a:xfrm>
          <a:prstGeom prst="rect">
            <a:avLst/>
          </a:prstGeom>
          <a:noFill/>
          <a:ln>
            <a:noFill/>
          </a:ln>
        </p:spPr>
      </p:pic>
      <p:pic>
        <p:nvPicPr>
          <p:cNvPr id="289" name="Google Shape;289;p20"/>
          <p:cNvPicPr preferRelativeResize="0"/>
          <p:nvPr/>
        </p:nvPicPr>
        <p:blipFill rotWithShape="1">
          <a:blip r:embed="rId4">
            <a:alphaModFix/>
          </a:blip>
          <a:srcRect/>
          <a:stretch/>
        </p:blipFill>
        <p:spPr>
          <a:xfrm>
            <a:off x="508000" y="2209800"/>
            <a:ext cx="2438400" cy="2438400"/>
          </a:xfrm>
          <a:prstGeom prst="rect">
            <a:avLst/>
          </a:prstGeom>
          <a:noFill/>
          <a:ln>
            <a:noFill/>
          </a:ln>
        </p:spPr>
      </p:pic>
      <p:sp>
        <p:nvSpPr>
          <p:cNvPr id="290" name="Google Shape;290;p20"/>
          <p:cNvSpPr/>
          <p:nvPr/>
        </p:nvSpPr>
        <p:spPr>
          <a:xfrm>
            <a:off x="3200400" y="2571750"/>
            <a:ext cx="8483600" cy="1714500"/>
          </a:xfrm>
          <a:prstGeom prst="rect">
            <a:avLst/>
          </a:prstGeom>
          <a:no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5B5B5B"/>
                </a:solidFill>
                <a:latin typeface="Calibri"/>
                <a:ea typeface="Calibri"/>
                <a:cs typeface="Calibri"/>
                <a:sym typeface="Calibri"/>
              </a:rPr>
              <a:t>How informed are you about </a:t>
            </a:r>
            <a:endParaRPr sz="3600" b="1" i="0" u="none" strike="noStrike" cap="none">
              <a:solidFill>
                <a:srgbClr val="5B5B5B"/>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5B5B5B"/>
                </a:solidFill>
                <a:latin typeface="Calibri"/>
                <a:ea typeface="Calibri"/>
                <a:cs typeface="Calibri"/>
                <a:sym typeface="Calibri"/>
              </a:rPr>
              <a:t>how the Census Bureau calculates the undercount?</a:t>
            </a:r>
            <a:endParaRPr sz="1400" b="0" i="0" u="none" strike="noStrike" cap="none">
              <a:solidFill>
                <a:srgbClr val="000000"/>
              </a:solidFill>
              <a:latin typeface="Arial"/>
              <a:ea typeface="Arial"/>
              <a:cs typeface="Arial"/>
              <a:sym typeface="Arial"/>
            </a:endParaRPr>
          </a:p>
        </p:txBody>
      </p:sp>
      <p:sp>
        <p:nvSpPr>
          <p:cNvPr id="291" name="Google Shape;291;p20"/>
          <p:cNvSpPr/>
          <p:nvPr/>
        </p:nvSpPr>
        <p:spPr>
          <a:xfrm>
            <a:off x="3200400" y="6096000"/>
            <a:ext cx="8737600" cy="51012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5B5B5B"/>
                </a:solidFill>
                <a:latin typeface="Calibri"/>
                <a:ea typeface="Calibri"/>
                <a:cs typeface="Calibri"/>
                <a:sym typeface="Calibri"/>
              </a:rPr>
              <a:t>ⓘ</a:t>
            </a:r>
            <a:r>
              <a:rPr lang="en-US" sz="1400" b="0" i="0" u="none" strike="noStrike" cap="none">
                <a:solidFill>
                  <a:srgbClr val="5B5B5B"/>
                </a:solidFill>
                <a:latin typeface="Calibri"/>
                <a:ea typeface="Calibri"/>
                <a:cs typeface="Calibri"/>
                <a:sym typeface="Calibri"/>
              </a:rPr>
              <a:t> Start presenting to display the poll results on this slide.</a:t>
            </a:r>
            <a:endParaRPr sz="1400" b="0" i="0" u="none" strike="noStrike" cap="none">
              <a:solidFill>
                <a:srgbClr val="000000"/>
              </a:solidFill>
              <a:latin typeface="Arial"/>
              <a:ea typeface="Arial"/>
              <a:cs typeface="Arial"/>
              <a:sym typeface="Arial"/>
            </a:endParaRPr>
          </a:p>
        </p:txBody>
      </p:sp>
      <p:pic>
        <p:nvPicPr>
          <p:cNvPr id="292" name="Google Shape;292;p20"/>
          <p:cNvPicPr preferRelativeResize="0"/>
          <p:nvPr/>
        </p:nvPicPr>
        <p:blipFill rotWithShape="1">
          <a:blip r:embed="rId5">
            <a:alphaModFix/>
          </a:blip>
          <a:srcRect/>
          <a:stretch/>
        </p:blipFill>
        <p:spPr>
          <a:xfrm>
            <a:off x="11201919" y="107022"/>
            <a:ext cx="830424" cy="756383"/>
          </a:xfrm>
          <a:prstGeom prst="rect">
            <a:avLst/>
          </a:prstGeom>
          <a:noFill/>
          <a:ln>
            <a:noFill/>
          </a:ln>
        </p:spPr>
      </p:pic>
      <p:sp>
        <p:nvSpPr>
          <p:cNvPr id="293" name="Google Shape;29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297"/>
        <p:cNvGrpSpPr/>
        <p:nvPr/>
      </p:nvGrpSpPr>
      <p:grpSpPr>
        <a:xfrm>
          <a:off x="0" y="0"/>
          <a:ext cx="0" cy="0"/>
          <a:chOff x="0" y="0"/>
          <a:chExt cx="0" cy="0"/>
        </a:xfrm>
      </p:grpSpPr>
      <p:sp>
        <p:nvSpPr>
          <p:cNvPr id="298" name="Google Shape;298;g221946b6645_0_335"/>
          <p:cNvSpPr txBox="1">
            <a:spLocks noGrp="1"/>
          </p:cNvSpPr>
          <p:nvPr>
            <p:ph type="title"/>
          </p:nvPr>
        </p:nvSpPr>
        <p:spPr>
          <a:xfrm>
            <a:off x="1705250" y="2766150"/>
            <a:ext cx="8789700" cy="13257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002060"/>
              </a:buClr>
              <a:buSzPct val="100000"/>
              <a:buFont typeface="Arial"/>
              <a:buNone/>
            </a:pPr>
            <a:r>
              <a:rPr lang="en-US"/>
              <a:t>How does the Bureau calculate the undercount and why do self-response rates matter?</a:t>
            </a:r>
            <a:endParaRPr/>
          </a:p>
        </p:txBody>
      </p:sp>
      <p:sp>
        <p:nvSpPr>
          <p:cNvPr id="299" name="Google Shape;299;g221946b6645_0_33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303"/>
        <p:cNvGrpSpPr/>
        <p:nvPr/>
      </p:nvGrpSpPr>
      <p:grpSpPr>
        <a:xfrm>
          <a:off x="0" y="0"/>
          <a:ext cx="0" cy="0"/>
          <a:chOff x="0" y="0"/>
          <a:chExt cx="0" cy="0"/>
        </a:xfrm>
      </p:grpSpPr>
      <p:sp>
        <p:nvSpPr>
          <p:cNvPr id="304" name="Google Shape;304;p21"/>
          <p:cNvSpPr txBox="1">
            <a:spLocks noGrp="1"/>
          </p:cNvSpPr>
          <p:nvPr>
            <p:ph type="body" idx="1"/>
          </p:nvPr>
        </p:nvSpPr>
        <p:spPr>
          <a:xfrm>
            <a:off x="838200" y="1368425"/>
            <a:ext cx="10515600" cy="4351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800"/>
              <a:buNone/>
            </a:pPr>
            <a:r>
              <a:rPr lang="en-US" sz="3600">
                <a:solidFill>
                  <a:srgbClr val="002060"/>
                </a:solidFill>
              </a:rPr>
              <a:t>The U.S. Census Bureau assesses the accuracy of its decennial census in two primary ways:</a:t>
            </a:r>
            <a:endParaRPr sz="3600">
              <a:solidFill>
                <a:srgbClr val="002060"/>
              </a:solidFill>
            </a:endParaRPr>
          </a:p>
          <a:p>
            <a:pPr marL="0" lvl="0" indent="0" algn="l" rtl="0">
              <a:lnSpc>
                <a:spcPct val="90000"/>
              </a:lnSpc>
              <a:spcBef>
                <a:spcPts val="1000"/>
              </a:spcBef>
              <a:spcAft>
                <a:spcPts val="0"/>
              </a:spcAft>
              <a:buClr>
                <a:schemeClr val="dk1"/>
              </a:buClr>
              <a:buSzPts val="2800"/>
              <a:buNone/>
            </a:pPr>
            <a:endParaRPr>
              <a:solidFill>
                <a:srgbClr val="002060"/>
              </a:solidFill>
            </a:endParaRPr>
          </a:p>
          <a:p>
            <a:pPr marL="1371600" lvl="0" indent="-225425" algn="l" rtl="0">
              <a:lnSpc>
                <a:spcPct val="90000"/>
              </a:lnSpc>
              <a:spcBef>
                <a:spcPts val="1000"/>
              </a:spcBef>
              <a:spcAft>
                <a:spcPts val="0"/>
              </a:spcAft>
              <a:buClr>
                <a:srgbClr val="002060"/>
              </a:buClr>
              <a:buSzPts val="2800"/>
              <a:buChar char="•"/>
            </a:pPr>
            <a:r>
              <a:rPr lang="en-US">
                <a:solidFill>
                  <a:srgbClr val="002060"/>
                </a:solidFill>
              </a:rPr>
              <a:t>Post-Enumeration Survey (PES), and</a:t>
            </a:r>
            <a:endParaRPr>
              <a:solidFill>
                <a:srgbClr val="002060"/>
              </a:solidFill>
            </a:endParaRPr>
          </a:p>
          <a:p>
            <a:pPr marL="1371600" lvl="0" indent="-225425" algn="l" rtl="0">
              <a:lnSpc>
                <a:spcPct val="90000"/>
              </a:lnSpc>
              <a:spcBef>
                <a:spcPts val="1000"/>
              </a:spcBef>
              <a:spcAft>
                <a:spcPts val="0"/>
              </a:spcAft>
              <a:buClr>
                <a:srgbClr val="002060"/>
              </a:buClr>
              <a:buSzPts val="2800"/>
              <a:buChar char="•"/>
            </a:pPr>
            <a:r>
              <a:rPr lang="en-US">
                <a:solidFill>
                  <a:srgbClr val="002060"/>
                </a:solidFill>
              </a:rPr>
              <a:t>Demographic Analysis (DA).</a:t>
            </a:r>
            <a:endParaRPr>
              <a:solidFill>
                <a:srgbClr val="002060"/>
              </a:solidFill>
            </a:endParaRPr>
          </a:p>
          <a:p>
            <a:pPr marL="0" lvl="0" indent="0" algn="l" rtl="0">
              <a:lnSpc>
                <a:spcPct val="90000"/>
              </a:lnSpc>
              <a:spcBef>
                <a:spcPts val="1000"/>
              </a:spcBef>
              <a:spcAft>
                <a:spcPts val="0"/>
              </a:spcAft>
              <a:buClr>
                <a:schemeClr val="dk1"/>
              </a:buClr>
              <a:buSzPts val="2800"/>
              <a:buNone/>
            </a:pPr>
            <a:endParaRPr>
              <a:solidFill>
                <a:srgbClr val="002060"/>
              </a:solidFill>
            </a:endParaRPr>
          </a:p>
        </p:txBody>
      </p:sp>
      <p:sp>
        <p:nvSpPr>
          <p:cNvPr id="305" name="Google Shape;30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22"/>
          <p:cNvSpPr txBox="1">
            <a:spLocks noGrp="1"/>
          </p:cNvSpPr>
          <p:nvPr>
            <p:ph type="title"/>
          </p:nvPr>
        </p:nvSpPr>
        <p:spPr>
          <a:xfrm>
            <a:off x="838200" y="1365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4400"/>
              <a:buFont typeface="Arial"/>
              <a:buNone/>
            </a:pPr>
            <a:r>
              <a:rPr lang="en-US"/>
              <a:t>Post-Enumeration Surveys </a:t>
            </a:r>
            <a:endParaRPr>
              <a:solidFill>
                <a:srgbClr val="FF0000"/>
              </a:solidFill>
            </a:endParaRPr>
          </a:p>
        </p:txBody>
      </p:sp>
      <p:pic>
        <p:nvPicPr>
          <p:cNvPr id="311" name="Google Shape;311;p22"/>
          <p:cNvPicPr preferRelativeResize="0"/>
          <p:nvPr/>
        </p:nvPicPr>
        <p:blipFill rotWithShape="1">
          <a:blip r:embed="rId3">
            <a:alphaModFix/>
          </a:blip>
          <a:srcRect/>
          <a:stretch/>
        </p:blipFill>
        <p:spPr>
          <a:xfrm>
            <a:off x="1715975" y="1253600"/>
            <a:ext cx="9073645" cy="5102750"/>
          </a:xfrm>
          <a:prstGeom prst="rect">
            <a:avLst/>
          </a:prstGeom>
          <a:noFill/>
          <a:ln>
            <a:noFill/>
          </a:ln>
        </p:spPr>
      </p:pic>
      <p:sp>
        <p:nvSpPr>
          <p:cNvPr id="312" name="Google Shape;312;p22"/>
          <p:cNvSpPr txBox="1"/>
          <p:nvPr/>
        </p:nvSpPr>
        <p:spPr>
          <a:xfrm>
            <a:off x="916808" y="6415763"/>
            <a:ext cx="103584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00" b="0" i="0" u="none" strike="noStrike" cap="none">
                <a:solidFill>
                  <a:schemeClr val="dk1"/>
                </a:solidFill>
                <a:latin typeface="Calibri"/>
                <a:ea typeface="Calibri"/>
                <a:cs typeface="Calibri"/>
                <a:sym typeface="Calibri"/>
              </a:rPr>
              <a:t>Source: U.S. Census Bureau (2021) (Retrieved from https://www2.census.gov/about/partners/cac/nac/meetings/2021-05/presentation-post-enumeration-survey-overview.pdf)</a:t>
            </a:r>
            <a:endParaRPr sz="1000" b="0" i="0" u="none" strike="noStrike" cap="none">
              <a:solidFill>
                <a:srgbClr val="000000"/>
              </a:solidFill>
              <a:latin typeface="Calibri"/>
              <a:ea typeface="Calibri"/>
              <a:cs typeface="Calibri"/>
              <a:sym typeface="Calibri"/>
            </a:endParaRPr>
          </a:p>
        </p:txBody>
      </p:sp>
      <p:sp>
        <p:nvSpPr>
          <p:cNvPr id="313" name="Google Shape;31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23"/>
          <p:cNvSpPr txBox="1">
            <a:spLocks noGrp="1"/>
          </p:cNvSpPr>
          <p:nvPr>
            <p:ph type="body" idx="1"/>
          </p:nvPr>
        </p:nvSpPr>
        <p:spPr>
          <a:xfrm>
            <a:off x="1246100" y="1253400"/>
            <a:ext cx="10515600" cy="4351200"/>
          </a:xfrm>
          <a:prstGeom prst="rect">
            <a:avLst/>
          </a:prstGeom>
          <a:blipFill rotWithShape="1">
            <a:blip r:embed="rId3">
              <a:alphaModFix/>
            </a:blip>
            <a:stretch>
              <a:fillRect l="-1212"/>
            </a:stretch>
          </a:blip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 </a:t>
            </a:r>
            <a:endParaRPr/>
          </a:p>
        </p:txBody>
      </p:sp>
      <p:sp>
        <p:nvSpPr>
          <p:cNvPr id="319" name="Google Shape;319;p23"/>
          <p:cNvSpPr txBox="1"/>
          <p:nvPr/>
        </p:nvSpPr>
        <p:spPr>
          <a:xfrm>
            <a:off x="916808" y="6415763"/>
            <a:ext cx="103584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00" b="0" i="0" u="none" strike="noStrike" cap="none">
                <a:solidFill>
                  <a:schemeClr val="dk1"/>
                </a:solidFill>
                <a:latin typeface="Calibri"/>
                <a:ea typeface="Calibri"/>
                <a:cs typeface="Calibri"/>
                <a:sym typeface="Calibri"/>
              </a:rPr>
              <a:t>Source: U.S. Census Bureau (2022) (Retrieved from https://www2.census.gov/programs-surveys/decennial/coverage-measurement/pes/2020-pes-estimation-design.pdf)</a:t>
            </a:r>
            <a:endParaRPr sz="1000" b="0" i="0" u="none" strike="noStrike" cap="none">
              <a:solidFill>
                <a:srgbClr val="000000"/>
              </a:solidFill>
              <a:latin typeface="Calibri"/>
              <a:ea typeface="Calibri"/>
              <a:cs typeface="Calibri"/>
              <a:sym typeface="Calibri"/>
            </a:endParaRPr>
          </a:p>
        </p:txBody>
      </p:sp>
      <p:sp>
        <p:nvSpPr>
          <p:cNvPr id="320" name="Google Shape;320;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24"/>
          <p:cNvSpPr txBox="1">
            <a:spLocks noGrp="1"/>
          </p:cNvSpPr>
          <p:nvPr>
            <p:ph type="body" idx="1"/>
          </p:nvPr>
        </p:nvSpPr>
        <p:spPr>
          <a:xfrm>
            <a:off x="916725" y="1253400"/>
            <a:ext cx="10515600" cy="4351200"/>
          </a:xfrm>
          <a:prstGeom prst="rect">
            <a:avLst/>
          </a:prstGeom>
          <a:blipFill rotWithShape="1">
            <a:blip r:embed="rId3">
              <a:alphaModFix/>
            </a:blip>
            <a:stretch>
              <a:fillRect l="-1039" t="-3076" b="-2235"/>
            </a:stretch>
          </a:blipFill>
          <a:ln>
            <a:noFill/>
          </a:ln>
        </p:spPr>
        <p:txBody>
          <a:bodyPr spcFirstLastPara="1" wrap="square" lIns="91425" tIns="45700" rIns="91425" bIns="45700" anchor="ctr" anchorCtr="0">
            <a:normAutofit/>
          </a:bodyPr>
          <a:lstStyle/>
          <a:p>
            <a:pPr marL="457200" lvl="0" indent="0" algn="l" rtl="0">
              <a:lnSpc>
                <a:spcPct val="90000"/>
              </a:lnSpc>
              <a:spcBef>
                <a:spcPts val="0"/>
              </a:spcBef>
              <a:spcAft>
                <a:spcPts val="0"/>
              </a:spcAft>
              <a:buSzPts val="1800"/>
              <a:buNone/>
            </a:pPr>
            <a:r>
              <a:rPr lang="en-US"/>
              <a:t> </a:t>
            </a:r>
            <a:endParaRPr/>
          </a:p>
        </p:txBody>
      </p:sp>
      <p:sp>
        <p:nvSpPr>
          <p:cNvPr id="326" name="Google Shape;326;p24"/>
          <p:cNvSpPr txBox="1"/>
          <p:nvPr/>
        </p:nvSpPr>
        <p:spPr>
          <a:xfrm>
            <a:off x="916808" y="6415763"/>
            <a:ext cx="103584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00" b="0" i="0" u="none" strike="noStrike" cap="none">
                <a:solidFill>
                  <a:schemeClr val="dk1"/>
                </a:solidFill>
                <a:latin typeface="Calibri"/>
                <a:ea typeface="Calibri"/>
                <a:cs typeface="Calibri"/>
                <a:sym typeface="Calibri"/>
              </a:rPr>
              <a:t>Source: U.S. Census Bureau (2022) (Retrieved from https://www2.census.gov/programs-surveys/decennial/coverage-measurement/pes/2020-pes-estimation-design.pdf)</a:t>
            </a:r>
            <a:endParaRPr sz="1000" b="0" i="0" u="none" strike="noStrike" cap="none">
              <a:solidFill>
                <a:srgbClr val="000000"/>
              </a:solidFill>
              <a:latin typeface="Calibri"/>
              <a:ea typeface="Calibri"/>
              <a:cs typeface="Calibri"/>
              <a:sym typeface="Calibri"/>
            </a:endParaRPr>
          </a:p>
        </p:txBody>
      </p:sp>
      <p:sp>
        <p:nvSpPr>
          <p:cNvPr id="327" name="Google Shape;327;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4400"/>
              <a:buFont typeface="Arial"/>
              <a:buNone/>
            </a:pPr>
            <a:r>
              <a:rPr lang="en-US"/>
              <a:t>Demographic Analysis</a:t>
            </a:r>
            <a:endParaRPr>
              <a:solidFill>
                <a:srgbClr val="757070"/>
              </a:solidFill>
            </a:endParaRPr>
          </a:p>
        </p:txBody>
      </p:sp>
      <p:sp>
        <p:nvSpPr>
          <p:cNvPr id="333" name="Google Shape;333;p25"/>
          <p:cNvSpPr txBox="1"/>
          <p:nvPr/>
        </p:nvSpPr>
        <p:spPr>
          <a:xfrm>
            <a:off x="916808" y="6415763"/>
            <a:ext cx="103584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00" b="0" i="0" u="none" strike="noStrike" cap="none">
                <a:solidFill>
                  <a:schemeClr val="dk1"/>
                </a:solidFill>
                <a:latin typeface="Calibri"/>
                <a:ea typeface="Calibri"/>
                <a:cs typeface="Calibri"/>
                <a:sym typeface="Calibri"/>
              </a:rPr>
              <a:t>Source: U.S. Census Bureau (2020) (Retrieved from https://www2.census.gov/programs-surveys/popest/technical-documentation/methodology/2020da_methodology.pdf)</a:t>
            </a:r>
            <a:endParaRPr sz="1000" b="0" i="0" u="none" strike="noStrike" cap="none">
              <a:solidFill>
                <a:srgbClr val="000000"/>
              </a:solidFill>
              <a:latin typeface="Calibri"/>
              <a:ea typeface="Calibri"/>
              <a:cs typeface="Calibri"/>
              <a:sym typeface="Calibri"/>
            </a:endParaRPr>
          </a:p>
        </p:txBody>
      </p:sp>
      <p:pic>
        <p:nvPicPr>
          <p:cNvPr id="334" name="Google Shape;334;p25"/>
          <p:cNvPicPr preferRelativeResize="0"/>
          <p:nvPr/>
        </p:nvPicPr>
        <p:blipFill rotWithShape="1">
          <a:blip r:embed="rId3">
            <a:alphaModFix/>
          </a:blip>
          <a:srcRect/>
          <a:stretch/>
        </p:blipFill>
        <p:spPr>
          <a:xfrm>
            <a:off x="838200" y="2048362"/>
            <a:ext cx="10515600" cy="3660987"/>
          </a:xfrm>
          <a:prstGeom prst="rect">
            <a:avLst/>
          </a:prstGeom>
          <a:noFill/>
          <a:ln>
            <a:noFill/>
          </a:ln>
        </p:spPr>
      </p:pic>
      <p:sp>
        <p:nvSpPr>
          <p:cNvPr id="335" name="Google Shape;335;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26"/>
          <p:cNvSpPr txBox="1">
            <a:spLocks noGrp="1"/>
          </p:cNvSpPr>
          <p:nvPr>
            <p:ph type="body" idx="1"/>
          </p:nvPr>
        </p:nvSpPr>
        <p:spPr>
          <a:xfrm>
            <a:off x="838200" y="1425825"/>
            <a:ext cx="10515600" cy="4351200"/>
          </a:xfrm>
          <a:prstGeom prst="rect">
            <a:avLst/>
          </a:prstGeom>
          <a:blipFill rotWithShape="1">
            <a:blip r:embed="rId3">
              <a:alphaModFix/>
            </a:blip>
            <a:stretch>
              <a:fillRect l="-1212"/>
            </a:stretch>
          </a:blip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 </a:t>
            </a:r>
            <a:endParaRPr/>
          </a:p>
        </p:txBody>
      </p:sp>
      <p:sp>
        <p:nvSpPr>
          <p:cNvPr id="341" name="Google Shape;341;p26"/>
          <p:cNvSpPr txBox="1"/>
          <p:nvPr/>
        </p:nvSpPr>
        <p:spPr>
          <a:xfrm>
            <a:off x="916808" y="6415763"/>
            <a:ext cx="103584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00" b="0" i="0" u="none" strike="noStrike" cap="none">
                <a:solidFill>
                  <a:schemeClr val="dk1"/>
                </a:solidFill>
                <a:latin typeface="Calibri"/>
                <a:ea typeface="Calibri"/>
                <a:cs typeface="Calibri"/>
                <a:sym typeface="Calibri"/>
              </a:rPr>
              <a:t>Source: U.S. Census Bureau (2020) (https://www2.census.gov/programs-surveys/popest/technical-documentation/methodology/2020da_methodology.pdf)</a:t>
            </a:r>
            <a:endParaRPr sz="1000" b="0" i="0" u="none" strike="noStrike" cap="none">
              <a:solidFill>
                <a:srgbClr val="000000"/>
              </a:solidFill>
              <a:latin typeface="Calibri"/>
              <a:ea typeface="Calibri"/>
              <a:cs typeface="Calibri"/>
              <a:sym typeface="Calibri"/>
            </a:endParaRPr>
          </a:p>
        </p:txBody>
      </p:sp>
      <p:sp>
        <p:nvSpPr>
          <p:cNvPr id="342" name="Google Shape;34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27"/>
          <p:cNvSpPr txBox="1"/>
          <p:nvPr/>
        </p:nvSpPr>
        <p:spPr>
          <a:xfrm>
            <a:off x="916808" y="6415763"/>
            <a:ext cx="103584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00" b="0" i="0" u="none" strike="noStrike" cap="none">
                <a:solidFill>
                  <a:schemeClr val="dk1"/>
                </a:solidFill>
                <a:latin typeface="Calibri"/>
                <a:ea typeface="Calibri"/>
                <a:cs typeface="Calibri"/>
                <a:sym typeface="Calibri"/>
              </a:rPr>
              <a:t>Source: U.S. Census Bureau (2020) (https://www2.census.gov/programs-surveys/popest/technical-documentation/methodology/2020da_methodology.pdf)</a:t>
            </a:r>
            <a:endParaRPr sz="1000" b="0" i="0" u="none" strike="noStrike" cap="none">
              <a:solidFill>
                <a:srgbClr val="000000"/>
              </a:solidFill>
              <a:latin typeface="Calibri"/>
              <a:ea typeface="Calibri"/>
              <a:cs typeface="Calibri"/>
              <a:sym typeface="Calibri"/>
            </a:endParaRPr>
          </a:p>
        </p:txBody>
      </p:sp>
      <p:pic>
        <p:nvPicPr>
          <p:cNvPr id="348" name="Google Shape;348;p27"/>
          <p:cNvPicPr preferRelativeResize="0"/>
          <p:nvPr/>
        </p:nvPicPr>
        <p:blipFill rotWithShape="1">
          <a:blip r:embed="rId3">
            <a:alphaModFix/>
          </a:blip>
          <a:srcRect/>
          <a:stretch/>
        </p:blipFill>
        <p:spPr>
          <a:xfrm>
            <a:off x="1419601" y="620151"/>
            <a:ext cx="9499825" cy="5583801"/>
          </a:xfrm>
          <a:prstGeom prst="rect">
            <a:avLst/>
          </a:prstGeom>
          <a:noFill/>
          <a:ln>
            <a:noFill/>
          </a:ln>
        </p:spPr>
      </p:pic>
      <p:sp>
        <p:nvSpPr>
          <p:cNvPr id="349" name="Google Shape;34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33</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g223f553d8a8_0_29"/>
          <p:cNvSpPr txBox="1">
            <a:spLocks noGrp="1"/>
          </p:cNvSpPr>
          <p:nvPr>
            <p:ph type="body" idx="1"/>
          </p:nvPr>
        </p:nvSpPr>
        <p:spPr>
          <a:xfrm>
            <a:off x="1090925" y="1368425"/>
            <a:ext cx="9593100" cy="4351200"/>
          </a:xfrm>
          <a:prstGeom prst="rect">
            <a:avLst/>
          </a:prstGeom>
          <a:noFill/>
          <a:ln>
            <a:noFill/>
          </a:ln>
        </p:spPr>
        <p:txBody>
          <a:bodyPr spcFirstLastPara="1" wrap="square" lIns="91425" tIns="45700" rIns="91425" bIns="45700" anchor="ctr" anchorCtr="0">
            <a:normAutofit fontScale="92500" lnSpcReduction="20000"/>
          </a:bodyPr>
          <a:lstStyle/>
          <a:p>
            <a:pPr marL="0" lvl="0" indent="0" algn="l" rtl="0">
              <a:lnSpc>
                <a:spcPct val="100000"/>
              </a:lnSpc>
              <a:spcBef>
                <a:spcPts val="1000"/>
              </a:spcBef>
              <a:spcAft>
                <a:spcPts val="0"/>
              </a:spcAft>
              <a:buSzPct val="54053"/>
              <a:buNone/>
            </a:pPr>
            <a:r>
              <a:rPr lang="en-US" sz="3600">
                <a:solidFill>
                  <a:srgbClr val="002060"/>
                </a:solidFill>
              </a:rPr>
              <a:t>Post-Enumeration Surveys and Demographic Analysis both use individual or </a:t>
            </a:r>
            <a:r>
              <a:rPr lang="en-US" sz="3600" b="1">
                <a:solidFill>
                  <a:srgbClr val="002060"/>
                </a:solidFill>
              </a:rPr>
              <a:t>“self-response”</a:t>
            </a:r>
            <a:r>
              <a:rPr lang="en-US" sz="3600">
                <a:solidFill>
                  <a:srgbClr val="002060"/>
                </a:solidFill>
              </a:rPr>
              <a:t> as their primary source of data.</a:t>
            </a:r>
            <a:endParaRPr sz="3600">
              <a:solidFill>
                <a:srgbClr val="002060"/>
              </a:solidFill>
            </a:endParaRPr>
          </a:p>
          <a:p>
            <a:pPr marL="0" lvl="0" indent="0" algn="l" rtl="0">
              <a:lnSpc>
                <a:spcPct val="100000"/>
              </a:lnSpc>
              <a:spcBef>
                <a:spcPts val="1000"/>
              </a:spcBef>
              <a:spcAft>
                <a:spcPts val="0"/>
              </a:spcAft>
              <a:buSzPct val="69498"/>
              <a:buNone/>
            </a:pPr>
            <a:endParaRPr>
              <a:solidFill>
                <a:srgbClr val="002060"/>
              </a:solidFill>
              <a:latin typeface="Calibri"/>
              <a:ea typeface="Calibri"/>
              <a:cs typeface="Calibri"/>
              <a:sym typeface="Calibri"/>
            </a:endParaRPr>
          </a:p>
          <a:p>
            <a:pPr marL="457200" lvl="0" indent="-334327" algn="l" rtl="0">
              <a:lnSpc>
                <a:spcPct val="100000"/>
              </a:lnSpc>
              <a:spcBef>
                <a:spcPts val="1000"/>
              </a:spcBef>
              <a:spcAft>
                <a:spcPts val="0"/>
              </a:spcAft>
              <a:buClr>
                <a:srgbClr val="002060"/>
              </a:buClr>
              <a:buSzPct val="64285"/>
              <a:buFont typeface="Calibri"/>
              <a:buChar char="●"/>
            </a:pPr>
            <a:r>
              <a:rPr lang="en-US">
                <a:solidFill>
                  <a:srgbClr val="002060"/>
                </a:solidFill>
                <a:latin typeface="Calibri"/>
                <a:ea typeface="Calibri"/>
                <a:cs typeface="Calibri"/>
                <a:sym typeface="Calibri"/>
              </a:rPr>
              <a:t>The Bureau identifies communities where self-response rates are low as “historically undercounted” communities. </a:t>
            </a:r>
            <a:endParaRPr>
              <a:solidFill>
                <a:srgbClr val="002060"/>
              </a:solidFill>
              <a:latin typeface="Calibri"/>
              <a:ea typeface="Calibri"/>
              <a:cs typeface="Calibri"/>
              <a:sym typeface="Calibri"/>
            </a:endParaRPr>
          </a:p>
          <a:p>
            <a:pPr marL="457200" lvl="0" indent="-334327" algn="l" rtl="0">
              <a:lnSpc>
                <a:spcPct val="100000"/>
              </a:lnSpc>
              <a:spcBef>
                <a:spcPts val="1000"/>
              </a:spcBef>
              <a:spcAft>
                <a:spcPts val="0"/>
              </a:spcAft>
              <a:buClr>
                <a:srgbClr val="002060"/>
              </a:buClr>
              <a:buSzPct val="64285"/>
              <a:buFont typeface="Calibri"/>
              <a:buChar char="●"/>
            </a:pPr>
            <a:r>
              <a:rPr lang="en-US">
                <a:solidFill>
                  <a:srgbClr val="002060"/>
                </a:solidFill>
                <a:latin typeface="Calibri"/>
                <a:ea typeface="Calibri"/>
                <a:cs typeface="Calibri"/>
                <a:sym typeface="Calibri"/>
              </a:rPr>
              <a:t>Historically undercounted communities’ self-response rates, despite enumeration, remain persistently lower than self-response rates in other communities.</a:t>
            </a:r>
            <a:endParaRPr>
              <a:solidFill>
                <a:srgbClr val="002060"/>
              </a:solidFill>
              <a:latin typeface="Calibri"/>
              <a:ea typeface="Calibri"/>
              <a:cs typeface="Calibri"/>
              <a:sym typeface="Calibri"/>
            </a:endParaRPr>
          </a:p>
          <a:p>
            <a:pPr marL="0" lvl="0" indent="0" algn="l" rtl="0">
              <a:lnSpc>
                <a:spcPct val="100000"/>
              </a:lnSpc>
              <a:spcBef>
                <a:spcPts val="1000"/>
              </a:spcBef>
              <a:spcAft>
                <a:spcPts val="0"/>
              </a:spcAft>
              <a:buNone/>
            </a:pPr>
            <a:endParaRPr b="1" i="1">
              <a:solidFill>
                <a:srgbClr val="002060"/>
              </a:solidFill>
            </a:endParaRPr>
          </a:p>
        </p:txBody>
      </p:sp>
      <p:sp>
        <p:nvSpPr>
          <p:cNvPr id="355" name="Google Shape;355;g223f553d8a8_0_2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34</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bg>
      <p:bgPr>
        <a:solidFill>
          <a:srgbClr val="CFE2F3"/>
        </a:solidFill>
        <a:effectLst/>
      </p:bgPr>
    </p:bg>
    <p:spTree>
      <p:nvGrpSpPr>
        <p:cNvPr id="1" name="Shape 359"/>
        <p:cNvGrpSpPr/>
        <p:nvPr/>
      </p:nvGrpSpPr>
      <p:grpSpPr>
        <a:xfrm>
          <a:off x="0" y="0"/>
          <a:ext cx="0" cy="0"/>
          <a:chOff x="0" y="0"/>
          <a:chExt cx="0" cy="0"/>
        </a:xfrm>
      </p:grpSpPr>
      <p:sp>
        <p:nvSpPr>
          <p:cNvPr id="360" name="Google Shape;360;g245ccf6f50d_1_6"/>
          <p:cNvSpPr txBox="1">
            <a:spLocks noGrp="1"/>
          </p:cNvSpPr>
          <p:nvPr>
            <p:ph type="title"/>
          </p:nvPr>
        </p:nvSpPr>
        <p:spPr>
          <a:xfrm>
            <a:off x="2128075" y="3399850"/>
            <a:ext cx="7956600" cy="7563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002060"/>
              </a:buClr>
              <a:buSzPct val="136363"/>
              <a:buFont typeface="Arial"/>
              <a:buNone/>
            </a:pPr>
            <a:r>
              <a:rPr lang="en-US" sz="4400"/>
              <a:t>What do the data tell us about self-response rates?</a:t>
            </a:r>
            <a:endParaRPr sz="4400"/>
          </a:p>
        </p:txBody>
      </p:sp>
      <p:pic>
        <p:nvPicPr>
          <p:cNvPr id="361" name="Google Shape;361;g245ccf6f50d_1_6"/>
          <p:cNvPicPr preferRelativeResize="0"/>
          <p:nvPr/>
        </p:nvPicPr>
        <p:blipFill rotWithShape="1">
          <a:blip r:embed="rId3">
            <a:alphaModFix/>
          </a:blip>
          <a:srcRect/>
          <a:stretch/>
        </p:blipFill>
        <p:spPr>
          <a:xfrm>
            <a:off x="11201919" y="107022"/>
            <a:ext cx="830425" cy="756385"/>
          </a:xfrm>
          <a:prstGeom prst="rect">
            <a:avLst/>
          </a:prstGeom>
          <a:noFill/>
          <a:ln>
            <a:noFill/>
          </a:ln>
        </p:spPr>
      </p:pic>
      <p:sp>
        <p:nvSpPr>
          <p:cNvPr id="362" name="Google Shape;362;g245ccf6f50d_1_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35</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g223f553d8a8_0_3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36</a:t>
            </a:fld>
            <a:endParaRPr/>
          </a:p>
        </p:txBody>
      </p:sp>
      <p:pic>
        <p:nvPicPr>
          <p:cNvPr id="369" name="Google Shape;369;g223f553d8a8_0_34"/>
          <p:cNvPicPr preferRelativeResize="0"/>
          <p:nvPr/>
        </p:nvPicPr>
        <p:blipFill rotWithShape="1">
          <a:blip r:embed="rId3">
            <a:alphaModFix/>
          </a:blip>
          <a:srcRect/>
          <a:stretch/>
        </p:blipFill>
        <p:spPr>
          <a:xfrm>
            <a:off x="3105674" y="208025"/>
            <a:ext cx="2990325" cy="2171147"/>
          </a:xfrm>
          <a:prstGeom prst="rect">
            <a:avLst/>
          </a:prstGeom>
          <a:noFill/>
          <a:ln>
            <a:noFill/>
          </a:ln>
        </p:spPr>
      </p:pic>
      <p:pic>
        <p:nvPicPr>
          <p:cNvPr id="370" name="Google Shape;370;g223f553d8a8_0_34"/>
          <p:cNvPicPr preferRelativeResize="0"/>
          <p:nvPr/>
        </p:nvPicPr>
        <p:blipFill rotWithShape="1">
          <a:blip r:embed="rId4">
            <a:alphaModFix/>
          </a:blip>
          <a:srcRect/>
          <a:stretch/>
        </p:blipFill>
        <p:spPr>
          <a:xfrm>
            <a:off x="6096000" y="208025"/>
            <a:ext cx="2990328" cy="2171149"/>
          </a:xfrm>
          <a:prstGeom prst="rect">
            <a:avLst/>
          </a:prstGeom>
          <a:noFill/>
          <a:ln>
            <a:noFill/>
          </a:ln>
        </p:spPr>
      </p:pic>
      <p:pic>
        <p:nvPicPr>
          <p:cNvPr id="371" name="Google Shape;371;g223f553d8a8_0_34"/>
          <p:cNvPicPr preferRelativeResize="0"/>
          <p:nvPr/>
        </p:nvPicPr>
        <p:blipFill rotWithShape="1">
          <a:blip r:embed="rId5">
            <a:alphaModFix/>
          </a:blip>
          <a:srcRect/>
          <a:stretch/>
        </p:blipFill>
        <p:spPr>
          <a:xfrm>
            <a:off x="9086325" y="208025"/>
            <a:ext cx="2990325" cy="2171147"/>
          </a:xfrm>
          <a:prstGeom prst="rect">
            <a:avLst/>
          </a:prstGeom>
          <a:noFill/>
          <a:ln>
            <a:noFill/>
          </a:ln>
        </p:spPr>
      </p:pic>
      <p:pic>
        <p:nvPicPr>
          <p:cNvPr id="372" name="Google Shape;372;g223f553d8a8_0_34"/>
          <p:cNvPicPr preferRelativeResize="0"/>
          <p:nvPr/>
        </p:nvPicPr>
        <p:blipFill rotWithShape="1">
          <a:blip r:embed="rId6">
            <a:alphaModFix/>
          </a:blip>
          <a:srcRect/>
          <a:stretch/>
        </p:blipFill>
        <p:spPr>
          <a:xfrm>
            <a:off x="115350" y="2379175"/>
            <a:ext cx="2990325" cy="2171139"/>
          </a:xfrm>
          <a:prstGeom prst="rect">
            <a:avLst/>
          </a:prstGeom>
          <a:noFill/>
          <a:ln>
            <a:noFill/>
          </a:ln>
        </p:spPr>
      </p:pic>
      <p:pic>
        <p:nvPicPr>
          <p:cNvPr id="373" name="Google Shape;373;g223f553d8a8_0_34"/>
          <p:cNvPicPr preferRelativeResize="0"/>
          <p:nvPr/>
        </p:nvPicPr>
        <p:blipFill rotWithShape="1">
          <a:blip r:embed="rId7">
            <a:alphaModFix/>
          </a:blip>
          <a:srcRect/>
          <a:stretch/>
        </p:blipFill>
        <p:spPr>
          <a:xfrm>
            <a:off x="3105675" y="2379174"/>
            <a:ext cx="2990325" cy="2171139"/>
          </a:xfrm>
          <a:prstGeom prst="rect">
            <a:avLst/>
          </a:prstGeom>
          <a:noFill/>
          <a:ln>
            <a:noFill/>
          </a:ln>
        </p:spPr>
      </p:pic>
      <p:pic>
        <p:nvPicPr>
          <p:cNvPr id="374" name="Google Shape;374;g223f553d8a8_0_34"/>
          <p:cNvPicPr preferRelativeResize="0"/>
          <p:nvPr/>
        </p:nvPicPr>
        <p:blipFill rotWithShape="1">
          <a:blip r:embed="rId8">
            <a:alphaModFix/>
          </a:blip>
          <a:srcRect/>
          <a:stretch/>
        </p:blipFill>
        <p:spPr>
          <a:xfrm>
            <a:off x="6096000" y="2379174"/>
            <a:ext cx="2990325" cy="2171139"/>
          </a:xfrm>
          <a:prstGeom prst="rect">
            <a:avLst/>
          </a:prstGeom>
          <a:noFill/>
          <a:ln>
            <a:noFill/>
          </a:ln>
        </p:spPr>
      </p:pic>
      <p:pic>
        <p:nvPicPr>
          <p:cNvPr id="375" name="Google Shape;375;g223f553d8a8_0_34"/>
          <p:cNvPicPr preferRelativeResize="0"/>
          <p:nvPr/>
        </p:nvPicPr>
        <p:blipFill rotWithShape="1">
          <a:blip r:embed="rId9">
            <a:alphaModFix/>
          </a:blip>
          <a:srcRect/>
          <a:stretch/>
        </p:blipFill>
        <p:spPr>
          <a:xfrm>
            <a:off x="9086325" y="2379175"/>
            <a:ext cx="2990325" cy="2171131"/>
          </a:xfrm>
          <a:prstGeom prst="rect">
            <a:avLst/>
          </a:prstGeom>
          <a:noFill/>
          <a:ln>
            <a:noFill/>
          </a:ln>
        </p:spPr>
      </p:pic>
      <p:pic>
        <p:nvPicPr>
          <p:cNvPr id="376" name="Google Shape;376;g223f553d8a8_0_34"/>
          <p:cNvPicPr preferRelativeResize="0"/>
          <p:nvPr/>
        </p:nvPicPr>
        <p:blipFill rotWithShape="1">
          <a:blip r:embed="rId10">
            <a:alphaModFix/>
          </a:blip>
          <a:srcRect/>
          <a:stretch/>
        </p:blipFill>
        <p:spPr>
          <a:xfrm>
            <a:off x="115350" y="4550299"/>
            <a:ext cx="2990318" cy="2171126"/>
          </a:xfrm>
          <a:prstGeom prst="rect">
            <a:avLst/>
          </a:prstGeom>
          <a:noFill/>
          <a:ln>
            <a:noFill/>
          </a:ln>
        </p:spPr>
      </p:pic>
      <p:pic>
        <p:nvPicPr>
          <p:cNvPr id="377" name="Google Shape;377;g223f553d8a8_0_34"/>
          <p:cNvPicPr preferRelativeResize="0"/>
          <p:nvPr/>
        </p:nvPicPr>
        <p:blipFill rotWithShape="1">
          <a:blip r:embed="rId11">
            <a:alphaModFix/>
          </a:blip>
          <a:srcRect/>
          <a:stretch/>
        </p:blipFill>
        <p:spPr>
          <a:xfrm>
            <a:off x="3105675" y="4550324"/>
            <a:ext cx="2990325" cy="2171131"/>
          </a:xfrm>
          <a:prstGeom prst="rect">
            <a:avLst/>
          </a:prstGeom>
          <a:noFill/>
          <a:ln>
            <a:noFill/>
          </a:ln>
        </p:spPr>
      </p:pic>
      <p:pic>
        <p:nvPicPr>
          <p:cNvPr id="378" name="Google Shape;378;g223f553d8a8_0_34"/>
          <p:cNvPicPr preferRelativeResize="0"/>
          <p:nvPr/>
        </p:nvPicPr>
        <p:blipFill rotWithShape="1">
          <a:blip r:embed="rId12">
            <a:alphaModFix/>
          </a:blip>
          <a:srcRect/>
          <a:stretch/>
        </p:blipFill>
        <p:spPr>
          <a:xfrm>
            <a:off x="6096000" y="4550299"/>
            <a:ext cx="2990325" cy="2171149"/>
          </a:xfrm>
          <a:prstGeom prst="rect">
            <a:avLst/>
          </a:prstGeom>
          <a:noFill/>
          <a:ln>
            <a:noFill/>
          </a:ln>
        </p:spPr>
      </p:pic>
      <p:pic>
        <p:nvPicPr>
          <p:cNvPr id="379" name="Google Shape;379;g223f553d8a8_0_34"/>
          <p:cNvPicPr preferRelativeResize="0"/>
          <p:nvPr/>
        </p:nvPicPr>
        <p:blipFill rotWithShape="1">
          <a:blip r:embed="rId13">
            <a:alphaModFix/>
          </a:blip>
          <a:srcRect/>
          <a:stretch/>
        </p:blipFill>
        <p:spPr>
          <a:xfrm>
            <a:off x="9086324" y="4550299"/>
            <a:ext cx="2990325" cy="2171157"/>
          </a:xfrm>
          <a:prstGeom prst="rect">
            <a:avLst/>
          </a:prstGeom>
          <a:noFill/>
          <a:ln>
            <a:noFill/>
          </a:ln>
        </p:spPr>
      </p:pic>
      <p:pic>
        <p:nvPicPr>
          <p:cNvPr id="380" name="Google Shape;380;g223f553d8a8_0_34"/>
          <p:cNvPicPr preferRelativeResize="0"/>
          <p:nvPr/>
        </p:nvPicPr>
        <p:blipFill rotWithShape="1">
          <a:blip r:embed="rId14">
            <a:alphaModFix/>
          </a:blip>
          <a:srcRect/>
          <a:stretch/>
        </p:blipFill>
        <p:spPr>
          <a:xfrm>
            <a:off x="115349" y="208601"/>
            <a:ext cx="2990326" cy="2170573"/>
          </a:xfrm>
          <a:prstGeom prst="rect">
            <a:avLst/>
          </a:prstGeom>
          <a:noFill/>
          <a:ln>
            <a:noFill/>
          </a:ln>
        </p:spPr>
      </p:pic>
      <p:pic>
        <p:nvPicPr>
          <p:cNvPr id="381" name="Google Shape;381;g223f553d8a8_0_34"/>
          <p:cNvPicPr preferRelativeResize="0"/>
          <p:nvPr/>
        </p:nvPicPr>
        <p:blipFill rotWithShape="1">
          <a:blip r:embed="rId3">
            <a:alphaModFix/>
          </a:blip>
          <a:srcRect/>
          <a:stretch/>
        </p:blipFill>
        <p:spPr>
          <a:xfrm>
            <a:off x="3051349" y="208025"/>
            <a:ext cx="2990325" cy="2171147"/>
          </a:xfrm>
          <a:prstGeom prst="rect">
            <a:avLst/>
          </a:prstGeom>
          <a:noFill/>
          <a:ln>
            <a:noFill/>
          </a:ln>
        </p:spPr>
      </p:pic>
      <p:pic>
        <p:nvPicPr>
          <p:cNvPr id="382" name="Google Shape;382;g223f553d8a8_0_34"/>
          <p:cNvPicPr preferRelativeResize="0"/>
          <p:nvPr/>
        </p:nvPicPr>
        <p:blipFill rotWithShape="1">
          <a:blip r:embed="rId4">
            <a:alphaModFix/>
          </a:blip>
          <a:srcRect/>
          <a:stretch/>
        </p:blipFill>
        <p:spPr>
          <a:xfrm>
            <a:off x="6041675" y="208025"/>
            <a:ext cx="2990328" cy="2171149"/>
          </a:xfrm>
          <a:prstGeom prst="rect">
            <a:avLst/>
          </a:prstGeom>
          <a:noFill/>
          <a:ln>
            <a:noFill/>
          </a:ln>
        </p:spPr>
      </p:pic>
      <p:pic>
        <p:nvPicPr>
          <p:cNvPr id="383" name="Google Shape;383;g223f553d8a8_0_34"/>
          <p:cNvPicPr preferRelativeResize="0"/>
          <p:nvPr/>
        </p:nvPicPr>
        <p:blipFill rotWithShape="1">
          <a:blip r:embed="rId5">
            <a:alphaModFix/>
          </a:blip>
          <a:srcRect/>
          <a:stretch/>
        </p:blipFill>
        <p:spPr>
          <a:xfrm>
            <a:off x="9032000" y="208025"/>
            <a:ext cx="2990325" cy="2171147"/>
          </a:xfrm>
          <a:prstGeom prst="rect">
            <a:avLst/>
          </a:prstGeom>
          <a:noFill/>
          <a:ln>
            <a:noFill/>
          </a:ln>
        </p:spPr>
      </p:pic>
      <p:pic>
        <p:nvPicPr>
          <p:cNvPr id="384" name="Google Shape;384;g223f553d8a8_0_34"/>
          <p:cNvPicPr preferRelativeResize="0"/>
          <p:nvPr/>
        </p:nvPicPr>
        <p:blipFill rotWithShape="1">
          <a:blip r:embed="rId6">
            <a:alphaModFix/>
          </a:blip>
          <a:srcRect/>
          <a:stretch/>
        </p:blipFill>
        <p:spPr>
          <a:xfrm>
            <a:off x="61025" y="2379175"/>
            <a:ext cx="2990325" cy="2171139"/>
          </a:xfrm>
          <a:prstGeom prst="rect">
            <a:avLst/>
          </a:prstGeom>
          <a:noFill/>
          <a:ln>
            <a:noFill/>
          </a:ln>
        </p:spPr>
      </p:pic>
      <p:pic>
        <p:nvPicPr>
          <p:cNvPr id="385" name="Google Shape;385;g223f553d8a8_0_34"/>
          <p:cNvPicPr preferRelativeResize="0"/>
          <p:nvPr/>
        </p:nvPicPr>
        <p:blipFill rotWithShape="1">
          <a:blip r:embed="rId7">
            <a:alphaModFix/>
          </a:blip>
          <a:srcRect/>
          <a:stretch/>
        </p:blipFill>
        <p:spPr>
          <a:xfrm>
            <a:off x="3051350" y="2379174"/>
            <a:ext cx="2990325" cy="2171139"/>
          </a:xfrm>
          <a:prstGeom prst="rect">
            <a:avLst/>
          </a:prstGeom>
          <a:noFill/>
          <a:ln>
            <a:noFill/>
          </a:ln>
        </p:spPr>
      </p:pic>
      <p:pic>
        <p:nvPicPr>
          <p:cNvPr id="386" name="Google Shape;386;g223f553d8a8_0_34"/>
          <p:cNvPicPr preferRelativeResize="0"/>
          <p:nvPr/>
        </p:nvPicPr>
        <p:blipFill rotWithShape="1">
          <a:blip r:embed="rId8">
            <a:alphaModFix/>
          </a:blip>
          <a:srcRect/>
          <a:stretch/>
        </p:blipFill>
        <p:spPr>
          <a:xfrm>
            <a:off x="6041675" y="2379174"/>
            <a:ext cx="2990325" cy="2171139"/>
          </a:xfrm>
          <a:prstGeom prst="rect">
            <a:avLst/>
          </a:prstGeom>
          <a:noFill/>
          <a:ln>
            <a:noFill/>
          </a:ln>
        </p:spPr>
      </p:pic>
      <p:pic>
        <p:nvPicPr>
          <p:cNvPr id="387" name="Google Shape;387;g223f553d8a8_0_34"/>
          <p:cNvPicPr preferRelativeResize="0"/>
          <p:nvPr/>
        </p:nvPicPr>
        <p:blipFill rotWithShape="1">
          <a:blip r:embed="rId9">
            <a:alphaModFix/>
          </a:blip>
          <a:srcRect/>
          <a:stretch/>
        </p:blipFill>
        <p:spPr>
          <a:xfrm>
            <a:off x="9032000" y="2379175"/>
            <a:ext cx="2990325" cy="2171131"/>
          </a:xfrm>
          <a:prstGeom prst="rect">
            <a:avLst/>
          </a:prstGeom>
          <a:noFill/>
          <a:ln>
            <a:noFill/>
          </a:ln>
        </p:spPr>
      </p:pic>
      <p:pic>
        <p:nvPicPr>
          <p:cNvPr id="388" name="Google Shape;388;g223f553d8a8_0_34"/>
          <p:cNvPicPr preferRelativeResize="0"/>
          <p:nvPr/>
        </p:nvPicPr>
        <p:blipFill rotWithShape="1">
          <a:blip r:embed="rId10">
            <a:alphaModFix/>
          </a:blip>
          <a:srcRect/>
          <a:stretch/>
        </p:blipFill>
        <p:spPr>
          <a:xfrm>
            <a:off x="61025" y="4550299"/>
            <a:ext cx="2990318" cy="2171126"/>
          </a:xfrm>
          <a:prstGeom prst="rect">
            <a:avLst/>
          </a:prstGeom>
          <a:noFill/>
          <a:ln>
            <a:noFill/>
          </a:ln>
        </p:spPr>
      </p:pic>
      <p:pic>
        <p:nvPicPr>
          <p:cNvPr id="389" name="Google Shape;389;g223f553d8a8_0_34"/>
          <p:cNvPicPr preferRelativeResize="0"/>
          <p:nvPr/>
        </p:nvPicPr>
        <p:blipFill rotWithShape="1">
          <a:blip r:embed="rId12">
            <a:alphaModFix/>
          </a:blip>
          <a:srcRect/>
          <a:stretch/>
        </p:blipFill>
        <p:spPr>
          <a:xfrm>
            <a:off x="6041675" y="4550299"/>
            <a:ext cx="2990325" cy="2171149"/>
          </a:xfrm>
          <a:prstGeom prst="rect">
            <a:avLst/>
          </a:prstGeom>
          <a:noFill/>
          <a:ln>
            <a:noFill/>
          </a:ln>
        </p:spPr>
      </p:pic>
      <p:pic>
        <p:nvPicPr>
          <p:cNvPr id="390" name="Google Shape;390;g223f553d8a8_0_34"/>
          <p:cNvPicPr preferRelativeResize="0"/>
          <p:nvPr/>
        </p:nvPicPr>
        <p:blipFill rotWithShape="1">
          <a:blip r:embed="rId13">
            <a:alphaModFix/>
          </a:blip>
          <a:srcRect/>
          <a:stretch/>
        </p:blipFill>
        <p:spPr>
          <a:xfrm>
            <a:off x="9031999" y="4550299"/>
            <a:ext cx="2990325" cy="2171157"/>
          </a:xfrm>
          <a:prstGeom prst="rect">
            <a:avLst/>
          </a:prstGeom>
          <a:noFill/>
          <a:ln>
            <a:noFill/>
          </a:ln>
        </p:spPr>
      </p:pic>
      <p:pic>
        <p:nvPicPr>
          <p:cNvPr id="391" name="Google Shape;391;g223f553d8a8_0_34"/>
          <p:cNvPicPr preferRelativeResize="0"/>
          <p:nvPr/>
        </p:nvPicPr>
        <p:blipFill rotWithShape="1">
          <a:blip r:embed="rId14">
            <a:alphaModFix/>
          </a:blip>
          <a:srcRect/>
          <a:stretch/>
        </p:blipFill>
        <p:spPr>
          <a:xfrm>
            <a:off x="61024" y="208601"/>
            <a:ext cx="2990326" cy="217057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7F7F7F"/>
        </a:solidFill>
        <a:effectLst/>
      </p:bgPr>
    </p:bg>
    <p:spTree>
      <p:nvGrpSpPr>
        <p:cNvPr id="1" name="Shape 396"/>
        <p:cNvGrpSpPr/>
        <p:nvPr/>
      </p:nvGrpSpPr>
      <p:grpSpPr>
        <a:xfrm>
          <a:off x="0" y="0"/>
          <a:ext cx="0" cy="0"/>
          <a:chOff x="0" y="0"/>
          <a:chExt cx="0" cy="0"/>
        </a:xfrm>
      </p:grpSpPr>
      <p:sp>
        <p:nvSpPr>
          <p:cNvPr id="397" name="Google Shape;397;g223f553d8a8_0_9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37</a:t>
            </a:fld>
            <a:endParaRPr/>
          </a:p>
        </p:txBody>
      </p:sp>
      <p:sp>
        <p:nvSpPr>
          <p:cNvPr id="398" name="Google Shape;398;g223f553d8a8_0_92"/>
          <p:cNvSpPr txBox="1"/>
          <p:nvPr/>
        </p:nvSpPr>
        <p:spPr>
          <a:xfrm>
            <a:off x="3769100" y="640200"/>
            <a:ext cx="7986600" cy="52212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800"/>
              <a:buFont typeface="Arial"/>
              <a:buNone/>
            </a:pPr>
            <a:r>
              <a:rPr lang="en-US" sz="2800" b="1" i="0" u="none" strike="noStrike" cap="none">
                <a:solidFill>
                  <a:schemeClr val="accent4"/>
                </a:solidFill>
                <a:latin typeface="Arial"/>
                <a:ea typeface="Arial"/>
                <a:cs typeface="Arial"/>
                <a:sym typeface="Arial"/>
              </a:rPr>
              <a:t>Impact</a:t>
            </a:r>
            <a:r>
              <a:rPr lang="en-US" sz="2800" b="0" i="0" u="none" strike="noStrike" cap="none">
                <a:solidFill>
                  <a:schemeClr val="lt1"/>
                </a:solidFill>
                <a:latin typeface="Arial"/>
                <a:ea typeface="Arial"/>
                <a:cs typeface="Arial"/>
                <a:sym typeface="Arial"/>
              </a:rPr>
              <a:t>: Early childhood care and education</a:t>
            </a:r>
            <a:endParaRPr sz="2800" b="0" i="0" u="none" strike="noStrike" cap="none">
              <a:solidFill>
                <a:schemeClr val="lt1"/>
              </a:solidFill>
              <a:latin typeface="Arial"/>
              <a:ea typeface="Arial"/>
              <a:cs typeface="Arial"/>
              <a:sym typeface="Arial"/>
            </a:endParaRPr>
          </a:p>
          <a:p>
            <a:pPr marL="0" marR="0" lvl="0" indent="0" algn="l" rtl="0">
              <a:lnSpc>
                <a:spcPct val="100000"/>
              </a:lnSpc>
              <a:spcBef>
                <a:spcPts val="1000"/>
              </a:spcBef>
              <a:spcAft>
                <a:spcPts val="0"/>
              </a:spcAft>
              <a:buClr>
                <a:srgbClr val="000000"/>
              </a:buClr>
              <a:buSzPts val="2800"/>
              <a:buFont typeface="Arial"/>
              <a:buNone/>
            </a:pPr>
            <a:r>
              <a:rPr lang="en-US" sz="2800" i="1">
                <a:solidFill>
                  <a:schemeClr val="lt1"/>
                </a:solidFill>
              </a:rPr>
              <a:t>T</a:t>
            </a:r>
            <a:r>
              <a:rPr lang="en-US" sz="2800" b="0" i="1" u="none" strike="noStrike" cap="none">
                <a:solidFill>
                  <a:schemeClr val="lt1"/>
                </a:solidFill>
                <a:latin typeface="Arial"/>
                <a:ea typeface="Arial"/>
                <a:cs typeface="Arial"/>
                <a:sym typeface="Arial"/>
              </a:rPr>
              <a:t>wo primary drivers </a:t>
            </a:r>
            <a:r>
              <a:rPr lang="en-US" sz="2800" i="1">
                <a:solidFill>
                  <a:schemeClr val="lt1"/>
                </a:solidFill>
              </a:rPr>
              <a:t>determine</a:t>
            </a:r>
            <a:r>
              <a:rPr lang="en-US" sz="2800" b="0" i="1" u="none" strike="noStrike" cap="none">
                <a:solidFill>
                  <a:schemeClr val="lt1"/>
                </a:solidFill>
                <a:latin typeface="Arial"/>
                <a:ea typeface="Arial"/>
                <a:cs typeface="Arial"/>
                <a:sym typeface="Arial"/>
              </a:rPr>
              <a:t> K-12 academic outcomes</a:t>
            </a:r>
            <a:r>
              <a:rPr lang="en-US" sz="2800" i="1">
                <a:solidFill>
                  <a:schemeClr val="lt1"/>
                </a:solidFill>
              </a:rPr>
              <a:t>: </a:t>
            </a:r>
            <a:r>
              <a:rPr lang="en-US" sz="2800" b="0" i="1" u="none" strike="noStrike" cap="none">
                <a:solidFill>
                  <a:schemeClr val="lt1"/>
                </a:solidFill>
                <a:latin typeface="Arial"/>
                <a:ea typeface="Arial"/>
                <a:cs typeface="Arial"/>
                <a:sym typeface="Arial"/>
              </a:rPr>
              <a:t>the mother’s education level and</a:t>
            </a:r>
            <a:r>
              <a:rPr lang="en-US" sz="2800" i="1">
                <a:solidFill>
                  <a:schemeClr val="lt1"/>
                </a:solidFill>
              </a:rPr>
              <a:t> </a:t>
            </a:r>
            <a:r>
              <a:rPr lang="en-US" sz="2800" b="0" i="1" u="none" strike="noStrike" cap="none">
                <a:solidFill>
                  <a:schemeClr val="accent4"/>
                </a:solidFill>
                <a:latin typeface="Arial"/>
                <a:ea typeface="Arial"/>
                <a:cs typeface="Arial"/>
                <a:sym typeface="Arial"/>
              </a:rPr>
              <a:t>access to quality early childhood education</a:t>
            </a:r>
            <a:r>
              <a:rPr lang="en-US" sz="2800" b="0" i="1" u="none" strike="noStrike" cap="none">
                <a:solidFill>
                  <a:schemeClr val="lt1"/>
                </a:solidFill>
                <a:latin typeface="Arial"/>
                <a:ea typeface="Arial"/>
                <a:cs typeface="Arial"/>
                <a:sym typeface="Arial"/>
              </a:rPr>
              <a:t>.</a:t>
            </a:r>
            <a:endParaRPr sz="2800" b="0" i="1" u="none" strike="noStrike" cap="none">
              <a:solidFill>
                <a:schemeClr val="lt1"/>
              </a:solidFill>
              <a:latin typeface="Arial"/>
              <a:ea typeface="Arial"/>
              <a:cs typeface="Arial"/>
              <a:sym typeface="Arial"/>
            </a:endParaRPr>
          </a:p>
          <a:p>
            <a:pPr marL="0" marR="0" lvl="0" indent="0" algn="l" rtl="0">
              <a:lnSpc>
                <a:spcPct val="100000"/>
              </a:lnSpc>
              <a:spcBef>
                <a:spcPts val="1000"/>
              </a:spcBef>
              <a:spcAft>
                <a:spcPts val="0"/>
              </a:spcAft>
              <a:buClr>
                <a:srgbClr val="000000"/>
              </a:buClr>
              <a:buSzPts val="2800"/>
              <a:buFont typeface="Arial"/>
              <a:buNone/>
            </a:pPr>
            <a:endParaRPr sz="1800" i="1">
              <a:solidFill>
                <a:schemeClr val="lt1"/>
              </a:solidFill>
            </a:endParaRPr>
          </a:p>
          <a:p>
            <a:pPr marL="0" marR="0" lvl="0" indent="0" algn="l" rtl="0">
              <a:lnSpc>
                <a:spcPct val="100000"/>
              </a:lnSpc>
              <a:spcBef>
                <a:spcPts val="1000"/>
              </a:spcBef>
              <a:spcAft>
                <a:spcPts val="0"/>
              </a:spcAft>
              <a:buClr>
                <a:srgbClr val="000000"/>
              </a:buClr>
              <a:buSzPts val="2800"/>
              <a:buFont typeface="Arial"/>
              <a:buNone/>
            </a:pPr>
            <a:r>
              <a:rPr lang="en-US" sz="2800" i="1">
                <a:solidFill>
                  <a:schemeClr val="lt1"/>
                </a:solidFill>
              </a:rPr>
              <a:t>In Harris and Hidalgo counties</a:t>
            </a:r>
            <a:r>
              <a:rPr lang="en-US" sz="2800" b="0" i="1" u="none" strike="noStrike" cap="none">
                <a:solidFill>
                  <a:schemeClr val="lt1"/>
                </a:solidFill>
                <a:latin typeface="Arial"/>
                <a:ea typeface="Arial"/>
                <a:cs typeface="Arial"/>
                <a:sym typeface="Arial"/>
              </a:rPr>
              <a:t> low self-response rates</a:t>
            </a:r>
            <a:r>
              <a:rPr lang="en-US" sz="2800" i="1">
                <a:solidFill>
                  <a:schemeClr val="lt1"/>
                </a:solidFill>
              </a:rPr>
              <a:t> in 2010 </a:t>
            </a:r>
            <a:r>
              <a:rPr lang="en-US" sz="2800" i="1">
                <a:solidFill>
                  <a:schemeClr val="accent4"/>
                </a:solidFill>
              </a:rPr>
              <a:t>reduced</a:t>
            </a:r>
            <a:r>
              <a:rPr lang="en-US" sz="2800" b="0" i="1" u="none" strike="noStrike" cap="none">
                <a:solidFill>
                  <a:schemeClr val="accent4"/>
                </a:solidFill>
                <a:latin typeface="Arial"/>
                <a:ea typeface="Arial"/>
                <a:cs typeface="Arial"/>
                <a:sym typeface="Arial"/>
              </a:rPr>
              <a:t> </a:t>
            </a:r>
            <a:r>
              <a:rPr lang="en-US" sz="2800" i="1">
                <a:solidFill>
                  <a:schemeClr val="accent4"/>
                </a:solidFill>
              </a:rPr>
              <a:t>funding for Head Start</a:t>
            </a:r>
            <a:r>
              <a:rPr lang="en-US" sz="2800" i="1">
                <a:solidFill>
                  <a:schemeClr val="lt1"/>
                </a:solidFill>
              </a:rPr>
              <a:t> so that it could only serve &lt;25% of the need. In 2020 there was an even more dramatic drop. Children and families have been deprived of essential early childhood care for over a decade.</a:t>
            </a:r>
            <a:endParaRPr sz="3600" b="0" i="1" u="none" strike="noStrike" cap="none">
              <a:solidFill>
                <a:schemeClr val="lt1"/>
              </a:solidFill>
              <a:latin typeface="Arial"/>
              <a:ea typeface="Arial"/>
              <a:cs typeface="Arial"/>
              <a:sym typeface="Arial"/>
            </a:endParaRPr>
          </a:p>
        </p:txBody>
      </p:sp>
      <p:sp>
        <p:nvSpPr>
          <p:cNvPr id="399" name="Google Shape;399;g223f553d8a8_0_92"/>
          <p:cNvSpPr txBox="1"/>
          <p:nvPr/>
        </p:nvSpPr>
        <p:spPr>
          <a:xfrm>
            <a:off x="609600" y="6281050"/>
            <a:ext cx="10972800" cy="515700"/>
          </a:xfrm>
          <a:prstGeom prst="rect">
            <a:avLst/>
          </a:prstGeom>
          <a:noFill/>
          <a:ln>
            <a:noFill/>
          </a:ln>
        </p:spPr>
        <p:txBody>
          <a:bodyPr spcFirstLastPara="1" wrap="square" lIns="91425" tIns="91425" rIns="91425" bIns="91425" anchor="ctr" anchorCtr="0">
            <a:noAutofit/>
          </a:bodyPr>
          <a:lstStyle/>
          <a:p>
            <a:pPr marL="457200" marR="0" lvl="0" indent="0" algn="ctr" rtl="0">
              <a:lnSpc>
                <a:spcPct val="115000"/>
              </a:lnSpc>
              <a:spcBef>
                <a:spcPts val="0"/>
              </a:spcBef>
              <a:spcAft>
                <a:spcPts val="0"/>
              </a:spcAft>
              <a:buClr>
                <a:srgbClr val="000000"/>
              </a:buClr>
              <a:buSzPts val="1000"/>
              <a:buFont typeface="Arial"/>
              <a:buNone/>
            </a:pPr>
            <a:r>
              <a:rPr lang="en-US" sz="1000" b="0" i="0" u="none" strike="noStrike" cap="none">
                <a:solidFill>
                  <a:schemeClr val="lt1"/>
                </a:solidFill>
                <a:latin typeface="Calibri"/>
                <a:ea typeface="Calibri"/>
                <a:cs typeface="Calibri"/>
                <a:sym typeface="Calibri"/>
              </a:rPr>
              <a:t>Source: </a:t>
            </a:r>
            <a:r>
              <a:rPr lang="en-US" sz="1000">
                <a:solidFill>
                  <a:schemeClr val="lt1"/>
                </a:solidFill>
                <a:latin typeface="Calibri"/>
                <a:ea typeface="Calibri"/>
                <a:cs typeface="Calibri"/>
                <a:sym typeface="Calibri"/>
              </a:rPr>
              <a:t>Texas Tribune 2019 (Retrieved from https://www.texastribune.org/2019/08/27/Texas-census-2020-efforts-turn-to-schools-prevent-undercount/)</a:t>
            </a:r>
            <a:endParaRPr sz="1000" b="1" i="0" u="none" strike="noStrike" cap="none">
              <a:solidFill>
                <a:schemeClr val="lt1"/>
              </a:solidFill>
              <a:latin typeface="Calibri"/>
              <a:ea typeface="Calibri"/>
              <a:cs typeface="Calibri"/>
              <a:sym typeface="Calibri"/>
            </a:endParaRPr>
          </a:p>
        </p:txBody>
      </p:sp>
      <p:pic>
        <p:nvPicPr>
          <p:cNvPr id="400" name="Google Shape;400;g223f553d8a8_0_92"/>
          <p:cNvPicPr preferRelativeResize="0"/>
          <p:nvPr/>
        </p:nvPicPr>
        <p:blipFill rotWithShape="1">
          <a:blip r:embed="rId3">
            <a:alphaModFix/>
          </a:blip>
          <a:srcRect/>
          <a:stretch/>
        </p:blipFill>
        <p:spPr>
          <a:xfrm>
            <a:off x="609601" y="2201200"/>
            <a:ext cx="2641250" cy="191770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404"/>
        <p:cNvGrpSpPr/>
        <p:nvPr/>
      </p:nvGrpSpPr>
      <p:grpSpPr>
        <a:xfrm>
          <a:off x="0" y="0"/>
          <a:ext cx="0" cy="0"/>
          <a:chOff x="0" y="0"/>
          <a:chExt cx="0" cy="0"/>
        </a:xfrm>
      </p:grpSpPr>
      <p:sp>
        <p:nvSpPr>
          <p:cNvPr id="405" name="Google Shape;405;g247a8f6b48b_2_2"/>
          <p:cNvSpPr txBox="1">
            <a:spLocks noGrp="1"/>
          </p:cNvSpPr>
          <p:nvPr>
            <p:ph type="title"/>
          </p:nvPr>
        </p:nvSpPr>
        <p:spPr>
          <a:xfrm>
            <a:off x="2128075" y="3399850"/>
            <a:ext cx="7956600" cy="7563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002060"/>
              </a:buClr>
              <a:buSzPct val="136362"/>
              <a:buFont typeface="Arial"/>
              <a:buNone/>
            </a:pPr>
            <a:r>
              <a:rPr lang="en-US" sz="4400"/>
              <a:t>What are some potential determinants of undercount that could help increase self-response rates?</a:t>
            </a:r>
            <a:endParaRPr sz="4400"/>
          </a:p>
        </p:txBody>
      </p:sp>
      <p:pic>
        <p:nvPicPr>
          <p:cNvPr id="406" name="Google Shape;406;g247a8f6b48b_2_2"/>
          <p:cNvPicPr preferRelativeResize="0"/>
          <p:nvPr/>
        </p:nvPicPr>
        <p:blipFill rotWithShape="1">
          <a:blip r:embed="rId3">
            <a:alphaModFix/>
          </a:blip>
          <a:srcRect/>
          <a:stretch/>
        </p:blipFill>
        <p:spPr>
          <a:xfrm>
            <a:off x="11201919" y="107022"/>
            <a:ext cx="830425" cy="756385"/>
          </a:xfrm>
          <a:prstGeom prst="rect">
            <a:avLst/>
          </a:prstGeom>
          <a:noFill/>
          <a:ln>
            <a:noFill/>
          </a:ln>
        </p:spPr>
      </p:pic>
      <p:sp>
        <p:nvSpPr>
          <p:cNvPr id="407" name="Google Shape;407;g247a8f6b48b_2_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38</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g242ec12e26f_1_4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39</a:t>
            </a:fld>
            <a:endParaRPr/>
          </a:p>
        </p:txBody>
      </p:sp>
      <p:sp>
        <p:nvSpPr>
          <p:cNvPr id="413" name="Google Shape;413;g242ec12e26f_1_41"/>
          <p:cNvSpPr txBox="1">
            <a:spLocks noGrp="1"/>
          </p:cNvSpPr>
          <p:nvPr>
            <p:ph type="body" idx="1"/>
          </p:nvPr>
        </p:nvSpPr>
        <p:spPr>
          <a:xfrm>
            <a:off x="915100" y="866375"/>
            <a:ext cx="10717200" cy="4971000"/>
          </a:xfrm>
          <a:prstGeom prst="rect">
            <a:avLst/>
          </a:prstGeom>
          <a:noFill/>
          <a:ln>
            <a:noFill/>
          </a:ln>
        </p:spPr>
        <p:txBody>
          <a:bodyPr spcFirstLastPara="1" wrap="square" lIns="91425" tIns="45700" rIns="91425" bIns="45700" anchor="ctr" anchorCtr="0">
            <a:noAutofit/>
          </a:bodyPr>
          <a:lstStyle/>
          <a:p>
            <a:pPr marL="0" lvl="0" indent="0" algn="l" rtl="0">
              <a:lnSpc>
                <a:spcPct val="110000"/>
              </a:lnSpc>
              <a:spcBef>
                <a:spcPts val="0"/>
              </a:spcBef>
              <a:spcAft>
                <a:spcPts val="0"/>
              </a:spcAft>
              <a:buSzPts val="1800"/>
              <a:buNone/>
            </a:pPr>
            <a:r>
              <a:rPr lang="en-US" sz="3600">
                <a:solidFill>
                  <a:srgbClr val="002060"/>
                </a:solidFill>
              </a:rPr>
              <a:t>Potential determinants of undercount and overcount</a:t>
            </a:r>
            <a:endParaRPr sz="3600">
              <a:solidFill>
                <a:srgbClr val="002060"/>
              </a:solidFill>
            </a:endParaRPr>
          </a:p>
          <a:p>
            <a:pPr marL="0" lvl="0" indent="0" algn="l" rtl="0">
              <a:lnSpc>
                <a:spcPct val="110000"/>
              </a:lnSpc>
              <a:spcBef>
                <a:spcPts val="0"/>
              </a:spcBef>
              <a:spcAft>
                <a:spcPts val="0"/>
              </a:spcAft>
              <a:buSzPts val="1800"/>
              <a:buNone/>
            </a:pPr>
            <a:endParaRPr sz="1800">
              <a:solidFill>
                <a:srgbClr val="002060"/>
              </a:solidFill>
            </a:endParaRPr>
          </a:p>
          <a:p>
            <a:pPr marL="914400" lvl="0" indent="0" algn="l" rtl="0">
              <a:lnSpc>
                <a:spcPct val="110000"/>
              </a:lnSpc>
              <a:spcBef>
                <a:spcPts val="0"/>
              </a:spcBef>
              <a:spcAft>
                <a:spcPts val="0"/>
              </a:spcAft>
              <a:buSzPts val="1800"/>
              <a:buNone/>
            </a:pPr>
            <a:r>
              <a:rPr lang="en-US">
                <a:solidFill>
                  <a:srgbClr val="002060"/>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Personal</a:t>
            </a:r>
            <a:endParaRPr>
              <a:solidFill>
                <a:srgbClr val="002060"/>
              </a:solidFill>
              <a:latin typeface="Calibri"/>
              <a:ea typeface="Calibri"/>
              <a:cs typeface="Calibri"/>
              <a:sym typeface="Calibri"/>
            </a:endParaRPr>
          </a:p>
          <a:p>
            <a:pPr marL="1371600" lvl="0" indent="-342900" algn="l" rtl="0">
              <a:lnSpc>
                <a:spcPct val="110000"/>
              </a:lnSpc>
              <a:spcBef>
                <a:spcPts val="0"/>
              </a:spcBef>
              <a:spcAft>
                <a:spcPts val="0"/>
              </a:spcAft>
              <a:buClr>
                <a:srgbClr val="002060"/>
              </a:buClr>
              <a:buSzPts val="1800"/>
              <a:buFont typeface="Calibri"/>
              <a:buChar char="•"/>
            </a:pPr>
            <a:r>
              <a:rPr lang="en-US">
                <a:solidFill>
                  <a:srgbClr val="002060"/>
                </a:solidFill>
                <a:latin typeface="Calibri"/>
                <a:ea typeface="Calibri"/>
                <a:cs typeface="Calibri"/>
                <a:sym typeface="Calibri"/>
              </a:rPr>
              <a:t>Social capital</a:t>
            </a:r>
            <a:endParaRPr>
              <a:solidFill>
                <a:srgbClr val="002060"/>
              </a:solidFill>
              <a:latin typeface="Calibri"/>
              <a:ea typeface="Calibri"/>
              <a:cs typeface="Calibri"/>
              <a:sym typeface="Calibri"/>
            </a:endParaRPr>
          </a:p>
          <a:p>
            <a:pPr marL="1371600" lvl="0" indent="-342900" algn="l" rtl="0">
              <a:lnSpc>
                <a:spcPct val="110000"/>
              </a:lnSpc>
              <a:spcBef>
                <a:spcPts val="0"/>
              </a:spcBef>
              <a:spcAft>
                <a:spcPts val="0"/>
              </a:spcAft>
              <a:buClr>
                <a:srgbClr val="002060"/>
              </a:buClr>
              <a:buSzPts val="1800"/>
              <a:buFont typeface="Calibri"/>
              <a:buChar char="•"/>
            </a:pPr>
            <a:r>
              <a:rPr lang="en-US">
                <a:solidFill>
                  <a:srgbClr val="002060"/>
                </a:solidFill>
                <a:latin typeface="Calibri"/>
                <a:ea typeface="Calibri"/>
                <a:cs typeface="Calibri"/>
                <a:sym typeface="Calibri"/>
              </a:rPr>
              <a:t>Social exchange</a:t>
            </a:r>
            <a:endParaRPr>
              <a:solidFill>
                <a:srgbClr val="002060"/>
              </a:solidFill>
              <a:latin typeface="Calibri"/>
              <a:ea typeface="Calibri"/>
              <a:cs typeface="Calibri"/>
              <a:sym typeface="Calibri"/>
            </a:endParaRPr>
          </a:p>
          <a:p>
            <a:pPr marL="914400" lvl="0" indent="0" algn="l" rtl="0">
              <a:lnSpc>
                <a:spcPct val="110000"/>
              </a:lnSpc>
              <a:spcBef>
                <a:spcPts val="1000"/>
              </a:spcBef>
              <a:spcAft>
                <a:spcPts val="0"/>
              </a:spcAft>
              <a:buSzPts val="1800"/>
              <a:buNone/>
            </a:pPr>
            <a:r>
              <a:rPr lang="en-US">
                <a:solidFill>
                  <a:srgbClr val="002060"/>
                </a:solidFill>
                <a:latin typeface="Calibri"/>
                <a:ea typeface="Calibri"/>
                <a:cs typeface="Calibri"/>
                <a:sym typeface="Calibri"/>
              </a:rPr>
              <a:t>Geographical</a:t>
            </a:r>
            <a:endParaRPr>
              <a:solidFill>
                <a:srgbClr val="002060"/>
              </a:solidFill>
              <a:latin typeface="Calibri"/>
              <a:ea typeface="Calibri"/>
              <a:cs typeface="Calibri"/>
              <a:sym typeface="Calibri"/>
            </a:endParaRPr>
          </a:p>
          <a:p>
            <a:pPr marL="1371600" lvl="0" indent="-342900" algn="l" rtl="0">
              <a:lnSpc>
                <a:spcPct val="110000"/>
              </a:lnSpc>
              <a:spcBef>
                <a:spcPts val="0"/>
              </a:spcBef>
              <a:spcAft>
                <a:spcPts val="0"/>
              </a:spcAft>
              <a:buClr>
                <a:srgbClr val="002060"/>
              </a:buClr>
              <a:buSzPts val="1800"/>
              <a:buFont typeface="Calibri"/>
              <a:buChar char="•"/>
            </a:pPr>
            <a:r>
              <a:rPr lang="en-US">
                <a:solidFill>
                  <a:srgbClr val="002060"/>
                </a:solidFill>
                <a:latin typeface="Calibri"/>
                <a:ea typeface="Calibri"/>
                <a:cs typeface="Calibri"/>
                <a:sym typeface="Calibri"/>
              </a:rPr>
              <a:t>Easiness to reach</a:t>
            </a:r>
            <a:endParaRPr>
              <a:solidFill>
                <a:srgbClr val="002060"/>
              </a:solidFill>
              <a:latin typeface="Calibri"/>
              <a:ea typeface="Calibri"/>
              <a:cs typeface="Calibri"/>
              <a:sym typeface="Calibri"/>
            </a:endParaRPr>
          </a:p>
          <a:p>
            <a:pPr marL="1371600" lvl="0" indent="-342900" algn="l" rtl="0">
              <a:lnSpc>
                <a:spcPct val="110000"/>
              </a:lnSpc>
              <a:spcBef>
                <a:spcPts val="0"/>
              </a:spcBef>
              <a:spcAft>
                <a:spcPts val="0"/>
              </a:spcAft>
              <a:buClr>
                <a:srgbClr val="002060"/>
              </a:buClr>
              <a:buSzPts val="1800"/>
              <a:buFont typeface="Calibri"/>
              <a:buChar char="•"/>
            </a:pPr>
            <a:r>
              <a:rPr lang="en-US">
                <a:solidFill>
                  <a:srgbClr val="002060"/>
                </a:solidFill>
                <a:latin typeface="Calibri"/>
                <a:ea typeface="Calibri"/>
                <a:cs typeface="Calibri"/>
                <a:sym typeface="Calibri"/>
              </a:rPr>
              <a:t>Accuracy in Master Address File</a:t>
            </a:r>
            <a:endParaRPr>
              <a:solidFill>
                <a:srgbClr val="002060"/>
              </a:solidFill>
              <a:latin typeface="Calibri"/>
              <a:ea typeface="Calibri"/>
              <a:cs typeface="Calibri"/>
              <a:sym typeface="Calibri"/>
            </a:endParaRPr>
          </a:p>
          <a:p>
            <a:pPr marL="914400" lvl="0" indent="0" algn="l" rtl="0">
              <a:lnSpc>
                <a:spcPct val="110000"/>
              </a:lnSpc>
              <a:spcBef>
                <a:spcPts val="1000"/>
              </a:spcBef>
              <a:spcAft>
                <a:spcPts val="0"/>
              </a:spcAft>
              <a:buSzPts val="1800"/>
              <a:buNone/>
            </a:pPr>
            <a:r>
              <a:rPr lang="en-US">
                <a:solidFill>
                  <a:srgbClr val="002060"/>
                </a:solidFill>
                <a:latin typeface="Calibri"/>
                <a:ea typeface="Calibri"/>
                <a:cs typeface="Calibri"/>
                <a:sym typeface="Calibri"/>
              </a:rPr>
              <a:t>Census Features</a:t>
            </a:r>
            <a:endParaRPr>
              <a:solidFill>
                <a:srgbClr val="002060"/>
              </a:solidFill>
              <a:latin typeface="Calibri"/>
              <a:ea typeface="Calibri"/>
              <a:cs typeface="Calibri"/>
              <a:sym typeface="Calibri"/>
            </a:endParaRPr>
          </a:p>
          <a:p>
            <a:pPr marL="1371600" lvl="0" indent="-342900" algn="l" rtl="0">
              <a:lnSpc>
                <a:spcPct val="110000"/>
              </a:lnSpc>
              <a:spcBef>
                <a:spcPts val="0"/>
              </a:spcBef>
              <a:spcAft>
                <a:spcPts val="0"/>
              </a:spcAft>
              <a:buClr>
                <a:srgbClr val="002060"/>
              </a:buClr>
              <a:buSzPts val="1800"/>
              <a:buFont typeface="Calibri"/>
              <a:buChar char="•"/>
            </a:pPr>
            <a:r>
              <a:rPr lang="en-US">
                <a:solidFill>
                  <a:srgbClr val="002060"/>
                </a:solidFill>
                <a:latin typeface="Calibri"/>
                <a:ea typeface="Calibri"/>
                <a:cs typeface="Calibri"/>
                <a:sym typeface="Calibri"/>
              </a:rPr>
              <a:t>Marketing strategies</a:t>
            </a:r>
            <a:endParaRPr>
              <a:solidFill>
                <a:srgbClr val="002060"/>
              </a:solidFill>
              <a:latin typeface="Calibri"/>
              <a:ea typeface="Calibri"/>
              <a:cs typeface="Calibri"/>
              <a:sym typeface="Calibri"/>
            </a:endParaRPr>
          </a:p>
          <a:p>
            <a:pPr marL="1371600" lvl="0" indent="-342900" algn="l" rtl="0">
              <a:lnSpc>
                <a:spcPct val="110000"/>
              </a:lnSpc>
              <a:spcBef>
                <a:spcPts val="0"/>
              </a:spcBef>
              <a:spcAft>
                <a:spcPts val="0"/>
              </a:spcAft>
              <a:buClr>
                <a:srgbClr val="002060"/>
              </a:buClr>
              <a:buSzPts val="1800"/>
              <a:buFont typeface="Calibri"/>
              <a:buChar char="•"/>
            </a:pPr>
            <a:r>
              <a:rPr lang="en-US">
                <a:solidFill>
                  <a:srgbClr val="002060"/>
                </a:solidFill>
                <a:latin typeface="Calibri"/>
                <a:ea typeface="Calibri"/>
                <a:cs typeface="Calibri"/>
                <a:sym typeface="Calibri"/>
              </a:rPr>
              <a:t>Internet / Technology accessibility</a:t>
            </a:r>
            <a:endParaRPr>
              <a:solidFill>
                <a:srgbClr val="002060"/>
              </a:solidFill>
              <a:latin typeface="Calibri"/>
              <a:ea typeface="Calibri"/>
              <a:cs typeface="Calibri"/>
              <a:sym typeface="Calibri"/>
            </a:endParaRPr>
          </a:p>
        </p:txBody>
      </p:sp>
      <p:sp>
        <p:nvSpPr>
          <p:cNvPr id="414" name="Google Shape;414;g242ec12e26f_1_41"/>
          <p:cNvSpPr txBox="1"/>
          <p:nvPr/>
        </p:nvSpPr>
        <p:spPr>
          <a:xfrm>
            <a:off x="916733" y="6516075"/>
            <a:ext cx="103584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00" b="0" i="0" u="none" strike="noStrike" cap="none">
                <a:solidFill>
                  <a:schemeClr val="dk1"/>
                </a:solidFill>
                <a:latin typeface="Calibri"/>
                <a:ea typeface="Calibri"/>
                <a:cs typeface="Calibri"/>
                <a:sym typeface="Calibri"/>
              </a:rPr>
              <a:t>Source: Castellanos-Sosa (2022) (Retrieved from https://texascensus.org/undercounting-and-overcounting-texas-counties-population/)</a:t>
            </a:r>
            <a:endParaRPr sz="1000" b="0" i="0" u="none" strike="noStrike" cap="non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418"/>
        <p:cNvGrpSpPr/>
        <p:nvPr/>
      </p:nvGrpSpPr>
      <p:grpSpPr>
        <a:xfrm>
          <a:off x="0" y="0"/>
          <a:ext cx="0" cy="0"/>
          <a:chOff x="0" y="0"/>
          <a:chExt cx="0" cy="0"/>
        </a:xfrm>
      </p:grpSpPr>
      <p:sp>
        <p:nvSpPr>
          <p:cNvPr id="419" name="Google Shape;419;g2430c2b9b98_1_3"/>
          <p:cNvSpPr txBox="1">
            <a:spLocks noGrp="1"/>
          </p:cNvSpPr>
          <p:nvPr>
            <p:ph type="title"/>
          </p:nvPr>
        </p:nvSpPr>
        <p:spPr>
          <a:xfrm>
            <a:off x="839788" y="685800"/>
            <a:ext cx="3932100"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02060"/>
              </a:buClr>
              <a:buSzPts val="3200"/>
              <a:buFont typeface="Arial"/>
              <a:buNone/>
            </a:pPr>
            <a:r>
              <a:rPr lang="en-US"/>
              <a:t>Key Takeaway </a:t>
            </a:r>
            <a:br>
              <a:rPr lang="en-US"/>
            </a:br>
            <a:r>
              <a:rPr lang="en-US" sz="6600"/>
              <a:t>3</a:t>
            </a:r>
            <a:endParaRPr/>
          </a:p>
        </p:txBody>
      </p:sp>
      <p:sp>
        <p:nvSpPr>
          <p:cNvPr id="420" name="Google Shape;420;g2430c2b9b98_1_3"/>
          <p:cNvSpPr txBox="1">
            <a:spLocks noGrp="1"/>
          </p:cNvSpPr>
          <p:nvPr>
            <p:ph type="body" idx="2"/>
          </p:nvPr>
        </p:nvSpPr>
        <p:spPr>
          <a:xfrm>
            <a:off x="839800" y="2544850"/>
            <a:ext cx="5576400" cy="3811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400"/>
              <a:buNone/>
            </a:pPr>
            <a:endParaRPr sz="3200" b="1">
              <a:solidFill>
                <a:srgbClr val="002060"/>
              </a:solidFill>
            </a:endParaRPr>
          </a:p>
          <a:p>
            <a:pPr marL="0" lvl="0" indent="0" algn="l" rtl="0">
              <a:lnSpc>
                <a:spcPct val="100000"/>
              </a:lnSpc>
              <a:spcBef>
                <a:spcPts val="0"/>
              </a:spcBef>
              <a:spcAft>
                <a:spcPts val="0"/>
              </a:spcAft>
              <a:buClr>
                <a:schemeClr val="dk1"/>
              </a:buClr>
              <a:buSzPts val="1100"/>
              <a:buFont typeface="Arial"/>
              <a:buNone/>
            </a:pPr>
            <a:r>
              <a:rPr lang="en-US" sz="3200" b="1">
                <a:solidFill>
                  <a:srgbClr val="002060"/>
                </a:solidFill>
              </a:rPr>
              <a:t>Higher self-response rates are key to increasing census accuracy. </a:t>
            </a:r>
            <a:endParaRPr sz="3200" b="1">
              <a:solidFill>
                <a:srgbClr val="002060"/>
              </a:solidFill>
            </a:endParaRPr>
          </a:p>
          <a:p>
            <a:pPr marL="0" lvl="0" indent="0" algn="l" rtl="0">
              <a:lnSpc>
                <a:spcPct val="100000"/>
              </a:lnSpc>
              <a:spcBef>
                <a:spcPts val="0"/>
              </a:spcBef>
              <a:spcAft>
                <a:spcPts val="0"/>
              </a:spcAft>
              <a:buClr>
                <a:schemeClr val="dk1"/>
              </a:buClr>
              <a:buSzPts val="1100"/>
              <a:buFont typeface="Arial"/>
              <a:buNone/>
            </a:pPr>
            <a:endParaRPr sz="3200" b="1">
              <a:solidFill>
                <a:srgbClr val="002060"/>
              </a:solidFill>
            </a:endParaRPr>
          </a:p>
          <a:p>
            <a:pPr marL="0" lvl="0" indent="0" algn="l" rtl="0">
              <a:lnSpc>
                <a:spcPct val="100000"/>
              </a:lnSpc>
              <a:spcBef>
                <a:spcPts val="1000"/>
              </a:spcBef>
              <a:spcAft>
                <a:spcPts val="0"/>
              </a:spcAft>
              <a:buClr>
                <a:schemeClr val="dk1"/>
              </a:buClr>
              <a:buSzPts val="1100"/>
              <a:buFont typeface="Arial"/>
              <a:buNone/>
            </a:pPr>
            <a:r>
              <a:rPr lang="en-US" sz="3200" b="1">
                <a:solidFill>
                  <a:srgbClr val="002060"/>
                </a:solidFill>
              </a:rPr>
              <a:t>Texas’ undercount and loss of resources would be lower if self-response rates were higher. </a:t>
            </a:r>
            <a:endParaRPr sz="3200" b="1">
              <a:solidFill>
                <a:srgbClr val="002060"/>
              </a:solidFill>
            </a:endParaRPr>
          </a:p>
          <a:p>
            <a:pPr marL="0" lvl="0" indent="0" algn="l" rtl="0">
              <a:lnSpc>
                <a:spcPct val="100000"/>
              </a:lnSpc>
              <a:spcBef>
                <a:spcPts val="1000"/>
              </a:spcBef>
              <a:spcAft>
                <a:spcPts val="1000"/>
              </a:spcAft>
              <a:buClr>
                <a:schemeClr val="dk1"/>
              </a:buClr>
              <a:buSzPts val="1100"/>
              <a:buFont typeface="Arial"/>
              <a:buNone/>
            </a:pPr>
            <a:endParaRPr sz="3200" b="1">
              <a:solidFill>
                <a:srgbClr val="002060"/>
              </a:solidFill>
            </a:endParaRPr>
          </a:p>
        </p:txBody>
      </p:sp>
      <p:sp>
        <p:nvSpPr>
          <p:cNvPr id="421" name="Google Shape;421;g2430c2b9b98_1_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40</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15"/>
          <p:cNvSpPr txBox="1"/>
          <p:nvPr/>
        </p:nvSpPr>
        <p:spPr>
          <a:xfrm>
            <a:off x="916733" y="6231265"/>
            <a:ext cx="10358534" cy="57708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D8D8D8"/>
                </a:solidFill>
                <a:latin typeface="Calibri"/>
                <a:ea typeface="Calibri"/>
                <a:cs typeface="Calibri"/>
                <a:sym typeface="Calibri"/>
              </a:rPr>
              <a:t>Sources: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D8D8D8"/>
                </a:solidFill>
                <a:latin typeface="Calibri"/>
                <a:ea typeface="Calibri"/>
                <a:cs typeface="Calibri"/>
                <a:sym typeface="Calibri"/>
              </a:rPr>
              <a:t>POGO (2020) (Retrieved from https://www.pogo.org/analysis/2020/03/the-importance-of-the-2020-census-explained-in-dollars-and-cents)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D8D8D8"/>
                </a:solidFill>
                <a:latin typeface="Calibri"/>
                <a:ea typeface="Calibri"/>
                <a:cs typeface="Calibri"/>
                <a:sym typeface="Calibri"/>
              </a:rPr>
              <a:t>U.S. Census Bureau (2021) (Retrieved from https://www.census.gov/data/tables/2020/dec/2020-apportionment-data.html)</a:t>
            </a:r>
            <a:endParaRPr sz="1400" b="0" i="0" u="none" strike="noStrike" cap="none">
              <a:solidFill>
                <a:srgbClr val="000000"/>
              </a:solidFill>
              <a:latin typeface="Arial"/>
              <a:ea typeface="Arial"/>
              <a:cs typeface="Arial"/>
              <a:sym typeface="Arial"/>
            </a:endParaRPr>
          </a:p>
        </p:txBody>
      </p:sp>
      <p:sp>
        <p:nvSpPr>
          <p:cNvPr id="427" name="Google Shape;427;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41</a:t>
            </a:fld>
            <a:endParaRPr/>
          </a:p>
        </p:txBody>
      </p:sp>
      <p:grpSp>
        <p:nvGrpSpPr>
          <p:cNvPr id="428" name="Google Shape;428;p15"/>
          <p:cNvGrpSpPr/>
          <p:nvPr/>
        </p:nvGrpSpPr>
        <p:grpSpPr>
          <a:xfrm>
            <a:off x="838200" y="1763515"/>
            <a:ext cx="10515600" cy="3330970"/>
            <a:chOff x="838200" y="2263130"/>
            <a:chExt cx="10515600" cy="3330970"/>
          </a:xfrm>
        </p:grpSpPr>
        <p:sp>
          <p:nvSpPr>
            <p:cNvPr id="429" name="Google Shape;429;p15"/>
            <p:cNvSpPr txBox="1"/>
            <p:nvPr/>
          </p:nvSpPr>
          <p:spPr>
            <a:xfrm>
              <a:off x="9058863" y="3562200"/>
              <a:ext cx="1920300" cy="203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2000" b="1" i="0" u="none" strike="noStrike" cap="none">
                  <a:solidFill>
                    <a:srgbClr val="D8D8D8"/>
                  </a:solidFill>
                  <a:latin typeface="Arial"/>
                  <a:ea typeface="Arial"/>
                  <a:cs typeface="Arial"/>
                  <a:sym typeface="Arial"/>
                </a:rPr>
                <a:t>Advocacy</a:t>
              </a:r>
              <a:endParaRPr sz="2000" b="1" i="0" u="none" strike="noStrike" cap="none">
                <a:solidFill>
                  <a:srgbClr val="D8D8D8"/>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2000" b="0" i="0" u="none" strike="noStrike" cap="none">
                <a:solidFill>
                  <a:srgbClr val="D8D8D8"/>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2000" b="0" i="0" u="none" strike="noStrike" cap="none">
                  <a:solidFill>
                    <a:srgbClr val="D8D8D8"/>
                  </a:solidFill>
                  <a:latin typeface="Arial"/>
                  <a:ea typeface="Arial"/>
                  <a:cs typeface="Arial"/>
                  <a:sym typeface="Arial"/>
                </a:rPr>
                <a:t>Addresses policy gaps for underserved populations</a:t>
              </a:r>
              <a:endParaRPr sz="2000" b="0" i="0" u="none" strike="noStrike" cap="none">
                <a:solidFill>
                  <a:srgbClr val="D8D8D8"/>
                </a:solidFill>
                <a:latin typeface="Arial"/>
                <a:ea typeface="Arial"/>
                <a:cs typeface="Arial"/>
                <a:sym typeface="Arial"/>
              </a:endParaRPr>
            </a:p>
          </p:txBody>
        </p:sp>
        <p:sp>
          <p:nvSpPr>
            <p:cNvPr id="430" name="Google Shape;430;p15"/>
            <p:cNvSpPr txBox="1"/>
            <p:nvPr/>
          </p:nvSpPr>
          <p:spPr>
            <a:xfrm>
              <a:off x="6426001" y="3562200"/>
              <a:ext cx="1920300" cy="203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2000" b="1" i="0" u="none" strike="noStrike" cap="none">
                  <a:solidFill>
                    <a:srgbClr val="D8D8D8"/>
                  </a:solidFill>
                  <a:latin typeface="Arial"/>
                  <a:ea typeface="Arial"/>
                  <a:cs typeface="Arial"/>
                  <a:sym typeface="Arial"/>
                </a:rPr>
                <a:t>Planning &amp; Research</a:t>
              </a:r>
              <a:br>
                <a:rPr lang="en-US" sz="2000" b="1" i="0" u="none" strike="noStrike" cap="none">
                  <a:solidFill>
                    <a:srgbClr val="D8D8D8"/>
                  </a:solidFill>
                  <a:latin typeface="Arial"/>
                  <a:ea typeface="Arial"/>
                  <a:cs typeface="Arial"/>
                  <a:sym typeface="Arial"/>
                </a:rPr>
              </a:br>
              <a:r>
                <a:rPr lang="en-US" sz="2000" b="0" i="0" u="none" strike="noStrike" cap="none">
                  <a:solidFill>
                    <a:srgbClr val="D8D8D8"/>
                  </a:solidFill>
                  <a:latin typeface="Arial"/>
                  <a:ea typeface="Arial"/>
                  <a:cs typeface="Arial"/>
                  <a:sym typeface="Arial"/>
                </a:rPr>
                <a:t>Identifies local needs and evaluates impact</a:t>
              </a:r>
              <a:endParaRPr sz="2000" b="0" i="0" u="none" strike="noStrike" cap="none">
                <a:solidFill>
                  <a:srgbClr val="D8D8D8"/>
                </a:solidFill>
                <a:latin typeface="Arial"/>
                <a:ea typeface="Arial"/>
                <a:cs typeface="Arial"/>
                <a:sym typeface="Arial"/>
              </a:endParaRPr>
            </a:p>
          </p:txBody>
        </p:sp>
        <p:sp>
          <p:nvSpPr>
            <p:cNvPr id="431" name="Google Shape;431;p15"/>
            <p:cNvSpPr txBox="1"/>
            <p:nvPr/>
          </p:nvSpPr>
          <p:spPr>
            <a:xfrm>
              <a:off x="3793138" y="3562200"/>
              <a:ext cx="1920300" cy="203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2000" b="1" i="0" u="none" strike="noStrike" cap="none">
                  <a:solidFill>
                    <a:srgbClr val="D8D8D8"/>
                  </a:solidFill>
                  <a:latin typeface="Arial"/>
                  <a:ea typeface="Arial"/>
                  <a:cs typeface="Arial"/>
                  <a:sym typeface="Arial"/>
                </a:rPr>
                <a:t>Influence</a:t>
              </a:r>
              <a:br>
                <a:rPr lang="en-US" sz="2000" b="1" i="0" u="none" strike="noStrike" cap="none">
                  <a:solidFill>
                    <a:srgbClr val="D8D8D8"/>
                  </a:solidFill>
                  <a:latin typeface="Arial"/>
                  <a:ea typeface="Arial"/>
                  <a:cs typeface="Arial"/>
                  <a:sym typeface="Arial"/>
                </a:rPr>
              </a:br>
              <a:endParaRPr sz="2000" b="1" i="0" u="none" strike="noStrike" cap="none">
                <a:solidFill>
                  <a:srgbClr val="D8D8D8"/>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2000" b="0" i="0" u="none" strike="noStrike" cap="none">
                  <a:solidFill>
                    <a:srgbClr val="D8D8D8"/>
                  </a:solidFill>
                  <a:latin typeface="Arial"/>
                  <a:ea typeface="Arial"/>
                  <a:cs typeface="Arial"/>
                  <a:sym typeface="Arial"/>
                </a:rPr>
                <a:t>Determines apportionment and district boundaries</a:t>
              </a:r>
              <a:endParaRPr sz="2000" b="0" i="0" u="none" strike="noStrike" cap="none">
                <a:solidFill>
                  <a:srgbClr val="D8D8D8"/>
                </a:solidFill>
                <a:latin typeface="Arial"/>
                <a:ea typeface="Arial"/>
                <a:cs typeface="Arial"/>
                <a:sym typeface="Arial"/>
              </a:endParaRPr>
            </a:p>
          </p:txBody>
        </p:sp>
        <p:sp>
          <p:nvSpPr>
            <p:cNvPr id="432" name="Google Shape;432;p15"/>
            <p:cNvSpPr txBox="1"/>
            <p:nvPr/>
          </p:nvSpPr>
          <p:spPr>
            <a:xfrm>
              <a:off x="1160275" y="3562200"/>
              <a:ext cx="1920300" cy="203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2000" b="1" i="0" u="none" strike="noStrike" cap="none">
                  <a:solidFill>
                    <a:srgbClr val="D8D8D8"/>
                  </a:solidFill>
                  <a:latin typeface="Arial"/>
                  <a:ea typeface="Arial"/>
                  <a:cs typeface="Arial"/>
                  <a:sym typeface="Arial"/>
                </a:rPr>
                <a:t>Money</a:t>
              </a:r>
              <a:endParaRPr sz="2000" b="1" i="0" u="none" strike="noStrike" cap="none">
                <a:solidFill>
                  <a:srgbClr val="D8D8D8"/>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2000" b="0" i="0" u="none" strike="noStrike" cap="none">
                <a:solidFill>
                  <a:srgbClr val="D8D8D8"/>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2000" b="0" i="0" u="none" strike="noStrike" cap="none">
                  <a:solidFill>
                    <a:srgbClr val="D8D8D8"/>
                  </a:solidFill>
                  <a:latin typeface="Arial"/>
                  <a:ea typeface="Arial"/>
                  <a:cs typeface="Arial"/>
                  <a:sym typeface="Arial"/>
                </a:rPr>
                <a:t>Influences roughly $1.5 trillion in federal funds</a:t>
              </a:r>
              <a:endParaRPr sz="2000" b="0" i="0" u="none" strike="noStrike" cap="none">
                <a:solidFill>
                  <a:srgbClr val="D8D8D8"/>
                </a:solidFill>
                <a:latin typeface="Arial"/>
                <a:ea typeface="Arial"/>
                <a:cs typeface="Arial"/>
                <a:sym typeface="Arial"/>
              </a:endParaRPr>
            </a:p>
          </p:txBody>
        </p:sp>
        <p:sp>
          <p:nvSpPr>
            <p:cNvPr id="433" name="Google Shape;433;p15" descr="Magnifying glass with solid fill"/>
            <p:cNvSpPr/>
            <p:nvPr/>
          </p:nvSpPr>
          <p:spPr>
            <a:xfrm>
              <a:off x="6883201" y="2354173"/>
              <a:ext cx="1005840" cy="1006635"/>
            </a:xfrm>
            <a:custGeom>
              <a:avLst/>
              <a:gdLst/>
              <a:ahLst/>
              <a:cxnLst/>
              <a:rect l="l" t="t" r="r" b="b"/>
              <a:pathLst>
                <a:path w="1089966" h="1090827" extrusionOk="0">
                  <a:moveTo>
                    <a:pt x="1061830" y="925132"/>
                  </a:moveTo>
                  <a:lnTo>
                    <a:pt x="889231" y="752533"/>
                  </a:lnTo>
                  <a:cubicBezTo>
                    <a:pt x="865758" y="729059"/>
                    <a:pt x="833999" y="720774"/>
                    <a:pt x="803622" y="726298"/>
                  </a:cubicBezTo>
                  <a:lnTo>
                    <a:pt x="742867" y="665543"/>
                  </a:lnTo>
                  <a:cubicBezTo>
                    <a:pt x="796718" y="596503"/>
                    <a:pt x="828476" y="508132"/>
                    <a:pt x="828476" y="414238"/>
                  </a:cubicBezTo>
                  <a:cubicBezTo>
                    <a:pt x="828476" y="186407"/>
                    <a:pt x="642069" y="0"/>
                    <a:pt x="414238" y="0"/>
                  </a:cubicBezTo>
                  <a:cubicBezTo>
                    <a:pt x="186407" y="0"/>
                    <a:pt x="0" y="186407"/>
                    <a:pt x="0" y="414238"/>
                  </a:cubicBezTo>
                  <a:cubicBezTo>
                    <a:pt x="0" y="642069"/>
                    <a:pt x="186407" y="828476"/>
                    <a:pt x="414238" y="828476"/>
                  </a:cubicBezTo>
                  <a:cubicBezTo>
                    <a:pt x="508132" y="828476"/>
                    <a:pt x="595122" y="796718"/>
                    <a:pt x="665543" y="742867"/>
                  </a:cubicBezTo>
                  <a:lnTo>
                    <a:pt x="726298" y="803622"/>
                  </a:lnTo>
                  <a:cubicBezTo>
                    <a:pt x="720774" y="833999"/>
                    <a:pt x="729059" y="865758"/>
                    <a:pt x="752533" y="889231"/>
                  </a:cubicBezTo>
                  <a:lnTo>
                    <a:pt x="925132" y="1061830"/>
                  </a:lnTo>
                  <a:cubicBezTo>
                    <a:pt x="944463" y="1081162"/>
                    <a:pt x="969317" y="1090827"/>
                    <a:pt x="994172" y="1090827"/>
                  </a:cubicBezTo>
                  <a:cubicBezTo>
                    <a:pt x="1019026" y="1090827"/>
                    <a:pt x="1043880" y="1081162"/>
                    <a:pt x="1063211" y="1061830"/>
                  </a:cubicBezTo>
                  <a:cubicBezTo>
                    <a:pt x="1099112" y="1023168"/>
                    <a:pt x="1099112" y="962413"/>
                    <a:pt x="1061830" y="925132"/>
                  </a:cubicBezTo>
                  <a:close/>
                  <a:moveTo>
                    <a:pt x="412857" y="744248"/>
                  </a:moveTo>
                  <a:cubicBezTo>
                    <a:pt x="230593" y="744248"/>
                    <a:pt x="81467" y="595122"/>
                    <a:pt x="81467" y="412857"/>
                  </a:cubicBezTo>
                  <a:cubicBezTo>
                    <a:pt x="81467" y="230593"/>
                    <a:pt x="230593" y="81467"/>
                    <a:pt x="412857" y="81467"/>
                  </a:cubicBezTo>
                  <a:cubicBezTo>
                    <a:pt x="595122" y="81467"/>
                    <a:pt x="744248" y="230593"/>
                    <a:pt x="744248" y="412857"/>
                  </a:cubicBezTo>
                  <a:cubicBezTo>
                    <a:pt x="744248" y="595122"/>
                    <a:pt x="595122" y="744248"/>
                    <a:pt x="412857" y="744248"/>
                  </a:cubicBezTo>
                  <a:close/>
                </a:path>
              </a:pathLst>
            </a:custGeom>
            <a:solidFill>
              <a:srgbClr val="D0CECE"/>
            </a:solidFill>
            <a:ln w="19050" cap="flat" cmpd="sng">
              <a:solidFill>
                <a:srgbClr val="D0CEC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434" name="Google Shape;434;p15" descr="Money outline"/>
            <p:cNvGrpSpPr/>
            <p:nvPr/>
          </p:nvGrpSpPr>
          <p:grpSpPr>
            <a:xfrm>
              <a:off x="1526035" y="2421843"/>
              <a:ext cx="1188720" cy="871296"/>
              <a:chOff x="2054382" y="1576781"/>
              <a:chExt cx="838314" cy="614458"/>
            </a:xfrm>
          </p:grpSpPr>
          <p:sp>
            <p:nvSpPr>
              <p:cNvPr id="435" name="Google Shape;435;p15"/>
              <p:cNvSpPr/>
              <p:nvPr/>
            </p:nvSpPr>
            <p:spPr>
              <a:xfrm>
                <a:off x="2301642" y="1682842"/>
                <a:ext cx="516053" cy="98831"/>
              </a:xfrm>
              <a:custGeom>
                <a:avLst/>
                <a:gdLst/>
                <a:ahLst/>
                <a:cxnLst/>
                <a:rect l="l" t="t" r="r" b="b"/>
                <a:pathLst>
                  <a:path w="516053" h="98831" extrusionOk="0">
                    <a:moveTo>
                      <a:pt x="481611" y="22403"/>
                    </a:moveTo>
                    <a:lnTo>
                      <a:pt x="496642" y="98822"/>
                    </a:lnTo>
                    <a:lnTo>
                      <a:pt x="516054" y="98822"/>
                    </a:lnTo>
                    <a:lnTo>
                      <a:pt x="496642" y="0"/>
                    </a:lnTo>
                    <a:lnTo>
                      <a:pt x="389" y="98650"/>
                    </a:lnTo>
                    <a:cubicBezTo>
                      <a:pt x="-135" y="98755"/>
                      <a:pt x="-125" y="98831"/>
                      <a:pt x="389" y="98831"/>
                    </a:cubicBezTo>
                    <a:lnTo>
                      <a:pt x="97173" y="98831"/>
                    </a:lnTo>
                    <a:close/>
                  </a:path>
                </a:pathLst>
              </a:custGeom>
              <a:solidFill>
                <a:srgbClr val="D0CECE"/>
              </a:solidFill>
              <a:ln w="9525" cap="flat" cmpd="sng">
                <a:solidFill>
                  <a:srgbClr val="D0CEC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6" name="Google Shape;436;p15"/>
              <p:cNvSpPr/>
              <p:nvPr/>
            </p:nvSpPr>
            <p:spPr>
              <a:xfrm>
                <a:off x="2180009" y="1576781"/>
                <a:ext cx="537960" cy="204892"/>
              </a:xfrm>
              <a:custGeom>
                <a:avLst/>
                <a:gdLst/>
                <a:ahLst/>
                <a:cxnLst/>
                <a:rect l="l" t="t" r="r" b="b"/>
                <a:pathLst>
                  <a:path w="537960" h="204892" extrusionOk="0">
                    <a:moveTo>
                      <a:pt x="490211" y="24927"/>
                    </a:moveTo>
                    <a:lnTo>
                      <a:pt x="518910" y="96679"/>
                    </a:lnTo>
                    <a:lnTo>
                      <a:pt x="537960" y="92869"/>
                    </a:lnTo>
                    <a:lnTo>
                      <a:pt x="500813" y="0"/>
                    </a:lnTo>
                    <a:lnTo>
                      <a:pt x="179" y="204711"/>
                    </a:lnTo>
                    <a:cubicBezTo>
                      <a:pt x="-69" y="204816"/>
                      <a:pt x="-50" y="204892"/>
                      <a:pt x="179" y="204892"/>
                    </a:cubicBezTo>
                    <a:lnTo>
                      <a:pt x="50033" y="204892"/>
                    </a:lnTo>
                    <a:close/>
                  </a:path>
                </a:pathLst>
              </a:custGeom>
              <a:solidFill>
                <a:srgbClr val="D0CECE"/>
              </a:solidFill>
              <a:ln w="9525" cap="flat" cmpd="sng">
                <a:solidFill>
                  <a:srgbClr val="D0CEC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7" name="Google Shape;437;p15"/>
              <p:cNvSpPr/>
              <p:nvPr/>
            </p:nvSpPr>
            <p:spPr>
              <a:xfrm>
                <a:off x="2054382" y="1810239"/>
                <a:ext cx="838314" cy="381000"/>
              </a:xfrm>
              <a:custGeom>
                <a:avLst/>
                <a:gdLst/>
                <a:ahLst/>
                <a:cxnLst/>
                <a:rect l="l" t="t" r="r" b="b"/>
                <a:pathLst>
                  <a:path w="838314" h="381000" extrusionOk="0">
                    <a:moveTo>
                      <a:pt x="838314" y="0"/>
                    </a:moveTo>
                    <a:lnTo>
                      <a:pt x="0" y="0"/>
                    </a:lnTo>
                    <a:lnTo>
                      <a:pt x="0" y="381000"/>
                    </a:lnTo>
                    <a:lnTo>
                      <a:pt x="838314" y="381000"/>
                    </a:lnTo>
                    <a:close/>
                    <a:moveTo>
                      <a:pt x="819264" y="361950"/>
                    </a:moveTo>
                    <a:lnTo>
                      <a:pt x="19050" y="361950"/>
                    </a:lnTo>
                    <a:lnTo>
                      <a:pt x="19050" y="19050"/>
                    </a:lnTo>
                    <a:lnTo>
                      <a:pt x="819264" y="19050"/>
                    </a:lnTo>
                    <a:close/>
                  </a:path>
                </a:pathLst>
              </a:custGeom>
              <a:solidFill>
                <a:srgbClr val="D0CECE"/>
              </a:solidFill>
              <a:ln w="9525" cap="flat" cmpd="sng">
                <a:solidFill>
                  <a:srgbClr val="D0CEC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8" name="Google Shape;438;p15"/>
              <p:cNvSpPr/>
              <p:nvPr/>
            </p:nvSpPr>
            <p:spPr>
              <a:xfrm>
                <a:off x="2404959" y="1915014"/>
                <a:ext cx="137160" cy="171450"/>
              </a:xfrm>
              <a:custGeom>
                <a:avLst/>
                <a:gdLst/>
                <a:ahLst/>
                <a:cxnLst/>
                <a:rect l="l" t="t" r="r" b="b"/>
                <a:pathLst>
                  <a:path w="137160" h="171450" extrusionOk="0">
                    <a:moveTo>
                      <a:pt x="68580" y="171450"/>
                    </a:moveTo>
                    <a:cubicBezTo>
                      <a:pt x="106461" y="171450"/>
                      <a:pt x="137160" y="133074"/>
                      <a:pt x="137160" y="85725"/>
                    </a:cubicBezTo>
                    <a:cubicBezTo>
                      <a:pt x="137160" y="38376"/>
                      <a:pt x="106451" y="0"/>
                      <a:pt x="68580" y="0"/>
                    </a:cubicBezTo>
                    <a:cubicBezTo>
                      <a:pt x="30709" y="0"/>
                      <a:pt x="0" y="38376"/>
                      <a:pt x="0" y="85725"/>
                    </a:cubicBezTo>
                    <a:cubicBezTo>
                      <a:pt x="0" y="133074"/>
                      <a:pt x="30699" y="171450"/>
                      <a:pt x="68580" y="171450"/>
                    </a:cubicBezTo>
                    <a:close/>
                    <a:moveTo>
                      <a:pt x="68580" y="19050"/>
                    </a:moveTo>
                    <a:cubicBezTo>
                      <a:pt x="95898" y="19050"/>
                      <a:pt x="118110" y="48958"/>
                      <a:pt x="118110" y="85725"/>
                    </a:cubicBezTo>
                    <a:cubicBezTo>
                      <a:pt x="118110" y="122492"/>
                      <a:pt x="95888" y="152400"/>
                      <a:pt x="68580" y="152400"/>
                    </a:cubicBezTo>
                    <a:cubicBezTo>
                      <a:pt x="41272" y="152400"/>
                      <a:pt x="19050" y="122492"/>
                      <a:pt x="19050" y="85725"/>
                    </a:cubicBezTo>
                    <a:cubicBezTo>
                      <a:pt x="19050" y="48958"/>
                      <a:pt x="41272" y="19050"/>
                      <a:pt x="68580" y="19050"/>
                    </a:cubicBezTo>
                    <a:close/>
                  </a:path>
                </a:pathLst>
              </a:custGeom>
              <a:solidFill>
                <a:srgbClr val="D0CECE"/>
              </a:solidFill>
              <a:ln w="9525" cap="flat" cmpd="sng">
                <a:solidFill>
                  <a:srgbClr val="D0CEC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9" name="Google Shape;439;p15"/>
              <p:cNvSpPr/>
              <p:nvPr/>
            </p:nvSpPr>
            <p:spPr>
              <a:xfrm>
                <a:off x="2197255" y="1962620"/>
                <a:ext cx="76261" cy="76276"/>
              </a:xfrm>
              <a:custGeom>
                <a:avLst/>
                <a:gdLst/>
                <a:ahLst/>
                <a:cxnLst/>
                <a:rect l="l" t="t" r="r" b="b"/>
                <a:pathLst>
                  <a:path w="76261" h="76276" extrusionOk="0">
                    <a:moveTo>
                      <a:pt x="27795" y="74875"/>
                    </a:moveTo>
                    <a:cubicBezTo>
                      <a:pt x="48147" y="80522"/>
                      <a:pt x="69223" y="68600"/>
                      <a:pt x="74870" y="48248"/>
                    </a:cubicBezTo>
                    <a:cubicBezTo>
                      <a:pt x="76726" y="41556"/>
                      <a:pt x="76726" y="34484"/>
                      <a:pt x="74868" y="27793"/>
                    </a:cubicBezTo>
                    <a:cubicBezTo>
                      <a:pt x="71365" y="14950"/>
                      <a:pt x="61335" y="4915"/>
                      <a:pt x="48493" y="1409"/>
                    </a:cubicBezTo>
                    <a:cubicBezTo>
                      <a:pt x="28145" y="-4252"/>
                      <a:pt x="7060" y="7654"/>
                      <a:pt x="1400" y="28003"/>
                    </a:cubicBezTo>
                    <a:cubicBezTo>
                      <a:pt x="-467" y="34711"/>
                      <a:pt x="-466" y="41802"/>
                      <a:pt x="1401" y="48510"/>
                    </a:cubicBezTo>
                    <a:cubicBezTo>
                      <a:pt x="4910" y="61353"/>
                      <a:pt x="14949" y="71381"/>
                      <a:pt x="27795" y="74875"/>
                    </a:cubicBezTo>
                    <a:close/>
                    <a:moveTo>
                      <a:pt x="38101" y="19068"/>
                    </a:moveTo>
                    <a:cubicBezTo>
                      <a:pt x="48623" y="19068"/>
                      <a:pt x="57151" y="27597"/>
                      <a:pt x="57151" y="38118"/>
                    </a:cubicBezTo>
                    <a:cubicBezTo>
                      <a:pt x="57151" y="48640"/>
                      <a:pt x="48623" y="57168"/>
                      <a:pt x="38101" y="57168"/>
                    </a:cubicBezTo>
                    <a:cubicBezTo>
                      <a:pt x="27580" y="57168"/>
                      <a:pt x="19051" y="48640"/>
                      <a:pt x="19051" y="38118"/>
                    </a:cubicBezTo>
                    <a:cubicBezTo>
                      <a:pt x="19051" y="27597"/>
                      <a:pt x="27580" y="19068"/>
                      <a:pt x="38101" y="19068"/>
                    </a:cubicBezTo>
                    <a:close/>
                  </a:path>
                </a:pathLst>
              </a:custGeom>
              <a:solidFill>
                <a:srgbClr val="D0CECE"/>
              </a:solidFill>
              <a:ln w="9525" cap="flat" cmpd="sng">
                <a:solidFill>
                  <a:srgbClr val="D0CEC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40" name="Google Shape;440;p15"/>
              <p:cNvSpPr/>
              <p:nvPr/>
            </p:nvSpPr>
            <p:spPr>
              <a:xfrm>
                <a:off x="2673602" y="1962442"/>
                <a:ext cx="76208" cy="76429"/>
              </a:xfrm>
              <a:custGeom>
                <a:avLst/>
                <a:gdLst/>
                <a:ahLst/>
                <a:cxnLst/>
                <a:rect l="l" t="t" r="r" b="b"/>
                <a:pathLst>
                  <a:path w="76208" h="76429" extrusionOk="0">
                    <a:moveTo>
                      <a:pt x="45872" y="75644"/>
                    </a:moveTo>
                    <a:cubicBezTo>
                      <a:pt x="63942" y="71433"/>
                      <a:pt x="76594" y="55141"/>
                      <a:pt x="76200" y="36591"/>
                    </a:cubicBezTo>
                    <a:lnTo>
                      <a:pt x="76200" y="36591"/>
                    </a:lnTo>
                    <a:cubicBezTo>
                      <a:pt x="76448" y="24011"/>
                      <a:pt x="69894" y="12273"/>
                      <a:pt x="59055" y="5883"/>
                    </a:cubicBezTo>
                    <a:cubicBezTo>
                      <a:pt x="40991" y="-5423"/>
                      <a:pt x="17182" y="56"/>
                      <a:pt x="5876" y="18120"/>
                    </a:cubicBezTo>
                    <a:cubicBezTo>
                      <a:pt x="2094" y="24164"/>
                      <a:pt x="60" y="31138"/>
                      <a:pt x="0" y="38268"/>
                    </a:cubicBezTo>
                    <a:cubicBezTo>
                      <a:pt x="3" y="59346"/>
                      <a:pt x="17093" y="76432"/>
                      <a:pt x="38171" y="76430"/>
                    </a:cubicBezTo>
                    <a:cubicBezTo>
                      <a:pt x="40758" y="76430"/>
                      <a:pt x="43339" y="76166"/>
                      <a:pt x="45872" y="75644"/>
                    </a:cubicBezTo>
                    <a:close/>
                    <a:moveTo>
                      <a:pt x="38100" y="19246"/>
                    </a:moveTo>
                    <a:cubicBezTo>
                      <a:pt x="48621" y="19246"/>
                      <a:pt x="57150" y="27775"/>
                      <a:pt x="57150" y="38296"/>
                    </a:cubicBezTo>
                    <a:cubicBezTo>
                      <a:pt x="57150" y="48818"/>
                      <a:pt x="48621" y="57346"/>
                      <a:pt x="38100" y="57346"/>
                    </a:cubicBezTo>
                    <a:cubicBezTo>
                      <a:pt x="27579" y="57346"/>
                      <a:pt x="19050" y="48818"/>
                      <a:pt x="19050" y="38296"/>
                    </a:cubicBezTo>
                    <a:cubicBezTo>
                      <a:pt x="19050" y="27775"/>
                      <a:pt x="27579" y="19246"/>
                      <a:pt x="38100" y="19246"/>
                    </a:cubicBezTo>
                    <a:close/>
                  </a:path>
                </a:pathLst>
              </a:custGeom>
              <a:solidFill>
                <a:srgbClr val="D0CECE"/>
              </a:solidFill>
              <a:ln w="9525" cap="flat" cmpd="sng">
                <a:solidFill>
                  <a:srgbClr val="D0CEC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41" name="Google Shape;441;p15"/>
              <p:cNvSpPr/>
              <p:nvPr/>
            </p:nvSpPr>
            <p:spPr>
              <a:xfrm>
                <a:off x="2111532" y="1867389"/>
                <a:ext cx="724004" cy="266700"/>
              </a:xfrm>
              <a:custGeom>
                <a:avLst/>
                <a:gdLst/>
                <a:ahLst/>
                <a:cxnLst/>
                <a:rect l="l" t="t" r="r" b="b"/>
                <a:pathLst>
                  <a:path w="724004" h="266700" extrusionOk="0">
                    <a:moveTo>
                      <a:pt x="695430" y="266700"/>
                    </a:moveTo>
                    <a:lnTo>
                      <a:pt x="724005" y="238125"/>
                    </a:lnTo>
                    <a:lnTo>
                      <a:pt x="724005" y="28575"/>
                    </a:lnTo>
                    <a:lnTo>
                      <a:pt x="695430" y="0"/>
                    </a:lnTo>
                    <a:lnTo>
                      <a:pt x="38100" y="0"/>
                    </a:lnTo>
                    <a:lnTo>
                      <a:pt x="0" y="38100"/>
                    </a:lnTo>
                    <a:lnTo>
                      <a:pt x="0" y="228600"/>
                    </a:lnTo>
                    <a:lnTo>
                      <a:pt x="38100" y="266700"/>
                    </a:lnTo>
                    <a:close/>
                    <a:moveTo>
                      <a:pt x="19050" y="46006"/>
                    </a:moveTo>
                    <a:lnTo>
                      <a:pt x="46006" y="19050"/>
                    </a:lnTo>
                    <a:lnTo>
                      <a:pt x="687543" y="19050"/>
                    </a:lnTo>
                    <a:lnTo>
                      <a:pt x="704955" y="36462"/>
                    </a:lnTo>
                    <a:lnTo>
                      <a:pt x="704955" y="230257"/>
                    </a:lnTo>
                    <a:lnTo>
                      <a:pt x="687543" y="247650"/>
                    </a:lnTo>
                    <a:lnTo>
                      <a:pt x="46006" y="247650"/>
                    </a:lnTo>
                    <a:lnTo>
                      <a:pt x="19050" y="220732"/>
                    </a:lnTo>
                    <a:close/>
                  </a:path>
                </a:pathLst>
              </a:custGeom>
              <a:solidFill>
                <a:srgbClr val="D0CECE"/>
              </a:solidFill>
              <a:ln w="9525" cap="flat" cmpd="sng">
                <a:solidFill>
                  <a:srgbClr val="D0CEC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442" name="Google Shape;442;p15" descr="Greek Temple outline"/>
            <p:cNvPicPr preferRelativeResize="0"/>
            <p:nvPr/>
          </p:nvPicPr>
          <p:blipFill rotWithShape="1">
            <a:blip r:embed="rId3">
              <a:alphaModFix/>
            </a:blip>
            <a:srcRect/>
            <a:stretch/>
          </p:blipFill>
          <p:spPr>
            <a:xfrm>
              <a:off x="4158898" y="2263130"/>
              <a:ext cx="1188720" cy="1188720"/>
            </a:xfrm>
            <a:prstGeom prst="rect">
              <a:avLst/>
            </a:prstGeom>
            <a:noFill/>
            <a:ln>
              <a:noFill/>
            </a:ln>
          </p:spPr>
        </p:pic>
        <p:sp>
          <p:nvSpPr>
            <p:cNvPr id="443" name="Google Shape;443;p15" descr="Megaphone outline"/>
            <p:cNvSpPr/>
            <p:nvPr/>
          </p:nvSpPr>
          <p:spPr>
            <a:xfrm>
              <a:off x="9516063" y="2448885"/>
              <a:ext cx="1005840" cy="817210"/>
            </a:xfrm>
            <a:custGeom>
              <a:avLst/>
              <a:gdLst/>
              <a:ahLst/>
              <a:cxnLst/>
              <a:rect l="l" t="t" r="r" b="b"/>
              <a:pathLst>
                <a:path w="754962" h="613380" extrusionOk="0">
                  <a:moveTo>
                    <a:pt x="750837" y="380361"/>
                  </a:moveTo>
                  <a:lnTo>
                    <a:pt x="539048" y="13524"/>
                  </a:lnTo>
                  <a:cubicBezTo>
                    <a:pt x="534354" y="6061"/>
                    <a:pt x="526506" y="1150"/>
                    <a:pt x="517741" y="189"/>
                  </a:cubicBezTo>
                  <a:cubicBezTo>
                    <a:pt x="509399" y="-795"/>
                    <a:pt x="501066" y="2096"/>
                    <a:pt x="495129" y="8038"/>
                  </a:cubicBezTo>
                  <a:lnTo>
                    <a:pt x="64160" y="423852"/>
                  </a:lnTo>
                  <a:lnTo>
                    <a:pt x="0" y="485326"/>
                  </a:lnTo>
                  <a:lnTo>
                    <a:pt x="73895" y="613380"/>
                  </a:lnTo>
                  <a:lnTo>
                    <a:pt x="158801" y="586929"/>
                  </a:lnTo>
                  <a:lnTo>
                    <a:pt x="278949" y="552858"/>
                  </a:lnTo>
                  <a:lnTo>
                    <a:pt x="276092" y="555478"/>
                  </a:lnTo>
                  <a:lnTo>
                    <a:pt x="328212" y="613009"/>
                  </a:lnTo>
                  <a:lnTo>
                    <a:pt x="492843" y="567517"/>
                  </a:lnTo>
                  <a:lnTo>
                    <a:pt x="508083" y="489746"/>
                  </a:lnTo>
                  <a:lnTo>
                    <a:pt x="504158" y="488984"/>
                  </a:lnTo>
                  <a:lnTo>
                    <a:pt x="734816" y="423566"/>
                  </a:lnTo>
                  <a:lnTo>
                    <a:pt x="735882" y="423195"/>
                  </a:lnTo>
                  <a:cubicBezTo>
                    <a:pt x="744324" y="419596"/>
                    <a:pt x="750778" y="412498"/>
                    <a:pt x="753561" y="403754"/>
                  </a:cubicBezTo>
                  <a:cubicBezTo>
                    <a:pt x="756130" y="395934"/>
                    <a:pt x="755134" y="387381"/>
                    <a:pt x="750837" y="380361"/>
                  </a:cubicBezTo>
                  <a:close/>
                  <a:moveTo>
                    <a:pt x="23965" y="488755"/>
                  </a:moveTo>
                  <a:lnTo>
                    <a:pt x="68847" y="445740"/>
                  </a:lnTo>
                  <a:lnTo>
                    <a:pt x="141837" y="572251"/>
                  </a:lnTo>
                  <a:lnTo>
                    <a:pt x="82782" y="590663"/>
                  </a:lnTo>
                  <a:close/>
                  <a:moveTo>
                    <a:pt x="476402" y="552297"/>
                  </a:moveTo>
                  <a:lnTo>
                    <a:pt x="334480" y="591530"/>
                  </a:lnTo>
                  <a:lnTo>
                    <a:pt x="295218" y="548239"/>
                  </a:lnTo>
                  <a:lnTo>
                    <a:pt x="487918" y="493584"/>
                  </a:lnTo>
                  <a:close/>
                  <a:moveTo>
                    <a:pt x="735378" y="398039"/>
                  </a:moveTo>
                  <a:cubicBezTo>
                    <a:pt x="734359" y="401280"/>
                    <a:pt x="732041" y="403954"/>
                    <a:pt x="728977" y="405421"/>
                  </a:cubicBezTo>
                  <a:lnTo>
                    <a:pt x="160572" y="566613"/>
                  </a:lnTo>
                  <a:lnTo>
                    <a:pt x="83001" y="432139"/>
                  </a:lnTo>
                  <a:lnTo>
                    <a:pt x="508473" y="21611"/>
                  </a:lnTo>
                  <a:cubicBezTo>
                    <a:pt x="510352" y="19707"/>
                    <a:pt x="513008" y="18778"/>
                    <a:pt x="515664" y="19097"/>
                  </a:cubicBezTo>
                  <a:cubicBezTo>
                    <a:pt x="518554" y="19413"/>
                    <a:pt x="521157" y="20993"/>
                    <a:pt x="522770" y="23411"/>
                  </a:cubicBezTo>
                  <a:lnTo>
                    <a:pt x="734559" y="390238"/>
                  </a:lnTo>
                  <a:cubicBezTo>
                    <a:pt x="735970" y="392590"/>
                    <a:pt x="736270" y="395445"/>
                    <a:pt x="735378" y="398039"/>
                  </a:cubicBezTo>
                  <a:close/>
                </a:path>
              </a:pathLst>
            </a:custGeom>
            <a:solidFill>
              <a:srgbClr val="D0CECE"/>
            </a:solidFill>
            <a:ln w="9525" cap="flat" cmpd="sng">
              <a:solidFill>
                <a:srgbClr val="D0CEC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44" name="Google Shape;444;p15"/>
            <p:cNvSpPr txBox="1"/>
            <p:nvPr/>
          </p:nvSpPr>
          <p:spPr>
            <a:xfrm>
              <a:off x="838200" y="3105740"/>
              <a:ext cx="10515600" cy="1416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4300" b="1" i="0" u="none" strike="noStrike" cap="none">
                  <a:solidFill>
                    <a:srgbClr val="FF0000"/>
                  </a:solidFill>
                  <a:latin typeface="Calibri"/>
                  <a:ea typeface="Calibri"/>
                  <a:cs typeface="Calibri"/>
                  <a:sym typeface="Calibri"/>
                </a:rPr>
                <a:t>How might your organization contribute to </a:t>
              </a:r>
              <a:endParaRPr sz="4300" b="1" i="0" u="none" strike="noStrike" cap="none">
                <a:solidFill>
                  <a:srgbClr val="FF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3600"/>
                <a:buFont typeface="Arial"/>
                <a:buNone/>
              </a:pPr>
              <a:r>
                <a:rPr lang="en-US" sz="4300" b="1" i="0" u="none" strike="noStrike" cap="none">
                  <a:solidFill>
                    <a:srgbClr val="FF0000"/>
                  </a:solidFill>
                  <a:latin typeface="Calibri"/>
                  <a:ea typeface="Calibri"/>
                  <a:cs typeface="Calibri"/>
                  <a:sym typeface="Calibri"/>
                </a:rPr>
                <a:t>census data accuracy?</a:t>
              </a:r>
              <a:endParaRPr sz="2100" b="0" i="0" u="none" strike="noStrike" cap="none">
                <a:solidFill>
                  <a:srgbClr val="000000"/>
                </a:solidFill>
                <a:latin typeface="Arial"/>
                <a:ea typeface="Arial"/>
                <a:cs typeface="Arial"/>
                <a:sym typeface="Arial"/>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448"/>
        <p:cNvGrpSpPr/>
        <p:nvPr/>
      </p:nvGrpSpPr>
      <p:grpSpPr>
        <a:xfrm>
          <a:off x="0" y="0"/>
          <a:ext cx="0" cy="0"/>
          <a:chOff x="0" y="0"/>
          <a:chExt cx="0" cy="0"/>
        </a:xfrm>
      </p:grpSpPr>
      <p:sp>
        <p:nvSpPr>
          <p:cNvPr id="449" name="Google Shape;449;g221946b6645_0_713"/>
          <p:cNvSpPr txBox="1">
            <a:spLocks noGrp="1"/>
          </p:cNvSpPr>
          <p:nvPr>
            <p:ph type="title"/>
          </p:nvPr>
        </p:nvSpPr>
        <p:spPr>
          <a:xfrm>
            <a:off x="1869025" y="1718100"/>
            <a:ext cx="8603400" cy="3179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6000"/>
              <a:buFont typeface="Arial"/>
              <a:buNone/>
            </a:pPr>
            <a:r>
              <a:rPr lang="en-US" sz="4400"/>
              <a:t>Amplifying the US Census Bureau’s activities in historically undercounted communities</a:t>
            </a:r>
            <a:endParaRPr sz="4400"/>
          </a:p>
        </p:txBody>
      </p:sp>
      <p:pic>
        <p:nvPicPr>
          <p:cNvPr id="450" name="Google Shape;450;g221946b6645_0_713"/>
          <p:cNvPicPr preferRelativeResize="0"/>
          <p:nvPr/>
        </p:nvPicPr>
        <p:blipFill rotWithShape="1">
          <a:blip r:embed="rId3">
            <a:alphaModFix/>
          </a:blip>
          <a:srcRect/>
          <a:stretch/>
        </p:blipFill>
        <p:spPr>
          <a:xfrm>
            <a:off x="11201919" y="107022"/>
            <a:ext cx="830425" cy="756385"/>
          </a:xfrm>
          <a:prstGeom prst="rect">
            <a:avLst/>
          </a:prstGeom>
          <a:noFill/>
          <a:ln>
            <a:noFill/>
          </a:ln>
        </p:spPr>
      </p:pic>
      <p:sp>
        <p:nvSpPr>
          <p:cNvPr id="451" name="Google Shape;451;g221946b6645_0_71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42</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455"/>
        <p:cNvGrpSpPr/>
        <p:nvPr/>
      </p:nvGrpSpPr>
      <p:grpSpPr>
        <a:xfrm>
          <a:off x="0" y="0"/>
          <a:ext cx="0" cy="0"/>
          <a:chOff x="0" y="0"/>
          <a:chExt cx="0" cy="0"/>
        </a:xfrm>
      </p:grpSpPr>
      <p:sp>
        <p:nvSpPr>
          <p:cNvPr id="456" name="Google Shape;456;g2462edcea33_0_7"/>
          <p:cNvSpPr txBox="1">
            <a:spLocks noGrp="1"/>
          </p:cNvSpPr>
          <p:nvPr>
            <p:ph type="title"/>
          </p:nvPr>
        </p:nvSpPr>
        <p:spPr>
          <a:xfrm>
            <a:off x="1517200" y="1718100"/>
            <a:ext cx="8866200" cy="3179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6000"/>
              <a:buFont typeface="Arial"/>
              <a:buNone/>
            </a:pPr>
            <a:r>
              <a:rPr lang="en-US" sz="4400"/>
              <a:t>What do we know about historically undercounted communities?</a:t>
            </a:r>
            <a:endParaRPr sz="4400"/>
          </a:p>
        </p:txBody>
      </p:sp>
      <p:pic>
        <p:nvPicPr>
          <p:cNvPr id="457" name="Google Shape;457;g2462edcea33_0_7"/>
          <p:cNvPicPr preferRelativeResize="0"/>
          <p:nvPr/>
        </p:nvPicPr>
        <p:blipFill rotWithShape="1">
          <a:blip r:embed="rId3">
            <a:alphaModFix/>
          </a:blip>
          <a:srcRect/>
          <a:stretch/>
        </p:blipFill>
        <p:spPr>
          <a:xfrm>
            <a:off x="11201919" y="107022"/>
            <a:ext cx="830425" cy="756385"/>
          </a:xfrm>
          <a:prstGeom prst="rect">
            <a:avLst/>
          </a:prstGeom>
          <a:noFill/>
          <a:ln>
            <a:noFill/>
          </a:ln>
        </p:spPr>
      </p:pic>
      <p:sp>
        <p:nvSpPr>
          <p:cNvPr id="458" name="Google Shape;458;g2462edcea33_0_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43</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g221946b6645_0_35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44</a:t>
            </a:fld>
            <a:endParaRPr/>
          </a:p>
        </p:txBody>
      </p:sp>
      <p:sp>
        <p:nvSpPr>
          <p:cNvPr id="465" name="Google Shape;465;g221946b6645_0_350"/>
          <p:cNvSpPr txBox="1"/>
          <p:nvPr/>
        </p:nvSpPr>
        <p:spPr>
          <a:xfrm>
            <a:off x="574800" y="586400"/>
            <a:ext cx="10779000" cy="5571900"/>
          </a:xfrm>
          <a:prstGeom prst="rect">
            <a:avLst/>
          </a:prstGeom>
          <a:noFill/>
          <a:ln>
            <a:noFill/>
          </a:ln>
        </p:spPr>
        <p:txBody>
          <a:bodyPr spcFirstLastPara="1" wrap="square" lIns="91425" tIns="91425" rIns="91425" bIns="91425" anchor="t" anchorCtr="0">
            <a:spAutoFit/>
          </a:bodyPr>
          <a:lstStyle/>
          <a:p>
            <a:pPr marL="457200" marR="0" lvl="0" indent="0" algn="l" rtl="0">
              <a:lnSpc>
                <a:spcPct val="115000"/>
              </a:lnSpc>
              <a:spcBef>
                <a:spcPts val="0"/>
              </a:spcBef>
              <a:spcAft>
                <a:spcPts val="0"/>
              </a:spcAft>
              <a:buClr>
                <a:srgbClr val="000000"/>
              </a:buClr>
              <a:buSzPts val="2800"/>
              <a:buFont typeface="Arial"/>
              <a:buNone/>
            </a:pPr>
            <a:r>
              <a:rPr lang="en-US" sz="2800">
                <a:solidFill>
                  <a:srgbClr val="002060"/>
                </a:solidFill>
                <a:latin typeface="Calibri"/>
                <a:ea typeface="Calibri"/>
                <a:cs typeface="Calibri"/>
                <a:sym typeface="Calibri"/>
              </a:rPr>
              <a:t>Historically undercounted</a:t>
            </a:r>
            <a:r>
              <a:rPr lang="en-US" sz="2800" i="0" u="none" strike="noStrike" cap="none">
                <a:solidFill>
                  <a:srgbClr val="002060"/>
                </a:solidFill>
                <a:latin typeface="Calibri"/>
                <a:ea typeface="Calibri"/>
                <a:cs typeface="Calibri"/>
                <a:sym typeface="Calibri"/>
              </a:rPr>
              <a:t> </a:t>
            </a:r>
            <a:r>
              <a:rPr lang="en-US" sz="2800">
                <a:solidFill>
                  <a:srgbClr val="002060"/>
                </a:solidFill>
                <a:latin typeface="Calibri"/>
                <a:ea typeface="Calibri"/>
                <a:cs typeface="Calibri"/>
                <a:sym typeface="Calibri"/>
              </a:rPr>
              <a:t>c</a:t>
            </a:r>
            <a:r>
              <a:rPr lang="en-US" sz="2800" i="0" u="none" strike="noStrike" cap="none">
                <a:solidFill>
                  <a:srgbClr val="002060"/>
                </a:solidFill>
                <a:latin typeface="Calibri"/>
                <a:ea typeface="Calibri"/>
                <a:cs typeface="Calibri"/>
                <a:sym typeface="Calibri"/>
              </a:rPr>
              <a:t>ommunities are those for whom a </a:t>
            </a:r>
            <a:r>
              <a:rPr lang="en-US" sz="2800" b="1" i="0" u="none" strike="noStrike" cap="none">
                <a:solidFill>
                  <a:srgbClr val="002060"/>
                </a:solidFill>
                <a:latin typeface="Calibri"/>
                <a:ea typeface="Calibri"/>
                <a:cs typeface="Calibri"/>
                <a:sym typeface="Calibri"/>
              </a:rPr>
              <a:t>real or perceived barrier exists for full and representative inclusion in the data collection process</a:t>
            </a:r>
            <a:r>
              <a:rPr lang="en-US" sz="2800" i="0" u="none" strike="noStrike" cap="none">
                <a:solidFill>
                  <a:srgbClr val="002060"/>
                </a:solidFill>
                <a:latin typeface="Calibri"/>
                <a:ea typeface="Calibri"/>
                <a:cs typeface="Calibri"/>
                <a:sym typeface="Calibri"/>
              </a:rPr>
              <a:t>. </a:t>
            </a:r>
            <a:endParaRPr sz="2800" i="0" u="none" strike="noStrike" cap="none">
              <a:solidFill>
                <a:srgbClr val="002060"/>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2800"/>
              <a:buFont typeface="Arial"/>
              <a:buNone/>
            </a:pPr>
            <a:endParaRPr sz="2800" i="0" u="none" strike="noStrike" cap="none">
              <a:solidFill>
                <a:srgbClr val="002060"/>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2800"/>
              <a:buFont typeface="Arial"/>
              <a:buNone/>
            </a:pPr>
            <a:r>
              <a:rPr lang="en-US" sz="2800" i="0" u="none" strike="noStrike" cap="none">
                <a:solidFill>
                  <a:srgbClr val="002060"/>
                </a:solidFill>
                <a:latin typeface="Calibri"/>
                <a:ea typeface="Calibri"/>
                <a:cs typeface="Calibri"/>
                <a:sym typeface="Calibri"/>
              </a:rPr>
              <a:t>Some examples of common </a:t>
            </a:r>
            <a:r>
              <a:rPr lang="en-US" sz="2800">
                <a:solidFill>
                  <a:srgbClr val="002060"/>
                </a:solidFill>
                <a:latin typeface="Calibri"/>
                <a:ea typeface="Calibri"/>
                <a:cs typeface="Calibri"/>
                <a:sym typeface="Calibri"/>
              </a:rPr>
              <a:t>historically undercounted</a:t>
            </a:r>
            <a:r>
              <a:rPr lang="en-US" sz="2800" i="0" u="none" strike="noStrike" cap="none">
                <a:solidFill>
                  <a:srgbClr val="002060"/>
                </a:solidFill>
                <a:latin typeface="Calibri"/>
                <a:ea typeface="Calibri"/>
                <a:cs typeface="Calibri"/>
                <a:sym typeface="Calibri"/>
              </a:rPr>
              <a:t> populations include people experiencing homelessness, historically marginalized groups, and nomadic peoples. </a:t>
            </a:r>
            <a:endParaRPr sz="2800" i="0" u="none" strike="noStrike" cap="none">
              <a:solidFill>
                <a:srgbClr val="002060"/>
              </a:solidFill>
              <a:latin typeface="Calibri"/>
              <a:ea typeface="Calibri"/>
              <a:cs typeface="Calibri"/>
              <a:sym typeface="Calibri"/>
            </a:endParaRPr>
          </a:p>
          <a:p>
            <a:pPr marL="457200" marR="0" lvl="0" indent="0" algn="l" rtl="0">
              <a:lnSpc>
                <a:spcPct val="115000"/>
              </a:lnSpc>
              <a:spcBef>
                <a:spcPts val="0"/>
              </a:spcBef>
              <a:spcAft>
                <a:spcPts val="0"/>
              </a:spcAft>
              <a:buClr>
                <a:srgbClr val="000000"/>
              </a:buClr>
              <a:buSzPts val="2800"/>
              <a:buFont typeface="Arial"/>
              <a:buNone/>
            </a:pPr>
            <a:endParaRPr sz="2800" i="0" u="none" strike="noStrike" cap="none">
              <a:solidFill>
                <a:srgbClr val="002060"/>
              </a:solidFill>
              <a:latin typeface="Calibri"/>
              <a:ea typeface="Calibri"/>
              <a:cs typeface="Calibri"/>
              <a:sym typeface="Calibri"/>
            </a:endParaRPr>
          </a:p>
          <a:p>
            <a:pPr marL="457200" marR="0" lvl="0" indent="0" algn="l" rtl="0">
              <a:lnSpc>
                <a:spcPct val="115000"/>
              </a:lnSpc>
              <a:spcBef>
                <a:spcPts val="0"/>
              </a:spcBef>
              <a:spcAft>
                <a:spcPts val="1000"/>
              </a:spcAft>
              <a:buClr>
                <a:srgbClr val="000000"/>
              </a:buClr>
              <a:buSzPts val="2800"/>
              <a:buFont typeface="Arial"/>
              <a:buNone/>
            </a:pPr>
            <a:r>
              <a:rPr lang="en-US" sz="2800" i="0" u="none" strike="noStrike" cap="none">
                <a:solidFill>
                  <a:srgbClr val="002060"/>
                </a:solidFill>
                <a:latin typeface="Calibri"/>
                <a:ea typeface="Calibri"/>
                <a:cs typeface="Calibri"/>
                <a:sym typeface="Calibri"/>
              </a:rPr>
              <a:t>H</a:t>
            </a:r>
            <a:r>
              <a:rPr lang="en-US" sz="2800">
                <a:solidFill>
                  <a:srgbClr val="002060"/>
                </a:solidFill>
                <a:latin typeface="Calibri"/>
                <a:ea typeface="Calibri"/>
                <a:cs typeface="Calibri"/>
                <a:sym typeface="Calibri"/>
              </a:rPr>
              <a:t>istorically undercounted </a:t>
            </a:r>
            <a:r>
              <a:rPr lang="en-US" sz="2800" i="0" u="none" strike="noStrike" cap="none">
                <a:solidFill>
                  <a:srgbClr val="002060"/>
                </a:solidFill>
                <a:latin typeface="Calibri"/>
                <a:ea typeface="Calibri"/>
                <a:cs typeface="Calibri"/>
                <a:sym typeface="Calibri"/>
              </a:rPr>
              <a:t>populations in Texas are concentrated in the </a:t>
            </a:r>
            <a:r>
              <a:rPr lang="en-US" sz="2800" b="1" i="0" u="none" strike="noStrike" cap="none">
                <a:solidFill>
                  <a:srgbClr val="002060"/>
                </a:solidFill>
                <a:latin typeface="Calibri"/>
                <a:ea typeface="Calibri"/>
                <a:cs typeface="Calibri"/>
                <a:sym typeface="Calibri"/>
              </a:rPr>
              <a:t>Gulf Coast, High Plains, West Texas, South Texas, </a:t>
            </a:r>
            <a:r>
              <a:rPr lang="en-US" sz="2800" i="0" u="none" strike="noStrike" cap="none">
                <a:solidFill>
                  <a:srgbClr val="002060"/>
                </a:solidFill>
                <a:latin typeface="Calibri"/>
                <a:ea typeface="Calibri"/>
                <a:cs typeface="Calibri"/>
                <a:sym typeface="Calibri"/>
              </a:rPr>
              <a:t>and </a:t>
            </a:r>
            <a:r>
              <a:rPr lang="en-US" sz="2800" b="1" i="0" u="none" strike="noStrike" cap="none">
                <a:solidFill>
                  <a:srgbClr val="002060"/>
                </a:solidFill>
                <a:latin typeface="Calibri"/>
                <a:ea typeface="Calibri"/>
                <a:cs typeface="Calibri"/>
                <a:sym typeface="Calibri"/>
              </a:rPr>
              <a:t>Upper Rio Grande </a:t>
            </a:r>
            <a:r>
              <a:rPr lang="en-US" sz="2800" i="0" u="none" strike="noStrike" cap="none">
                <a:solidFill>
                  <a:srgbClr val="002060"/>
                </a:solidFill>
                <a:latin typeface="Calibri"/>
                <a:ea typeface="Calibri"/>
                <a:cs typeface="Calibri"/>
                <a:sym typeface="Calibri"/>
              </a:rPr>
              <a:t>regions of Texas.</a:t>
            </a:r>
            <a:endParaRPr sz="2800" i="0" u="none" strike="noStrike" cap="none">
              <a:solidFill>
                <a:srgbClr val="002060"/>
              </a:solidFill>
              <a:latin typeface="Calibri"/>
              <a:ea typeface="Calibri"/>
              <a:cs typeface="Calibri"/>
              <a:sym typeface="Calibri"/>
            </a:endParaRPr>
          </a:p>
        </p:txBody>
      </p:sp>
      <p:sp>
        <p:nvSpPr>
          <p:cNvPr id="466" name="Google Shape;466;g221946b6645_0_350"/>
          <p:cNvSpPr txBox="1"/>
          <p:nvPr/>
        </p:nvSpPr>
        <p:spPr>
          <a:xfrm>
            <a:off x="609600" y="6281050"/>
            <a:ext cx="10972800" cy="515700"/>
          </a:xfrm>
          <a:prstGeom prst="rect">
            <a:avLst/>
          </a:prstGeom>
          <a:noFill/>
          <a:ln>
            <a:noFill/>
          </a:ln>
        </p:spPr>
        <p:txBody>
          <a:bodyPr spcFirstLastPara="1" wrap="square" lIns="91425" tIns="91425" rIns="91425" bIns="91425" anchor="ctr" anchorCtr="0">
            <a:noAutofit/>
          </a:bodyPr>
          <a:lstStyle/>
          <a:p>
            <a:pPr marL="457200" marR="0" lvl="0" indent="0" algn="ctr" rtl="0">
              <a:lnSpc>
                <a:spcPct val="115000"/>
              </a:lnSpc>
              <a:spcBef>
                <a:spcPts val="0"/>
              </a:spcBef>
              <a:spcAft>
                <a:spcPts val="0"/>
              </a:spcAft>
              <a:buClr>
                <a:srgbClr val="000000"/>
              </a:buClr>
              <a:buSzPts val="1000"/>
              <a:buFont typeface="Arial"/>
              <a:buNone/>
            </a:pPr>
            <a:r>
              <a:rPr lang="en-US" sz="1000" b="0" i="0" u="none" strike="noStrike" cap="none">
                <a:solidFill>
                  <a:schemeClr val="dk1"/>
                </a:solidFill>
                <a:latin typeface="Calibri"/>
                <a:ea typeface="Calibri"/>
                <a:cs typeface="Calibri"/>
                <a:sym typeface="Calibri"/>
              </a:rPr>
              <a:t>Source: U.S. Census Bureau (2019) (Retrieved from https://www.census.gov/content/dam/Census/library/working-papers/2019/demo/</a:t>
            </a:r>
            <a:r>
              <a:rPr lang="en-US" sz="1000">
                <a:solidFill>
                  <a:schemeClr val="dk1"/>
                </a:solidFill>
                <a:latin typeface="Calibri"/>
                <a:ea typeface="Calibri"/>
                <a:cs typeface="Calibri"/>
                <a:sym typeface="Calibri"/>
              </a:rPr>
              <a:t>historically undercounted</a:t>
            </a:r>
            <a:r>
              <a:rPr lang="en-US" sz="1000" b="0" i="0" u="none" strike="noStrike" cap="none">
                <a:solidFill>
                  <a:schemeClr val="dk1"/>
                </a:solidFill>
                <a:latin typeface="Calibri"/>
                <a:ea typeface="Calibri"/>
                <a:cs typeface="Calibri"/>
                <a:sym typeface="Calibri"/>
              </a:rPr>
              <a:t>-Populations-Brief.pdf)</a:t>
            </a:r>
            <a:endParaRPr sz="1000" b="0" i="0" u="none" strike="noStrike" cap="none">
              <a:solidFill>
                <a:schemeClr val="dk1"/>
              </a:solidFill>
              <a:latin typeface="Calibri"/>
              <a:ea typeface="Calibri"/>
              <a:cs typeface="Calibri"/>
              <a:sym typeface="Calibri"/>
            </a:endParaRPr>
          </a:p>
          <a:p>
            <a:pPr marL="457200" marR="0" lvl="0" indent="0" algn="ctr" rtl="0">
              <a:lnSpc>
                <a:spcPct val="115000"/>
              </a:lnSpc>
              <a:spcBef>
                <a:spcPts val="0"/>
              </a:spcBef>
              <a:spcAft>
                <a:spcPts val="0"/>
              </a:spcAft>
              <a:buClr>
                <a:srgbClr val="000000"/>
              </a:buClr>
              <a:buSzPts val="1000"/>
              <a:buFont typeface="Arial"/>
              <a:buNone/>
            </a:pPr>
            <a:r>
              <a:rPr lang="en-US" sz="1000" b="0" i="0" u="none" strike="noStrike" cap="none">
                <a:solidFill>
                  <a:schemeClr val="dk1"/>
                </a:solidFill>
                <a:latin typeface="Calibri"/>
                <a:ea typeface="Calibri"/>
                <a:cs typeface="Calibri"/>
                <a:sym typeface="Calibri"/>
              </a:rPr>
              <a:t> and Hard to Count (2020) (Retrieved from https://www.censushardtocountmaps2020.us/img/mappdfs/Texas.pdf)</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g2462edcea33_0_13"/>
          <p:cNvSpPr txBox="1">
            <a:spLocks noGrp="1"/>
          </p:cNvSpPr>
          <p:nvPr>
            <p:ph type="sldNum" idx="12"/>
          </p:nvPr>
        </p:nvSpPr>
        <p:spPr>
          <a:xfrm>
            <a:off x="8748975" y="7463475"/>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45</a:t>
            </a:fld>
            <a:endParaRPr/>
          </a:p>
        </p:txBody>
      </p:sp>
      <p:sp>
        <p:nvSpPr>
          <p:cNvPr id="473" name="Google Shape;473;g2462edcea33_0_13"/>
          <p:cNvSpPr txBox="1"/>
          <p:nvPr/>
        </p:nvSpPr>
        <p:spPr>
          <a:xfrm>
            <a:off x="1697125" y="1935900"/>
            <a:ext cx="8619900" cy="29862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Clr>
                <a:schemeClr val="dk1"/>
              </a:buClr>
              <a:buSzPts val="2400"/>
              <a:buFont typeface="Arial"/>
              <a:buNone/>
            </a:pPr>
            <a:r>
              <a:rPr lang="en-US" sz="2800">
                <a:solidFill>
                  <a:srgbClr val="002060"/>
                </a:solidFill>
                <a:latin typeface="Calibri"/>
                <a:ea typeface="Calibri"/>
                <a:cs typeface="Calibri"/>
                <a:sym typeface="Calibri"/>
              </a:rPr>
              <a:t>In the 2020 Census, 547,968 Texas residents </a:t>
            </a:r>
            <a:endParaRPr sz="2800">
              <a:solidFill>
                <a:srgbClr val="002060"/>
              </a:solidFill>
              <a:latin typeface="Calibri"/>
              <a:ea typeface="Calibri"/>
              <a:cs typeface="Calibri"/>
              <a:sym typeface="Calibri"/>
            </a:endParaRPr>
          </a:p>
          <a:p>
            <a:pPr marL="0" marR="0" lvl="0" indent="0" algn="ctr" rtl="0">
              <a:lnSpc>
                <a:spcPct val="115000"/>
              </a:lnSpc>
              <a:spcBef>
                <a:spcPts val="0"/>
              </a:spcBef>
              <a:spcAft>
                <a:spcPts val="0"/>
              </a:spcAft>
              <a:buNone/>
            </a:pPr>
            <a:r>
              <a:rPr lang="en-US" sz="2800">
                <a:solidFill>
                  <a:srgbClr val="002060"/>
                </a:solidFill>
                <a:latin typeface="Calibri"/>
                <a:ea typeface="Calibri"/>
                <a:cs typeface="Calibri"/>
                <a:sym typeface="Calibri"/>
              </a:rPr>
              <a:t>were uncounted.</a:t>
            </a:r>
            <a:endParaRPr sz="2800">
              <a:solidFill>
                <a:srgbClr val="002060"/>
              </a:solidFill>
              <a:latin typeface="Calibri"/>
              <a:ea typeface="Calibri"/>
              <a:cs typeface="Calibri"/>
              <a:sym typeface="Calibri"/>
            </a:endParaRPr>
          </a:p>
          <a:p>
            <a:pPr marL="0" marR="0" lvl="0" indent="0" algn="ctr" rtl="0">
              <a:lnSpc>
                <a:spcPct val="115000"/>
              </a:lnSpc>
              <a:spcBef>
                <a:spcPts val="0"/>
              </a:spcBef>
              <a:spcAft>
                <a:spcPts val="0"/>
              </a:spcAft>
              <a:buNone/>
            </a:pPr>
            <a:endParaRPr sz="2800">
              <a:solidFill>
                <a:srgbClr val="002060"/>
              </a:solidFill>
              <a:latin typeface="Calibri"/>
              <a:ea typeface="Calibri"/>
              <a:cs typeface="Calibri"/>
              <a:sym typeface="Calibri"/>
            </a:endParaRPr>
          </a:p>
          <a:p>
            <a:pPr marL="0" marR="0" lvl="0" indent="0" algn="ctr" rtl="0">
              <a:lnSpc>
                <a:spcPct val="115000"/>
              </a:lnSpc>
              <a:spcBef>
                <a:spcPts val="0"/>
              </a:spcBef>
              <a:spcAft>
                <a:spcPts val="0"/>
              </a:spcAft>
              <a:buNone/>
            </a:pPr>
            <a:r>
              <a:rPr lang="en-US" sz="2800">
                <a:solidFill>
                  <a:srgbClr val="002060"/>
                </a:solidFill>
                <a:latin typeface="Calibri"/>
                <a:ea typeface="Calibri"/>
                <a:cs typeface="Calibri"/>
                <a:sym typeface="Calibri"/>
              </a:rPr>
              <a:t>There is a </a:t>
            </a:r>
            <a:r>
              <a:rPr lang="en-US" sz="2800" b="1">
                <a:solidFill>
                  <a:srgbClr val="002060"/>
                </a:solidFill>
                <a:latin typeface="Calibri"/>
                <a:ea typeface="Calibri"/>
                <a:cs typeface="Calibri"/>
                <a:sym typeface="Calibri"/>
              </a:rPr>
              <a:t>strong correlation</a:t>
            </a:r>
            <a:r>
              <a:rPr lang="en-US" sz="2800">
                <a:solidFill>
                  <a:srgbClr val="002060"/>
                </a:solidFill>
                <a:latin typeface="Calibri"/>
                <a:ea typeface="Calibri"/>
                <a:cs typeface="Calibri"/>
                <a:sym typeface="Calibri"/>
              </a:rPr>
              <a:t> between the undercount, individual self-response rates, and poverty and poverty-related challenge</a:t>
            </a:r>
            <a:r>
              <a:rPr lang="en-US" sz="2800">
                <a:solidFill>
                  <a:srgbClr val="002060"/>
                </a:solidFill>
              </a:rPr>
              <a:t>s.</a:t>
            </a:r>
            <a:endParaRPr sz="2500" b="0" i="0" u="none" strike="noStrike" cap="none">
              <a:solidFill>
                <a:srgbClr val="002060"/>
              </a:solidFill>
              <a:latin typeface="Arial"/>
              <a:ea typeface="Arial"/>
              <a:cs typeface="Arial"/>
              <a:sym typeface="Arial"/>
            </a:endParaRPr>
          </a:p>
        </p:txBody>
      </p:sp>
      <p:sp>
        <p:nvSpPr>
          <p:cNvPr id="474" name="Google Shape;474;g2462edcea33_0_1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45</a:t>
            </a:fld>
            <a:endParaRPr/>
          </a:p>
        </p:txBody>
      </p:sp>
      <p:sp>
        <p:nvSpPr>
          <p:cNvPr id="475" name="Google Shape;475;g2462edcea33_0_13"/>
          <p:cNvSpPr txBox="1"/>
          <p:nvPr/>
        </p:nvSpPr>
        <p:spPr>
          <a:xfrm>
            <a:off x="609600" y="6281050"/>
            <a:ext cx="10972800" cy="515700"/>
          </a:xfrm>
          <a:prstGeom prst="rect">
            <a:avLst/>
          </a:prstGeom>
          <a:noFill/>
          <a:ln>
            <a:noFill/>
          </a:ln>
        </p:spPr>
        <p:txBody>
          <a:bodyPr spcFirstLastPara="1" wrap="square" lIns="91425" tIns="91425" rIns="91425" bIns="91425" anchor="ctr" anchorCtr="0">
            <a:noAutofit/>
          </a:bodyPr>
          <a:lstStyle/>
          <a:p>
            <a:pPr marL="457200" marR="0" lvl="0" indent="0" algn="ctr" rtl="0">
              <a:lnSpc>
                <a:spcPct val="115000"/>
              </a:lnSpc>
              <a:spcBef>
                <a:spcPts val="0"/>
              </a:spcBef>
              <a:spcAft>
                <a:spcPts val="0"/>
              </a:spcAft>
              <a:buClr>
                <a:srgbClr val="000000"/>
              </a:buClr>
              <a:buSzPts val="1000"/>
              <a:buFont typeface="Arial"/>
              <a:buNone/>
            </a:pPr>
            <a:r>
              <a:rPr lang="en-US" sz="1000" b="0" i="0" u="none" strike="noStrike" cap="none">
                <a:solidFill>
                  <a:schemeClr val="dk1"/>
                </a:solidFill>
                <a:latin typeface="Calibri"/>
                <a:ea typeface="Calibri"/>
                <a:cs typeface="Calibri"/>
                <a:sym typeface="Calibri"/>
              </a:rPr>
              <a:t>Source: US Census Bureau 2020 Census; US Census Bureau (2020)(Retrieved from https://www.census.gov/content/dam/Census/library/factsheets/2020/dec/mission-count-everyone/mission-count-everyone.pdf)</a:t>
            </a:r>
            <a:endParaRPr sz="1000" b="1" i="0" u="none" strike="noStrike" cap="none">
              <a:solidFill>
                <a:srgbClr val="FF0000"/>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g221946b6645_0_358"/>
          <p:cNvSpPr txBox="1">
            <a:spLocks noGrp="1"/>
          </p:cNvSpPr>
          <p:nvPr>
            <p:ph type="sldNum" idx="12"/>
          </p:nvPr>
        </p:nvSpPr>
        <p:spPr>
          <a:xfrm>
            <a:off x="8748975" y="7463475"/>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46</a:t>
            </a:fld>
            <a:endParaRPr/>
          </a:p>
        </p:txBody>
      </p:sp>
      <p:sp>
        <p:nvSpPr>
          <p:cNvPr id="482" name="Google Shape;482;g221946b6645_0_358"/>
          <p:cNvSpPr txBox="1"/>
          <p:nvPr/>
        </p:nvSpPr>
        <p:spPr>
          <a:xfrm>
            <a:off x="838200" y="1511750"/>
            <a:ext cx="10303500" cy="4552200"/>
          </a:xfrm>
          <a:prstGeom prst="rect">
            <a:avLst/>
          </a:prstGeom>
          <a:noFill/>
          <a:ln>
            <a:noFill/>
          </a:ln>
        </p:spPr>
        <p:txBody>
          <a:bodyPr spcFirstLastPara="1" wrap="square" lIns="91425" tIns="91425" rIns="91425" bIns="91425" anchor="t" anchorCtr="0">
            <a:spAutoFit/>
          </a:bodyPr>
          <a:lstStyle/>
          <a:p>
            <a:pPr marL="457200" lvl="0" indent="-387350" algn="l" rtl="0">
              <a:lnSpc>
                <a:spcPct val="115000"/>
              </a:lnSpc>
              <a:spcBef>
                <a:spcPts val="0"/>
              </a:spcBef>
              <a:spcAft>
                <a:spcPts val="0"/>
              </a:spcAft>
              <a:buClr>
                <a:srgbClr val="002060"/>
              </a:buClr>
              <a:buSzPts val="2500"/>
              <a:buFont typeface="Calibri"/>
              <a:buChar char="●"/>
            </a:pPr>
            <a:r>
              <a:rPr lang="en-US" sz="2500" b="1">
                <a:solidFill>
                  <a:srgbClr val="002060"/>
                </a:solidFill>
                <a:latin typeface="Calibri"/>
                <a:ea typeface="Calibri"/>
                <a:cs typeface="Calibri"/>
                <a:sym typeface="Calibri"/>
              </a:rPr>
              <a:t>14.7% of Texans live below the poverty line.</a:t>
            </a:r>
            <a:endParaRPr sz="2500" b="1">
              <a:solidFill>
                <a:srgbClr val="002060"/>
              </a:solidFill>
              <a:latin typeface="Calibri"/>
              <a:ea typeface="Calibri"/>
              <a:cs typeface="Calibri"/>
              <a:sym typeface="Calibri"/>
            </a:endParaRPr>
          </a:p>
          <a:p>
            <a:pPr marL="457200" marR="0" lvl="0" indent="-387350" algn="l" rtl="0">
              <a:lnSpc>
                <a:spcPct val="115000"/>
              </a:lnSpc>
              <a:spcBef>
                <a:spcPts val="0"/>
              </a:spcBef>
              <a:spcAft>
                <a:spcPts val="0"/>
              </a:spcAft>
              <a:buClr>
                <a:srgbClr val="002060"/>
              </a:buClr>
              <a:buSzPts val="2500"/>
              <a:buFont typeface="Calibri"/>
              <a:buChar char="●"/>
            </a:pPr>
            <a:r>
              <a:rPr lang="en-US" sz="2500" b="1">
                <a:solidFill>
                  <a:srgbClr val="002060"/>
                </a:solidFill>
                <a:latin typeface="Calibri"/>
                <a:ea typeface="Calibri"/>
                <a:cs typeface="Calibri"/>
                <a:sym typeface="Calibri"/>
              </a:rPr>
              <a:t>20% of Texans live just above the poverty line.</a:t>
            </a:r>
            <a:endParaRPr sz="2500" b="1">
              <a:solidFill>
                <a:srgbClr val="002060"/>
              </a:solidFill>
              <a:latin typeface="Calibri"/>
              <a:ea typeface="Calibri"/>
              <a:cs typeface="Calibri"/>
              <a:sym typeface="Calibri"/>
            </a:endParaRPr>
          </a:p>
          <a:p>
            <a:pPr marL="457200" marR="0" lvl="0" indent="-387350" algn="l" rtl="0">
              <a:lnSpc>
                <a:spcPct val="115000"/>
              </a:lnSpc>
              <a:spcBef>
                <a:spcPts val="0"/>
              </a:spcBef>
              <a:spcAft>
                <a:spcPts val="0"/>
              </a:spcAft>
              <a:buClr>
                <a:srgbClr val="002060"/>
              </a:buClr>
              <a:buSzPts val="2500"/>
              <a:buFont typeface="Calibri"/>
              <a:buChar char="●"/>
            </a:pPr>
            <a:r>
              <a:rPr lang="en-US" sz="2500" i="0" u="none" strike="noStrike" cap="none">
                <a:solidFill>
                  <a:srgbClr val="002060"/>
                </a:solidFill>
                <a:latin typeface="Calibri"/>
                <a:ea typeface="Calibri"/>
                <a:cs typeface="Calibri"/>
                <a:sym typeface="Calibri"/>
              </a:rPr>
              <a:t>30% of Texas households are renters.</a:t>
            </a:r>
            <a:endParaRPr sz="2500" i="0" u="none" strike="noStrike" cap="none">
              <a:solidFill>
                <a:srgbClr val="002060"/>
              </a:solidFill>
              <a:latin typeface="Calibri"/>
              <a:ea typeface="Calibri"/>
              <a:cs typeface="Calibri"/>
              <a:sym typeface="Calibri"/>
            </a:endParaRPr>
          </a:p>
          <a:p>
            <a:pPr marL="457200" marR="0" lvl="0" indent="-387350" algn="l" rtl="0">
              <a:lnSpc>
                <a:spcPct val="115000"/>
              </a:lnSpc>
              <a:spcBef>
                <a:spcPts val="0"/>
              </a:spcBef>
              <a:spcAft>
                <a:spcPts val="0"/>
              </a:spcAft>
              <a:buClr>
                <a:srgbClr val="002060"/>
              </a:buClr>
              <a:buSzPts val="2500"/>
              <a:buFont typeface="Calibri"/>
              <a:buChar char="●"/>
            </a:pPr>
            <a:r>
              <a:rPr lang="en-US" sz="2500" i="0" u="none" strike="noStrike" cap="none">
                <a:solidFill>
                  <a:srgbClr val="002060"/>
                </a:solidFill>
                <a:latin typeface="Calibri"/>
                <a:ea typeface="Calibri"/>
                <a:cs typeface="Calibri"/>
                <a:sym typeface="Calibri"/>
              </a:rPr>
              <a:t>5% of households with children under 18 are single-parent homes.</a:t>
            </a:r>
            <a:endParaRPr sz="2500" i="0" u="none" strike="noStrike" cap="none">
              <a:solidFill>
                <a:srgbClr val="002060"/>
              </a:solidFill>
              <a:latin typeface="Calibri"/>
              <a:ea typeface="Calibri"/>
              <a:cs typeface="Calibri"/>
              <a:sym typeface="Calibri"/>
            </a:endParaRPr>
          </a:p>
          <a:p>
            <a:pPr marL="457200" marR="0" lvl="0" indent="-387350" algn="l" rtl="0">
              <a:lnSpc>
                <a:spcPct val="115000"/>
              </a:lnSpc>
              <a:spcBef>
                <a:spcPts val="0"/>
              </a:spcBef>
              <a:spcAft>
                <a:spcPts val="0"/>
              </a:spcAft>
              <a:buClr>
                <a:srgbClr val="002060"/>
              </a:buClr>
              <a:buSzPts val="2500"/>
              <a:buFont typeface="Calibri"/>
              <a:buChar char="●"/>
            </a:pPr>
            <a:r>
              <a:rPr lang="en-US" sz="2500" i="0" u="none" strike="noStrike" cap="none">
                <a:solidFill>
                  <a:srgbClr val="002060"/>
                </a:solidFill>
                <a:latin typeface="Calibri"/>
                <a:ea typeface="Calibri"/>
                <a:cs typeface="Calibri"/>
                <a:sym typeface="Calibri"/>
              </a:rPr>
              <a:t>Approximately 8% of households in Texas are LEP.</a:t>
            </a:r>
            <a:endParaRPr sz="2500" i="0" u="none" strike="noStrike" cap="none">
              <a:solidFill>
                <a:srgbClr val="002060"/>
              </a:solidFill>
              <a:latin typeface="Calibri"/>
              <a:ea typeface="Calibri"/>
              <a:cs typeface="Calibri"/>
              <a:sym typeface="Calibri"/>
            </a:endParaRPr>
          </a:p>
          <a:p>
            <a:pPr marL="457200" marR="0" lvl="0" indent="-387350" algn="l" rtl="0">
              <a:lnSpc>
                <a:spcPct val="115000"/>
              </a:lnSpc>
              <a:spcBef>
                <a:spcPts val="0"/>
              </a:spcBef>
              <a:spcAft>
                <a:spcPts val="0"/>
              </a:spcAft>
              <a:buClr>
                <a:srgbClr val="002060"/>
              </a:buClr>
              <a:buSzPts val="2500"/>
              <a:buFont typeface="Calibri"/>
              <a:buChar char="●"/>
            </a:pPr>
            <a:r>
              <a:rPr lang="en-US" sz="2500" i="0" u="none" strike="noStrike" cap="none">
                <a:solidFill>
                  <a:srgbClr val="002060"/>
                </a:solidFill>
                <a:latin typeface="Calibri"/>
                <a:ea typeface="Calibri"/>
                <a:cs typeface="Calibri"/>
                <a:sym typeface="Calibri"/>
              </a:rPr>
              <a:t>17% of the state population was born outside of the US.</a:t>
            </a:r>
            <a:endParaRPr sz="2500" i="0" u="none" strike="noStrike" cap="none">
              <a:solidFill>
                <a:srgbClr val="002060"/>
              </a:solidFill>
              <a:latin typeface="Calibri"/>
              <a:ea typeface="Calibri"/>
              <a:cs typeface="Calibri"/>
              <a:sym typeface="Calibri"/>
            </a:endParaRPr>
          </a:p>
          <a:p>
            <a:pPr marL="457200" marR="0" lvl="0" indent="-387350" algn="l" rtl="0">
              <a:lnSpc>
                <a:spcPct val="115000"/>
              </a:lnSpc>
              <a:spcBef>
                <a:spcPts val="0"/>
              </a:spcBef>
              <a:spcAft>
                <a:spcPts val="0"/>
              </a:spcAft>
              <a:buClr>
                <a:srgbClr val="002060"/>
              </a:buClr>
              <a:buSzPts val="2500"/>
              <a:buFont typeface="Arial"/>
              <a:buChar char="●"/>
            </a:pPr>
            <a:r>
              <a:rPr lang="en-US" sz="2500" i="0" u="none" strike="noStrike" cap="none">
                <a:solidFill>
                  <a:srgbClr val="002060"/>
                </a:solidFill>
                <a:latin typeface="Calibri"/>
                <a:ea typeface="Calibri"/>
                <a:cs typeface="Calibri"/>
                <a:sym typeface="Calibri"/>
              </a:rPr>
              <a:t>Texas has the </a:t>
            </a:r>
            <a:r>
              <a:rPr lang="en-US" sz="2500" b="1" i="0" u="none" strike="noStrike" cap="none">
                <a:solidFill>
                  <a:srgbClr val="002060"/>
                </a:solidFill>
                <a:latin typeface="Calibri"/>
                <a:ea typeface="Calibri"/>
                <a:cs typeface="Calibri"/>
                <a:sym typeface="Calibri"/>
              </a:rPr>
              <a:t>second largest Hispanic and African American populations</a:t>
            </a:r>
            <a:r>
              <a:rPr lang="en-US" sz="2500" i="0" u="none" strike="noStrike" cap="none">
                <a:solidFill>
                  <a:srgbClr val="002060"/>
                </a:solidFill>
                <a:latin typeface="Calibri"/>
                <a:ea typeface="Calibri"/>
                <a:cs typeface="Calibri"/>
                <a:sym typeface="Calibri"/>
              </a:rPr>
              <a:t> in the US and the </a:t>
            </a:r>
            <a:r>
              <a:rPr lang="en-US" sz="2500" b="1" i="0" u="none" strike="noStrike" cap="none">
                <a:solidFill>
                  <a:srgbClr val="002060"/>
                </a:solidFill>
                <a:latin typeface="Calibri"/>
                <a:ea typeface="Calibri"/>
                <a:cs typeface="Calibri"/>
                <a:sym typeface="Calibri"/>
              </a:rPr>
              <a:t>third largest Asian population</a:t>
            </a:r>
            <a:r>
              <a:rPr lang="en-US" sz="2500" i="0" u="none" strike="noStrike" cap="none">
                <a:solidFill>
                  <a:srgbClr val="002060"/>
                </a:solidFill>
                <a:latin typeface="Calibri"/>
                <a:ea typeface="Calibri"/>
                <a:cs typeface="Calibri"/>
                <a:sym typeface="Calibri"/>
              </a:rPr>
              <a:t>.</a:t>
            </a:r>
            <a:endParaRPr sz="2500" i="0" u="none" strike="noStrike" cap="none">
              <a:solidFill>
                <a:srgbClr val="002060"/>
              </a:solidFill>
              <a:latin typeface="Calibri"/>
              <a:ea typeface="Calibri"/>
              <a:cs typeface="Calibri"/>
              <a:sym typeface="Calibri"/>
            </a:endParaRPr>
          </a:p>
          <a:p>
            <a:pPr marL="457200" marR="0" lvl="0" indent="-387350" algn="l" rtl="0">
              <a:lnSpc>
                <a:spcPct val="115000"/>
              </a:lnSpc>
              <a:spcBef>
                <a:spcPts val="0"/>
              </a:spcBef>
              <a:spcAft>
                <a:spcPts val="0"/>
              </a:spcAft>
              <a:buClr>
                <a:srgbClr val="002060"/>
              </a:buClr>
              <a:buSzPts val="2500"/>
              <a:buFont typeface="Calibri"/>
              <a:buChar char="●"/>
            </a:pPr>
            <a:r>
              <a:rPr lang="en-US" sz="2500" i="0" u="none" strike="noStrike" cap="none">
                <a:solidFill>
                  <a:srgbClr val="002060"/>
                </a:solidFill>
                <a:latin typeface="Calibri"/>
                <a:ea typeface="Calibri"/>
                <a:cs typeface="Calibri"/>
                <a:sym typeface="Calibri"/>
              </a:rPr>
              <a:t>Minority populations, especially Hispanic children, are least likely to be counted.</a:t>
            </a:r>
            <a:endParaRPr sz="2500" i="0" u="none" strike="noStrike" cap="none">
              <a:solidFill>
                <a:srgbClr val="002060"/>
              </a:solidFill>
              <a:latin typeface="Calibri"/>
              <a:ea typeface="Calibri"/>
              <a:cs typeface="Calibri"/>
              <a:sym typeface="Calibri"/>
            </a:endParaRPr>
          </a:p>
        </p:txBody>
      </p:sp>
      <p:sp>
        <p:nvSpPr>
          <p:cNvPr id="483" name="Google Shape;483;g221946b6645_0_358"/>
          <p:cNvSpPr txBox="1">
            <a:spLocks noGrp="1"/>
          </p:cNvSpPr>
          <p:nvPr>
            <p:ph type="title"/>
          </p:nvPr>
        </p:nvSpPr>
        <p:spPr>
          <a:xfrm>
            <a:off x="838200" y="2267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Historically undercounted Texans</a:t>
            </a:r>
            <a:endParaRPr/>
          </a:p>
        </p:txBody>
      </p:sp>
      <p:sp>
        <p:nvSpPr>
          <p:cNvPr id="484" name="Google Shape;484;g221946b6645_0_35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46</a:t>
            </a:fld>
            <a:endParaRPr/>
          </a:p>
        </p:txBody>
      </p:sp>
      <p:sp>
        <p:nvSpPr>
          <p:cNvPr id="485" name="Google Shape;485;g221946b6645_0_358"/>
          <p:cNvSpPr txBox="1"/>
          <p:nvPr/>
        </p:nvSpPr>
        <p:spPr>
          <a:xfrm>
            <a:off x="609600" y="6281050"/>
            <a:ext cx="10972800" cy="515700"/>
          </a:xfrm>
          <a:prstGeom prst="rect">
            <a:avLst/>
          </a:prstGeom>
          <a:noFill/>
          <a:ln>
            <a:noFill/>
          </a:ln>
        </p:spPr>
        <p:txBody>
          <a:bodyPr spcFirstLastPara="1" wrap="square" lIns="91425" tIns="91425" rIns="91425" bIns="91425" anchor="ctr" anchorCtr="0">
            <a:noAutofit/>
          </a:bodyPr>
          <a:lstStyle/>
          <a:p>
            <a:pPr marL="457200" marR="0" lvl="0" indent="0" algn="ctr" rtl="0">
              <a:lnSpc>
                <a:spcPct val="115000"/>
              </a:lnSpc>
              <a:spcBef>
                <a:spcPts val="0"/>
              </a:spcBef>
              <a:spcAft>
                <a:spcPts val="0"/>
              </a:spcAft>
              <a:buClr>
                <a:srgbClr val="000000"/>
              </a:buClr>
              <a:buSzPts val="1000"/>
              <a:buFont typeface="Arial"/>
              <a:buNone/>
            </a:pPr>
            <a:r>
              <a:rPr lang="en-US" sz="1000" b="0" i="0" u="none" strike="noStrike" cap="none">
                <a:solidFill>
                  <a:schemeClr val="dk1"/>
                </a:solidFill>
                <a:latin typeface="Calibri"/>
                <a:ea typeface="Calibri"/>
                <a:cs typeface="Calibri"/>
                <a:sym typeface="Calibri"/>
              </a:rPr>
              <a:t>Source: US Census Bureau 2020 Census; US Census Bureau (2020) (Retrieved from https://www.census.gov/content/dam/Census/library/factsheets/2020/dec/mission-count-everyone/mission-count-everyone.pdf)</a:t>
            </a:r>
            <a:endParaRPr sz="1000" b="1" i="0" u="none" strike="noStrike" cap="none">
              <a:solidFill>
                <a:srgbClr val="FF0000"/>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489"/>
        <p:cNvGrpSpPr/>
        <p:nvPr/>
      </p:nvGrpSpPr>
      <p:grpSpPr>
        <a:xfrm>
          <a:off x="0" y="0"/>
          <a:ext cx="0" cy="0"/>
          <a:chOff x="0" y="0"/>
          <a:chExt cx="0" cy="0"/>
        </a:xfrm>
      </p:grpSpPr>
      <p:sp>
        <p:nvSpPr>
          <p:cNvPr id="490" name="Google Shape;490;g224ae2f5e80_0_11"/>
          <p:cNvSpPr txBox="1">
            <a:spLocks noGrp="1"/>
          </p:cNvSpPr>
          <p:nvPr>
            <p:ph type="title"/>
          </p:nvPr>
        </p:nvSpPr>
        <p:spPr>
          <a:xfrm>
            <a:off x="839788" y="685800"/>
            <a:ext cx="3932100"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02060"/>
              </a:buClr>
              <a:buSzPts val="3200"/>
              <a:buFont typeface="Arial"/>
              <a:buNone/>
            </a:pPr>
            <a:r>
              <a:rPr lang="en-US"/>
              <a:t>Key Takeaway </a:t>
            </a:r>
            <a:br>
              <a:rPr lang="en-US"/>
            </a:br>
            <a:r>
              <a:rPr lang="en-US" sz="6600"/>
              <a:t>4</a:t>
            </a:r>
            <a:endParaRPr/>
          </a:p>
        </p:txBody>
      </p:sp>
      <p:sp>
        <p:nvSpPr>
          <p:cNvPr id="491" name="Google Shape;491;g224ae2f5e80_0_11"/>
          <p:cNvSpPr txBox="1">
            <a:spLocks noGrp="1"/>
          </p:cNvSpPr>
          <p:nvPr>
            <p:ph type="body" idx="2"/>
          </p:nvPr>
        </p:nvSpPr>
        <p:spPr>
          <a:xfrm>
            <a:off x="839825" y="2057400"/>
            <a:ext cx="5636700" cy="3811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400"/>
              <a:buNone/>
            </a:pPr>
            <a:endParaRPr sz="3200" b="1">
              <a:solidFill>
                <a:srgbClr val="002060"/>
              </a:solidFill>
            </a:endParaRPr>
          </a:p>
          <a:p>
            <a:pPr marL="0" lvl="0" indent="0" algn="l" rtl="0">
              <a:lnSpc>
                <a:spcPct val="100000"/>
              </a:lnSpc>
              <a:spcBef>
                <a:spcPts val="0"/>
              </a:spcBef>
              <a:spcAft>
                <a:spcPts val="1000"/>
              </a:spcAft>
              <a:buClr>
                <a:schemeClr val="dk1"/>
              </a:buClr>
              <a:buSzPts val="1100"/>
              <a:buFont typeface="Arial"/>
              <a:buNone/>
            </a:pPr>
            <a:r>
              <a:rPr lang="en-US" sz="3200" b="1">
                <a:solidFill>
                  <a:srgbClr val="002060"/>
                </a:solidFill>
                <a:latin typeface="Calibri"/>
                <a:ea typeface="Calibri"/>
                <a:cs typeface="Calibri"/>
                <a:sym typeface="Calibri"/>
              </a:rPr>
              <a:t>Inaccurate data can have a compounding effect in communities where census-based resources are most needed.</a:t>
            </a:r>
            <a:endParaRPr sz="3200" b="1">
              <a:solidFill>
                <a:srgbClr val="002060"/>
              </a:solidFill>
            </a:endParaRPr>
          </a:p>
        </p:txBody>
      </p:sp>
      <p:sp>
        <p:nvSpPr>
          <p:cNvPr id="492" name="Google Shape;492;g224ae2f5e80_0_1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47</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496"/>
        <p:cNvGrpSpPr/>
        <p:nvPr/>
      </p:nvGrpSpPr>
      <p:grpSpPr>
        <a:xfrm>
          <a:off x="0" y="0"/>
          <a:ext cx="0" cy="0"/>
          <a:chOff x="0" y="0"/>
          <a:chExt cx="0" cy="0"/>
        </a:xfrm>
      </p:grpSpPr>
      <p:sp>
        <p:nvSpPr>
          <p:cNvPr id="497" name="Google Shape;497;g245ccf6f50d_1_12"/>
          <p:cNvSpPr txBox="1">
            <a:spLocks noGrp="1"/>
          </p:cNvSpPr>
          <p:nvPr>
            <p:ph type="title"/>
          </p:nvPr>
        </p:nvSpPr>
        <p:spPr>
          <a:xfrm>
            <a:off x="1952925" y="2565750"/>
            <a:ext cx="7956600" cy="1726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002060"/>
              </a:buClr>
              <a:buSzPts val="6000"/>
              <a:buFont typeface="Arial"/>
              <a:buNone/>
            </a:pPr>
            <a:r>
              <a:rPr lang="en-US" sz="4000"/>
              <a:t>How might Texas counteract low self-response rates in historically undercounted communities?</a:t>
            </a:r>
            <a:endParaRPr sz="4000"/>
          </a:p>
        </p:txBody>
      </p:sp>
      <p:pic>
        <p:nvPicPr>
          <p:cNvPr id="498" name="Google Shape;498;g245ccf6f50d_1_12"/>
          <p:cNvPicPr preferRelativeResize="0"/>
          <p:nvPr/>
        </p:nvPicPr>
        <p:blipFill rotWithShape="1">
          <a:blip r:embed="rId3">
            <a:alphaModFix/>
          </a:blip>
          <a:srcRect/>
          <a:stretch/>
        </p:blipFill>
        <p:spPr>
          <a:xfrm>
            <a:off x="11201919" y="107022"/>
            <a:ext cx="830425" cy="756385"/>
          </a:xfrm>
          <a:prstGeom prst="rect">
            <a:avLst/>
          </a:prstGeom>
          <a:noFill/>
          <a:ln>
            <a:noFill/>
          </a:ln>
        </p:spPr>
      </p:pic>
      <p:sp>
        <p:nvSpPr>
          <p:cNvPr id="499" name="Google Shape;499;g245ccf6f50d_1_1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48</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g221946b6645_0_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49</a:t>
            </a:fld>
            <a:endParaRPr/>
          </a:p>
        </p:txBody>
      </p:sp>
      <p:sp>
        <p:nvSpPr>
          <p:cNvPr id="506" name="Google Shape;506;g221946b6645_0_10"/>
          <p:cNvSpPr txBox="1"/>
          <p:nvPr/>
        </p:nvSpPr>
        <p:spPr>
          <a:xfrm>
            <a:off x="706500" y="1703250"/>
            <a:ext cx="10779000" cy="37176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000"/>
              </a:spcBef>
              <a:spcAft>
                <a:spcPts val="0"/>
              </a:spcAft>
              <a:buClr>
                <a:srgbClr val="000000"/>
              </a:buClr>
              <a:buSzPts val="2800"/>
              <a:buFont typeface="Arial"/>
              <a:buNone/>
            </a:pPr>
            <a:r>
              <a:rPr lang="en-US" sz="2800">
                <a:solidFill>
                  <a:srgbClr val="002060"/>
                </a:solidFill>
                <a:latin typeface="Calibri"/>
                <a:ea typeface="Calibri"/>
                <a:cs typeface="Calibri"/>
                <a:sym typeface="Calibri"/>
              </a:rPr>
              <a:t>M</a:t>
            </a:r>
            <a:r>
              <a:rPr lang="en-US" sz="2800" i="0" u="none" strike="noStrike" cap="none">
                <a:solidFill>
                  <a:srgbClr val="002060"/>
                </a:solidFill>
                <a:latin typeface="Calibri"/>
                <a:ea typeface="Calibri"/>
                <a:cs typeface="Calibri"/>
                <a:sym typeface="Calibri"/>
              </a:rPr>
              <a:t>easures to counteract low self-response rates include:</a:t>
            </a:r>
            <a:endParaRPr sz="2800" i="0" u="none" strike="noStrike" cap="none">
              <a:solidFill>
                <a:srgbClr val="002060"/>
              </a:solidFill>
              <a:latin typeface="Calibri"/>
              <a:ea typeface="Calibri"/>
              <a:cs typeface="Calibri"/>
              <a:sym typeface="Calibri"/>
            </a:endParaRPr>
          </a:p>
          <a:p>
            <a:pPr marL="1371600" marR="0" lvl="0" indent="-406400" algn="l" rtl="0">
              <a:lnSpc>
                <a:spcPct val="115000"/>
              </a:lnSpc>
              <a:spcBef>
                <a:spcPts val="1000"/>
              </a:spcBef>
              <a:spcAft>
                <a:spcPts val="0"/>
              </a:spcAft>
              <a:buClr>
                <a:srgbClr val="002060"/>
              </a:buClr>
              <a:buSzPts val="2800"/>
              <a:buFont typeface="Calibri"/>
              <a:buChar char="●"/>
            </a:pPr>
            <a:r>
              <a:rPr lang="en-US" sz="2800" i="0" u="none" strike="noStrike" cap="none">
                <a:solidFill>
                  <a:srgbClr val="002060"/>
                </a:solidFill>
                <a:latin typeface="Calibri"/>
                <a:ea typeface="Calibri"/>
                <a:cs typeface="Calibri"/>
                <a:sym typeface="Calibri"/>
              </a:rPr>
              <a:t>Community organizing (early and broadly)</a:t>
            </a:r>
            <a:endParaRPr sz="2800" i="0" u="none" strike="noStrike" cap="none">
              <a:solidFill>
                <a:srgbClr val="002060"/>
              </a:solidFill>
              <a:latin typeface="Calibri"/>
              <a:ea typeface="Calibri"/>
              <a:cs typeface="Calibri"/>
              <a:sym typeface="Calibri"/>
            </a:endParaRPr>
          </a:p>
          <a:p>
            <a:pPr marL="1371600" marR="0" lvl="0" indent="-406400" algn="l" rtl="0">
              <a:lnSpc>
                <a:spcPct val="115000"/>
              </a:lnSpc>
              <a:spcBef>
                <a:spcPts val="0"/>
              </a:spcBef>
              <a:spcAft>
                <a:spcPts val="0"/>
              </a:spcAft>
              <a:buClr>
                <a:srgbClr val="002060"/>
              </a:buClr>
              <a:buSzPts val="2800"/>
              <a:buFont typeface="Calibri"/>
              <a:buChar char="●"/>
            </a:pPr>
            <a:r>
              <a:rPr lang="en-US" sz="2800" i="0" u="none" strike="noStrike" cap="none">
                <a:solidFill>
                  <a:srgbClr val="002060"/>
                </a:solidFill>
                <a:latin typeface="Calibri"/>
                <a:ea typeface="Calibri"/>
                <a:cs typeface="Calibri"/>
                <a:sym typeface="Calibri"/>
              </a:rPr>
              <a:t>Accessibility (language, media, </a:t>
            </a:r>
            <a:r>
              <a:rPr lang="en-US" sz="2800">
                <a:solidFill>
                  <a:srgbClr val="002060"/>
                </a:solidFill>
                <a:latin typeface="Calibri"/>
                <a:ea typeface="Calibri"/>
                <a:cs typeface="Calibri"/>
                <a:sym typeface="Calibri"/>
              </a:rPr>
              <a:t>broadband, ease</a:t>
            </a:r>
            <a:r>
              <a:rPr lang="en-US" sz="2800" i="0" u="none" strike="noStrike" cap="none">
                <a:solidFill>
                  <a:srgbClr val="002060"/>
                </a:solidFill>
                <a:latin typeface="Calibri"/>
                <a:ea typeface="Calibri"/>
                <a:cs typeface="Calibri"/>
                <a:sym typeface="Calibri"/>
              </a:rPr>
              <a:t>)</a:t>
            </a:r>
            <a:endParaRPr sz="2800" i="0" u="none" strike="noStrike" cap="none">
              <a:solidFill>
                <a:srgbClr val="002060"/>
              </a:solidFill>
              <a:latin typeface="Calibri"/>
              <a:ea typeface="Calibri"/>
              <a:cs typeface="Calibri"/>
              <a:sym typeface="Calibri"/>
            </a:endParaRPr>
          </a:p>
          <a:p>
            <a:pPr marL="1371600" marR="0" lvl="0" indent="-406400" algn="l" rtl="0">
              <a:lnSpc>
                <a:spcPct val="115000"/>
              </a:lnSpc>
              <a:spcBef>
                <a:spcPts val="0"/>
              </a:spcBef>
              <a:spcAft>
                <a:spcPts val="0"/>
              </a:spcAft>
              <a:buClr>
                <a:srgbClr val="002060"/>
              </a:buClr>
              <a:buSzPts val="2800"/>
              <a:buFont typeface="Calibri"/>
              <a:buChar char="●"/>
            </a:pPr>
            <a:r>
              <a:rPr lang="en-US" sz="2800" i="0" u="none" strike="noStrike" cap="none">
                <a:solidFill>
                  <a:srgbClr val="002060"/>
                </a:solidFill>
                <a:latin typeface="Calibri"/>
                <a:ea typeface="Calibri"/>
                <a:cs typeface="Calibri"/>
                <a:sym typeface="Calibri"/>
              </a:rPr>
              <a:t>Trust (trusted intermediaries, face-to-face interactions, census data security)</a:t>
            </a:r>
            <a:endParaRPr sz="2800" i="0" u="none" strike="noStrike" cap="none">
              <a:solidFill>
                <a:srgbClr val="002060"/>
              </a:solidFill>
              <a:latin typeface="Calibri"/>
              <a:ea typeface="Calibri"/>
              <a:cs typeface="Calibri"/>
              <a:sym typeface="Calibri"/>
            </a:endParaRPr>
          </a:p>
          <a:p>
            <a:pPr marL="1371600" marR="0" lvl="0" indent="-406400" algn="l" rtl="0">
              <a:lnSpc>
                <a:spcPct val="115000"/>
              </a:lnSpc>
              <a:spcBef>
                <a:spcPts val="0"/>
              </a:spcBef>
              <a:spcAft>
                <a:spcPts val="0"/>
              </a:spcAft>
              <a:buClr>
                <a:srgbClr val="002060"/>
              </a:buClr>
              <a:buSzPts val="2800"/>
              <a:buFont typeface="Arial"/>
              <a:buChar char="●"/>
            </a:pPr>
            <a:r>
              <a:rPr lang="en-US" sz="2800" i="0" u="none" strike="noStrike" cap="none">
                <a:solidFill>
                  <a:srgbClr val="002060"/>
                </a:solidFill>
                <a:latin typeface="Calibri"/>
                <a:ea typeface="Calibri"/>
                <a:cs typeface="Calibri"/>
                <a:sym typeface="Calibri"/>
              </a:rPr>
              <a:t>Messaging (every person matters, </a:t>
            </a:r>
            <a:r>
              <a:rPr lang="en-US" sz="2800">
                <a:solidFill>
                  <a:srgbClr val="002060"/>
                </a:solidFill>
                <a:latin typeface="Calibri"/>
                <a:ea typeface="Calibri"/>
                <a:cs typeface="Calibri"/>
                <a:sym typeface="Calibri"/>
              </a:rPr>
              <a:t>census benefits to children and families, money back to communit</a:t>
            </a:r>
            <a:r>
              <a:rPr lang="en-US" sz="2800">
                <a:solidFill>
                  <a:srgbClr val="002060"/>
                </a:solidFill>
              </a:rPr>
              <a:t>ies</a:t>
            </a:r>
            <a:r>
              <a:rPr lang="en-US" sz="2800" b="0" i="0" u="none" strike="noStrike" cap="none">
                <a:solidFill>
                  <a:srgbClr val="002060"/>
                </a:solidFill>
                <a:latin typeface="Arial"/>
                <a:ea typeface="Arial"/>
                <a:cs typeface="Arial"/>
                <a:sym typeface="Arial"/>
              </a:rPr>
              <a:t>)</a:t>
            </a:r>
            <a:endParaRPr sz="2800" b="0" i="0" u="none" strike="noStrike" cap="none">
              <a:solidFill>
                <a:srgbClr val="002060"/>
              </a:solidFill>
              <a:latin typeface="Arial"/>
              <a:ea typeface="Arial"/>
              <a:cs typeface="Arial"/>
              <a:sym typeface="Arial"/>
            </a:endParaRPr>
          </a:p>
        </p:txBody>
      </p:sp>
      <p:sp>
        <p:nvSpPr>
          <p:cNvPr id="507" name="Google Shape;507;g221946b6645_0_10"/>
          <p:cNvSpPr txBox="1"/>
          <p:nvPr/>
        </p:nvSpPr>
        <p:spPr>
          <a:xfrm>
            <a:off x="609600" y="6281050"/>
            <a:ext cx="10972800" cy="515700"/>
          </a:xfrm>
          <a:prstGeom prst="rect">
            <a:avLst/>
          </a:prstGeom>
          <a:noFill/>
          <a:ln>
            <a:noFill/>
          </a:ln>
        </p:spPr>
        <p:txBody>
          <a:bodyPr spcFirstLastPara="1" wrap="square" lIns="91425" tIns="91425" rIns="91425" bIns="91425" anchor="ctr" anchorCtr="0">
            <a:noAutofit/>
          </a:bodyPr>
          <a:lstStyle/>
          <a:p>
            <a:pPr marL="457200" marR="0" lvl="0" indent="0" algn="ctr" rtl="0">
              <a:lnSpc>
                <a:spcPct val="115000"/>
              </a:lnSpc>
              <a:spcBef>
                <a:spcPts val="0"/>
              </a:spcBef>
              <a:spcAft>
                <a:spcPts val="0"/>
              </a:spcAft>
              <a:buClr>
                <a:srgbClr val="000000"/>
              </a:buClr>
              <a:buSzPts val="1000"/>
              <a:buFont typeface="Arial"/>
              <a:buNone/>
            </a:pPr>
            <a:r>
              <a:rPr lang="en-US" sz="1000" b="0" i="0" u="none" strike="noStrike" cap="none">
                <a:solidFill>
                  <a:schemeClr val="dk1"/>
                </a:solidFill>
                <a:latin typeface="Calibri"/>
                <a:ea typeface="Calibri"/>
                <a:cs typeface="Calibri"/>
                <a:sym typeface="Calibri"/>
              </a:rPr>
              <a:t>Source: </a:t>
            </a:r>
            <a:r>
              <a:rPr lang="en-US" sz="1000">
                <a:solidFill>
                  <a:schemeClr val="dk1"/>
                </a:solidFill>
                <a:latin typeface="Calibri"/>
                <a:ea typeface="Calibri"/>
                <a:cs typeface="Calibri"/>
                <a:sym typeface="Calibri"/>
              </a:rPr>
              <a:t>Census 2020 Campaign: Final Measurement Report - California’s 15 Hardest-to-Count Populations; Social Quest, Inc (2020), Retrieved from https://census.ca.gov/wp-content/uploads/sites/4/2021/05/Report_CCCO_historically undercounted-Campaign_Final-Assessment_Dec2020_full_1.pdf</a:t>
            </a:r>
            <a:endParaRPr sz="1000" b="1" i="0" u="none" strike="noStrike" cap="none">
              <a:solidFill>
                <a:srgbClr val="FF0000"/>
              </a:solidFill>
              <a:latin typeface="Calibri"/>
              <a:ea typeface="Calibri"/>
              <a:cs typeface="Calibri"/>
              <a:sym typeface="Calibri"/>
            </a:endParaRPr>
          </a:p>
        </p:txBody>
      </p:sp>
      <p:sp>
        <p:nvSpPr>
          <p:cNvPr id="508" name="Google Shape;508;g221946b6645_0_10"/>
          <p:cNvSpPr txBox="1">
            <a:spLocks noGrp="1"/>
          </p:cNvSpPr>
          <p:nvPr>
            <p:ph type="title"/>
          </p:nvPr>
        </p:nvSpPr>
        <p:spPr>
          <a:xfrm>
            <a:off x="609600" y="2267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Counteracting low self-response rates</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512"/>
        <p:cNvGrpSpPr/>
        <p:nvPr/>
      </p:nvGrpSpPr>
      <p:grpSpPr>
        <a:xfrm>
          <a:off x="0" y="0"/>
          <a:ext cx="0" cy="0"/>
          <a:chOff x="0" y="0"/>
          <a:chExt cx="0" cy="0"/>
        </a:xfrm>
      </p:grpSpPr>
      <p:sp>
        <p:nvSpPr>
          <p:cNvPr id="513" name="Google Shape;513;g221946b6645_0_366"/>
          <p:cNvSpPr txBox="1">
            <a:spLocks noGrp="1"/>
          </p:cNvSpPr>
          <p:nvPr>
            <p:ph type="title"/>
          </p:nvPr>
        </p:nvSpPr>
        <p:spPr>
          <a:xfrm>
            <a:off x="2659500" y="2766150"/>
            <a:ext cx="6873000" cy="13257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1000"/>
              </a:spcBef>
              <a:spcAft>
                <a:spcPts val="0"/>
              </a:spcAft>
              <a:buClr>
                <a:schemeClr val="dk1"/>
              </a:buClr>
              <a:buSzPts val="2118"/>
              <a:buFont typeface="Arial"/>
              <a:buNone/>
            </a:pPr>
            <a:r>
              <a:rPr lang="en-US" sz="4000"/>
              <a:t>Engaging undercounted communities in the research process</a:t>
            </a:r>
            <a:endParaRPr sz="4000"/>
          </a:p>
        </p:txBody>
      </p:sp>
      <p:sp>
        <p:nvSpPr>
          <p:cNvPr id="514" name="Google Shape;514;g221946b6645_0_36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50</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g221946b6645_0_371"/>
          <p:cNvSpPr txBox="1">
            <a:spLocks noGrp="1"/>
          </p:cNvSpPr>
          <p:nvPr>
            <p:ph type="title"/>
          </p:nvPr>
        </p:nvSpPr>
        <p:spPr>
          <a:xfrm>
            <a:off x="323700" y="365125"/>
            <a:ext cx="112398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Goal: Equitable data flows = better data</a:t>
            </a:r>
            <a:endParaRPr/>
          </a:p>
        </p:txBody>
      </p:sp>
      <p:sp>
        <p:nvSpPr>
          <p:cNvPr id="521" name="Google Shape;521;g221946b6645_0_37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51</a:t>
            </a:fld>
            <a:endParaRPr/>
          </a:p>
        </p:txBody>
      </p:sp>
      <p:sp>
        <p:nvSpPr>
          <p:cNvPr id="522" name="Google Shape;522;g221946b6645_0_371"/>
          <p:cNvSpPr txBox="1"/>
          <p:nvPr/>
        </p:nvSpPr>
        <p:spPr>
          <a:xfrm>
            <a:off x="784200" y="2028600"/>
            <a:ext cx="10623600" cy="3258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i="0" u="none" strike="noStrike" cap="none">
                <a:solidFill>
                  <a:srgbClr val="002060"/>
                </a:solidFill>
                <a:latin typeface="Calibri"/>
                <a:ea typeface="Calibri"/>
                <a:cs typeface="Calibri"/>
                <a:sym typeface="Calibri"/>
              </a:rPr>
              <a:t>Equitable data flows:</a:t>
            </a:r>
            <a:endParaRPr sz="2800" i="0" u="none" strike="noStrike" cap="none">
              <a:solidFill>
                <a:srgbClr val="00206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a:solidFill>
                <a:srgbClr val="002060"/>
              </a:solidFill>
              <a:latin typeface="Calibri"/>
              <a:ea typeface="Calibri"/>
              <a:cs typeface="Calibri"/>
              <a:sym typeface="Calibri"/>
            </a:endParaRPr>
          </a:p>
          <a:p>
            <a:pPr marL="457200" marR="0" lvl="0" indent="-406400" algn="l" rtl="0">
              <a:lnSpc>
                <a:spcPct val="100000"/>
              </a:lnSpc>
              <a:spcBef>
                <a:spcPts val="800"/>
              </a:spcBef>
              <a:spcAft>
                <a:spcPts val="0"/>
              </a:spcAft>
              <a:buClr>
                <a:srgbClr val="002060"/>
              </a:buClr>
              <a:buSzPts val="2800"/>
              <a:buFont typeface="Calibri"/>
              <a:buChar char="●"/>
            </a:pPr>
            <a:r>
              <a:rPr lang="en-US" sz="2800" i="0" u="none" strike="noStrike" cap="none">
                <a:solidFill>
                  <a:srgbClr val="002060"/>
                </a:solidFill>
                <a:latin typeface="Calibri"/>
                <a:ea typeface="Calibri"/>
                <a:cs typeface="Calibri"/>
                <a:sym typeface="Calibri"/>
              </a:rPr>
              <a:t>avoid valuing only the dominant culture</a:t>
            </a:r>
            <a:endParaRPr sz="2800" i="0" u="none" strike="noStrike" cap="none">
              <a:solidFill>
                <a:srgbClr val="002060"/>
              </a:solidFill>
              <a:latin typeface="Calibri"/>
              <a:ea typeface="Calibri"/>
              <a:cs typeface="Calibri"/>
              <a:sym typeface="Calibri"/>
            </a:endParaRPr>
          </a:p>
          <a:p>
            <a:pPr marL="457200" marR="0" lvl="0" indent="-406400" algn="l" rtl="0">
              <a:lnSpc>
                <a:spcPct val="100000"/>
              </a:lnSpc>
              <a:spcBef>
                <a:spcPts val="1000"/>
              </a:spcBef>
              <a:spcAft>
                <a:spcPts val="0"/>
              </a:spcAft>
              <a:buClr>
                <a:srgbClr val="002060"/>
              </a:buClr>
              <a:buSzPts val="2800"/>
              <a:buFont typeface="Calibri"/>
              <a:buChar char="●"/>
            </a:pPr>
            <a:r>
              <a:rPr lang="en-US" sz="2800">
                <a:solidFill>
                  <a:srgbClr val="002060"/>
                </a:solidFill>
                <a:latin typeface="Calibri"/>
                <a:ea typeface="Calibri"/>
                <a:cs typeface="Calibri"/>
                <a:sym typeface="Calibri"/>
              </a:rPr>
              <a:t>b</a:t>
            </a:r>
            <a:r>
              <a:rPr lang="en-US" sz="2800" i="0" u="none" strike="noStrike" cap="none">
                <a:solidFill>
                  <a:srgbClr val="002060"/>
                </a:solidFill>
                <a:latin typeface="Calibri"/>
                <a:ea typeface="Calibri"/>
                <a:cs typeface="Calibri"/>
                <a:sym typeface="Calibri"/>
              </a:rPr>
              <a:t>roaden access to community-level data </a:t>
            </a:r>
            <a:endParaRPr sz="2800" i="0" u="none" strike="noStrike" cap="none">
              <a:solidFill>
                <a:srgbClr val="002060"/>
              </a:solidFill>
              <a:latin typeface="Calibri"/>
              <a:ea typeface="Calibri"/>
              <a:cs typeface="Calibri"/>
              <a:sym typeface="Calibri"/>
            </a:endParaRPr>
          </a:p>
          <a:p>
            <a:pPr marL="457200" marR="0" lvl="0" indent="-406400" algn="l" rtl="0">
              <a:lnSpc>
                <a:spcPct val="100000"/>
              </a:lnSpc>
              <a:spcBef>
                <a:spcPts val="1000"/>
              </a:spcBef>
              <a:spcAft>
                <a:spcPts val="0"/>
              </a:spcAft>
              <a:buClr>
                <a:srgbClr val="002060"/>
              </a:buClr>
              <a:buSzPts val="2800"/>
              <a:buFont typeface="Calibri"/>
              <a:buChar char="●"/>
            </a:pPr>
            <a:r>
              <a:rPr lang="en-US" sz="2800" i="0" u="none" strike="noStrike" cap="none">
                <a:solidFill>
                  <a:srgbClr val="002060"/>
                </a:solidFill>
                <a:latin typeface="Calibri"/>
                <a:ea typeface="Calibri"/>
                <a:cs typeface="Calibri"/>
                <a:sym typeface="Calibri"/>
              </a:rPr>
              <a:t>support sharing control of collected data, and </a:t>
            </a:r>
            <a:endParaRPr sz="2800" i="0" u="none" strike="noStrike" cap="none">
              <a:solidFill>
                <a:srgbClr val="002060"/>
              </a:solidFill>
              <a:latin typeface="Calibri"/>
              <a:ea typeface="Calibri"/>
              <a:cs typeface="Calibri"/>
              <a:sym typeface="Calibri"/>
            </a:endParaRPr>
          </a:p>
          <a:p>
            <a:pPr marL="457200" marR="0" lvl="0" indent="-406400" algn="l" rtl="0">
              <a:lnSpc>
                <a:spcPct val="100000"/>
              </a:lnSpc>
              <a:spcBef>
                <a:spcPts val="1000"/>
              </a:spcBef>
              <a:spcAft>
                <a:spcPts val="1000"/>
              </a:spcAft>
              <a:buClr>
                <a:srgbClr val="002060"/>
              </a:buClr>
              <a:buSzPts val="2800"/>
              <a:buFont typeface="Arial"/>
              <a:buChar char="●"/>
            </a:pPr>
            <a:r>
              <a:rPr lang="en-US" sz="2800" i="0" u="none" strike="noStrike" cap="none">
                <a:solidFill>
                  <a:srgbClr val="002060"/>
                </a:solidFill>
                <a:latin typeface="Calibri"/>
                <a:ea typeface="Calibri"/>
                <a:cs typeface="Calibri"/>
                <a:sym typeface="Calibri"/>
              </a:rPr>
              <a:t>use data collection as an opportunity to change practic</a:t>
            </a:r>
            <a:r>
              <a:rPr lang="en-US" sz="2800" b="0" i="0" u="none" strike="noStrike" cap="none">
                <a:solidFill>
                  <a:srgbClr val="002060"/>
                </a:solidFill>
                <a:latin typeface="Arial"/>
                <a:ea typeface="Arial"/>
                <a:cs typeface="Arial"/>
                <a:sym typeface="Arial"/>
              </a:rPr>
              <a:t>es. </a:t>
            </a:r>
            <a:endParaRPr sz="2800" b="0" i="0" u="none" strike="noStrike" cap="none">
              <a:solidFill>
                <a:srgbClr val="002060"/>
              </a:solidFill>
              <a:latin typeface="Arial"/>
              <a:ea typeface="Arial"/>
              <a:cs typeface="Arial"/>
              <a:sym typeface="Arial"/>
            </a:endParaRPr>
          </a:p>
        </p:txBody>
      </p:sp>
      <p:sp>
        <p:nvSpPr>
          <p:cNvPr id="523" name="Google Shape;523;g221946b6645_0_371"/>
          <p:cNvSpPr txBox="1"/>
          <p:nvPr/>
        </p:nvSpPr>
        <p:spPr>
          <a:xfrm>
            <a:off x="609600" y="6281050"/>
            <a:ext cx="10972800" cy="515700"/>
          </a:xfrm>
          <a:prstGeom prst="rect">
            <a:avLst/>
          </a:prstGeom>
          <a:noFill/>
          <a:ln>
            <a:noFill/>
          </a:ln>
        </p:spPr>
        <p:txBody>
          <a:bodyPr spcFirstLastPara="1" wrap="square" lIns="91425" tIns="91425" rIns="91425" bIns="91425" anchor="ctr" anchorCtr="0">
            <a:noAutofit/>
          </a:bodyPr>
          <a:lstStyle/>
          <a:p>
            <a:pPr marL="457200" marR="0" lvl="0" indent="0" algn="ctr" rtl="0">
              <a:lnSpc>
                <a:spcPct val="115000"/>
              </a:lnSpc>
              <a:spcBef>
                <a:spcPts val="0"/>
              </a:spcBef>
              <a:spcAft>
                <a:spcPts val="0"/>
              </a:spcAft>
              <a:buClr>
                <a:srgbClr val="000000"/>
              </a:buClr>
              <a:buSzPts val="1000"/>
              <a:buFont typeface="Arial"/>
              <a:buNone/>
            </a:pPr>
            <a:r>
              <a:rPr lang="en-US" sz="1000" b="0" i="0" u="none" strike="noStrike" cap="none">
                <a:solidFill>
                  <a:schemeClr val="dk1"/>
                </a:solidFill>
                <a:latin typeface="Calibri"/>
                <a:ea typeface="Calibri"/>
                <a:cs typeface="Calibri"/>
                <a:sym typeface="Calibri"/>
              </a:rPr>
              <a:t>Source: Detroit Urban Resource Center (Retrieved from https://detroiturc.org/programs-expertise/cbpr-partnership-academy)</a:t>
            </a:r>
            <a:endParaRPr sz="1000" b="1" i="0" u="none" strike="noStrike" cap="none">
              <a:solidFill>
                <a:srgbClr val="FF0000"/>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g221946b6645_0_18"/>
          <p:cNvSpPr txBox="1">
            <a:spLocks noGrp="1"/>
          </p:cNvSpPr>
          <p:nvPr>
            <p:ph type="title"/>
          </p:nvPr>
        </p:nvSpPr>
        <p:spPr>
          <a:xfrm>
            <a:off x="838200" y="546925"/>
            <a:ext cx="10515600" cy="13257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40909"/>
              <a:buNone/>
            </a:pPr>
            <a:r>
              <a:rPr lang="en-US"/>
              <a:t>Method: Community Based Participatory Research introduces two-way data flows into the census conversation</a:t>
            </a:r>
            <a:endParaRPr/>
          </a:p>
        </p:txBody>
      </p:sp>
      <p:sp>
        <p:nvSpPr>
          <p:cNvPr id="530" name="Google Shape;530;g221946b6645_0_1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52</a:t>
            </a:fld>
            <a:endParaRPr/>
          </a:p>
        </p:txBody>
      </p:sp>
      <p:grpSp>
        <p:nvGrpSpPr>
          <p:cNvPr id="531" name="Google Shape;531;g221946b6645_0_18"/>
          <p:cNvGrpSpPr/>
          <p:nvPr/>
        </p:nvGrpSpPr>
        <p:grpSpPr>
          <a:xfrm>
            <a:off x="3390230" y="1970067"/>
            <a:ext cx="2783526" cy="3685699"/>
            <a:chOff x="2744034" y="692354"/>
            <a:chExt cx="1827900" cy="2399700"/>
          </a:xfrm>
        </p:grpSpPr>
        <p:sp>
          <p:nvSpPr>
            <p:cNvPr id="532" name="Google Shape;532;g221946b6645_0_18"/>
            <p:cNvSpPr/>
            <p:nvPr/>
          </p:nvSpPr>
          <p:spPr>
            <a:xfrm rot="-5400000">
              <a:off x="2458134" y="978254"/>
              <a:ext cx="2399700" cy="1827900"/>
            </a:xfrm>
            <a:prstGeom prst="rightArrowCallout">
              <a:avLst>
                <a:gd name="adj1" fmla="val 9283"/>
                <a:gd name="adj2" fmla="val 13570"/>
                <a:gd name="adj3" fmla="val 16082"/>
                <a:gd name="adj4" fmla="val 81236"/>
              </a:avLst>
            </a:prstGeom>
            <a:solidFill>
              <a:srgbClr val="A1C3FA"/>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3" name="Google Shape;533;g221946b6645_0_18"/>
            <p:cNvSpPr/>
            <p:nvPr/>
          </p:nvSpPr>
          <p:spPr>
            <a:xfrm flipH="1">
              <a:off x="2832600" y="1232411"/>
              <a:ext cx="1649400" cy="1769700"/>
            </a:xfrm>
            <a:prstGeom prst="snip1Rect">
              <a:avLst>
                <a:gd name="adj" fmla="val 0"/>
              </a:avLst>
            </a:prstGeom>
            <a:solidFill>
              <a:srgbClr val="0C58D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g221946b6645_0_18"/>
            <p:cNvSpPr txBox="1"/>
            <p:nvPr/>
          </p:nvSpPr>
          <p:spPr>
            <a:xfrm>
              <a:off x="2966450" y="1325044"/>
              <a:ext cx="1383000" cy="1476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a:solidFill>
                    <a:srgbClr val="FFFFFF"/>
                  </a:solidFill>
                  <a:latin typeface="Roboto"/>
                  <a:ea typeface="Roboto"/>
                  <a:cs typeface="Roboto"/>
                  <a:sym typeface="Roboto"/>
                </a:rPr>
                <a:t>Data gathering from </a:t>
              </a:r>
              <a:r>
                <a:rPr lang="en-US" sz="1500" b="1">
                  <a:solidFill>
                    <a:srgbClr val="FFFFFF"/>
                  </a:solidFill>
                  <a:latin typeface="Roboto"/>
                  <a:ea typeface="Roboto"/>
                  <a:cs typeface="Roboto"/>
                  <a:sym typeface="Roboto"/>
                </a:rPr>
                <a:t>historically undercounted</a:t>
              </a:r>
              <a:r>
                <a:rPr lang="en-US" sz="1500" b="1" i="0" u="none" strike="noStrike" cap="none">
                  <a:solidFill>
                    <a:srgbClr val="FFFFFF"/>
                  </a:solidFill>
                  <a:latin typeface="Roboto"/>
                  <a:ea typeface="Roboto"/>
                  <a:cs typeface="Roboto"/>
                  <a:sym typeface="Roboto"/>
                </a:rPr>
                <a:t> communities</a:t>
              </a:r>
              <a:endParaRPr sz="1500" b="1"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Roboto"/>
                  <a:ea typeface="Roboto"/>
                  <a:cs typeface="Roboto"/>
                  <a:sym typeface="Roboto"/>
                </a:rPr>
                <a:t>Media campaigns to share importance</a:t>
              </a:r>
              <a:endParaRPr sz="1400" b="0" i="0" u="none" strike="noStrike" cap="none">
                <a:solidFill>
                  <a:srgbClr val="FFFFFF"/>
                </a:solidFill>
                <a:latin typeface="Roboto"/>
                <a:ea typeface="Roboto"/>
                <a:cs typeface="Roboto"/>
                <a:sym typeface="Roboto"/>
              </a:endParaRPr>
            </a:p>
            <a:p>
              <a:pPr marL="0" marR="0" lvl="0" indent="0" algn="ctr" rtl="0">
                <a:lnSpc>
                  <a:spcPct val="100000"/>
                </a:lnSpc>
                <a:spcBef>
                  <a:spcPts val="1000"/>
                </a:spcBef>
                <a:spcAft>
                  <a:spcPts val="0"/>
                </a:spcAft>
                <a:buClr>
                  <a:srgbClr val="000000"/>
                </a:buClr>
                <a:buSzPts val="1400"/>
                <a:buFont typeface="Arial"/>
                <a:buNone/>
              </a:pPr>
              <a:r>
                <a:rPr lang="en-US" sz="1400" b="0" i="0" u="none" strike="noStrike" cap="none">
                  <a:solidFill>
                    <a:srgbClr val="FFFFFF"/>
                  </a:solidFill>
                  <a:latin typeface="Roboto"/>
                  <a:ea typeface="Roboto"/>
                  <a:cs typeface="Roboto"/>
                  <a:sym typeface="Roboto"/>
                </a:rPr>
                <a:t>Trusted intermediaries to secure participation</a:t>
              </a:r>
              <a:endParaRPr sz="1400" b="0" i="0" u="none" strike="noStrike" cap="none">
                <a:solidFill>
                  <a:srgbClr val="FFFFFF"/>
                </a:solidFill>
                <a:latin typeface="Roboto"/>
                <a:ea typeface="Roboto"/>
                <a:cs typeface="Roboto"/>
                <a:sym typeface="Roboto"/>
              </a:endParaRPr>
            </a:p>
            <a:p>
              <a:pPr marL="0" marR="0" lvl="0" indent="0" algn="ctr" rtl="0">
                <a:lnSpc>
                  <a:spcPct val="100000"/>
                </a:lnSpc>
                <a:spcBef>
                  <a:spcPts val="1000"/>
                </a:spcBef>
                <a:spcAft>
                  <a:spcPts val="0"/>
                </a:spcAft>
                <a:buClr>
                  <a:srgbClr val="000000"/>
                </a:buClr>
                <a:buSzPts val="1400"/>
                <a:buFont typeface="Arial"/>
                <a:buNone/>
              </a:pPr>
              <a:r>
                <a:rPr lang="en-US" sz="1400" b="0" i="0" u="none" strike="noStrike" cap="none">
                  <a:solidFill>
                    <a:srgbClr val="FFFFFF"/>
                  </a:solidFill>
                  <a:latin typeface="Roboto"/>
                  <a:ea typeface="Roboto"/>
                  <a:cs typeface="Roboto"/>
                  <a:sym typeface="Roboto"/>
                </a:rPr>
                <a:t>Importance of complete (accurate) count</a:t>
              </a:r>
              <a:endParaRPr sz="1400" b="0" i="0" u="none" strike="noStrike" cap="none">
                <a:solidFill>
                  <a:srgbClr val="FFFFFF"/>
                </a:solidFill>
                <a:latin typeface="Roboto"/>
                <a:ea typeface="Roboto"/>
                <a:cs typeface="Roboto"/>
                <a:sym typeface="Roboto"/>
              </a:endParaRPr>
            </a:p>
            <a:p>
              <a:pPr marL="0" marR="0" lvl="0" indent="0" algn="ctr" rtl="0">
                <a:lnSpc>
                  <a:spcPct val="115000"/>
                </a:lnSpc>
                <a:spcBef>
                  <a:spcPts val="1000"/>
                </a:spcBef>
                <a:spcAft>
                  <a:spcPts val="0"/>
                </a:spcAft>
                <a:buClr>
                  <a:srgbClr val="000000"/>
                </a:buClr>
                <a:buSzPts val="1400"/>
                <a:buFont typeface="Arial"/>
                <a:buNone/>
              </a:pPr>
              <a:endParaRPr sz="1400" b="0" i="0" u="none" strike="noStrike" cap="none">
                <a:solidFill>
                  <a:srgbClr val="FFFFFF"/>
                </a:solidFill>
                <a:latin typeface="Roboto"/>
                <a:ea typeface="Roboto"/>
                <a:cs typeface="Roboto"/>
                <a:sym typeface="Roboto"/>
              </a:endParaRPr>
            </a:p>
            <a:p>
              <a:pPr marL="0" marR="0" lvl="0" indent="0" algn="ctr" rtl="0">
                <a:lnSpc>
                  <a:spcPct val="115000"/>
                </a:lnSpc>
                <a:spcBef>
                  <a:spcPts val="2100"/>
                </a:spcBef>
                <a:spcAft>
                  <a:spcPts val="2100"/>
                </a:spcAft>
                <a:buClr>
                  <a:srgbClr val="000000"/>
                </a:buClr>
                <a:buSzPts val="1400"/>
                <a:buFont typeface="Arial"/>
                <a:buNone/>
              </a:pPr>
              <a:endParaRPr sz="1400" b="0" i="0" u="none" strike="noStrike" cap="none">
                <a:solidFill>
                  <a:srgbClr val="FFFFFF"/>
                </a:solidFill>
                <a:latin typeface="Roboto"/>
                <a:ea typeface="Roboto"/>
                <a:cs typeface="Roboto"/>
                <a:sym typeface="Roboto"/>
              </a:endParaRPr>
            </a:p>
          </p:txBody>
        </p:sp>
      </p:grpSp>
      <p:grpSp>
        <p:nvGrpSpPr>
          <p:cNvPr id="535" name="Google Shape;535;g221946b6645_0_18"/>
          <p:cNvGrpSpPr/>
          <p:nvPr/>
        </p:nvGrpSpPr>
        <p:grpSpPr>
          <a:xfrm>
            <a:off x="6173912" y="2692757"/>
            <a:ext cx="2783526" cy="3702017"/>
            <a:chOff x="4572084" y="1597469"/>
            <a:chExt cx="1827900" cy="2399700"/>
          </a:xfrm>
        </p:grpSpPr>
        <p:sp>
          <p:nvSpPr>
            <p:cNvPr id="536" name="Google Shape;536;g221946b6645_0_18"/>
            <p:cNvSpPr/>
            <p:nvPr/>
          </p:nvSpPr>
          <p:spPr>
            <a:xfrm rot="5400000">
              <a:off x="4286184" y="1883369"/>
              <a:ext cx="2399700" cy="1827900"/>
            </a:xfrm>
            <a:prstGeom prst="rightArrowCallout">
              <a:avLst>
                <a:gd name="adj1" fmla="val 9283"/>
                <a:gd name="adj2" fmla="val 13570"/>
                <a:gd name="adj3" fmla="val 16082"/>
                <a:gd name="adj4" fmla="val 81236"/>
              </a:avLst>
            </a:prstGeom>
            <a:solidFill>
              <a:srgbClr val="0944A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7" name="Google Shape;537;g221946b6645_0_18"/>
            <p:cNvSpPr/>
            <p:nvPr/>
          </p:nvSpPr>
          <p:spPr>
            <a:xfrm rot="10800000" flipH="1">
              <a:off x="4662018" y="1687411"/>
              <a:ext cx="1649400" cy="1769700"/>
            </a:xfrm>
            <a:prstGeom prst="snip1Rect">
              <a:avLst>
                <a:gd name="adj" fmla="val 0"/>
              </a:avLst>
            </a:prstGeom>
            <a:solidFill>
              <a:srgbClr val="0C58D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8" name="Google Shape;538;g221946b6645_0_18"/>
            <p:cNvSpPr txBox="1"/>
            <p:nvPr/>
          </p:nvSpPr>
          <p:spPr>
            <a:xfrm>
              <a:off x="4794425" y="1795520"/>
              <a:ext cx="1383000" cy="1476000"/>
            </a:xfrm>
            <a:prstGeom prst="rect">
              <a:avLst/>
            </a:prstGeom>
            <a:noFill/>
            <a:ln>
              <a:noFill/>
            </a:ln>
          </p:spPr>
          <p:txBody>
            <a:bodyPr spcFirstLastPara="1" wrap="square" lIns="121900" tIns="121900" rIns="121900" bIns="121900" anchor="t" anchorCtr="0">
              <a:noAutofit/>
            </a:bodyPr>
            <a:lstStyle/>
            <a:p>
              <a:pPr marL="0" marR="0" lvl="0" indent="0" algn="ctr" rtl="0">
                <a:lnSpc>
                  <a:spcPct val="100000"/>
                </a:lnSpc>
                <a:spcBef>
                  <a:spcPts val="0"/>
                </a:spcBef>
                <a:spcAft>
                  <a:spcPts val="0"/>
                </a:spcAft>
                <a:buClr>
                  <a:srgbClr val="000000"/>
                </a:buClr>
                <a:buSzPts val="1500"/>
                <a:buFont typeface="Arial"/>
                <a:buNone/>
              </a:pPr>
              <a:r>
                <a:rPr lang="en-US" sz="1500" b="1" i="0" u="none" strike="noStrike" cap="none">
                  <a:solidFill>
                    <a:srgbClr val="FFFFFF"/>
                  </a:solidFill>
                  <a:latin typeface="Roboto"/>
                  <a:ea typeface="Roboto"/>
                  <a:cs typeface="Roboto"/>
                  <a:sym typeface="Roboto"/>
                </a:rPr>
                <a:t>Data sharing with </a:t>
              </a:r>
              <a:r>
                <a:rPr lang="en-US" sz="1500" b="1">
                  <a:solidFill>
                    <a:srgbClr val="FFFFFF"/>
                  </a:solidFill>
                  <a:latin typeface="Roboto"/>
                  <a:ea typeface="Roboto"/>
                  <a:cs typeface="Roboto"/>
                  <a:sym typeface="Roboto"/>
                </a:rPr>
                <a:t>historically undercounted</a:t>
              </a:r>
              <a:r>
                <a:rPr lang="en-US" sz="1500" b="1" i="0" u="none" strike="noStrike" cap="none">
                  <a:solidFill>
                    <a:srgbClr val="FFFFFF"/>
                  </a:solidFill>
                  <a:latin typeface="Roboto"/>
                  <a:ea typeface="Roboto"/>
                  <a:cs typeface="Roboto"/>
                  <a:sym typeface="Roboto"/>
                </a:rPr>
                <a:t> communities</a:t>
              </a:r>
              <a:endParaRPr sz="1500" b="1"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FFFFFF"/>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FFFFFF"/>
                  </a:solidFill>
                  <a:latin typeface="Roboto"/>
                  <a:ea typeface="Roboto"/>
                  <a:cs typeface="Roboto"/>
                  <a:sym typeface="Roboto"/>
                </a:rPr>
                <a:t>Engagement and activation</a:t>
              </a:r>
              <a:endParaRPr sz="1400" b="0" i="0" u="none" strike="noStrike" cap="none">
                <a:solidFill>
                  <a:srgbClr val="FFFFFF"/>
                </a:solidFill>
                <a:latin typeface="Roboto"/>
                <a:ea typeface="Roboto"/>
                <a:cs typeface="Roboto"/>
                <a:sym typeface="Roboto"/>
              </a:endParaRPr>
            </a:p>
            <a:p>
              <a:pPr marL="0" marR="0" lvl="0" indent="0" algn="ctr" rtl="0">
                <a:lnSpc>
                  <a:spcPct val="100000"/>
                </a:lnSpc>
                <a:spcBef>
                  <a:spcPts val="1000"/>
                </a:spcBef>
                <a:spcAft>
                  <a:spcPts val="0"/>
                </a:spcAft>
                <a:buClr>
                  <a:srgbClr val="000000"/>
                </a:buClr>
                <a:buSzPts val="1400"/>
                <a:buFont typeface="Arial"/>
                <a:buNone/>
              </a:pPr>
              <a:r>
                <a:rPr lang="en-US" sz="1400" b="0" i="0" u="none" strike="noStrike" cap="none">
                  <a:solidFill>
                    <a:srgbClr val="FFFFFF"/>
                  </a:solidFill>
                  <a:latin typeface="Roboto"/>
                  <a:ea typeface="Roboto"/>
                  <a:cs typeface="Roboto"/>
                  <a:sym typeface="Roboto"/>
                </a:rPr>
                <a:t>Data-driven decision making</a:t>
              </a:r>
              <a:endParaRPr sz="1400" b="0" i="0" u="none" strike="noStrike" cap="none">
                <a:solidFill>
                  <a:srgbClr val="FFFFFF"/>
                </a:solidFill>
                <a:latin typeface="Roboto"/>
                <a:ea typeface="Roboto"/>
                <a:cs typeface="Roboto"/>
                <a:sym typeface="Roboto"/>
              </a:endParaRPr>
            </a:p>
            <a:p>
              <a:pPr marL="0" marR="0" lvl="0" indent="0" algn="ctr" rtl="0">
                <a:lnSpc>
                  <a:spcPct val="100000"/>
                </a:lnSpc>
                <a:spcBef>
                  <a:spcPts val="1000"/>
                </a:spcBef>
                <a:spcAft>
                  <a:spcPts val="1000"/>
                </a:spcAft>
                <a:buClr>
                  <a:srgbClr val="000000"/>
                </a:buClr>
                <a:buSzPts val="1400"/>
                <a:buFont typeface="Arial"/>
                <a:buNone/>
              </a:pPr>
              <a:r>
                <a:rPr lang="en-US" sz="1400" b="0" i="0" u="none" strike="noStrike" cap="none">
                  <a:solidFill>
                    <a:srgbClr val="FFFFFF"/>
                  </a:solidFill>
                  <a:latin typeface="Roboto"/>
                  <a:ea typeface="Roboto"/>
                  <a:cs typeface="Roboto"/>
                  <a:sym typeface="Roboto"/>
                </a:rPr>
                <a:t> Funding for targeted vital resources</a:t>
              </a:r>
              <a:endParaRPr sz="1400" b="0" i="0" u="none" strike="noStrike" cap="none">
                <a:solidFill>
                  <a:srgbClr val="FFFFFF"/>
                </a:solidFill>
                <a:latin typeface="Arial"/>
                <a:ea typeface="Arial"/>
                <a:cs typeface="Arial"/>
                <a:sym typeface="Arial"/>
              </a:endParaRPr>
            </a:p>
          </p:txBody>
        </p:sp>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g221946b6645_0_24"/>
          <p:cNvSpPr txBox="1">
            <a:spLocks noGrp="1"/>
          </p:cNvSpPr>
          <p:nvPr>
            <p:ph type="sldNum" idx="12"/>
          </p:nvPr>
        </p:nvSpPr>
        <p:spPr>
          <a:xfrm>
            <a:off x="8604215" y="6238853"/>
            <a:ext cx="2560500" cy="3375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53</a:t>
            </a:fld>
            <a:endParaRPr/>
          </a:p>
        </p:txBody>
      </p:sp>
      <p:sp>
        <p:nvSpPr>
          <p:cNvPr id="545" name="Google Shape;545;g221946b6645_0_24"/>
          <p:cNvSpPr/>
          <p:nvPr/>
        </p:nvSpPr>
        <p:spPr>
          <a:xfrm>
            <a:off x="4012069" y="2021469"/>
            <a:ext cx="3161400" cy="3131100"/>
          </a:xfrm>
          <a:prstGeom prst="donut">
            <a:avLst>
              <a:gd name="adj" fmla="val 16067"/>
            </a:avLst>
          </a:prstGeom>
          <a:solidFill>
            <a:srgbClr val="000000">
              <a:alpha val="10196"/>
            </a:srgb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46" name="Google Shape;546;g221946b6645_0_24"/>
          <p:cNvGrpSpPr/>
          <p:nvPr/>
        </p:nvGrpSpPr>
        <p:grpSpPr>
          <a:xfrm>
            <a:off x="6397441" y="1634325"/>
            <a:ext cx="2934153" cy="838624"/>
            <a:chOff x="5214050" y="851702"/>
            <a:chExt cx="2357507" cy="680370"/>
          </a:xfrm>
        </p:grpSpPr>
        <p:cxnSp>
          <p:nvCxnSpPr>
            <p:cNvPr id="547" name="Google Shape;547;g221946b6645_0_24"/>
            <p:cNvCxnSpPr/>
            <p:nvPr/>
          </p:nvCxnSpPr>
          <p:spPr>
            <a:xfrm flipH="1">
              <a:off x="5214050" y="1153772"/>
              <a:ext cx="273000" cy="378300"/>
            </a:xfrm>
            <a:prstGeom prst="straightConnector1">
              <a:avLst/>
            </a:prstGeom>
            <a:noFill/>
            <a:ln w="19050" cap="flat" cmpd="sng">
              <a:solidFill>
                <a:srgbClr val="0944A1"/>
              </a:solidFill>
              <a:prstDash val="solid"/>
              <a:round/>
              <a:headEnd type="oval" w="med" len="med"/>
              <a:tailEnd type="none" w="sm" len="sm"/>
            </a:ln>
          </p:spPr>
        </p:cxnSp>
        <p:sp>
          <p:nvSpPr>
            <p:cNvPr id="548" name="Google Shape;548;g221946b6645_0_24"/>
            <p:cNvSpPr txBox="1"/>
            <p:nvPr/>
          </p:nvSpPr>
          <p:spPr>
            <a:xfrm>
              <a:off x="5514157" y="851702"/>
              <a:ext cx="2057400" cy="66960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0"/>
                </a:spcAft>
                <a:buClr>
                  <a:srgbClr val="000000"/>
                </a:buClr>
                <a:buSzPts val="1500"/>
                <a:buFont typeface="Arial"/>
                <a:buNone/>
              </a:pPr>
              <a:r>
                <a:rPr lang="en-US" sz="1500" b="1" i="0" u="none" strike="noStrike" cap="none">
                  <a:solidFill>
                    <a:srgbClr val="002060"/>
                  </a:solidFill>
                  <a:latin typeface="Roboto"/>
                  <a:ea typeface="Roboto"/>
                  <a:cs typeface="Roboto"/>
                  <a:sym typeface="Roboto"/>
                </a:rPr>
                <a:t>Understand community strengths and dynamics</a:t>
              </a:r>
              <a:endParaRPr sz="1800" b="1" i="0" u="none" strike="noStrike" cap="none">
                <a:solidFill>
                  <a:srgbClr val="002060"/>
                </a:solidFill>
                <a:latin typeface="Roboto"/>
                <a:ea typeface="Roboto"/>
                <a:cs typeface="Roboto"/>
                <a:sym typeface="Roboto"/>
              </a:endParaRPr>
            </a:p>
          </p:txBody>
        </p:sp>
      </p:grpSp>
      <p:grpSp>
        <p:nvGrpSpPr>
          <p:cNvPr id="549" name="Google Shape;549;g221946b6645_0_24"/>
          <p:cNvGrpSpPr/>
          <p:nvPr/>
        </p:nvGrpSpPr>
        <p:grpSpPr>
          <a:xfrm>
            <a:off x="1691075" y="1634325"/>
            <a:ext cx="3080808" cy="838624"/>
            <a:chOff x="1432621" y="851702"/>
            <a:chExt cx="2475340" cy="680370"/>
          </a:xfrm>
        </p:grpSpPr>
        <p:cxnSp>
          <p:nvCxnSpPr>
            <p:cNvPr id="550" name="Google Shape;550;g221946b6645_0_24"/>
            <p:cNvCxnSpPr/>
            <p:nvPr/>
          </p:nvCxnSpPr>
          <p:spPr>
            <a:xfrm>
              <a:off x="3634961" y="1153772"/>
              <a:ext cx="273000" cy="378300"/>
            </a:xfrm>
            <a:prstGeom prst="straightConnector1">
              <a:avLst/>
            </a:prstGeom>
            <a:noFill/>
            <a:ln w="19050" cap="flat" cmpd="sng">
              <a:solidFill>
                <a:srgbClr val="A1C3FA"/>
              </a:solidFill>
              <a:prstDash val="solid"/>
              <a:round/>
              <a:headEnd type="oval" w="med" len="med"/>
              <a:tailEnd type="none" w="sm" len="sm"/>
            </a:ln>
          </p:spPr>
        </p:cxnSp>
        <p:sp>
          <p:nvSpPr>
            <p:cNvPr id="551" name="Google Shape;551;g221946b6645_0_24"/>
            <p:cNvSpPr txBox="1"/>
            <p:nvPr/>
          </p:nvSpPr>
          <p:spPr>
            <a:xfrm>
              <a:off x="1432621" y="851702"/>
              <a:ext cx="2164800" cy="669600"/>
            </a:xfrm>
            <a:prstGeom prst="rect">
              <a:avLst/>
            </a:prstGeom>
            <a:noFill/>
            <a:ln>
              <a:noFill/>
            </a:ln>
          </p:spPr>
          <p:txBody>
            <a:bodyPr spcFirstLastPara="1" wrap="square" lIns="121900" tIns="121900" rIns="121900" bIns="121900" anchor="t" anchorCtr="0">
              <a:noAutofit/>
            </a:bodyPr>
            <a:lstStyle/>
            <a:p>
              <a:pPr marL="0" marR="0" lvl="0" indent="0" algn="r" rtl="0">
                <a:lnSpc>
                  <a:spcPct val="115000"/>
                </a:lnSpc>
                <a:spcBef>
                  <a:spcPts val="0"/>
                </a:spcBef>
                <a:spcAft>
                  <a:spcPts val="0"/>
                </a:spcAft>
                <a:buClr>
                  <a:schemeClr val="dk1"/>
                </a:buClr>
                <a:buSzPts val="1100"/>
                <a:buFont typeface="Arial"/>
                <a:buNone/>
              </a:pPr>
              <a:r>
                <a:rPr lang="en-US" sz="1500" b="1" i="0" u="none" strike="noStrike" cap="none">
                  <a:solidFill>
                    <a:srgbClr val="002060"/>
                  </a:solidFill>
                  <a:latin typeface="Roboto"/>
                  <a:ea typeface="Roboto"/>
                  <a:cs typeface="Roboto"/>
                  <a:sym typeface="Roboto"/>
                </a:rPr>
                <a:t>Translate and disseminate research findings</a:t>
              </a:r>
              <a:endParaRPr sz="1100" b="1" i="0" u="none" strike="noStrike" cap="none">
                <a:solidFill>
                  <a:srgbClr val="002060"/>
                </a:solidFill>
                <a:latin typeface="Roboto"/>
                <a:ea typeface="Roboto"/>
                <a:cs typeface="Roboto"/>
                <a:sym typeface="Roboto"/>
              </a:endParaRPr>
            </a:p>
          </p:txBody>
        </p:sp>
      </p:grpSp>
      <p:grpSp>
        <p:nvGrpSpPr>
          <p:cNvPr id="552" name="Google Shape;552;g221946b6645_0_24"/>
          <p:cNvGrpSpPr/>
          <p:nvPr/>
        </p:nvGrpSpPr>
        <p:grpSpPr>
          <a:xfrm>
            <a:off x="6909501" y="3772225"/>
            <a:ext cx="2908716" cy="825349"/>
            <a:chOff x="5625475" y="2586165"/>
            <a:chExt cx="2337069" cy="669600"/>
          </a:xfrm>
        </p:grpSpPr>
        <p:cxnSp>
          <p:nvCxnSpPr>
            <p:cNvPr id="553" name="Google Shape;553;g221946b6645_0_24"/>
            <p:cNvCxnSpPr/>
            <p:nvPr/>
          </p:nvCxnSpPr>
          <p:spPr>
            <a:xfrm rot="10800000">
              <a:off x="5625475" y="2771675"/>
              <a:ext cx="442200" cy="153300"/>
            </a:xfrm>
            <a:prstGeom prst="straightConnector1">
              <a:avLst/>
            </a:prstGeom>
            <a:noFill/>
            <a:ln w="19050" cap="flat" cmpd="sng">
              <a:solidFill>
                <a:srgbClr val="307BF3"/>
              </a:solidFill>
              <a:prstDash val="solid"/>
              <a:round/>
              <a:headEnd type="oval" w="med" len="med"/>
              <a:tailEnd type="none" w="sm" len="sm"/>
            </a:ln>
          </p:spPr>
        </p:cxnSp>
        <p:sp>
          <p:nvSpPr>
            <p:cNvPr id="554" name="Google Shape;554;g221946b6645_0_24"/>
            <p:cNvSpPr txBox="1"/>
            <p:nvPr/>
          </p:nvSpPr>
          <p:spPr>
            <a:xfrm>
              <a:off x="6077344" y="2586165"/>
              <a:ext cx="1885200" cy="66960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0"/>
                </a:spcAft>
                <a:buClr>
                  <a:schemeClr val="dk1"/>
                </a:buClr>
                <a:buSzPts val="1100"/>
                <a:buFont typeface="Arial"/>
                <a:buNone/>
              </a:pPr>
              <a:r>
                <a:rPr lang="en-US" sz="1500" b="1" i="0" u="none" strike="noStrike" cap="none">
                  <a:solidFill>
                    <a:srgbClr val="002060"/>
                  </a:solidFill>
                  <a:latin typeface="Roboto"/>
                  <a:ea typeface="Roboto"/>
                  <a:cs typeface="Roboto"/>
                  <a:sym typeface="Roboto"/>
                </a:rPr>
                <a:t>Identify priority issues and research questions</a:t>
              </a:r>
              <a:endParaRPr sz="1100" b="1" i="0" u="none" strike="noStrike" cap="none">
                <a:solidFill>
                  <a:srgbClr val="002060"/>
                </a:solidFill>
                <a:latin typeface="Roboto"/>
                <a:ea typeface="Roboto"/>
                <a:cs typeface="Roboto"/>
                <a:sym typeface="Roboto"/>
              </a:endParaRPr>
            </a:p>
          </p:txBody>
        </p:sp>
      </p:grpSp>
      <p:grpSp>
        <p:nvGrpSpPr>
          <p:cNvPr id="555" name="Google Shape;555;g221946b6645_0_24"/>
          <p:cNvGrpSpPr/>
          <p:nvPr/>
        </p:nvGrpSpPr>
        <p:grpSpPr>
          <a:xfrm>
            <a:off x="1270249" y="3754350"/>
            <a:ext cx="3005927" cy="825349"/>
            <a:chOff x="1094499" y="2571664"/>
            <a:chExt cx="2415176" cy="669600"/>
          </a:xfrm>
        </p:grpSpPr>
        <p:cxnSp>
          <p:nvCxnSpPr>
            <p:cNvPr id="556" name="Google Shape;556;g221946b6645_0_24"/>
            <p:cNvCxnSpPr/>
            <p:nvPr/>
          </p:nvCxnSpPr>
          <p:spPr>
            <a:xfrm rot="10800000" flipH="1">
              <a:off x="3059375" y="2771675"/>
              <a:ext cx="450300" cy="145200"/>
            </a:xfrm>
            <a:prstGeom prst="straightConnector1">
              <a:avLst/>
            </a:prstGeom>
            <a:noFill/>
            <a:ln w="19050" cap="flat" cmpd="sng">
              <a:solidFill>
                <a:srgbClr val="307BF3"/>
              </a:solidFill>
              <a:prstDash val="solid"/>
              <a:round/>
              <a:headEnd type="oval" w="med" len="med"/>
              <a:tailEnd type="none" w="sm" len="sm"/>
            </a:ln>
          </p:spPr>
        </p:cxnSp>
        <p:sp>
          <p:nvSpPr>
            <p:cNvPr id="557" name="Google Shape;557;g221946b6645_0_24"/>
            <p:cNvSpPr txBox="1"/>
            <p:nvPr/>
          </p:nvSpPr>
          <p:spPr>
            <a:xfrm>
              <a:off x="1094499" y="2571664"/>
              <a:ext cx="1955100" cy="669600"/>
            </a:xfrm>
            <a:prstGeom prst="rect">
              <a:avLst/>
            </a:prstGeom>
            <a:noFill/>
            <a:ln>
              <a:noFill/>
            </a:ln>
          </p:spPr>
          <p:txBody>
            <a:bodyPr spcFirstLastPara="1" wrap="square" lIns="121900" tIns="121900" rIns="121900" bIns="121900" anchor="t" anchorCtr="0">
              <a:noAutofit/>
            </a:bodyPr>
            <a:lstStyle/>
            <a:p>
              <a:pPr marL="0" marR="0" lvl="0" indent="0" algn="r" rtl="0">
                <a:lnSpc>
                  <a:spcPct val="115000"/>
                </a:lnSpc>
                <a:spcBef>
                  <a:spcPts val="0"/>
                </a:spcBef>
                <a:spcAft>
                  <a:spcPts val="0"/>
                </a:spcAft>
                <a:buClr>
                  <a:schemeClr val="dk1"/>
                </a:buClr>
                <a:buSzPts val="1100"/>
                <a:buFont typeface="Arial"/>
                <a:buNone/>
              </a:pPr>
              <a:r>
                <a:rPr lang="en-US" sz="1500" b="1" i="0" u="none" strike="noStrike" cap="none">
                  <a:solidFill>
                    <a:srgbClr val="002060"/>
                  </a:solidFill>
                  <a:latin typeface="Roboto"/>
                  <a:ea typeface="Roboto"/>
                  <a:cs typeface="Roboto"/>
                  <a:sym typeface="Roboto"/>
                </a:rPr>
                <a:t>Gather feedback and interpret research findings</a:t>
              </a:r>
              <a:endParaRPr sz="1100" b="1" i="0" u="none" strike="noStrike" cap="none">
                <a:solidFill>
                  <a:srgbClr val="002060"/>
                </a:solidFill>
                <a:latin typeface="Roboto"/>
                <a:ea typeface="Roboto"/>
                <a:cs typeface="Roboto"/>
                <a:sym typeface="Roboto"/>
              </a:endParaRPr>
            </a:p>
          </p:txBody>
        </p:sp>
      </p:grpSp>
      <p:grpSp>
        <p:nvGrpSpPr>
          <p:cNvPr id="558" name="Google Shape;558;g221946b6645_0_24"/>
          <p:cNvGrpSpPr/>
          <p:nvPr/>
        </p:nvGrpSpPr>
        <p:grpSpPr>
          <a:xfrm>
            <a:off x="4276175" y="4949154"/>
            <a:ext cx="2715966" cy="1402620"/>
            <a:chOff x="3509674" y="3541000"/>
            <a:chExt cx="2182200" cy="1137936"/>
          </a:xfrm>
        </p:grpSpPr>
        <p:cxnSp>
          <p:nvCxnSpPr>
            <p:cNvPr id="559" name="Google Shape;559;g221946b6645_0_24"/>
            <p:cNvCxnSpPr/>
            <p:nvPr/>
          </p:nvCxnSpPr>
          <p:spPr>
            <a:xfrm rot="10800000">
              <a:off x="4563402" y="3541000"/>
              <a:ext cx="0" cy="489600"/>
            </a:xfrm>
            <a:prstGeom prst="straightConnector1">
              <a:avLst/>
            </a:prstGeom>
            <a:noFill/>
            <a:ln w="19050" cap="flat" cmpd="sng">
              <a:solidFill>
                <a:srgbClr val="0944A1"/>
              </a:solidFill>
              <a:prstDash val="solid"/>
              <a:round/>
              <a:headEnd type="oval" w="med" len="med"/>
              <a:tailEnd type="none" w="sm" len="sm"/>
            </a:ln>
          </p:spPr>
        </p:cxnSp>
        <p:sp>
          <p:nvSpPr>
            <p:cNvPr id="560" name="Google Shape;560;g221946b6645_0_24"/>
            <p:cNvSpPr txBox="1"/>
            <p:nvPr/>
          </p:nvSpPr>
          <p:spPr>
            <a:xfrm>
              <a:off x="3509674" y="4009336"/>
              <a:ext cx="2182200" cy="669600"/>
            </a:xfrm>
            <a:prstGeom prst="rect">
              <a:avLst/>
            </a:prstGeom>
            <a:noFill/>
            <a:ln>
              <a:noFill/>
            </a:ln>
          </p:spPr>
          <p:txBody>
            <a:bodyPr spcFirstLastPara="1" wrap="square" lIns="121900" tIns="121900" rIns="121900" bIns="121900" anchor="t" anchorCtr="0">
              <a:noAutofit/>
            </a:bodyPr>
            <a:lstStyle/>
            <a:p>
              <a:pPr marL="0" marR="0" lvl="0" indent="0" algn="ctr" rtl="0">
                <a:lnSpc>
                  <a:spcPct val="115000"/>
                </a:lnSpc>
                <a:spcBef>
                  <a:spcPts val="0"/>
                </a:spcBef>
                <a:spcAft>
                  <a:spcPts val="0"/>
                </a:spcAft>
                <a:buClr>
                  <a:schemeClr val="dk1"/>
                </a:buClr>
                <a:buSzPts val="1100"/>
                <a:buFont typeface="Arial"/>
                <a:buNone/>
              </a:pPr>
              <a:r>
                <a:rPr lang="en-US" sz="1500" b="1" i="0" u="none" strike="noStrike" cap="none">
                  <a:solidFill>
                    <a:srgbClr val="002060"/>
                  </a:solidFill>
                  <a:latin typeface="Roboto"/>
                  <a:ea typeface="Roboto"/>
                  <a:cs typeface="Roboto"/>
                  <a:sym typeface="Roboto"/>
                </a:rPr>
                <a:t>Design/conduct etiological and/or policy research</a:t>
              </a:r>
              <a:endParaRPr sz="1100" b="1" i="0" u="none" strike="noStrike" cap="none">
                <a:solidFill>
                  <a:srgbClr val="002060"/>
                </a:solidFill>
                <a:latin typeface="Roboto"/>
                <a:ea typeface="Roboto"/>
                <a:cs typeface="Roboto"/>
                <a:sym typeface="Roboto"/>
              </a:endParaRPr>
            </a:p>
          </p:txBody>
        </p:sp>
      </p:grpSp>
      <p:sp>
        <p:nvSpPr>
          <p:cNvPr id="561" name="Google Shape;561;g221946b6645_0_24"/>
          <p:cNvSpPr/>
          <p:nvPr/>
        </p:nvSpPr>
        <p:spPr>
          <a:xfrm rot="1785765">
            <a:off x="3919430" y="1919609"/>
            <a:ext cx="3340789" cy="3324987"/>
          </a:xfrm>
          <a:prstGeom prst="blockArc">
            <a:avLst>
              <a:gd name="adj1" fmla="val 14414370"/>
              <a:gd name="adj2" fmla="val 18998613"/>
              <a:gd name="adj3" fmla="val 8907"/>
            </a:avLst>
          </a:prstGeom>
          <a:solidFill>
            <a:srgbClr val="0944A1"/>
          </a:solidFill>
          <a:ln>
            <a:noFill/>
          </a:ln>
          <a:effectLst>
            <a:outerShdw blurRad="71438" dist="9525" dir="5400000" algn="bl" rotWithShape="0">
              <a:srgbClr val="000000">
                <a:alpha val="4000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2" name="Google Shape;562;g221946b6645_0_24"/>
          <p:cNvSpPr/>
          <p:nvPr/>
        </p:nvSpPr>
        <p:spPr>
          <a:xfrm rot="-9014886" flipH="1">
            <a:off x="3926653" y="1917736"/>
            <a:ext cx="3340082" cy="3324124"/>
          </a:xfrm>
          <a:prstGeom prst="blockArc">
            <a:avLst>
              <a:gd name="adj1" fmla="val 20178804"/>
              <a:gd name="adj2" fmla="val 2623923"/>
              <a:gd name="adj3" fmla="val 8858"/>
            </a:avLst>
          </a:prstGeom>
          <a:solidFill>
            <a:srgbClr val="307BF3"/>
          </a:solidFill>
          <a:ln>
            <a:noFill/>
          </a:ln>
          <a:effectLst>
            <a:outerShdw blurRad="71438" dist="9525" dir="5400000" algn="bl" rotWithShape="0">
              <a:srgbClr val="000000">
                <a:alpha val="4000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3" name="Google Shape;563;g221946b6645_0_24"/>
          <p:cNvSpPr txBox="1"/>
          <p:nvPr/>
        </p:nvSpPr>
        <p:spPr>
          <a:xfrm>
            <a:off x="4694456" y="3043213"/>
            <a:ext cx="1796700" cy="991500"/>
          </a:xfrm>
          <a:prstGeom prst="rect">
            <a:avLst/>
          </a:prstGeom>
          <a:noFill/>
          <a:ln>
            <a:noFill/>
          </a:ln>
        </p:spPr>
        <p:txBody>
          <a:bodyPr spcFirstLastPara="1" wrap="square" lIns="121900" tIns="121900" rIns="121900" bIns="121900" anchor="ctr" anchorCtr="0">
            <a:noAutofit/>
          </a:bodyPr>
          <a:lstStyle/>
          <a:p>
            <a:pPr marL="0" marR="0" lvl="0" indent="0" algn="ctr" rtl="0">
              <a:lnSpc>
                <a:spcPct val="115000"/>
              </a:lnSpc>
              <a:spcBef>
                <a:spcPts val="0"/>
              </a:spcBef>
              <a:spcAft>
                <a:spcPts val="0"/>
              </a:spcAft>
              <a:buClr>
                <a:srgbClr val="000000"/>
              </a:buClr>
              <a:buSzPts val="1600"/>
              <a:buFont typeface="Arial"/>
              <a:buNone/>
            </a:pPr>
            <a:r>
              <a:rPr lang="en-US" sz="1600" b="1" i="0" u="none" strike="noStrike" cap="none">
                <a:solidFill>
                  <a:srgbClr val="002060"/>
                </a:solidFill>
                <a:latin typeface="Roboto"/>
                <a:ea typeface="Roboto"/>
                <a:cs typeface="Roboto"/>
                <a:sym typeface="Roboto"/>
              </a:rPr>
              <a:t>Maintain, sustain and evaluate community partnerships</a:t>
            </a:r>
            <a:endParaRPr sz="1600" b="0" i="0" u="none" strike="noStrike" cap="none">
              <a:solidFill>
                <a:srgbClr val="002060"/>
              </a:solidFill>
              <a:latin typeface="Arial"/>
              <a:ea typeface="Arial"/>
              <a:cs typeface="Arial"/>
              <a:sym typeface="Arial"/>
            </a:endParaRPr>
          </a:p>
        </p:txBody>
      </p:sp>
      <p:sp>
        <p:nvSpPr>
          <p:cNvPr id="564" name="Google Shape;564;g221946b6645_0_24"/>
          <p:cNvSpPr/>
          <p:nvPr/>
        </p:nvSpPr>
        <p:spPr>
          <a:xfrm rot="-3769078">
            <a:off x="6825640" y="2873053"/>
            <a:ext cx="448537" cy="451196"/>
          </a:xfrm>
          <a:prstGeom prst="rtTriangle">
            <a:avLst/>
          </a:prstGeom>
          <a:solidFill>
            <a:srgbClr val="0944A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5" name="Google Shape;565;g221946b6645_0_24"/>
          <p:cNvSpPr/>
          <p:nvPr/>
        </p:nvSpPr>
        <p:spPr>
          <a:xfrm rot="-1785610" flipH="1">
            <a:off x="3913466" y="1914703"/>
            <a:ext cx="3348305" cy="3332243"/>
          </a:xfrm>
          <a:prstGeom prst="blockArc">
            <a:avLst>
              <a:gd name="adj1" fmla="val 14334136"/>
              <a:gd name="adj2" fmla="val 18854681"/>
              <a:gd name="adj3" fmla="val 8846"/>
            </a:avLst>
          </a:prstGeom>
          <a:solidFill>
            <a:srgbClr val="A1C3FA"/>
          </a:solidFill>
          <a:ln>
            <a:noFill/>
          </a:ln>
          <a:effectLst>
            <a:outerShdw blurRad="71438" dist="9525" dir="5400000" algn="bl" rotWithShape="0">
              <a:srgbClr val="000000">
                <a:alpha val="4000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6" name="Google Shape;566;g221946b6645_0_24"/>
          <p:cNvSpPr/>
          <p:nvPr/>
        </p:nvSpPr>
        <p:spPr>
          <a:xfrm rot="9014886">
            <a:off x="3904190" y="1921218"/>
            <a:ext cx="3340082" cy="3324124"/>
          </a:xfrm>
          <a:prstGeom prst="blockArc">
            <a:avLst>
              <a:gd name="adj1" fmla="val 20184517"/>
              <a:gd name="adj2" fmla="val 3007258"/>
              <a:gd name="adj3" fmla="val 9336"/>
            </a:avLst>
          </a:prstGeom>
          <a:solidFill>
            <a:srgbClr val="307BF3"/>
          </a:solidFill>
          <a:ln w="9525" cap="flat" cmpd="sng">
            <a:solidFill>
              <a:srgbClr val="307BF3"/>
            </a:solidFill>
            <a:prstDash val="solid"/>
            <a:round/>
            <a:headEnd type="none" w="sm" len="sm"/>
            <a:tailEnd type="none" w="sm" len="sm"/>
          </a:ln>
          <a:effectLst>
            <a:outerShdw blurRad="71438" dist="9525" dir="5400000" algn="bl" rotWithShape="0">
              <a:srgbClr val="000000">
                <a:alpha val="4000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7" name="Google Shape;567;g221946b6645_0_24"/>
          <p:cNvSpPr/>
          <p:nvPr/>
        </p:nvSpPr>
        <p:spPr>
          <a:xfrm rot="-9014886" flipH="1">
            <a:off x="3904017" y="1923098"/>
            <a:ext cx="3340082" cy="3324124"/>
          </a:xfrm>
          <a:prstGeom prst="blockArc">
            <a:avLst>
              <a:gd name="adj1" fmla="val 15738599"/>
              <a:gd name="adj2" fmla="val 20008131"/>
              <a:gd name="adj3" fmla="val 9063"/>
            </a:avLst>
          </a:prstGeom>
          <a:solidFill>
            <a:srgbClr val="0944A1"/>
          </a:solidFill>
          <a:ln>
            <a:noFill/>
          </a:ln>
          <a:effectLst>
            <a:outerShdw blurRad="71438" dist="9525" dir="5400000" algn="bl" rotWithShape="0">
              <a:srgbClr val="000000">
                <a:alpha val="40000"/>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8" name="Google Shape;568;g221946b6645_0_24"/>
          <p:cNvSpPr/>
          <p:nvPr/>
        </p:nvSpPr>
        <p:spPr>
          <a:xfrm rot="9254124">
            <a:off x="3908071" y="2873708"/>
            <a:ext cx="451372" cy="449056"/>
          </a:xfrm>
          <a:prstGeom prst="rtTriangle">
            <a:avLst/>
          </a:prstGeom>
          <a:solidFill>
            <a:srgbClr val="307BF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9" name="Google Shape;569;g221946b6645_0_24"/>
          <p:cNvSpPr/>
          <p:nvPr/>
        </p:nvSpPr>
        <p:spPr>
          <a:xfrm rot="474241">
            <a:off x="6280275" y="4577443"/>
            <a:ext cx="451590" cy="447175"/>
          </a:xfrm>
          <a:prstGeom prst="rtTriangle">
            <a:avLst/>
          </a:prstGeom>
          <a:solidFill>
            <a:srgbClr val="307BF3"/>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0" name="Google Shape;570;g221946b6645_0_24"/>
          <p:cNvSpPr/>
          <p:nvPr/>
        </p:nvSpPr>
        <p:spPr>
          <a:xfrm rot="4853855">
            <a:off x="4457519" y="4575157"/>
            <a:ext cx="447536" cy="451590"/>
          </a:xfrm>
          <a:prstGeom prst="rtTriangle">
            <a:avLst/>
          </a:prstGeom>
          <a:solidFill>
            <a:srgbClr val="0944A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1" name="Google Shape;571;g221946b6645_0_24"/>
          <p:cNvSpPr/>
          <p:nvPr/>
        </p:nvSpPr>
        <p:spPr>
          <a:xfrm rot="-8117846">
            <a:off x="5363958" y="1850352"/>
            <a:ext cx="449514" cy="449514"/>
          </a:xfrm>
          <a:prstGeom prst="rtTriangle">
            <a:avLst/>
          </a:prstGeom>
          <a:solidFill>
            <a:srgbClr val="A1C3FA"/>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2" name="Google Shape;572;g221946b6645_0_24"/>
          <p:cNvSpPr txBox="1">
            <a:spLocks noGrp="1"/>
          </p:cNvSpPr>
          <p:nvPr>
            <p:ph type="title"/>
          </p:nvPr>
        </p:nvSpPr>
        <p:spPr>
          <a:xfrm>
            <a:off x="476100" y="288925"/>
            <a:ext cx="112398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Strategy: Essential elements</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g224ae2f5e80_0_1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solidFill>
                  <a:srgbClr val="2F4A8B"/>
                </a:solidFill>
              </a:rPr>
              <a:t>54</a:t>
            </a:fld>
            <a:endParaRPr>
              <a:solidFill>
                <a:srgbClr val="2F4A8B"/>
              </a:solidFill>
            </a:endParaRPr>
          </a:p>
        </p:txBody>
      </p:sp>
      <p:sp>
        <p:nvSpPr>
          <p:cNvPr id="579" name="Google Shape;579;g224ae2f5e80_0_18"/>
          <p:cNvSpPr txBox="1"/>
          <p:nvPr/>
        </p:nvSpPr>
        <p:spPr>
          <a:xfrm>
            <a:off x="1086900" y="1356100"/>
            <a:ext cx="10018200" cy="4335600"/>
          </a:xfrm>
          <a:prstGeom prst="rect">
            <a:avLst/>
          </a:prstGeom>
          <a:noFill/>
          <a:ln>
            <a:noFill/>
          </a:ln>
        </p:spPr>
        <p:txBody>
          <a:bodyPr spcFirstLastPara="1" wrap="square" lIns="91425" tIns="91425" rIns="91425" bIns="91425" anchor="t" anchorCtr="0">
            <a:spAutoFit/>
          </a:bodyPr>
          <a:lstStyle/>
          <a:p>
            <a:pPr marL="457200" marR="0" lvl="0" indent="-381000" algn="l" rtl="0">
              <a:lnSpc>
                <a:spcPct val="100000"/>
              </a:lnSpc>
              <a:spcBef>
                <a:spcPts val="0"/>
              </a:spcBef>
              <a:spcAft>
                <a:spcPts val="0"/>
              </a:spcAft>
              <a:buClr>
                <a:srgbClr val="2F4A8B"/>
              </a:buClr>
              <a:buSzPts val="2400"/>
              <a:buFont typeface="Calibri"/>
              <a:buChar char="-"/>
            </a:pPr>
            <a:r>
              <a:rPr lang="en-US" sz="2400" i="0" u="none" strike="noStrike" cap="none">
                <a:solidFill>
                  <a:srgbClr val="2F4A8B"/>
                </a:solidFill>
                <a:highlight>
                  <a:srgbClr val="FFFFFF"/>
                </a:highlight>
                <a:latin typeface="Calibri"/>
                <a:ea typeface="Calibri"/>
                <a:cs typeface="Calibri"/>
                <a:sym typeface="Calibri"/>
              </a:rPr>
              <a:t>Benefits community participants, practitioners, and researchers alike. </a:t>
            </a:r>
            <a:endParaRPr sz="2400" i="0" u="none" strike="noStrike" cap="none">
              <a:solidFill>
                <a:srgbClr val="2F4A8B"/>
              </a:solidFill>
              <a:highlight>
                <a:srgbClr val="FFFFFF"/>
              </a:highlight>
              <a:latin typeface="Calibri"/>
              <a:ea typeface="Calibri"/>
              <a:cs typeface="Calibri"/>
              <a:sym typeface="Calibri"/>
            </a:endParaRPr>
          </a:p>
          <a:p>
            <a:pPr marL="457200" marR="0" lvl="0" indent="-381000" algn="l" rtl="0">
              <a:lnSpc>
                <a:spcPct val="100000"/>
              </a:lnSpc>
              <a:spcBef>
                <a:spcPts val="1000"/>
              </a:spcBef>
              <a:spcAft>
                <a:spcPts val="0"/>
              </a:spcAft>
              <a:buClr>
                <a:srgbClr val="2F4A8B"/>
              </a:buClr>
              <a:buSzPts val="2400"/>
              <a:buFont typeface="Calibri"/>
              <a:buChar char="-"/>
            </a:pPr>
            <a:r>
              <a:rPr lang="en-US" sz="2400" i="0" u="none" strike="noStrike" cap="none">
                <a:solidFill>
                  <a:srgbClr val="2F4A8B"/>
                </a:solidFill>
                <a:highlight>
                  <a:srgbClr val="FFFFFF"/>
                </a:highlight>
                <a:latin typeface="Calibri"/>
                <a:ea typeface="Calibri"/>
                <a:cs typeface="Calibri"/>
                <a:sym typeface="Calibri"/>
              </a:rPr>
              <a:t>Creates bridges between scientists and communities, through the use of shared knowledge and valuable experiences.</a:t>
            </a:r>
            <a:endParaRPr sz="2400" i="0" u="none" strike="noStrike" cap="none">
              <a:solidFill>
                <a:srgbClr val="2F4A8B"/>
              </a:solidFill>
              <a:highlight>
                <a:srgbClr val="FFFFFF"/>
              </a:highlight>
              <a:latin typeface="Calibri"/>
              <a:ea typeface="Calibri"/>
              <a:cs typeface="Calibri"/>
              <a:sym typeface="Calibri"/>
            </a:endParaRPr>
          </a:p>
          <a:p>
            <a:pPr marL="457200" marR="0" lvl="0" indent="-381000" algn="l" rtl="0">
              <a:lnSpc>
                <a:spcPct val="100000"/>
              </a:lnSpc>
              <a:spcBef>
                <a:spcPts val="1000"/>
              </a:spcBef>
              <a:spcAft>
                <a:spcPts val="0"/>
              </a:spcAft>
              <a:buClr>
                <a:srgbClr val="2F4A8B"/>
              </a:buClr>
              <a:buSzPts val="2400"/>
              <a:buFont typeface="Calibri"/>
              <a:buChar char="-"/>
            </a:pPr>
            <a:r>
              <a:rPr lang="en-US" sz="2400" i="0" u="none" strike="noStrike" cap="none">
                <a:solidFill>
                  <a:srgbClr val="2F4A8B"/>
                </a:solidFill>
                <a:highlight>
                  <a:srgbClr val="FFFFFF"/>
                </a:highlight>
                <a:latin typeface="Calibri"/>
                <a:ea typeface="Calibri"/>
                <a:cs typeface="Calibri"/>
                <a:sym typeface="Calibri"/>
              </a:rPr>
              <a:t>Ensures culturally appropriate measurement instruments making projects more effective and efficient.</a:t>
            </a:r>
            <a:endParaRPr sz="2400" i="0" u="none" strike="noStrike" cap="none">
              <a:solidFill>
                <a:srgbClr val="2F4A8B"/>
              </a:solidFill>
              <a:highlight>
                <a:srgbClr val="FFFFFF"/>
              </a:highlight>
              <a:latin typeface="Calibri"/>
              <a:ea typeface="Calibri"/>
              <a:cs typeface="Calibri"/>
              <a:sym typeface="Calibri"/>
            </a:endParaRPr>
          </a:p>
          <a:p>
            <a:pPr marL="457200" marR="0" lvl="0" indent="-381000" algn="l" rtl="0">
              <a:lnSpc>
                <a:spcPct val="100000"/>
              </a:lnSpc>
              <a:spcBef>
                <a:spcPts val="1000"/>
              </a:spcBef>
              <a:spcAft>
                <a:spcPts val="0"/>
              </a:spcAft>
              <a:buClr>
                <a:srgbClr val="2F4A8B"/>
              </a:buClr>
              <a:buSzPts val="2400"/>
              <a:buFont typeface="Calibri"/>
              <a:buChar char="-"/>
            </a:pPr>
            <a:r>
              <a:rPr lang="en-US" sz="2400">
                <a:solidFill>
                  <a:srgbClr val="2F4A8B"/>
                </a:solidFill>
                <a:highlight>
                  <a:srgbClr val="FFFFFF"/>
                </a:highlight>
                <a:latin typeface="Calibri"/>
                <a:ea typeface="Calibri"/>
                <a:cs typeface="Calibri"/>
                <a:sym typeface="Calibri"/>
              </a:rPr>
              <a:t>E</a:t>
            </a:r>
            <a:r>
              <a:rPr lang="en-US" sz="2400" i="0" u="none" strike="noStrike" cap="none">
                <a:solidFill>
                  <a:srgbClr val="2F4A8B"/>
                </a:solidFill>
                <a:highlight>
                  <a:srgbClr val="FFFFFF"/>
                </a:highlight>
                <a:latin typeface="Calibri"/>
                <a:ea typeface="Calibri"/>
                <a:cs typeface="Calibri"/>
                <a:sym typeface="Calibri"/>
              </a:rPr>
              <a:t>nhances both the quantity and the quality of data collected.</a:t>
            </a:r>
            <a:endParaRPr sz="2400" i="0" u="none" strike="noStrike" cap="none">
              <a:solidFill>
                <a:srgbClr val="2F4A8B"/>
              </a:solidFill>
              <a:highlight>
                <a:srgbClr val="FFFFFF"/>
              </a:highlight>
              <a:latin typeface="Calibri"/>
              <a:ea typeface="Calibri"/>
              <a:cs typeface="Calibri"/>
              <a:sym typeface="Calibri"/>
            </a:endParaRPr>
          </a:p>
          <a:p>
            <a:pPr marL="457200" marR="0" lvl="0" indent="0" algn="l" rtl="0">
              <a:lnSpc>
                <a:spcPct val="100000"/>
              </a:lnSpc>
              <a:spcBef>
                <a:spcPts val="1000"/>
              </a:spcBef>
              <a:spcAft>
                <a:spcPts val="0"/>
              </a:spcAft>
              <a:buClr>
                <a:srgbClr val="000000"/>
              </a:buClr>
              <a:buSzPts val="1200"/>
              <a:buFont typeface="Arial"/>
              <a:buNone/>
            </a:pPr>
            <a:endParaRPr sz="1200" i="0" u="none" strike="noStrike" cap="none">
              <a:solidFill>
                <a:srgbClr val="2F4A8B"/>
              </a:solidFill>
              <a:highlight>
                <a:srgbClr val="FFFFFF"/>
              </a:highlight>
              <a:latin typeface="Calibri"/>
              <a:ea typeface="Calibri"/>
              <a:cs typeface="Calibri"/>
              <a:sym typeface="Calibri"/>
            </a:endParaRPr>
          </a:p>
          <a:p>
            <a:pPr marL="0" marR="0" lvl="0" indent="0" algn="l" rtl="0">
              <a:lnSpc>
                <a:spcPct val="100000"/>
              </a:lnSpc>
              <a:spcBef>
                <a:spcPts val="1000"/>
              </a:spcBef>
              <a:spcAft>
                <a:spcPts val="1000"/>
              </a:spcAft>
              <a:buClr>
                <a:srgbClr val="000000"/>
              </a:buClr>
              <a:buSzPts val="2400"/>
              <a:buFont typeface="Arial"/>
              <a:buNone/>
            </a:pPr>
            <a:r>
              <a:rPr lang="en-US" sz="2400" i="0" u="none" strike="noStrike" cap="none">
                <a:solidFill>
                  <a:srgbClr val="2F4A8B"/>
                </a:solidFill>
                <a:highlight>
                  <a:srgbClr val="FFFFFF"/>
                </a:highlight>
                <a:latin typeface="Calibri"/>
                <a:ea typeface="Calibri"/>
                <a:cs typeface="Calibri"/>
                <a:sym typeface="Calibri"/>
              </a:rPr>
              <a:t>“The ultimate benefit is a deeper understanding of a community's unique circumstances, and a </a:t>
            </a:r>
            <a:r>
              <a:rPr lang="en-US" sz="2400" b="1" i="0" u="none" strike="noStrike" cap="none">
                <a:solidFill>
                  <a:srgbClr val="2F4A8B"/>
                </a:solidFill>
                <a:highlight>
                  <a:srgbClr val="FFFFFF"/>
                </a:highlight>
                <a:latin typeface="Calibri"/>
                <a:ea typeface="Calibri"/>
                <a:cs typeface="Calibri"/>
                <a:sym typeface="Calibri"/>
              </a:rPr>
              <a:t>more accurate framework for testing and adapting best practices</a:t>
            </a:r>
            <a:r>
              <a:rPr lang="en-US" sz="2400" i="0" u="none" strike="noStrike" cap="none">
                <a:solidFill>
                  <a:srgbClr val="2F4A8B"/>
                </a:solidFill>
                <a:highlight>
                  <a:srgbClr val="FFFFFF"/>
                </a:highlight>
                <a:latin typeface="Calibri"/>
                <a:ea typeface="Calibri"/>
                <a:cs typeface="Calibri"/>
                <a:sym typeface="Calibri"/>
              </a:rPr>
              <a:t> to the community's needs.”</a:t>
            </a:r>
            <a:endParaRPr sz="2400" i="0" u="none" strike="noStrike" cap="none">
              <a:solidFill>
                <a:srgbClr val="2F4A8B"/>
              </a:solidFill>
              <a:latin typeface="Calibri"/>
              <a:ea typeface="Calibri"/>
              <a:cs typeface="Calibri"/>
              <a:sym typeface="Calibri"/>
            </a:endParaRPr>
          </a:p>
        </p:txBody>
      </p:sp>
      <p:sp>
        <p:nvSpPr>
          <p:cNvPr id="580" name="Google Shape;580;g224ae2f5e80_0_18"/>
          <p:cNvSpPr txBox="1"/>
          <p:nvPr/>
        </p:nvSpPr>
        <p:spPr>
          <a:xfrm>
            <a:off x="609600" y="6281050"/>
            <a:ext cx="10972800" cy="515700"/>
          </a:xfrm>
          <a:prstGeom prst="rect">
            <a:avLst/>
          </a:prstGeom>
          <a:noFill/>
          <a:ln>
            <a:noFill/>
          </a:ln>
        </p:spPr>
        <p:txBody>
          <a:bodyPr spcFirstLastPara="1" wrap="square" lIns="91425" tIns="91425" rIns="91425" bIns="91425" anchor="ctr" anchorCtr="0">
            <a:noAutofit/>
          </a:bodyPr>
          <a:lstStyle/>
          <a:p>
            <a:pPr marL="457200" marR="0" lvl="0" indent="0" algn="ctr" rtl="0">
              <a:lnSpc>
                <a:spcPct val="115000"/>
              </a:lnSpc>
              <a:spcBef>
                <a:spcPts val="0"/>
              </a:spcBef>
              <a:spcAft>
                <a:spcPts val="0"/>
              </a:spcAft>
              <a:buClr>
                <a:srgbClr val="000000"/>
              </a:buClr>
              <a:buSzPts val="1000"/>
              <a:buFont typeface="Arial"/>
              <a:buNone/>
            </a:pPr>
            <a:r>
              <a:rPr lang="en-US" sz="1000" b="0" i="0" u="none" strike="noStrike" cap="none">
                <a:solidFill>
                  <a:srgbClr val="2F4A8B"/>
                </a:solidFill>
                <a:latin typeface="Calibri"/>
                <a:ea typeface="Calibri"/>
                <a:cs typeface="Calibri"/>
                <a:sym typeface="Calibri"/>
              </a:rPr>
              <a:t>Source: Vishwanathan, M (2004) et al,  </a:t>
            </a:r>
            <a:r>
              <a:rPr lang="en-US" sz="1000" b="0" i="0" u="none" strike="noStrike" cap="none">
                <a:solidFill>
                  <a:schemeClr val="dk1"/>
                </a:solidFill>
                <a:highlight>
                  <a:srgbClr val="FFFFFF"/>
                </a:highlight>
                <a:latin typeface="Calibri"/>
                <a:ea typeface="Calibri"/>
                <a:cs typeface="Calibri"/>
                <a:sym typeface="Calibri"/>
              </a:rPr>
              <a:t>Community‐Based Participatory Research: Assessing the Evidence: Summary; </a:t>
            </a:r>
            <a:r>
              <a:rPr lang="en-US" sz="1000" b="0" i="0" u="none" strike="noStrike" cap="none">
                <a:solidFill>
                  <a:srgbClr val="2F4A8B"/>
                </a:solidFill>
                <a:latin typeface="Calibri"/>
                <a:ea typeface="Calibri"/>
                <a:cs typeface="Calibri"/>
                <a:sym typeface="Calibri"/>
              </a:rPr>
              <a:t>National Library of Medicine</a:t>
            </a:r>
            <a:r>
              <a:rPr lang="en-US" sz="1000" b="0" i="0" u="none" strike="noStrike" cap="none">
                <a:solidFill>
                  <a:schemeClr val="dk1"/>
                </a:solidFill>
                <a:highlight>
                  <a:srgbClr val="FFFFFF"/>
                </a:highlight>
                <a:latin typeface="Calibri"/>
                <a:ea typeface="Calibri"/>
                <a:cs typeface="Calibri"/>
                <a:sym typeface="Calibri"/>
              </a:rPr>
              <a:t>.</a:t>
            </a:r>
            <a:endParaRPr sz="1000" b="0" i="0" u="none" strike="noStrike" cap="none">
              <a:solidFill>
                <a:srgbClr val="2F4A8B"/>
              </a:solidFill>
              <a:latin typeface="Calibri"/>
              <a:ea typeface="Calibri"/>
              <a:cs typeface="Calibri"/>
              <a:sym typeface="Calibri"/>
            </a:endParaRPr>
          </a:p>
        </p:txBody>
      </p:sp>
      <p:sp>
        <p:nvSpPr>
          <p:cNvPr id="581" name="Google Shape;581;g224ae2f5e80_0_18"/>
          <p:cNvSpPr txBox="1">
            <a:spLocks noGrp="1"/>
          </p:cNvSpPr>
          <p:nvPr>
            <p:ph type="title"/>
          </p:nvPr>
        </p:nvSpPr>
        <p:spPr>
          <a:xfrm>
            <a:off x="323700" y="212725"/>
            <a:ext cx="112398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Outcome: Accurate data, greater impact</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585"/>
        <p:cNvGrpSpPr/>
        <p:nvPr/>
      </p:nvGrpSpPr>
      <p:grpSpPr>
        <a:xfrm>
          <a:off x="0" y="0"/>
          <a:ext cx="0" cy="0"/>
          <a:chOff x="0" y="0"/>
          <a:chExt cx="0" cy="0"/>
        </a:xfrm>
      </p:grpSpPr>
      <p:sp>
        <p:nvSpPr>
          <p:cNvPr id="586" name="Google Shape;586;g2430c2b9b98_1_14"/>
          <p:cNvSpPr txBox="1">
            <a:spLocks noGrp="1"/>
          </p:cNvSpPr>
          <p:nvPr>
            <p:ph type="title"/>
          </p:nvPr>
        </p:nvSpPr>
        <p:spPr>
          <a:xfrm>
            <a:off x="839788" y="914400"/>
            <a:ext cx="3932100"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02060"/>
              </a:buClr>
              <a:buSzPts val="3200"/>
              <a:buFont typeface="Arial"/>
              <a:buNone/>
            </a:pPr>
            <a:r>
              <a:rPr lang="en-US"/>
              <a:t>Key Takeaway </a:t>
            </a:r>
            <a:br>
              <a:rPr lang="en-US"/>
            </a:br>
            <a:r>
              <a:rPr lang="en-US" sz="6600"/>
              <a:t>5</a:t>
            </a:r>
            <a:endParaRPr/>
          </a:p>
        </p:txBody>
      </p:sp>
      <p:sp>
        <p:nvSpPr>
          <p:cNvPr id="587" name="Google Shape;587;g2430c2b9b98_1_14"/>
          <p:cNvSpPr txBox="1">
            <a:spLocks noGrp="1"/>
          </p:cNvSpPr>
          <p:nvPr>
            <p:ph type="body" idx="2"/>
          </p:nvPr>
        </p:nvSpPr>
        <p:spPr>
          <a:xfrm>
            <a:off x="839800" y="2298750"/>
            <a:ext cx="5319000" cy="3811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400"/>
              <a:buNone/>
            </a:pPr>
            <a:r>
              <a:rPr lang="en-US" sz="3200" b="1">
                <a:latin typeface="Calibri"/>
                <a:ea typeface="Calibri"/>
                <a:cs typeface="Calibri"/>
                <a:sym typeface="Calibri"/>
              </a:rPr>
              <a:t>The private (social) sector has an essential role in ensuring the U.S. Census Bureau collects and provides </a:t>
            </a:r>
            <a:r>
              <a:rPr lang="en-US" sz="3200" b="1" i="1">
                <a:latin typeface="Calibri"/>
                <a:ea typeface="Calibri"/>
                <a:cs typeface="Calibri"/>
                <a:sym typeface="Calibri"/>
              </a:rPr>
              <a:t>strong and accurate data</a:t>
            </a:r>
            <a:r>
              <a:rPr lang="en-US" sz="3200" b="1">
                <a:latin typeface="Calibri"/>
                <a:ea typeface="Calibri"/>
                <a:cs typeface="Calibri"/>
                <a:sym typeface="Calibri"/>
              </a:rPr>
              <a:t> through </a:t>
            </a:r>
            <a:r>
              <a:rPr lang="en-US" sz="3200" b="1" i="1">
                <a:latin typeface="Calibri"/>
                <a:ea typeface="Calibri"/>
                <a:cs typeface="Calibri"/>
                <a:sym typeface="Calibri"/>
              </a:rPr>
              <a:t>community engagement in gathering </a:t>
            </a:r>
            <a:r>
              <a:rPr lang="en-US" sz="3200" b="1" i="1" u="sng">
                <a:latin typeface="Calibri"/>
                <a:ea typeface="Calibri"/>
                <a:cs typeface="Calibri"/>
                <a:sym typeface="Calibri"/>
              </a:rPr>
              <a:t>and</a:t>
            </a:r>
            <a:r>
              <a:rPr lang="en-US" sz="3200" b="1" i="1">
                <a:latin typeface="Calibri"/>
                <a:ea typeface="Calibri"/>
                <a:cs typeface="Calibri"/>
                <a:sym typeface="Calibri"/>
              </a:rPr>
              <a:t> disseminating data</a:t>
            </a:r>
            <a:r>
              <a:rPr lang="en-US" sz="3200" b="1">
                <a:latin typeface="Calibri"/>
                <a:ea typeface="Calibri"/>
                <a:cs typeface="Calibri"/>
                <a:sym typeface="Calibri"/>
              </a:rPr>
              <a:t>.</a:t>
            </a:r>
            <a:endParaRPr sz="2400" b="1">
              <a:latin typeface="Calibri"/>
              <a:ea typeface="Calibri"/>
              <a:cs typeface="Calibri"/>
              <a:sym typeface="Calibri"/>
            </a:endParaRPr>
          </a:p>
        </p:txBody>
      </p:sp>
      <p:sp>
        <p:nvSpPr>
          <p:cNvPr id="588" name="Google Shape;588;g2430c2b9b98_1_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55</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g223f553d8a8_0_70"/>
          <p:cNvSpPr txBox="1"/>
          <p:nvPr/>
        </p:nvSpPr>
        <p:spPr>
          <a:xfrm>
            <a:off x="916733" y="6231265"/>
            <a:ext cx="10358400" cy="577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D8D8D8"/>
                </a:solidFill>
                <a:latin typeface="Calibri"/>
                <a:ea typeface="Calibri"/>
                <a:cs typeface="Calibri"/>
                <a:sym typeface="Calibri"/>
              </a:rPr>
              <a:t>Sources: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D8D8D8"/>
                </a:solidFill>
                <a:latin typeface="Calibri"/>
                <a:ea typeface="Calibri"/>
                <a:cs typeface="Calibri"/>
                <a:sym typeface="Calibri"/>
              </a:rPr>
              <a:t>POGO (2020) (Retrieved from https://www.pogo.org/analysis/2020/03/the-importance-of-the-2020-census-explained-in-dollars-and-cents)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D8D8D8"/>
                </a:solidFill>
                <a:latin typeface="Calibri"/>
                <a:ea typeface="Calibri"/>
                <a:cs typeface="Calibri"/>
                <a:sym typeface="Calibri"/>
              </a:rPr>
              <a:t>U.S. Census Bureau (2021) (Retrieved from https://www.census.gov/data/tables/2020/dec/2020-apportionment-data.html)</a:t>
            </a:r>
            <a:endParaRPr sz="1400" b="0" i="0" u="none" strike="noStrike" cap="none">
              <a:solidFill>
                <a:srgbClr val="000000"/>
              </a:solidFill>
              <a:latin typeface="Arial"/>
              <a:ea typeface="Arial"/>
              <a:cs typeface="Arial"/>
              <a:sym typeface="Arial"/>
            </a:endParaRPr>
          </a:p>
        </p:txBody>
      </p:sp>
      <p:sp>
        <p:nvSpPr>
          <p:cNvPr id="594" name="Google Shape;594;g223f553d8a8_0_7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56</a:t>
            </a:fld>
            <a:endParaRPr/>
          </a:p>
        </p:txBody>
      </p:sp>
      <p:grpSp>
        <p:nvGrpSpPr>
          <p:cNvPr id="595" name="Google Shape;595;g223f553d8a8_0_70"/>
          <p:cNvGrpSpPr/>
          <p:nvPr/>
        </p:nvGrpSpPr>
        <p:grpSpPr>
          <a:xfrm>
            <a:off x="838200" y="1763515"/>
            <a:ext cx="10515600" cy="3330970"/>
            <a:chOff x="838200" y="2263130"/>
            <a:chExt cx="10515600" cy="3330970"/>
          </a:xfrm>
        </p:grpSpPr>
        <p:sp>
          <p:nvSpPr>
            <p:cNvPr id="596" name="Google Shape;596;g223f553d8a8_0_70"/>
            <p:cNvSpPr txBox="1"/>
            <p:nvPr/>
          </p:nvSpPr>
          <p:spPr>
            <a:xfrm>
              <a:off x="9058863" y="3562200"/>
              <a:ext cx="1920300" cy="203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2000" b="1" i="0" u="none" strike="noStrike" cap="none">
                  <a:solidFill>
                    <a:srgbClr val="D8D8D8"/>
                  </a:solidFill>
                  <a:latin typeface="Arial"/>
                  <a:ea typeface="Arial"/>
                  <a:cs typeface="Arial"/>
                  <a:sym typeface="Arial"/>
                </a:rPr>
                <a:t>Advocacy</a:t>
              </a:r>
              <a:endParaRPr sz="2000" b="1" i="0" u="none" strike="noStrike" cap="none">
                <a:solidFill>
                  <a:srgbClr val="D8D8D8"/>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2000" b="0" i="0" u="none" strike="noStrike" cap="none">
                <a:solidFill>
                  <a:srgbClr val="D8D8D8"/>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2000" b="0" i="0" u="none" strike="noStrike" cap="none">
                  <a:solidFill>
                    <a:srgbClr val="D8D8D8"/>
                  </a:solidFill>
                  <a:latin typeface="Arial"/>
                  <a:ea typeface="Arial"/>
                  <a:cs typeface="Arial"/>
                  <a:sym typeface="Arial"/>
                </a:rPr>
                <a:t>Addresses policy gaps for underserved populations</a:t>
              </a:r>
              <a:endParaRPr sz="2000" b="0" i="0" u="none" strike="noStrike" cap="none">
                <a:solidFill>
                  <a:srgbClr val="D8D8D8"/>
                </a:solidFill>
                <a:latin typeface="Arial"/>
                <a:ea typeface="Arial"/>
                <a:cs typeface="Arial"/>
                <a:sym typeface="Arial"/>
              </a:endParaRPr>
            </a:p>
          </p:txBody>
        </p:sp>
        <p:sp>
          <p:nvSpPr>
            <p:cNvPr id="597" name="Google Shape;597;g223f553d8a8_0_70"/>
            <p:cNvSpPr txBox="1"/>
            <p:nvPr/>
          </p:nvSpPr>
          <p:spPr>
            <a:xfrm>
              <a:off x="6426001" y="3562200"/>
              <a:ext cx="1920300" cy="203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2000" b="1" i="0" u="none" strike="noStrike" cap="none">
                  <a:solidFill>
                    <a:srgbClr val="D8D8D8"/>
                  </a:solidFill>
                  <a:latin typeface="Arial"/>
                  <a:ea typeface="Arial"/>
                  <a:cs typeface="Arial"/>
                  <a:sym typeface="Arial"/>
                </a:rPr>
                <a:t>Planning &amp; Research</a:t>
              </a:r>
              <a:br>
                <a:rPr lang="en-US" sz="2000" b="1" i="0" u="none" strike="noStrike" cap="none">
                  <a:solidFill>
                    <a:srgbClr val="D8D8D8"/>
                  </a:solidFill>
                  <a:latin typeface="Arial"/>
                  <a:ea typeface="Arial"/>
                  <a:cs typeface="Arial"/>
                  <a:sym typeface="Arial"/>
                </a:rPr>
              </a:br>
              <a:r>
                <a:rPr lang="en-US" sz="2000" b="0" i="0" u="none" strike="noStrike" cap="none">
                  <a:solidFill>
                    <a:srgbClr val="D8D8D8"/>
                  </a:solidFill>
                  <a:latin typeface="Arial"/>
                  <a:ea typeface="Arial"/>
                  <a:cs typeface="Arial"/>
                  <a:sym typeface="Arial"/>
                </a:rPr>
                <a:t>Identifies local needs and evaluates impact</a:t>
              </a:r>
              <a:endParaRPr sz="2000" b="0" i="0" u="none" strike="noStrike" cap="none">
                <a:solidFill>
                  <a:srgbClr val="D8D8D8"/>
                </a:solidFill>
                <a:latin typeface="Arial"/>
                <a:ea typeface="Arial"/>
                <a:cs typeface="Arial"/>
                <a:sym typeface="Arial"/>
              </a:endParaRPr>
            </a:p>
          </p:txBody>
        </p:sp>
        <p:sp>
          <p:nvSpPr>
            <p:cNvPr id="598" name="Google Shape;598;g223f553d8a8_0_70"/>
            <p:cNvSpPr txBox="1"/>
            <p:nvPr/>
          </p:nvSpPr>
          <p:spPr>
            <a:xfrm>
              <a:off x="3793138" y="3562200"/>
              <a:ext cx="1920300" cy="203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2000" b="1" i="0" u="none" strike="noStrike" cap="none">
                  <a:solidFill>
                    <a:srgbClr val="D8D8D8"/>
                  </a:solidFill>
                  <a:latin typeface="Arial"/>
                  <a:ea typeface="Arial"/>
                  <a:cs typeface="Arial"/>
                  <a:sym typeface="Arial"/>
                </a:rPr>
                <a:t>Influence</a:t>
              </a:r>
              <a:br>
                <a:rPr lang="en-US" sz="2000" b="1" i="0" u="none" strike="noStrike" cap="none">
                  <a:solidFill>
                    <a:srgbClr val="D8D8D8"/>
                  </a:solidFill>
                  <a:latin typeface="Arial"/>
                  <a:ea typeface="Arial"/>
                  <a:cs typeface="Arial"/>
                  <a:sym typeface="Arial"/>
                </a:rPr>
              </a:br>
              <a:endParaRPr sz="2000" b="1" i="0" u="none" strike="noStrike" cap="none">
                <a:solidFill>
                  <a:srgbClr val="D8D8D8"/>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2000" b="0" i="0" u="none" strike="noStrike" cap="none">
                  <a:solidFill>
                    <a:srgbClr val="D8D8D8"/>
                  </a:solidFill>
                  <a:latin typeface="Arial"/>
                  <a:ea typeface="Arial"/>
                  <a:cs typeface="Arial"/>
                  <a:sym typeface="Arial"/>
                </a:rPr>
                <a:t>Determines apportionment and district boundaries</a:t>
              </a:r>
              <a:endParaRPr sz="2000" b="0" i="0" u="none" strike="noStrike" cap="none">
                <a:solidFill>
                  <a:srgbClr val="D8D8D8"/>
                </a:solidFill>
                <a:latin typeface="Arial"/>
                <a:ea typeface="Arial"/>
                <a:cs typeface="Arial"/>
                <a:sym typeface="Arial"/>
              </a:endParaRPr>
            </a:p>
          </p:txBody>
        </p:sp>
        <p:sp>
          <p:nvSpPr>
            <p:cNvPr id="599" name="Google Shape;599;g223f553d8a8_0_70"/>
            <p:cNvSpPr txBox="1"/>
            <p:nvPr/>
          </p:nvSpPr>
          <p:spPr>
            <a:xfrm>
              <a:off x="1160275" y="3562200"/>
              <a:ext cx="1920300" cy="203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2000" b="1" i="0" u="none" strike="noStrike" cap="none">
                  <a:solidFill>
                    <a:srgbClr val="D8D8D8"/>
                  </a:solidFill>
                  <a:latin typeface="Arial"/>
                  <a:ea typeface="Arial"/>
                  <a:cs typeface="Arial"/>
                  <a:sym typeface="Arial"/>
                </a:rPr>
                <a:t>Money</a:t>
              </a:r>
              <a:endParaRPr sz="2000" b="1" i="0" u="none" strike="noStrike" cap="none">
                <a:solidFill>
                  <a:srgbClr val="D8D8D8"/>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2000" b="0" i="0" u="none" strike="noStrike" cap="none">
                <a:solidFill>
                  <a:srgbClr val="D8D8D8"/>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2000" b="0" i="0" u="none" strike="noStrike" cap="none">
                  <a:solidFill>
                    <a:srgbClr val="D8D8D8"/>
                  </a:solidFill>
                  <a:latin typeface="Arial"/>
                  <a:ea typeface="Arial"/>
                  <a:cs typeface="Arial"/>
                  <a:sym typeface="Arial"/>
                </a:rPr>
                <a:t>Influences roughly $1.5 trillion in federal funds</a:t>
              </a:r>
              <a:endParaRPr sz="2000" b="0" i="0" u="none" strike="noStrike" cap="none">
                <a:solidFill>
                  <a:srgbClr val="D8D8D8"/>
                </a:solidFill>
                <a:latin typeface="Arial"/>
                <a:ea typeface="Arial"/>
                <a:cs typeface="Arial"/>
                <a:sym typeface="Arial"/>
              </a:endParaRPr>
            </a:p>
          </p:txBody>
        </p:sp>
        <p:sp>
          <p:nvSpPr>
            <p:cNvPr id="600" name="Google Shape;600;g223f553d8a8_0_70" descr="Magnifying glass with solid fill"/>
            <p:cNvSpPr/>
            <p:nvPr/>
          </p:nvSpPr>
          <p:spPr>
            <a:xfrm>
              <a:off x="6883201" y="2354173"/>
              <a:ext cx="1005494" cy="1006288"/>
            </a:xfrm>
            <a:custGeom>
              <a:avLst/>
              <a:gdLst/>
              <a:ahLst/>
              <a:cxnLst/>
              <a:rect l="l" t="t" r="r" b="b"/>
              <a:pathLst>
                <a:path w="1089966" h="1090827" extrusionOk="0">
                  <a:moveTo>
                    <a:pt x="1061830" y="925132"/>
                  </a:moveTo>
                  <a:lnTo>
                    <a:pt x="889231" y="752533"/>
                  </a:lnTo>
                  <a:cubicBezTo>
                    <a:pt x="865758" y="729059"/>
                    <a:pt x="833999" y="720774"/>
                    <a:pt x="803622" y="726298"/>
                  </a:cubicBezTo>
                  <a:lnTo>
                    <a:pt x="742867" y="665543"/>
                  </a:lnTo>
                  <a:cubicBezTo>
                    <a:pt x="796718" y="596503"/>
                    <a:pt x="828476" y="508132"/>
                    <a:pt x="828476" y="414238"/>
                  </a:cubicBezTo>
                  <a:cubicBezTo>
                    <a:pt x="828476" y="186407"/>
                    <a:pt x="642069" y="0"/>
                    <a:pt x="414238" y="0"/>
                  </a:cubicBezTo>
                  <a:cubicBezTo>
                    <a:pt x="186407" y="0"/>
                    <a:pt x="0" y="186407"/>
                    <a:pt x="0" y="414238"/>
                  </a:cubicBezTo>
                  <a:cubicBezTo>
                    <a:pt x="0" y="642069"/>
                    <a:pt x="186407" y="828476"/>
                    <a:pt x="414238" y="828476"/>
                  </a:cubicBezTo>
                  <a:cubicBezTo>
                    <a:pt x="508132" y="828476"/>
                    <a:pt x="595122" y="796718"/>
                    <a:pt x="665543" y="742867"/>
                  </a:cubicBezTo>
                  <a:lnTo>
                    <a:pt x="726298" y="803622"/>
                  </a:lnTo>
                  <a:cubicBezTo>
                    <a:pt x="720774" y="833999"/>
                    <a:pt x="729059" y="865758"/>
                    <a:pt x="752533" y="889231"/>
                  </a:cubicBezTo>
                  <a:lnTo>
                    <a:pt x="925132" y="1061830"/>
                  </a:lnTo>
                  <a:cubicBezTo>
                    <a:pt x="944463" y="1081162"/>
                    <a:pt x="969317" y="1090827"/>
                    <a:pt x="994172" y="1090827"/>
                  </a:cubicBezTo>
                  <a:cubicBezTo>
                    <a:pt x="1019026" y="1090827"/>
                    <a:pt x="1043880" y="1081162"/>
                    <a:pt x="1063211" y="1061830"/>
                  </a:cubicBezTo>
                  <a:cubicBezTo>
                    <a:pt x="1099112" y="1023168"/>
                    <a:pt x="1099112" y="962413"/>
                    <a:pt x="1061830" y="925132"/>
                  </a:cubicBezTo>
                  <a:close/>
                  <a:moveTo>
                    <a:pt x="412857" y="744248"/>
                  </a:moveTo>
                  <a:cubicBezTo>
                    <a:pt x="230593" y="744248"/>
                    <a:pt x="81467" y="595122"/>
                    <a:pt x="81467" y="412857"/>
                  </a:cubicBezTo>
                  <a:cubicBezTo>
                    <a:pt x="81467" y="230593"/>
                    <a:pt x="230593" y="81467"/>
                    <a:pt x="412857" y="81467"/>
                  </a:cubicBezTo>
                  <a:cubicBezTo>
                    <a:pt x="595122" y="81467"/>
                    <a:pt x="744248" y="230593"/>
                    <a:pt x="744248" y="412857"/>
                  </a:cubicBezTo>
                  <a:cubicBezTo>
                    <a:pt x="744248" y="595122"/>
                    <a:pt x="595122" y="744248"/>
                    <a:pt x="412857" y="744248"/>
                  </a:cubicBezTo>
                  <a:close/>
                </a:path>
              </a:pathLst>
            </a:custGeom>
            <a:solidFill>
              <a:srgbClr val="D0CECE"/>
            </a:solidFill>
            <a:ln w="19050" cap="flat" cmpd="sng">
              <a:solidFill>
                <a:srgbClr val="D0CEC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01" name="Google Shape;601;g223f553d8a8_0_70" descr="Money outline"/>
            <p:cNvGrpSpPr/>
            <p:nvPr/>
          </p:nvGrpSpPr>
          <p:grpSpPr>
            <a:xfrm>
              <a:off x="1526058" y="2421857"/>
              <a:ext cx="1188729" cy="871301"/>
              <a:chOff x="2054382" y="1576781"/>
              <a:chExt cx="838314" cy="614458"/>
            </a:xfrm>
          </p:grpSpPr>
          <p:sp>
            <p:nvSpPr>
              <p:cNvPr id="602" name="Google Shape;602;g223f553d8a8_0_70"/>
              <p:cNvSpPr/>
              <p:nvPr/>
            </p:nvSpPr>
            <p:spPr>
              <a:xfrm>
                <a:off x="2301642" y="1682842"/>
                <a:ext cx="516053" cy="98831"/>
              </a:xfrm>
              <a:custGeom>
                <a:avLst/>
                <a:gdLst/>
                <a:ahLst/>
                <a:cxnLst/>
                <a:rect l="l" t="t" r="r" b="b"/>
                <a:pathLst>
                  <a:path w="516053" h="98831" extrusionOk="0">
                    <a:moveTo>
                      <a:pt x="481611" y="22403"/>
                    </a:moveTo>
                    <a:lnTo>
                      <a:pt x="496642" y="98822"/>
                    </a:lnTo>
                    <a:lnTo>
                      <a:pt x="516054" y="98822"/>
                    </a:lnTo>
                    <a:lnTo>
                      <a:pt x="496642" y="0"/>
                    </a:lnTo>
                    <a:lnTo>
                      <a:pt x="389" y="98650"/>
                    </a:lnTo>
                    <a:cubicBezTo>
                      <a:pt x="-135" y="98755"/>
                      <a:pt x="-125" y="98831"/>
                      <a:pt x="389" y="98831"/>
                    </a:cubicBezTo>
                    <a:lnTo>
                      <a:pt x="97173" y="98831"/>
                    </a:lnTo>
                    <a:close/>
                  </a:path>
                </a:pathLst>
              </a:custGeom>
              <a:solidFill>
                <a:srgbClr val="D0CECE"/>
              </a:solidFill>
              <a:ln w="9525" cap="flat" cmpd="sng">
                <a:solidFill>
                  <a:srgbClr val="D0CEC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03" name="Google Shape;603;g223f553d8a8_0_70"/>
              <p:cNvSpPr/>
              <p:nvPr/>
            </p:nvSpPr>
            <p:spPr>
              <a:xfrm>
                <a:off x="2180009" y="1576781"/>
                <a:ext cx="537960" cy="204892"/>
              </a:xfrm>
              <a:custGeom>
                <a:avLst/>
                <a:gdLst/>
                <a:ahLst/>
                <a:cxnLst/>
                <a:rect l="l" t="t" r="r" b="b"/>
                <a:pathLst>
                  <a:path w="537960" h="204892" extrusionOk="0">
                    <a:moveTo>
                      <a:pt x="490211" y="24927"/>
                    </a:moveTo>
                    <a:lnTo>
                      <a:pt x="518910" y="96679"/>
                    </a:lnTo>
                    <a:lnTo>
                      <a:pt x="537960" y="92869"/>
                    </a:lnTo>
                    <a:lnTo>
                      <a:pt x="500813" y="0"/>
                    </a:lnTo>
                    <a:lnTo>
                      <a:pt x="179" y="204711"/>
                    </a:lnTo>
                    <a:cubicBezTo>
                      <a:pt x="-69" y="204816"/>
                      <a:pt x="-50" y="204892"/>
                      <a:pt x="179" y="204892"/>
                    </a:cubicBezTo>
                    <a:lnTo>
                      <a:pt x="50033" y="204892"/>
                    </a:lnTo>
                    <a:close/>
                  </a:path>
                </a:pathLst>
              </a:custGeom>
              <a:solidFill>
                <a:srgbClr val="D0CECE"/>
              </a:solidFill>
              <a:ln w="9525" cap="flat" cmpd="sng">
                <a:solidFill>
                  <a:srgbClr val="D0CEC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04" name="Google Shape;604;g223f553d8a8_0_70"/>
              <p:cNvSpPr/>
              <p:nvPr/>
            </p:nvSpPr>
            <p:spPr>
              <a:xfrm>
                <a:off x="2054382" y="1810239"/>
                <a:ext cx="838314" cy="381000"/>
              </a:xfrm>
              <a:custGeom>
                <a:avLst/>
                <a:gdLst/>
                <a:ahLst/>
                <a:cxnLst/>
                <a:rect l="l" t="t" r="r" b="b"/>
                <a:pathLst>
                  <a:path w="838314" h="381000" extrusionOk="0">
                    <a:moveTo>
                      <a:pt x="838314" y="0"/>
                    </a:moveTo>
                    <a:lnTo>
                      <a:pt x="0" y="0"/>
                    </a:lnTo>
                    <a:lnTo>
                      <a:pt x="0" y="381000"/>
                    </a:lnTo>
                    <a:lnTo>
                      <a:pt x="838314" y="381000"/>
                    </a:lnTo>
                    <a:close/>
                    <a:moveTo>
                      <a:pt x="819264" y="361950"/>
                    </a:moveTo>
                    <a:lnTo>
                      <a:pt x="19050" y="361950"/>
                    </a:lnTo>
                    <a:lnTo>
                      <a:pt x="19050" y="19050"/>
                    </a:lnTo>
                    <a:lnTo>
                      <a:pt x="819264" y="19050"/>
                    </a:lnTo>
                    <a:close/>
                  </a:path>
                </a:pathLst>
              </a:custGeom>
              <a:solidFill>
                <a:srgbClr val="D0CECE"/>
              </a:solidFill>
              <a:ln w="9525" cap="flat" cmpd="sng">
                <a:solidFill>
                  <a:srgbClr val="D0CEC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05" name="Google Shape;605;g223f553d8a8_0_70"/>
              <p:cNvSpPr/>
              <p:nvPr/>
            </p:nvSpPr>
            <p:spPr>
              <a:xfrm>
                <a:off x="2404959" y="1915014"/>
                <a:ext cx="137160" cy="171450"/>
              </a:xfrm>
              <a:custGeom>
                <a:avLst/>
                <a:gdLst/>
                <a:ahLst/>
                <a:cxnLst/>
                <a:rect l="l" t="t" r="r" b="b"/>
                <a:pathLst>
                  <a:path w="137160" h="171450" extrusionOk="0">
                    <a:moveTo>
                      <a:pt x="68580" y="171450"/>
                    </a:moveTo>
                    <a:cubicBezTo>
                      <a:pt x="106461" y="171450"/>
                      <a:pt x="137160" y="133074"/>
                      <a:pt x="137160" y="85725"/>
                    </a:cubicBezTo>
                    <a:cubicBezTo>
                      <a:pt x="137160" y="38376"/>
                      <a:pt x="106451" y="0"/>
                      <a:pt x="68580" y="0"/>
                    </a:cubicBezTo>
                    <a:cubicBezTo>
                      <a:pt x="30709" y="0"/>
                      <a:pt x="0" y="38376"/>
                      <a:pt x="0" y="85725"/>
                    </a:cubicBezTo>
                    <a:cubicBezTo>
                      <a:pt x="0" y="133074"/>
                      <a:pt x="30699" y="171450"/>
                      <a:pt x="68580" y="171450"/>
                    </a:cubicBezTo>
                    <a:close/>
                    <a:moveTo>
                      <a:pt x="68580" y="19050"/>
                    </a:moveTo>
                    <a:cubicBezTo>
                      <a:pt x="95898" y="19050"/>
                      <a:pt x="118110" y="48958"/>
                      <a:pt x="118110" y="85725"/>
                    </a:cubicBezTo>
                    <a:cubicBezTo>
                      <a:pt x="118110" y="122492"/>
                      <a:pt x="95888" y="152400"/>
                      <a:pt x="68580" y="152400"/>
                    </a:cubicBezTo>
                    <a:cubicBezTo>
                      <a:pt x="41272" y="152400"/>
                      <a:pt x="19050" y="122492"/>
                      <a:pt x="19050" y="85725"/>
                    </a:cubicBezTo>
                    <a:cubicBezTo>
                      <a:pt x="19050" y="48958"/>
                      <a:pt x="41272" y="19050"/>
                      <a:pt x="68580" y="19050"/>
                    </a:cubicBezTo>
                    <a:close/>
                  </a:path>
                </a:pathLst>
              </a:custGeom>
              <a:solidFill>
                <a:srgbClr val="D0CECE"/>
              </a:solidFill>
              <a:ln w="9525" cap="flat" cmpd="sng">
                <a:solidFill>
                  <a:srgbClr val="D0CEC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06" name="Google Shape;606;g223f553d8a8_0_70"/>
              <p:cNvSpPr/>
              <p:nvPr/>
            </p:nvSpPr>
            <p:spPr>
              <a:xfrm>
                <a:off x="2197255" y="1962620"/>
                <a:ext cx="76261" cy="76276"/>
              </a:xfrm>
              <a:custGeom>
                <a:avLst/>
                <a:gdLst/>
                <a:ahLst/>
                <a:cxnLst/>
                <a:rect l="l" t="t" r="r" b="b"/>
                <a:pathLst>
                  <a:path w="76261" h="76276" extrusionOk="0">
                    <a:moveTo>
                      <a:pt x="27795" y="74875"/>
                    </a:moveTo>
                    <a:cubicBezTo>
                      <a:pt x="48147" y="80522"/>
                      <a:pt x="69223" y="68600"/>
                      <a:pt x="74870" y="48248"/>
                    </a:cubicBezTo>
                    <a:cubicBezTo>
                      <a:pt x="76726" y="41556"/>
                      <a:pt x="76726" y="34484"/>
                      <a:pt x="74868" y="27793"/>
                    </a:cubicBezTo>
                    <a:cubicBezTo>
                      <a:pt x="71365" y="14950"/>
                      <a:pt x="61335" y="4915"/>
                      <a:pt x="48493" y="1409"/>
                    </a:cubicBezTo>
                    <a:cubicBezTo>
                      <a:pt x="28145" y="-4252"/>
                      <a:pt x="7060" y="7654"/>
                      <a:pt x="1400" y="28003"/>
                    </a:cubicBezTo>
                    <a:cubicBezTo>
                      <a:pt x="-467" y="34711"/>
                      <a:pt x="-466" y="41802"/>
                      <a:pt x="1401" y="48510"/>
                    </a:cubicBezTo>
                    <a:cubicBezTo>
                      <a:pt x="4910" y="61353"/>
                      <a:pt x="14949" y="71381"/>
                      <a:pt x="27795" y="74875"/>
                    </a:cubicBezTo>
                    <a:close/>
                    <a:moveTo>
                      <a:pt x="38101" y="19068"/>
                    </a:moveTo>
                    <a:cubicBezTo>
                      <a:pt x="48623" y="19068"/>
                      <a:pt x="57151" y="27597"/>
                      <a:pt x="57151" y="38118"/>
                    </a:cubicBezTo>
                    <a:cubicBezTo>
                      <a:pt x="57151" y="48640"/>
                      <a:pt x="48623" y="57168"/>
                      <a:pt x="38101" y="57168"/>
                    </a:cubicBezTo>
                    <a:cubicBezTo>
                      <a:pt x="27580" y="57168"/>
                      <a:pt x="19051" y="48640"/>
                      <a:pt x="19051" y="38118"/>
                    </a:cubicBezTo>
                    <a:cubicBezTo>
                      <a:pt x="19051" y="27597"/>
                      <a:pt x="27580" y="19068"/>
                      <a:pt x="38101" y="19068"/>
                    </a:cubicBezTo>
                    <a:close/>
                  </a:path>
                </a:pathLst>
              </a:custGeom>
              <a:solidFill>
                <a:srgbClr val="D0CECE"/>
              </a:solidFill>
              <a:ln w="9525" cap="flat" cmpd="sng">
                <a:solidFill>
                  <a:srgbClr val="D0CEC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07" name="Google Shape;607;g223f553d8a8_0_70"/>
              <p:cNvSpPr/>
              <p:nvPr/>
            </p:nvSpPr>
            <p:spPr>
              <a:xfrm>
                <a:off x="2673602" y="1962442"/>
                <a:ext cx="76208" cy="76429"/>
              </a:xfrm>
              <a:custGeom>
                <a:avLst/>
                <a:gdLst/>
                <a:ahLst/>
                <a:cxnLst/>
                <a:rect l="l" t="t" r="r" b="b"/>
                <a:pathLst>
                  <a:path w="76208" h="76429" extrusionOk="0">
                    <a:moveTo>
                      <a:pt x="45872" y="75644"/>
                    </a:moveTo>
                    <a:cubicBezTo>
                      <a:pt x="63942" y="71433"/>
                      <a:pt x="76594" y="55141"/>
                      <a:pt x="76200" y="36591"/>
                    </a:cubicBezTo>
                    <a:lnTo>
                      <a:pt x="76200" y="36591"/>
                    </a:lnTo>
                    <a:cubicBezTo>
                      <a:pt x="76448" y="24011"/>
                      <a:pt x="69894" y="12273"/>
                      <a:pt x="59055" y="5883"/>
                    </a:cubicBezTo>
                    <a:cubicBezTo>
                      <a:pt x="40991" y="-5423"/>
                      <a:pt x="17182" y="56"/>
                      <a:pt x="5876" y="18120"/>
                    </a:cubicBezTo>
                    <a:cubicBezTo>
                      <a:pt x="2094" y="24164"/>
                      <a:pt x="60" y="31138"/>
                      <a:pt x="0" y="38268"/>
                    </a:cubicBezTo>
                    <a:cubicBezTo>
                      <a:pt x="3" y="59346"/>
                      <a:pt x="17093" y="76432"/>
                      <a:pt x="38171" y="76430"/>
                    </a:cubicBezTo>
                    <a:cubicBezTo>
                      <a:pt x="40758" y="76430"/>
                      <a:pt x="43339" y="76166"/>
                      <a:pt x="45872" y="75644"/>
                    </a:cubicBezTo>
                    <a:close/>
                    <a:moveTo>
                      <a:pt x="38100" y="19246"/>
                    </a:moveTo>
                    <a:cubicBezTo>
                      <a:pt x="48621" y="19246"/>
                      <a:pt x="57150" y="27775"/>
                      <a:pt x="57150" y="38296"/>
                    </a:cubicBezTo>
                    <a:cubicBezTo>
                      <a:pt x="57150" y="48818"/>
                      <a:pt x="48621" y="57346"/>
                      <a:pt x="38100" y="57346"/>
                    </a:cubicBezTo>
                    <a:cubicBezTo>
                      <a:pt x="27579" y="57346"/>
                      <a:pt x="19050" y="48818"/>
                      <a:pt x="19050" y="38296"/>
                    </a:cubicBezTo>
                    <a:cubicBezTo>
                      <a:pt x="19050" y="27775"/>
                      <a:pt x="27579" y="19246"/>
                      <a:pt x="38100" y="19246"/>
                    </a:cubicBezTo>
                    <a:close/>
                  </a:path>
                </a:pathLst>
              </a:custGeom>
              <a:solidFill>
                <a:srgbClr val="D0CECE"/>
              </a:solidFill>
              <a:ln w="9525" cap="flat" cmpd="sng">
                <a:solidFill>
                  <a:srgbClr val="D0CEC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08" name="Google Shape;608;g223f553d8a8_0_70"/>
              <p:cNvSpPr/>
              <p:nvPr/>
            </p:nvSpPr>
            <p:spPr>
              <a:xfrm>
                <a:off x="2111532" y="1867389"/>
                <a:ext cx="724004" cy="266700"/>
              </a:xfrm>
              <a:custGeom>
                <a:avLst/>
                <a:gdLst/>
                <a:ahLst/>
                <a:cxnLst/>
                <a:rect l="l" t="t" r="r" b="b"/>
                <a:pathLst>
                  <a:path w="724004" h="266700" extrusionOk="0">
                    <a:moveTo>
                      <a:pt x="695430" y="266700"/>
                    </a:moveTo>
                    <a:lnTo>
                      <a:pt x="724005" y="238125"/>
                    </a:lnTo>
                    <a:lnTo>
                      <a:pt x="724005" y="28575"/>
                    </a:lnTo>
                    <a:lnTo>
                      <a:pt x="695430" y="0"/>
                    </a:lnTo>
                    <a:lnTo>
                      <a:pt x="38100" y="0"/>
                    </a:lnTo>
                    <a:lnTo>
                      <a:pt x="0" y="38100"/>
                    </a:lnTo>
                    <a:lnTo>
                      <a:pt x="0" y="228600"/>
                    </a:lnTo>
                    <a:lnTo>
                      <a:pt x="38100" y="266700"/>
                    </a:lnTo>
                    <a:close/>
                    <a:moveTo>
                      <a:pt x="19050" y="46006"/>
                    </a:moveTo>
                    <a:lnTo>
                      <a:pt x="46006" y="19050"/>
                    </a:lnTo>
                    <a:lnTo>
                      <a:pt x="687543" y="19050"/>
                    </a:lnTo>
                    <a:lnTo>
                      <a:pt x="704955" y="36462"/>
                    </a:lnTo>
                    <a:lnTo>
                      <a:pt x="704955" y="230257"/>
                    </a:lnTo>
                    <a:lnTo>
                      <a:pt x="687543" y="247650"/>
                    </a:lnTo>
                    <a:lnTo>
                      <a:pt x="46006" y="247650"/>
                    </a:lnTo>
                    <a:lnTo>
                      <a:pt x="19050" y="220732"/>
                    </a:lnTo>
                    <a:close/>
                  </a:path>
                </a:pathLst>
              </a:custGeom>
              <a:solidFill>
                <a:srgbClr val="D0CECE"/>
              </a:solidFill>
              <a:ln w="9525" cap="flat" cmpd="sng">
                <a:solidFill>
                  <a:srgbClr val="D0CEC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609" name="Google Shape;609;g223f553d8a8_0_70" descr="Greek Temple outline"/>
            <p:cNvPicPr preferRelativeResize="0"/>
            <p:nvPr/>
          </p:nvPicPr>
          <p:blipFill rotWithShape="1">
            <a:blip r:embed="rId3">
              <a:alphaModFix/>
            </a:blip>
            <a:srcRect/>
            <a:stretch/>
          </p:blipFill>
          <p:spPr>
            <a:xfrm>
              <a:off x="4158898" y="2263130"/>
              <a:ext cx="1188720" cy="1188720"/>
            </a:xfrm>
            <a:prstGeom prst="rect">
              <a:avLst/>
            </a:prstGeom>
            <a:noFill/>
            <a:ln>
              <a:noFill/>
            </a:ln>
          </p:spPr>
        </p:pic>
        <p:sp>
          <p:nvSpPr>
            <p:cNvPr id="610" name="Google Shape;610;g223f553d8a8_0_70" descr="Megaphone outline"/>
            <p:cNvSpPr/>
            <p:nvPr/>
          </p:nvSpPr>
          <p:spPr>
            <a:xfrm>
              <a:off x="9516063" y="2448885"/>
              <a:ext cx="1005987" cy="817329"/>
            </a:xfrm>
            <a:custGeom>
              <a:avLst/>
              <a:gdLst/>
              <a:ahLst/>
              <a:cxnLst/>
              <a:rect l="l" t="t" r="r" b="b"/>
              <a:pathLst>
                <a:path w="754962" h="613380" extrusionOk="0">
                  <a:moveTo>
                    <a:pt x="750837" y="380361"/>
                  </a:moveTo>
                  <a:lnTo>
                    <a:pt x="539048" y="13524"/>
                  </a:lnTo>
                  <a:cubicBezTo>
                    <a:pt x="534354" y="6061"/>
                    <a:pt x="526506" y="1150"/>
                    <a:pt x="517741" y="189"/>
                  </a:cubicBezTo>
                  <a:cubicBezTo>
                    <a:pt x="509399" y="-795"/>
                    <a:pt x="501066" y="2096"/>
                    <a:pt x="495129" y="8038"/>
                  </a:cubicBezTo>
                  <a:lnTo>
                    <a:pt x="64160" y="423852"/>
                  </a:lnTo>
                  <a:lnTo>
                    <a:pt x="0" y="485326"/>
                  </a:lnTo>
                  <a:lnTo>
                    <a:pt x="73895" y="613380"/>
                  </a:lnTo>
                  <a:lnTo>
                    <a:pt x="158801" y="586929"/>
                  </a:lnTo>
                  <a:lnTo>
                    <a:pt x="278949" y="552858"/>
                  </a:lnTo>
                  <a:lnTo>
                    <a:pt x="276092" y="555478"/>
                  </a:lnTo>
                  <a:lnTo>
                    <a:pt x="328212" y="613009"/>
                  </a:lnTo>
                  <a:lnTo>
                    <a:pt x="492843" y="567517"/>
                  </a:lnTo>
                  <a:lnTo>
                    <a:pt x="508083" y="489746"/>
                  </a:lnTo>
                  <a:lnTo>
                    <a:pt x="504158" y="488984"/>
                  </a:lnTo>
                  <a:lnTo>
                    <a:pt x="734816" y="423566"/>
                  </a:lnTo>
                  <a:lnTo>
                    <a:pt x="735882" y="423195"/>
                  </a:lnTo>
                  <a:cubicBezTo>
                    <a:pt x="744324" y="419596"/>
                    <a:pt x="750778" y="412498"/>
                    <a:pt x="753561" y="403754"/>
                  </a:cubicBezTo>
                  <a:cubicBezTo>
                    <a:pt x="756130" y="395934"/>
                    <a:pt x="755134" y="387381"/>
                    <a:pt x="750837" y="380361"/>
                  </a:cubicBezTo>
                  <a:close/>
                  <a:moveTo>
                    <a:pt x="23965" y="488755"/>
                  </a:moveTo>
                  <a:lnTo>
                    <a:pt x="68847" y="445740"/>
                  </a:lnTo>
                  <a:lnTo>
                    <a:pt x="141837" y="572251"/>
                  </a:lnTo>
                  <a:lnTo>
                    <a:pt x="82782" y="590663"/>
                  </a:lnTo>
                  <a:close/>
                  <a:moveTo>
                    <a:pt x="476402" y="552297"/>
                  </a:moveTo>
                  <a:lnTo>
                    <a:pt x="334480" y="591530"/>
                  </a:lnTo>
                  <a:lnTo>
                    <a:pt x="295218" y="548239"/>
                  </a:lnTo>
                  <a:lnTo>
                    <a:pt x="487918" y="493584"/>
                  </a:lnTo>
                  <a:close/>
                  <a:moveTo>
                    <a:pt x="735378" y="398039"/>
                  </a:moveTo>
                  <a:cubicBezTo>
                    <a:pt x="734359" y="401280"/>
                    <a:pt x="732041" y="403954"/>
                    <a:pt x="728977" y="405421"/>
                  </a:cubicBezTo>
                  <a:lnTo>
                    <a:pt x="160572" y="566613"/>
                  </a:lnTo>
                  <a:lnTo>
                    <a:pt x="83001" y="432139"/>
                  </a:lnTo>
                  <a:lnTo>
                    <a:pt x="508473" y="21611"/>
                  </a:lnTo>
                  <a:cubicBezTo>
                    <a:pt x="510352" y="19707"/>
                    <a:pt x="513008" y="18778"/>
                    <a:pt x="515664" y="19097"/>
                  </a:cubicBezTo>
                  <a:cubicBezTo>
                    <a:pt x="518554" y="19413"/>
                    <a:pt x="521157" y="20993"/>
                    <a:pt x="522770" y="23411"/>
                  </a:cubicBezTo>
                  <a:lnTo>
                    <a:pt x="734559" y="390238"/>
                  </a:lnTo>
                  <a:cubicBezTo>
                    <a:pt x="735970" y="392590"/>
                    <a:pt x="736270" y="395445"/>
                    <a:pt x="735378" y="398039"/>
                  </a:cubicBezTo>
                  <a:close/>
                </a:path>
              </a:pathLst>
            </a:custGeom>
            <a:solidFill>
              <a:srgbClr val="D0CECE"/>
            </a:solidFill>
            <a:ln w="9525" cap="flat" cmpd="sng">
              <a:solidFill>
                <a:srgbClr val="D0CECE"/>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1" name="Google Shape;611;g223f553d8a8_0_70"/>
            <p:cNvSpPr txBox="1"/>
            <p:nvPr/>
          </p:nvSpPr>
          <p:spPr>
            <a:xfrm>
              <a:off x="838200" y="3105740"/>
              <a:ext cx="10515600" cy="754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4300" b="1" i="0" u="none" strike="noStrike" cap="none">
                  <a:solidFill>
                    <a:srgbClr val="FF0000"/>
                  </a:solidFill>
                  <a:latin typeface="Calibri"/>
                  <a:ea typeface="Calibri"/>
                  <a:cs typeface="Calibri"/>
                  <a:sym typeface="Calibri"/>
                </a:rPr>
                <a:t>Your contribution to census data accuracy</a:t>
              </a:r>
              <a:endParaRPr sz="2100" b="0" i="0" u="none" strike="noStrike" cap="none">
                <a:solidFill>
                  <a:srgbClr val="000000"/>
                </a:solidFill>
                <a:latin typeface="Arial"/>
                <a:ea typeface="Arial"/>
                <a:cs typeface="Arial"/>
                <a:sym typeface="Arial"/>
              </a:endParaRPr>
            </a:p>
          </p:txBody>
        </p:sp>
      </p:gr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Shape 615"/>
        <p:cNvGrpSpPr/>
        <p:nvPr/>
      </p:nvGrpSpPr>
      <p:grpSpPr>
        <a:xfrm>
          <a:off x="0" y="0"/>
          <a:ext cx="0" cy="0"/>
          <a:chOff x="0" y="0"/>
          <a:chExt cx="0" cy="0"/>
        </a:xfrm>
      </p:grpSpPr>
      <p:pic>
        <p:nvPicPr>
          <p:cNvPr id="616" name="Google Shape;616;g223f553d8a8_0_58"/>
          <p:cNvPicPr preferRelativeResize="0"/>
          <p:nvPr/>
        </p:nvPicPr>
        <p:blipFill rotWithShape="1">
          <a:blip r:embed="rId3">
            <a:alphaModFix/>
          </a:blip>
          <a:srcRect/>
          <a:stretch/>
        </p:blipFill>
        <p:spPr>
          <a:xfrm>
            <a:off x="3201670" y="508000"/>
            <a:ext cx="1219200" cy="510126"/>
          </a:xfrm>
          <a:prstGeom prst="rect">
            <a:avLst/>
          </a:prstGeom>
          <a:noFill/>
          <a:ln>
            <a:noFill/>
          </a:ln>
        </p:spPr>
      </p:pic>
      <p:pic>
        <p:nvPicPr>
          <p:cNvPr id="617" name="Google Shape;617;g223f553d8a8_0_58"/>
          <p:cNvPicPr preferRelativeResize="0"/>
          <p:nvPr/>
        </p:nvPicPr>
        <p:blipFill rotWithShape="1">
          <a:blip r:embed="rId4">
            <a:alphaModFix/>
          </a:blip>
          <a:srcRect/>
          <a:stretch/>
        </p:blipFill>
        <p:spPr>
          <a:xfrm>
            <a:off x="508000" y="2209800"/>
            <a:ext cx="2438400" cy="2438400"/>
          </a:xfrm>
          <a:prstGeom prst="rect">
            <a:avLst/>
          </a:prstGeom>
          <a:noFill/>
          <a:ln>
            <a:noFill/>
          </a:ln>
        </p:spPr>
      </p:pic>
      <p:sp>
        <p:nvSpPr>
          <p:cNvPr id="618" name="Google Shape;618;g223f553d8a8_0_58"/>
          <p:cNvSpPr/>
          <p:nvPr/>
        </p:nvSpPr>
        <p:spPr>
          <a:xfrm>
            <a:off x="3200400" y="2571750"/>
            <a:ext cx="8737500" cy="1714500"/>
          </a:xfrm>
          <a:prstGeom prst="rect">
            <a:avLst/>
          </a:prstGeom>
          <a:no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100"/>
              <a:buFont typeface="Arial"/>
              <a:buNone/>
            </a:pPr>
            <a:r>
              <a:rPr lang="en-US" sz="3200" b="1" i="0" u="none" strike="noStrike" cap="none">
                <a:solidFill>
                  <a:srgbClr val="5B5B5B"/>
                </a:solidFill>
                <a:latin typeface="Calibri"/>
                <a:ea typeface="Calibri"/>
                <a:cs typeface="Calibri"/>
                <a:sym typeface="Calibri"/>
              </a:rPr>
              <a:t>How might you begin to engage with community-based organizations and local leaders as valued data collectors and contributors who will help support a complete count?</a:t>
            </a:r>
            <a:endParaRPr sz="3200" b="0" i="0" u="none" strike="noStrike" cap="none">
              <a:solidFill>
                <a:srgbClr val="5B5B5B"/>
              </a:solidFill>
              <a:latin typeface="Arial"/>
              <a:ea typeface="Arial"/>
              <a:cs typeface="Arial"/>
              <a:sym typeface="Arial"/>
            </a:endParaRPr>
          </a:p>
        </p:txBody>
      </p:sp>
      <p:sp>
        <p:nvSpPr>
          <p:cNvPr id="619" name="Google Shape;619;g223f553d8a8_0_58"/>
          <p:cNvSpPr/>
          <p:nvPr/>
        </p:nvSpPr>
        <p:spPr>
          <a:xfrm>
            <a:off x="3200400" y="6096000"/>
            <a:ext cx="8737500" cy="510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5B5B5B"/>
                </a:solidFill>
                <a:latin typeface="Calibri"/>
                <a:ea typeface="Calibri"/>
                <a:cs typeface="Calibri"/>
                <a:sym typeface="Calibri"/>
              </a:rPr>
              <a:t>ⓘ</a:t>
            </a:r>
            <a:r>
              <a:rPr lang="en-US" sz="1400" b="0" i="0" u="none" strike="noStrike" cap="none">
                <a:solidFill>
                  <a:srgbClr val="5B5B5B"/>
                </a:solidFill>
                <a:latin typeface="Calibri"/>
                <a:ea typeface="Calibri"/>
                <a:cs typeface="Calibri"/>
                <a:sym typeface="Calibri"/>
              </a:rPr>
              <a:t> Start presenting to display the poll results on this slide.</a:t>
            </a:r>
            <a:endParaRPr sz="1400" b="0" i="0" u="none" strike="noStrike" cap="none">
              <a:solidFill>
                <a:srgbClr val="000000"/>
              </a:solidFill>
              <a:latin typeface="Arial"/>
              <a:ea typeface="Arial"/>
              <a:cs typeface="Arial"/>
              <a:sym typeface="Arial"/>
            </a:endParaRPr>
          </a:p>
        </p:txBody>
      </p:sp>
      <p:pic>
        <p:nvPicPr>
          <p:cNvPr id="620" name="Google Shape;620;g223f553d8a8_0_58"/>
          <p:cNvPicPr preferRelativeResize="0"/>
          <p:nvPr/>
        </p:nvPicPr>
        <p:blipFill rotWithShape="1">
          <a:blip r:embed="rId5">
            <a:alphaModFix/>
          </a:blip>
          <a:srcRect/>
          <a:stretch/>
        </p:blipFill>
        <p:spPr>
          <a:xfrm>
            <a:off x="11201919" y="107022"/>
            <a:ext cx="830425" cy="756385"/>
          </a:xfrm>
          <a:prstGeom prst="rect">
            <a:avLst/>
          </a:prstGeom>
          <a:noFill/>
          <a:ln>
            <a:noFill/>
          </a:ln>
        </p:spPr>
      </p:pic>
      <p:sp>
        <p:nvSpPr>
          <p:cNvPr id="621" name="Google Shape;621;g223f553d8a8_0_5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57</a:t>
            </a:fld>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625"/>
        <p:cNvGrpSpPr/>
        <p:nvPr/>
      </p:nvGrpSpPr>
      <p:grpSpPr>
        <a:xfrm>
          <a:off x="0" y="0"/>
          <a:ext cx="0" cy="0"/>
          <a:chOff x="0" y="0"/>
          <a:chExt cx="0" cy="0"/>
        </a:xfrm>
      </p:grpSpPr>
      <p:sp>
        <p:nvSpPr>
          <p:cNvPr id="626" name="Google Shape;626;g223f553d8a8_0_98"/>
          <p:cNvSpPr txBox="1">
            <a:spLocks noGrp="1"/>
          </p:cNvSpPr>
          <p:nvPr>
            <p:ph type="title"/>
          </p:nvPr>
        </p:nvSpPr>
        <p:spPr>
          <a:xfrm>
            <a:off x="839788" y="685800"/>
            <a:ext cx="3932100"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02060"/>
              </a:buClr>
              <a:buSzPts val="3200"/>
              <a:buFont typeface="Arial"/>
              <a:buNone/>
            </a:pPr>
            <a:r>
              <a:rPr lang="en-US"/>
              <a:t>Key Takeaway </a:t>
            </a:r>
            <a:br>
              <a:rPr lang="en-US"/>
            </a:br>
            <a:r>
              <a:rPr lang="en-US" sz="6600"/>
              <a:t>6</a:t>
            </a:r>
            <a:endParaRPr/>
          </a:p>
        </p:txBody>
      </p:sp>
      <p:sp>
        <p:nvSpPr>
          <p:cNvPr id="627" name="Google Shape;627;g223f553d8a8_0_98"/>
          <p:cNvSpPr txBox="1">
            <a:spLocks noGrp="1"/>
          </p:cNvSpPr>
          <p:nvPr>
            <p:ph type="body" idx="2"/>
          </p:nvPr>
        </p:nvSpPr>
        <p:spPr>
          <a:xfrm>
            <a:off x="839800" y="2152150"/>
            <a:ext cx="5053500" cy="38115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sz="3200" b="1">
                <a:latin typeface="Calibri"/>
                <a:ea typeface="Calibri"/>
                <a:cs typeface="Calibri"/>
                <a:sym typeface="Calibri"/>
              </a:rPr>
              <a:t>The social sector’s role must include engaging historically undercounted communities in all aspects of the 2030 Census.</a:t>
            </a:r>
            <a:r>
              <a:rPr lang="en-US" sz="3200" b="1">
                <a:solidFill>
                  <a:srgbClr val="002060"/>
                </a:solidFill>
                <a:latin typeface="Calibri"/>
                <a:ea typeface="Calibri"/>
                <a:cs typeface="Calibri"/>
                <a:sym typeface="Calibri"/>
              </a:rPr>
              <a:t> </a:t>
            </a:r>
            <a:endParaRPr sz="3200" b="1">
              <a:solidFill>
                <a:srgbClr val="002060"/>
              </a:solidFill>
            </a:endParaRPr>
          </a:p>
        </p:txBody>
      </p:sp>
      <p:sp>
        <p:nvSpPr>
          <p:cNvPr id="628" name="Google Shape;628;g223f553d8a8_0_9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58</a:t>
            </a:fld>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632"/>
        <p:cNvGrpSpPr/>
        <p:nvPr/>
      </p:nvGrpSpPr>
      <p:grpSpPr>
        <a:xfrm>
          <a:off x="0" y="0"/>
          <a:ext cx="0" cy="0"/>
          <a:chOff x="0" y="0"/>
          <a:chExt cx="0" cy="0"/>
        </a:xfrm>
      </p:grpSpPr>
      <p:sp>
        <p:nvSpPr>
          <p:cNvPr id="633" name="Google Shape;633;p19"/>
          <p:cNvSpPr txBox="1">
            <a:spLocks noGrp="1"/>
          </p:cNvSpPr>
          <p:nvPr>
            <p:ph type="title"/>
          </p:nvPr>
        </p:nvSpPr>
        <p:spPr>
          <a:xfrm>
            <a:off x="942300" y="2552700"/>
            <a:ext cx="10515600" cy="1752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4800"/>
              <a:buFont typeface="Arial"/>
              <a:buNone/>
            </a:pPr>
            <a:r>
              <a:rPr lang="en-US" sz="4400"/>
              <a:t>Questions? We’d love your ideas on how we can work together</a:t>
            </a:r>
            <a:r>
              <a:rPr lang="en-US" sz="4400" i="1"/>
              <a:t>. </a:t>
            </a:r>
            <a:endParaRPr sz="4400"/>
          </a:p>
        </p:txBody>
      </p:sp>
      <p:pic>
        <p:nvPicPr>
          <p:cNvPr id="634" name="Google Shape;634;p19"/>
          <p:cNvPicPr preferRelativeResize="0"/>
          <p:nvPr/>
        </p:nvPicPr>
        <p:blipFill rotWithShape="1">
          <a:blip r:embed="rId3">
            <a:alphaModFix/>
          </a:blip>
          <a:srcRect/>
          <a:stretch/>
        </p:blipFill>
        <p:spPr>
          <a:xfrm>
            <a:off x="11201919" y="107022"/>
            <a:ext cx="830424" cy="756383"/>
          </a:xfrm>
          <a:prstGeom prst="rect">
            <a:avLst/>
          </a:prstGeom>
          <a:noFill/>
          <a:ln>
            <a:noFill/>
          </a:ln>
        </p:spPr>
      </p:pic>
      <p:sp>
        <p:nvSpPr>
          <p:cNvPr id="635" name="Google Shape;635;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59</a:t>
            </a:fld>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bg>
      <p:bgPr>
        <a:solidFill>
          <a:schemeClr val="accent4"/>
        </a:solidFill>
        <a:effectLst/>
      </p:bgPr>
    </p:bg>
    <p:spTree>
      <p:nvGrpSpPr>
        <p:cNvPr id="1" name="Shape 639"/>
        <p:cNvGrpSpPr/>
        <p:nvPr/>
      </p:nvGrpSpPr>
      <p:grpSpPr>
        <a:xfrm>
          <a:off x="0" y="0"/>
          <a:ext cx="0" cy="0"/>
          <a:chOff x="0" y="0"/>
          <a:chExt cx="0" cy="0"/>
        </a:xfrm>
      </p:grpSpPr>
      <p:sp>
        <p:nvSpPr>
          <p:cNvPr id="640" name="Google Shape;640;g248256a12f6_0_1"/>
          <p:cNvSpPr txBox="1">
            <a:spLocks noGrp="1"/>
          </p:cNvSpPr>
          <p:nvPr>
            <p:ph type="body" idx="2"/>
          </p:nvPr>
        </p:nvSpPr>
        <p:spPr>
          <a:xfrm>
            <a:off x="839800" y="2362200"/>
            <a:ext cx="5685600" cy="38115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1100"/>
              <a:buNone/>
            </a:pPr>
            <a:r>
              <a:rPr lang="en-US" sz="3200" b="1">
                <a:solidFill>
                  <a:srgbClr val="002060"/>
                </a:solidFill>
                <a:latin typeface="Calibri"/>
                <a:ea typeface="Calibri"/>
                <a:cs typeface="Calibri"/>
                <a:sym typeface="Calibri"/>
              </a:rPr>
              <a:t>Counting people accurately is essential for planning, economic stability and political representation.</a:t>
            </a:r>
            <a:endParaRPr sz="3200" b="1">
              <a:solidFill>
                <a:srgbClr val="002060"/>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None/>
            </a:pPr>
            <a:endParaRPr sz="3200" b="1">
              <a:solidFill>
                <a:srgbClr val="002060"/>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3200" b="1">
                <a:solidFill>
                  <a:srgbClr val="002060"/>
                </a:solidFill>
                <a:latin typeface="Calibri"/>
                <a:ea typeface="Calibri"/>
                <a:cs typeface="Calibri"/>
                <a:sym typeface="Calibri"/>
              </a:rPr>
              <a:t>Accurate data are vital tools for maintaining a thriving Texas.</a:t>
            </a:r>
            <a:endParaRPr sz="3200" b="1">
              <a:solidFill>
                <a:srgbClr val="002060"/>
              </a:solidFill>
            </a:endParaRPr>
          </a:p>
        </p:txBody>
      </p:sp>
      <p:sp>
        <p:nvSpPr>
          <p:cNvPr id="641" name="Google Shape;641;g248256a12f6_0_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60</a:t>
            </a:fld>
            <a:endParaRPr/>
          </a:p>
        </p:txBody>
      </p:sp>
      <p:sp>
        <p:nvSpPr>
          <p:cNvPr id="642" name="Google Shape;642;g248256a12f6_0_1"/>
          <p:cNvSpPr txBox="1">
            <a:spLocks noGrp="1"/>
          </p:cNvSpPr>
          <p:nvPr>
            <p:ph type="title"/>
          </p:nvPr>
        </p:nvSpPr>
        <p:spPr>
          <a:xfrm>
            <a:off x="839788" y="685800"/>
            <a:ext cx="3932100"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02060"/>
              </a:buClr>
              <a:buSzPts val="3200"/>
              <a:buFont typeface="Arial"/>
              <a:buNone/>
            </a:pPr>
            <a:r>
              <a:rPr lang="en-US"/>
              <a:t>Key Takeaway </a:t>
            </a:r>
            <a:br>
              <a:rPr lang="en-US"/>
            </a:br>
            <a:r>
              <a:rPr lang="en-US" sz="6600"/>
              <a:t>1</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bg>
      <p:bgPr>
        <a:solidFill>
          <a:schemeClr val="accent4"/>
        </a:solidFill>
        <a:effectLst/>
      </p:bgPr>
    </p:bg>
    <p:spTree>
      <p:nvGrpSpPr>
        <p:cNvPr id="1" name="Shape 646"/>
        <p:cNvGrpSpPr/>
        <p:nvPr/>
      </p:nvGrpSpPr>
      <p:grpSpPr>
        <a:xfrm>
          <a:off x="0" y="0"/>
          <a:ext cx="0" cy="0"/>
          <a:chOff x="0" y="0"/>
          <a:chExt cx="0" cy="0"/>
        </a:xfrm>
      </p:grpSpPr>
      <p:sp>
        <p:nvSpPr>
          <p:cNvPr id="647" name="Google Shape;647;g248256a12f6_0_7"/>
          <p:cNvSpPr txBox="1">
            <a:spLocks noGrp="1"/>
          </p:cNvSpPr>
          <p:nvPr>
            <p:ph type="title"/>
          </p:nvPr>
        </p:nvSpPr>
        <p:spPr>
          <a:xfrm>
            <a:off x="839788" y="685800"/>
            <a:ext cx="3932100"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02060"/>
              </a:buClr>
              <a:buSzPts val="3200"/>
              <a:buFont typeface="Arial"/>
              <a:buNone/>
            </a:pPr>
            <a:r>
              <a:rPr lang="en-US"/>
              <a:t>Key Takeaway </a:t>
            </a:r>
            <a:br>
              <a:rPr lang="en-US"/>
            </a:br>
            <a:r>
              <a:rPr lang="en-US" sz="6600"/>
              <a:t>2</a:t>
            </a:r>
            <a:endParaRPr/>
          </a:p>
        </p:txBody>
      </p:sp>
      <p:sp>
        <p:nvSpPr>
          <p:cNvPr id="648" name="Google Shape;648;g248256a12f6_0_7"/>
          <p:cNvSpPr txBox="1">
            <a:spLocks noGrp="1"/>
          </p:cNvSpPr>
          <p:nvPr>
            <p:ph type="body" idx="2"/>
          </p:nvPr>
        </p:nvSpPr>
        <p:spPr>
          <a:xfrm>
            <a:off x="839800" y="2362200"/>
            <a:ext cx="5827200" cy="38115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sz="3200" b="1">
                <a:solidFill>
                  <a:srgbClr val="002060"/>
                </a:solidFill>
                <a:latin typeface="Calibri"/>
                <a:ea typeface="Calibri"/>
                <a:cs typeface="Calibri"/>
                <a:sym typeface="Calibri"/>
              </a:rPr>
              <a:t>Texas experienced a half-million+ person undercount in the 2020 Census, resulting in loss of income and representation. </a:t>
            </a:r>
            <a:endParaRPr sz="3200" b="1">
              <a:solidFill>
                <a:srgbClr val="002060"/>
              </a:solidFill>
              <a:latin typeface="Calibri"/>
              <a:ea typeface="Calibri"/>
              <a:cs typeface="Calibri"/>
              <a:sym typeface="Calibri"/>
            </a:endParaRPr>
          </a:p>
          <a:p>
            <a:pPr marL="0" lvl="0" indent="0" algn="l" rtl="0">
              <a:lnSpc>
                <a:spcPct val="100000"/>
              </a:lnSpc>
              <a:spcBef>
                <a:spcPts val="1000"/>
              </a:spcBef>
              <a:spcAft>
                <a:spcPts val="1000"/>
              </a:spcAft>
              <a:buClr>
                <a:schemeClr val="dk1"/>
              </a:buClr>
              <a:buSzPts val="1100"/>
              <a:buFont typeface="Arial"/>
              <a:buNone/>
            </a:pPr>
            <a:r>
              <a:rPr lang="en-US" sz="3200" b="1">
                <a:solidFill>
                  <a:srgbClr val="002060"/>
                </a:solidFill>
                <a:latin typeface="Calibri"/>
                <a:ea typeface="Calibri"/>
                <a:cs typeface="Calibri"/>
                <a:sym typeface="Calibri"/>
              </a:rPr>
              <a:t>All Texans have a strong vested interest in a more accurate 2030 Census.</a:t>
            </a:r>
            <a:endParaRPr sz="3200" b="1">
              <a:solidFill>
                <a:srgbClr val="002060"/>
              </a:solidFill>
              <a:latin typeface="Calibri"/>
              <a:ea typeface="Calibri"/>
              <a:cs typeface="Calibri"/>
              <a:sym typeface="Calibri"/>
            </a:endParaRPr>
          </a:p>
        </p:txBody>
      </p:sp>
      <p:sp>
        <p:nvSpPr>
          <p:cNvPr id="649" name="Google Shape;649;g248256a12f6_0_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61</a:t>
            </a:fld>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bg>
      <p:bgPr>
        <a:solidFill>
          <a:schemeClr val="accent4"/>
        </a:solidFill>
        <a:effectLst/>
      </p:bgPr>
    </p:bg>
    <p:spTree>
      <p:nvGrpSpPr>
        <p:cNvPr id="1" name="Shape 653"/>
        <p:cNvGrpSpPr/>
        <p:nvPr/>
      </p:nvGrpSpPr>
      <p:grpSpPr>
        <a:xfrm>
          <a:off x="0" y="0"/>
          <a:ext cx="0" cy="0"/>
          <a:chOff x="0" y="0"/>
          <a:chExt cx="0" cy="0"/>
        </a:xfrm>
      </p:grpSpPr>
      <p:sp>
        <p:nvSpPr>
          <p:cNvPr id="654" name="Google Shape;654;g248256a12f6_0_13"/>
          <p:cNvSpPr txBox="1">
            <a:spLocks noGrp="1"/>
          </p:cNvSpPr>
          <p:nvPr>
            <p:ph type="title"/>
          </p:nvPr>
        </p:nvSpPr>
        <p:spPr>
          <a:xfrm>
            <a:off x="839788" y="685800"/>
            <a:ext cx="3932100"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02060"/>
              </a:buClr>
              <a:buSzPts val="3200"/>
              <a:buFont typeface="Arial"/>
              <a:buNone/>
            </a:pPr>
            <a:r>
              <a:rPr lang="en-US"/>
              <a:t>Key Takeaway </a:t>
            </a:r>
            <a:br>
              <a:rPr lang="en-US"/>
            </a:br>
            <a:r>
              <a:rPr lang="en-US" sz="6600"/>
              <a:t>3</a:t>
            </a:r>
            <a:endParaRPr/>
          </a:p>
        </p:txBody>
      </p:sp>
      <p:sp>
        <p:nvSpPr>
          <p:cNvPr id="655" name="Google Shape;655;g248256a12f6_0_13"/>
          <p:cNvSpPr txBox="1">
            <a:spLocks noGrp="1"/>
          </p:cNvSpPr>
          <p:nvPr>
            <p:ph type="body" idx="2"/>
          </p:nvPr>
        </p:nvSpPr>
        <p:spPr>
          <a:xfrm>
            <a:off x="839825" y="2057400"/>
            <a:ext cx="9183600" cy="3811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400"/>
              <a:buNone/>
            </a:pPr>
            <a:endParaRPr sz="3200" b="1">
              <a:solidFill>
                <a:srgbClr val="002060"/>
              </a:solidFill>
            </a:endParaRPr>
          </a:p>
          <a:p>
            <a:pPr marL="0" lvl="0" indent="0" algn="l" rtl="0">
              <a:lnSpc>
                <a:spcPct val="100000"/>
              </a:lnSpc>
              <a:spcBef>
                <a:spcPts val="0"/>
              </a:spcBef>
              <a:spcAft>
                <a:spcPts val="0"/>
              </a:spcAft>
              <a:buClr>
                <a:schemeClr val="dk1"/>
              </a:buClr>
              <a:buSzPts val="1100"/>
              <a:buFont typeface="Arial"/>
              <a:buNone/>
            </a:pPr>
            <a:r>
              <a:rPr lang="en-US" sz="3200" b="1">
                <a:solidFill>
                  <a:srgbClr val="002060"/>
                </a:solidFill>
                <a:latin typeface="Calibri"/>
                <a:ea typeface="Calibri"/>
                <a:cs typeface="Calibri"/>
                <a:sym typeface="Calibri"/>
              </a:rPr>
              <a:t>Higher self-response rates are key to increasing census accuracy. </a:t>
            </a:r>
            <a:endParaRPr sz="3200" b="1">
              <a:solidFill>
                <a:srgbClr val="002060"/>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3200" b="1">
              <a:solidFill>
                <a:srgbClr val="002060"/>
              </a:solidFill>
              <a:latin typeface="Calibri"/>
              <a:ea typeface="Calibri"/>
              <a:cs typeface="Calibri"/>
              <a:sym typeface="Calibri"/>
            </a:endParaRPr>
          </a:p>
          <a:p>
            <a:pPr marL="0" lvl="0" indent="0" algn="l" rtl="0">
              <a:lnSpc>
                <a:spcPct val="100000"/>
              </a:lnSpc>
              <a:spcBef>
                <a:spcPts val="1000"/>
              </a:spcBef>
              <a:spcAft>
                <a:spcPts val="0"/>
              </a:spcAft>
              <a:buClr>
                <a:schemeClr val="dk1"/>
              </a:buClr>
              <a:buSzPts val="1100"/>
              <a:buFont typeface="Arial"/>
              <a:buNone/>
            </a:pPr>
            <a:r>
              <a:rPr lang="en-US" sz="3200" b="1">
                <a:solidFill>
                  <a:srgbClr val="002060"/>
                </a:solidFill>
                <a:latin typeface="Calibri"/>
                <a:ea typeface="Calibri"/>
                <a:cs typeface="Calibri"/>
                <a:sym typeface="Calibri"/>
              </a:rPr>
              <a:t>Texas’ undercount and loss of resources would be lower if self-response rates were higher. </a:t>
            </a:r>
            <a:endParaRPr sz="3200" b="1">
              <a:solidFill>
                <a:srgbClr val="002060"/>
              </a:solidFill>
              <a:latin typeface="Calibri"/>
              <a:ea typeface="Calibri"/>
              <a:cs typeface="Calibri"/>
              <a:sym typeface="Calibri"/>
            </a:endParaRPr>
          </a:p>
          <a:p>
            <a:pPr marL="0" lvl="0" indent="0" algn="l" rtl="0">
              <a:lnSpc>
                <a:spcPct val="100000"/>
              </a:lnSpc>
              <a:spcBef>
                <a:spcPts val="1000"/>
              </a:spcBef>
              <a:spcAft>
                <a:spcPts val="1000"/>
              </a:spcAft>
              <a:buClr>
                <a:schemeClr val="dk1"/>
              </a:buClr>
              <a:buSzPts val="1100"/>
              <a:buFont typeface="Arial"/>
              <a:buNone/>
            </a:pPr>
            <a:endParaRPr sz="3200" b="1">
              <a:solidFill>
                <a:srgbClr val="002060"/>
              </a:solidFill>
            </a:endParaRPr>
          </a:p>
        </p:txBody>
      </p:sp>
      <p:sp>
        <p:nvSpPr>
          <p:cNvPr id="656" name="Google Shape;656;g248256a12f6_0_1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62</a:t>
            </a:fld>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bg>
      <p:bgPr>
        <a:solidFill>
          <a:schemeClr val="accent4"/>
        </a:solidFill>
        <a:effectLst/>
      </p:bgPr>
    </p:bg>
    <p:spTree>
      <p:nvGrpSpPr>
        <p:cNvPr id="1" name="Shape 660"/>
        <p:cNvGrpSpPr/>
        <p:nvPr/>
      </p:nvGrpSpPr>
      <p:grpSpPr>
        <a:xfrm>
          <a:off x="0" y="0"/>
          <a:ext cx="0" cy="0"/>
          <a:chOff x="0" y="0"/>
          <a:chExt cx="0" cy="0"/>
        </a:xfrm>
      </p:grpSpPr>
      <p:sp>
        <p:nvSpPr>
          <p:cNvPr id="661" name="Google Shape;661;g248256a12f6_0_19"/>
          <p:cNvSpPr txBox="1">
            <a:spLocks noGrp="1"/>
          </p:cNvSpPr>
          <p:nvPr>
            <p:ph type="title"/>
          </p:nvPr>
        </p:nvSpPr>
        <p:spPr>
          <a:xfrm>
            <a:off x="839788" y="685800"/>
            <a:ext cx="3932100"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02060"/>
              </a:buClr>
              <a:buSzPts val="3200"/>
              <a:buFont typeface="Arial"/>
              <a:buNone/>
            </a:pPr>
            <a:r>
              <a:rPr lang="en-US"/>
              <a:t>Key Takeaway </a:t>
            </a:r>
            <a:br>
              <a:rPr lang="en-US"/>
            </a:br>
            <a:r>
              <a:rPr lang="en-US" sz="6600"/>
              <a:t>4</a:t>
            </a:r>
            <a:endParaRPr/>
          </a:p>
        </p:txBody>
      </p:sp>
      <p:sp>
        <p:nvSpPr>
          <p:cNvPr id="662" name="Google Shape;662;g248256a12f6_0_19"/>
          <p:cNvSpPr txBox="1">
            <a:spLocks noGrp="1"/>
          </p:cNvSpPr>
          <p:nvPr>
            <p:ph type="body" idx="2"/>
          </p:nvPr>
        </p:nvSpPr>
        <p:spPr>
          <a:xfrm>
            <a:off x="839825" y="2057400"/>
            <a:ext cx="4835400" cy="3811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400"/>
              <a:buNone/>
            </a:pPr>
            <a:endParaRPr sz="3200" b="1">
              <a:solidFill>
                <a:srgbClr val="002060"/>
              </a:solidFill>
            </a:endParaRPr>
          </a:p>
          <a:p>
            <a:pPr marL="0" lvl="0" indent="0" algn="l" rtl="0">
              <a:lnSpc>
                <a:spcPct val="100000"/>
              </a:lnSpc>
              <a:spcBef>
                <a:spcPts val="0"/>
              </a:spcBef>
              <a:spcAft>
                <a:spcPts val="1000"/>
              </a:spcAft>
              <a:buClr>
                <a:schemeClr val="dk1"/>
              </a:buClr>
              <a:buSzPts val="1100"/>
              <a:buFont typeface="Arial"/>
              <a:buNone/>
            </a:pPr>
            <a:r>
              <a:rPr lang="en-US" sz="3200" b="1">
                <a:solidFill>
                  <a:srgbClr val="002060"/>
                </a:solidFill>
                <a:latin typeface="Calibri"/>
                <a:ea typeface="Calibri"/>
                <a:cs typeface="Calibri"/>
                <a:sym typeface="Calibri"/>
              </a:rPr>
              <a:t>Inaccurate data can have a compounding effect in communities where census-based resources are most needed.</a:t>
            </a:r>
            <a:endParaRPr sz="3200" b="1">
              <a:solidFill>
                <a:srgbClr val="002060"/>
              </a:solidFill>
            </a:endParaRPr>
          </a:p>
        </p:txBody>
      </p:sp>
      <p:sp>
        <p:nvSpPr>
          <p:cNvPr id="663" name="Google Shape;663;g248256a12f6_0_1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63</a:t>
            </a:fld>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bg>
      <p:bgPr>
        <a:solidFill>
          <a:schemeClr val="accent4"/>
        </a:solidFill>
        <a:effectLst/>
      </p:bgPr>
    </p:bg>
    <p:spTree>
      <p:nvGrpSpPr>
        <p:cNvPr id="1" name="Shape 667"/>
        <p:cNvGrpSpPr/>
        <p:nvPr/>
      </p:nvGrpSpPr>
      <p:grpSpPr>
        <a:xfrm>
          <a:off x="0" y="0"/>
          <a:ext cx="0" cy="0"/>
          <a:chOff x="0" y="0"/>
          <a:chExt cx="0" cy="0"/>
        </a:xfrm>
      </p:grpSpPr>
      <p:sp>
        <p:nvSpPr>
          <p:cNvPr id="668" name="Google Shape;668;g248256a12f6_0_25"/>
          <p:cNvSpPr txBox="1">
            <a:spLocks noGrp="1"/>
          </p:cNvSpPr>
          <p:nvPr>
            <p:ph type="body" idx="2"/>
          </p:nvPr>
        </p:nvSpPr>
        <p:spPr>
          <a:xfrm>
            <a:off x="839800" y="2057400"/>
            <a:ext cx="5319000" cy="3811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400"/>
              <a:buNone/>
            </a:pPr>
            <a:r>
              <a:rPr lang="en-US" sz="2400" b="1">
                <a:solidFill>
                  <a:srgbClr val="002060"/>
                </a:solidFill>
              </a:rPr>
              <a:t>The private (social) sector has an essential role in ensuring the U.S. Census Bureau collects and provides </a:t>
            </a:r>
            <a:r>
              <a:rPr lang="en-US" sz="2400" b="1" i="1">
                <a:solidFill>
                  <a:srgbClr val="002060"/>
                </a:solidFill>
              </a:rPr>
              <a:t>strong and accurate data</a:t>
            </a:r>
            <a:r>
              <a:rPr lang="en-US" sz="2400" b="1">
                <a:solidFill>
                  <a:srgbClr val="002060"/>
                </a:solidFill>
              </a:rPr>
              <a:t> through</a:t>
            </a:r>
            <a:r>
              <a:rPr lang="en-US" sz="2400" b="1"/>
              <a:t> </a:t>
            </a:r>
            <a:r>
              <a:rPr lang="en-US" sz="2400" b="1" i="1">
                <a:solidFill>
                  <a:srgbClr val="FF0000"/>
                </a:solidFill>
              </a:rPr>
              <a:t>community engagement in gathering </a:t>
            </a:r>
            <a:r>
              <a:rPr lang="en-US" sz="2400" b="1" i="1" u="sng">
                <a:solidFill>
                  <a:srgbClr val="FF0000"/>
                </a:solidFill>
              </a:rPr>
              <a:t>and</a:t>
            </a:r>
            <a:r>
              <a:rPr lang="en-US" sz="2400" b="1" i="1">
                <a:solidFill>
                  <a:srgbClr val="FF0000"/>
                </a:solidFill>
              </a:rPr>
              <a:t> disseminating data</a:t>
            </a:r>
            <a:r>
              <a:rPr lang="en-US" sz="2400" b="1"/>
              <a:t>.</a:t>
            </a:r>
            <a:endParaRPr b="1"/>
          </a:p>
        </p:txBody>
      </p:sp>
      <p:sp>
        <p:nvSpPr>
          <p:cNvPr id="669" name="Google Shape;669;g248256a12f6_0_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64</a:t>
            </a:fld>
            <a:endParaRPr/>
          </a:p>
        </p:txBody>
      </p:sp>
      <p:sp>
        <p:nvSpPr>
          <p:cNvPr id="670" name="Google Shape;670;g248256a12f6_0_25"/>
          <p:cNvSpPr txBox="1">
            <a:spLocks noGrp="1"/>
          </p:cNvSpPr>
          <p:nvPr>
            <p:ph type="title"/>
          </p:nvPr>
        </p:nvSpPr>
        <p:spPr>
          <a:xfrm>
            <a:off x="839788" y="685800"/>
            <a:ext cx="3932100"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02060"/>
              </a:buClr>
              <a:buSzPts val="3200"/>
              <a:buFont typeface="Arial"/>
              <a:buNone/>
            </a:pPr>
            <a:r>
              <a:rPr lang="en-US"/>
              <a:t>Key Takeaway </a:t>
            </a:r>
            <a:br>
              <a:rPr lang="en-US"/>
            </a:br>
            <a:r>
              <a:rPr lang="en-US" sz="6600"/>
              <a:t>5</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g248256a12f6_0_33"/>
          <p:cNvSpPr txBox="1">
            <a:spLocks noGrp="1"/>
          </p:cNvSpPr>
          <p:nvPr>
            <p:ph type="ctrTitle"/>
          </p:nvPr>
        </p:nvSpPr>
        <p:spPr>
          <a:xfrm>
            <a:off x="4654425" y="741369"/>
            <a:ext cx="6830100" cy="12165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02060"/>
              </a:buClr>
              <a:buSzPts val="6000"/>
              <a:buFont typeface="Arial"/>
              <a:buNone/>
            </a:pPr>
            <a:r>
              <a:rPr lang="en-US"/>
              <a:t>Contact us!</a:t>
            </a:r>
            <a:endParaRPr/>
          </a:p>
        </p:txBody>
      </p:sp>
      <p:sp>
        <p:nvSpPr>
          <p:cNvPr id="676" name="Google Shape;676;g248256a12f6_0_33"/>
          <p:cNvSpPr txBox="1">
            <a:spLocks noGrp="1"/>
          </p:cNvSpPr>
          <p:nvPr>
            <p:ph type="subTitle" idx="1"/>
          </p:nvPr>
        </p:nvSpPr>
        <p:spPr>
          <a:xfrm>
            <a:off x="4730625" y="1960323"/>
            <a:ext cx="4694700" cy="4268700"/>
          </a:xfrm>
          <a:prstGeom prst="rect">
            <a:avLst/>
          </a:prstGeom>
          <a:noFill/>
          <a:ln>
            <a:noFill/>
          </a:ln>
        </p:spPr>
        <p:txBody>
          <a:bodyPr spcFirstLastPara="1" wrap="square" lIns="91425" tIns="45700" rIns="91425" bIns="45700" anchor="ctr" anchorCtr="0">
            <a:normAutofit lnSpcReduction="10000"/>
          </a:bodyPr>
          <a:lstStyle/>
          <a:p>
            <a:pPr marL="0" lvl="0" indent="0" algn="l" rtl="0">
              <a:lnSpc>
                <a:spcPct val="100000"/>
              </a:lnSpc>
              <a:spcBef>
                <a:spcPts val="0"/>
              </a:spcBef>
              <a:spcAft>
                <a:spcPts val="0"/>
              </a:spcAft>
              <a:buClr>
                <a:srgbClr val="3F3F3F"/>
              </a:buClr>
              <a:buSzPts val="2000"/>
              <a:buNone/>
            </a:pPr>
            <a:r>
              <a:rPr lang="en-US" sz="2000"/>
              <a:t>Angela Broyles</a:t>
            </a:r>
            <a:endParaRPr/>
          </a:p>
          <a:p>
            <a:pPr marL="0" lvl="0" indent="0" algn="l" rtl="0">
              <a:lnSpc>
                <a:spcPct val="100000"/>
              </a:lnSpc>
              <a:spcBef>
                <a:spcPts val="0"/>
              </a:spcBef>
              <a:spcAft>
                <a:spcPts val="0"/>
              </a:spcAft>
              <a:buClr>
                <a:srgbClr val="3F3F3F"/>
              </a:buClr>
              <a:buSzPts val="2000"/>
              <a:buNone/>
            </a:pPr>
            <a:r>
              <a:rPr lang="en-US" sz="2000" b="0" i="1"/>
              <a:t>Founding Executive Director</a:t>
            </a:r>
            <a:endParaRPr/>
          </a:p>
          <a:p>
            <a:pPr marL="0" lvl="0" indent="0" algn="l" rtl="0">
              <a:lnSpc>
                <a:spcPct val="100000"/>
              </a:lnSpc>
              <a:spcBef>
                <a:spcPts val="0"/>
              </a:spcBef>
              <a:spcAft>
                <a:spcPts val="0"/>
              </a:spcAft>
              <a:buClr>
                <a:srgbClr val="3F3F3F"/>
              </a:buClr>
              <a:buSzPts val="2000"/>
              <a:buNone/>
            </a:pPr>
            <a:r>
              <a:rPr lang="en-US" sz="2000" b="0" u="sng">
                <a:solidFill>
                  <a:schemeClr val="hlink"/>
                </a:solidFill>
                <a:hlinkClick r:id="rId3"/>
              </a:rPr>
              <a:t>angela@texascensus.org</a:t>
            </a:r>
            <a:r>
              <a:rPr lang="en-US" sz="2000" b="0"/>
              <a:t> </a:t>
            </a:r>
            <a:endParaRPr/>
          </a:p>
          <a:p>
            <a:pPr marL="0" lvl="0" indent="0" algn="l" rtl="0">
              <a:lnSpc>
                <a:spcPct val="100000"/>
              </a:lnSpc>
              <a:spcBef>
                <a:spcPts val="0"/>
              </a:spcBef>
              <a:spcAft>
                <a:spcPts val="0"/>
              </a:spcAft>
              <a:buClr>
                <a:srgbClr val="3F3F3F"/>
              </a:buClr>
              <a:buSzPts val="2000"/>
              <a:buNone/>
            </a:pPr>
            <a:endParaRPr sz="2000" b="0"/>
          </a:p>
          <a:p>
            <a:pPr marL="0" lvl="0" indent="0" algn="l" rtl="0">
              <a:lnSpc>
                <a:spcPct val="100000"/>
              </a:lnSpc>
              <a:spcBef>
                <a:spcPts val="0"/>
              </a:spcBef>
              <a:spcAft>
                <a:spcPts val="0"/>
              </a:spcAft>
              <a:buClr>
                <a:srgbClr val="3F3F3F"/>
              </a:buClr>
              <a:buSzPts val="2000"/>
              <a:buNone/>
            </a:pPr>
            <a:r>
              <a:rPr lang="en-US" sz="2000"/>
              <a:t>Francisco A. Castellanos-Sosa</a:t>
            </a:r>
            <a:endParaRPr/>
          </a:p>
          <a:p>
            <a:pPr marL="0" lvl="0" indent="0" algn="l" rtl="0">
              <a:lnSpc>
                <a:spcPct val="100000"/>
              </a:lnSpc>
              <a:spcBef>
                <a:spcPts val="0"/>
              </a:spcBef>
              <a:spcAft>
                <a:spcPts val="0"/>
              </a:spcAft>
              <a:buClr>
                <a:srgbClr val="3F3F3F"/>
              </a:buClr>
              <a:buSzPts val="2000"/>
              <a:buNone/>
            </a:pPr>
            <a:r>
              <a:rPr lang="en-US" sz="2000" b="0" i="1"/>
              <a:t>Senior Research Associate</a:t>
            </a:r>
            <a:endParaRPr/>
          </a:p>
          <a:p>
            <a:pPr marL="0" lvl="0" indent="0" algn="l" rtl="0">
              <a:lnSpc>
                <a:spcPct val="100000"/>
              </a:lnSpc>
              <a:spcBef>
                <a:spcPts val="0"/>
              </a:spcBef>
              <a:spcAft>
                <a:spcPts val="0"/>
              </a:spcAft>
              <a:buClr>
                <a:srgbClr val="3F3F3F"/>
              </a:buClr>
              <a:buSzPts val="2000"/>
              <a:buNone/>
            </a:pPr>
            <a:r>
              <a:rPr lang="en-US" sz="2000" b="0" u="sng">
                <a:solidFill>
                  <a:schemeClr val="hlink"/>
                </a:solidFill>
                <a:hlinkClick r:id="rId4"/>
              </a:rPr>
              <a:t>francisco@texascensus.org</a:t>
            </a:r>
            <a:endParaRPr sz="2000" b="0"/>
          </a:p>
          <a:p>
            <a:pPr marL="0" lvl="0" indent="0" algn="l" rtl="0">
              <a:lnSpc>
                <a:spcPct val="100000"/>
              </a:lnSpc>
              <a:spcBef>
                <a:spcPts val="0"/>
              </a:spcBef>
              <a:spcAft>
                <a:spcPts val="0"/>
              </a:spcAft>
              <a:buClr>
                <a:srgbClr val="3F3F3F"/>
              </a:buClr>
              <a:buSzPts val="2000"/>
              <a:buNone/>
            </a:pPr>
            <a:endParaRPr sz="2000" b="0"/>
          </a:p>
          <a:p>
            <a:pPr marL="0" lvl="0" indent="0" algn="l" rtl="0">
              <a:lnSpc>
                <a:spcPct val="100000"/>
              </a:lnSpc>
              <a:spcBef>
                <a:spcPts val="0"/>
              </a:spcBef>
              <a:spcAft>
                <a:spcPts val="0"/>
              </a:spcAft>
              <a:buClr>
                <a:srgbClr val="3F3F3F"/>
              </a:buClr>
              <a:buSzPts val="2000"/>
              <a:buNone/>
            </a:pPr>
            <a:r>
              <a:rPr lang="en-US" sz="2000"/>
              <a:t>Regina Nippert</a:t>
            </a:r>
            <a:endParaRPr/>
          </a:p>
          <a:p>
            <a:pPr marL="0" lvl="0" indent="0" algn="l" rtl="0">
              <a:lnSpc>
                <a:spcPct val="100000"/>
              </a:lnSpc>
              <a:spcBef>
                <a:spcPts val="0"/>
              </a:spcBef>
              <a:spcAft>
                <a:spcPts val="0"/>
              </a:spcAft>
              <a:buClr>
                <a:srgbClr val="3F3F3F"/>
              </a:buClr>
              <a:buSzPts val="2000"/>
              <a:buFont typeface="Arial"/>
              <a:buNone/>
            </a:pPr>
            <a:r>
              <a:rPr lang="en-US" sz="2000" b="0" i="1"/>
              <a:t>Human-Centered Design Strategist</a:t>
            </a:r>
            <a:endParaRPr/>
          </a:p>
          <a:p>
            <a:pPr marL="0" lvl="0" indent="0" algn="l" rtl="0">
              <a:lnSpc>
                <a:spcPct val="100000"/>
              </a:lnSpc>
              <a:spcBef>
                <a:spcPts val="0"/>
              </a:spcBef>
              <a:spcAft>
                <a:spcPts val="0"/>
              </a:spcAft>
              <a:buClr>
                <a:srgbClr val="3F3F3F"/>
              </a:buClr>
              <a:buSzPts val="2000"/>
              <a:buNone/>
            </a:pPr>
            <a:r>
              <a:rPr lang="en-US" sz="2000" b="0" u="sng">
                <a:solidFill>
                  <a:schemeClr val="hlink"/>
                </a:solidFill>
                <a:hlinkClick r:id="rId5"/>
              </a:rPr>
              <a:t>regina@texascensus.org</a:t>
            </a:r>
            <a:r>
              <a:rPr lang="en-US" sz="2000" b="0"/>
              <a:t> </a:t>
            </a:r>
            <a:endParaRPr sz="2000" b="0"/>
          </a:p>
          <a:p>
            <a:pPr marL="0" lvl="0" indent="0" algn="l" rtl="0">
              <a:lnSpc>
                <a:spcPct val="100000"/>
              </a:lnSpc>
              <a:spcBef>
                <a:spcPts val="1000"/>
              </a:spcBef>
              <a:spcAft>
                <a:spcPts val="0"/>
              </a:spcAft>
              <a:buClr>
                <a:srgbClr val="3F3F3F"/>
              </a:buClr>
              <a:buSzPts val="2000"/>
              <a:buNone/>
            </a:pPr>
            <a:endParaRPr sz="2000" b="0"/>
          </a:p>
        </p:txBody>
      </p:sp>
      <p:sp>
        <p:nvSpPr>
          <p:cNvPr id="677" name="Google Shape;677;g248256a12f6_0_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65</a:t>
            </a:fld>
            <a:endParaRPr/>
          </a:p>
        </p:txBody>
      </p:sp>
      <p:sp>
        <p:nvSpPr>
          <p:cNvPr id="678" name="Google Shape;678;g248256a12f6_0_33"/>
          <p:cNvSpPr txBox="1"/>
          <p:nvPr/>
        </p:nvSpPr>
        <p:spPr>
          <a:xfrm>
            <a:off x="979233" y="4443047"/>
            <a:ext cx="2467500" cy="50400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3F3F3F"/>
              </a:buClr>
              <a:buSzPts val="2000"/>
              <a:buFont typeface="Arial"/>
              <a:buNone/>
            </a:pPr>
            <a:r>
              <a:rPr lang="en-US" sz="2000" b="0" i="0" u="none" strike="noStrike" cap="none">
                <a:solidFill>
                  <a:srgbClr val="3F3F3F"/>
                </a:solidFill>
                <a:latin typeface="Arial"/>
                <a:ea typeface="Arial"/>
                <a:cs typeface="Arial"/>
                <a:sym typeface="Arial"/>
              </a:rPr>
              <a:t>texascensus.org</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29"/>
          <p:cNvSpPr txBox="1">
            <a:spLocks noGrp="1"/>
          </p:cNvSpPr>
          <p:nvPr>
            <p:ph type="ctrTitle"/>
          </p:nvPr>
        </p:nvSpPr>
        <p:spPr>
          <a:xfrm>
            <a:off x="4485475" y="1127923"/>
            <a:ext cx="6747600" cy="8379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rgbClr val="002060"/>
              </a:buClr>
              <a:buSzPct val="100000"/>
              <a:buFont typeface="Arial"/>
              <a:buNone/>
            </a:pPr>
            <a:r>
              <a:rPr lang="en-US"/>
              <a:t>Partner with Us!</a:t>
            </a:r>
            <a:endParaRPr/>
          </a:p>
        </p:txBody>
      </p:sp>
      <p:sp>
        <p:nvSpPr>
          <p:cNvPr id="684" name="Google Shape;68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66</a:t>
            </a:fld>
            <a:endParaRPr/>
          </a:p>
        </p:txBody>
      </p:sp>
      <p:sp>
        <p:nvSpPr>
          <p:cNvPr id="685" name="Google Shape;685;p29"/>
          <p:cNvSpPr txBox="1"/>
          <p:nvPr/>
        </p:nvSpPr>
        <p:spPr>
          <a:xfrm>
            <a:off x="979233" y="4443047"/>
            <a:ext cx="2467351" cy="504088"/>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3F3F3F"/>
              </a:buClr>
              <a:buSzPts val="2000"/>
              <a:buFont typeface="Arial"/>
              <a:buNone/>
            </a:pPr>
            <a:r>
              <a:rPr lang="en-US" sz="2000" b="0" i="0" u="none" strike="noStrike" cap="none">
                <a:solidFill>
                  <a:srgbClr val="3F3F3F"/>
                </a:solidFill>
                <a:latin typeface="Arial"/>
                <a:ea typeface="Arial"/>
                <a:cs typeface="Arial"/>
                <a:sym typeface="Arial"/>
              </a:rPr>
              <a:t>texascensus.org</a:t>
            </a:r>
            <a:endParaRPr sz="1400" b="0" i="0" u="none" strike="noStrike" cap="none">
              <a:solidFill>
                <a:srgbClr val="000000"/>
              </a:solidFill>
              <a:latin typeface="Arial"/>
              <a:ea typeface="Arial"/>
              <a:cs typeface="Arial"/>
              <a:sym typeface="Arial"/>
            </a:endParaRPr>
          </a:p>
        </p:txBody>
      </p:sp>
      <p:pic>
        <p:nvPicPr>
          <p:cNvPr id="686" name="Google Shape;686;p29"/>
          <p:cNvPicPr preferRelativeResize="0"/>
          <p:nvPr/>
        </p:nvPicPr>
        <p:blipFill>
          <a:blip r:embed="rId3">
            <a:alphaModFix/>
          </a:blip>
          <a:stretch>
            <a:fillRect/>
          </a:stretch>
        </p:blipFill>
        <p:spPr>
          <a:xfrm>
            <a:off x="4955025" y="2218100"/>
            <a:ext cx="4138248" cy="4138248"/>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Shape 691"/>
        <p:cNvGrpSpPr/>
        <p:nvPr/>
      </p:nvGrpSpPr>
      <p:grpSpPr>
        <a:xfrm>
          <a:off x="0" y="0"/>
          <a:ext cx="0" cy="0"/>
          <a:chOff x="0" y="0"/>
          <a:chExt cx="0" cy="0"/>
        </a:xfrm>
      </p:grpSpPr>
      <p:sp>
        <p:nvSpPr>
          <p:cNvPr id="692" name="Google Shape;692;g223f553d8a8_0_5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67</a:t>
            </a:fld>
            <a:endParaRPr/>
          </a:p>
        </p:txBody>
      </p:sp>
      <p:sp>
        <p:nvSpPr>
          <p:cNvPr id="693" name="Google Shape;693;g223f553d8a8_0_52"/>
          <p:cNvSpPr txBox="1"/>
          <p:nvPr/>
        </p:nvSpPr>
        <p:spPr>
          <a:xfrm>
            <a:off x="1043675" y="1261200"/>
            <a:ext cx="5872800" cy="4935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rgbClr val="212121"/>
                </a:solidFill>
                <a:highlight>
                  <a:srgbClr val="FFFFFF"/>
                </a:highlight>
                <a:latin typeface="Arial"/>
                <a:ea typeface="Arial"/>
                <a:cs typeface="Arial"/>
                <a:sym typeface="Arial"/>
              </a:rPr>
              <a:t>Abraham Wandersman et al, “Bridging the gap between prevention research and practice: the </a:t>
            </a:r>
            <a:r>
              <a:rPr lang="en-US" sz="2800" b="1" i="0" u="none" strike="noStrike" cap="none">
                <a:solidFill>
                  <a:srgbClr val="212121"/>
                </a:solidFill>
                <a:highlight>
                  <a:srgbClr val="FFFFFF"/>
                </a:highlight>
                <a:latin typeface="Arial"/>
                <a:ea typeface="Arial"/>
                <a:cs typeface="Arial"/>
                <a:sym typeface="Arial"/>
              </a:rPr>
              <a:t>interactive systems framework</a:t>
            </a:r>
            <a:r>
              <a:rPr lang="en-US" sz="2800" b="0" i="0" u="none" strike="noStrike" cap="none">
                <a:solidFill>
                  <a:srgbClr val="212121"/>
                </a:solidFill>
                <a:highlight>
                  <a:srgbClr val="FFFFFF"/>
                </a:highlight>
                <a:latin typeface="Arial"/>
                <a:ea typeface="Arial"/>
                <a:cs typeface="Arial"/>
                <a:sym typeface="Arial"/>
              </a:rPr>
              <a:t> for dissemination and implementation” (2008)</a:t>
            </a:r>
            <a:endParaRPr sz="2800" b="0" i="0" u="none" strike="noStrike" cap="none">
              <a:solidFill>
                <a:srgbClr val="212121"/>
              </a:solidFill>
              <a:highlight>
                <a:srgbClr val="FFFFFF"/>
              </a:highlight>
              <a:latin typeface="Arial"/>
              <a:ea typeface="Arial"/>
              <a:cs typeface="Arial"/>
              <a:sym typeface="Arial"/>
            </a:endParaRPr>
          </a:p>
          <a:p>
            <a:pPr marL="0" marR="0" lvl="0" indent="0" algn="l" rtl="0">
              <a:lnSpc>
                <a:spcPct val="100000"/>
              </a:lnSpc>
              <a:spcBef>
                <a:spcPts val="1000"/>
              </a:spcBef>
              <a:spcAft>
                <a:spcPts val="0"/>
              </a:spcAft>
              <a:buClr>
                <a:srgbClr val="000000"/>
              </a:buClr>
              <a:buSzPts val="1200"/>
              <a:buFont typeface="Arial"/>
              <a:buNone/>
            </a:pPr>
            <a:endParaRPr sz="1200" b="0" i="0" u="none" strike="noStrike" cap="none">
              <a:solidFill>
                <a:srgbClr val="212121"/>
              </a:solidFill>
              <a:highlight>
                <a:srgbClr val="FFFFFF"/>
              </a:highlight>
              <a:latin typeface="Arial"/>
              <a:ea typeface="Arial"/>
              <a:cs typeface="Arial"/>
              <a:sym typeface="Arial"/>
            </a:endParaRPr>
          </a:p>
          <a:p>
            <a:pPr marL="0" marR="0" lvl="0" indent="0" algn="l" rtl="0">
              <a:lnSpc>
                <a:spcPct val="100000"/>
              </a:lnSpc>
              <a:spcBef>
                <a:spcPts val="1000"/>
              </a:spcBef>
              <a:spcAft>
                <a:spcPts val="1000"/>
              </a:spcAft>
              <a:buClr>
                <a:srgbClr val="000000"/>
              </a:buClr>
              <a:buSzPts val="2800"/>
              <a:buFont typeface="Arial"/>
              <a:buNone/>
            </a:pPr>
            <a:r>
              <a:rPr lang="en-US" sz="2800" b="0" i="0" u="none" strike="noStrike" cap="none">
                <a:solidFill>
                  <a:srgbClr val="002060"/>
                </a:solidFill>
                <a:latin typeface="Arial"/>
                <a:ea typeface="Arial"/>
                <a:cs typeface="Arial"/>
                <a:sym typeface="Arial"/>
              </a:rPr>
              <a:t>Nora Wallerstein and Bonnie Duran, </a:t>
            </a:r>
            <a:r>
              <a:rPr lang="en-US" sz="2800" b="1" i="0" u="none" strike="noStrike" cap="none">
                <a:solidFill>
                  <a:srgbClr val="212121"/>
                </a:solidFill>
                <a:highlight>
                  <a:srgbClr val="FFFFFF"/>
                </a:highlight>
                <a:latin typeface="Arial"/>
                <a:ea typeface="Arial"/>
                <a:cs typeface="Arial"/>
                <a:sym typeface="Arial"/>
              </a:rPr>
              <a:t>Community-Based Participatory Research</a:t>
            </a:r>
            <a:r>
              <a:rPr lang="en-US" sz="2800" b="0" i="0" u="none" strike="noStrike" cap="none">
                <a:solidFill>
                  <a:srgbClr val="212121"/>
                </a:solidFill>
                <a:highlight>
                  <a:srgbClr val="FFFFFF"/>
                </a:highlight>
                <a:latin typeface="Arial"/>
                <a:ea typeface="Arial"/>
                <a:cs typeface="Arial"/>
                <a:sym typeface="Arial"/>
              </a:rPr>
              <a:t> for Health: Advancing Social and Health Equity (2017)</a:t>
            </a:r>
            <a:endParaRPr sz="2800" b="1" i="0" u="none" strike="noStrike" cap="none">
              <a:solidFill>
                <a:srgbClr val="002060"/>
              </a:solidFill>
              <a:latin typeface="Arial"/>
              <a:ea typeface="Arial"/>
              <a:cs typeface="Arial"/>
              <a:sym typeface="Arial"/>
            </a:endParaRPr>
          </a:p>
        </p:txBody>
      </p:sp>
      <p:pic>
        <p:nvPicPr>
          <p:cNvPr id="694" name="Google Shape;694;g223f553d8a8_0_52"/>
          <p:cNvPicPr preferRelativeResize="0"/>
          <p:nvPr/>
        </p:nvPicPr>
        <p:blipFill rotWithShape="1">
          <a:blip r:embed="rId3">
            <a:alphaModFix/>
          </a:blip>
          <a:srcRect/>
          <a:stretch/>
        </p:blipFill>
        <p:spPr>
          <a:xfrm>
            <a:off x="7408625" y="1261200"/>
            <a:ext cx="3662601" cy="4622700"/>
          </a:xfrm>
          <a:prstGeom prst="rect">
            <a:avLst/>
          </a:prstGeom>
          <a:noFill/>
          <a:ln>
            <a:noFill/>
          </a:ln>
        </p:spPr>
      </p:pic>
      <p:sp>
        <p:nvSpPr>
          <p:cNvPr id="695" name="Google Shape;695;g223f553d8a8_0_52"/>
          <p:cNvSpPr txBox="1">
            <a:spLocks noGrp="1"/>
          </p:cNvSpPr>
          <p:nvPr>
            <p:ph type="title"/>
          </p:nvPr>
        </p:nvSpPr>
        <p:spPr>
          <a:xfrm>
            <a:off x="838200" y="897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US"/>
              <a:t>Approach: Collaborative research</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3730</Words>
  <Application>Microsoft Office PowerPoint</Application>
  <PresentationFormat>Widescreen</PresentationFormat>
  <Paragraphs>419</Paragraphs>
  <Slides>67</Slides>
  <Notes>67</Notes>
  <HiddenSlides>10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67</vt:i4>
      </vt:variant>
    </vt:vector>
  </HeadingPairs>
  <TitlesOfParts>
    <vt:vector size="71" baseType="lpstr">
      <vt:lpstr>Arial</vt:lpstr>
      <vt:lpstr>Calibri</vt:lpstr>
      <vt:lpstr>Roboto</vt:lpstr>
      <vt:lpstr>Office Theme</vt:lpstr>
      <vt:lpstr>2020 U.S. Census Undercount</vt:lpstr>
      <vt:lpstr>Today’s Agenda</vt:lpstr>
      <vt:lpstr>Let’s meet us!</vt:lpstr>
      <vt:lpstr>PowerPoint Presentation</vt:lpstr>
      <vt:lpstr>About the  Texas Census Institute </vt:lpstr>
      <vt:lpstr>PowerPoint Presentation</vt:lpstr>
      <vt:lpstr>PowerPoint Presentation</vt:lpstr>
      <vt:lpstr>Census data accuracy and  why it matters</vt:lpstr>
      <vt:lpstr>Nationwide, the census impacts:</vt:lpstr>
      <vt:lpstr>PowerPoint Presentation</vt:lpstr>
      <vt:lpstr>PowerPoint Presentation</vt:lpstr>
      <vt:lpstr>Key Takeaway  1</vt:lpstr>
      <vt:lpstr>Challenges to accessing  and collecting accurate data  Challenge 1: Understanding the scope and location of the 2020 Census undercount  Challenge 2: Declining self-response rates</vt:lpstr>
      <vt:lpstr>Challenge 1: Understanding the scope, location, and impact of the 2020 Census undercount in Texas</vt:lpstr>
      <vt:lpstr>PowerPoint Presentation</vt:lpstr>
      <vt:lpstr>PowerPoint Presentation</vt:lpstr>
      <vt:lpstr>The undercount in Texas counties</vt:lpstr>
      <vt:lpstr>The undercount in Texas regions</vt:lpstr>
      <vt:lpstr>Texas losses due to undercount</vt:lpstr>
      <vt:lpstr>Texas losses due to undercount</vt:lpstr>
      <vt:lpstr>PowerPoint Presentation</vt:lpstr>
      <vt:lpstr>Key Takeaway  2</vt:lpstr>
      <vt:lpstr>PowerPoint Presentation</vt:lpstr>
      <vt:lpstr>Challenge #2: Improving  self-response rates in historically undercounted communities</vt:lpstr>
      <vt:lpstr>PowerPoint Presentation</vt:lpstr>
      <vt:lpstr>How does the Bureau calculate the undercount and why do self-response rates matter?</vt:lpstr>
      <vt:lpstr>PowerPoint Presentation</vt:lpstr>
      <vt:lpstr>Post-Enumeration Surveys </vt:lpstr>
      <vt:lpstr>PowerPoint Presentation</vt:lpstr>
      <vt:lpstr>PowerPoint Presentation</vt:lpstr>
      <vt:lpstr>Demographic Analysis</vt:lpstr>
      <vt:lpstr>PowerPoint Presentation</vt:lpstr>
      <vt:lpstr>PowerPoint Presentation</vt:lpstr>
      <vt:lpstr>PowerPoint Presentation</vt:lpstr>
      <vt:lpstr>What do the data tell us about self-response rates?</vt:lpstr>
      <vt:lpstr>PowerPoint Presentation</vt:lpstr>
      <vt:lpstr>PowerPoint Presentation</vt:lpstr>
      <vt:lpstr>What are some potential determinants of undercount that could help increase self-response rates?</vt:lpstr>
      <vt:lpstr>PowerPoint Presentation</vt:lpstr>
      <vt:lpstr>Key Takeaway  3</vt:lpstr>
      <vt:lpstr>PowerPoint Presentation</vt:lpstr>
      <vt:lpstr>Amplifying the US Census Bureau’s activities in historically undercounted communities</vt:lpstr>
      <vt:lpstr>What do we know about historically undercounted communities?</vt:lpstr>
      <vt:lpstr>PowerPoint Presentation</vt:lpstr>
      <vt:lpstr>PowerPoint Presentation</vt:lpstr>
      <vt:lpstr>Historically undercounted Texans</vt:lpstr>
      <vt:lpstr>Key Takeaway  4</vt:lpstr>
      <vt:lpstr>How might Texas counteract low self-response rates in historically undercounted communities?</vt:lpstr>
      <vt:lpstr>Counteracting low self-response rates</vt:lpstr>
      <vt:lpstr>Engaging undercounted communities in the research process</vt:lpstr>
      <vt:lpstr>Goal: Equitable data flows = better data</vt:lpstr>
      <vt:lpstr>Method: Community Based Participatory Research introduces two-way data flows into the census conversation</vt:lpstr>
      <vt:lpstr>Strategy: Essential elements</vt:lpstr>
      <vt:lpstr>Outcome: Accurate data, greater impact</vt:lpstr>
      <vt:lpstr>Key Takeaway  5</vt:lpstr>
      <vt:lpstr>PowerPoint Presentation</vt:lpstr>
      <vt:lpstr>PowerPoint Presentation</vt:lpstr>
      <vt:lpstr>Key Takeaway  6</vt:lpstr>
      <vt:lpstr>Questions? We’d love your ideas on how we can work together. </vt:lpstr>
      <vt:lpstr>Key Takeaway  1</vt:lpstr>
      <vt:lpstr>Key Takeaway  2</vt:lpstr>
      <vt:lpstr>Key Takeaway  3</vt:lpstr>
      <vt:lpstr>Key Takeaway  4</vt:lpstr>
      <vt:lpstr>Key Takeaway  5</vt:lpstr>
      <vt:lpstr>Contact us!</vt:lpstr>
      <vt:lpstr>Partner with Us!</vt:lpstr>
      <vt:lpstr>Approach: Collaborative research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2020 U.S. Census Undercount</dc:title>
  <dc:creator>Castellanos Sosa, Francisco A.</dc:creator>
  <cp:lastModifiedBy>Monica Cruz</cp:lastModifiedBy>
  <cp:revision>1</cp:revision>
  <dcterms:created xsi:type="dcterms:W3CDTF">2023-05-02T14:45:23Z</dcterms:created>
  <dcterms:modified xsi:type="dcterms:W3CDTF">2023-05-23T00:24:20Z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AppVersion">
    <vt:lpwstr>1.5.3.3511</vt:lpwstr>
  </property>
</Properties>
</file>