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399" r:id="rId5"/>
    <p:sldId id="815" r:id="rId6"/>
    <p:sldId id="811" r:id="rId7"/>
    <p:sldId id="812" r:id="rId8"/>
    <p:sldId id="813" r:id="rId9"/>
    <p:sldId id="814" r:id="rId10"/>
    <p:sldId id="757" r:id="rId11"/>
    <p:sldId id="758" r:id="rId12"/>
    <p:sldId id="779" r:id="rId13"/>
    <p:sldId id="258" r:id="rId14"/>
    <p:sldId id="259" r:id="rId15"/>
    <p:sldId id="260" r:id="rId16"/>
    <p:sldId id="279" r:id="rId17"/>
    <p:sldId id="280" r:id="rId18"/>
    <p:sldId id="281" r:id="rId19"/>
    <p:sldId id="282" r:id="rId20"/>
    <p:sldId id="819" r:id="rId21"/>
    <p:sldId id="780" r:id="rId22"/>
    <p:sldId id="821" r:id="rId23"/>
    <p:sldId id="472" r:id="rId24"/>
    <p:sldId id="473" r:id="rId25"/>
    <p:sldId id="450" r:id="rId26"/>
    <p:sldId id="444" r:id="rId27"/>
    <p:sldId id="442" r:id="rId28"/>
    <p:sldId id="452" r:id="rId29"/>
    <p:sldId id="820" r:id="rId30"/>
    <p:sldId id="822" r:id="rId31"/>
    <p:sldId id="823" r:id="rId32"/>
    <p:sldId id="802" r:id="rId33"/>
    <p:sldId id="776" r:id="rId34"/>
    <p:sldId id="777" r:id="rId35"/>
    <p:sldId id="784" r:id="rId36"/>
    <p:sldId id="785" r:id="rId37"/>
    <p:sldId id="825" r:id="rId38"/>
    <p:sldId id="291" r:id="rId39"/>
    <p:sldId id="824" r:id="rId40"/>
    <p:sldId id="292" r:id="rId41"/>
    <p:sldId id="816" r:id="rId42"/>
    <p:sldId id="762"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diagrams/_rels/data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E241F3-D0DC-4102-8406-FD6E4E627F6E}" type="doc">
      <dgm:prSet loTypeId="urn:microsoft.com/office/officeart/2005/8/layout/hChevron3" loCatId="process" qsTypeId="urn:microsoft.com/office/officeart/2005/8/quickstyle/simple1" qsCatId="simple" csTypeId="urn:microsoft.com/office/officeart/2005/8/colors/colorful1" csCatId="colorful" phldr="1"/>
      <dgm:spPr/>
    </dgm:pt>
    <dgm:pt modelId="{EA8E849D-30EF-4190-ABB8-0CCE7A726912}">
      <dgm:prSet phldrT="[Text]" custT="1"/>
      <dgm:spPr/>
      <dgm:t>
        <a:bodyPr/>
        <a:lstStyle/>
        <a:p>
          <a:pPr rtl="0"/>
          <a:r>
            <a:rPr lang="en-US" sz="1700"/>
            <a:t>Input Microdata (CEF) &amp; </a:t>
          </a:r>
          <a:r>
            <a:rPr lang="en-US" sz="1600">
              <a:latin typeface="Calibri Light" panose="020F0302020204030204"/>
            </a:rPr>
            <a:t>Tabulation Geographic</a:t>
          </a:r>
          <a:r>
            <a:rPr lang="en-US" sz="1600"/>
            <a:t> Reference File (</a:t>
          </a:r>
          <a:r>
            <a:rPr lang="en-US" sz="1600">
              <a:latin typeface="Calibri Light" panose="020F0302020204030204"/>
            </a:rPr>
            <a:t>Tab GRF-C</a:t>
          </a:r>
          <a:r>
            <a:rPr lang="en-US" sz="1600"/>
            <a:t>)</a:t>
          </a:r>
          <a:endParaRPr lang="en-US" sz="1700"/>
        </a:p>
      </dgm:t>
    </dgm:pt>
    <dgm:pt modelId="{887E82A0-1B48-470C-88C5-F4C6569844A4}" type="parTrans" cxnId="{557E70F8-63C7-43F0-947A-24C9DA632291}">
      <dgm:prSet/>
      <dgm:spPr/>
      <dgm:t>
        <a:bodyPr/>
        <a:lstStyle/>
        <a:p>
          <a:endParaRPr lang="en-US"/>
        </a:p>
      </dgm:t>
    </dgm:pt>
    <dgm:pt modelId="{E067D9A8-FF8B-4F32-BE19-5CE9D262CD99}" type="sibTrans" cxnId="{557E70F8-63C7-43F0-947A-24C9DA632291}">
      <dgm:prSet/>
      <dgm:spPr/>
      <dgm:t>
        <a:bodyPr/>
        <a:lstStyle/>
        <a:p>
          <a:endParaRPr lang="en-US"/>
        </a:p>
      </dgm:t>
    </dgm:pt>
    <dgm:pt modelId="{1B856F0F-FAE9-4383-B3F0-FE402D6CB8C7}">
      <dgm:prSet phldrT="[Text]"/>
      <dgm:spPr/>
      <dgm:t>
        <a:bodyPr/>
        <a:lstStyle/>
        <a:p>
          <a:r>
            <a:rPr lang="en-US"/>
            <a:t>Noisy Measurements</a:t>
          </a:r>
        </a:p>
      </dgm:t>
    </dgm:pt>
    <dgm:pt modelId="{02681E80-40F9-41F4-942A-D49E9ACCD6F9}" type="parTrans" cxnId="{52BB5BE2-0F05-4C34-85B2-864A58121EB8}">
      <dgm:prSet/>
      <dgm:spPr/>
      <dgm:t>
        <a:bodyPr/>
        <a:lstStyle/>
        <a:p>
          <a:endParaRPr lang="en-US"/>
        </a:p>
      </dgm:t>
    </dgm:pt>
    <dgm:pt modelId="{7019D0BD-3B03-4805-A2C2-A9A0950D25AC}" type="sibTrans" cxnId="{52BB5BE2-0F05-4C34-85B2-864A58121EB8}">
      <dgm:prSet/>
      <dgm:spPr/>
      <dgm:t>
        <a:bodyPr/>
        <a:lstStyle/>
        <a:p>
          <a:endParaRPr lang="en-US"/>
        </a:p>
      </dgm:t>
    </dgm:pt>
    <dgm:pt modelId="{7CB5D5F2-9F87-4E29-B54E-196AB692FD4A}">
      <dgm:prSet phldrT="[Text]"/>
      <dgm:spPr/>
      <dgm:t>
        <a:bodyPr/>
        <a:lstStyle/>
        <a:p>
          <a:r>
            <a:rPr lang="en-US"/>
            <a:t>Post-processing</a:t>
          </a:r>
        </a:p>
      </dgm:t>
    </dgm:pt>
    <dgm:pt modelId="{6F2B10D2-B17B-44D7-81D2-096B073D13F8}" type="parTrans" cxnId="{4733F0D3-71A9-42E6-8CAC-01A7F9033034}">
      <dgm:prSet/>
      <dgm:spPr/>
      <dgm:t>
        <a:bodyPr/>
        <a:lstStyle/>
        <a:p>
          <a:endParaRPr lang="en-US"/>
        </a:p>
      </dgm:t>
    </dgm:pt>
    <dgm:pt modelId="{7391372A-5130-4C44-934E-B0D16D2BA802}" type="sibTrans" cxnId="{4733F0D3-71A9-42E6-8CAC-01A7F9033034}">
      <dgm:prSet/>
      <dgm:spPr/>
      <dgm:t>
        <a:bodyPr/>
        <a:lstStyle/>
        <a:p>
          <a:endParaRPr lang="en-US"/>
        </a:p>
      </dgm:t>
    </dgm:pt>
    <dgm:pt modelId="{0106B864-0AF9-4806-918E-1F6F24D781F1}">
      <dgm:prSet phldrT="[Text]"/>
      <dgm:spPr/>
      <dgm:t>
        <a:bodyPr/>
        <a:lstStyle/>
        <a:p>
          <a:r>
            <a:rPr lang="en-US"/>
            <a:t>Conversion to Histogram</a:t>
          </a:r>
          <a:r>
            <a:rPr lang="en-US">
              <a:latin typeface="Calibri Light" panose="020F0302020204030204"/>
            </a:rPr>
            <a:t>*</a:t>
          </a:r>
          <a:endParaRPr lang="en-US"/>
        </a:p>
      </dgm:t>
    </dgm:pt>
    <dgm:pt modelId="{0AE52760-244B-4F5D-9014-7225B449EE82}" type="parTrans" cxnId="{F1AE5C6C-6886-4BF2-A0BE-BD3AAC7DC893}">
      <dgm:prSet/>
      <dgm:spPr/>
      <dgm:t>
        <a:bodyPr/>
        <a:lstStyle/>
        <a:p>
          <a:endParaRPr lang="en-US"/>
        </a:p>
      </dgm:t>
    </dgm:pt>
    <dgm:pt modelId="{DFC206E5-9FCF-42EC-B441-30538478A6B8}" type="sibTrans" cxnId="{F1AE5C6C-6886-4BF2-A0BE-BD3AAC7DC893}">
      <dgm:prSet/>
      <dgm:spPr/>
      <dgm:t>
        <a:bodyPr/>
        <a:lstStyle/>
        <a:p>
          <a:endParaRPr lang="en-US"/>
        </a:p>
      </dgm:t>
    </dgm:pt>
    <dgm:pt modelId="{472A2C56-217E-47E0-9437-8220CCA585FD}">
      <dgm:prSet phldrT="[Text]"/>
      <dgm:spPr/>
      <dgm:t>
        <a:bodyPr/>
        <a:lstStyle/>
        <a:p>
          <a:r>
            <a:rPr lang="en-US"/>
            <a:t>Conversion to Microdata (MDF)</a:t>
          </a:r>
        </a:p>
      </dgm:t>
    </dgm:pt>
    <dgm:pt modelId="{CB264A00-2EE0-4D8F-8663-DE37A0B0954C}" type="parTrans" cxnId="{03691705-9585-4E91-B3F9-1C1FE0E5DBF0}">
      <dgm:prSet/>
      <dgm:spPr/>
      <dgm:t>
        <a:bodyPr/>
        <a:lstStyle/>
        <a:p>
          <a:endParaRPr lang="en-US"/>
        </a:p>
      </dgm:t>
    </dgm:pt>
    <dgm:pt modelId="{4BCA0CB8-9AC5-43D9-8627-D154AD6DEDA4}" type="sibTrans" cxnId="{03691705-9585-4E91-B3F9-1C1FE0E5DBF0}">
      <dgm:prSet/>
      <dgm:spPr/>
      <dgm:t>
        <a:bodyPr/>
        <a:lstStyle/>
        <a:p>
          <a:endParaRPr lang="en-US"/>
        </a:p>
      </dgm:t>
    </dgm:pt>
    <dgm:pt modelId="{2EED733C-826C-44CD-92EB-53319ABEA349}" type="pres">
      <dgm:prSet presAssocID="{04E241F3-D0DC-4102-8406-FD6E4E627F6E}" presName="Name0" presStyleCnt="0">
        <dgm:presLayoutVars>
          <dgm:dir/>
          <dgm:resizeHandles val="exact"/>
        </dgm:presLayoutVars>
      </dgm:prSet>
      <dgm:spPr/>
    </dgm:pt>
    <dgm:pt modelId="{6299B090-279A-47C2-B60D-4A8F44B2A604}" type="pres">
      <dgm:prSet presAssocID="{EA8E849D-30EF-4190-ABB8-0CCE7A726912}" presName="parTxOnly" presStyleLbl="node1" presStyleIdx="0" presStyleCnt="5" custScaleX="115042">
        <dgm:presLayoutVars>
          <dgm:bulletEnabled val="1"/>
        </dgm:presLayoutVars>
      </dgm:prSet>
      <dgm:spPr/>
    </dgm:pt>
    <dgm:pt modelId="{12C70FBA-4B0E-4D06-87A4-2E99742E0BB1}" type="pres">
      <dgm:prSet presAssocID="{E067D9A8-FF8B-4F32-BE19-5CE9D262CD99}" presName="parSpace" presStyleCnt="0"/>
      <dgm:spPr/>
    </dgm:pt>
    <dgm:pt modelId="{70BE3EF7-9CFE-4BA7-ACCE-D1B5AA72D7B4}" type="pres">
      <dgm:prSet presAssocID="{0106B864-0AF9-4806-918E-1F6F24D781F1}" presName="parTxOnly" presStyleLbl="node1" presStyleIdx="1" presStyleCnt="5">
        <dgm:presLayoutVars>
          <dgm:bulletEnabled val="1"/>
        </dgm:presLayoutVars>
      </dgm:prSet>
      <dgm:spPr/>
    </dgm:pt>
    <dgm:pt modelId="{CE8E1BAC-DAA5-4DE6-9E4D-7D670E3ED2B2}" type="pres">
      <dgm:prSet presAssocID="{DFC206E5-9FCF-42EC-B441-30538478A6B8}" presName="parSpace" presStyleCnt="0"/>
      <dgm:spPr/>
    </dgm:pt>
    <dgm:pt modelId="{CFB38752-CC02-437F-8EAF-BBCCA22D9391}" type="pres">
      <dgm:prSet presAssocID="{1B856F0F-FAE9-4383-B3F0-FE402D6CB8C7}" presName="parTxOnly" presStyleLbl="node1" presStyleIdx="2" presStyleCnt="5">
        <dgm:presLayoutVars>
          <dgm:bulletEnabled val="1"/>
        </dgm:presLayoutVars>
      </dgm:prSet>
      <dgm:spPr/>
    </dgm:pt>
    <dgm:pt modelId="{C243627F-4973-454D-A037-889B9D5BE8F8}" type="pres">
      <dgm:prSet presAssocID="{7019D0BD-3B03-4805-A2C2-A9A0950D25AC}" presName="parSpace" presStyleCnt="0"/>
      <dgm:spPr/>
    </dgm:pt>
    <dgm:pt modelId="{9C796A9F-D990-455E-9DAC-07C32BA05A87}" type="pres">
      <dgm:prSet presAssocID="{7CB5D5F2-9F87-4E29-B54E-196AB692FD4A}" presName="parTxOnly" presStyleLbl="node1" presStyleIdx="3" presStyleCnt="5">
        <dgm:presLayoutVars>
          <dgm:bulletEnabled val="1"/>
        </dgm:presLayoutVars>
      </dgm:prSet>
      <dgm:spPr/>
    </dgm:pt>
    <dgm:pt modelId="{3AC808BA-F8DB-46B7-8044-54E1D0ACF9EA}" type="pres">
      <dgm:prSet presAssocID="{7391372A-5130-4C44-934E-B0D16D2BA802}" presName="parSpace" presStyleCnt="0"/>
      <dgm:spPr/>
    </dgm:pt>
    <dgm:pt modelId="{A0A78F86-7C2C-4AC4-A353-0438B582A9EE}" type="pres">
      <dgm:prSet presAssocID="{472A2C56-217E-47E0-9437-8220CCA585FD}" presName="parTxOnly" presStyleLbl="node1" presStyleIdx="4" presStyleCnt="5">
        <dgm:presLayoutVars>
          <dgm:bulletEnabled val="1"/>
        </dgm:presLayoutVars>
      </dgm:prSet>
      <dgm:spPr/>
    </dgm:pt>
  </dgm:ptLst>
  <dgm:cxnLst>
    <dgm:cxn modelId="{03691705-9585-4E91-B3F9-1C1FE0E5DBF0}" srcId="{04E241F3-D0DC-4102-8406-FD6E4E627F6E}" destId="{472A2C56-217E-47E0-9437-8220CCA585FD}" srcOrd="4" destOrd="0" parTransId="{CB264A00-2EE0-4D8F-8663-DE37A0B0954C}" sibTransId="{4BCA0CB8-9AC5-43D9-8627-D154AD6DEDA4}"/>
    <dgm:cxn modelId="{2A94EA63-233E-4958-A048-3E2990D9C4F6}" type="presOf" srcId="{7CB5D5F2-9F87-4E29-B54E-196AB692FD4A}" destId="{9C796A9F-D990-455E-9DAC-07C32BA05A87}" srcOrd="0" destOrd="0" presId="urn:microsoft.com/office/officeart/2005/8/layout/hChevron3"/>
    <dgm:cxn modelId="{F1AE5C6C-6886-4BF2-A0BE-BD3AAC7DC893}" srcId="{04E241F3-D0DC-4102-8406-FD6E4E627F6E}" destId="{0106B864-0AF9-4806-918E-1F6F24D781F1}" srcOrd="1" destOrd="0" parTransId="{0AE52760-244B-4F5D-9014-7225B449EE82}" sibTransId="{DFC206E5-9FCF-42EC-B441-30538478A6B8}"/>
    <dgm:cxn modelId="{97F3A44D-196D-4786-ACD4-FF13438792A9}" type="presOf" srcId="{04E241F3-D0DC-4102-8406-FD6E4E627F6E}" destId="{2EED733C-826C-44CD-92EB-53319ABEA349}" srcOrd="0" destOrd="0" presId="urn:microsoft.com/office/officeart/2005/8/layout/hChevron3"/>
    <dgm:cxn modelId="{FE799E91-B253-4B85-AFEC-EAD6DF4E9882}" type="presOf" srcId="{1B856F0F-FAE9-4383-B3F0-FE402D6CB8C7}" destId="{CFB38752-CC02-437F-8EAF-BBCCA22D9391}" srcOrd="0" destOrd="0" presId="urn:microsoft.com/office/officeart/2005/8/layout/hChevron3"/>
    <dgm:cxn modelId="{49F0D996-8E2D-481A-A4C0-61D71BFBD97E}" type="presOf" srcId="{472A2C56-217E-47E0-9437-8220CCA585FD}" destId="{A0A78F86-7C2C-4AC4-A353-0438B582A9EE}" srcOrd="0" destOrd="0" presId="urn:microsoft.com/office/officeart/2005/8/layout/hChevron3"/>
    <dgm:cxn modelId="{711551D1-A9CB-444F-B4A2-552A1E7F5078}" type="presOf" srcId="{EA8E849D-30EF-4190-ABB8-0CCE7A726912}" destId="{6299B090-279A-47C2-B60D-4A8F44B2A604}" srcOrd="0" destOrd="0" presId="urn:microsoft.com/office/officeart/2005/8/layout/hChevron3"/>
    <dgm:cxn modelId="{4733F0D3-71A9-42E6-8CAC-01A7F9033034}" srcId="{04E241F3-D0DC-4102-8406-FD6E4E627F6E}" destId="{7CB5D5F2-9F87-4E29-B54E-196AB692FD4A}" srcOrd="3" destOrd="0" parTransId="{6F2B10D2-B17B-44D7-81D2-096B073D13F8}" sibTransId="{7391372A-5130-4C44-934E-B0D16D2BA802}"/>
    <dgm:cxn modelId="{52BB5BE2-0F05-4C34-85B2-864A58121EB8}" srcId="{04E241F3-D0DC-4102-8406-FD6E4E627F6E}" destId="{1B856F0F-FAE9-4383-B3F0-FE402D6CB8C7}" srcOrd="2" destOrd="0" parTransId="{02681E80-40F9-41F4-942A-D49E9ACCD6F9}" sibTransId="{7019D0BD-3B03-4805-A2C2-A9A0950D25AC}"/>
    <dgm:cxn modelId="{941A4AE2-5652-4F50-B681-F1D6F8802CD2}" type="presOf" srcId="{0106B864-0AF9-4806-918E-1F6F24D781F1}" destId="{70BE3EF7-9CFE-4BA7-ACCE-D1B5AA72D7B4}" srcOrd="0" destOrd="0" presId="urn:microsoft.com/office/officeart/2005/8/layout/hChevron3"/>
    <dgm:cxn modelId="{557E70F8-63C7-43F0-947A-24C9DA632291}" srcId="{04E241F3-D0DC-4102-8406-FD6E4E627F6E}" destId="{EA8E849D-30EF-4190-ABB8-0CCE7A726912}" srcOrd="0" destOrd="0" parTransId="{887E82A0-1B48-470C-88C5-F4C6569844A4}" sibTransId="{E067D9A8-FF8B-4F32-BE19-5CE9D262CD99}"/>
    <dgm:cxn modelId="{9AE86209-47E1-42D5-AD54-49F3DCE7819F}" type="presParOf" srcId="{2EED733C-826C-44CD-92EB-53319ABEA349}" destId="{6299B090-279A-47C2-B60D-4A8F44B2A604}" srcOrd="0" destOrd="0" presId="urn:microsoft.com/office/officeart/2005/8/layout/hChevron3"/>
    <dgm:cxn modelId="{F0DF6C62-F4DA-4D09-8EB8-EB93BFC4713C}" type="presParOf" srcId="{2EED733C-826C-44CD-92EB-53319ABEA349}" destId="{12C70FBA-4B0E-4D06-87A4-2E99742E0BB1}" srcOrd="1" destOrd="0" presId="urn:microsoft.com/office/officeart/2005/8/layout/hChevron3"/>
    <dgm:cxn modelId="{682B7433-910A-4A0E-ADE3-497640811DAC}" type="presParOf" srcId="{2EED733C-826C-44CD-92EB-53319ABEA349}" destId="{70BE3EF7-9CFE-4BA7-ACCE-D1B5AA72D7B4}" srcOrd="2" destOrd="0" presId="urn:microsoft.com/office/officeart/2005/8/layout/hChevron3"/>
    <dgm:cxn modelId="{855BBAA9-B196-4246-B6C4-DA7D7FD40899}" type="presParOf" srcId="{2EED733C-826C-44CD-92EB-53319ABEA349}" destId="{CE8E1BAC-DAA5-4DE6-9E4D-7D670E3ED2B2}" srcOrd="3" destOrd="0" presId="urn:microsoft.com/office/officeart/2005/8/layout/hChevron3"/>
    <dgm:cxn modelId="{B3170ABA-AE78-449C-A131-FDC2AF8C11DE}" type="presParOf" srcId="{2EED733C-826C-44CD-92EB-53319ABEA349}" destId="{CFB38752-CC02-437F-8EAF-BBCCA22D9391}" srcOrd="4" destOrd="0" presId="urn:microsoft.com/office/officeart/2005/8/layout/hChevron3"/>
    <dgm:cxn modelId="{6A219CE6-8963-4662-B36E-12784ADE23CD}" type="presParOf" srcId="{2EED733C-826C-44CD-92EB-53319ABEA349}" destId="{C243627F-4973-454D-A037-889B9D5BE8F8}" srcOrd="5" destOrd="0" presId="urn:microsoft.com/office/officeart/2005/8/layout/hChevron3"/>
    <dgm:cxn modelId="{DF03E079-8C83-4A59-87C3-397F706BED7A}" type="presParOf" srcId="{2EED733C-826C-44CD-92EB-53319ABEA349}" destId="{9C796A9F-D990-455E-9DAC-07C32BA05A87}" srcOrd="6" destOrd="0" presId="urn:microsoft.com/office/officeart/2005/8/layout/hChevron3"/>
    <dgm:cxn modelId="{D12A9779-EB43-44E3-A798-119A406D282D}" type="presParOf" srcId="{2EED733C-826C-44CD-92EB-53319ABEA349}" destId="{3AC808BA-F8DB-46B7-8044-54E1D0ACF9EA}" srcOrd="7" destOrd="0" presId="urn:microsoft.com/office/officeart/2005/8/layout/hChevron3"/>
    <dgm:cxn modelId="{D8FC9296-91E8-4A83-AE6A-19241794A8A1}" type="presParOf" srcId="{2EED733C-826C-44CD-92EB-53319ABEA349}" destId="{A0A78F86-7C2C-4AC4-A353-0438B582A9EE}"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A3C875-DE4F-48FF-B32B-AF3C11D2909F}" type="doc">
      <dgm:prSet loTypeId="urn:microsoft.com/office/officeart/2005/8/layout/StepDownProcess" loCatId="process" qsTypeId="urn:microsoft.com/office/officeart/2005/8/quickstyle/simple1" qsCatId="simple" csTypeId="urn:microsoft.com/office/officeart/2005/8/colors/colorful5" csCatId="colorful" phldr="1"/>
      <dgm:spPr/>
    </dgm:pt>
    <dgm:pt modelId="{58B2C96D-AF60-42E4-949E-EBF85831FC3F}">
      <dgm:prSet phldrT="[Text]" custT="1"/>
      <dgm:spPr/>
      <dgm:t>
        <a:bodyPr/>
        <a:lstStyle/>
        <a:p>
          <a:r>
            <a:rPr lang="en-US" sz="2800"/>
            <a:t>United States</a:t>
          </a:r>
          <a:endParaRPr lang="en-US" sz="6500"/>
        </a:p>
      </dgm:t>
    </dgm:pt>
    <dgm:pt modelId="{91DC2C03-EEFC-474E-BB08-F617A6AAADD5}" type="parTrans" cxnId="{E5F82E56-C64F-4192-A5DF-E9B9F228F77B}">
      <dgm:prSet/>
      <dgm:spPr/>
      <dgm:t>
        <a:bodyPr/>
        <a:lstStyle/>
        <a:p>
          <a:endParaRPr lang="en-US"/>
        </a:p>
      </dgm:t>
    </dgm:pt>
    <dgm:pt modelId="{3706D5A6-5FC7-4490-96E6-32FCB69C503F}" type="sibTrans" cxnId="{E5F82E56-C64F-4192-A5DF-E9B9F228F77B}">
      <dgm:prSet/>
      <dgm:spPr/>
      <dgm:t>
        <a:bodyPr/>
        <a:lstStyle/>
        <a:p>
          <a:endParaRPr lang="en-US"/>
        </a:p>
      </dgm:t>
    </dgm:pt>
    <dgm:pt modelId="{4A7F90A7-47EF-4FC8-86A9-AC2A75CB3CAA}">
      <dgm:prSet phldrT="[Text]"/>
      <dgm:spPr/>
      <dgm:t>
        <a:bodyPr/>
        <a:lstStyle/>
        <a:p>
          <a:r>
            <a:rPr lang="en-US"/>
            <a:t>States</a:t>
          </a:r>
        </a:p>
      </dgm:t>
    </dgm:pt>
    <dgm:pt modelId="{41C8271B-C37C-4295-8CA4-9A121B5BE41D}" type="parTrans" cxnId="{E0B09374-E293-4B93-B9DD-EC6B950F3F63}">
      <dgm:prSet/>
      <dgm:spPr/>
      <dgm:t>
        <a:bodyPr/>
        <a:lstStyle/>
        <a:p>
          <a:endParaRPr lang="en-US"/>
        </a:p>
      </dgm:t>
    </dgm:pt>
    <dgm:pt modelId="{E341FAAB-E359-4CD7-ACFC-EA7F4D2A2776}" type="sibTrans" cxnId="{E0B09374-E293-4B93-B9DD-EC6B950F3F63}">
      <dgm:prSet/>
      <dgm:spPr/>
      <dgm:t>
        <a:bodyPr/>
        <a:lstStyle/>
        <a:p>
          <a:endParaRPr lang="en-US"/>
        </a:p>
      </dgm:t>
    </dgm:pt>
    <dgm:pt modelId="{7941BB87-CA3F-4531-B01D-E12206DB35B2}">
      <dgm:prSet phldrT="[Text]"/>
      <dgm:spPr/>
      <dgm:t>
        <a:bodyPr/>
        <a:lstStyle/>
        <a:p>
          <a:r>
            <a:rPr lang="en-US"/>
            <a:t>[…]</a:t>
          </a:r>
        </a:p>
      </dgm:t>
    </dgm:pt>
    <dgm:pt modelId="{B0B970EA-BD65-4AFA-AE71-9FA9B381A1DD}" type="parTrans" cxnId="{B8280E15-F6EB-4318-B358-AD0B7956265A}">
      <dgm:prSet/>
      <dgm:spPr/>
      <dgm:t>
        <a:bodyPr/>
        <a:lstStyle/>
        <a:p>
          <a:endParaRPr lang="en-US"/>
        </a:p>
      </dgm:t>
    </dgm:pt>
    <dgm:pt modelId="{D9EDD83E-1C6B-4E92-93A4-65A72E1477F6}" type="sibTrans" cxnId="{B8280E15-F6EB-4318-B358-AD0B7956265A}">
      <dgm:prSet/>
      <dgm:spPr/>
      <dgm:t>
        <a:bodyPr/>
        <a:lstStyle/>
        <a:p>
          <a:endParaRPr lang="en-US"/>
        </a:p>
      </dgm:t>
    </dgm:pt>
    <dgm:pt modelId="{B1E86A12-807A-4B10-9C16-B9215F6D94D5}">
      <dgm:prSet phldrT="[Text]"/>
      <dgm:spPr/>
      <dgm:t>
        <a:bodyPr/>
        <a:lstStyle/>
        <a:p>
          <a:r>
            <a:rPr lang="en-US"/>
            <a:t>Census Blocks</a:t>
          </a:r>
        </a:p>
      </dgm:t>
    </dgm:pt>
    <dgm:pt modelId="{B15FD0E1-12AC-4C2A-BE10-D9384C518601}" type="parTrans" cxnId="{E673019B-A9C2-415F-AC1C-B744D8B0DF9F}">
      <dgm:prSet/>
      <dgm:spPr/>
      <dgm:t>
        <a:bodyPr/>
        <a:lstStyle/>
        <a:p>
          <a:endParaRPr lang="en-US"/>
        </a:p>
      </dgm:t>
    </dgm:pt>
    <dgm:pt modelId="{0761C8E7-3758-4DD1-9E4D-9A8ECDE86C48}" type="sibTrans" cxnId="{E673019B-A9C2-415F-AC1C-B744D8B0DF9F}">
      <dgm:prSet/>
      <dgm:spPr/>
      <dgm:t>
        <a:bodyPr/>
        <a:lstStyle/>
        <a:p>
          <a:endParaRPr lang="en-US"/>
        </a:p>
      </dgm:t>
    </dgm:pt>
    <dgm:pt modelId="{C39A43A9-E00A-4D34-A27E-ED416E68EED4}" type="pres">
      <dgm:prSet presAssocID="{F4A3C875-DE4F-48FF-B32B-AF3C11D2909F}" presName="rootnode" presStyleCnt="0">
        <dgm:presLayoutVars>
          <dgm:chMax/>
          <dgm:chPref/>
          <dgm:dir/>
          <dgm:animLvl val="lvl"/>
        </dgm:presLayoutVars>
      </dgm:prSet>
      <dgm:spPr/>
    </dgm:pt>
    <dgm:pt modelId="{6301D98E-644A-4E2C-9D24-DC79834EFC6A}" type="pres">
      <dgm:prSet presAssocID="{58B2C96D-AF60-42E4-949E-EBF85831FC3F}" presName="composite" presStyleCnt="0"/>
      <dgm:spPr/>
    </dgm:pt>
    <dgm:pt modelId="{D7850767-7125-4C12-9456-D02E51BAE108}" type="pres">
      <dgm:prSet presAssocID="{58B2C96D-AF60-42E4-949E-EBF85831FC3F}" presName="bentUpArrow1" presStyleLbl="alignImgPlace1" presStyleIdx="0" presStyleCnt="3"/>
      <dgm:spPr/>
    </dgm:pt>
    <dgm:pt modelId="{73C273FB-D4AB-4E41-965C-141A17FAC7B4}" type="pres">
      <dgm:prSet presAssocID="{58B2C96D-AF60-42E4-949E-EBF85831FC3F}" presName="ParentText" presStyleLbl="node1" presStyleIdx="0" presStyleCnt="4">
        <dgm:presLayoutVars>
          <dgm:chMax val="1"/>
          <dgm:chPref val="1"/>
          <dgm:bulletEnabled val="1"/>
        </dgm:presLayoutVars>
      </dgm:prSet>
      <dgm:spPr/>
    </dgm:pt>
    <dgm:pt modelId="{1EB4D1CB-BBC6-4317-8F26-793D3AA730DC}" type="pres">
      <dgm:prSet presAssocID="{58B2C96D-AF60-42E4-949E-EBF85831FC3F}" presName="ChildText" presStyleLbl="revTx" presStyleIdx="0" presStyleCnt="3">
        <dgm:presLayoutVars>
          <dgm:chMax val="0"/>
          <dgm:chPref val="0"/>
          <dgm:bulletEnabled val="1"/>
        </dgm:presLayoutVars>
      </dgm:prSet>
      <dgm:spPr/>
    </dgm:pt>
    <dgm:pt modelId="{FC6CEB16-500D-4F86-9FB5-385C9EB12AE9}" type="pres">
      <dgm:prSet presAssocID="{3706D5A6-5FC7-4490-96E6-32FCB69C503F}" presName="sibTrans" presStyleCnt="0"/>
      <dgm:spPr/>
    </dgm:pt>
    <dgm:pt modelId="{1AA2647E-C26A-462B-8361-840A4DDCE1AC}" type="pres">
      <dgm:prSet presAssocID="{4A7F90A7-47EF-4FC8-86A9-AC2A75CB3CAA}" presName="composite" presStyleCnt="0"/>
      <dgm:spPr/>
    </dgm:pt>
    <dgm:pt modelId="{5E913FA8-2457-43E7-9113-DF42EB3B8553}" type="pres">
      <dgm:prSet presAssocID="{4A7F90A7-47EF-4FC8-86A9-AC2A75CB3CAA}" presName="bentUpArrow1" presStyleLbl="alignImgPlace1" presStyleIdx="1" presStyleCnt="3"/>
      <dgm:spPr/>
    </dgm:pt>
    <dgm:pt modelId="{532B8115-04E4-4632-A3BD-EFD527E8DF69}" type="pres">
      <dgm:prSet presAssocID="{4A7F90A7-47EF-4FC8-86A9-AC2A75CB3CAA}" presName="ParentText" presStyleLbl="node1" presStyleIdx="1" presStyleCnt="4">
        <dgm:presLayoutVars>
          <dgm:chMax val="1"/>
          <dgm:chPref val="1"/>
          <dgm:bulletEnabled val="1"/>
        </dgm:presLayoutVars>
      </dgm:prSet>
      <dgm:spPr/>
    </dgm:pt>
    <dgm:pt modelId="{4CAAA084-08AB-4A0D-B364-7D51F63E6E37}" type="pres">
      <dgm:prSet presAssocID="{4A7F90A7-47EF-4FC8-86A9-AC2A75CB3CAA}" presName="ChildText" presStyleLbl="revTx" presStyleIdx="1" presStyleCnt="3">
        <dgm:presLayoutVars>
          <dgm:chMax val="0"/>
          <dgm:chPref val="0"/>
          <dgm:bulletEnabled val="1"/>
        </dgm:presLayoutVars>
      </dgm:prSet>
      <dgm:spPr/>
    </dgm:pt>
    <dgm:pt modelId="{C556CF02-4D1D-4CDF-A46F-CD8455A2EEE8}" type="pres">
      <dgm:prSet presAssocID="{E341FAAB-E359-4CD7-ACFC-EA7F4D2A2776}" presName="sibTrans" presStyleCnt="0"/>
      <dgm:spPr/>
    </dgm:pt>
    <dgm:pt modelId="{782CC186-DE1E-4AA6-A237-0BD571B4912B}" type="pres">
      <dgm:prSet presAssocID="{7941BB87-CA3F-4531-B01D-E12206DB35B2}" presName="composite" presStyleCnt="0"/>
      <dgm:spPr/>
    </dgm:pt>
    <dgm:pt modelId="{990E2D72-3B9E-4404-9F7F-5F494F87DF33}" type="pres">
      <dgm:prSet presAssocID="{7941BB87-CA3F-4531-B01D-E12206DB35B2}" presName="bentUpArrow1" presStyleLbl="alignImgPlace1" presStyleIdx="2" presStyleCnt="3"/>
      <dgm:spPr/>
    </dgm:pt>
    <dgm:pt modelId="{33290F44-6686-4513-97E2-650187E73E69}" type="pres">
      <dgm:prSet presAssocID="{7941BB87-CA3F-4531-B01D-E12206DB35B2}" presName="ParentText" presStyleLbl="node1" presStyleIdx="2" presStyleCnt="4">
        <dgm:presLayoutVars>
          <dgm:chMax val="1"/>
          <dgm:chPref val="1"/>
          <dgm:bulletEnabled val="1"/>
        </dgm:presLayoutVars>
      </dgm:prSet>
      <dgm:spPr/>
    </dgm:pt>
    <dgm:pt modelId="{AE5C4026-7697-4183-881F-C151CCEB6C91}" type="pres">
      <dgm:prSet presAssocID="{7941BB87-CA3F-4531-B01D-E12206DB35B2}" presName="ChildText" presStyleLbl="revTx" presStyleIdx="2" presStyleCnt="3">
        <dgm:presLayoutVars>
          <dgm:chMax val="0"/>
          <dgm:chPref val="0"/>
          <dgm:bulletEnabled val="1"/>
        </dgm:presLayoutVars>
      </dgm:prSet>
      <dgm:spPr/>
    </dgm:pt>
    <dgm:pt modelId="{CC22425F-2826-4858-A088-71F6343A68D4}" type="pres">
      <dgm:prSet presAssocID="{D9EDD83E-1C6B-4E92-93A4-65A72E1477F6}" presName="sibTrans" presStyleCnt="0"/>
      <dgm:spPr/>
    </dgm:pt>
    <dgm:pt modelId="{343BFEC9-9956-49BD-99B2-4E17B50713EE}" type="pres">
      <dgm:prSet presAssocID="{B1E86A12-807A-4B10-9C16-B9215F6D94D5}" presName="composite" presStyleCnt="0"/>
      <dgm:spPr/>
    </dgm:pt>
    <dgm:pt modelId="{8EFFDB73-EB7E-43FD-B7FF-57EB16329B59}" type="pres">
      <dgm:prSet presAssocID="{B1E86A12-807A-4B10-9C16-B9215F6D94D5}" presName="ParentText" presStyleLbl="node1" presStyleIdx="3" presStyleCnt="4">
        <dgm:presLayoutVars>
          <dgm:chMax val="1"/>
          <dgm:chPref val="1"/>
          <dgm:bulletEnabled val="1"/>
        </dgm:presLayoutVars>
      </dgm:prSet>
      <dgm:spPr/>
    </dgm:pt>
  </dgm:ptLst>
  <dgm:cxnLst>
    <dgm:cxn modelId="{B8280E15-F6EB-4318-B358-AD0B7956265A}" srcId="{F4A3C875-DE4F-48FF-B32B-AF3C11D2909F}" destId="{7941BB87-CA3F-4531-B01D-E12206DB35B2}" srcOrd="2" destOrd="0" parTransId="{B0B970EA-BD65-4AFA-AE71-9FA9B381A1DD}" sibTransId="{D9EDD83E-1C6B-4E92-93A4-65A72E1477F6}"/>
    <dgm:cxn modelId="{1C7A3429-113F-4339-A35D-5893CE23EEFF}" type="presOf" srcId="{F4A3C875-DE4F-48FF-B32B-AF3C11D2909F}" destId="{C39A43A9-E00A-4D34-A27E-ED416E68EED4}" srcOrd="0" destOrd="0" presId="urn:microsoft.com/office/officeart/2005/8/layout/StepDownProcess"/>
    <dgm:cxn modelId="{AAC14F4A-5972-4F99-A0D3-C87B05276084}" type="presOf" srcId="{B1E86A12-807A-4B10-9C16-B9215F6D94D5}" destId="{8EFFDB73-EB7E-43FD-B7FF-57EB16329B59}" srcOrd="0" destOrd="0" presId="urn:microsoft.com/office/officeart/2005/8/layout/StepDownProcess"/>
    <dgm:cxn modelId="{7A56BE70-4A6E-42B8-8ECB-497108A81E77}" type="presOf" srcId="{7941BB87-CA3F-4531-B01D-E12206DB35B2}" destId="{33290F44-6686-4513-97E2-650187E73E69}" srcOrd="0" destOrd="0" presId="urn:microsoft.com/office/officeart/2005/8/layout/StepDownProcess"/>
    <dgm:cxn modelId="{E0B09374-E293-4B93-B9DD-EC6B950F3F63}" srcId="{F4A3C875-DE4F-48FF-B32B-AF3C11D2909F}" destId="{4A7F90A7-47EF-4FC8-86A9-AC2A75CB3CAA}" srcOrd="1" destOrd="0" parTransId="{41C8271B-C37C-4295-8CA4-9A121B5BE41D}" sibTransId="{E341FAAB-E359-4CD7-ACFC-EA7F4D2A2776}"/>
    <dgm:cxn modelId="{240CA874-B493-4783-8D75-67860142BF32}" type="presOf" srcId="{4A7F90A7-47EF-4FC8-86A9-AC2A75CB3CAA}" destId="{532B8115-04E4-4632-A3BD-EFD527E8DF69}" srcOrd="0" destOrd="0" presId="urn:microsoft.com/office/officeart/2005/8/layout/StepDownProcess"/>
    <dgm:cxn modelId="{E5F82E56-C64F-4192-A5DF-E9B9F228F77B}" srcId="{F4A3C875-DE4F-48FF-B32B-AF3C11D2909F}" destId="{58B2C96D-AF60-42E4-949E-EBF85831FC3F}" srcOrd="0" destOrd="0" parTransId="{91DC2C03-EEFC-474E-BB08-F617A6AAADD5}" sibTransId="{3706D5A6-5FC7-4490-96E6-32FCB69C503F}"/>
    <dgm:cxn modelId="{E673019B-A9C2-415F-AC1C-B744D8B0DF9F}" srcId="{F4A3C875-DE4F-48FF-B32B-AF3C11D2909F}" destId="{B1E86A12-807A-4B10-9C16-B9215F6D94D5}" srcOrd="3" destOrd="0" parTransId="{B15FD0E1-12AC-4C2A-BE10-D9384C518601}" sibTransId="{0761C8E7-3758-4DD1-9E4D-9A8ECDE86C48}"/>
    <dgm:cxn modelId="{FCEB45A1-7820-4CD7-B5BA-7563D7BAFC09}" type="presOf" srcId="{58B2C96D-AF60-42E4-949E-EBF85831FC3F}" destId="{73C273FB-D4AB-4E41-965C-141A17FAC7B4}" srcOrd="0" destOrd="0" presId="urn:microsoft.com/office/officeart/2005/8/layout/StepDownProcess"/>
    <dgm:cxn modelId="{0557D117-2FA6-43D0-9A92-27E6CF29EBC0}" type="presParOf" srcId="{C39A43A9-E00A-4D34-A27E-ED416E68EED4}" destId="{6301D98E-644A-4E2C-9D24-DC79834EFC6A}" srcOrd="0" destOrd="0" presId="urn:microsoft.com/office/officeart/2005/8/layout/StepDownProcess"/>
    <dgm:cxn modelId="{4CCB2014-2E78-44BA-A418-71323FD3B059}" type="presParOf" srcId="{6301D98E-644A-4E2C-9D24-DC79834EFC6A}" destId="{D7850767-7125-4C12-9456-D02E51BAE108}" srcOrd="0" destOrd="0" presId="urn:microsoft.com/office/officeart/2005/8/layout/StepDownProcess"/>
    <dgm:cxn modelId="{7557B23F-89D0-4C24-B9A9-A7DAE2F1DBB4}" type="presParOf" srcId="{6301D98E-644A-4E2C-9D24-DC79834EFC6A}" destId="{73C273FB-D4AB-4E41-965C-141A17FAC7B4}" srcOrd="1" destOrd="0" presId="urn:microsoft.com/office/officeart/2005/8/layout/StepDownProcess"/>
    <dgm:cxn modelId="{131EE6E3-5F58-4293-8DC2-BBF3421ACF78}" type="presParOf" srcId="{6301D98E-644A-4E2C-9D24-DC79834EFC6A}" destId="{1EB4D1CB-BBC6-4317-8F26-793D3AA730DC}" srcOrd="2" destOrd="0" presId="urn:microsoft.com/office/officeart/2005/8/layout/StepDownProcess"/>
    <dgm:cxn modelId="{AD2D463D-C133-46D0-A4CB-9A90FDD24FF6}" type="presParOf" srcId="{C39A43A9-E00A-4D34-A27E-ED416E68EED4}" destId="{FC6CEB16-500D-4F86-9FB5-385C9EB12AE9}" srcOrd="1" destOrd="0" presId="urn:microsoft.com/office/officeart/2005/8/layout/StepDownProcess"/>
    <dgm:cxn modelId="{AAF2A738-1662-428B-ADF3-134B29FEA6F5}" type="presParOf" srcId="{C39A43A9-E00A-4D34-A27E-ED416E68EED4}" destId="{1AA2647E-C26A-462B-8361-840A4DDCE1AC}" srcOrd="2" destOrd="0" presId="urn:microsoft.com/office/officeart/2005/8/layout/StepDownProcess"/>
    <dgm:cxn modelId="{16B8AE56-5AEB-4480-A326-E4E0B66A2233}" type="presParOf" srcId="{1AA2647E-C26A-462B-8361-840A4DDCE1AC}" destId="{5E913FA8-2457-43E7-9113-DF42EB3B8553}" srcOrd="0" destOrd="0" presId="urn:microsoft.com/office/officeart/2005/8/layout/StepDownProcess"/>
    <dgm:cxn modelId="{65B078EB-BCBF-409C-8FD5-E2422C94C936}" type="presParOf" srcId="{1AA2647E-C26A-462B-8361-840A4DDCE1AC}" destId="{532B8115-04E4-4632-A3BD-EFD527E8DF69}" srcOrd="1" destOrd="0" presId="urn:microsoft.com/office/officeart/2005/8/layout/StepDownProcess"/>
    <dgm:cxn modelId="{0BEF60F5-BBBB-4A0C-9721-2AC2EFAA5A1A}" type="presParOf" srcId="{1AA2647E-C26A-462B-8361-840A4DDCE1AC}" destId="{4CAAA084-08AB-4A0D-B364-7D51F63E6E37}" srcOrd="2" destOrd="0" presId="urn:microsoft.com/office/officeart/2005/8/layout/StepDownProcess"/>
    <dgm:cxn modelId="{1D937C4D-71A9-4011-9888-6FDF0F09996A}" type="presParOf" srcId="{C39A43A9-E00A-4D34-A27E-ED416E68EED4}" destId="{C556CF02-4D1D-4CDF-A46F-CD8455A2EEE8}" srcOrd="3" destOrd="0" presId="urn:microsoft.com/office/officeart/2005/8/layout/StepDownProcess"/>
    <dgm:cxn modelId="{1CFB9C33-6D89-4A75-8022-F48F60E309C4}" type="presParOf" srcId="{C39A43A9-E00A-4D34-A27E-ED416E68EED4}" destId="{782CC186-DE1E-4AA6-A237-0BD571B4912B}" srcOrd="4" destOrd="0" presId="urn:microsoft.com/office/officeart/2005/8/layout/StepDownProcess"/>
    <dgm:cxn modelId="{42EF7DC8-96DB-4D69-BEC8-39ADCC62F384}" type="presParOf" srcId="{782CC186-DE1E-4AA6-A237-0BD571B4912B}" destId="{990E2D72-3B9E-4404-9F7F-5F494F87DF33}" srcOrd="0" destOrd="0" presId="urn:microsoft.com/office/officeart/2005/8/layout/StepDownProcess"/>
    <dgm:cxn modelId="{0E84840B-FA95-4026-B42F-7ECE11E3370D}" type="presParOf" srcId="{782CC186-DE1E-4AA6-A237-0BD571B4912B}" destId="{33290F44-6686-4513-97E2-650187E73E69}" srcOrd="1" destOrd="0" presId="urn:microsoft.com/office/officeart/2005/8/layout/StepDownProcess"/>
    <dgm:cxn modelId="{BA21EAC5-3360-4AC4-AE26-75C252AF8650}" type="presParOf" srcId="{782CC186-DE1E-4AA6-A237-0BD571B4912B}" destId="{AE5C4026-7697-4183-881F-C151CCEB6C91}" srcOrd="2" destOrd="0" presId="urn:microsoft.com/office/officeart/2005/8/layout/StepDownProcess"/>
    <dgm:cxn modelId="{77835D94-3062-4733-B714-11BD44DC3BBA}" type="presParOf" srcId="{C39A43A9-E00A-4D34-A27E-ED416E68EED4}" destId="{CC22425F-2826-4858-A088-71F6343A68D4}" srcOrd="5" destOrd="0" presId="urn:microsoft.com/office/officeart/2005/8/layout/StepDownProcess"/>
    <dgm:cxn modelId="{E55E301D-558B-472F-A59A-C6AAD8D63552}" type="presParOf" srcId="{C39A43A9-E00A-4D34-A27E-ED416E68EED4}" destId="{343BFEC9-9956-49BD-99B2-4E17B50713EE}" srcOrd="6" destOrd="0" presId="urn:microsoft.com/office/officeart/2005/8/layout/StepDownProcess"/>
    <dgm:cxn modelId="{08BDB6F8-9432-4BC4-9158-4591D0455196}" type="presParOf" srcId="{343BFEC9-9956-49BD-99B2-4E17B50713EE}" destId="{8EFFDB73-EB7E-43FD-B7FF-57EB16329B59}"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5E1438-8600-48D7-B496-8E9E83693F94}" type="doc">
      <dgm:prSet loTypeId="urn:microsoft.com/office/officeart/2005/8/layout/funnel1" loCatId="relationship" qsTypeId="urn:microsoft.com/office/officeart/2005/8/quickstyle/simple1" qsCatId="simple" csTypeId="urn:microsoft.com/office/officeart/2005/8/colors/colorful5" csCatId="colorful" phldr="1"/>
      <dgm:spPr/>
      <dgm:t>
        <a:bodyPr/>
        <a:lstStyle/>
        <a:p>
          <a:endParaRPr lang="en-US"/>
        </a:p>
      </dgm:t>
    </dgm:pt>
    <dgm:pt modelId="{26BDBD58-6638-4478-A316-AEA64E77101A}">
      <dgm:prSet phldrT="[Text]"/>
      <dgm:spPr/>
      <dgm:t>
        <a:bodyPr/>
        <a:lstStyle/>
        <a:p>
          <a:r>
            <a:rPr lang="en-US"/>
            <a:t>Invariants</a:t>
          </a:r>
          <a:r>
            <a:rPr lang="en-US">
              <a:latin typeface="Calibri Light" panose="020F0302020204030204"/>
            </a:rPr>
            <a:t>*</a:t>
          </a:r>
          <a:endParaRPr lang="en-US"/>
        </a:p>
      </dgm:t>
    </dgm:pt>
    <dgm:pt modelId="{5A705FBF-3C31-4D2C-9ACF-21CDD9D2EA3B}" type="parTrans" cxnId="{6E2C6189-A098-4075-8771-3BFEFB609573}">
      <dgm:prSet/>
      <dgm:spPr/>
      <dgm:t>
        <a:bodyPr/>
        <a:lstStyle/>
        <a:p>
          <a:endParaRPr lang="en-US"/>
        </a:p>
      </dgm:t>
    </dgm:pt>
    <dgm:pt modelId="{272A50F5-159E-487E-9339-B62C438B7F09}" type="sibTrans" cxnId="{6E2C6189-A098-4075-8771-3BFEFB609573}">
      <dgm:prSet/>
      <dgm:spPr/>
      <dgm:t>
        <a:bodyPr/>
        <a:lstStyle/>
        <a:p>
          <a:endParaRPr lang="en-US"/>
        </a:p>
      </dgm:t>
    </dgm:pt>
    <dgm:pt modelId="{B6628F1D-5EB8-4079-9B71-993F11785CE6}">
      <dgm:prSet phldrT="[Text]"/>
      <dgm:spPr/>
      <dgm:t>
        <a:bodyPr/>
        <a:lstStyle/>
        <a:p>
          <a:r>
            <a:rPr lang="en-US"/>
            <a:t>Noisy Measurements</a:t>
          </a:r>
        </a:p>
      </dgm:t>
    </dgm:pt>
    <dgm:pt modelId="{476A8FF8-8E95-4698-9133-429B1B0D8619}" type="parTrans" cxnId="{0C94C57A-9CD6-49A8-8D38-BFE5D857F31D}">
      <dgm:prSet/>
      <dgm:spPr/>
      <dgm:t>
        <a:bodyPr/>
        <a:lstStyle/>
        <a:p>
          <a:endParaRPr lang="en-US"/>
        </a:p>
      </dgm:t>
    </dgm:pt>
    <dgm:pt modelId="{B8737047-96E8-4764-A79F-DCAB59B36FD2}" type="sibTrans" cxnId="{0C94C57A-9CD6-49A8-8D38-BFE5D857F31D}">
      <dgm:prSet/>
      <dgm:spPr/>
      <dgm:t>
        <a:bodyPr/>
        <a:lstStyle/>
        <a:p>
          <a:endParaRPr lang="en-US"/>
        </a:p>
      </dgm:t>
    </dgm:pt>
    <dgm:pt modelId="{354F5D05-D16F-4C8C-AFE0-1614976D3F11}">
      <dgm:prSet phldrT="[Text]"/>
      <dgm:spPr/>
      <dgm:t>
        <a:bodyPr/>
        <a:lstStyle/>
        <a:p>
          <a:r>
            <a:rPr lang="en-US"/>
            <a:t>Internally consistent histogram</a:t>
          </a:r>
        </a:p>
      </dgm:t>
    </dgm:pt>
    <dgm:pt modelId="{5C52FE63-6E12-4CB9-A1F2-A545903B07D8}" type="parTrans" cxnId="{0CB4E6A6-DCBC-4BAE-B4F8-0197C1DB5690}">
      <dgm:prSet/>
      <dgm:spPr/>
      <dgm:t>
        <a:bodyPr/>
        <a:lstStyle/>
        <a:p>
          <a:endParaRPr lang="en-US"/>
        </a:p>
      </dgm:t>
    </dgm:pt>
    <dgm:pt modelId="{428E3C93-D10B-4A9B-BEA2-70C64E19FE00}" type="sibTrans" cxnId="{0CB4E6A6-DCBC-4BAE-B4F8-0197C1DB5690}">
      <dgm:prSet/>
      <dgm:spPr/>
      <dgm:t>
        <a:bodyPr/>
        <a:lstStyle/>
        <a:p>
          <a:endParaRPr lang="en-US"/>
        </a:p>
      </dgm:t>
    </dgm:pt>
    <dgm:pt modelId="{DFAABB58-8B26-4993-9244-D1E392F02FBC}">
      <dgm:prSet phldrT="[Text]"/>
      <dgm:spPr/>
      <dgm:t>
        <a:bodyPr/>
        <a:lstStyle/>
        <a:p>
          <a:r>
            <a:rPr lang="en-US"/>
            <a:t>Constraints</a:t>
          </a:r>
          <a:r>
            <a:rPr lang="en-US">
              <a:latin typeface="Calibri Light" panose="020F0302020204030204"/>
            </a:rPr>
            <a:t>**</a:t>
          </a:r>
          <a:endParaRPr lang="en-US"/>
        </a:p>
      </dgm:t>
    </dgm:pt>
    <dgm:pt modelId="{F7548806-BB65-4C88-889E-38A3A4FF3CE8}" type="sibTrans" cxnId="{9BFECF10-110C-4605-9E93-FB01894D5BB8}">
      <dgm:prSet/>
      <dgm:spPr/>
      <dgm:t>
        <a:bodyPr/>
        <a:lstStyle/>
        <a:p>
          <a:endParaRPr lang="en-US"/>
        </a:p>
      </dgm:t>
    </dgm:pt>
    <dgm:pt modelId="{71AACE1B-3204-4CF0-AFAF-F434280ADBF4}" type="parTrans" cxnId="{9BFECF10-110C-4605-9E93-FB01894D5BB8}">
      <dgm:prSet/>
      <dgm:spPr/>
      <dgm:t>
        <a:bodyPr/>
        <a:lstStyle/>
        <a:p>
          <a:endParaRPr lang="en-US"/>
        </a:p>
      </dgm:t>
    </dgm:pt>
    <dgm:pt modelId="{13340CB6-079F-4B61-8CC3-678C207D15A4}" type="pres">
      <dgm:prSet presAssocID="{A45E1438-8600-48D7-B496-8E9E83693F94}" presName="Name0" presStyleCnt="0">
        <dgm:presLayoutVars>
          <dgm:chMax val="4"/>
          <dgm:resizeHandles val="exact"/>
        </dgm:presLayoutVars>
      </dgm:prSet>
      <dgm:spPr/>
    </dgm:pt>
    <dgm:pt modelId="{E2AD3D8B-950B-4801-8A4B-64649771E353}" type="pres">
      <dgm:prSet presAssocID="{A45E1438-8600-48D7-B496-8E9E83693F94}" presName="ellipse" presStyleLbl="trBgShp" presStyleIdx="0" presStyleCnt="1"/>
      <dgm:spPr/>
    </dgm:pt>
    <dgm:pt modelId="{CBA7EACE-8B0E-47BC-8B26-55F2C617922B}" type="pres">
      <dgm:prSet presAssocID="{A45E1438-8600-48D7-B496-8E9E83693F94}" presName="arrow1" presStyleLbl="fgShp" presStyleIdx="0" presStyleCnt="1"/>
      <dgm:spPr/>
    </dgm:pt>
    <dgm:pt modelId="{2D6B537B-C06D-4BF5-8857-163734B306FA}" type="pres">
      <dgm:prSet presAssocID="{A45E1438-8600-48D7-B496-8E9E83693F94}" presName="rectangle" presStyleLbl="revTx" presStyleIdx="0" presStyleCnt="1">
        <dgm:presLayoutVars>
          <dgm:bulletEnabled val="1"/>
        </dgm:presLayoutVars>
      </dgm:prSet>
      <dgm:spPr/>
    </dgm:pt>
    <dgm:pt modelId="{A18F496C-CEA6-4A56-BE39-AA18DA7FA96B}" type="pres">
      <dgm:prSet presAssocID="{B6628F1D-5EB8-4079-9B71-993F11785CE6}" presName="item1" presStyleLbl="node1" presStyleIdx="0" presStyleCnt="3">
        <dgm:presLayoutVars>
          <dgm:bulletEnabled val="1"/>
        </dgm:presLayoutVars>
      </dgm:prSet>
      <dgm:spPr/>
    </dgm:pt>
    <dgm:pt modelId="{421B9ABF-46D0-420B-BA63-BE42C05761EE}" type="pres">
      <dgm:prSet presAssocID="{DFAABB58-8B26-4993-9244-D1E392F02FBC}" presName="item2" presStyleLbl="node1" presStyleIdx="1" presStyleCnt="3" custLinFactNeighborX="685" custLinFactNeighborY="-7258">
        <dgm:presLayoutVars>
          <dgm:bulletEnabled val="1"/>
        </dgm:presLayoutVars>
      </dgm:prSet>
      <dgm:spPr/>
    </dgm:pt>
    <dgm:pt modelId="{2AA2ECE7-230B-4FF4-A517-871FC558FA26}" type="pres">
      <dgm:prSet presAssocID="{354F5D05-D16F-4C8C-AFE0-1614976D3F11}" presName="item3" presStyleLbl="node1" presStyleIdx="2" presStyleCnt="3">
        <dgm:presLayoutVars>
          <dgm:bulletEnabled val="1"/>
        </dgm:presLayoutVars>
      </dgm:prSet>
      <dgm:spPr/>
    </dgm:pt>
    <dgm:pt modelId="{937E4D3E-9AB6-4868-BB74-1051AAF2ED25}" type="pres">
      <dgm:prSet presAssocID="{A45E1438-8600-48D7-B496-8E9E83693F94}" presName="funnel" presStyleLbl="trAlignAcc1" presStyleIdx="0" presStyleCnt="1"/>
      <dgm:spPr/>
    </dgm:pt>
  </dgm:ptLst>
  <dgm:cxnLst>
    <dgm:cxn modelId="{9BFECF10-110C-4605-9E93-FB01894D5BB8}" srcId="{A45E1438-8600-48D7-B496-8E9E83693F94}" destId="{DFAABB58-8B26-4993-9244-D1E392F02FBC}" srcOrd="2" destOrd="0" parTransId="{71AACE1B-3204-4CF0-AFAF-F434280ADBF4}" sibTransId="{F7548806-BB65-4C88-889E-38A3A4FF3CE8}"/>
    <dgm:cxn modelId="{D3922072-64B2-449F-B94E-E60CB17FEE07}" type="presOf" srcId="{DFAABB58-8B26-4993-9244-D1E392F02FBC}" destId="{A18F496C-CEA6-4A56-BE39-AA18DA7FA96B}" srcOrd="0" destOrd="0" presId="urn:microsoft.com/office/officeart/2005/8/layout/funnel1"/>
    <dgm:cxn modelId="{BAF69D78-3F46-4F36-970C-091BFE8B0BFD}" type="presOf" srcId="{26BDBD58-6638-4478-A316-AEA64E77101A}" destId="{2AA2ECE7-230B-4FF4-A517-871FC558FA26}" srcOrd="0" destOrd="0" presId="urn:microsoft.com/office/officeart/2005/8/layout/funnel1"/>
    <dgm:cxn modelId="{0C94C57A-9CD6-49A8-8D38-BFE5D857F31D}" srcId="{A45E1438-8600-48D7-B496-8E9E83693F94}" destId="{B6628F1D-5EB8-4079-9B71-993F11785CE6}" srcOrd="1" destOrd="0" parTransId="{476A8FF8-8E95-4698-9133-429B1B0D8619}" sibTransId="{B8737047-96E8-4764-A79F-DCAB59B36FD2}"/>
    <dgm:cxn modelId="{6E2C6189-A098-4075-8771-3BFEFB609573}" srcId="{A45E1438-8600-48D7-B496-8E9E83693F94}" destId="{26BDBD58-6638-4478-A316-AEA64E77101A}" srcOrd="0" destOrd="0" parTransId="{5A705FBF-3C31-4D2C-9ACF-21CDD9D2EA3B}" sibTransId="{272A50F5-159E-487E-9339-B62C438B7F09}"/>
    <dgm:cxn modelId="{130962A3-EFCF-4547-BE40-4BC4BB54DCD4}" type="presOf" srcId="{354F5D05-D16F-4C8C-AFE0-1614976D3F11}" destId="{2D6B537B-C06D-4BF5-8857-163734B306FA}" srcOrd="0" destOrd="0" presId="urn:microsoft.com/office/officeart/2005/8/layout/funnel1"/>
    <dgm:cxn modelId="{0CB4E6A6-DCBC-4BAE-B4F8-0197C1DB5690}" srcId="{A45E1438-8600-48D7-B496-8E9E83693F94}" destId="{354F5D05-D16F-4C8C-AFE0-1614976D3F11}" srcOrd="3" destOrd="0" parTransId="{5C52FE63-6E12-4CB9-A1F2-A545903B07D8}" sibTransId="{428E3C93-D10B-4A9B-BEA2-70C64E19FE00}"/>
    <dgm:cxn modelId="{532B9BDF-4FE8-4255-914C-E1A02D09987B}" type="presOf" srcId="{B6628F1D-5EB8-4079-9B71-993F11785CE6}" destId="{421B9ABF-46D0-420B-BA63-BE42C05761EE}" srcOrd="0" destOrd="0" presId="urn:microsoft.com/office/officeart/2005/8/layout/funnel1"/>
    <dgm:cxn modelId="{F6A8E2ED-977B-4515-B016-6A0665B8D00C}" type="presOf" srcId="{A45E1438-8600-48D7-B496-8E9E83693F94}" destId="{13340CB6-079F-4B61-8CC3-678C207D15A4}" srcOrd="0" destOrd="0" presId="urn:microsoft.com/office/officeart/2005/8/layout/funnel1"/>
    <dgm:cxn modelId="{5C597B25-F24C-4A9B-A0BB-83EBE553A5A0}" type="presParOf" srcId="{13340CB6-079F-4B61-8CC3-678C207D15A4}" destId="{E2AD3D8B-950B-4801-8A4B-64649771E353}" srcOrd="0" destOrd="0" presId="urn:microsoft.com/office/officeart/2005/8/layout/funnel1"/>
    <dgm:cxn modelId="{3E0400E4-1743-4770-8A0F-2E3E389C839B}" type="presParOf" srcId="{13340CB6-079F-4B61-8CC3-678C207D15A4}" destId="{CBA7EACE-8B0E-47BC-8B26-55F2C617922B}" srcOrd="1" destOrd="0" presId="urn:microsoft.com/office/officeart/2005/8/layout/funnel1"/>
    <dgm:cxn modelId="{B4C806FC-D5D1-4E5A-9352-0AC2615888A3}" type="presParOf" srcId="{13340CB6-079F-4B61-8CC3-678C207D15A4}" destId="{2D6B537B-C06D-4BF5-8857-163734B306FA}" srcOrd="2" destOrd="0" presId="urn:microsoft.com/office/officeart/2005/8/layout/funnel1"/>
    <dgm:cxn modelId="{4C1DA5E3-C58E-4CAA-A7EF-31C1990DEF4A}" type="presParOf" srcId="{13340CB6-079F-4B61-8CC3-678C207D15A4}" destId="{A18F496C-CEA6-4A56-BE39-AA18DA7FA96B}" srcOrd="3" destOrd="0" presId="urn:microsoft.com/office/officeart/2005/8/layout/funnel1"/>
    <dgm:cxn modelId="{DF54101A-CE1F-41E8-B1AB-1403A6B461F6}" type="presParOf" srcId="{13340CB6-079F-4B61-8CC3-678C207D15A4}" destId="{421B9ABF-46D0-420B-BA63-BE42C05761EE}" srcOrd="4" destOrd="0" presId="urn:microsoft.com/office/officeart/2005/8/layout/funnel1"/>
    <dgm:cxn modelId="{63C83BDA-B02D-4415-A175-C76EC51DEB5A}" type="presParOf" srcId="{13340CB6-079F-4B61-8CC3-678C207D15A4}" destId="{2AA2ECE7-230B-4FF4-A517-871FC558FA26}" srcOrd="5" destOrd="0" presId="urn:microsoft.com/office/officeart/2005/8/layout/funnel1"/>
    <dgm:cxn modelId="{5F2A2353-911B-40C8-9178-4A8CAE74A1C1}" type="presParOf" srcId="{13340CB6-079F-4B61-8CC3-678C207D15A4}" destId="{937E4D3E-9AB6-4868-BB74-1051AAF2ED25}"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CB2CAB-3BD3-4895-B453-8FAFD8038234}"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US"/>
        </a:p>
      </dgm:t>
    </dgm:pt>
    <dgm:pt modelId="{BFFA4A9B-38D9-4EBB-9159-0276CC0C79BB}">
      <dgm:prSet phldrT="[Text]"/>
      <dgm:spPr/>
      <dgm:t>
        <a:bodyPr/>
        <a:lstStyle/>
        <a:p>
          <a:pPr algn="ctr"/>
          <a:r>
            <a:rPr lang="en-US" dirty="0">
              <a:solidFill>
                <a:schemeClr val="tx1"/>
              </a:solidFill>
            </a:rPr>
            <a:t>2020 Census Redistricting and DHC Tabulations</a:t>
          </a:r>
        </a:p>
      </dgm:t>
    </dgm:pt>
    <dgm:pt modelId="{5447A1C2-13E6-4077-BB83-47E3A2F72E2B}" type="parTrans" cxnId="{5E915FE5-86CF-402E-A979-7D2A6B244EDD}">
      <dgm:prSet/>
      <dgm:spPr/>
      <dgm:t>
        <a:bodyPr/>
        <a:lstStyle/>
        <a:p>
          <a:endParaRPr lang="en-US"/>
        </a:p>
      </dgm:t>
    </dgm:pt>
    <dgm:pt modelId="{45C426CB-ADF5-45C2-BB1B-385E8512F6E5}" type="sibTrans" cxnId="{5E915FE5-86CF-402E-A979-7D2A6B244EDD}">
      <dgm:prSet/>
      <dgm:spPr/>
      <dgm:t>
        <a:bodyPr/>
        <a:lstStyle/>
        <a:p>
          <a:endParaRPr lang="en-US"/>
        </a:p>
      </dgm:t>
    </dgm:pt>
    <dgm:pt modelId="{4D079815-1883-4BD9-8084-E47A674EE66C}">
      <dgm:prSet phldrT="[Text]"/>
      <dgm:spPr/>
      <dgm:t>
        <a:bodyPr/>
        <a:lstStyle/>
        <a:p>
          <a:r>
            <a:rPr lang="en-US" dirty="0">
              <a:solidFill>
                <a:schemeClr val="tx1"/>
              </a:solidFill>
            </a:rPr>
            <a:t>2020 Census PPMF</a:t>
          </a:r>
        </a:p>
      </dgm:t>
    </dgm:pt>
    <dgm:pt modelId="{85C38774-9362-42AF-A4CC-EC44993EAE5B}" type="parTrans" cxnId="{5C23D4B1-EA1C-4B68-8F92-49ACA83A540A}">
      <dgm:prSet/>
      <dgm:spPr/>
      <dgm:t>
        <a:bodyPr/>
        <a:lstStyle/>
        <a:p>
          <a:endParaRPr lang="en-US"/>
        </a:p>
      </dgm:t>
    </dgm:pt>
    <dgm:pt modelId="{6701AE86-76DE-4E0D-A73B-ECC8E1AF4232}" type="sibTrans" cxnId="{5C23D4B1-EA1C-4B68-8F92-49ACA83A540A}">
      <dgm:prSet/>
      <dgm:spPr/>
      <dgm:t>
        <a:bodyPr/>
        <a:lstStyle/>
        <a:p>
          <a:endParaRPr lang="en-US"/>
        </a:p>
      </dgm:t>
    </dgm:pt>
    <dgm:pt modelId="{69695EA1-8AF0-4EEB-B181-D2832D2D9B48}">
      <dgm:prSet phldrT="[Text]"/>
      <dgm:spPr/>
      <dgm:t>
        <a:bodyPr/>
        <a:lstStyle/>
        <a:p>
          <a:r>
            <a:rPr lang="en-US" dirty="0">
              <a:solidFill>
                <a:schemeClr val="tx1"/>
              </a:solidFill>
            </a:rPr>
            <a:t>2020 Census NMF</a:t>
          </a:r>
        </a:p>
      </dgm:t>
    </dgm:pt>
    <dgm:pt modelId="{470EA77E-F5C6-4558-B4FA-FBD1480E6989}" type="parTrans" cxnId="{C8A4D5C3-C3AE-4477-8239-74F4A1195F00}">
      <dgm:prSet/>
      <dgm:spPr/>
      <dgm:t>
        <a:bodyPr/>
        <a:lstStyle/>
        <a:p>
          <a:endParaRPr lang="en-US"/>
        </a:p>
      </dgm:t>
    </dgm:pt>
    <dgm:pt modelId="{C75E5E02-386C-49FB-A9CF-5C1AC1F3C170}" type="sibTrans" cxnId="{C8A4D5C3-C3AE-4477-8239-74F4A1195F00}">
      <dgm:prSet/>
      <dgm:spPr/>
      <dgm:t>
        <a:bodyPr/>
        <a:lstStyle/>
        <a:p>
          <a:endParaRPr lang="en-US"/>
        </a:p>
      </dgm:t>
    </dgm:pt>
    <dgm:pt modelId="{4E69548B-F9BF-4A56-8B09-66A840023D79}">
      <dgm:prSet phldrT="[Text]"/>
      <dgm:spPr/>
      <dgm:t>
        <a:bodyPr/>
        <a:lstStyle/>
        <a:p>
          <a:pPr algn="l"/>
          <a:r>
            <a:rPr lang="en-US" u="sng" dirty="0"/>
            <a:t>Official</a:t>
          </a:r>
          <a:r>
            <a:rPr lang="en-US" dirty="0"/>
            <a:t> 2020 Census Statistics</a:t>
          </a:r>
        </a:p>
      </dgm:t>
    </dgm:pt>
    <dgm:pt modelId="{FC374820-B972-4AFA-9395-F3F31689D851}" type="parTrans" cxnId="{1E3521A2-C298-4BD3-9B9B-1DDC116EC6A6}">
      <dgm:prSet/>
      <dgm:spPr/>
      <dgm:t>
        <a:bodyPr/>
        <a:lstStyle/>
        <a:p>
          <a:endParaRPr lang="en-US"/>
        </a:p>
      </dgm:t>
    </dgm:pt>
    <dgm:pt modelId="{D426991C-FAD5-4BBA-8FA5-FA6A35146310}" type="sibTrans" cxnId="{1E3521A2-C298-4BD3-9B9B-1DDC116EC6A6}">
      <dgm:prSet/>
      <dgm:spPr/>
      <dgm:t>
        <a:bodyPr/>
        <a:lstStyle/>
        <a:p>
          <a:endParaRPr lang="en-US"/>
        </a:p>
      </dgm:t>
    </dgm:pt>
    <dgm:pt modelId="{11A2C884-562E-45C2-8182-6A72734A14AD}">
      <dgm:prSet phldrT="[Text]"/>
      <dgm:spPr/>
      <dgm:t>
        <a:bodyPr/>
        <a:lstStyle/>
        <a:p>
          <a:pPr algn="l"/>
          <a:r>
            <a:rPr lang="en-US" dirty="0"/>
            <a:t>Higher Accuracy (feature of TDA)</a:t>
          </a:r>
        </a:p>
      </dgm:t>
    </dgm:pt>
    <dgm:pt modelId="{6472D77C-7DC6-4435-A72C-132B767EB6F6}" type="parTrans" cxnId="{F2C13CA5-1C1C-49C5-9A07-B6E1E1955191}">
      <dgm:prSet/>
      <dgm:spPr/>
      <dgm:t>
        <a:bodyPr/>
        <a:lstStyle/>
        <a:p>
          <a:endParaRPr lang="en-US"/>
        </a:p>
      </dgm:t>
    </dgm:pt>
    <dgm:pt modelId="{4F694942-070A-4688-98AF-032AA118D531}" type="sibTrans" cxnId="{F2C13CA5-1C1C-49C5-9A07-B6E1E1955191}">
      <dgm:prSet/>
      <dgm:spPr/>
      <dgm:t>
        <a:bodyPr/>
        <a:lstStyle/>
        <a:p>
          <a:endParaRPr lang="en-US"/>
        </a:p>
      </dgm:t>
    </dgm:pt>
    <dgm:pt modelId="{3EEAEFF5-9DB3-4786-96D2-5835E44A9150}">
      <dgm:prSet phldrT="[Text]"/>
      <dgm:spPr/>
      <dgm:t>
        <a:bodyPr/>
        <a:lstStyle/>
        <a:p>
          <a:r>
            <a:rPr lang="en-US" dirty="0"/>
            <a:t>Consistent with published tabulations</a:t>
          </a:r>
        </a:p>
      </dgm:t>
    </dgm:pt>
    <dgm:pt modelId="{F4CEEA6B-90B2-4AE6-9A72-FD66078FC80D}" type="parTrans" cxnId="{38B0926E-600A-487C-A6B6-13E1566E881F}">
      <dgm:prSet/>
      <dgm:spPr/>
      <dgm:t>
        <a:bodyPr/>
        <a:lstStyle/>
        <a:p>
          <a:endParaRPr lang="en-US"/>
        </a:p>
      </dgm:t>
    </dgm:pt>
    <dgm:pt modelId="{E76BA75A-5041-42BF-852E-56D4317E9B43}" type="sibTrans" cxnId="{38B0926E-600A-487C-A6B6-13E1566E881F}">
      <dgm:prSet/>
      <dgm:spPr/>
      <dgm:t>
        <a:bodyPr/>
        <a:lstStyle/>
        <a:p>
          <a:endParaRPr lang="en-US"/>
        </a:p>
      </dgm:t>
    </dgm:pt>
    <dgm:pt modelId="{F561A725-A491-4112-B364-D2D60D66FEC4}">
      <dgm:prSet phldrT="[Text]"/>
      <dgm:spPr/>
      <dgm:t>
        <a:bodyPr/>
        <a:lstStyle/>
        <a:p>
          <a:r>
            <a:rPr lang="en-US" dirty="0"/>
            <a:t>Useful for special tabulations and microdata analysis</a:t>
          </a:r>
        </a:p>
      </dgm:t>
    </dgm:pt>
    <dgm:pt modelId="{7083815F-3CD1-4072-BD96-1A219C9C3E9F}" type="parTrans" cxnId="{4DC0280F-48DA-45FD-A90D-FB80790A9018}">
      <dgm:prSet/>
      <dgm:spPr/>
      <dgm:t>
        <a:bodyPr/>
        <a:lstStyle/>
        <a:p>
          <a:endParaRPr lang="en-US"/>
        </a:p>
      </dgm:t>
    </dgm:pt>
    <dgm:pt modelId="{B6F774F0-6354-4437-A28A-29BF3D5A354C}" type="sibTrans" cxnId="{4DC0280F-48DA-45FD-A90D-FB80790A9018}">
      <dgm:prSet/>
      <dgm:spPr/>
      <dgm:t>
        <a:bodyPr/>
        <a:lstStyle/>
        <a:p>
          <a:endParaRPr lang="en-US"/>
        </a:p>
      </dgm:t>
    </dgm:pt>
    <dgm:pt modelId="{0EA80D4B-917E-48EA-9D46-8E36CDBF3576}">
      <dgm:prSet phldrT="[Text]"/>
      <dgm:spPr/>
      <dgm:t>
        <a:bodyPr/>
        <a:lstStyle/>
        <a:p>
          <a:r>
            <a:rPr lang="en-US" dirty="0"/>
            <a:t>100% microdata file</a:t>
          </a:r>
        </a:p>
      </dgm:t>
    </dgm:pt>
    <dgm:pt modelId="{7CA80205-10D1-4BC7-83EC-76BC1D9229C7}" type="parTrans" cxnId="{842C7452-A202-450B-BA2B-3107ACFCF3B4}">
      <dgm:prSet/>
      <dgm:spPr/>
      <dgm:t>
        <a:bodyPr/>
        <a:lstStyle/>
        <a:p>
          <a:endParaRPr lang="en-US"/>
        </a:p>
      </dgm:t>
    </dgm:pt>
    <dgm:pt modelId="{8FFD1575-6BD5-4A5A-8165-378047A44DC8}" type="sibTrans" cxnId="{842C7452-A202-450B-BA2B-3107ACFCF3B4}">
      <dgm:prSet/>
      <dgm:spPr/>
      <dgm:t>
        <a:bodyPr/>
        <a:lstStyle/>
        <a:p>
          <a:endParaRPr lang="en-US"/>
        </a:p>
      </dgm:t>
    </dgm:pt>
    <dgm:pt modelId="{CB07A8B3-8194-467E-93C8-14DA397F43DB}">
      <dgm:prSet phldrT="[Text]"/>
      <dgm:spPr/>
      <dgm:t>
        <a:bodyPr/>
        <a:lstStyle/>
        <a:p>
          <a:r>
            <a:rPr lang="en-US" dirty="0"/>
            <a:t>Can be used to produce unbiased estimates and confidence intervals</a:t>
          </a:r>
        </a:p>
      </dgm:t>
    </dgm:pt>
    <dgm:pt modelId="{0A95E003-18DC-4EF4-A4AC-E7865BC1663D}" type="parTrans" cxnId="{0510069B-EC00-4501-9032-1F998A40E5C0}">
      <dgm:prSet/>
      <dgm:spPr/>
      <dgm:t>
        <a:bodyPr/>
        <a:lstStyle/>
        <a:p>
          <a:endParaRPr lang="en-US"/>
        </a:p>
      </dgm:t>
    </dgm:pt>
    <dgm:pt modelId="{AD9BA3D4-E726-43D2-883B-1BCF5387C38B}" type="sibTrans" cxnId="{0510069B-EC00-4501-9032-1F998A40E5C0}">
      <dgm:prSet/>
      <dgm:spPr/>
      <dgm:t>
        <a:bodyPr/>
        <a:lstStyle/>
        <a:p>
          <a:endParaRPr lang="en-US"/>
        </a:p>
      </dgm:t>
    </dgm:pt>
    <dgm:pt modelId="{4C6C8428-4AF4-4C83-AD05-A3CF5A5F25A1}">
      <dgm:prSet phldrT="[Text]"/>
      <dgm:spPr/>
      <dgm:t>
        <a:bodyPr/>
        <a:lstStyle/>
        <a:p>
          <a:r>
            <a:rPr lang="en-US" u="sng" dirty="0"/>
            <a:t>Research</a:t>
          </a:r>
          <a:r>
            <a:rPr lang="en-US" dirty="0"/>
            <a:t> product</a:t>
          </a:r>
        </a:p>
      </dgm:t>
    </dgm:pt>
    <dgm:pt modelId="{F731D1CD-756E-4A98-BFEB-057B19A33791}" type="parTrans" cxnId="{716F3394-4860-430A-8410-B202E2E135E2}">
      <dgm:prSet/>
      <dgm:spPr/>
      <dgm:t>
        <a:bodyPr/>
        <a:lstStyle/>
        <a:p>
          <a:endParaRPr lang="en-US"/>
        </a:p>
      </dgm:t>
    </dgm:pt>
    <dgm:pt modelId="{53159343-22EE-4DA1-B0A8-B82866E78B62}" type="sibTrans" cxnId="{716F3394-4860-430A-8410-B202E2E135E2}">
      <dgm:prSet/>
      <dgm:spPr/>
      <dgm:t>
        <a:bodyPr/>
        <a:lstStyle/>
        <a:p>
          <a:endParaRPr lang="en-US"/>
        </a:p>
      </dgm:t>
    </dgm:pt>
    <dgm:pt modelId="{AF45798C-4FC8-4826-A396-3A7469695B21}">
      <dgm:prSet phldrT="[Text]"/>
      <dgm:spPr/>
      <dgm:t>
        <a:bodyPr/>
        <a:lstStyle/>
        <a:p>
          <a:r>
            <a:rPr lang="en-US" dirty="0"/>
            <a:t>Can be used to evaluate alternate post-processing mechanisms</a:t>
          </a:r>
        </a:p>
      </dgm:t>
    </dgm:pt>
    <dgm:pt modelId="{932C8B37-374C-474E-A786-98C359603CF7}" type="parTrans" cxnId="{CD3E1D5A-B149-4CDD-97FF-430700DD96A4}">
      <dgm:prSet/>
      <dgm:spPr/>
      <dgm:t>
        <a:bodyPr/>
        <a:lstStyle/>
        <a:p>
          <a:endParaRPr lang="en-US"/>
        </a:p>
      </dgm:t>
    </dgm:pt>
    <dgm:pt modelId="{9FB0420C-7D30-4849-A608-D159FB0AC0EE}" type="sibTrans" cxnId="{CD3E1D5A-B149-4CDD-97FF-430700DD96A4}">
      <dgm:prSet/>
      <dgm:spPr/>
      <dgm:t>
        <a:bodyPr/>
        <a:lstStyle/>
        <a:p>
          <a:endParaRPr lang="en-US"/>
        </a:p>
      </dgm:t>
    </dgm:pt>
    <dgm:pt modelId="{9E8C3D15-D303-496D-B6EC-0C621257D4E2}">
      <dgm:prSet phldrT="[Text]"/>
      <dgm:spPr/>
      <dgm:t>
        <a:bodyPr/>
        <a:lstStyle/>
        <a:p>
          <a:pPr algn="l"/>
          <a:r>
            <a:rPr lang="en-US" dirty="0"/>
            <a:t>Does include bias due to post-processing</a:t>
          </a:r>
        </a:p>
      </dgm:t>
    </dgm:pt>
    <dgm:pt modelId="{737E2BA8-1890-4FF2-9BDD-5548572ABC2E}" type="parTrans" cxnId="{DEF978D9-178D-45D2-A5D8-8C9D49930487}">
      <dgm:prSet/>
      <dgm:spPr/>
      <dgm:t>
        <a:bodyPr/>
        <a:lstStyle/>
        <a:p>
          <a:endParaRPr lang="en-US"/>
        </a:p>
      </dgm:t>
    </dgm:pt>
    <dgm:pt modelId="{5DDCB233-7E77-4A2A-A168-E9479643A749}" type="sibTrans" cxnId="{DEF978D9-178D-45D2-A5D8-8C9D49930487}">
      <dgm:prSet/>
      <dgm:spPr/>
      <dgm:t>
        <a:bodyPr/>
        <a:lstStyle/>
        <a:p>
          <a:endParaRPr lang="en-US"/>
        </a:p>
      </dgm:t>
    </dgm:pt>
    <dgm:pt modelId="{C9E6EDF5-0685-4367-B72D-18028D651B0E}" type="pres">
      <dgm:prSet presAssocID="{EFCB2CAB-3BD3-4895-B453-8FAFD8038234}" presName="Name0" presStyleCnt="0">
        <dgm:presLayoutVars>
          <dgm:dir/>
          <dgm:resizeHandles val="exact"/>
        </dgm:presLayoutVars>
      </dgm:prSet>
      <dgm:spPr/>
    </dgm:pt>
    <dgm:pt modelId="{480E2107-B772-484D-98DC-7164B8ABD310}" type="pres">
      <dgm:prSet presAssocID="{EFCB2CAB-3BD3-4895-B453-8FAFD8038234}" presName="bkgdShp" presStyleLbl="alignAccFollowNode1" presStyleIdx="0" presStyleCnt="1" custLinFactNeighborY="5671"/>
      <dgm:spPr/>
    </dgm:pt>
    <dgm:pt modelId="{83DED08C-3D27-4538-9155-9F2F1280455F}" type="pres">
      <dgm:prSet presAssocID="{EFCB2CAB-3BD3-4895-B453-8FAFD8038234}" presName="linComp" presStyleCnt="0"/>
      <dgm:spPr/>
    </dgm:pt>
    <dgm:pt modelId="{C1C1971D-F2F5-4A5E-AFDE-EDD1937DA2F5}" type="pres">
      <dgm:prSet presAssocID="{BFFA4A9B-38D9-4EBB-9159-0276CC0C79BB}" presName="compNode" presStyleCnt="0"/>
      <dgm:spPr/>
    </dgm:pt>
    <dgm:pt modelId="{61778B0C-8DF4-45A1-86F1-DEBC9183C81A}" type="pres">
      <dgm:prSet presAssocID="{BFFA4A9B-38D9-4EBB-9159-0276CC0C79BB}" presName="node" presStyleLbl="node1" presStyleIdx="0" presStyleCnt="3">
        <dgm:presLayoutVars>
          <dgm:bulletEnabled val="1"/>
        </dgm:presLayoutVars>
      </dgm:prSet>
      <dgm:spPr/>
    </dgm:pt>
    <dgm:pt modelId="{8F0B5645-F9E3-46BA-B4EF-997C939CAB7D}" type="pres">
      <dgm:prSet presAssocID="{BFFA4A9B-38D9-4EBB-9159-0276CC0C79BB}" presName="invisiNode" presStyleLbl="node1" presStyleIdx="0" presStyleCnt="3"/>
      <dgm:spPr/>
    </dgm:pt>
    <dgm:pt modelId="{1D09CE90-8033-460F-BFAE-0250AE709B0E}" type="pres">
      <dgm:prSet presAssocID="{BFFA4A9B-38D9-4EBB-9159-0276CC0C79BB}" presName="imagNode" presStyleLbl="fgImgPlace1" presStyleIdx="0" presStyleCnt="3"/>
      <dgm:spPr>
        <a:blipFill dpi="0" rotWithShape="1">
          <a:blip xmlns:r="http://schemas.openxmlformats.org/officeDocument/2006/relationships" r:embed="rId1"/>
          <a:srcRect/>
          <a:stretch>
            <a:fillRect l="574" t="-5172" r="574" b="-5172"/>
          </a:stretch>
        </a:blipFill>
      </dgm:spPr>
    </dgm:pt>
    <dgm:pt modelId="{E8562D51-DB41-41F1-8DAA-721F700012F2}" type="pres">
      <dgm:prSet presAssocID="{45C426CB-ADF5-45C2-BB1B-385E8512F6E5}" presName="sibTrans" presStyleLbl="sibTrans2D1" presStyleIdx="0" presStyleCnt="0"/>
      <dgm:spPr/>
    </dgm:pt>
    <dgm:pt modelId="{BFB06B5F-7118-4AF5-ADA2-6D705F1A927F}" type="pres">
      <dgm:prSet presAssocID="{4D079815-1883-4BD9-8084-E47A674EE66C}" presName="compNode" presStyleCnt="0"/>
      <dgm:spPr/>
    </dgm:pt>
    <dgm:pt modelId="{C96158D6-26C7-48D4-89CF-CBA9996E63DB}" type="pres">
      <dgm:prSet presAssocID="{4D079815-1883-4BD9-8084-E47A674EE66C}" presName="node" presStyleLbl="node1" presStyleIdx="1" presStyleCnt="3">
        <dgm:presLayoutVars>
          <dgm:bulletEnabled val="1"/>
        </dgm:presLayoutVars>
      </dgm:prSet>
      <dgm:spPr/>
    </dgm:pt>
    <dgm:pt modelId="{D7659F4C-4359-45A1-8D32-6733191EC9E6}" type="pres">
      <dgm:prSet presAssocID="{4D079815-1883-4BD9-8084-E47A674EE66C}" presName="invisiNode" presStyleLbl="node1" presStyleIdx="1" presStyleCnt="3"/>
      <dgm:spPr/>
    </dgm:pt>
    <dgm:pt modelId="{F2F0B1B7-E15A-4770-8D99-E1E5E3B9D8DA}" type="pres">
      <dgm:prSet presAssocID="{4D079815-1883-4BD9-8084-E47A674EE66C}"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0" b="-10000"/>
          </a:stretch>
        </a:blipFill>
      </dgm:spPr>
      <dgm:extLst>
        <a:ext uri="{E40237B7-FDA0-4F09-8148-C483321AD2D9}">
          <dgm14:cNvPr xmlns:dgm14="http://schemas.microsoft.com/office/drawing/2010/diagram" id="0" name="" descr="A child writing the word 100% on a blackboard"/>
        </a:ext>
      </dgm:extLst>
    </dgm:pt>
    <dgm:pt modelId="{FB6A2679-D3EE-413B-8770-F774305B5532}" type="pres">
      <dgm:prSet presAssocID="{6701AE86-76DE-4E0D-A73B-ECC8E1AF4232}" presName="sibTrans" presStyleLbl="sibTrans2D1" presStyleIdx="0" presStyleCnt="0"/>
      <dgm:spPr/>
    </dgm:pt>
    <dgm:pt modelId="{5873FE59-96BB-4B32-8EE5-3C20DA5E1AE8}" type="pres">
      <dgm:prSet presAssocID="{69695EA1-8AF0-4EEB-B181-D2832D2D9B48}" presName="compNode" presStyleCnt="0"/>
      <dgm:spPr/>
    </dgm:pt>
    <dgm:pt modelId="{5FDBAC83-6A09-4745-BB98-CF34F5EFEA5F}" type="pres">
      <dgm:prSet presAssocID="{69695EA1-8AF0-4EEB-B181-D2832D2D9B48}" presName="node" presStyleLbl="node1" presStyleIdx="2" presStyleCnt="3">
        <dgm:presLayoutVars>
          <dgm:bulletEnabled val="1"/>
        </dgm:presLayoutVars>
      </dgm:prSet>
      <dgm:spPr/>
    </dgm:pt>
    <dgm:pt modelId="{125D960B-D1F2-407F-BE59-C0BAFD8FD558}" type="pres">
      <dgm:prSet presAssocID="{69695EA1-8AF0-4EEB-B181-D2832D2D9B48}" presName="invisiNode" presStyleLbl="node1" presStyleIdx="2" presStyleCnt="3"/>
      <dgm:spPr/>
    </dgm:pt>
    <dgm:pt modelId="{E889A46A-C36C-4A87-9EDA-DD13770743CC}" type="pres">
      <dgm:prSet presAssocID="{69695EA1-8AF0-4EEB-B181-D2832D2D9B48}"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extLst>
        <a:ext uri="{E40237B7-FDA0-4F09-8148-C483321AD2D9}">
          <dgm14:cNvPr xmlns:dgm14="http://schemas.microsoft.com/office/drawing/2010/diagram" id="0" name="" descr="A pile of 3D yellow numbers"/>
        </a:ext>
      </dgm:extLst>
    </dgm:pt>
  </dgm:ptLst>
  <dgm:cxnLst>
    <dgm:cxn modelId="{4DC0280F-48DA-45FD-A90D-FB80790A9018}" srcId="{4D079815-1883-4BD9-8084-E47A674EE66C}" destId="{F561A725-A491-4112-B364-D2D60D66FEC4}" srcOrd="2" destOrd="0" parTransId="{7083815F-3CD1-4072-BD96-1A219C9C3E9F}" sibTransId="{B6F774F0-6354-4437-A28A-29BF3D5A354C}"/>
    <dgm:cxn modelId="{8E621919-C17E-477D-A2C5-7E7A1FEE7935}" type="presOf" srcId="{4C6C8428-4AF4-4C83-AD05-A3CF5A5F25A1}" destId="{5FDBAC83-6A09-4745-BB98-CF34F5EFEA5F}" srcOrd="0" destOrd="3" presId="urn:microsoft.com/office/officeart/2005/8/layout/pList2"/>
    <dgm:cxn modelId="{FEB22720-046E-4686-BE02-A688E53D6203}" type="presOf" srcId="{EFCB2CAB-3BD3-4895-B453-8FAFD8038234}" destId="{C9E6EDF5-0685-4367-B72D-18028D651B0E}" srcOrd="0" destOrd="0" presId="urn:microsoft.com/office/officeart/2005/8/layout/pList2"/>
    <dgm:cxn modelId="{01302432-BD96-4787-86E1-642AF3352C04}" type="presOf" srcId="{AF45798C-4FC8-4826-A396-3A7469695B21}" destId="{5FDBAC83-6A09-4745-BB98-CF34F5EFEA5F}" srcOrd="0" destOrd="2" presId="urn:microsoft.com/office/officeart/2005/8/layout/pList2"/>
    <dgm:cxn modelId="{49B01142-61D4-4435-986B-1A72C69AE548}" type="presOf" srcId="{3EEAEFF5-9DB3-4786-96D2-5835E44A9150}" destId="{C96158D6-26C7-48D4-89CF-CBA9996E63DB}" srcOrd="0" destOrd="2" presId="urn:microsoft.com/office/officeart/2005/8/layout/pList2"/>
    <dgm:cxn modelId="{504BE345-F440-4BD2-8CEA-E3DD6629C31A}" type="presOf" srcId="{6701AE86-76DE-4E0D-A73B-ECC8E1AF4232}" destId="{FB6A2679-D3EE-413B-8770-F774305B5532}" srcOrd="0" destOrd="0" presId="urn:microsoft.com/office/officeart/2005/8/layout/pList2"/>
    <dgm:cxn modelId="{9A17C147-0A72-428F-A456-42C7B0AD0DE4}" type="presOf" srcId="{4D079815-1883-4BD9-8084-E47A674EE66C}" destId="{C96158D6-26C7-48D4-89CF-CBA9996E63DB}" srcOrd="0" destOrd="0" presId="urn:microsoft.com/office/officeart/2005/8/layout/pList2"/>
    <dgm:cxn modelId="{72C28A68-A5C1-474D-A4F9-087573034CA9}" type="presOf" srcId="{4E69548B-F9BF-4A56-8B09-66A840023D79}" destId="{61778B0C-8DF4-45A1-86F1-DEBC9183C81A}" srcOrd="0" destOrd="1" presId="urn:microsoft.com/office/officeart/2005/8/layout/pList2"/>
    <dgm:cxn modelId="{38B0926E-600A-487C-A6B6-13E1566E881F}" srcId="{4D079815-1883-4BD9-8084-E47A674EE66C}" destId="{3EEAEFF5-9DB3-4786-96D2-5835E44A9150}" srcOrd="1" destOrd="0" parTransId="{F4CEEA6B-90B2-4AE6-9A72-FD66078FC80D}" sibTransId="{E76BA75A-5041-42BF-852E-56D4317E9B43}"/>
    <dgm:cxn modelId="{842C7452-A202-450B-BA2B-3107ACFCF3B4}" srcId="{4D079815-1883-4BD9-8084-E47A674EE66C}" destId="{0EA80D4B-917E-48EA-9D46-8E36CDBF3576}" srcOrd="0" destOrd="0" parTransId="{7CA80205-10D1-4BC7-83EC-76BC1D9229C7}" sibTransId="{8FFD1575-6BD5-4A5A-8165-378047A44DC8}"/>
    <dgm:cxn modelId="{CD3E1D5A-B149-4CDD-97FF-430700DD96A4}" srcId="{69695EA1-8AF0-4EEB-B181-D2832D2D9B48}" destId="{AF45798C-4FC8-4826-A396-3A7469695B21}" srcOrd="1" destOrd="0" parTransId="{932C8B37-374C-474E-A786-98C359603CF7}" sibTransId="{9FB0420C-7D30-4849-A608-D159FB0AC0EE}"/>
    <dgm:cxn modelId="{59A5F989-5A6E-4CB6-9252-7CBCA5B3FED0}" type="presOf" srcId="{45C426CB-ADF5-45C2-BB1B-385E8512F6E5}" destId="{E8562D51-DB41-41F1-8DAA-721F700012F2}" srcOrd="0" destOrd="0" presId="urn:microsoft.com/office/officeart/2005/8/layout/pList2"/>
    <dgm:cxn modelId="{DED5FF8C-2D39-42CD-A211-A07D768F2DBE}" type="presOf" srcId="{CB07A8B3-8194-467E-93C8-14DA397F43DB}" destId="{5FDBAC83-6A09-4745-BB98-CF34F5EFEA5F}" srcOrd="0" destOrd="1" presId="urn:microsoft.com/office/officeart/2005/8/layout/pList2"/>
    <dgm:cxn modelId="{1597BD90-77C1-4A25-A1FD-B8D5F88D4B51}" type="presOf" srcId="{9E8C3D15-D303-496D-B6EC-0C621257D4E2}" destId="{61778B0C-8DF4-45A1-86F1-DEBC9183C81A}" srcOrd="0" destOrd="3" presId="urn:microsoft.com/office/officeart/2005/8/layout/pList2"/>
    <dgm:cxn modelId="{716F3394-4860-430A-8410-B202E2E135E2}" srcId="{69695EA1-8AF0-4EEB-B181-D2832D2D9B48}" destId="{4C6C8428-4AF4-4C83-AD05-A3CF5A5F25A1}" srcOrd="2" destOrd="0" parTransId="{F731D1CD-756E-4A98-BFEB-057B19A33791}" sibTransId="{53159343-22EE-4DA1-B0A8-B82866E78B62}"/>
    <dgm:cxn modelId="{EC542195-7EAC-49B8-9465-0F9F72AE5A04}" type="presOf" srcId="{69695EA1-8AF0-4EEB-B181-D2832D2D9B48}" destId="{5FDBAC83-6A09-4745-BB98-CF34F5EFEA5F}" srcOrd="0" destOrd="0" presId="urn:microsoft.com/office/officeart/2005/8/layout/pList2"/>
    <dgm:cxn modelId="{0510069B-EC00-4501-9032-1F998A40E5C0}" srcId="{69695EA1-8AF0-4EEB-B181-D2832D2D9B48}" destId="{CB07A8B3-8194-467E-93C8-14DA397F43DB}" srcOrd="0" destOrd="0" parTransId="{0A95E003-18DC-4EF4-A4AC-E7865BC1663D}" sibTransId="{AD9BA3D4-E726-43D2-883B-1BCF5387C38B}"/>
    <dgm:cxn modelId="{1E3521A2-C298-4BD3-9B9B-1DDC116EC6A6}" srcId="{BFFA4A9B-38D9-4EBB-9159-0276CC0C79BB}" destId="{4E69548B-F9BF-4A56-8B09-66A840023D79}" srcOrd="0" destOrd="0" parTransId="{FC374820-B972-4AFA-9395-F3F31689D851}" sibTransId="{D426991C-FAD5-4BBA-8FA5-FA6A35146310}"/>
    <dgm:cxn modelId="{F2C13CA5-1C1C-49C5-9A07-B6E1E1955191}" srcId="{BFFA4A9B-38D9-4EBB-9159-0276CC0C79BB}" destId="{11A2C884-562E-45C2-8182-6A72734A14AD}" srcOrd="1" destOrd="0" parTransId="{6472D77C-7DC6-4435-A72C-132B767EB6F6}" sibTransId="{4F694942-070A-4688-98AF-032AA118D531}"/>
    <dgm:cxn modelId="{AFC5F7A6-3338-4644-9FAE-EA98FFA8F11A}" type="presOf" srcId="{BFFA4A9B-38D9-4EBB-9159-0276CC0C79BB}" destId="{61778B0C-8DF4-45A1-86F1-DEBC9183C81A}" srcOrd="0" destOrd="0" presId="urn:microsoft.com/office/officeart/2005/8/layout/pList2"/>
    <dgm:cxn modelId="{5C23D4B1-EA1C-4B68-8F92-49ACA83A540A}" srcId="{EFCB2CAB-3BD3-4895-B453-8FAFD8038234}" destId="{4D079815-1883-4BD9-8084-E47A674EE66C}" srcOrd="1" destOrd="0" parTransId="{85C38774-9362-42AF-A4CC-EC44993EAE5B}" sibTransId="{6701AE86-76DE-4E0D-A73B-ECC8E1AF4232}"/>
    <dgm:cxn modelId="{5F831FBD-88ED-49B8-8186-4C963E92A5E7}" type="presOf" srcId="{11A2C884-562E-45C2-8182-6A72734A14AD}" destId="{61778B0C-8DF4-45A1-86F1-DEBC9183C81A}" srcOrd="0" destOrd="2" presId="urn:microsoft.com/office/officeart/2005/8/layout/pList2"/>
    <dgm:cxn modelId="{C8A4D5C3-C3AE-4477-8239-74F4A1195F00}" srcId="{EFCB2CAB-3BD3-4895-B453-8FAFD8038234}" destId="{69695EA1-8AF0-4EEB-B181-D2832D2D9B48}" srcOrd="2" destOrd="0" parTransId="{470EA77E-F5C6-4558-B4FA-FBD1480E6989}" sibTransId="{C75E5E02-386C-49FB-A9CF-5C1AC1F3C170}"/>
    <dgm:cxn modelId="{D33716C4-C125-4F38-95D8-157975248AEC}" type="presOf" srcId="{0EA80D4B-917E-48EA-9D46-8E36CDBF3576}" destId="{C96158D6-26C7-48D4-89CF-CBA9996E63DB}" srcOrd="0" destOrd="1" presId="urn:microsoft.com/office/officeart/2005/8/layout/pList2"/>
    <dgm:cxn modelId="{DEF978D9-178D-45D2-A5D8-8C9D49930487}" srcId="{BFFA4A9B-38D9-4EBB-9159-0276CC0C79BB}" destId="{9E8C3D15-D303-496D-B6EC-0C621257D4E2}" srcOrd="2" destOrd="0" parTransId="{737E2BA8-1890-4FF2-9BDD-5548572ABC2E}" sibTransId="{5DDCB233-7E77-4A2A-A168-E9479643A749}"/>
    <dgm:cxn modelId="{9C4264DF-BE8E-465D-9946-9509F2CB62CC}" type="presOf" srcId="{F561A725-A491-4112-B364-D2D60D66FEC4}" destId="{C96158D6-26C7-48D4-89CF-CBA9996E63DB}" srcOrd="0" destOrd="3" presId="urn:microsoft.com/office/officeart/2005/8/layout/pList2"/>
    <dgm:cxn modelId="{5E915FE5-86CF-402E-A979-7D2A6B244EDD}" srcId="{EFCB2CAB-3BD3-4895-B453-8FAFD8038234}" destId="{BFFA4A9B-38D9-4EBB-9159-0276CC0C79BB}" srcOrd="0" destOrd="0" parTransId="{5447A1C2-13E6-4077-BB83-47E3A2F72E2B}" sibTransId="{45C426CB-ADF5-45C2-BB1B-385E8512F6E5}"/>
    <dgm:cxn modelId="{617B9BF4-B3B0-4C93-B23A-B56DECABFB11}" type="presParOf" srcId="{C9E6EDF5-0685-4367-B72D-18028D651B0E}" destId="{480E2107-B772-484D-98DC-7164B8ABD310}" srcOrd="0" destOrd="0" presId="urn:microsoft.com/office/officeart/2005/8/layout/pList2"/>
    <dgm:cxn modelId="{BB79FF84-9C4E-45AE-A1B8-BDD790FAAEA4}" type="presParOf" srcId="{C9E6EDF5-0685-4367-B72D-18028D651B0E}" destId="{83DED08C-3D27-4538-9155-9F2F1280455F}" srcOrd="1" destOrd="0" presId="urn:microsoft.com/office/officeart/2005/8/layout/pList2"/>
    <dgm:cxn modelId="{A6BF7289-F663-4998-B868-CE3763E3744B}" type="presParOf" srcId="{83DED08C-3D27-4538-9155-9F2F1280455F}" destId="{C1C1971D-F2F5-4A5E-AFDE-EDD1937DA2F5}" srcOrd="0" destOrd="0" presId="urn:microsoft.com/office/officeart/2005/8/layout/pList2"/>
    <dgm:cxn modelId="{284F446F-C028-42CD-A566-B2C81387BBCB}" type="presParOf" srcId="{C1C1971D-F2F5-4A5E-AFDE-EDD1937DA2F5}" destId="{61778B0C-8DF4-45A1-86F1-DEBC9183C81A}" srcOrd="0" destOrd="0" presId="urn:microsoft.com/office/officeart/2005/8/layout/pList2"/>
    <dgm:cxn modelId="{287A925F-B862-4196-8519-2F5BC22CEED4}" type="presParOf" srcId="{C1C1971D-F2F5-4A5E-AFDE-EDD1937DA2F5}" destId="{8F0B5645-F9E3-46BA-B4EF-997C939CAB7D}" srcOrd="1" destOrd="0" presId="urn:microsoft.com/office/officeart/2005/8/layout/pList2"/>
    <dgm:cxn modelId="{F1080CB1-A2A6-4A2A-8BC5-A7826EAB9A60}" type="presParOf" srcId="{C1C1971D-F2F5-4A5E-AFDE-EDD1937DA2F5}" destId="{1D09CE90-8033-460F-BFAE-0250AE709B0E}" srcOrd="2" destOrd="0" presId="urn:microsoft.com/office/officeart/2005/8/layout/pList2"/>
    <dgm:cxn modelId="{71618A43-6F27-4094-8659-858F95116045}" type="presParOf" srcId="{83DED08C-3D27-4538-9155-9F2F1280455F}" destId="{E8562D51-DB41-41F1-8DAA-721F700012F2}" srcOrd="1" destOrd="0" presId="urn:microsoft.com/office/officeart/2005/8/layout/pList2"/>
    <dgm:cxn modelId="{A119FD54-9F95-4C91-B013-38E4FC409A29}" type="presParOf" srcId="{83DED08C-3D27-4538-9155-9F2F1280455F}" destId="{BFB06B5F-7118-4AF5-ADA2-6D705F1A927F}" srcOrd="2" destOrd="0" presId="urn:microsoft.com/office/officeart/2005/8/layout/pList2"/>
    <dgm:cxn modelId="{186991E5-7ECB-4E7D-B1E5-69DA93A7F187}" type="presParOf" srcId="{BFB06B5F-7118-4AF5-ADA2-6D705F1A927F}" destId="{C96158D6-26C7-48D4-89CF-CBA9996E63DB}" srcOrd="0" destOrd="0" presId="urn:microsoft.com/office/officeart/2005/8/layout/pList2"/>
    <dgm:cxn modelId="{28350278-1C51-4737-8EAC-2CDFFB2BDE8E}" type="presParOf" srcId="{BFB06B5F-7118-4AF5-ADA2-6D705F1A927F}" destId="{D7659F4C-4359-45A1-8D32-6733191EC9E6}" srcOrd="1" destOrd="0" presId="urn:microsoft.com/office/officeart/2005/8/layout/pList2"/>
    <dgm:cxn modelId="{E50D385E-83C7-48B7-B215-48F7F8F469A4}" type="presParOf" srcId="{BFB06B5F-7118-4AF5-ADA2-6D705F1A927F}" destId="{F2F0B1B7-E15A-4770-8D99-E1E5E3B9D8DA}" srcOrd="2" destOrd="0" presId="urn:microsoft.com/office/officeart/2005/8/layout/pList2"/>
    <dgm:cxn modelId="{F1B667B1-7DE7-46DB-A588-56D1B9959B0C}" type="presParOf" srcId="{83DED08C-3D27-4538-9155-9F2F1280455F}" destId="{FB6A2679-D3EE-413B-8770-F774305B5532}" srcOrd="3" destOrd="0" presId="urn:microsoft.com/office/officeart/2005/8/layout/pList2"/>
    <dgm:cxn modelId="{D5CCADA2-0832-4C3A-9F21-B9AE3C272673}" type="presParOf" srcId="{83DED08C-3D27-4538-9155-9F2F1280455F}" destId="{5873FE59-96BB-4B32-8EE5-3C20DA5E1AE8}" srcOrd="4" destOrd="0" presId="urn:microsoft.com/office/officeart/2005/8/layout/pList2"/>
    <dgm:cxn modelId="{524187EA-DF9B-41C9-A892-02D96EABF7F3}" type="presParOf" srcId="{5873FE59-96BB-4B32-8EE5-3C20DA5E1AE8}" destId="{5FDBAC83-6A09-4745-BB98-CF34F5EFEA5F}" srcOrd="0" destOrd="0" presId="urn:microsoft.com/office/officeart/2005/8/layout/pList2"/>
    <dgm:cxn modelId="{9F9AF08F-0FB5-4879-8C7B-0B6161FF9D51}" type="presParOf" srcId="{5873FE59-96BB-4B32-8EE5-3C20DA5E1AE8}" destId="{125D960B-D1F2-407F-BE59-C0BAFD8FD558}" srcOrd="1" destOrd="0" presId="urn:microsoft.com/office/officeart/2005/8/layout/pList2"/>
    <dgm:cxn modelId="{36E38B95-FE7B-4E03-90A4-82929FA55581}" type="presParOf" srcId="{5873FE59-96BB-4B32-8EE5-3C20DA5E1AE8}" destId="{E889A46A-C36C-4A87-9EDA-DD13770743CC}"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9B090-279A-47C2-B60D-4A8F44B2A604}">
      <dsp:nvSpPr>
        <dsp:cNvPr id="0" name=""/>
        <dsp:cNvSpPr/>
      </dsp:nvSpPr>
      <dsp:spPr>
        <a:xfrm>
          <a:off x="2894" y="1692505"/>
          <a:ext cx="2779202" cy="966326"/>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678" tIns="45339" rIns="22670" bIns="45339" numCol="1" spcCol="1270" anchor="ctr" anchorCtr="0">
          <a:noAutofit/>
        </a:bodyPr>
        <a:lstStyle/>
        <a:p>
          <a:pPr marL="0" lvl="0" indent="0" algn="ctr" defTabSz="755650" rtl="0">
            <a:lnSpc>
              <a:spcPct val="90000"/>
            </a:lnSpc>
            <a:spcBef>
              <a:spcPct val="0"/>
            </a:spcBef>
            <a:spcAft>
              <a:spcPct val="35000"/>
            </a:spcAft>
            <a:buNone/>
          </a:pPr>
          <a:r>
            <a:rPr lang="en-US" sz="1700" kern="1200"/>
            <a:t>Input Microdata (CEF) &amp; </a:t>
          </a:r>
          <a:r>
            <a:rPr lang="en-US" sz="1600" kern="1200">
              <a:latin typeface="Calibri Light" panose="020F0302020204030204"/>
            </a:rPr>
            <a:t>Tabulation Geographic</a:t>
          </a:r>
          <a:r>
            <a:rPr lang="en-US" sz="1600" kern="1200"/>
            <a:t> Reference File (</a:t>
          </a:r>
          <a:r>
            <a:rPr lang="en-US" sz="1600" kern="1200">
              <a:latin typeface="Calibri Light" panose="020F0302020204030204"/>
            </a:rPr>
            <a:t>Tab GRF-C</a:t>
          </a:r>
          <a:r>
            <a:rPr lang="en-US" sz="1600" kern="1200"/>
            <a:t>)</a:t>
          </a:r>
          <a:endParaRPr lang="en-US" sz="1700" kern="1200"/>
        </a:p>
      </dsp:txBody>
      <dsp:txXfrm>
        <a:off x="2894" y="1692505"/>
        <a:ext cx="2537621" cy="966326"/>
      </dsp:txXfrm>
    </dsp:sp>
    <dsp:sp modelId="{70BE3EF7-9CFE-4BA7-ACCE-D1B5AA72D7B4}">
      <dsp:nvSpPr>
        <dsp:cNvPr id="0" name=""/>
        <dsp:cNvSpPr/>
      </dsp:nvSpPr>
      <dsp:spPr>
        <a:xfrm>
          <a:off x="2298933" y="1692505"/>
          <a:ext cx="2415815" cy="966326"/>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marL="0" lvl="0" indent="0" algn="ctr" defTabSz="755650">
            <a:lnSpc>
              <a:spcPct val="90000"/>
            </a:lnSpc>
            <a:spcBef>
              <a:spcPct val="0"/>
            </a:spcBef>
            <a:spcAft>
              <a:spcPct val="35000"/>
            </a:spcAft>
            <a:buNone/>
          </a:pPr>
          <a:r>
            <a:rPr lang="en-US" sz="1700" kern="1200"/>
            <a:t>Conversion to Histogram</a:t>
          </a:r>
          <a:r>
            <a:rPr lang="en-US" sz="1700" kern="1200">
              <a:latin typeface="Calibri Light" panose="020F0302020204030204"/>
            </a:rPr>
            <a:t>*</a:t>
          </a:r>
          <a:endParaRPr lang="en-US" sz="1700" kern="1200"/>
        </a:p>
      </dsp:txBody>
      <dsp:txXfrm>
        <a:off x="2782096" y="1692505"/>
        <a:ext cx="1449489" cy="966326"/>
      </dsp:txXfrm>
    </dsp:sp>
    <dsp:sp modelId="{CFB38752-CC02-437F-8EAF-BBCCA22D9391}">
      <dsp:nvSpPr>
        <dsp:cNvPr id="0" name=""/>
        <dsp:cNvSpPr/>
      </dsp:nvSpPr>
      <dsp:spPr>
        <a:xfrm>
          <a:off x="4231585" y="1692505"/>
          <a:ext cx="2415815" cy="96632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marL="0" lvl="0" indent="0" algn="ctr" defTabSz="755650">
            <a:lnSpc>
              <a:spcPct val="90000"/>
            </a:lnSpc>
            <a:spcBef>
              <a:spcPct val="0"/>
            </a:spcBef>
            <a:spcAft>
              <a:spcPct val="35000"/>
            </a:spcAft>
            <a:buNone/>
          </a:pPr>
          <a:r>
            <a:rPr lang="en-US" sz="1700" kern="1200"/>
            <a:t>Noisy Measurements</a:t>
          </a:r>
        </a:p>
      </dsp:txBody>
      <dsp:txXfrm>
        <a:off x="4714748" y="1692505"/>
        <a:ext cx="1449489" cy="966326"/>
      </dsp:txXfrm>
    </dsp:sp>
    <dsp:sp modelId="{9C796A9F-D990-455E-9DAC-07C32BA05A87}">
      <dsp:nvSpPr>
        <dsp:cNvPr id="0" name=""/>
        <dsp:cNvSpPr/>
      </dsp:nvSpPr>
      <dsp:spPr>
        <a:xfrm>
          <a:off x="6164238" y="1692505"/>
          <a:ext cx="2415815" cy="966326"/>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marL="0" lvl="0" indent="0" algn="ctr" defTabSz="755650">
            <a:lnSpc>
              <a:spcPct val="90000"/>
            </a:lnSpc>
            <a:spcBef>
              <a:spcPct val="0"/>
            </a:spcBef>
            <a:spcAft>
              <a:spcPct val="35000"/>
            </a:spcAft>
            <a:buNone/>
          </a:pPr>
          <a:r>
            <a:rPr lang="en-US" sz="1700" kern="1200"/>
            <a:t>Post-processing</a:t>
          </a:r>
        </a:p>
      </dsp:txBody>
      <dsp:txXfrm>
        <a:off x="6647401" y="1692505"/>
        <a:ext cx="1449489" cy="966326"/>
      </dsp:txXfrm>
    </dsp:sp>
    <dsp:sp modelId="{A0A78F86-7C2C-4AC4-A353-0438B582A9EE}">
      <dsp:nvSpPr>
        <dsp:cNvPr id="0" name=""/>
        <dsp:cNvSpPr/>
      </dsp:nvSpPr>
      <dsp:spPr>
        <a:xfrm>
          <a:off x="8096890" y="1692505"/>
          <a:ext cx="2415815" cy="966326"/>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45339" rIns="22670" bIns="45339" numCol="1" spcCol="1270" anchor="ctr" anchorCtr="0">
          <a:noAutofit/>
        </a:bodyPr>
        <a:lstStyle/>
        <a:p>
          <a:pPr marL="0" lvl="0" indent="0" algn="ctr" defTabSz="755650">
            <a:lnSpc>
              <a:spcPct val="90000"/>
            </a:lnSpc>
            <a:spcBef>
              <a:spcPct val="0"/>
            </a:spcBef>
            <a:spcAft>
              <a:spcPct val="35000"/>
            </a:spcAft>
            <a:buNone/>
          </a:pPr>
          <a:r>
            <a:rPr lang="en-US" sz="1700" kern="1200"/>
            <a:t>Conversion to Microdata (MDF)</a:t>
          </a:r>
        </a:p>
      </dsp:txBody>
      <dsp:txXfrm>
        <a:off x="8580053" y="1692505"/>
        <a:ext cx="1449489" cy="966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50767-7125-4C12-9456-D02E51BAE108}">
      <dsp:nvSpPr>
        <dsp:cNvPr id="0" name=""/>
        <dsp:cNvSpPr/>
      </dsp:nvSpPr>
      <dsp:spPr>
        <a:xfrm rot="5400000">
          <a:off x="754812" y="941431"/>
          <a:ext cx="826781" cy="941261"/>
        </a:xfrm>
        <a:prstGeom prst="bentUpArrow">
          <a:avLst>
            <a:gd name="adj1" fmla="val 32840"/>
            <a:gd name="adj2" fmla="val 25000"/>
            <a:gd name="adj3" fmla="val 35780"/>
          </a:avLst>
        </a:prstGeom>
        <a:solidFill>
          <a:schemeClr val="accent5">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C273FB-D4AB-4E41-965C-141A17FAC7B4}">
      <dsp:nvSpPr>
        <dsp:cNvPr id="0" name=""/>
        <dsp:cNvSpPr/>
      </dsp:nvSpPr>
      <dsp:spPr>
        <a:xfrm>
          <a:off x="535765" y="24927"/>
          <a:ext cx="1391812" cy="974223"/>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United States</a:t>
          </a:r>
          <a:endParaRPr lang="en-US" sz="6500" kern="1200"/>
        </a:p>
      </dsp:txBody>
      <dsp:txXfrm>
        <a:off x="583331" y="72493"/>
        <a:ext cx="1296680" cy="879091"/>
      </dsp:txXfrm>
    </dsp:sp>
    <dsp:sp modelId="{1EB4D1CB-BBC6-4317-8F26-793D3AA730DC}">
      <dsp:nvSpPr>
        <dsp:cNvPr id="0" name=""/>
        <dsp:cNvSpPr/>
      </dsp:nvSpPr>
      <dsp:spPr>
        <a:xfrm>
          <a:off x="1927578" y="117842"/>
          <a:ext cx="1012271" cy="787410"/>
        </a:xfrm>
        <a:prstGeom prst="rect">
          <a:avLst/>
        </a:prstGeom>
        <a:noFill/>
        <a:ln>
          <a:noFill/>
        </a:ln>
        <a:effectLst/>
      </dsp:spPr>
      <dsp:style>
        <a:lnRef idx="0">
          <a:scrgbClr r="0" g="0" b="0"/>
        </a:lnRef>
        <a:fillRef idx="0">
          <a:scrgbClr r="0" g="0" b="0"/>
        </a:fillRef>
        <a:effectRef idx="0">
          <a:scrgbClr r="0" g="0" b="0"/>
        </a:effectRef>
        <a:fontRef idx="minor"/>
      </dsp:style>
    </dsp:sp>
    <dsp:sp modelId="{5E913FA8-2457-43E7-9113-DF42EB3B8553}">
      <dsp:nvSpPr>
        <dsp:cNvPr id="0" name=""/>
        <dsp:cNvSpPr/>
      </dsp:nvSpPr>
      <dsp:spPr>
        <a:xfrm rot="5400000">
          <a:off x="1908773" y="2035805"/>
          <a:ext cx="826781" cy="941261"/>
        </a:xfrm>
        <a:prstGeom prst="bentUpArrow">
          <a:avLst>
            <a:gd name="adj1" fmla="val 32840"/>
            <a:gd name="adj2" fmla="val 25000"/>
            <a:gd name="adj3" fmla="val 35780"/>
          </a:avLst>
        </a:prstGeom>
        <a:solidFill>
          <a:schemeClr val="accent5">
            <a:tint val="50000"/>
            <a:hueOff val="-3672177"/>
            <a:satOff val="-7688"/>
            <a:lumOff val="52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2B8115-04E4-4632-A3BD-EFD527E8DF69}">
      <dsp:nvSpPr>
        <dsp:cNvPr id="0" name=""/>
        <dsp:cNvSpPr/>
      </dsp:nvSpPr>
      <dsp:spPr>
        <a:xfrm>
          <a:off x="1689726" y="1119302"/>
          <a:ext cx="1391812" cy="974223"/>
        </a:xfrm>
        <a:prstGeom prst="roundRect">
          <a:avLst>
            <a:gd name="adj" fmla="val 16670"/>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States</a:t>
          </a:r>
        </a:p>
      </dsp:txBody>
      <dsp:txXfrm>
        <a:off x="1737292" y="1166868"/>
        <a:ext cx="1296680" cy="879091"/>
      </dsp:txXfrm>
    </dsp:sp>
    <dsp:sp modelId="{4CAAA084-08AB-4A0D-B364-7D51F63E6E37}">
      <dsp:nvSpPr>
        <dsp:cNvPr id="0" name=""/>
        <dsp:cNvSpPr/>
      </dsp:nvSpPr>
      <dsp:spPr>
        <a:xfrm>
          <a:off x="3081539" y="1212216"/>
          <a:ext cx="1012271" cy="787410"/>
        </a:xfrm>
        <a:prstGeom prst="rect">
          <a:avLst/>
        </a:prstGeom>
        <a:noFill/>
        <a:ln>
          <a:noFill/>
        </a:ln>
        <a:effectLst/>
      </dsp:spPr>
      <dsp:style>
        <a:lnRef idx="0">
          <a:scrgbClr r="0" g="0" b="0"/>
        </a:lnRef>
        <a:fillRef idx="0">
          <a:scrgbClr r="0" g="0" b="0"/>
        </a:fillRef>
        <a:effectRef idx="0">
          <a:scrgbClr r="0" g="0" b="0"/>
        </a:effectRef>
        <a:fontRef idx="minor"/>
      </dsp:style>
    </dsp:sp>
    <dsp:sp modelId="{990E2D72-3B9E-4404-9F7F-5F494F87DF33}">
      <dsp:nvSpPr>
        <dsp:cNvPr id="0" name=""/>
        <dsp:cNvSpPr/>
      </dsp:nvSpPr>
      <dsp:spPr>
        <a:xfrm rot="5400000">
          <a:off x="3062733" y="3130180"/>
          <a:ext cx="826781" cy="941261"/>
        </a:xfrm>
        <a:prstGeom prst="bentUpArrow">
          <a:avLst>
            <a:gd name="adj1" fmla="val 32840"/>
            <a:gd name="adj2" fmla="val 25000"/>
            <a:gd name="adj3" fmla="val 35780"/>
          </a:avLst>
        </a:prstGeom>
        <a:solidFill>
          <a:schemeClr val="accent5">
            <a:tint val="50000"/>
            <a:hueOff val="-7344354"/>
            <a:satOff val="-15375"/>
            <a:lumOff val="105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3290F44-6686-4513-97E2-650187E73E69}">
      <dsp:nvSpPr>
        <dsp:cNvPr id="0" name=""/>
        <dsp:cNvSpPr/>
      </dsp:nvSpPr>
      <dsp:spPr>
        <a:xfrm>
          <a:off x="2843686" y="2213676"/>
          <a:ext cx="1391812" cy="974223"/>
        </a:xfrm>
        <a:prstGeom prst="roundRect">
          <a:avLst>
            <a:gd name="adj" fmla="val 16670"/>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t>
          </a:r>
        </a:p>
      </dsp:txBody>
      <dsp:txXfrm>
        <a:off x="2891252" y="2261242"/>
        <a:ext cx="1296680" cy="879091"/>
      </dsp:txXfrm>
    </dsp:sp>
    <dsp:sp modelId="{AE5C4026-7697-4183-881F-C151CCEB6C91}">
      <dsp:nvSpPr>
        <dsp:cNvPr id="0" name=""/>
        <dsp:cNvSpPr/>
      </dsp:nvSpPr>
      <dsp:spPr>
        <a:xfrm>
          <a:off x="4235499" y="2306591"/>
          <a:ext cx="1012271" cy="787410"/>
        </a:xfrm>
        <a:prstGeom prst="rect">
          <a:avLst/>
        </a:prstGeom>
        <a:noFill/>
        <a:ln>
          <a:noFill/>
        </a:ln>
        <a:effectLst/>
      </dsp:spPr>
      <dsp:style>
        <a:lnRef idx="0">
          <a:scrgbClr r="0" g="0" b="0"/>
        </a:lnRef>
        <a:fillRef idx="0">
          <a:scrgbClr r="0" g="0" b="0"/>
        </a:fillRef>
        <a:effectRef idx="0">
          <a:scrgbClr r="0" g="0" b="0"/>
        </a:effectRef>
        <a:fontRef idx="minor"/>
      </dsp:style>
    </dsp:sp>
    <dsp:sp modelId="{8EFFDB73-EB7E-43FD-B7FF-57EB16329B59}">
      <dsp:nvSpPr>
        <dsp:cNvPr id="0" name=""/>
        <dsp:cNvSpPr/>
      </dsp:nvSpPr>
      <dsp:spPr>
        <a:xfrm>
          <a:off x="3997647" y="3308051"/>
          <a:ext cx="1391812" cy="974223"/>
        </a:xfrm>
        <a:prstGeom prst="roundRect">
          <a:avLst>
            <a:gd name="adj" fmla="val 1667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Census Blocks</a:t>
          </a:r>
        </a:p>
      </dsp:txBody>
      <dsp:txXfrm>
        <a:off x="4045213" y="3355617"/>
        <a:ext cx="1296680" cy="8790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D3D8B-950B-4801-8A4B-64649771E353}">
      <dsp:nvSpPr>
        <dsp:cNvPr id="0" name=""/>
        <dsp:cNvSpPr/>
      </dsp:nvSpPr>
      <dsp:spPr>
        <a:xfrm>
          <a:off x="1246822" y="183776"/>
          <a:ext cx="3647250" cy="1266642"/>
        </a:xfrm>
        <a:prstGeom prst="ellipse">
          <a:avLst/>
        </a:prstGeom>
        <a:solidFill>
          <a:schemeClr val="accent5">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A7EACE-8B0E-47BC-8B26-55F2C617922B}">
      <dsp:nvSpPr>
        <dsp:cNvPr id="0" name=""/>
        <dsp:cNvSpPr/>
      </dsp:nvSpPr>
      <dsp:spPr>
        <a:xfrm>
          <a:off x="2722686" y="3285353"/>
          <a:ext cx="706831" cy="452372"/>
        </a:xfrm>
        <a:prstGeom prst="down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6B537B-C06D-4BF5-8857-163734B306FA}">
      <dsp:nvSpPr>
        <dsp:cNvPr id="0" name=""/>
        <dsp:cNvSpPr/>
      </dsp:nvSpPr>
      <dsp:spPr>
        <a:xfrm>
          <a:off x="1379706" y="3647250"/>
          <a:ext cx="3392791" cy="84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Internally consistent histogram</a:t>
          </a:r>
        </a:p>
      </dsp:txBody>
      <dsp:txXfrm>
        <a:off x="1379706" y="3647250"/>
        <a:ext cx="3392791" cy="848197"/>
      </dsp:txXfrm>
    </dsp:sp>
    <dsp:sp modelId="{A18F496C-CEA6-4A56-BE39-AA18DA7FA96B}">
      <dsp:nvSpPr>
        <dsp:cNvPr id="0" name=""/>
        <dsp:cNvSpPr/>
      </dsp:nvSpPr>
      <dsp:spPr>
        <a:xfrm>
          <a:off x="2572838" y="1548243"/>
          <a:ext cx="1272296" cy="127229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Constraints</a:t>
          </a:r>
          <a:r>
            <a:rPr lang="en-US" sz="1100" kern="1200">
              <a:latin typeface="Calibri Light" panose="020F0302020204030204"/>
            </a:rPr>
            <a:t>**</a:t>
          </a:r>
          <a:endParaRPr lang="en-US" sz="1100" kern="1200"/>
        </a:p>
      </dsp:txBody>
      <dsp:txXfrm>
        <a:off x="2759161" y="1734566"/>
        <a:ext cx="899650" cy="899650"/>
      </dsp:txXfrm>
    </dsp:sp>
    <dsp:sp modelId="{421B9ABF-46D0-420B-BA63-BE42C05761EE}">
      <dsp:nvSpPr>
        <dsp:cNvPr id="0" name=""/>
        <dsp:cNvSpPr/>
      </dsp:nvSpPr>
      <dsp:spPr>
        <a:xfrm>
          <a:off x="1671154" y="501395"/>
          <a:ext cx="1272296" cy="1272296"/>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Noisy Measurements</a:t>
          </a:r>
        </a:p>
      </dsp:txBody>
      <dsp:txXfrm>
        <a:off x="1857477" y="687718"/>
        <a:ext cx="899650" cy="899650"/>
      </dsp:txXfrm>
    </dsp:sp>
    <dsp:sp modelId="{2AA2ECE7-230B-4FF4-A517-871FC558FA26}">
      <dsp:nvSpPr>
        <dsp:cNvPr id="0" name=""/>
        <dsp:cNvSpPr/>
      </dsp:nvSpPr>
      <dsp:spPr>
        <a:xfrm>
          <a:off x="2963009" y="286125"/>
          <a:ext cx="1272296" cy="1272296"/>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t>Invariants</a:t>
          </a:r>
          <a:r>
            <a:rPr lang="en-US" sz="1100" kern="1200">
              <a:latin typeface="Calibri Light" panose="020F0302020204030204"/>
            </a:rPr>
            <a:t>*</a:t>
          </a:r>
          <a:endParaRPr lang="en-US" sz="1100" kern="1200"/>
        </a:p>
      </dsp:txBody>
      <dsp:txXfrm>
        <a:off x="3149332" y="472448"/>
        <a:ext cx="899650" cy="899650"/>
      </dsp:txXfrm>
    </dsp:sp>
    <dsp:sp modelId="{937E4D3E-9AB6-4868-BB74-1051AAF2ED25}">
      <dsp:nvSpPr>
        <dsp:cNvPr id="0" name=""/>
        <dsp:cNvSpPr/>
      </dsp:nvSpPr>
      <dsp:spPr>
        <a:xfrm>
          <a:off x="1096974" y="28273"/>
          <a:ext cx="3958256" cy="3166605"/>
        </a:xfrm>
        <a:prstGeom prst="funnel">
          <a:avLst/>
        </a:prstGeom>
        <a:solidFill>
          <a:schemeClr val="lt1">
            <a:alpha val="4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E2107-B772-484D-98DC-7164B8ABD310}">
      <dsp:nvSpPr>
        <dsp:cNvPr id="0" name=""/>
        <dsp:cNvSpPr/>
      </dsp:nvSpPr>
      <dsp:spPr>
        <a:xfrm>
          <a:off x="0" y="115350"/>
          <a:ext cx="9131967" cy="2034038"/>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09CE90-8033-460F-BFAE-0250AE709B0E}">
      <dsp:nvSpPr>
        <dsp:cNvPr id="0" name=""/>
        <dsp:cNvSpPr/>
      </dsp:nvSpPr>
      <dsp:spPr>
        <a:xfrm>
          <a:off x="273959" y="271205"/>
          <a:ext cx="2682515" cy="1491628"/>
        </a:xfrm>
        <a:prstGeom prst="roundRect">
          <a:avLst>
            <a:gd name="adj" fmla="val 10000"/>
          </a:avLst>
        </a:prstGeom>
        <a:blipFill dpi="0" rotWithShape="1">
          <a:blip xmlns:r="http://schemas.openxmlformats.org/officeDocument/2006/relationships" r:embed="rId1"/>
          <a:srcRect/>
          <a:stretch>
            <a:fillRect l="574" t="-5172" r="574" b="-517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778B0C-8DF4-45A1-86F1-DEBC9183C81A}">
      <dsp:nvSpPr>
        <dsp:cNvPr id="0" name=""/>
        <dsp:cNvSpPr/>
      </dsp:nvSpPr>
      <dsp:spPr>
        <a:xfrm rot="10800000">
          <a:off x="273959" y="2034038"/>
          <a:ext cx="2682515" cy="248604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2020 Census Redistricting and DHC Tabulations</a:t>
          </a:r>
        </a:p>
        <a:p>
          <a:pPr marL="114300" lvl="1" indent="-114300" algn="l" defTabSz="622300">
            <a:lnSpc>
              <a:spcPct val="90000"/>
            </a:lnSpc>
            <a:spcBef>
              <a:spcPct val="0"/>
            </a:spcBef>
            <a:spcAft>
              <a:spcPct val="15000"/>
            </a:spcAft>
            <a:buChar char="•"/>
          </a:pPr>
          <a:r>
            <a:rPr lang="en-US" sz="1400" u="sng" kern="1200" dirty="0"/>
            <a:t>Official</a:t>
          </a:r>
          <a:r>
            <a:rPr lang="en-US" sz="1400" kern="1200" dirty="0"/>
            <a:t> 2020 Census Statistics</a:t>
          </a:r>
        </a:p>
        <a:p>
          <a:pPr marL="114300" lvl="1" indent="-114300" algn="l" defTabSz="622300">
            <a:lnSpc>
              <a:spcPct val="90000"/>
            </a:lnSpc>
            <a:spcBef>
              <a:spcPct val="0"/>
            </a:spcBef>
            <a:spcAft>
              <a:spcPct val="15000"/>
            </a:spcAft>
            <a:buChar char="•"/>
          </a:pPr>
          <a:r>
            <a:rPr lang="en-US" sz="1400" kern="1200" dirty="0"/>
            <a:t>Higher Accuracy (feature of TDA)</a:t>
          </a:r>
        </a:p>
        <a:p>
          <a:pPr marL="114300" lvl="1" indent="-114300" algn="l" defTabSz="622300">
            <a:lnSpc>
              <a:spcPct val="90000"/>
            </a:lnSpc>
            <a:spcBef>
              <a:spcPct val="0"/>
            </a:spcBef>
            <a:spcAft>
              <a:spcPct val="15000"/>
            </a:spcAft>
            <a:buChar char="•"/>
          </a:pPr>
          <a:r>
            <a:rPr lang="en-US" sz="1400" kern="1200" dirty="0"/>
            <a:t>Does include bias due to post-processing</a:t>
          </a:r>
        </a:p>
      </dsp:txBody>
      <dsp:txXfrm rot="10800000">
        <a:off x="350414" y="2034038"/>
        <a:ext cx="2529605" cy="2409592"/>
      </dsp:txXfrm>
    </dsp:sp>
    <dsp:sp modelId="{F2F0B1B7-E15A-4770-8D99-E1E5E3B9D8DA}">
      <dsp:nvSpPr>
        <dsp:cNvPr id="0" name=""/>
        <dsp:cNvSpPr/>
      </dsp:nvSpPr>
      <dsp:spPr>
        <a:xfrm>
          <a:off x="3224725" y="271205"/>
          <a:ext cx="2682515" cy="1491628"/>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6158D6-26C7-48D4-89CF-CBA9996E63DB}">
      <dsp:nvSpPr>
        <dsp:cNvPr id="0" name=""/>
        <dsp:cNvSpPr/>
      </dsp:nvSpPr>
      <dsp:spPr>
        <a:xfrm rot="10800000">
          <a:off x="3224725" y="2034038"/>
          <a:ext cx="2682515" cy="248604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2020 Census PPMF</a:t>
          </a:r>
        </a:p>
        <a:p>
          <a:pPr marL="114300" lvl="1" indent="-114300" algn="l" defTabSz="622300">
            <a:lnSpc>
              <a:spcPct val="90000"/>
            </a:lnSpc>
            <a:spcBef>
              <a:spcPct val="0"/>
            </a:spcBef>
            <a:spcAft>
              <a:spcPct val="15000"/>
            </a:spcAft>
            <a:buChar char="•"/>
          </a:pPr>
          <a:r>
            <a:rPr lang="en-US" sz="1400" kern="1200" dirty="0"/>
            <a:t>100% microdata file</a:t>
          </a:r>
        </a:p>
        <a:p>
          <a:pPr marL="114300" lvl="1" indent="-114300" algn="l" defTabSz="622300">
            <a:lnSpc>
              <a:spcPct val="90000"/>
            </a:lnSpc>
            <a:spcBef>
              <a:spcPct val="0"/>
            </a:spcBef>
            <a:spcAft>
              <a:spcPct val="15000"/>
            </a:spcAft>
            <a:buChar char="•"/>
          </a:pPr>
          <a:r>
            <a:rPr lang="en-US" sz="1400" kern="1200" dirty="0"/>
            <a:t>Consistent with published tabulations</a:t>
          </a:r>
        </a:p>
        <a:p>
          <a:pPr marL="114300" lvl="1" indent="-114300" algn="l" defTabSz="622300">
            <a:lnSpc>
              <a:spcPct val="90000"/>
            </a:lnSpc>
            <a:spcBef>
              <a:spcPct val="0"/>
            </a:spcBef>
            <a:spcAft>
              <a:spcPct val="15000"/>
            </a:spcAft>
            <a:buChar char="•"/>
          </a:pPr>
          <a:r>
            <a:rPr lang="en-US" sz="1400" kern="1200" dirty="0"/>
            <a:t>Useful for special tabulations and microdata analysis</a:t>
          </a:r>
        </a:p>
      </dsp:txBody>
      <dsp:txXfrm rot="10800000">
        <a:off x="3301180" y="2034038"/>
        <a:ext cx="2529605" cy="2409592"/>
      </dsp:txXfrm>
    </dsp:sp>
    <dsp:sp modelId="{E889A46A-C36C-4A87-9EDA-DD13770743CC}">
      <dsp:nvSpPr>
        <dsp:cNvPr id="0" name=""/>
        <dsp:cNvSpPr/>
      </dsp:nvSpPr>
      <dsp:spPr>
        <a:xfrm>
          <a:off x="6175492" y="271205"/>
          <a:ext cx="2682515" cy="1491628"/>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DBAC83-6A09-4745-BB98-CF34F5EFEA5F}">
      <dsp:nvSpPr>
        <dsp:cNvPr id="0" name=""/>
        <dsp:cNvSpPr/>
      </dsp:nvSpPr>
      <dsp:spPr>
        <a:xfrm rot="10800000">
          <a:off x="6175492" y="2034038"/>
          <a:ext cx="2682515" cy="248604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2020 Census NMF</a:t>
          </a:r>
        </a:p>
        <a:p>
          <a:pPr marL="114300" lvl="1" indent="-114300" algn="l" defTabSz="622300">
            <a:lnSpc>
              <a:spcPct val="90000"/>
            </a:lnSpc>
            <a:spcBef>
              <a:spcPct val="0"/>
            </a:spcBef>
            <a:spcAft>
              <a:spcPct val="15000"/>
            </a:spcAft>
            <a:buChar char="•"/>
          </a:pPr>
          <a:r>
            <a:rPr lang="en-US" sz="1400" kern="1200" dirty="0"/>
            <a:t>Can be used to produce unbiased estimates and confidence intervals</a:t>
          </a:r>
        </a:p>
        <a:p>
          <a:pPr marL="114300" lvl="1" indent="-114300" algn="l" defTabSz="622300">
            <a:lnSpc>
              <a:spcPct val="90000"/>
            </a:lnSpc>
            <a:spcBef>
              <a:spcPct val="0"/>
            </a:spcBef>
            <a:spcAft>
              <a:spcPct val="15000"/>
            </a:spcAft>
            <a:buChar char="•"/>
          </a:pPr>
          <a:r>
            <a:rPr lang="en-US" sz="1400" kern="1200" dirty="0"/>
            <a:t>Can be used to evaluate alternate post-processing mechanisms</a:t>
          </a:r>
        </a:p>
        <a:p>
          <a:pPr marL="114300" lvl="1" indent="-114300" algn="l" defTabSz="622300">
            <a:lnSpc>
              <a:spcPct val="90000"/>
            </a:lnSpc>
            <a:spcBef>
              <a:spcPct val="0"/>
            </a:spcBef>
            <a:spcAft>
              <a:spcPct val="15000"/>
            </a:spcAft>
            <a:buChar char="•"/>
          </a:pPr>
          <a:r>
            <a:rPr lang="en-US" sz="1400" u="sng" kern="1200" dirty="0"/>
            <a:t>Research</a:t>
          </a:r>
          <a:r>
            <a:rPr lang="en-US" sz="1400" kern="1200" dirty="0"/>
            <a:t> product</a:t>
          </a:r>
        </a:p>
      </dsp:txBody>
      <dsp:txXfrm rot="10800000">
        <a:off x="6251947" y="2034038"/>
        <a:ext cx="2529605" cy="240959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5/24/2023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a:latin typeface="Times New Roman"/>
              <a:cs typeface="Times New Roman"/>
            </a:endParaRPr>
          </a:p>
        </p:txBody>
      </p:sp>
      <p:sp>
        <p:nvSpPr>
          <p:cNvPr id="4" name="Slide Number Placeholder 3"/>
          <p:cNvSpPr>
            <a:spLocks noGrp="1"/>
          </p:cNvSpPr>
          <p:nvPr>
            <p:ph type="sldNum" sz="quarter" idx="5"/>
          </p:nvPr>
        </p:nvSpPr>
        <p:spPr/>
        <p:txBody>
          <a:bodyPr/>
          <a:lstStyle/>
          <a:p>
            <a:fld id="{5F15AF52-C18E-4FEF-A68A-51556A132924}" type="slidenum">
              <a:rPr lang="en-US" smtClean="0"/>
              <a:t>1</a:t>
            </a:fld>
            <a:endParaRPr lang="en-US"/>
          </a:p>
        </p:txBody>
      </p:sp>
    </p:spTree>
    <p:extLst>
      <p:ext uri="{BB962C8B-B14F-4D97-AF65-F5344CB8AC3E}">
        <p14:creationId xmlns:p14="http://schemas.microsoft.com/office/powerpoint/2010/main" val="1540644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r>
              <a:rPr lang="en-US" baseline="0">
                <a:latin typeface="Times New Roman"/>
                <a:cs typeface="Times New Roman"/>
              </a:rPr>
              <a:t>First, just a reminder to orient us </a:t>
            </a:r>
            <a:r>
              <a:rPr lang="en-US">
                <a:latin typeface="Times New Roman"/>
                <a:cs typeface="Times New Roman"/>
              </a:rPr>
              <a:t>among the 2020 Census data products</a:t>
            </a:r>
            <a:r>
              <a:rPr lang="en-US" baseline="0">
                <a:latin typeface="Times New Roman"/>
                <a:cs typeface="Times New Roman"/>
              </a:rPr>
              <a:t>. Today, I’ll talk about the DHC; the Demo Profile is basically treated as part of it. They will be released together in May.</a:t>
            </a:r>
          </a:p>
          <a:p>
            <a:pPr marL="0" lvl="3"/>
            <a:endParaRPr lang="en-US" baseline="0">
              <a:latin typeface="Times New Roman" panose="02020603050405020304" pitchFamily="18" charset="0"/>
              <a:cs typeface="Times New Roman" panose="02020603050405020304" pitchFamily="18" charset="0"/>
            </a:endParaRPr>
          </a:p>
          <a:p>
            <a:pPr marL="0" lvl="3"/>
            <a:r>
              <a:rPr lang="en-US" baseline="0">
                <a:latin typeface="Times New Roman"/>
                <a:cs typeface="Times New Roman"/>
              </a:rPr>
              <a:t>The next product after that is the Detailed DHC-A. That is the product that will have the detailed groups so many people have been waiting on – like Mexican, Navajo Nation, Chinese, etc.</a:t>
            </a:r>
            <a:r>
              <a:rPr lang="en-US">
                <a:latin typeface="Times New Roman"/>
                <a:cs typeface="Times New Roman"/>
              </a:rPr>
              <a:t> </a:t>
            </a:r>
            <a:endParaRPr lang="en-US" baseline="0">
              <a:latin typeface="Times New Roman"/>
              <a:cs typeface="Times New Roman"/>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a:t>
            </a:fld>
            <a:endParaRPr lang="en-US"/>
          </a:p>
        </p:txBody>
      </p:sp>
    </p:spTree>
    <p:extLst>
      <p:ext uri="{BB962C8B-B14F-4D97-AF65-F5344CB8AC3E}">
        <p14:creationId xmlns:p14="http://schemas.microsoft.com/office/powerpoint/2010/main" val="68786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Apportionment was already released, and it provides the total population counts for the states.</a:t>
            </a:r>
          </a:p>
          <a:p>
            <a:r>
              <a:rPr lang="en-US" dirty="0"/>
              <a:t>It does not undergo disclosure avoidance. </a:t>
            </a:r>
          </a:p>
        </p:txBody>
      </p:sp>
      <p:sp>
        <p:nvSpPr>
          <p:cNvPr id="4" name="Slide Number Placeholder 3"/>
          <p:cNvSpPr>
            <a:spLocks noGrp="1"/>
          </p:cNvSpPr>
          <p:nvPr>
            <p:ph type="sldNum" sz="quarter" idx="5"/>
          </p:nvPr>
        </p:nvSpPr>
        <p:spPr/>
        <p:txBody>
          <a:bodyPr/>
          <a:lstStyle/>
          <a:p>
            <a:fld id="{5F15AF52-C18E-4FEF-A68A-51556A132924}" type="slidenum">
              <a:rPr lang="en-US" smtClean="0"/>
              <a:t>3</a:t>
            </a:fld>
            <a:endParaRPr lang="en-US"/>
          </a:p>
        </p:txBody>
      </p:sp>
    </p:spTree>
    <p:extLst>
      <p:ext uri="{BB962C8B-B14F-4D97-AF65-F5344CB8AC3E}">
        <p14:creationId xmlns:p14="http://schemas.microsoft.com/office/powerpoint/2010/main" val="4257342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Redistricting file was also already released.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includes 6 tables – housing occupancy, race and Hispanic or Latino origin by total population and people 18 years and over, and major group quarters population</a:t>
            </a:r>
          </a:p>
          <a:p>
            <a:endParaRPr lang="en-US" dirty="0"/>
          </a:p>
          <a:p>
            <a:r>
              <a:rPr lang="en-US" dirty="0"/>
              <a:t>The Redistricting File, Demographic Profile, and DHC will all be protected using the </a:t>
            </a:r>
            <a:r>
              <a:rPr lang="en-US" dirty="0" err="1"/>
              <a:t>TopDown</a:t>
            </a:r>
            <a:r>
              <a:rPr lang="en-US" dirty="0"/>
              <a:t> Algorithm or TDA. </a:t>
            </a:r>
          </a:p>
          <a:p>
            <a:r>
              <a:rPr lang="en-US" dirty="0"/>
              <a:t>They will all be consistent with each other. </a:t>
            </a:r>
          </a:p>
          <a:p>
            <a:endParaRPr lang="en-US" dirty="0"/>
          </a:p>
        </p:txBody>
      </p:sp>
      <p:sp>
        <p:nvSpPr>
          <p:cNvPr id="4" name="Slide Number Placeholder 3"/>
          <p:cNvSpPr>
            <a:spLocks noGrp="1"/>
          </p:cNvSpPr>
          <p:nvPr>
            <p:ph type="sldNum" sz="quarter" idx="5"/>
          </p:nvPr>
        </p:nvSpPr>
        <p:spPr/>
        <p:txBody>
          <a:bodyPr/>
          <a:lstStyle/>
          <a:p>
            <a:fld id="{5F15AF52-C18E-4FEF-A68A-51556A132924}" type="slidenum">
              <a:rPr lang="en-US" smtClean="0"/>
              <a:t>4</a:t>
            </a:fld>
            <a:endParaRPr lang="en-US"/>
          </a:p>
        </p:txBody>
      </p:sp>
    </p:spTree>
    <p:extLst>
      <p:ext uri="{BB962C8B-B14F-4D97-AF65-F5344CB8AC3E}">
        <p14:creationId xmlns:p14="http://schemas.microsoft.com/office/powerpoint/2010/main" val="813262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The Demographic Profile provides a snapshot of many characteristics in one table – to provide an overview of a community.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For the Demo Profile, we are currently in production and conducting quality assurance checks. </a:t>
            </a:r>
          </a:p>
        </p:txBody>
      </p:sp>
      <p:sp>
        <p:nvSpPr>
          <p:cNvPr id="4" name="Slide Number Placeholder 3"/>
          <p:cNvSpPr>
            <a:spLocks noGrp="1"/>
          </p:cNvSpPr>
          <p:nvPr>
            <p:ph type="sldNum" sz="quarter" idx="5"/>
          </p:nvPr>
        </p:nvSpPr>
        <p:spPr/>
        <p:txBody>
          <a:bodyPr/>
          <a:lstStyle/>
          <a:p>
            <a:fld id="{68C6CA74-8AAE-49D5-AF33-241FED2C667F}" type="slidenum">
              <a:rPr lang="en-US" smtClean="0"/>
              <a:t>5</a:t>
            </a:fld>
            <a:endParaRPr lang="en-US" dirty="0"/>
          </a:p>
        </p:txBody>
      </p:sp>
    </p:spTree>
    <p:extLst>
      <p:ext uri="{BB962C8B-B14F-4D97-AF65-F5344CB8AC3E}">
        <p14:creationId xmlns:p14="http://schemas.microsoft.com/office/powerpoint/2010/main" val="1144973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The DHC is the most extensive data product because it contains the most amount of tables.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1" dirty="0">
                <a:latin typeface="Calibri" panose="020F0502020204030204" pitchFamily="34" charset="0"/>
                <a:cs typeface="Calibri" panose="020F0502020204030204" pitchFamily="34" charset="0"/>
              </a:rPr>
              <a:t>The topics listed are not exhaustive, but shows how DHC gets more detailed than Redistricting and Demo Profile</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For the DHC, we are currently in production and conducting quality assurance checks.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Your feedback on this product was vital as we developed the disclosure avoidance system.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US" sz="1200" b="0" dirty="0">
              <a:latin typeface="Calibri" panose="020F0502020204030204" pitchFamily="34" charset="0"/>
              <a:cs typeface="Calibri" panose="020F0502020204030204" pitchFamily="34" charset="0"/>
            </a:endParaRP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Today’s presentation focuses on the Redistricting, Demo Profile, and DHC data products, but I wanted to quickly go over the remaining data products as a reminder.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US" sz="1200" b="1"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68C6CA74-8AAE-49D5-AF33-241FED2C667F}" type="slidenum">
              <a:rPr lang="en-US" smtClean="0"/>
              <a:t>6</a:t>
            </a:fld>
            <a:endParaRPr lang="en-US" dirty="0"/>
          </a:p>
        </p:txBody>
      </p:sp>
    </p:spTree>
    <p:extLst>
      <p:ext uri="{BB962C8B-B14F-4D97-AF65-F5344CB8AC3E}">
        <p14:creationId xmlns:p14="http://schemas.microsoft.com/office/powerpoint/2010/main" val="420982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Unlike Redistricting, Demo Profile, and DHC which are protected by the </a:t>
            </a:r>
            <a:r>
              <a:rPr lang="en-US" sz="1200" b="0" dirty="0" err="1">
                <a:latin typeface="Calibri" panose="020F0502020204030204" pitchFamily="34" charset="0"/>
                <a:cs typeface="Calibri" panose="020F0502020204030204" pitchFamily="34" charset="0"/>
              </a:rPr>
              <a:t>TopDown</a:t>
            </a:r>
            <a:r>
              <a:rPr lang="en-US" sz="1200" b="0" dirty="0">
                <a:latin typeface="Calibri" panose="020F0502020204030204" pitchFamily="34" charset="0"/>
                <a:cs typeface="Calibri" panose="020F0502020204030204" pitchFamily="34" charset="0"/>
              </a:rPr>
              <a:t> Algorithm, the remaining data products have their own algorithm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Although, they are still protected by differential privacy.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US" sz="1200" b="0" dirty="0">
              <a:latin typeface="Calibri" panose="020F0502020204030204" pitchFamily="34" charset="0"/>
              <a:cs typeface="Calibri" panose="020F0502020204030204" pitchFamily="34" charset="0"/>
            </a:endParaRP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Detailed DHC-A includes total population and sex by age for approximately 370 detailed racial and ethnic groups and 1,200 detailed American Indian and Alaska Native (AIAN) tribal and village population groups</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These tables are available for nation, State, County, Tract, Place, AIANNH areas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We recently requested feedback on this product via the Proof of Concept, and we are currently assessing that feedback prior to entering the production development cycle.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Roberto will dive into this product a little more. </a:t>
            </a:r>
          </a:p>
        </p:txBody>
      </p:sp>
      <p:sp>
        <p:nvSpPr>
          <p:cNvPr id="4" name="Slide Number Placeholder 3"/>
          <p:cNvSpPr>
            <a:spLocks noGrp="1"/>
          </p:cNvSpPr>
          <p:nvPr>
            <p:ph type="sldNum" sz="quarter" idx="5"/>
          </p:nvPr>
        </p:nvSpPr>
        <p:spPr/>
        <p:txBody>
          <a:bodyPr/>
          <a:lstStyle/>
          <a:p>
            <a:fld id="{68C6CA74-8AAE-49D5-AF33-241FED2C667F}" type="slidenum">
              <a:rPr lang="en-US" smtClean="0"/>
              <a:t>7</a:t>
            </a:fld>
            <a:endParaRPr lang="en-US" dirty="0"/>
          </a:p>
        </p:txBody>
      </p:sp>
    </p:spTree>
    <p:extLst>
      <p:ext uri="{BB962C8B-B14F-4D97-AF65-F5344CB8AC3E}">
        <p14:creationId xmlns:p14="http://schemas.microsoft.com/office/powerpoint/2010/main" val="2344039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Detailed DHC-B includes Household Type and Tenure, and these tables are also repeated for approximately 370 detailed racial and ethnic groups and 1,200 detailed American Indian and Alaska Native (AIAN) tribal and village population groups</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Although Detailed DHC-B is protected by a different algorithm than Detailed DHC-A, we are trying to keep them as similar as possible.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For example, we are proposing the same geographies for Detailed DHC-B as Detailed DHC-A. </a:t>
            </a: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lang="en-US" sz="1200" b="0" dirty="0">
              <a:latin typeface="Calibri" panose="020F0502020204030204" pitchFamily="34" charset="0"/>
              <a:cs typeface="Calibri" panose="020F0502020204030204" pitchFamily="34" charset="0"/>
            </a:endParaRPr>
          </a:p>
          <a:p>
            <a:pPr marL="57150" marR="0" lvl="1"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US" sz="1200" b="0" dirty="0">
                <a:latin typeface="Calibri" panose="020F0502020204030204" pitchFamily="34" charset="0"/>
                <a:cs typeface="Calibri" panose="020F0502020204030204" pitchFamily="34" charset="0"/>
              </a:rPr>
              <a:t>We are currently developing and testing the disclosure avoidance for this data product, and we are planning a Proof of Concept product – similar to Detailed DHC-A -- in the future. </a:t>
            </a:r>
          </a:p>
        </p:txBody>
      </p:sp>
      <p:sp>
        <p:nvSpPr>
          <p:cNvPr id="4" name="Slide Number Placeholder 3"/>
          <p:cNvSpPr>
            <a:spLocks noGrp="1"/>
          </p:cNvSpPr>
          <p:nvPr>
            <p:ph type="sldNum" sz="quarter" idx="5"/>
          </p:nvPr>
        </p:nvSpPr>
        <p:spPr/>
        <p:txBody>
          <a:bodyPr/>
          <a:lstStyle/>
          <a:p>
            <a:fld id="{68C6CA74-8AAE-49D5-AF33-241FED2C667F}" type="slidenum">
              <a:rPr lang="en-US" smtClean="0"/>
              <a:t>8</a:t>
            </a:fld>
            <a:endParaRPr lang="en-US" dirty="0"/>
          </a:p>
        </p:txBody>
      </p:sp>
    </p:spTree>
    <p:extLst>
      <p:ext uri="{BB962C8B-B14F-4D97-AF65-F5344CB8AC3E}">
        <p14:creationId xmlns:p14="http://schemas.microsoft.com/office/powerpoint/2010/main" val="1808689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Conducting a quality census hinges on the voluntary participation of the American public. Securing that participation requires that the public trust us to properly safeguard their data. To that end, Congress enacted strong confidentiality protections for the Census in sections 8(b) and 9(a) of Title 13. </a:t>
            </a:r>
          </a:p>
          <a:p>
            <a:endParaRPr lang="en-US"/>
          </a:p>
          <a:p>
            <a:r>
              <a:rPr lang="en-US"/>
              <a:t>The U.S. Supreme Court has affirmed that the Census Bureau has no discretion in adhering to these legal obligations. So, to safeguard the public’s confidential census responses, we have long employed a variety of statistical techniques to mitigate the risk of disclosure in the data that we publish.</a:t>
            </a:r>
          </a:p>
        </p:txBody>
      </p:sp>
      <p:sp>
        <p:nvSpPr>
          <p:cNvPr id="4" name="Slide Number Placeholder 3"/>
          <p:cNvSpPr>
            <a:spLocks noGrp="1"/>
          </p:cNvSpPr>
          <p:nvPr>
            <p:ph type="sldNum" sz="quarter" idx="5"/>
          </p:nvPr>
        </p:nvSpPr>
        <p:spPr/>
        <p:txBody>
          <a:bodyPr/>
          <a:lstStyle/>
          <a:p>
            <a:fld id="{F6A33367-C7DD-4070-8A8A-4A94FB71ED67}" type="slidenum">
              <a:rPr lang="en-US" smtClean="0"/>
              <a:t>10</a:t>
            </a:fld>
            <a:endParaRPr lang="en-US"/>
          </a:p>
        </p:txBody>
      </p:sp>
    </p:spTree>
    <p:extLst>
      <p:ext uri="{BB962C8B-B14F-4D97-AF65-F5344CB8AC3E}">
        <p14:creationId xmlns:p14="http://schemas.microsoft.com/office/powerpoint/2010/main" val="301635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Those statistical safeguards, known as “statistical disclosure limitation” or more colloquially at the Census Bureau as “Disclosure Avoidance” have taken different forms over the decades.  For the 1970 and 1980 Censuses, for example, we used a method known as suppression where table cells, or even entire tables were redacted if they did not meet certain underlying population size thresholds.  As you can imagine, this resulted in a large amount of missing data, particularly for lower level geographies, or for smaller populations.  (I call this the “</a:t>
            </a:r>
            <a:r>
              <a:rPr lang="en-US" err="1"/>
              <a:t>swiss</a:t>
            </a:r>
            <a:r>
              <a:rPr lang="en-US"/>
              <a:t> cheese effect”) As you can imagine, this had an obvious detrimental impact on numerous important uses of census data. Consequently, for the 1990 Census, we moved away from suppression and began injecting noise into some census tabulations instead, through a process known as record swapping. For the 2000 and 2010 Censuses, this noise injection was enhanced to cover more demographic characteristics across the suite of published census tabulations. Unlike its predecessor, however, the impact of swapping on census data was largely opaque to our data users, both because there were no longer obvious holes in the data as we had from suppression, but also because the effectiveness of swapping as a noise injection safeguard hinged at least in part on the public being unaware of its magnitude or scope.</a:t>
            </a:r>
          </a:p>
        </p:txBody>
      </p:sp>
      <p:sp>
        <p:nvSpPr>
          <p:cNvPr id="4" name="Slide Number Placeholder 3"/>
          <p:cNvSpPr>
            <a:spLocks noGrp="1"/>
          </p:cNvSpPr>
          <p:nvPr>
            <p:ph type="sldNum" sz="quarter" idx="5"/>
          </p:nvPr>
        </p:nvSpPr>
        <p:spPr/>
        <p:txBody>
          <a:bodyPr/>
          <a:lstStyle/>
          <a:p>
            <a:fld id="{F6A33367-C7DD-4070-8A8A-4A94FB71ED67}" type="slidenum">
              <a:rPr lang="en-US" smtClean="0"/>
              <a:t>11</a:t>
            </a:fld>
            <a:endParaRPr lang="en-US"/>
          </a:p>
        </p:txBody>
      </p:sp>
    </p:spTree>
    <p:extLst>
      <p:ext uri="{BB962C8B-B14F-4D97-AF65-F5344CB8AC3E}">
        <p14:creationId xmlns:p14="http://schemas.microsoft.com/office/powerpoint/2010/main" val="780193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challenge, however, is that disclosure risk is not static.  Much like IT security and hacking threats, statistical agencies have to contend with a constantly changing environment where existing threats increase, and new risks arise on a continuous basis. Two of the most vexing of these evolving threats come from the explosion of third-party data sources that can be used as part of an attack on published statistical data, and the ever increasing power of computers and optimization algorithms that can leverage these data in such an attack.</a:t>
            </a:r>
          </a:p>
        </p:txBody>
      </p:sp>
      <p:sp>
        <p:nvSpPr>
          <p:cNvPr id="4" name="Slide Number Placeholder 3"/>
          <p:cNvSpPr>
            <a:spLocks noGrp="1"/>
          </p:cNvSpPr>
          <p:nvPr>
            <p:ph type="sldNum" sz="quarter" idx="5"/>
          </p:nvPr>
        </p:nvSpPr>
        <p:spPr/>
        <p:txBody>
          <a:bodyPr/>
          <a:lstStyle/>
          <a:p>
            <a:fld id="{F6A33367-C7DD-4070-8A8A-4A94FB71ED67}" type="slidenum">
              <a:rPr lang="en-US" smtClean="0"/>
              <a:t>12</a:t>
            </a:fld>
            <a:endParaRPr lang="en-US"/>
          </a:p>
        </p:txBody>
      </p:sp>
    </p:spTree>
    <p:extLst>
      <p:ext uri="{BB962C8B-B14F-4D97-AF65-F5344CB8AC3E}">
        <p14:creationId xmlns:p14="http://schemas.microsoft.com/office/powerpoint/2010/main" val="1122948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with the knowledge that disclosure risks from reconstruction-abetted attacks are concerning, the Census Bureau decided to enhance our methods of noise injection for the 2020 Census, moving away from the swapping mechanism used in the past and adopting an approach based on the mathematical framework known as Differential Privacy.  DP allows for quantification of disclosure risk and confidentiality protection in ways that prior methods do not.</a:t>
            </a:r>
          </a:p>
          <a:p>
            <a:endParaRPr lang="en-US"/>
          </a:p>
          <a:p>
            <a:r>
              <a:rPr lang="en-US" b="0">
                <a:latin typeface="Calibri" panose="020F0502020204030204" pitchFamily="34" charset="0"/>
                <a:cs typeface="Calibri" panose="020F0502020204030204" pitchFamily="34" charset="0"/>
              </a:rPr>
              <a:t>Every individual that is reflected in a particular statistic contributes towards that statistic’s value.</a:t>
            </a:r>
          </a:p>
          <a:p>
            <a:r>
              <a:rPr lang="en-US" b="0">
                <a:latin typeface="Calibri" panose="020F0502020204030204" pitchFamily="34" charset="0"/>
                <a:cs typeface="Calibri" panose="020F0502020204030204" pitchFamily="34" charset="0"/>
              </a:rPr>
              <a:t>Every statistic that you publish “leaks” a small amount of private information.</a:t>
            </a:r>
          </a:p>
          <a:p>
            <a:r>
              <a:rPr lang="en-US" b="0">
                <a:latin typeface="Calibri" panose="020F0502020204030204" pitchFamily="34" charset="0"/>
                <a:cs typeface="Calibri" panose="020F0502020204030204" pitchFamily="34" charset="0"/>
              </a:rPr>
              <a:t>DP as a framework allows you to assess each individual’s contribution to the statistic, and to measure (and thus, limit) how much information about them will leak.</a:t>
            </a:r>
          </a:p>
          <a:p>
            <a:endParaRPr lang="en-US"/>
          </a:p>
        </p:txBody>
      </p:sp>
      <p:sp>
        <p:nvSpPr>
          <p:cNvPr id="4" name="Slide Number Placeholder 3"/>
          <p:cNvSpPr>
            <a:spLocks noGrp="1"/>
          </p:cNvSpPr>
          <p:nvPr>
            <p:ph type="sldNum" sz="quarter" idx="5"/>
          </p:nvPr>
        </p:nvSpPr>
        <p:spPr/>
        <p:txBody>
          <a:bodyPr/>
          <a:lstStyle/>
          <a:p>
            <a:fld id="{F6A33367-C7DD-4070-8A8A-4A94FB71ED67}" type="slidenum">
              <a:rPr lang="en-US" smtClean="0"/>
              <a:t>13</a:t>
            </a:fld>
            <a:endParaRPr lang="en-US"/>
          </a:p>
        </p:txBody>
      </p:sp>
    </p:spTree>
    <p:extLst>
      <p:ext uri="{BB962C8B-B14F-4D97-AF65-F5344CB8AC3E}">
        <p14:creationId xmlns:p14="http://schemas.microsoft.com/office/powerpoint/2010/main" val="1746906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there is no single way to implement DP. DP is merely the accounting system you use to measure and track disclosure risk across all of your releases.  Thus, we have employed a variety of differentially private algorithms to protect the different data products that comprise the 2020 Census.  For today’s discussion, we’re going to focus on the </a:t>
            </a:r>
            <a:r>
              <a:rPr lang="en-US" err="1"/>
              <a:t>TopDown</a:t>
            </a:r>
            <a:r>
              <a:rPr lang="en-US"/>
              <a:t> Algorithm, or TDA, which we used for the 2020 PL 94-171 redistricting data that were published last fall, and that we will be using for the 2020 demographic profiles and DHC.</a:t>
            </a:r>
          </a:p>
        </p:txBody>
      </p:sp>
      <p:sp>
        <p:nvSpPr>
          <p:cNvPr id="4" name="Slide Number Placeholder 3"/>
          <p:cNvSpPr>
            <a:spLocks noGrp="1"/>
          </p:cNvSpPr>
          <p:nvPr>
            <p:ph type="sldNum" sz="quarter" idx="5"/>
          </p:nvPr>
        </p:nvSpPr>
        <p:spPr/>
        <p:txBody>
          <a:bodyPr/>
          <a:lstStyle/>
          <a:p>
            <a:fld id="{F6A33367-C7DD-4070-8A8A-4A94FB71ED67}" type="slidenum">
              <a:rPr lang="en-US" smtClean="0"/>
              <a:t>14</a:t>
            </a:fld>
            <a:endParaRPr lang="en-US"/>
          </a:p>
        </p:txBody>
      </p:sp>
    </p:spTree>
    <p:extLst>
      <p:ext uri="{BB962C8B-B14F-4D97-AF65-F5344CB8AC3E}">
        <p14:creationId xmlns:p14="http://schemas.microsoft.com/office/powerpoint/2010/main" val="3289358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 high level, the TDA follows a five step process…</a:t>
            </a:r>
          </a:p>
        </p:txBody>
      </p:sp>
      <p:sp>
        <p:nvSpPr>
          <p:cNvPr id="4" name="Slide Number Placeholder 3"/>
          <p:cNvSpPr>
            <a:spLocks noGrp="1"/>
          </p:cNvSpPr>
          <p:nvPr>
            <p:ph type="sldNum" sz="quarter" idx="5"/>
          </p:nvPr>
        </p:nvSpPr>
        <p:spPr/>
        <p:txBody>
          <a:bodyPr/>
          <a:lstStyle/>
          <a:p>
            <a:fld id="{F6A33367-C7DD-4070-8A8A-4A94FB71ED67}" type="slidenum">
              <a:rPr lang="en-US" smtClean="0"/>
              <a:t>15</a:t>
            </a:fld>
            <a:endParaRPr lang="en-US"/>
          </a:p>
        </p:txBody>
      </p:sp>
    </p:spTree>
    <p:extLst>
      <p:ext uri="{BB962C8B-B14F-4D97-AF65-F5344CB8AC3E}">
        <p14:creationId xmlns:p14="http://schemas.microsoft.com/office/powerpoint/2010/main" val="1696074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during the noisy measurements step of the algorithm, the TDA takes a massive number of noisy measurements of the confidential data, injecting a small amount of noise into each of those results.  But, those noisy measurements provide many different answers for the same question, and because the noise is injected independently, those results will differ from each other (i.e., the number of males and females in a geography summed together, may not equal the value for the total population of that geography).  Thus, the TDA then post-processes those noisy measurements into an internally and </a:t>
            </a:r>
            <a:r>
              <a:rPr lang="en-US" err="1"/>
              <a:t>hierarchally</a:t>
            </a:r>
            <a:r>
              <a:rPr lang="en-US"/>
              <a:t> consistent set of results, incorporating any corresponding invariants and constraints into the process.</a:t>
            </a:r>
          </a:p>
          <a:p>
            <a:endParaRPr lang="en-US"/>
          </a:p>
          <a:p>
            <a:r>
              <a:rPr lang="en-US"/>
              <a:t>It does this, as the name suggests, in a top-down fashion, starting at the level of the entire US, and moving sequentially down each geographic level of the hierarchy until it gets down to the block level.</a:t>
            </a:r>
            <a:endParaRPr lang="en-US">
              <a:cs typeface="Calibri"/>
            </a:endParaRPr>
          </a:p>
          <a:p>
            <a:endParaRPr lang="en-US"/>
          </a:p>
          <a:p>
            <a:r>
              <a:rPr lang="en-US"/>
              <a:t>At each level, the results and totals from the level above are added to the constraints…as were the PL data that have previously released.</a:t>
            </a:r>
          </a:p>
        </p:txBody>
      </p:sp>
      <p:sp>
        <p:nvSpPr>
          <p:cNvPr id="4" name="Slide Number Placeholder 3"/>
          <p:cNvSpPr>
            <a:spLocks noGrp="1"/>
          </p:cNvSpPr>
          <p:nvPr>
            <p:ph type="sldNum" sz="quarter" idx="5"/>
          </p:nvPr>
        </p:nvSpPr>
        <p:spPr/>
        <p:txBody>
          <a:bodyPr/>
          <a:lstStyle/>
          <a:p>
            <a:fld id="{F6A33367-C7DD-4070-8A8A-4A94FB71ED67}" type="slidenum">
              <a:rPr lang="en-US" smtClean="0"/>
              <a:t>16</a:t>
            </a:fld>
            <a:endParaRPr lang="en-US"/>
          </a:p>
        </p:txBody>
      </p:sp>
    </p:spTree>
    <p:extLst>
      <p:ext uri="{BB962C8B-B14F-4D97-AF65-F5344CB8AC3E}">
        <p14:creationId xmlns:p14="http://schemas.microsoft.com/office/powerpoint/2010/main" val="487344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5AF52-C18E-4FEF-A68A-51556A132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334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5AF52-C18E-4FEF-A68A-51556A132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1630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22</a:t>
            </a:fld>
            <a:endParaRPr lang="en-US"/>
          </a:p>
        </p:txBody>
      </p:sp>
    </p:spTree>
    <p:extLst>
      <p:ext uri="{BB962C8B-B14F-4D97-AF65-F5344CB8AC3E}">
        <p14:creationId xmlns:p14="http://schemas.microsoft.com/office/powerpoint/2010/main" val="1597651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23</a:t>
            </a:fld>
            <a:endParaRPr lang="en-US"/>
          </a:p>
        </p:txBody>
      </p:sp>
    </p:spTree>
    <p:extLst>
      <p:ext uri="{BB962C8B-B14F-4D97-AF65-F5344CB8AC3E}">
        <p14:creationId xmlns:p14="http://schemas.microsoft.com/office/powerpoint/2010/main" val="2547983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24</a:t>
            </a:fld>
            <a:endParaRPr lang="en-US"/>
          </a:p>
        </p:txBody>
      </p:sp>
    </p:spTree>
    <p:extLst>
      <p:ext uri="{BB962C8B-B14F-4D97-AF65-F5344CB8AC3E}">
        <p14:creationId xmlns:p14="http://schemas.microsoft.com/office/powerpoint/2010/main" val="4246844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25</a:t>
            </a:fld>
            <a:endParaRPr lang="en-US"/>
          </a:p>
        </p:txBody>
      </p:sp>
    </p:spTree>
    <p:extLst>
      <p:ext uri="{BB962C8B-B14F-4D97-AF65-F5344CB8AC3E}">
        <p14:creationId xmlns:p14="http://schemas.microsoft.com/office/powerpoint/2010/main" val="2799229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26</a:t>
            </a:fld>
            <a:endParaRPr lang="en-US"/>
          </a:p>
        </p:txBody>
      </p:sp>
    </p:spTree>
    <p:extLst>
      <p:ext uri="{BB962C8B-B14F-4D97-AF65-F5344CB8AC3E}">
        <p14:creationId xmlns:p14="http://schemas.microsoft.com/office/powerpoint/2010/main" val="4207475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58738"/>
            <a:ext cx="5761037" cy="3240087"/>
          </a:xfrm>
        </p:spPr>
      </p:sp>
      <p:sp>
        <p:nvSpPr>
          <p:cNvPr id="3" name="Notes Placeholder 2"/>
          <p:cNvSpPr>
            <a:spLocks noGrp="1"/>
          </p:cNvSpPr>
          <p:nvPr>
            <p:ph type="body" idx="1"/>
          </p:nvPr>
        </p:nvSpPr>
        <p:spPr>
          <a:xfrm>
            <a:off x="731520" y="3470597"/>
            <a:ext cx="5852160" cy="6071579"/>
          </a:xfrm>
        </p:spPr>
        <p:txBody>
          <a:bodyPr/>
          <a:lstStyle/>
          <a:p>
            <a:pPr marL="0" lvl="3"/>
            <a:endParaRPr lang="en-US" baseline="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F15AF52-C18E-4FEF-A68A-51556A132924}" type="slidenum">
              <a:rPr lang="en-US" smtClean="0"/>
              <a:t>27</a:t>
            </a:fld>
            <a:endParaRPr lang="en-US"/>
          </a:p>
        </p:txBody>
      </p:sp>
    </p:spTree>
    <p:extLst>
      <p:ext uri="{BB962C8B-B14F-4D97-AF65-F5344CB8AC3E}">
        <p14:creationId xmlns:p14="http://schemas.microsoft.com/office/powerpoint/2010/main" val="1780817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229100"/>
            <a:ext cx="5486400" cy="3771900"/>
          </a:xfrm>
        </p:spPr>
        <p:txBody>
          <a:bodyPr/>
          <a:lstStyle/>
          <a:p>
            <a:endParaRPr lang="en-US" dirty="0"/>
          </a:p>
          <a:p>
            <a:r>
              <a:rPr lang="en-US" sz="1000" b="0" i="0" dirty="0">
                <a:solidFill>
                  <a:srgbClr val="000000"/>
                </a:solidFill>
                <a:effectLst/>
              </a:rPr>
              <a:t>The Detailed DHC-A will provide population counts and sex and age statistics for</a:t>
            </a:r>
            <a:r>
              <a:rPr lang="en-US" sz="1000" dirty="0">
                <a:solidFill>
                  <a:srgbClr val="000000"/>
                </a:solidFill>
              </a:rPr>
              <a:t> </a:t>
            </a:r>
            <a:endParaRPr lang="en-US" dirty="0">
              <a:cs typeface="Calibri"/>
            </a:endParaRPr>
          </a:p>
          <a:p>
            <a:pPr fontAlgn="base"/>
            <a:r>
              <a:rPr lang="en-US" sz="1000" b="0" i="0" dirty="0">
                <a:solidFill>
                  <a:srgbClr val="000000"/>
                </a:solidFill>
                <a:effectLst/>
              </a:rPr>
              <a:t>approximately 370 detailed racial and ethnic groups and approximately</a:t>
            </a:r>
            <a:r>
              <a:rPr lang="en-US" sz="1000" dirty="0">
                <a:solidFill>
                  <a:srgbClr val="000000"/>
                </a:solidFill>
              </a:rPr>
              <a:t> </a:t>
            </a:r>
            <a:endParaRPr lang="en-US" sz="1000" b="0" i="0" dirty="0">
              <a:solidFill>
                <a:srgbClr val="000000"/>
              </a:solidFill>
              <a:effectLst/>
              <a:cs typeface="Calibri"/>
            </a:endParaRPr>
          </a:p>
          <a:p>
            <a:pPr fontAlgn="base"/>
            <a:r>
              <a:rPr lang="en-US" sz="1000" b="0" i="0" dirty="0">
                <a:solidFill>
                  <a:srgbClr val="000000"/>
                </a:solidFill>
                <a:effectLst/>
              </a:rPr>
              <a:t>1,200 American Indian and Alaska Native tribes and villages.</a:t>
            </a:r>
            <a:r>
              <a:rPr lang="en-US" sz="1000" dirty="0">
                <a:solidFill>
                  <a:srgbClr val="000000"/>
                </a:solidFill>
              </a:rPr>
              <a:t> </a:t>
            </a:r>
            <a:endParaRPr lang="en-US" sz="1000" b="0" i="0" dirty="0">
              <a:solidFill>
                <a:srgbClr val="000000"/>
              </a:solidFill>
              <a:effectLst/>
              <a:cs typeface="Calibri"/>
            </a:endParaRPr>
          </a:p>
          <a:p>
            <a:pPr algn="l" rtl="0" fontAlgn="base"/>
            <a:endParaRPr lang="en-US" sz="1000" b="0" i="0" u="none" strike="noStrike" dirty="0">
              <a:solidFill>
                <a:srgbClr val="000000"/>
              </a:solidFill>
              <a:effectLst/>
            </a:endParaRPr>
          </a:p>
          <a:p>
            <a:pPr algn="l" rtl="0" fontAlgn="base"/>
            <a:r>
              <a:rPr lang="en-US" sz="1000" b="0" i="0" u="none" strike="noStrike" dirty="0">
                <a:solidFill>
                  <a:srgbClr val="000000"/>
                </a:solidFill>
                <a:effectLst/>
              </a:rPr>
              <a:t>Population counts for detailed American Indian and Alaska tribes and villages, </a:t>
            </a:r>
            <a:r>
              <a:rPr lang="en-US" sz="1000" b="0" i="0" dirty="0">
                <a:solidFill>
                  <a:srgbClr val="444444"/>
                </a:solidFill>
                <a:effectLst/>
              </a:rPr>
              <a:t>​</a:t>
            </a:r>
            <a:endParaRPr lang="en-US" sz="1000" b="0" i="0" dirty="0">
              <a:solidFill>
                <a:srgbClr val="444444"/>
              </a:solidFill>
              <a:effectLst/>
              <a:cs typeface="Calibri"/>
            </a:endParaRPr>
          </a:p>
          <a:p>
            <a:pPr fontAlgn="base"/>
            <a:r>
              <a:rPr lang="en-US" sz="1000" b="0" i="0" u="none" strike="noStrike" dirty="0">
                <a:solidFill>
                  <a:srgbClr val="000000"/>
                </a:solidFill>
                <a:effectLst/>
              </a:rPr>
              <a:t>such as the Navajo Nation, the Lumbee Tribe of North Carolina,</a:t>
            </a:r>
            <a:r>
              <a:rPr lang="en-US" sz="1000" dirty="0">
                <a:solidFill>
                  <a:srgbClr val="000000"/>
                </a:solidFill>
              </a:rPr>
              <a:t> </a:t>
            </a:r>
            <a:endParaRPr lang="en-US" sz="1000" b="0" i="0" u="none" strike="noStrike" dirty="0">
              <a:solidFill>
                <a:srgbClr val="000000"/>
              </a:solidFill>
              <a:effectLst/>
              <a:cs typeface="Calibri"/>
            </a:endParaRPr>
          </a:p>
          <a:p>
            <a:pPr algn="l" rtl="0" fontAlgn="base"/>
            <a:r>
              <a:rPr lang="en-US" sz="1000" b="0" i="0" u="none" strike="noStrike" dirty="0">
                <a:solidFill>
                  <a:srgbClr val="000000"/>
                </a:solidFill>
                <a:effectLst/>
              </a:rPr>
              <a:t>the Arctic Slope Corporation, and the Native Village of Fort Yukon,</a:t>
            </a:r>
            <a:endParaRPr lang="en-US" sz="1000" b="0" i="0" u="none" strike="noStrike" dirty="0">
              <a:solidFill>
                <a:srgbClr val="000000"/>
              </a:solidFill>
              <a:effectLst/>
              <a:cs typeface="Calibri"/>
            </a:endParaRPr>
          </a:p>
          <a:p>
            <a:pPr algn="l" rtl="0" fontAlgn="base"/>
            <a:r>
              <a:rPr lang="en-US" sz="1000" b="0" i="0" u="none" strike="noStrike" dirty="0">
                <a:solidFill>
                  <a:srgbClr val="000000"/>
                </a:solidFill>
                <a:effectLst/>
              </a:rPr>
              <a:t>will be available in the Detailed DHC-A</a:t>
            </a:r>
            <a:endParaRPr lang="en-US" sz="1000" b="0" i="0" dirty="0">
              <a:solidFill>
                <a:srgbClr val="444444"/>
              </a:solidFill>
              <a:effectLst/>
            </a:endParaRPr>
          </a:p>
          <a:p>
            <a:pPr algn="l" rtl="0" fontAlgn="base"/>
            <a:r>
              <a:rPr lang="en-US" sz="1000" b="0" i="0" dirty="0">
                <a:solidFill>
                  <a:srgbClr val="444444"/>
                </a:solidFill>
                <a:effectLst/>
              </a:rPr>
              <a:t>​</a:t>
            </a:r>
            <a:endParaRPr lang="en-US" sz="1000" b="0" i="0" dirty="0">
              <a:solidFill>
                <a:srgbClr val="444444"/>
              </a:solidFill>
              <a:effectLst/>
              <a:cs typeface="Calibri"/>
            </a:endParaRPr>
          </a:p>
          <a:p>
            <a:pPr algn="l" rtl="0" fontAlgn="base"/>
            <a:r>
              <a:rPr lang="en-US" sz="1000" b="0" i="0" u="none" strike="noStrike" dirty="0">
                <a:solidFill>
                  <a:srgbClr val="000000"/>
                </a:solidFill>
                <a:effectLst/>
              </a:rPr>
              <a:t>This product will also provide statistics on sex by age for selected age categories</a:t>
            </a:r>
            <a:endParaRPr lang="en-US" sz="1000" b="0" i="0" dirty="0">
              <a:solidFill>
                <a:srgbClr val="444444"/>
              </a:solidFill>
              <a:effectLst/>
            </a:endParaRPr>
          </a:p>
          <a:p>
            <a:pPr algn="l" rtl="0" fontAlgn="base"/>
            <a:r>
              <a:rPr lang="en-US" sz="1000" b="0" i="0" u="none" strike="noStrike" dirty="0">
                <a:solidFill>
                  <a:srgbClr val="000000"/>
                </a:solidFill>
                <a:effectLst/>
              </a:rPr>
              <a:t>for detailed American Indian and Alaska Native </a:t>
            </a:r>
            <a:r>
              <a:rPr lang="en-US" sz="1000" b="0" i="0" dirty="0">
                <a:solidFill>
                  <a:srgbClr val="444444"/>
                </a:solidFill>
                <a:effectLst/>
              </a:rPr>
              <a:t>​</a:t>
            </a:r>
            <a:endParaRPr lang="en-US" sz="1000" b="0" i="0" dirty="0">
              <a:solidFill>
                <a:srgbClr val="444444"/>
              </a:solidFill>
              <a:effectLst/>
              <a:cs typeface="Calibri"/>
            </a:endParaRPr>
          </a:p>
          <a:p>
            <a:pPr algn="l" rtl="0" fontAlgn="base"/>
            <a:r>
              <a:rPr lang="en-US" sz="1000" b="0" i="0" u="none" strike="noStrike" dirty="0">
                <a:solidFill>
                  <a:srgbClr val="000000"/>
                </a:solidFill>
                <a:effectLst/>
              </a:rPr>
              <a:t>tribes and villages that meet certain population thresholds.</a:t>
            </a:r>
            <a:r>
              <a:rPr lang="en-US" sz="1000" b="0" i="0" dirty="0">
                <a:solidFill>
                  <a:srgbClr val="444444"/>
                </a:solidFill>
                <a:effectLst/>
              </a:rPr>
              <a:t>​</a:t>
            </a:r>
            <a:endParaRPr lang="en-US" sz="1000" b="0" i="0" dirty="0">
              <a:solidFill>
                <a:srgbClr val="444444"/>
              </a:solidFill>
              <a:effectLst/>
              <a:cs typeface="Calibri"/>
            </a:endParaRPr>
          </a:p>
          <a:p>
            <a:pPr algn="l" rtl="0" fontAlgn="base"/>
            <a:r>
              <a:rPr lang="en-US" sz="1000" b="0" i="0" dirty="0">
                <a:solidFill>
                  <a:srgbClr val="444444"/>
                </a:solidFill>
                <a:effectLst/>
              </a:rPr>
              <a:t>​</a:t>
            </a:r>
            <a:endParaRPr lang="en-US" sz="1000" b="0" i="0" dirty="0">
              <a:solidFill>
                <a:srgbClr val="444444"/>
              </a:solidFill>
              <a:effectLst/>
              <a:cs typeface="Calibri"/>
            </a:endParaRPr>
          </a:p>
          <a:p>
            <a:pPr fontAlgn="base">
              <a:defRPr/>
            </a:pPr>
            <a:r>
              <a:rPr lang="en-US" sz="1000" b="0" i="0" u="none" strike="noStrike" dirty="0">
                <a:solidFill>
                  <a:srgbClr val="000000"/>
                </a:solidFill>
                <a:effectLst/>
              </a:rPr>
              <a:t>This product will include data for the</a:t>
            </a:r>
            <a:r>
              <a:rPr lang="en-US" sz="1000" dirty="0">
                <a:solidFill>
                  <a:srgbClr val="000000"/>
                </a:solidFill>
              </a:rPr>
              <a:t> </a:t>
            </a:r>
            <a:endParaRPr lang="en-US" sz="1000" b="0" i="0" u="none" strike="noStrike" dirty="0">
              <a:solidFill>
                <a:srgbClr val="000000"/>
              </a:solidFill>
              <a:effectLst/>
              <a:cs typeface="Calibri"/>
            </a:endParaRPr>
          </a:p>
          <a:p>
            <a:pPr fontAlgn="base">
              <a:defRPr/>
            </a:pPr>
            <a:r>
              <a:rPr lang="en-US" sz="1000" b="0" i="0" u="none" strike="noStrike" dirty="0">
                <a:solidFill>
                  <a:srgbClr val="000000"/>
                </a:solidFill>
                <a:effectLst/>
              </a:rPr>
              <a:t>nation, states, counties, tracts, places, and</a:t>
            </a:r>
            <a:r>
              <a:rPr lang="en-US" sz="1000" dirty="0">
                <a:solidFill>
                  <a:srgbClr val="000000"/>
                </a:solidFill>
              </a:rPr>
              <a:t> </a:t>
            </a:r>
            <a:endParaRPr lang="en-US" sz="1000" b="0" i="0" u="none" strike="noStrike" dirty="0">
              <a:solidFill>
                <a:srgbClr val="000000"/>
              </a:solidFill>
              <a:effectLst/>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000" b="0" i="0" u="none" strike="noStrike" dirty="0">
                <a:solidFill>
                  <a:srgbClr val="000000"/>
                </a:solidFill>
                <a:effectLst/>
              </a:rPr>
              <a:t>American Indian, Alaska Native, and Hawaiian Home Land Areas.</a:t>
            </a:r>
            <a:endParaRPr lang="en-US" sz="1000" b="0" i="0" u="none" strike="noStrike" dirty="0">
              <a:solidFill>
                <a:srgbClr val="000000"/>
              </a:solidFill>
              <a:effectLst/>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000" b="0" i="0" dirty="0">
              <a:solidFill>
                <a:srgbClr val="444444"/>
              </a:solidFill>
              <a:effectLst/>
            </a:endParaRPr>
          </a:p>
          <a:p>
            <a:r>
              <a:rPr lang="en-US" sz="1000" dirty="0">
                <a:solidFill>
                  <a:srgbClr val="444444"/>
                </a:solidFill>
                <a:cs typeface="Calibri"/>
              </a:rPr>
              <a:t>The Detailed DHC-A is now planned for release in September 2023 in order for us to address a </a:t>
            </a:r>
          </a:p>
          <a:p>
            <a:r>
              <a:rPr lang="en-US" sz="1000" dirty="0">
                <a:solidFill>
                  <a:srgbClr val="444444"/>
                </a:solidFill>
                <a:cs typeface="Calibri"/>
              </a:rPr>
              <a:t>confusing issue where geographies with the same boundaries that appear in multiple summary levels </a:t>
            </a:r>
          </a:p>
          <a:p>
            <a:r>
              <a:rPr lang="en-US" sz="1000" dirty="0">
                <a:solidFill>
                  <a:srgbClr val="444444"/>
                </a:solidFill>
                <a:cs typeface="Calibri"/>
              </a:rPr>
              <a:t>had different counts. </a:t>
            </a:r>
          </a:p>
          <a:p>
            <a:r>
              <a:rPr lang="en-US" sz="1000" dirty="0">
                <a:solidFill>
                  <a:srgbClr val="444444"/>
                </a:solidFill>
                <a:cs typeface="Calibri"/>
              </a:rPr>
              <a:t>For example, previously Washington DC would have different counts </a:t>
            </a:r>
            <a:endParaRPr lang="en-US" dirty="0">
              <a:solidFill>
                <a:srgbClr val="000000"/>
              </a:solidFill>
              <a:cs typeface="Calibri"/>
            </a:endParaRPr>
          </a:p>
          <a:p>
            <a:r>
              <a:rPr lang="en-US" sz="1000" dirty="0">
                <a:solidFill>
                  <a:srgbClr val="444444"/>
                </a:solidFill>
                <a:cs typeface="Calibri"/>
              </a:rPr>
              <a:t>for the state and county levels, which we think would be confusing for data users. </a:t>
            </a:r>
            <a:endParaRPr lang="en-US" dirty="0">
              <a:solidFill>
                <a:srgbClr val="000000"/>
              </a:solidFill>
              <a:cs typeface="Calibri"/>
            </a:endParaRPr>
          </a:p>
          <a:p>
            <a:r>
              <a:rPr lang="en-US" sz="1000" dirty="0">
                <a:solidFill>
                  <a:srgbClr val="444444"/>
                </a:solidFill>
                <a:cs typeface="Calibri"/>
              </a:rPr>
              <a:t>We are implementing a post-processing fix to ensure these counts are now the same.</a:t>
            </a:r>
            <a:endParaRPr lang="en-US" dirty="0">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000" b="0" i="0" dirty="0">
              <a:solidFill>
                <a:srgbClr val="000000"/>
              </a:solidFill>
              <a:effectLst/>
            </a:endParaRPr>
          </a:p>
          <a:p>
            <a:pPr fontAlgn="base"/>
            <a:endParaRPr lang="en-US" sz="1000" dirty="0">
              <a:solidFill>
                <a:srgbClr val="000000"/>
              </a:solidFill>
            </a:endParaRPr>
          </a:p>
          <a:p>
            <a:pPr algn="l" rtl="0" fontAlgn="base"/>
            <a:r>
              <a:rPr lang="en-US" sz="1000" dirty="0">
                <a:solidFill>
                  <a:srgbClr val="444444"/>
                </a:solidFill>
              </a:rPr>
              <a:t>**************</a:t>
            </a:r>
            <a:r>
              <a:rPr lang="en-US" dirty="0"/>
              <a:t>********************************************************</a:t>
            </a:r>
            <a:endParaRPr lang="en-US" b="0" i="0" dirty="0">
              <a:effectLst/>
            </a:endParaRPr>
          </a:p>
          <a:p>
            <a:pPr fontAlgn="base"/>
            <a:r>
              <a:rPr lang="en-US" sz="1000" b="0" i="0" dirty="0">
                <a:solidFill>
                  <a:srgbClr val="444444"/>
                </a:solidFill>
                <a:effectLst/>
              </a:rPr>
              <a:t>​</a:t>
            </a:r>
            <a:r>
              <a:rPr lang="en-US" sz="1000" b="1" i="1" dirty="0">
                <a:solidFill>
                  <a:srgbClr val="444444"/>
                </a:solidFill>
                <a:effectLst/>
              </a:rPr>
              <a:t>IF ASKED: </a:t>
            </a:r>
            <a:r>
              <a:rPr lang="en-US" sz="1800" b="1" dirty="0">
                <a:effectLst/>
                <a:latin typeface="Calibri"/>
                <a:ea typeface="Calibri" panose="020F0502020204030204" pitchFamily="34" charset="0"/>
                <a:cs typeface="Calibri"/>
              </a:rPr>
              <a:t>AIANNH Areas include</a:t>
            </a:r>
            <a:r>
              <a:rPr lang="en-US" sz="1800" b="1" dirty="0">
                <a:latin typeface="Calibri"/>
                <a:ea typeface="Calibri" panose="020F0502020204030204" pitchFamily="34" charset="0"/>
                <a:cs typeface="Calibri"/>
              </a:rPr>
              <a:t> </a:t>
            </a:r>
            <a:endParaRPr lang="en-US" sz="1800" b="1" dirty="0">
              <a:effectLst/>
              <a:latin typeface="Calibri"/>
              <a:ea typeface="Calibri" panose="020F0502020204030204" pitchFamily="34" charset="0"/>
              <a:cs typeface="Calibri"/>
            </a:endParaRPr>
          </a:p>
          <a:p>
            <a:pPr algn="l" rtl="0" fontAlgn="base"/>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l" rtl="0" fontAlgn="base"/>
            <a:r>
              <a:rPr lang="en-US" sz="1800" b="1" dirty="0">
                <a:effectLst/>
                <a:latin typeface="Calibri"/>
                <a:ea typeface="Calibri" panose="020F0502020204030204" pitchFamily="34" charset="0"/>
                <a:cs typeface="Calibri"/>
              </a:rPr>
              <a:t>legal entities:</a:t>
            </a:r>
          </a:p>
          <a:p>
            <a:pPr fontAlgn="base"/>
            <a:r>
              <a:rPr lang="en-US" sz="1800" dirty="0">
                <a:solidFill>
                  <a:srgbClr val="000000"/>
                </a:solidFill>
                <a:effectLst/>
                <a:latin typeface="Calibri"/>
                <a:ea typeface="Calibri" panose="020F0502020204030204" pitchFamily="34" charset="0"/>
                <a:cs typeface="Calibri"/>
              </a:rPr>
              <a:t>federally recognized American Indian reservations and off-reservation trust land areas,</a:t>
            </a:r>
            <a:r>
              <a:rPr lang="en-US" sz="1800" dirty="0">
                <a:solidFill>
                  <a:srgbClr val="000000"/>
                </a:solidFill>
                <a:latin typeface="Calibri"/>
                <a:ea typeface="Calibri" panose="020F0502020204030204" pitchFamily="34" charset="0"/>
                <a:cs typeface="Calibri"/>
              </a:rPr>
              <a:t> </a:t>
            </a:r>
            <a:endParaRPr lang="en-US" sz="1800" dirty="0">
              <a:solidFill>
                <a:srgbClr val="000000"/>
              </a:solidFill>
              <a:effectLst/>
              <a:latin typeface="Calibri" panose="020F0502020204030204" pitchFamily="34" charset="0"/>
              <a:ea typeface="Calibri" panose="020F0502020204030204" pitchFamily="34" charset="0"/>
              <a:cs typeface="Calibri"/>
            </a:endParaRPr>
          </a:p>
          <a:p>
            <a:pPr fontAlgn="base"/>
            <a:r>
              <a:rPr lang="en-US" sz="1800" dirty="0">
                <a:solidFill>
                  <a:srgbClr val="000000"/>
                </a:solidFill>
                <a:effectLst/>
                <a:latin typeface="Calibri"/>
                <a:ea typeface="Calibri" panose="020F0502020204030204" pitchFamily="34" charset="0"/>
                <a:cs typeface="Calibri"/>
              </a:rPr>
              <a:t>the tribal subdivisions that can divide these entities,</a:t>
            </a:r>
            <a:r>
              <a:rPr lang="en-US" sz="1800" dirty="0">
                <a:solidFill>
                  <a:srgbClr val="000000"/>
                </a:solidFill>
                <a:latin typeface="Calibri"/>
                <a:ea typeface="Calibri" panose="020F0502020204030204" pitchFamily="34" charset="0"/>
                <a:cs typeface="Calibri"/>
              </a:rPr>
              <a:t> </a:t>
            </a:r>
            <a:endParaRPr lang="en-US" sz="1800" dirty="0">
              <a:solidFill>
                <a:srgbClr val="000000"/>
              </a:solidFill>
              <a:effectLst/>
              <a:latin typeface="Calibri" panose="020F0502020204030204" pitchFamily="34" charset="0"/>
              <a:ea typeface="Calibri" panose="020F0502020204030204" pitchFamily="34" charset="0"/>
              <a:cs typeface="Calibri"/>
            </a:endParaRPr>
          </a:p>
          <a:p>
            <a:pPr algn="l" rtl="0" fontAlgn="base"/>
            <a:r>
              <a:rPr lang="en-US" sz="1800" dirty="0">
                <a:solidFill>
                  <a:srgbClr val="000000"/>
                </a:solidFill>
                <a:effectLst/>
                <a:latin typeface="Calibri"/>
                <a:ea typeface="Calibri" panose="020F0502020204030204" pitchFamily="34" charset="0"/>
                <a:cs typeface="Calibri"/>
              </a:rPr>
              <a:t>state-recognized American Indian reservations,</a:t>
            </a:r>
          </a:p>
          <a:p>
            <a:pPr algn="l" rtl="0" fontAlgn="base"/>
            <a:r>
              <a:rPr lang="en-US" sz="1800" dirty="0">
                <a:solidFill>
                  <a:srgbClr val="000000"/>
                </a:solidFill>
                <a:effectLst/>
                <a:latin typeface="Calibri"/>
                <a:ea typeface="Calibri" panose="020F0502020204030204" pitchFamily="34" charset="0"/>
                <a:cs typeface="Calibri"/>
              </a:rPr>
              <a:t>Alaska Native Regional Corporations, and Hawaiian home lands</a:t>
            </a:r>
          </a:p>
          <a:p>
            <a:pPr algn="l" rtl="0" fontAlgn="base"/>
            <a:endParaRPr lang="en-US" sz="1800" b="1" dirty="0">
              <a:solidFill>
                <a:srgbClr val="000000"/>
              </a:solidFill>
              <a:effectLst/>
              <a:latin typeface="Calibri" panose="020F0502020204030204" pitchFamily="34" charset="0"/>
              <a:ea typeface="Calibri" panose="020F0502020204030204" pitchFamily="34" charset="0"/>
            </a:endParaRPr>
          </a:p>
          <a:p>
            <a:pPr algn="l" rtl="0" fontAlgn="base"/>
            <a:r>
              <a:rPr lang="en-US" sz="1800" b="1" dirty="0">
                <a:solidFill>
                  <a:srgbClr val="000000"/>
                </a:solidFill>
                <a:effectLst/>
                <a:latin typeface="Calibri"/>
                <a:ea typeface="Calibri" panose="020F0502020204030204" pitchFamily="34" charset="0"/>
                <a:cs typeface="Calibri"/>
              </a:rPr>
              <a:t>and statistical entities:</a:t>
            </a:r>
          </a:p>
          <a:p>
            <a:pPr fontAlgn="base"/>
            <a:r>
              <a:rPr lang="en-US" sz="1800" dirty="0">
                <a:solidFill>
                  <a:srgbClr val="000000"/>
                </a:solidFill>
                <a:effectLst/>
                <a:latin typeface="Calibri"/>
                <a:ea typeface="Calibri" panose="020F0502020204030204" pitchFamily="34" charset="0"/>
                <a:cs typeface="Calibri"/>
              </a:rPr>
              <a:t>Alaska Native village statistical areas,</a:t>
            </a:r>
            <a:r>
              <a:rPr lang="en-US" sz="1800" dirty="0">
                <a:solidFill>
                  <a:srgbClr val="000000"/>
                </a:solidFill>
                <a:latin typeface="Calibri"/>
                <a:ea typeface="Calibri" panose="020F0502020204030204" pitchFamily="34" charset="0"/>
                <a:cs typeface="Calibri"/>
              </a:rPr>
              <a:t> </a:t>
            </a:r>
            <a:endParaRPr lang="en-US" sz="1800" dirty="0">
              <a:solidFill>
                <a:srgbClr val="000000"/>
              </a:solidFill>
              <a:effectLst/>
              <a:latin typeface="Calibri" panose="020F0502020204030204" pitchFamily="34" charset="0"/>
              <a:ea typeface="Calibri" panose="020F0502020204030204" pitchFamily="34" charset="0"/>
              <a:cs typeface="Calibri"/>
            </a:endParaRPr>
          </a:p>
          <a:p>
            <a:pPr fontAlgn="base"/>
            <a:r>
              <a:rPr lang="en-US" sz="1800" dirty="0">
                <a:solidFill>
                  <a:srgbClr val="000000"/>
                </a:solidFill>
                <a:effectLst/>
                <a:latin typeface="Calibri"/>
                <a:ea typeface="Calibri" panose="020F0502020204030204" pitchFamily="34" charset="0"/>
                <a:cs typeface="Calibri"/>
              </a:rPr>
              <a:t>Oklahoma tribal statistical areas,</a:t>
            </a:r>
            <a:r>
              <a:rPr lang="en-US" sz="1800" dirty="0">
                <a:solidFill>
                  <a:srgbClr val="000000"/>
                </a:solidFill>
                <a:latin typeface="Calibri"/>
                <a:ea typeface="Calibri" panose="020F0502020204030204" pitchFamily="34" charset="0"/>
                <a:cs typeface="Calibri"/>
              </a:rPr>
              <a:t> </a:t>
            </a:r>
            <a:endParaRPr lang="en-US" sz="1800" dirty="0">
              <a:solidFill>
                <a:srgbClr val="000000"/>
              </a:solidFill>
              <a:effectLst/>
              <a:latin typeface="Calibri" panose="020F0502020204030204" pitchFamily="34" charset="0"/>
              <a:ea typeface="Calibri" panose="020F0502020204030204" pitchFamily="34" charset="0"/>
              <a:cs typeface="Calibri"/>
            </a:endParaRPr>
          </a:p>
          <a:p>
            <a:pPr fontAlgn="base"/>
            <a:r>
              <a:rPr lang="en-US" sz="1800" dirty="0">
                <a:solidFill>
                  <a:srgbClr val="000000"/>
                </a:solidFill>
                <a:effectLst/>
                <a:latin typeface="Calibri"/>
                <a:ea typeface="Calibri" panose="020F0502020204030204" pitchFamily="34" charset="0"/>
                <a:cs typeface="Calibri"/>
              </a:rPr>
              <a:t>tribal designated statistical areas, and</a:t>
            </a:r>
            <a:r>
              <a:rPr lang="en-US" sz="1800" dirty="0">
                <a:solidFill>
                  <a:srgbClr val="000000"/>
                </a:solidFill>
                <a:latin typeface="Calibri"/>
                <a:ea typeface="Calibri" panose="020F0502020204030204" pitchFamily="34" charset="0"/>
                <a:cs typeface="Calibri"/>
              </a:rPr>
              <a:t> </a:t>
            </a:r>
            <a:endParaRPr lang="en-US" sz="1800" dirty="0">
              <a:solidFill>
                <a:srgbClr val="000000"/>
              </a:solidFill>
              <a:effectLst/>
              <a:latin typeface="Calibri" panose="020F0502020204030204" pitchFamily="34" charset="0"/>
              <a:ea typeface="Calibri" panose="020F0502020204030204" pitchFamily="34" charset="0"/>
              <a:cs typeface="Calibri"/>
            </a:endParaRPr>
          </a:p>
          <a:p>
            <a:pPr algn="l" rtl="0" fontAlgn="base"/>
            <a:r>
              <a:rPr lang="en-US" sz="1800" dirty="0">
                <a:solidFill>
                  <a:srgbClr val="000000"/>
                </a:solidFill>
                <a:effectLst/>
                <a:latin typeface="Calibri"/>
                <a:ea typeface="Calibri" panose="020F0502020204030204" pitchFamily="34" charset="0"/>
                <a:cs typeface="Calibri"/>
              </a:rPr>
              <a:t>state designated tribal statistical areas).</a:t>
            </a:r>
            <a:endParaRPr lang="en-US" sz="1000" b="0" i="0" dirty="0">
              <a:solidFill>
                <a:srgbClr val="444444"/>
              </a:solidFill>
              <a:effectLst/>
              <a:latin typeface="Calibri"/>
              <a:cs typeface="Calibri"/>
            </a:endParaRPr>
          </a:p>
          <a:p>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07A4A-6C37-4024-AB20-7E862F03F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992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Detailed DHC-A uses an adaptive design that </a:t>
            </a:r>
          </a:p>
          <a:p>
            <a:r>
              <a:rPr lang="en-US" dirty="0"/>
              <a:t>allows us to provide more detailed statistics for </a:t>
            </a:r>
          </a:p>
          <a:p>
            <a:r>
              <a:rPr lang="en-US" dirty="0"/>
              <a:t>tribes and villages with larger populations, </a:t>
            </a:r>
          </a:p>
          <a:p>
            <a:r>
              <a:rPr lang="en-US" dirty="0"/>
              <a:t>while at the same time ensuring sufficient confidentiality protections.</a:t>
            </a:r>
            <a:endParaRPr lang="en-US" dirty="0">
              <a:cs typeface="Calibri" panose="020F0502020204030204"/>
            </a:endParaRPr>
          </a:p>
          <a:p>
            <a:endParaRPr lang="en-US" sz="1000" dirty="0"/>
          </a:p>
          <a:p>
            <a:r>
              <a:rPr lang="en-US" sz="1000" dirty="0"/>
              <a:t>Let’s walk through what that means.</a:t>
            </a:r>
            <a:endParaRPr lang="en-US" dirty="0">
              <a:cs typeface="Calibri"/>
            </a:endParaRPr>
          </a:p>
          <a:p>
            <a:endParaRPr lang="en-US" sz="1000" dirty="0"/>
          </a:p>
          <a:p>
            <a:r>
              <a:rPr lang="en-US" sz="1000" dirty="0"/>
              <a:t>For some pre-determined population groups, adaptive design will not be used. </a:t>
            </a:r>
            <a:endParaRPr lang="en-US" dirty="0"/>
          </a:p>
          <a:p>
            <a:endParaRPr lang="en-US" sz="1000" b="0" dirty="0"/>
          </a:p>
          <a:p>
            <a:pPr algn="l" rtl="0" fontAlgn="base"/>
            <a:r>
              <a:rPr lang="en-US" sz="1800" b="0" i="0" u="none" strike="noStrike" dirty="0">
                <a:solidFill>
                  <a:srgbClr val="000000"/>
                </a:solidFill>
                <a:effectLst/>
                <a:latin typeface="Calibri"/>
                <a:cs typeface="Calibri"/>
              </a:rPr>
              <a:t>Based on data from the 2010 Census,</a:t>
            </a:r>
            <a:r>
              <a:rPr lang="en-US" sz="1800" b="0" i="0" dirty="0">
                <a:solidFill>
                  <a:srgbClr val="444444"/>
                </a:solidFill>
                <a:effectLst/>
                <a:latin typeface="Calibri"/>
                <a:cs typeface="Calibri"/>
              </a:rPr>
              <a:t>​</a:t>
            </a:r>
            <a:endParaRPr lang="en-US" sz="1200" b="0" i="0" dirty="0">
              <a:solidFill>
                <a:srgbClr val="444444"/>
              </a:solidFill>
              <a:effectLst/>
              <a:latin typeface="Calibri"/>
              <a:cs typeface="Calibri"/>
            </a:endParaRPr>
          </a:p>
          <a:p>
            <a:pPr algn="l" rtl="0" fontAlgn="base"/>
            <a:r>
              <a:rPr lang="en-US" sz="1800" b="0" i="0" u="none" strike="noStrike" dirty="0">
                <a:solidFill>
                  <a:srgbClr val="000000"/>
                </a:solidFill>
                <a:effectLst/>
                <a:latin typeface="Calibri"/>
                <a:cs typeface="Calibri"/>
              </a:rPr>
              <a:t>we </a:t>
            </a:r>
            <a:r>
              <a:rPr lang="en-US" sz="1800" dirty="0">
                <a:solidFill>
                  <a:srgbClr val="000000"/>
                </a:solidFill>
                <a:latin typeface="Calibri"/>
                <a:cs typeface="Calibri"/>
              </a:rPr>
              <a:t>anticipate</a:t>
            </a:r>
            <a:r>
              <a:rPr lang="en-US" sz="1800" b="0" i="0" u="none" strike="noStrike" dirty="0">
                <a:solidFill>
                  <a:srgbClr val="000000"/>
                </a:solidFill>
                <a:effectLst/>
                <a:latin typeface="Calibri"/>
                <a:cs typeface="Calibri"/>
              </a:rPr>
              <a:t> that some groups will be too small to receive a sex by age table. </a:t>
            </a:r>
            <a:endParaRPr lang="en-US" sz="1200" b="0" i="0" dirty="0">
              <a:solidFill>
                <a:srgbClr val="444444"/>
              </a:solidFill>
              <a:effectLst/>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solidFill>
                <a:srgbClr val="000000"/>
              </a:solidFill>
              <a:effectLst/>
              <a:ea typeface="Times New Roman" panose="02020603050405020304" pitchFamily="18" charset="0"/>
            </a:endParaRPr>
          </a:p>
          <a:p>
            <a:pPr>
              <a:defRPr/>
            </a:pPr>
            <a:r>
              <a:rPr lang="en-US" sz="1000" b="0" dirty="0">
                <a:solidFill>
                  <a:srgbClr val="000000"/>
                </a:solidFill>
                <a:effectLst/>
                <a:ea typeface="Times New Roman" panose="02020603050405020304" pitchFamily="18" charset="0"/>
              </a:rPr>
              <a:t>Detailed tribes and villages with a population smaller than 50 in the 2010 Census</a:t>
            </a:r>
            <a:r>
              <a:rPr lang="en-US" sz="1000" dirty="0">
                <a:solidFill>
                  <a:srgbClr val="000000"/>
                </a:solidFill>
                <a:ea typeface="Times New Roman" panose="02020603050405020304" pitchFamily="18" charset="0"/>
              </a:rPr>
              <a:t> </a:t>
            </a:r>
            <a:endParaRPr lang="en-US" sz="1000" b="0" dirty="0">
              <a:solidFill>
                <a:srgbClr val="000000"/>
              </a:solidFill>
              <a:effectLst/>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000000"/>
                </a:solidFill>
                <a:effectLst/>
                <a:ea typeface="Times New Roman" panose="02020603050405020304" pitchFamily="18" charset="0"/>
              </a:rPr>
              <a:t>are pre-set to receive total population only.</a:t>
            </a:r>
            <a:endParaRPr lang="en-US" sz="1000" b="0" dirty="0">
              <a:solidFill>
                <a:srgbClr val="000000"/>
              </a:solidFill>
              <a:effectLst/>
              <a:ea typeface="Times New Roman" panose="02020603050405020304" pitchFamily="18"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dirty="0"/>
          </a:p>
          <a:p>
            <a:r>
              <a:rPr lang="en-US" sz="1000" b="0" dirty="0"/>
              <a:t>This is determined in advance</a:t>
            </a:r>
            <a:r>
              <a:rPr lang="en-US" sz="1000" dirty="0"/>
              <a:t> </a:t>
            </a:r>
            <a:endParaRPr lang="en-US" sz="1000" b="0" dirty="0">
              <a:cs typeface="Calibri"/>
            </a:endParaRPr>
          </a:p>
          <a:p>
            <a:r>
              <a:rPr lang="en-US" sz="1000" b="0" dirty="0"/>
              <a:t>and allows us to spend more privacy loss budget</a:t>
            </a:r>
            <a:endParaRPr lang="en-US" sz="1000" b="0" dirty="0">
              <a:cs typeface="Calibri"/>
            </a:endParaRPr>
          </a:p>
          <a:p>
            <a:r>
              <a:rPr lang="en-US" sz="1000" b="0" dirty="0"/>
              <a:t>to produce the total population counts for these small populations.</a:t>
            </a:r>
            <a:endParaRPr lang="en-US" sz="1000" b="0" dirty="0">
              <a:cs typeface="Calibri"/>
            </a:endParaRPr>
          </a:p>
          <a:p>
            <a:endParaRPr lang="en-US" sz="1000" dirty="0"/>
          </a:p>
          <a:p>
            <a:r>
              <a:rPr lang="en-US" sz="1000" dirty="0"/>
              <a:t>For these groups, a noise infused total population count </a:t>
            </a:r>
            <a:endParaRPr lang="en-US" sz="1000" dirty="0">
              <a:cs typeface="Calibri"/>
            </a:endParaRPr>
          </a:p>
          <a:p>
            <a:r>
              <a:rPr lang="en-US" sz="1000" dirty="0"/>
              <a:t>will always be calculated, </a:t>
            </a:r>
            <a:endParaRPr lang="en-US" sz="1000" dirty="0">
              <a:cs typeface="Calibri"/>
            </a:endParaRPr>
          </a:p>
          <a:p>
            <a:r>
              <a:rPr lang="en-US" sz="1000" dirty="0"/>
              <a:t>but no sex and age statistics will be available.</a:t>
            </a:r>
            <a:endParaRPr lang="en-US" sz="1000"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5AC92-0709-45FE-8494-738EECCB82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1273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solidFill>
                <a:srgbClr val="000000"/>
              </a:solidFill>
              <a:latin typeface="Calibri"/>
              <a:cs typeface="Calibri"/>
            </a:endParaRPr>
          </a:p>
          <a:p>
            <a:r>
              <a:rPr lang="en-US" sz="2800" b="0" i="0" u="none" strike="noStrike" dirty="0">
                <a:solidFill>
                  <a:srgbClr val="000000"/>
                </a:solidFill>
                <a:effectLst/>
                <a:latin typeface="Calibri"/>
                <a:cs typeface="Calibri"/>
              </a:rPr>
              <a:t>For all other population groups, </a:t>
            </a:r>
            <a:r>
              <a:rPr lang="en-US" sz="2800" b="0" i="0" dirty="0">
                <a:solidFill>
                  <a:srgbClr val="444444"/>
                </a:solidFill>
                <a:effectLst/>
                <a:latin typeface="Calibri"/>
                <a:cs typeface="Calibri"/>
              </a:rPr>
              <a:t>​</a:t>
            </a:r>
            <a:endParaRPr lang="en-US" sz="1800" b="0" i="0" dirty="0">
              <a:solidFill>
                <a:srgbClr val="444444"/>
              </a:solidFill>
              <a:effectLst/>
              <a:latin typeface="Calibri"/>
              <a:cs typeface="Calibri"/>
            </a:endParaRPr>
          </a:p>
          <a:p>
            <a:pPr algn="l" rtl="0" fontAlgn="base"/>
            <a:r>
              <a:rPr lang="en-US" sz="2800" b="0" i="0" u="none" strike="noStrike" dirty="0">
                <a:solidFill>
                  <a:srgbClr val="000000"/>
                </a:solidFill>
                <a:effectLst/>
                <a:latin typeface="Calibri"/>
                <a:cs typeface="Calibri"/>
              </a:rPr>
              <a:t>that is groups that had a population greater than 50 in the 2010 Census, </a:t>
            </a:r>
            <a:r>
              <a:rPr lang="en-US" sz="2800" b="0" i="0" dirty="0">
                <a:solidFill>
                  <a:srgbClr val="444444"/>
                </a:solidFill>
                <a:effectLst/>
                <a:latin typeface="Calibri"/>
                <a:cs typeface="Calibri"/>
              </a:rPr>
              <a:t>​</a:t>
            </a:r>
            <a:endParaRPr lang="en-US" sz="1800" b="0" i="0" dirty="0">
              <a:solidFill>
                <a:srgbClr val="444444"/>
              </a:solidFill>
              <a:effectLst/>
              <a:latin typeface="Calibri"/>
              <a:cs typeface="Calibri"/>
            </a:endParaRPr>
          </a:p>
          <a:p>
            <a:pPr algn="l" rtl="0" fontAlgn="base"/>
            <a:r>
              <a:rPr lang="en-US" sz="2800" b="0" i="0" u="none" strike="noStrike" dirty="0">
                <a:solidFill>
                  <a:srgbClr val="000000"/>
                </a:solidFill>
                <a:effectLst/>
                <a:latin typeface="Calibri"/>
                <a:cs typeface="Calibri"/>
              </a:rPr>
              <a:t>and groups that we did not collect data for in the 2010 Census,</a:t>
            </a:r>
            <a:r>
              <a:rPr lang="en-US" sz="2800" b="0" i="0" dirty="0">
                <a:solidFill>
                  <a:srgbClr val="444444"/>
                </a:solidFill>
                <a:effectLst/>
                <a:latin typeface="Calibri"/>
                <a:cs typeface="Calibri"/>
              </a:rPr>
              <a:t>​</a:t>
            </a:r>
            <a:endParaRPr lang="en-US" sz="1800" b="0" i="0" dirty="0">
              <a:solidFill>
                <a:srgbClr val="444444"/>
              </a:solidFill>
              <a:effectLst/>
              <a:latin typeface="Calibri"/>
              <a:cs typeface="Calibri"/>
            </a:endParaRPr>
          </a:p>
          <a:p>
            <a:pPr algn="l" rtl="0" fontAlgn="base"/>
            <a:r>
              <a:rPr lang="en-US" sz="2800" b="0" i="0" u="none" strike="noStrike" dirty="0">
                <a:solidFill>
                  <a:srgbClr val="000000"/>
                </a:solidFill>
                <a:effectLst/>
                <a:latin typeface="Calibri"/>
                <a:cs typeface="Calibri"/>
              </a:rPr>
              <a:t>they are eligible to go through the adaptive design. </a:t>
            </a:r>
            <a:r>
              <a:rPr lang="en-US" sz="2800" b="0" i="0" dirty="0">
                <a:solidFill>
                  <a:srgbClr val="444444"/>
                </a:solidFill>
                <a:effectLst/>
                <a:latin typeface="Calibri"/>
                <a:cs typeface="Calibri"/>
              </a:rPr>
              <a:t>​</a:t>
            </a:r>
            <a:endParaRPr lang="en-US" sz="1800" b="0" i="0" dirty="0">
              <a:solidFill>
                <a:srgbClr val="444444"/>
              </a:solidFill>
              <a:effectLst/>
              <a:latin typeface="Calibri"/>
              <a:cs typeface="Calibri"/>
            </a:endParaRPr>
          </a:p>
          <a:p>
            <a:endParaRPr lang="en-US" sz="1200" dirty="0"/>
          </a:p>
          <a:p>
            <a:r>
              <a:rPr lang="en-US" sz="1200" dirty="0"/>
              <a:t>First, we calculate a </a:t>
            </a:r>
            <a:r>
              <a:rPr lang="en-US" dirty="0"/>
              <a:t>noise infused </a:t>
            </a:r>
            <a:r>
              <a:rPr lang="en-US" sz="1200" dirty="0"/>
              <a:t>total population count</a:t>
            </a:r>
            <a:r>
              <a:rPr lang="en-US" dirty="0"/>
              <a:t> </a:t>
            </a:r>
            <a:endParaRPr lang="en-US" sz="1200" dirty="0"/>
          </a:p>
          <a:p>
            <a:r>
              <a:rPr lang="en-US" sz="1200" dirty="0"/>
              <a:t>for each population group using a small portion of the privacy-loss budget.</a:t>
            </a:r>
            <a:r>
              <a:rPr lang="en-US" dirty="0"/>
              <a:t> </a:t>
            </a:r>
          </a:p>
          <a:p>
            <a:endParaRPr lang="en-US" dirty="0">
              <a:cs typeface="Calibri" panose="020F0502020204030204"/>
            </a:endParaRPr>
          </a:p>
          <a:p>
            <a:r>
              <a:rPr lang="en-US" sz="1200" dirty="0"/>
              <a:t>Second, we determine if the population group meets the threshold</a:t>
            </a:r>
            <a:r>
              <a:rPr lang="en-US" dirty="0"/>
              <a:t> </a:t>
            </a:r>
            <a:endParaRPr lang="en-US" sz="1200" dirty="0">
              <a:cs typeface="Calibri"/>
            </a:endParaRPr>
          </a:p>
          <a:p>
            <a:r>
              <a:rPr lang="en-US" sz="1200" dirty="0"/>
              <a:t>to produce a total population count only or one of the three possible sex by age tables.</a:t>
            </a:r>
            <a:r>
              <a:rPr lang="en-US" dirty="0"/>
              <a:t> </a:t>
            </a:r>
            <a:endParaRPr lang="en-US" sz="1200" dirty="0">
              <a:cs typeface="Calibri"/>
            </a:endParaRPr>
          </a:p>
          <a:p>
            <a:r>
              <a:rPr lang="en-US" sz="1200" dirty="0"/>
              <a:t>These tables have 4 age categories, 9 age categories, and 23 age categories all crossed by sex.</a:t>
            </a:r>
            <a:endParaRPr lang="en-US" sz="1200" dirty="0">
              <a:cs typeface="Calibri"/>
            </a:endParaRPr>
          </a:p>
          <a:p>
            <a:endParaRPr lang="en-US" sz="1200" dirty="0"/>
          </a:p>
          <a:p>
            <a:r>
              <a:rPr lang="en-US" sz="1200" dirty="0"/>
              <a:t>Finally, we use the remainder of the privacy loss budget</a:t>
            </a:r>
            <a:r>
              <a:rPr lang="en-US" dirty="0"/>
              <a:t> </a:t>
            </a:r>
            <a:endParaRPr lang="en-US" sz="1200" dirty="0">
              <a:cs typeface="Calibri"/>
            </a:endParaRPr>
          </a:p>
          <a:p>
            <a:r>
              <a:rPr lang="en-US" sz="1200" dirty="0"/>
              <a:t>to calculate the sex by age data, when applicable.</a:t>
            </a:r>
            <a:r>
              <a:rPr lang="en-US" dirty="0"/>
              <a:t> </a:t>
            </a:r>
            <a:endParaRPr lang="en-US" sz="1200" dirty="0">
              <a:cs typeface="Calibri"/>
            </a:endParaRPr>
          </a:p>
          <a:p>
            <a:endParaRPr lang="en-US" sz="1200" b="1" dirty="0"/>
          </a:p>
          <a:p>
            <a:r>
              <a:rPr lang="en-US" sz="1200" b="0" dirty="0"/>
              <a:t>This process is repeated for each combination of geography and race or ethnic group. </a:t>
            </a:r>
            <a:endParaRPr lang="en-US" sz="1200" b="0"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DA6085-BF05-4560-9077-075CF2A907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485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000" dirty="0">
              <a:effectLst/>
              <a:cs typeface="Calibri"/>
            </a:endParaRPr>
          </a:p>
          <a:p>
            <a:pPr>
              <a:defRPr/>
            </a:pPr>
            <a:r>
              <a:rPr lang="en-US" sz="1000" dirty="0">
                <a:effectLst/>
                <a:cs typeface="Calibri"/>
              </a:rPr>
              <a:t>The amount of sex by age data a population group receives will be</a:t>
            </a:r>
            <a:r>
              <a:rPr lang="en-US" sz="1000" dirty="0">
                <a:cs typeface="Calibri"/>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based on a combination of population thresholds and the level of geography.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effectLs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If a group meets population thresholds to receive age and sex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they will receive one of three possible tables: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a table with 4 age categories,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a table with 9 age categories,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effectLst/>
                <a:cs typeface="Arial" panose="020B0604020202020204" pitchFamily="34" charset="0"/>
              </a:rPr>
              <a:t>or a table with 23 age categories.</a:t>
            </a:r>
            <a:endParaRPr lang="en-US" sz="1000" dirty="0"/>
          </a:p>
          <a:p>
            <a:endParaRPr lang="en-US" sz="1000" dirty="0"/>
          </a:p>
          <a:p>
            <a:endParaRPr lang="en-US" sz="1000" b="1" dirty="0">
              <a:effectLst/>
              <a:ea typeface="Calibri" panose="020F0502020204030204" pitchFamily="34" charset="0"/>
              <a:cs typeface="Arial" panose="020B0604020202020204" pitchFamily="34" charset="0"/>
            </a:endParaRPr>
          </a:p>
          <a:p>
            <a:r>
              <a:rPr lang="en-US" sz="1000" dirty="0">
                <a:effectLst/>
                <a:ea typeface="Calibri" panose="020F0502020204030204" pitchFamily="34" charset="0"/>
                <a:cs typeface="Arial" panose="020B0604020202020204" pitchFamily="34" charset="0"/>
              </a:rPr>
              <a:t>This approach will allow us to produce more data for populations </a:t>
            </a:r>
          </a:p>
          <a:p>
            <a:r>
              <a:rPr lang="en-US" sz="1000" dirty="0">
                <a:effectLst/>
                <a:ea typeface="Calibri" panose="020F0502020204030204" pitchFamily="34" charset="0"/>
                <a:cs typeface="Arial" panose="020B0604020202020204" pitchFamily="34" charset="0"/>
              </a:rPr>
              <a:t>based on their size within a geographic area. </a:t>
            </a:r>
          </a:p>
          <a:p>
            <a:endParaRPr lang="en-US" sz="1000" dirty="0"/>
          </a:p>
          <a:p>
            <a:endParaRPr lang="en-US"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07A4A-6C37-4024-AB20-7E862F03F5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436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0" i="0" dirty="0">
                <a:effectLst/>
                <a:latin typeface="Calibri"/>
                <a:cs typeface="Calibri"/>
              </a:rPr>
              <a:t>Back in 2010, the 2010 Summary File 2 and American Indian and Alaska Native Summary File used a</a:t>
            </a:r>
            <a:r>
              <a:rPr lang="en-US" dirty="0">
                <a:latin typeface="Calibri"/>
                <a:cs typeface="Calibri"/>
              </a:rPr>
              <a:t> </a:t>
            </a:r>
            <a:endParaRPr lang="en-US" sz="1200" b="0" i="0" dirty="0">
              <a:effectLst/>
              <a:latin typeface="Calibri" panose="020F0502020204030204" pitchFamily="34" charset="0"/>
            </a:endParaRPr>
          </a:p>
          <a:p>
            <a:pPr>
              <a:defRPr/>
            </a:pPr>
            <a:r>
              <a:rPr lang="en-US" sz="1200" b="0" i="0" dirty="0">
                <a:effectLst/>
                <a:latin typeface="Calibri"/>
                <a:cs typeface="Calibri"/>
              </a:rPr>
              <a:t>single population threshold of 100 for every table and every geographic area.</a:t>
            </a:r>
            <a:r>
              <a:rPr lang="en-US" dirty="0">
                <a:latin typeface="Calibri"/>
                <a:cs typeface="Calibri"/>
              </a:rPr>
              <a:t> </a:t>
            </a:r>
            <a:endParaRPr lang="en-US" sz="1200" b="0" i="0" dirty="0">
              <a:effectLst/>
              <a:latin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effectLst/>
              <a:latin typeface="Calibri" panose="020F0502020204030204" pitchFamily="34" charset="0"/>
            </a:endParaRPr>
          </a:p>
          <a:p>
            <a:pPr>
              <a:defRPr/>
            </a:pPr>
            <a:r>
              <a:rPr lang="en-US" sz="1200" b="0" i="0" dirty="0">
                <a:effectLst/>
                <a:latin typeface="Calibri"/>
                <a:cs typeface="Calibri"/>
              </a:rPr>
              <a:t>In the proof of concept for the Detailed DHC-A, multiple population thresholds are used to</a:t>
            </a:r>
            <a:r>
              <a:rPr lang="en-US" dirty="0">
                <a:latin typeface="Calibri"/>
                <a:cs typeface="Calibri"/>
              </a:rPr>
              <a:t> </a:t>
            </a:r>
            <a:endParaRPr lang="en-US" sz="1200" b="0" i="0" dirty="0">
              <a:effectLst/>
              <a:latin typeface="Calibri" panose="020F0502020204030204" pitchFamily="34" charset="0"/>
              <a:cs typeface="Calibri"/>
            </a:endParaRPr>
          </a:p>
          <a:p>
            <a:pPr>
              <a:defRPr/>
            </a:pPr>
            <a:r>
              <a:rPr lang="en-US" sz="1200" b="0" i="0" dirty="0">
                <a:effectLst/>
                <a:latin typeface="Calibri"/>
                <a:cs typeface="Calibri"/>
              </a:rPr>
              <a:t>determine the amount of data a population group receives.</a:t>
            </a:r>
            <a:r>
              <a:rPr lang="en-US" dirty="0">
                <a:latin typeface="Calibri"/>
                <a:cs typeface="Calibri"/>
              </a:rPr>
              <a:t> </a:t>
            </a:r>
            <a:endParaRPr lang="en-US" sz="1200" b="0" i="0" dirty="0">
              <a:effectLst/>
              <a:latin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effectLst/>
                <a:latin typeface="Calibri"/>
                <a:cs typeface="Calibri"/>
              </a:rPr>
              <a:t>The population thresholds for </a:t>
            </a:r>
            <a:r>
              <a:rPr lang="en-US" sz="1200" b="1" i="0" dirty="0">
                <a:effectLst/>
                <a:latin typeface="Calibri"/>
                <a:cs typeface="Calibri"/>
              </a:rPr>
              <a:t>all groups </a:t>
            </a:r>
            <a:r>
              <a:rPr lang="en-US" sz="1200" b="0" i="0" dirty="0">
                <a:effectLst/>
                <a:latin typeface="Calibri"/>
                <a:cs typeface="Calibri"/>
              </a:rPr>
              <a:t>to receive a population count at </a:t>
            </a:r>
            <a:r>
              <a:rPr lang="en-US" sz="1200" b="1" i="0" dirty="0">
                <a:effectLst/>
                <a:latin typeface="Calibri"/>
                <a:cs typeface="Calibri"/>
              </a:rPr>
              <a:t>all levels </a:t>
            </a:r>
            <a:r>
              <a:rPr lang="en-US" sz="1200" b="0" i="0" dirty="0">
                <a:effectLst/>
                <a:latin typeface="Calibri"/>
                <a:cs typeface="Calibri"/>
              </a:rPr>
              <a:t>of geography are less than 100.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u="sng" dirty="0">
              <a:solidFill>
                <a:srgbClr val="CC3595"/>
              </a:solidFill>
              <a:effectLst/>
              <a:latin typeface="Calibri" panose="020F0502020204030204" pitchFamily="34" charset="0"/>
              <a:cs typeface="Calibri"/>
            </a:endParaRPr>
          </a:p>
          <a:p>
            <a:pPr>
              <a:defRPr/>
            </a:pPr>
            <a:r>
              <a:rPr lang="en-US" sz="1100" b="0" i="0" u="none" dirty="0">
                <a:solidFill>
                  <a:srgbClr val="CC3595"/>
                </a:solidFill>
                <a:effectLst/>
                <a:latin typeface="Calibri"/>
                <a:cs typeface="Calibri"/>
              </a:rPr>
              <a:t>We heard from data users that population counts were critical,</a:t>
            </a:r>
            <a:r>
              <a:rPr lang="en-US" sz="1100" dirty="0">
                <a:solidFill>
                  <a:srgbClr val="CC3595"/>
                </a:solidFill>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dirty="0">
                <a:solidFill>
                  <a:srgbClr val="CC3595"/>
                </a:solidFill>
                <a:effectLst/>
                <a:latin typeface="Calibri"/>
                <a:cs typeface="Calibri"/>
              </a:rPr>
              <a:t>so we prioritized providing accurate population counts for detailed race and</a:t>
            </a:r>
            <a:r>
              <a:rPr lang="en-US" sz="1100" dirty="0">
                <a:solidFill>
                  <a:srgbClr val="CC3595"/>
                </a:solidFill>
                <a:latin typeface="Calibri"/>
                <a:cs typeface="Calibri"/>
              </a:rPr>
              <a:t> </a:t>
            </a:r>
            <a:endParaRPr lang="en-US" sz="1100" b="0" i="0" u="none" dirty="0">
              <a:solidFill>
                <a:srgbClr val="CC3595"/>
              </a:solidFill>
              <a:effectLst/>
              <a:latin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dirty="0">
                <a:solidFill>
                  <a:srgbClr val="CC3595"/>
                </a:solidFill>
                <a:effectLst/>
                <a:latin typeface="Calibri"/>
                <a:cs typeface="Calibri"/>
              </a:rPr>
              <a:t>ethnicity groups and AIAN tribes and villages in this product.</a:t>
            </a:r>
          </a:p>
          <a:p>
            <a:endParaRPr lang="en-US" dirty="0"/>
          </a:p>
          <a:p>
            <a:pPr fontAlgn="base"/>
            <a:r>
              <a:rPr lang="en-US" sz="1200" b="0" i="0" dirty="0">
                <a:solidFill>
                  <a:srgbClr val="000000"/>
                </a:solidFill>
                <a:effectLst/>
              </a:rPr>
              <a:t>This table shows the </a:t>
            </a:r>
            <a:r>
              <a:rPr lang="en-US" sz="1200" dirty="0">
                <a:solidFill>
                  <a:srgbClr val="000000"/>
                </a:solidFill>
              </a:rPr>
              <a:t>minimum </a:t>
            </a:r>
            <a:r>
              <a:rPr lang="en-US" sz="1200" b="0" i="0" dirty="0">
                <a:solidFill>
                  <a:srgbClr val="000000"/>
                </a:solidFill>
                <a:effectLst/>
              </a:rPr>
              <a:t>population counts, or thresholds, required for detailed groups,</a:t>
            </a:r>
            <a:r>
              <a:rPr lang="en-US" sz="1200" dirty="0">
                <a:solidFill>
                  <a:srgbClr val="000000"/>
                </a:solidFill>
              </a:rPr>
              <a:t> </a:t>
            </a:r>
            <a:endParaRPr lang="en-US" sz="1200" b="0" i="0" dirty="0">
              <a:solidFill>
                <a:srgbClr val="000000"/>
              </a:solidFill>
              <a:effectLst/>
              <a:cs typeface="Calibri"/>
            </a:endParaRPr>
          </a:p>
          <a:p>
            <a:pPr fontAlgn="base"/>
            <a:r>
              <a:rPr lang="en-US" sz="1200" b="0" i="0" dirty="0">
                <a:solidFill>
                  <a:srgbClr val="000000"/>
                </a:solidFill>
                <a:effectLst/>
              </a:rPr>
              <a:t>such as </a:t>
            </a:r>
            <a:r>
              <a:rPr lang="en-US" dirty="0">
                <a:solidFill>
                  <a:srgbClr val="000000"/>
                </a:solidFill>
              </a:rPr>
              <a:t>Iranian, Japanese, or Peruvian,</a:t>
            </a:r>
            <a:r>
              <a:rPr lang="en-US" sz="1200" b="0" i="0" dirty="0">
                <a:solidFill>
                  <a:srgbClr val="000000"/>
                </a:solidFill>
                <a:effectLst/>
              </a:rPr>
              <a:t> and regional groups, such as </a:t>
            </a:r>
            <a:r>
              <a:rPr lang="en-US" dirty="0">
                <a:solidFill>
                  <a:srgbClr val="000000"/>
                </a:solidFill>
              </a:rPr>
              <a:t>Middle Eastern and North African, East Asian, or South American, </a:t>
            </a:r>
            <a:endParaRPr lang="en-US" sz="1200" b="0" i="0" dirty="0">
              <a:solidFill>
                <a:srgbClr val="000000"/>
              </a:solidFill>
              <a:effectLst/>
              <a:cs typeface="Calibri"/>
            </a:endParaRPr>
          </a:p>
          <a:p>
            <a:pPr fontAlgn="base"/>
            <a:r>
              <a:rPr lang="en-US" sz="1200" b="0" i="0" dirty="0">
                <a:solidFill>
                  <a:srgbClr val="000000"/>
                </a:solidFill>
                <a:effectLst/>
              </a:rPr>
              <a:t>to receive each type of data different levels of geography</a:t>
            </a:r>
            <a:r>
              <a:rPr lang="en-US" sz="1200" dirty="0">
                <a:solidFill>
                  <a:srgbClr val="000000"/>
                </a:solidFill>
              </a:rPr>
              <a:t> in the proof of concept</a:t>
            </a:r>
            <a:r>
              <a:rPr lang="en-US" sz="1200" b="0" i="0" dirty="0">
                <a:solidFill>
                  <a:srgbClr val="000000"/>
                </a:solidFill>
                <a:effectLst/>
              </a:rPr>
              <a:t>.</a:t>
            </a:r>
          </a:p>
          <a:p>
            <a:pPr fontAlgn="base"/>
            <a:endParaRPr lang="en-US" sz="1200" b="0" i="0" dirty="0">
              <a:solidFill>
                <a:srgbClr val="000000"/>
              </a:solidFill>
              <a:effectLst/>
              <a:cs typeface="Calibri" panose="020F0502020204030204"/>
            </a:endParaRPr>
          </a:p>
          <a:p>
            <a:pPr marL="0" algn="l" rtl="0" fontAlgn="base">
              <a:lnSpc>
                <a:spcPct val="100000"/>
              </a:lnSpc>
              <a:spcBef>
                <a:spcPts val="0"/>
              </a:spcBef>
            </a:pPr>
            <a:r>
              <a:rPr lang="en-US" sz="1200" b="0" i="0" dirty="0">
                <a:solidFill>
                  <a:srgbClr val="000000"/>
                </a:solidFill>
                <a:effectLst/>
              </a:rPr>
              <a:t>For data to be published, a group must meet these minimum population counts within a specific geographic area.</a:t>
            </a:r>
            <a:endParaRPr lang="en-US" sz="1200" b="0" i="0" dirty="0">
              <a:solidFill>
                <a:srgbClr val="000000"/>
              </a:solidFill>
              <a:effectLst/>
              <a:cs typeface="Calibri" panose="020F0502020204030204"/>
            </a:endParaRPr>
          </a:p>
          <a:p>
            <a:pPr marL="0" algn="l" rtl="0" fontAlgn="base">
              <a:lnSpc>
                <a:spcPct val="100000"/>
              </a:lnSpc>
              <a:spcBef>
                <a:spcPts val="0"/>
              </a:spcBef>
            </a:pPr>
            <a:endParaRPr lang="en-US" sz="1200" b="0" i="0" dirty="0">
              <a:solidFill>
                <a:srgbClr val="000000"/>
              </a:solidFill>
              <a:effectLst/>
              <a:cs typeface="Calibri" panose="020F0502020204030204"/>
            </a:endParaRPr>
          </a:p>
          <a:p>
            <a:pPr fontAlgn="base"/>
            <a:r>
              <a:rPr lang="en-US" sz="1200" b="0" i="0" dirty="0">
                <a:solidFill>
                  <a:srgbClr val="000000"/>
                </a:solidFill>
                <a:effectLst/>
                <a:cs typeface="Calibri" panose="020F0502020204030204"/>
              </a:rPr>
              <a:t>For example, a detailed group, such as </a:t>
            </a:r>
            <a:r>
              <a:rPr lang="en-US" dirty="0">
                <a:solidFill>
                  <a:srgbClr val="000000"/>
                </a:solidFill>
                <a:cs typeface="Calibri" panose="020F0502020204030204"/>
              </a:rPr>
              <a:t>Haitian alone</a:t>
            </a:r>
            <a:r>
              <a:rPr lang="en-US" sz="1200" b="0" i="0" dirty="0">
                <a:solidFill>
                  <a:srgbClr val="000000"/>
                </a:solidFill>
                <a:effectLst/>
                <a:cs typeface="Calibri" panose="020F0502020204030204"/>
              </a:rPr>
              <a:t>, must have a noisy population count</a:t>
            </a:r>
          </a:p>
          <a:p>
            <a:pPr fontAlgn="base"/>
            <a:r>
              <a:rPr lang="en-US" sz="1200" b="0" i="0" dirty="0">
                <a:solidFill>
                  <a:srgbClr val="000000"/>
                </a:solidFill>
                <a:effectLst/>
                <a:cs typeface="Calibri" panose="020F0502020204030204"/>
              </a:rPr>
              <a:t>Over </a:t>
            </a:r>
            <a:r>
              <a:rPr lang="en-US" dirty="0">
                <a:solidFill>
                  <a:srgbClr val="000000"/>
                </a:solidFill>
                <a:cs typeface="Calibri" panose="020F0502020204030204"/>
              </a:rPr>
              <a:t>7000 at</a:t>
            </a:r>
            <a:r>
              <a:rPr lang="en-US" sz="1200" b="0" i="0" dirty="0">
                <a:solidFill>
                  <a:srgbClr val="000000"/>
                </a:solidFill>
                <a:effectLst/>
                <a:cs typeface="Calibri" panose="020F0502020204030204"/>
              </a:rPr>
              <a:t> the state or national level to receive a sex by age table with </a:t>
            </a:r>
            <a:r>
              <a:rPr lang="en-US" dirty="0">
                <a:solidFill>
                  <a:srgbClr val="000000"/>
                </a:solidFill>
                <a:cs typeface="Calibri" panose="020F0502020204030204"/>
              </a:rPr>
              <a:t>23</a:t>
            </a:r>
            <a:r>
              <a:rPr lang="en-US" sz="1200" b="0" i="0" dirty="0">
                <a:solidFill>
                  <a:srgbClr val="000000"/>
                </a:solidFill>
                <a:effectLst/>
                <a:cs typeface="Calibri" panose="020F0502020204030204"/>
              </a:rPr>
              <a:t> age categories </a:t>
            </a:r>
            <a:r>
              <a:rPr lang="en-US" sz="1200" b="0" i="1" dirty="0">
                <a:solidFill>
                  <a:srgbClr val="000000"/>
                </a:solidFill>
                <a:effectLst/>
                <a:cs typeface="Calibri" panose="020F0502020204030204"/>
              </a:rPr>
              <a:t>and </a:t>
            </a:r>
            <a:r>
              <a:rPr lang="en-US" sz="1200" b="0" i="0" dirty="0">
                <a:solidFill>
                  <a:srgbClr val="000000"/>
                </a:solidFill>
                <a:effectLst/>
                <a:cs typeface="Calibri" panose="020F0502020204030204"/>
              </a:rPr>
              <a:t>a total population count.</a:t>
            </a:r>
          </a:p>
          <a:p>
            <a:pPr marL="0" algn="l" rtl="0" fontAlgn="base">
              <a:lnSpc>
                <a:spcPct val="100000"/>
              </a:lnSpc>
              <a:spcBef>
                <a:spcPts val="0"/>
              </a:spcBef>
            </a:pPr>
            <a:endParaRPr lang="en-US" sz="1200" b="0" i="0" dirty="0">
              <a:solidFill>
                <a:srgbClr val="000000"/>
              </a:solidFill>
              <a:effectLst/>
              <a:cs typeface="Calibri" panose="020F0502020204030204"/>
            </a:endParaRPr>
          </a:p>
          <a:p>
            <a:pPr fontAlgn="base"/>
            <a:r>
              <a:rPr lang="en-US" sz="1200" b="0" i="0" dirty="0">
                <a:solidFill>
                  <a:srgbClr val="000000"/>
                </a:solidFill>
                <a:effectLst/>
                <a:latin typeface="Calibri"/>
                <a:cs typeface="Calibri"/>
              </a:rPr>
              <a:t>At lower levels of geography, which includes counties, tracts, places, and AIANNH areas,</a:t>
            </a:r>
            <a:r>
              <a:rPr lang="en-US" sz="1200" dirty="0">
                <a:solidFill>
                  <a:srgbClr val="000000"/>
                </a:solidFill>
                <a:latin typeface="Calibri"/>
                <a:cs typeface="Calibri"/>
              </a:rPr>
              <a:t> </a:t>
            </a:r>
            <a:endParaRPr lang="en-US" sz="1200" b="0" i="0" dirty="0">
              <a:solidFill>
                <a:srgbClr val="000000"/>
              </a:solidFill>
              <a:effectLst/>
              <a:latin typeface="Calibri" panose="020F0502020204030204" pitchFamily="34" charset="0"/>
            </a:endParaRPr>
          </a:p>
          <a:p>
            <a:pPr fontAlgn="base"/>
            <a:r>
              <a:rPr lang="en-US" sz="1200" b="0" i="0" dirty="0">
                <a:solidFill>
                  <a:srgbClr val="000000"/>
                </a:solidFill>
                <a:effectLst/>
                <a:latin typeface="Calibri"/>
                <a:cs typeface="Calibri"/>
              </a:rPr>
              <a:t>adaptive design works the same way as at the national and state levels,</a:t>
            </a:r>
            <a:r>
              <a:rPr lang="en-US" sz="1200" dirty="0">
                <a:solidFill>
                  <a:srgbClr val="000000"/>
                </a:solidFill>
                <a:latin typeface="Calibri"/>
                <a:cs typeface="Calibri"/>
              </a:rPr>
              <a:t> </a:t>
            </a:r>
            <a:endParaRPr lang="en-US" sz="1200" b="0" i="0" dirty="0">
              <a:solidFill>
                <a:srgbClr val="000000"/>
              </a:solidFill>
              <a:effectLst/>
              <a:latin typeface="Calibri" panose="020F0502020204030204" pitchFamily="34" charset="0"/>
              <a:cs typeface="Calibri"/>
            </a:endParaRPr>
          </a:p>
          <a:p>
            <a:pPr algn="l" rtl="0" fontAlgn="base">
              <a:buFont typeface="+mj-lt"/>
              <a:buNone/>
            </a:pPr>
            <a:r>
              <a:rPr lang="en-US" sz="1200" b="0" i="0" dirty="0">
                <a:solidFill>
                  <a:srgbClr val="000000"/>
                </a:solidFill>
                <a:effectLst/>
                <a:latin typeface="Calibri"/>
                <a:cs typeface="Calibri"/>
              </a:rPr>
              <a:t>but different minimum population counts, or thresholds, are used.</a:t>
            </a:r>
          </a:p>
          <a:p>
            <a:pPr algn="l" rtl="0" fontAlgn="base">
              <a:buFont typeface="+mj-lt"/>
              <a:buNone/>
            </a:pPr>
            <a:endParaRPr lang="en-US" sz="1200" b="1" i="0" dirty="0">
              <a:solidFill>
                <a:srgbClr val="000000"/>
              </a:solidFill>
              <a:effectLst/>
              <a:latin typeface="Calibri" panose="020F0502020204030204" pitchFamily="34" charset="0"/>
            </a:endParaRPr>
          </a:p>
          <a:p>
            <a:pPr fontAlgn="base"/>
            <a:r>
              <a:rPr lang="en-US" sz="1200" i="0" dirty="0">
                <a:solidFill>
                  <a:srgbClr val="000000"/>
                </a:solidFill>
                <a:effectLst/>
                <a:latin typeface="Calibri"/>
                <a:cs typeface="Calibri"/>
              </a:rPr>
              <a:t>Detailed groups with </a:t>
            </a:r>
            <a:r>
              <a:rPr lang="en-US" dirty="0"/>
              <a:t>noise infused </a:t>
            </a:r>
            <a:r>
              <a:rPr lang="en-US" sz="1200" dirty="0">
                <a:solidFill>
                  <a:srgbClr val="000000"/>
                </a:solidFill>
                <a:latin typeface="Calibri"/>
                <a:cs typeface="Calibri"/>
              </a:rPr>
              <a:t>populations</a:t>
            </a:r>
            <a:r>
              <a:rPr lang="en-US" sz="1200" i="0" dirty="0">
                <a:solidFill>
                  <a:srgbClr val="000000"/>
                </a:solidFill>
                <a:effectLst/>
                <a:latin typeface="Calibri"/>
                <a:cs typeface="Calibri"/>
              </a:rPr>
              <a:t> of less than 22 and regional groups with noise infused populations of less than 95</a:t>
            </a:r>
          </a:p>
          <a:p>
            <a:pPr fontAlgn="base"/>
            <a:r>
              <a:rPr lang="en-US" sz="1200" i="0" dirty="0">
                <a:solidFill>
                  <a:srgbClr val="000000"/>
                </a:solidFill>
                <a:effectLst/>
                <a:latin typeface="Calibri"/>
                <a:cs typeface="Calibri"/>
              </a:rPr>
              <a:t>in these geographic areas will not have data published for that geography</a:t>
            </a:r>
            <a:r>
              <a:rPr lang="en-US" sz="1200" b="0" i="0" dirty="0">
                <a:solidFill>
                  <a:srgbClr val="000000"/>
                </a:solidFill>
                <a:effectLst/>
                <a:latin typeface="Calibri"/>
                <a:cs typeface="Calibri"/>
              </a:rPr>
              <a:t>.</a:t>
            </a:r>
          </a:p>
          <a:p>
            <a:pPr fontAlgn="base"/>
            <a:endParaRPr lang="en-US" sz="1200" b="0" i="0" dirty="0">
              <a:solidFill>
                <a:srgbClr val="000000"/>
              </a:solidFill>
              <a:effectLst/>
              <a:latin typeface="Calibri"/>
              <a:cs typeface="Calibri"/>
            </a:endParaRPr>
          </a:p>
          <a:p>
            <a:pPr fontAlgn="base"/>
            <a:r>
              <a:rPr lang="en-US" sz="1200" b="0" i="0" dirty="0">
                <a:solidFill>
                  <a:srgbClr val="000000"/>
                </a:solidFill>
                <a:effectLst/>
                <a:latin typeface="Calibri"/>
                <a:cs typeface="Calibri"/>
              </a:rPr>
              <a:t>Utilizing the population thresholds of 22 and 95 are improvements for 2020 compared to back in 2010,</a:t>
            </a:r>
            <a:r>
              <a:rPr lang="en-US" sz="1200" dirty="0">
                <a:solidFill>
                  <a:srgbClr val="000000"/>
                </a:solidFill>
                <a:latin typeface="Calibri"/>
                <a:cs typeface="Calibri"/>
              </a:rPr>
              <a:t> </a:t>
            </a:r>
            <a:endParaRPr lang="en-US" sz="1200" b="0" i="0" dirty="0">
              <a:solidFill>
                <a:srgbClr val="000000"/>
              </a:solidFill>
              <a:effectLst/>
              <a:latin typeface="Calibri" panose="020F0502020204030204" pitchFamily="34" charset="0"/>
              <a:cs typeface="Calibri"/>
            </a:endParaRPr>
          </a:p>
          <a:p>
            <a:pPr algn="l" rtl="0" fontAlgn="base">
              <a:buFont typeface="+mj-lt"/>
              <a:buNone/>
            </a:pPr>
            <a:r>
              <a:rPr lang="en-US" sz="1200" b="0" i="0" dirty="0">
                <a:solidFill>
                  <a:srgbClr val="000000"/>
                </a:solidFill>
                <a:effectLst/>
                <a:latin typeface="Calibri"/>
                <a:cs typeface="Calibri"/>
              </a:rPr>
              <a:t>when groups needed to meet a minimum population count of 100 to have published counts at any given geography level. </a:t>
            </a:r>
          </a:p>
          <a:p>
            <a:pPr algn="l" rtl="0" fontAlgn="base">
              <a:buFont typeface="+mj-lt"/>
              <a:buNone/>
            </a:pPr>
            <a:endParaRPr lang="en-US" sz="1200" b="0" i="0" dirty="0">
              <a:solidFill>
                <a:srgbClr val="000000"/>
              </a:solidFill>
              <a:effectLst/>
              <a:latin typeface="Calibri"/>
              <a:cs typeface="Calibri"/>
            </a:endParaRPr>
          </a:p>
          <a:p>
            <a:pPr algn="l" rtl="0" fontAlgn="base"/>
            <a:r>
              <a:rPr lang="en-US" sz="1800" b="0" i="0" u="none" strike="noStrike" dirty="0">
                <a:solidFill>
                  <a:srgbClr val="000000"/>
                </a:solidFill>
                <a:effectLst/>
                <a:latin typeface="Calibri" panose="020F0502020204030204" pitchFamily="34" charset="0"/>
              </a:rPr>
              <a:t>The margin of error, meaning how different the count is from the true, enumerated count, </a:t>
            </a:r>
          </a:p>
          <a:p>
            <a:pPr algn="l" rtl="0" fontAlgn="base"/>
            <a:r>
              <a:rPr lang="en-US" sz="1800" b="0" i="0" u="none" strike="noStrike" dirty="0">
                <a:solidFill>
                  <a:srgbClr val="000000"/>
                </a:solidFill>
                <a:effectLst/>
                <a:latin typeface="Calibri" panose="020F0502020204030204" pitchFamily="34" charset="0"/>
              </a:rPr>
              <a:t>for detailed groups that receive a total only and individual age by sex counts at </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the national and state levels in the proof of concept is 3.</a:t>
            </a:r>
            <a:r>
              <a:rPr lang="en-US" sz="1800" b="0" i="0" dirty="0">
                <a:solidFill>
                  <a:srgbClr val="444444"/>
                </a:solidFill>
                <a:effectLst/>
                <a:latin typeface="Calibri" panose="020F0502020204030204" pitchFamily="34" charset="0"/>
              </a:rPr>
              <a:t>​</a:t>
            </a:r>
          </a:p>
          <a:p>
            <a:pPr algn="l" rtl="0" fontAlgn="base"/>
            <a:r>
              <a:rPr lang="en-US" sz="1800" b="0" i="0" dirty="0">
                <a:solidFill>
                  <a:srgbClr val="444444"/>
                </a:solidFill>
                <a:effectLst/>
                <a:latin typeface="Calibri" panose="020F0502020204030204" pitchFamily="34" charset="0"/>
              </a:rPr>
              <a:t>At sub-state and AIANNH areas, the margin of error is 11.</a:t>
            </a:r>
          </a:p>
          <a:p>
            <a:pPr algn="l" rtl="0" fontAlgn="base"/>
            <a:r>
              <a:rPr lang="en-US" sz="1800" b="0" i="0" dirty="0">
                <a:solidFill>
                  <a:srgbClr val="444444"/>
                </a:solidFill>
                <a:effectLst/>
                <a:latin typeface="Calibri" panose="020F0502020204030204" pitchFamily="34" charset="0"/>
              </a:rPr>
              <a:t>For regional groups, the margin of error is 50 at all levels of geography.</a:t>
            </a:r>
            <a:endParaRPr lang="en-US" b="0" i="0" dirty="0">
              <a:solidFill>
                <a:srgbClr val="444444"/>
              </a:solidFill>
              <a:effectLst/>
              <a:latin typeface="Calibri" panose="020F0502020204030204" pitchFamily="34" charset="0"/>
            </a:endParaRPr>
          </a:p>
          <a:p>
            <a:pPr algn="l" rtl="0" fontAlgn="base">
              <a:buFont typeface="+mj-lt"/>
              <a:buNone/>
            </a:pPr>
            <a:endParaRPr lang="en-US" sz="1200" b="0" i="0" dirty="0">
              <a:solidFill>
                <a:srgbClr val="000000"/>
              </a:solidFill>
              <a:effectLst/>
              <a:latin typeface="Calibri"/>
              <a:cs typeface="Calibri"/>
            </a:endParaRPr>
          </a:p>
          <a:p>
            <a:pPr algn="l" rtl="0" fontAlgn="base">
              <a:buFont typeface="+mj-lt"/>
              <a:buNone/>
            </a:pPr>
            <a:endParaRPr lang="en-US" sz="1200" b="0" i="0" dirty="0">
              <a:solidFill>
                <a:srgbClr val="000000"/>
              </a:solidFill>
              <a:effectLst/>
              <a:latin typeface="Calibri"/>
              <a:cs typeface="Calibri"/>
            </a:endParaRPr>
          </a:p>
          <a:p>
            <a:pPr algn="l" rtl="0" fontAlgn="base">
              <a:buFont typeface="+mj-lt"/>
              <a:buNone/>
            </a:pPr>
            <a:r>
              <a:rPr lang="en-US" sz="1200" b="1" i="1" dirty="0">
                <a:solidFill>
                  <a:srgbClr val="000000"/>
                </a:solidFill>
                <a:effectLst/>
                <a:latin typeface="Calibri"/>
                <a:cs typeface="Calibri"/>
              </a:rPr>
              <a:t>*************************************************</a:t>
            </a:r>
          </a:p>
          <a:p>
            <a:pPr algn="l" rtl="0" fontAlgn="base">
              <a:buFont typeface="+mj-lt"/>
              <a:buNone/>
            </a:pPr>
            <a:r>
              <a:rPr lang="en-US" sz="1200" b="1" i="1" dirty="0">
                <a:solidFill>
                  <a:srgbClr val="000000"/>
                </a:solidFill>
                <a:effectLst/>
                <a:latin typeface="Calibri"/>
                <a:cs typeface="Calibri"/>
              </a:rPr>
              <a:t>If asked:</a:t>
            </a:r>
          </a:p>
          <a:p>
            <a:pPr marL="0" marR="0" lvl="0" indent="0" algn="l" defTabSz="914400" rtl="0" eaLnBrk="1" fontAlgn="base" latinLnBrk="0" hangingPunct="1">
              <a:lnSpc>
                <a:spcPct val="100000"/>
              </a:lnSpc>
              <a:spcBef>
                <a:spcPts val="0"/>
              </a:spcBef>
              <a:spcAft>
                <a:spcPts val="0"/>
              </a:spcAft>
              <a:buClrTx/>
              <a:buSzTx/>
              <a:buFont typeface="+mj-lt"/>
              <a:buNone/>
              <a:tabLst/>
              <a:defRPr/>
            </a:pPr>
            <a:r>
              <a:rPr lang="en-US" sz="1200" b="0" i="1" dirty="0">
                <a:solidFill>
                  <a:srgbClr val="000000"/>
                </a:solidFill>
                <a:effectLst/>
                <a:latin typeface="Calibri" panose="020F0502020204030204" pitchFamily="34" charset="0"/>
              </a:rPr>
              <a:t>We conducted extensive research using both 2010 decennial data and 2019 ACS 5-year estimates to reach these thresholds, evaluating the sparseness of different size groups at different levels of geography and in different tables. We also assessed population thresholds used in current ACS data products and previous decennial data products. The minimum population thresholds help ensure data quality in the final product. Additionally, the population thresholds for groups to receive a total population count at all levels of geography is lower in the Proof of Concept than in the 2010 Census SF2 and AIANSF, where groups needed a minimum population count of 100 to have published counts at any given geographic level.</a:t>
            </a:r>
            <a:endParaRPr lang="en-US" sz="1200" b="0" i="1" dirty="0">
              <a:solidFill>
                <a:srgbClr val="000000"/>
              </a:solidFill>
              <a:effectLst/>
              <a:latin typeface="Calibri"/>
              <a:cs typeface="Calibri"/>
            </a:endParaRPr>
          </a:p>
          <a:p>
            <a:pPr algn="l" rtl="0" fontAlgn="base">
              <a:buFont typeface="+mj-lt"/>
              <a:buNone/>
            </a:pPr>
            <a:endParaRPr lang="en-US" sz="1200" b="0" i="1" dirty="0">
              <a:solidFill>
                <a:srgbClr val="000000"/>
              </a:solidFill>
              <a:effectLst/>
              <a:latin typeface="Calibri"/>
              <a:cs typeface="Calibri"/>
            </a:endParaRPr>
          </a:p>
          <a:p>
            <a:pPr algn="l" rtl="0" fontAlgn="base">
              <a:buFont typeface="+mj-lt"/>
              <a:buNone/>
            </a:pPr>
            <a:endParaRPr lang="en-US" sz="1200" b="0" i="1" dirty="0">
              <a:solidFill>
                <a:srgbClr val="000000"/>
              </a:solidFill>
              <a:effectLst/>
              <a:latin typeface="Calibri"/>
              <a:cs typeface="Calibri"/>
            </a:endParaRPr>
          </a:p>
          <a:p>
            <a:pPr marL="0" algn="l" rtl="0" fontAlgn="base">
              <a:lnSpc>
                <a:spcPct val="100000"/>
              </a:lnSpc>
              <a:spcBef>
                <a:spcPts val="0"/>
              </a:spcBef>
            </a:pPr>
            <a:endParaRPr lang="en-US" sz="1200" b="0" i="0" dirty="0">
              <a:solidFill>
                <a:srgbClr val="000000"/>
              </a:solidFill>
              <a:effectLst/>
              <a:cs typeface="Calibri" panose="020F0502020204030204"/>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5AF52-C18E-4FEF-A68A-51556A1329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496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5711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census.gov/programs-surveys/decennial-census/decade/2020/planning-management/release/about-2020-data-products.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thezeppelin.org/big-data-una-nuova-risorsa-della-potenz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 Type="http://schemas.openxmlformats.org/officeDocument/2006/relationships/notesSlide" Target="../notesSlides/notesSlide13.xml"/><Relationship Id="rId16"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hyperlink" Target="https://doi.org/10.1162/99608f92.529e3cb9"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www2.census.gov/programs-surveys/decennial/2020/program-management/data-product-planning/2010-demonstration-data-products/04-Demonstration_Data_Products_Suite/2023-04-03/2023-04-03_2010_Redistricting_Noisy_Measurement_File.pdf" TargetMode="External"/><Relationship Id="rId3" Type="http://schemas.openxmlformats.org/officeDocument/2006/relationships/hyperlink" Target="https://www2.census.gov/programs-surveys/decennial/2020/program-management/data-product-planning/2010-demonstration-data-products/04-Demonstration_Data_Products_Suite/2023-04-03/2023-04-03_Detailed_Summary_Metrics.xlsx" TargetMode="External"/><Relationship Id="rId7" Type="http://schemas.openxmlformats.org/officeDocument/2006/relationships/hyperlink" Target="https://www2.census.gov/programs-surveys/decennial/2020/program-management/data-product-planning/2010-demonstration-data-products/04-Demonstration_Data_Products_Suite/2023-04-03/2023-04-03_Privacy-Loss_Budget_Allocations.pdf" TargetMode="External"/><Relationship Id="rId2" Type="http://schemas.openxmlformats.org/officeDocument/2006/relationships/hyperlink" Target="https://www2.census.gov/programs-surveys/decennial/2020/program-management/data-product-planning/2010-demonstration-data-products/04-Demonstration_Data_Products_Suite/2023-04-03/2023-04-03_Factsheet.pdf" TargetMode="External"/><Relationship Id="rId1" Type="http://schemas.openxmlformats.org/officeDocument/2006/relationships/slideLayout" Target="../slideLayouts/slideLayout2.xml"/><Relationship Id="rId6" Type="http://schemas.openxmlformats.org/officeDocument/2006/relationships/hyperlink" Target="https://www.nhgis.org/privacy-protected-2010-census-demonstration-data" TargetMode="External"/><Relationship Id="rId5" Type="http://schemas.openxmlformats.org/officeDocument/2006/relationships/hyperlink" Target="https://www2.census.gov/programs-surveys/decennial/2020/program-management/data-product-planning/2010-demonstration-data-products/04-Demonstration_Data_Products_Suite/2023-04-03/2023-04-03_Privacy-Protected_Microdata_File/" TargetMode="External"/><Relationship Id="rId4" Type="http://schemas.openxmlformats.org/officeDocument/2006/relationships/hyperlink" Target="https://www2.census.gov/programs-surveys/decennial/2020/program-management/data-product-planning/2010-demonstration-data-products/04-Demonstration_Data_Products_Suite/2023-04-03/2023-04-03_Detailed_Summary_Metrics_Overview.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www.census.gov/library/publications/2023/decennial/c2020br-03.html" TargetMode="External"/><Relationship Id="rId2" Type="http://schemas.openxmlformats.org/officeDocument/2006/relationships/hyperlink" Target="https://www.census.gov/library/publications/2023/decennial/c2020br-02.html" TargetMode="External"/><Relationship Id="rId1" Type="http://schemas.openxmlformats.org/officeDocument/2006/relationships/slideLayout" Target="../slideLayouts/slideLayout2.xml"/><Relationship Id="rId4" Type="http://schemas.openxmlformats.org/officeDocument/2006/relationships/hyperlink" Target="https://www.census.gov/library/publications/2023/decennial/c2020br-04.html"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public.govdelivery.com/accounts/USCENSUS/signup/15409"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2020DAS@census.gov"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1EB06-A594-47C9-92CC-D1E00D162E40}"/>
              </a:ext>
            </a:extLst>
          </p:cNvPr>
          <p:cNvSpPr txBox="1">
            <a:spLocks/>
          </p:cNvSpPr>
          <p:nvPr/>
        </p:nvSpPr>
        <p:spPr>
          <a:xfrm>
            <a:off x="579772" y="412530"/>
            <a:ext cx="11301412" cy="23860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rgbClr val="215493"/>
                </a:solidFill>
                <a:latin typeface="Century Gothic" panose="020B0502020202020204" pitchFamily="34" charset="0"/>
                <a:ea typeface="+mj-ea"/>
                <a:cs typeface="+mj-cs"/>
              </a:defRPr>
            </a:lvl1pPr>
          </a:lstStyle>
          <a:p>
            <a:r>
              <a:rPr lang="en-US" sz="3200" dirty="0">
                <a:latin typeface="Calibri" panose="020F0502020204030204" pitchFamily="34" charset="0"/>
                <a:cs typeface="Calibri" panose="020F0502020204030204" pitchFamily="34" charset="0"/>
              </a:rPr>
              <a:t>Disclosure Avoidance and the 2020 Census Demographic and Housing Characteristics (DHC) File</a:t>
            </a:r>
            <a:endParaRPr lang="en-US" sz="1600" b="0" dirty="0">
              <a:latin typeface="Calibri" panose="020F0502020204030204" pitchFamily="34" charset="0"/>
              <a:cs typeface="Calibri" panose="020F0502020204030204" pitchFamily="34" charset="0"/>
            </a:endParaRPr>
          </a:p>
        </p:txBody>
      </p:sp>
      <p:sp>
        <p:nvSpPr>
          <p:cNvPr id="5" name="Text Placeholder 13">
            <a:extLst>
              <a:ext uri="{FF2B5EF4-FFF2-40B4-BE49-F238E27FC236}">
                <a16:creationId xmlns:a16="http://schemas.microsoft.com/office/drawing/2014/main" id="{06E6E859-F625-4259-901F-14CA4E68551D}"/>
              </a:ext>
            </a:extLst>
          </p:cNvPr>
          <p:cNvSpPr>
            <a:spLocks noGrp="1"/>
          </p:cNvSpPr>
          <p:nvPr/>
        </p:nvSpPr>
        <p:spPr>
          <a:xfrm>
            <a:off x="576003" y="3273865"/>
            <a:ext cx="11039994" cy="218281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b="1" dirty="0">
              <a:latin typeface="Calibri"/>
              <a:cs typeface="Calibri"/>
            </a:endParaRPr>
          </a:p>
          <a:p>
            <a:r>
              <a:rPr lang="en-US" sz="2400" b="1" dirty="0">
                <a:latin typeface="Calibri"/>
                <a:cs typeface="Calibri"/>
              </a:rPr>
              <a:t>Michael Hawes</a:t>
            </a:r>
          </a:p>
          <a:p>
            <a:r>
              <a:rPr lang="en-US" sz="2400" b="1" dirty="0">
                <a:latin typeface="Calibri"/>
                <a:cs typeface="Calibri"/>
              </a:rPr>
              <a:t>Senior Survey Statistician for Scientific Communication</a:t>
            </a:r>
          </a:p>
          <a:p>
            <a:r>
              <a:rPr lang="en-US" sz="2400" dirty="0">
                <a:latin typeface="Calibri"/>
                <a:cs typeface="Calibri"/>
              </a:rPr>
              <a:t>Research and Methodology Directorate</a:t>
            </a:r>
          </a:p>
          <a:p>
            <a:pPr>
              <a:spcBef>
                <a:spcPts val="0"/>
              </a:spcBef>
            </a:pPr>
            <a:r>
              <a:rPr lang="en-US" sz="2400" dirty="0">
                <a:latin typeface="Calibri"/>
                <a:cs typeface="Calibri"/>
              </a:rPr>
              <a:t>U.S. Census Bureau</a:t>
            </a:r>
          </a:p>
          <a:p>
            <a:pPr>
              <a:spcBef>
                <a:spcPts val="0"/>
              </a:spcBef>
            </a:pPr>
            <a:endParaRPr lang="en-US" sz="2400" i="1" dirty="0">
              <a:latin typeface="Calibri"/>
              <a:cs typeface="Calibri"/>
            </a:endParaRPr>
          </a:p>
          <a:p>
            <a:pPr>
              <a:spcBef>
                <a:spcPts val="0"/>
              </a:spcBef>
            </a:pPr>
            <a:r>
              <a:rPr lang="en-US" sz="2400" dirty="0">
                <a:latin typeface="Calibri"/>
                <a:cs typeface="Calibri"/>
              </a:rPr>
              <a:t>May 24, 2023</a:t>
            </a:r>
          </a:p>
          <a:p>
            <a:pPr>
              <a:spcBef>
                <a:spcPts val="0"/>
              </a:spcBef>
            </a:pPr>
            <a:endParaRPr lang="en-US" sz="2000" dirty="0">
              <a:latin typeface="Calibri"/>
              <a:cs typeface="Calibri"/>
            </a:endParaRPr>
          </a:p>
        </p:txBody>
      </p:sp>
      <p:sp>
        <p:nvSpPr>
          <p:cNvPr id="2" name="TextBox 1">
            <a:extLst>
              <a:ext uri="{FF2B5EF4-FFF2-40B4-BE49-F238E27FC236}">
                <a16:creationId xmlns:a16="http://schemas.microsoft.com/office/drawing/2014/main" id="{FA6EF7C9-39E3-5063-8B08-E5DDC5701ECB}"/>
              </a:ext>
            </a:extLst>
          </p:cNvPr>
          <p:cNvSpPr txBox="1"/>
          <p:nvPr/>
        </p:nvSpPr>
        <p:spPr>
          <a:xfrm>
            <a:off x="3871546" y="6122304"/>
            <a:ext cx="8231554" cy="646331"/>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US" dirty="0"/>
              <a:t>Any viewpoints or opinions expressed in this presentation are entirely the author’s own and do not represent the viewpoints or opinions of the U.S. Census Bureau</a:t>
            </a:r>
          </a:p>
        </p:txBody>
      </p:sp>
    </p:spTree>
    <p:extLst>
      <p:ext uri="{BB962C8B-B14F-4D97-AF65-F5344CB8AC3E}">
        <p14:creationId xmlns:p14="http://schemas.microsoft.com/office/powerpoint/2010/main" val="316486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DDA41069-9230-4928-AFF5-35C26082D67B}"/>
              </a:ext>
            </a:extLst>
          </p:cNvPr>
          <p:cNvSpPr/>
          <p:nvPr/>
        </p:nvSpPr>
        <p:spPr>
          <a:xfrm>
            <a:off x="3797104" y="1065222"/>
            <a:ext cx="3984514" cy="5647763"/>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sp>
        <p:nvSpPr>
          <p:cNvPr id="34" name="Rectangle: Rounded Corners 33">
            <a:extLst>
              <a:ext uri="{FF2B5EF4-FFF2-40B4-BE49-F238E27FC236}">
                <a16:creationId xmlns:a16="http://schemas.microsoft.com/office/drawing/2014/main" id="{3F98D8CA-1642-47BE-B47E-CC0A0904A196}"/>
              </a:ext>
            </a:extLst>
          </p:cNvPr>
          <p:cNvSpPr/>
          <p:nvPr/>
        </p:nvSpPr>
        <p:spPr>
          <a:xfrm>
            <a:off x="4210793" y="1342229"/>
            <a:ext cx="3280863" cy="1718947"/>
          </a:xfrm>
          <a:prstGeom prst="roundRect">
            <a:avLst/>
          </a:prstGeom>
          <a:solidFill>
            <a:srgbClr val="205493">
              <a:alpha val="22000"/>
            </a:srgbClr>
          </a:solidFill>
          <a:ln w="12700"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otham Book"/>
              <a:ea typeface="+mn-ea"/>
              <a:cs typeface="+mn-cs"/>
            </a:endParaRPr>
          </a:p>
        </p:txBody>
      </p:sp>
      <p:sp>
        <p:nvSpPr>
          <p:cNvPr id="2" name="Title 1"/>
          <p:cNvSpPr>
            <a:spLocks noGrp="1"/>
          </p:cNvSpPr>
          <p:nvPr>
            <p:ph type="title"/>
          </p:nvPr>
        </p:nvSpPr>
        <p:spPr>
          <a:xfrm>
            <a:off x="526775" y="236747"/>
            <a:ext cx="11467104" cy="689972"/>
          </a:xfrm>
        </p:spPr>
        <p:txBody>
          <a:bodyPr/>
          <a:lstStyle/>
          <a:p>
            <a:r>
              <a:rPr lang="en-US" sz="4000" dirty="0">
                <a:latin typeface="Calibri" panose="020F0502020204030204" pitchFamily="34" charset="0"/>
                <a:cs typeface="Calibri" panose="020F0502020204030204" pitchFamily="34" charset="0"/>
              </a:rPr>
              <a:t>2020 Census Data Products</a:t>
            </a:r>
          </a:p>
        </p:txBody>
      </p:sp>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a:t>
            </a:fld>
            <a:endParaRPr lang="en-US"/>
          </a:p>
        </p:txBody>
      </p:sp>
      <p:sp>
        <p:nvSpPr>
          <p:cNvPr id="23" name="Rectangle: Rounded Corners 22">
            <a:extLst>
              <a:ext uri="{FF2B5EF4-FFF2-40B4-BE49-F238E27FC236}">
                <a16:creationId xmlns:a16="http://schemas.microsoft.com/office/drawing/2014/main" id="{AF46DD8A-63DB-4451-B44C-0EBD6769BCCD}"/>
              </a:ext>
            </a:extLst>
          </p:cNvPr>
          <p:cNvSpPr/>
          <p:nvPr/>
        </p:nvSpPr>
        <p:spPr>
          <a:xfrm>
            <a:off x="8121758" y="1933528"/>
            <a:ext cx="3306350" cy="1813282"/>
          </a:xfrm>
          <a:prstGeom prst="roundRect">
            <a:avLst/>
          </a:prstGeom>
          <a:solidFill>
            <a:sysClr val="window" lastClr="FFFFFF">
              <a:lumMod val="95000"/>
            </a:sysClr>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sp>
        <p:nvSpPr>
          <p:cNvPr id="24" name="Rectangle: Rounded Corners 23">
            <a:extLst>
              <a:ext uri="{FF2B5EF4-FFF2-40B4-BE49-F238E27FC236}">
                <a16:creationId xmlns:a16="http://schemas.microsoft.com/office/drawing/2014/main" id="{3FB27A5D-B035-4BF1-B987-9ADEB17BD604}"/>
              </a:ext>
            </a:extLst>
          </p:cNvPr>
          <p:cNvSpPr/>
          <p:nvPr/>
        </p:nvSpPr>
        <p:spPr>
          <a:xfrm>
            <a:off x="757791" y="1976582"/>
            <a:ext cx="2458092" cy="3842501"/>
          </a:xfrm>
          <a:prstGeom prst="roundRect">
            <a:avLst/>
          </a:prstGeom>
          <a:solidFill>
            <a:sysClr val="window" lastClr="FFFFFF">
              <a:lumMod val="95000"/>
            </a:sysClr>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grpSp>
        <p:nvGrpSpPr>
          <p:cNvPr id="25" name="Group 24">
            <a:extLst>
              <a:ext uri="{FF2B5EF4-FFF2-40B4-BE49-F238E27FC236}">
                <a16:creationId xmlns:a16="http://schemas.microsoft.com/office/drawing/2014/main" id="{B4D1A33B-E087-47BC-83EE-D72212426EFD}"/>
              </a:ext>
            </a:extLst>
          </p:cNvPr>
          <p:cNvGrpSpPr/>
          <p:nvPr/>
        </p:nvGrpSpPr>
        <p:grpSpPr>
          <a:xfrm>
            <a:off x="709276" y="2339264"/>
            <a:ext cx="2458092" cy="1785461"/>
            <a:chOff x="872883" y="1460459"/>
            <a:chExt cx="2458092" cy="1785461"/>
          </a:xfrm>
        </p:grpSpPr>
        <p:sp>
          <p:nvSpPr>
            <p:cNvPr id="26" name="TextBox 25">
              <a:extLst>
                <a:ext uri="{FF2B5EF4-FFF2-40B4-BE49-F238E27FC236}">
                  <a16:creationId xmlns:a16="http://schemas.microsoft.com/office/drawing/2014/main" id="{734E3BC1-78F5-47CD-BFAE-3441A8913A77}"/>
                </a:ext>
              </a:extLst>
            </p:cNvPr>
            <p:cNvSpPr txBox="1"/>
            <p:nvPr/>
          </p:nvSpPr>
          <p:spPr>
            <a:xfrm>
              <a:off x="1059618" y="1460459"/>
              <a:ext cx="2054633" cy="400110"/>
            </a:xfrm>
            <a:prstGeom prst="rect">
              <a:avLst/>
            </a:prstGeom>
            <a:noFill/>
          </p:spPr>
          <p:txBody>
            <a:bodyPr wrap="square">
              <a:spAutoFit/>
            </a:bodyPr>
            <a:lstStyle/>
            <a:p>
              <a:pPr marL="0" lvl="1" algn="ctr">
                <a:spcBef>
                  <a:spcPts val="1000"/>
                </a:spcBef>
              </a:pPr>
              <a:r>
                <a:rPr lang="en-US" sz="2000">
                  <a:solidFill>
                    <a:prstClr val="black"/>
                  </a:solidFill>
                  <a:cs typeface="Calibri" panose="020F0502020204030204" pitchFamily="34" charset="0"/>
                </a:rPr>
                <a:t>Apportionment</a:t>
              </a:r>
            </a:p>
          </p:txBody>
        </p:sp>
        <p:sp>
          <p:nvSpPr>
            <p:cNvPr id="27" name="TextBox 26">
              <a:extLst>
                <a:ext uri="{FF2B5EF4-FFF2-40B4-BE49-F238E27FC236}">
                  <a16:creationId xmlns:a16="http://schemas.microsoft.com/office/drawing/2014/main" id="{6A8926A2-EC4B-4E78-82BB-003971C00B22}"/>
                </a:ext>
              </a:extLst>
            </p:cNvPr>
            <p:cNvSpPr txBox="1"/>
            <p:nvPr/>
          </p:nvSpPr>
          <p:spPr>
            <a:xfrm>
              <a:off x="872883" y="2538034"/>
              <a:ext cx="2458092" cy="707886"/>
            </a:xfrm>
            <a:prstGeom prst="rect">
              <a:avLst/>
            </a:prstGeom>
            <a:noFill/>
          </p:spPr>
          <p:txBody>
            <a:bodyPr wrap="square">
              <a:spAutoFit/>
            </a:bodyPr>
            <a:lstStyle/>
            <a:p>
              <a:pPr marL="0" lvl="1" algn="ctr"/>
              <a:r>
                <a:rPr lang="en-US" sz="2000">
                  <a:solidFill>
                    <a:prstClr val="black"/>
                  </a:solidFill>
                  <a:cs typeface="Calibri" panose="020F0502020204030204" pitchFamily="34" charset="0"/>
                </a:rPr>
                <a:t>Redistricting File </a:t>
              </a:r>
            </a:p>
            <a:p>
              <a:pPr marL="0" lvl="1" algn="ctr"/>
              <a:r>
                <a:rPr lang="en-US" sz="2000">
                  <a:solidFill>
                    <a:prstClr val="black"/>
                  </a:solidFill>
                  <a:cs typeface="Calibri" panose="020F0502020204030204" pitchFamily="34" charset="0"/>
                </a:rPr>
                <a:t>(Public Law 94-171)</a:t>
              </a:r>
            </a:p>
          </p:txBody>
        </p:sp>
      </p:grpSp>
      <p:grpSp>
        <p:nvGrpSpPr>
          <p:cNvPr id="28" name="Group 27">
            <a:extLst>
              <a:ext uri="{FF2B5EF4-FFF2-40B4-BE49-F238E27FC236}">
                <a16:creationId xmlns:a16="http://schemas.microsoft.com/office/drawing/2014/main" id="{AB2207E7-2EC5-4910-A289-1A87F6274A9E}"/>
              </a:ext>
            </a:extLst>
          </p:cNvPr>
          <p:cNvGrpSpPr/>
          <p:nvPr/>
        </p:nvGrpSpPr>
        <p:grpSpPr>
          <a:xfrm>
            <a:off x="4069844" y="1491251"/>
            <a:ext cx="3562762" cy="5209219"/>
            <a:chOff x="3757312" y="2450587"/>
            <a:chExt cx="3562762" cy="5209219"/>
          </a:xfrm>
        </p:grpSpPr>
        <p:sp>
          <p:nvSpPr>
            <p:cNvPr id="29" name="TextBox 28">
              <a:extLst>
                <a:ext uri="{FF2B5EF4-FFF2-40B4-BE49-F238E27FC236}">
                  <a16:creationId xmlns:a16="http://schemas.microsoft.com/office/drawing/2014/main" id="{0F5CC095-77EF-4736-A9BD-C3CA0187BD49}"/>
                </a:ext>
              </a:extLst>
            </p:cNvPr>
            <p:cNvSpPr txBox="1"/>
            <p:nvPr/>
          </p:nvSpPr>
          <p:spPr>
            <a:xfrm>
              <a:off x="3952171" y="2450587"/>
              <a:ext cx="3049316" cy="1420902"/>
            </a:xfrm>
            <a:prstGeom prst="rect">
              <a:avLst/>
            </a:prstGeom>
            <a:noFill/>
          </p:spPr>
          <p:txBody>
            <a:bodyPr wrap="square" lIns="91440" tIns="45720" rIns="91440" bIns="45720" anchor="t">
              <a:spAutoFit/>
            </a:bodyPr>
            <a:lstStyle/>
            <a:p>
              <a:pPr marL="0" lvl="1" algn="ctr">
                <a:spcBef>
                  <a:spcPts val="1000"/>
                </a:spcBef>
              </a:pPr>
              <a:r>
                <a:rPr lang="en-US" sz="2000" dirty="0">
                  <a:cs typeface="Calibri"/>
                </a:rPr>
                <a:t>Demographic Profile</a:t>
              </a:r>
            </a:p>
            <a:p>
              <a:pPr marL="0" lvl="1" algn="ctr">
                <a:spcBef>
                  <a:spcPts val="1000"/>
                </a:spcBef>
              </a:pPr>
              <a:r>
                <a:rPr lang="en-US" sz="2000" dirty="0">
                  <a:cs typeface="Calibri"/>
                </a:rPr>
                <a:t> Demographic and Housing Characteristics File (DHC)</a:t>
              </a:r>
            </a:p>
            <a:p>
              <a:pPr marL="0" lvl="1" algn="ctr"/>
              <a:r>
                <a:rPr lang="en-US" dirty="0">
                  <a:solidFill>
                    <a:srgbClr val="FF0000"/>
                  </a:solidFill>
                  <a:cs typeface="Calibri"/>
                </a:rPr>
                <a:t>May 25, 2023</a:t>
              </a:r>
            </a:p>
          </p:txBody>
        </p:sp>
        <p:sp>
          <p:nvSpPr>
            <p:cNvPr id="30" name="TextBox 29">
              <a:extLst>
                <a:ext uri="{FF2B5EF4-FFF2-40B4-BE49-F238E27FC236}">
                  <a16:creationId xmlns:a16="http://schemas.microsoft.com/office/drawing/2014/main" id="{3B2371AE-9E49-4E42-B00F-B256A2C7F984}"/>
                </a:ext>
              </a:extLst>
            </p:cNvPr>
            <p:cNvSpPr txBox="1"/>
            <p:nvPr/>
          </p:nvSpPr>
          <p:spPr>
            <a:xfrm>
              <a:off x="3757312" y="4058820"/>
              <a:ext cx="3562762" cy="3600986"/>
            </a:xfrm>
            <a:prstGeom prst="rect">
              <a:avLst/>
            </a:prstGeom>
            <a:noFill/>
          </p:spPr>
          <p:txBody>
            <a:bodyPr wrap="square" lIns="91440" tIns="45720" rIns="91440" bIns="45720" anchor="t">
              <a:spAutoFit/>
            </a:bodyPr>
            <a:lstStyle/>
            <a:p>
              <a:pPr marL="0" lvl="1" algn="ctr"/>
              <a:r>
                <a:rPr lang="en-US" sz="2000">
                  <a:ea typeface="+mn-lt"/>
                  <a:cs typeface="+mn-lt"/>
                </a:rPr>
                <a:t>Congressional District Summary Files</a:t>
              </a:r>
              <a:endParaRPr lang="en-US">
                <a:ea typeface="+mn-lt"/>
                <a:cs typeface="+mn-lt"/>
              </a:endParaRPr>
            </a:p>
            <a:p>
              <a:pPr marL="0" lvl="1" algn="ctr"/>
              <a:r>
                <a:rPr lang="en-US">
                  <a:solidFill>
                    <a:srgbClr val="FF0000"/>
                  </a:solidFill>
                  <a:ea typeface="+mn-lt"/>
                  <a:cs typeface="+mn-lt"/>
                </a:rPr>
                <a:t>Planned August 2023</a:t>
              </a:r>
              <a:endParaRPr lang="en-US">
                <a:ea typeface="+mn-lt"/>
                <a:cs typeface="+mn-lt"/>
              </a:endParaRPr>
            </a:p>
            <a:p>
              <a:pPr marL="0" lvl="1" algn="ctr"/>
              <a:endParaRPr lang="en-US" sz="2000">
                <a:cs typeface="Calibri"/>
              </a:endParaRPr>
            </a:p>
            <a:p>
              <a:pPr marL="0" lvl="1" algn="ctr"/>
              <a:r>
                <a:rPr lang="en-US" sz="2000">
                  <a:cs typeface="Calibri"/>
                </a:rPr>
                <a:t>Detailed DHC-A</a:t>
              </a:r>
              <a:endParaRPr lang="en-US">
                <a:cs typeface="Calibri"/>
              </a:endParaRPr>
            </a:p>
            <a:p>
              <a:pPr marL="0" lvl="1" algn="ctr"/>
              <a:r>
                <a:rPr lang="en-US">
                  <a:solidFill>
                    <a:srgbClr val="FF0000"/>
                  </a:solidFill>
                  <a:cs typeface="Calibri"/>
                </a:rPr>
                <a:t>Planned September 2023</a:t>
              </a:r>
            </a:p>
            <a:p>
              <a:pPr marL="0" lvl="1" algn="ctr"/>
              <a:endParaRPr lang="en-US">
                <a:solidFill>
                  <a:srgbClr val="FF0000"/>
                </a:solidFill>
                <a:cs typeface="Calibri"/>
              </a:endParaRPr>
            </a:p>
            <a:p>
              <a:pPr marL="0" lvl="1" algn="ctr"/>
              <a:r>
                <a:rPr lang="en-US" sz="2000">
                  <a:cs typeface="Calibri"/>
                </a:rPr>
                <a:t>Detailed DHC-B</a:t>
              </a:r>
            </a:p>
            <a:p>
              <a:pPr marL="0" lvl="1" algn="ctr"/>
              <a:r>
                <a:rPr lang="en-US">
                  <a:solidFill>
                    <a:srgbClr val="FF0000"/>
                  </a:solidFill>
                  <a:ea typeface="+mn-lt"/>
                  <a:cs typeface="+mn-lt"/>
                </a:rPr>
                <a:t>Release Date TBD</a:t>
              </a:r>
              <a:endParaRPr lang="en-US"/>
            </a:p>
            <a:p>
              <a:pPr marL="0" lvl="1" algn="ctr"/>
              <a:endParaRPr lang="en-US">
                <a:cs typeface="Calibri"/>
              </a:endParaRPr>
            </a:p>
            <a:p>
              <a:pPr marL="0" lvl="1" algn="ctr"/>
              <a:r>
                <a:rPr lang="en-US" sz="2000">
                  <a:cs typeface="Calibri"/>
                </a:rPr>
                <a:t>Supplemental DHC (S-DHC)</a:t>
              </a:r>
            </a:p>
            <a:p>
              <a:pPr marL="0" lvl="1" algn="ctr"/>
              <a:r>
                <a:rPr lang="en-US">
                  <a:solidFill>
                    <a:srgbClr val="FF0000"/>
                  </a:solidFill>
                  <a:ea typeface="+mn-lt"/>
                  <a:cs typeface="+mn-lt"/>
                </a:rPr>
                <a:t>Release Date TBD</a:t>
              </a:r>
              <a:endParaRPr lang="en-US"/>
            </a:p>
          </p:txBody>
        </p:sp>
      </p:grpSp>
      <p:grpSp>
        <p:nvGrpSpPr>
          <p:cNvPr id="31" name="Group 30">
            <a:extLst>
              <a:ext uri="{FF2B5EF4-FFF2-40B4-BE49-F238E27FC236}">
                <a16:creationId xmlns:a16="http://schemas.microsoft.com/office/drawing/2014/main" id="{2403A5B9-4527-4DA9-87EC-699FC7A8CB4D}"/>
              </a:ext>
            </a:extLst>
          </p:cNvPr>
          <p:cNvGrpSpPr/>
          <p:nvPr/>
        </p:nvGrpSpPr>
        <p:grpSpPr>
          <a:xfrm>
            <a:off x="8245971" y="2327124"/>
            <a:ext cx="3110928" cy="917193"/>
            <a:chOff x="8802299" y="1774731"/>
            <a:chExt cx="3110928" cy="917193"/>
          </a:xfrm>
        </p:grpSpPr>
        <p:sp>
          <p:nvSpPr>
            <p:cNvPr id="32" name="TextBox 31">
              <a:extLst>
                <a:ext uri="{FF2B5EF4-FFF2-40B4-BE49-F238E27FC236}">
                  <a16:creationId xmlns:a16="http://schemas.microsoft.com/office/drawing/2014/main" id="{DE08F7DE-4B09-4218-8B44-A22AF8689E6C}"/>
                </a:ext>
              </a:extLst>
            </p:cNvPr>
            <p:cNvSpPr txBox="1"/>
            <p:nvPr/>
          </p:nvSpPr>
          <p:spPr>
            <a:xfrm>
              <a:off x="8802299" y="1774731"/>
              <a:ext cx="3110928" cy="400110"/>
            </a:xfrm>
            <a:prstGeom prst="rect">
              <a:avLst/>
            </a:prstGeom>
            <a:noFill/>
          </p:spPr>
          <p:txBody>
            <a:bodyPr wrap="square" lIns="91440" tIns="45720" rIns="91440" bIns="45720" anchor="t">
              <a:spAutoFit/>
            </a:bodyPr>
            <a:lstStyle/>
            <a:p>
              <a:pPr marL="0" lvl="1" algn="ctr">
                <a:spcBef>
                  <a:spcPts val="1000"/>
                </a:spcBef>
              </a:pPr>
              <a:r>
                <a:rPr lang="en-US" sz="2000">
                  <a:cs typeface="Calibri"/>
                </a:rPr>
                <a:t>Public Use Microdata File</a:t>
              </a:r>
            </a:p>
          </p:txBody>
        </p:sp>
        <p:sp>
          <p:nvSpPr>
            <p:cNvPr id="33" name="TextBox 32">
              <a:extLst>
                <a:ext uri="{FF2B5EF4-FFF2-40B4-BE49-F238E27FC236}">
                  <a16:creationId xmlns:a16="http://schemas.microsoft.com/office/drawing/2014/main" id="{76F01825-AF20-4C9B-91CE-EC7F22D19933}"/>
                </a:ext>
              </a:extLst>
            </p:cNvPr>
            <p:cNvSpPr txBox="1"/>
            <p:nvPr/>
          </p:nvSpPr>
          <p:spPr>
            <a:xfrm>
              <a:off x="9097697" y="2291814"/>
              <a:ext cx="2467127" cy="400110"/>
            </a:xfrm>
            <a:prstGeom prst="rect">
              <a:avLst/>
            </a:prstGeom>
            <a:noFill/>
          </p:spPr>
          <p:txBody>
            <a:bodyPr wrap="square">
              <a:spAutoFit/>
            </a:bodyPr>
            <a:lstStyle/>
            <a:p>
              <a:pPr marL="0" lvl="1" algn="ctr">
                <a:spcBef>
                  <a:spcPts val="1000"/>
                </a:spcBef>
              </a:pPr>
              <a:r>
                <a:rPr lang="en-US" sz="2000">
                  <a:solidFill>
                    <a:prstClr val="black"/>
                  </a:solidFill>
                  <a:cs typeface="Calibri" panose="020F0502020204030204" pitchFamily="34" charset="0"/>
                </a:rPr>
                <a:t>Special Tabulations</a:t>
              </a:r>
            </a:p>
          </p:txBody>
        </p:sp>
      </p:grpSp>
      <p:sp>
        <p:nvSpPr>
          <p:cNvPr id="35" name="TextBox 34">
            <a:extLst>
              <a:ext uri="{FF2B5EF4-FFF2-40B4-BE49-F238E27FC236}">
                <a16:creationId xmlns:a16="http://schemas.microsoft.com/office/drawing/2014/main" id="{A6A77319-DE43-494D-9316-47FF7ADE6EFE}"/>
              </a:ext>
            </a:extLst>
          </p:cNvPr>
          <p:cNvSpPr txBox="1"/>
          <p:nvPr/>
        </p:nvSpPr>
        <p:spPr>
          <a:xfrm>
            <a:off x="8597584" y="1492917"/>
            <a:ext cx="2354698" cy="461665"/>
          </a:xfrm>
          <a:prstGeom prst="rect">
            <a:avLst/>
          </a:prstGeom>
          <a:noFill/>
        </p:spPr>
        <p:txBody>
          <a:bodyPr wrap="square" rtlCol="0">
            <a:spAutoFit/>
          </a:bodyPr>
          <a:lstStyle/>
          <a:p>
            <a:pPr algn="ctr"/>
            <a:r>
              <a:rPr lang="en-US" sz="2400" b="1" spc="40">
                <a:latin typeface="Calibri" panose="020F0502020204030204" pitchFamily="34" charset="0"/>
                <a:cs typeface="Calibri" panose="020F0502020204030204" pitchFamily="34" charset="0"/>
              </a:rPr>
              <a:t>Future Effort</a:t>
            </a:r>
          </a:p>
        </p:txBody>
      </p:sp>
      <p:sp>
        <p:nvSpPr>
          <p:cNvPr id="36" name="TextBox 35">
            <a:extLst>
              <a:ext uri="{FF2B5EF4-FFF2-40B4-BE49-F238E27FC236}">
                <a16:creationId xmlns:a16="http://schemas.microsoft.com/office/drawing/2014/main" id="{071DB443-089E-4B99-B59E-0061CFC7676D}"/>
              </a:ext>
            </a:extLst>
          </p:cNvPr>
          <p:cNvSpPr txBox="1"/>
          <p:nvPr/>
        </p:nvSpPr>
        <p:spPr>
          <a:xfrm>
            <a:off x="757791" y="2693658"/>
            <a:ext cx="2473086" cy="369332"/>
          </a:xfrm>
          <a:prstGeom prst="rect">
            <a:avLst/>
          </a:prstGeom>
          <a:noFill/>
        </p:spPr>
        <p:txBody>
          <a:bodyPr wrap="square">
            <a:spAutoFit/>
          </a:bodyPr>
          <a:lstStyle/>
          <a:p>
            <a:pPr algn="ctr"/>
            <a:r>
              <a:rPr lang="en-US">
                <a:solidFill>
                  <a:srgbClr val="008E40"/>
                </a:solidFill>
                <a:latin typeface="Gotham Book"/>
              </a:rPr>
              <a:t>April 26, 2021</a:t>
            </a:r>
            <a:endParaRPr lang="en-US">
              <a:solidFill>
                <a:prstClr val="black"/>
              </a:solidFill>
              <a:latin typeface="Gotham Book"/>
            </a:endParaRPr>
          </a:p>
        </p:txBody>
      </p:sp>
      <p:sp>
        <p:nvSpPr>
          <p:cNvPr id="37" name="TextBox 36">
            <a:extLst>
              <a:ext uri="{FF2B5EF4-FFF2-40B4-BE49-F238E27FC236}">
                <a16:creationId xmlns:a16="http://schemas.microsoft.com/office/drawing/2014/main" id="{1F8324BA-C287-436D-B771-EECC6BA833E6}"/>
              </a:ext>
            </a:extLst>
          </p:cNvPr>
          <p:cNvSpPr txBox="1"/>
          <p:nvPr/>
        </p:nvSpPr>
        <p:spPr>
          <a:xfrm>
            <a:off x="757791" y="4105110"/>
            <a:ext cx="2473086" cy="646331"/>
          </a:xfrm>
          <a:prstGeom prst="rect">
            <a:avLst/>
          </a:prstGeom>
          <a:noFill/>
        </p:spPr>
        <p:txBody>
          <a:bodyPr wrap="square">
            <a:spAutoFit/>
          </a:bodyPr>
          <a:lstStyle/>
          <a:p>
            <a:pPr algn="ctr"/>
            <a:r>
              <a:rPr lang="en-US">
                <a:solidFill>
                  <a:srgbClr val="008E40"/>
                </a:solidFill>
                <a:latin typeface="Gotham Book"/>
              </a:rPr>
              <a:t>August 12, 2021</a:t>
            </a:r>
          </a:p>
          <a:p>
            <a:pPr algn="ctr"/>
            <a:r>
              <a:rPr lang="en-US">
                <a:solidFill>
                  <a:srgbClr val="008E40"/>
                </a:solidFill>
                <a:latin typeface="Gotham Book"/>
              </a:rPr>
              <a:t>September 16, 2021</a:t>
            </a:r>
            <a:r>
              <a:rPr lang="en-US">
                <a:solidFill>
                  <a:srgbClr val="006548"/>
                </a:solidFill>
                <a:latin typeface="Gotham Book"/>
              </a:rPr>
              <a:t> </a:t>
            </a:r>
            <a:endParaRPr lang="en-US">
              <a:solidFill>
                <a:prstClr val="black"/>
              </a:solidFill>
              <a:latin typeface="Gotham Book"/>
            </a:endParaRPr>
          </a:p>
        </p:txBody>
      </p:sp>
      <p:sp>
        <p:nvSpPr>
          <p:cNvPr id="38" name="TextBox 37">
            <a:extLst>
              <a:ext uri="{FF2B5EF4-FFF2-40B4-BE49-F238E27FC236}">
                <a16:creationId xmlns:a16="http://schemas.microsoft.com/office/drawing/2014/main" id="{430BB820-E197-4F85-81CB-3473A75F1BFA}"/>
              </a:ext>
            </a:extLst>
          </p:cNvPr>
          <p:cNvSpPr txBox="1"/>
          <p:nvPr/>
        </p:nvSpPr>
        <p:spPr>
          <a:xfrm>
            <a:off x="757791" y="1491252"/>
            <a:ext cx="2354698" cy="461665"/>
          </a:xfrm>
          <a:prstGeom prst="rect">
            <a:avLst/>
          </a:prstGeom>
          <a:noFill/>
        </p:spPr>
        <p:txBody>
          <a:bodyPr wrap="square" rtlCol="0">
            <a:spAutoFit/>
          </a:bodyPr>
          <a:lstStyle/>
          <a:p>
            <a:pPr algn="ctr"/>
            <a:r>
              <a:rPr lang="en-US" sz="2400" b="1" spc="40">
                <a:latin typeface="Calibri" panose="020F0502020204030204" pitchFamily="34" charset="0"/>
                <a:cs typeface="Calibri" panose="020F0502020204030204" pitchFamily="34" charset="0"/>
              </a:rPr>
              <a:t>Released</a:t>
            </a:r>
          </a:p>
        </p:txBody>
      </p:sp>
      <p:sp>
        <p:nvSpPr>
          <p:cNvPr id="3" name="TextBox 2">
            <a:extLst>
              <a:ext uri="{FF2B5EF4-FFF2-40B4-BE49-F238E27FC236}">
                <a16:creationId xmlns:a16="http://schemas.microsoft.com/office/drawing/2014/main" id="{23600C06-0FF7-5CE9-5490-4867CAC67366}"/>
              </a:ext>
            </a:extLst>
          </p:cNvPr>
          <p:cNvSpPr txBox="1"/>
          <p:nvPr/>
        </p:nvSpPr>
        <p:spPr>
          <a:xfrm>
            <a:off x="8426823" y="4998246"/>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More information about the products is available on the </a:t>
            </a:r>
            <a:r>
              <a:rPr lang="en-US">
                <a:ea typeface="+mn-lt"/>
                <a:cs typeface="+mn-lt"/>
                <a:hlinkClick r:id="rId3"/>
              </a:rPr>
              <a:t>About 2020 Census Data Products</a:t>
            </a:r>
            <a:r>
              <a:rPr lang="en-US">
                <a:ea typeface="+mn-lt"/>
                <a:cs typeface="+mn-lt"/>
              </a:rPr>
              <a:t> webpage.</a:t>
            </a:r>
          </a:p>
        </p:txBody>
      </p:sp>
    </p:spTree>
    <p:extLst>
      <p:ext uri="{BB962C8B-B14F-4D97-AF65-F5344CB8AC3E}">
        <p14:creationId xmlns:p14="http://schemas.microsoft.com/office/powerpoint/2010/main" val="1760033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667512" y="438539"/>
            <a:ext cx="10707189" cy="1101012"/>
          </a:xfrm>
        </p:spPr>
        <p:txBody>
          <a:bodyPr>
            <a:normAutofit/>
          </a:bodyPr>
          <a:lstStyle/>
          <a:p>
            <a:r>
              <a:rPr lang="en-US" dirty="0"/>
              <a:t>Apportionment Release</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539551"/>
            <a:ext cx="10707189" cy="4973216"/>
          </a:xfrm>
        </p:spPr>
        <p:txBody>
          <a:bodyPr>
            <a:normAutofit/>
          </a:bodyPr>
          <a:lstStyle/>
          <a:p>
            <a:pPr lvl="1"/>
            <a:r>
              <a:rPr lang="en-US" sz="1800" dirty="0">
                <a:latin typeface="Century Gothic" panose="020B0502020202020204" pitchFamily="34" charset="0"/>
              </a:rPr>
              <a:t>Apportionment is the process of dividing the 435 memberships, or seats, in the U.S. House of Representatives among the 50 states. At the conclusion of each decennial census, the results are used to calculate the number of seats to which each state is entitled.</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Results were released on April 26, 2021</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include:</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lvl="1">
              <a:spcBef>
                <a:spcPts val="1000"/>
              </a:spcBef>
            </a:pPr>
            <a:endParaRPr lang="en-US" sz="1800" b="1" dirty="0">
              <a:latin typeface="Century Gothic" panose="020B0502020202020204" pitchFamily="34" charset="0"/>
            </a:endParaRPr>
          </a:p>
          <a:p>
            <a:pPr lvl="1">
              <a:spcBef>
                <a:spcPts val="1000"/>
              </a:spcBef>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Geography:</a:t>
            </a:r>
            <a:r>
              <a:rPr lang="en-US" sz="1800" dirty="0">
                <a:latin typeface="Century Gothic" panose="020B0502020202020204" pitchFamily="34" charset="0"/>
              </a:rPr>
              <a:t> 50 states, the District of Columbia (DC), and Puerto Rico</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Results do </a:t>
            </a:r>
            <a:r>
              <a:rPr lang="en-US" sz="1800" u="sng" dirty="0">
                <a:latin typeface="Century Gothic" panose="020B0502020202020204" pitchFamily="34" charset="0"/>
              </a:rPr>
              <a:t>not</a:t>
            </a:r>
            <a:r>
              <a:rPr lang="en-US" sz="1800" dirty="0">
                <a:latin typeface="Century Gothic" panose="020B0502020202020204" pitchFamily="34" charset="0"/>
              </a:rPr>
              <a:t> undergo disclosure avoidance</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2" y="3192557"/>
            <a:ext cx="10707189" cy="20279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Resident population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Overseas population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Apportionment population</a:t>
            </a:r>
          </a:p>
        </p:txBody>
      </p:sp>
      <p:sp>
        <p:nvSpPr>
          <p:cNvPr id="4" name="Slide Number Placeholder 3">
            <a:extLst>
              <a:ext uri="{FF2B5EF4-FFF2-40B4-BE49-F238E27FC236}">
                <a16:creationId xmlns:a16="http://schemas.microsoft.com/office/drawing/2014/main" id="{75CB9563-4659-F5D2-3B0A-5938802DDCB8}"/>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3</a:t>
            </a:fld>
            <a:endParaRPr lang="en-US"/>
          </a:p>
        </p:txBody>
      </p:sp>
    </p:spTree>
    <p:extLst>
      <p:ext uri="{BB962C8B-B14F-4D97-AF65-F5344CB8AC3E}">
        <p14:creationId xmlns:p14="http://schemas.microsoft.com/office/powerpoint/2010/main" val="1943193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667512" y="438539"/>
            <a:ext cx="10707189" cy="1101012"/>
          </a:xfrm>
        </p:spPr>
        <p:txBody>
          <a:bodyPr>
            <a:normAutofit/>
          </a:bodyPr>
          <a:lstStyle/>
          <a:p>
            <a:r>
              <a:rPr lang="en-US" dirty="0"/>
              <a:t>Redistricting File (Public Law 94-171)</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539551"/>
            <a:ext cx="10707189" cy="4973216"/>
          </a:xfrm>
        </p:spPr>
        <p:txBody>
          <a:bodyPr>
            <a:normAutofit/>
          </a:bodyPr>
          <a:lstStyle/>
          <a:p>
            <a:pPr lvl="1"/>
            <a:r>
              <a:rPr lang="en-US" sz="1800" dirty="0">
                <a:latin typeface="Century Gothic" panose="020B0502020202020204" pitchFamily="34" charset="0"/>
              </a:rPr>
              <a:t>Public Law 94-171 directs the Census Bureau to provide data to the governors and legislative leadership in each of the 50 states for redistricting purposes. This product is the first file released that includes demographic and housing characteristics.</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Results were released on August 12, 2021 (Summary Files) and September 16, 2021 (data.census.gov)</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include:</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lvl="1">
              <a:spcBef>
                <a:spcPts val="1000"/>
              </a:spcBef>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Lowest level of geography:</a:t>
            </a:r>
            <a:r>
              <a:rPr lang="en-US" sz="1800" dirty="0">
                <a:latin typeface="Century Gothic" panose="020B0502020202020204" pitchFamily="34" charset="0"/>
              </a:rPr>
              <a:t> Census Block</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Differentially private TopDown Algorithm (TDA)</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2" y="3309136"/>
            <a:ext cx="10707189" cy="2027918"/>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Voting age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Race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Hispanic or Latino origin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Housing occupancy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Group quarters (GQ) population by major GQ type</a:t>
            </a:r>
          </a:p>
        </p:txBody>
      </p:sp>
      <p:sp>
        <p:nvSpPr>
          <p:cNvPr id="4" name="Slide Number Placeholder 3">
            <a:extLst>
              <a:ext uri="{FF2B5EF4-FFF2-40B4-BE49-F238E27FC236}">
                <a16:creationId xmlns:a16="http://schemas.microsoft.com/office/drawing/2014/main" id="{5D8188C6-7110-BBCE-7696-9C274135D4F7}"/>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4</a:t>
            </a:fld>
            <a:endParaRPr lang="en-US"/>
          </a:p>
        </p:txBody>
      </p:sp>
    </p:spTree>
    <p:extLst>
      <p:ext uri="{BB962C8B-B14F-4D97-AF65-F5344CB8AC3E}">
        <p14:creationId xmlns:p14="http://schemas.microsoft.com/office/powerpoint/2010/main" val="519710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667512" y="438539"/>
            <a:ext cx="10707189" cy="1101012"/>
          </a:xfrm>
        </p:spPr>
        <p:txBody>
          <a:bodyPr>
            <a:normAutofit/>
          </a:bodyPr>
          <a:lstStyle/>
          <a:p>
            <a:r>
              <a:rPr lang="en-US" dirty="0"/>
              <a:t>Demographic Profile</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539551"/>
            <a:ext cx="10707189" cy="4973216"/>
          </a:xfrm>
        </p:spPr>
        <p:txBody>
          <a:bodyPr>
            <a:normAutofit/>
          </a:bodyPr>
          <a:lstStyle/>
          <a:p>
            <a:pPr lvl="1"/>
            <a:r>
              <a:rPr lang="en-US" sz="1800" dirty="0">
                <a:latin typeface="Century Gothic" panose="020B0502020202020204" pitchFamily="34" charset="0"/>
              </a:rPr>
              <a:t>This product will provide select demographic and housing characteristics about local communities in a streamlined, easy to use format.</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Expected release date: </a:t>
            </a:r>
            <a:r>
              <a:rPr lang="en-US" sz="1800" dirty="0">
                <a:latin typeface="Century Gothic" panose="020B0502020202020204" pitchFamily="34" charset="0"/>
              </a:rPr>
              <a:t>May 25, 2023</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include:</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Lowest level of geography:</a:t>
            </a:r>
            <a:r>
              <a:rPr lang="en-US" sz="1800" dirty="0">
                <a:latin typeface="Century Gothic" panose="020B0502020202020204" pitchFamily="34" charset="0"/>
              </a:rPr>
              <a:t> Tract</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Differentially private TDA</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1" y="2865239"/>
            <a:ext cx="10707189" cy="20279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Sex by 5-year age groups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Median age by sex</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Race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Hispanic or Latino origin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Relationship to householder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GQ population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Household type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Housing occupancy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Housing tenure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77B15E00-5FE8-79E8-70F5-EF5F6A6E1D7E}"/>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5</a:t>
            </a:fld>
            <a:endParaRPr lang="en-US"/>
          </a:p>
        </p:txBody>
      </p:sp>
    </p:spTree>
    <p:extLst>
      <p:ext uri="{BB962C8B-B14F-4D97-AF65-F5344CB8AC3E}">
        <p14:creationId xmlns:p14="http://schemas.microsoft.com/office/powerpoint/2010/main" val="49337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667512" y="438539"/>
            <a:ext cx="10707189" cy="1101012"/>
          </a:xfrm>
        </p:spPr>
        <p:txBody>
          <a:bodyPr>
            <a:noAutofit/>
          </a:bodyPr>
          <a:lstStyle/>
          <a:p>
            <a:r>
              <a:rPr lang="en-US" dirty="0"/>
              <a:t>Demographic and Housing Characteristics File (DHC)</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539551"/>
            <a:ext cx="10707189" cy="4973216"/>
          </a:xfrm>
        </p:spPr>
        <p:txBody>
          <a:bodyPr>
            <a:normAutofit/>
          </a:bodyPr>
          <a:lstStyle/>
          <a:p>
            <a:pPr lvl="1"/>
            <a:r>
              <a:rPr lang="en-US" sz="1800" dirty="0">
                <a:latin typeface="Century Gothic" panose="020B0502020202020204" pitchFamily="34" charset="0"/>
              </a:rPr>
              <a:t>The DHC will include many of the demographic and housing tables previously included in 2010 Summary File 1 (2010 SF1). Some tables are repeated by race and ethnicity.</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Expected release date: </a:t>
            </a:r>
            <a:r>
              <a:rPr lang="en-US" sz="1800" dirty="0">
                <a:latin typeface="Century Gothic" panose="020B0502020202020204" pitchFamily="34" charset="0"/>
              </a:rPr>
              <a:t>May 25, 2023</a:t>
            </a: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include:</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Lowest level of geography:</a:t>
            </a:r>
            <a:r>
              <a:rPr lang="en-US" sz="1800" dirty="0">
                <a:latin typeface="Century Gothic" panose="020B0502020202020204" pitchFamily="34" charset="0"/>
              </a:rPr>
              <a:t> Varies with many tables at Census Block</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Differentially private TDA</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2" y="2832581"/>
            <a:ext cx="10707189" cy="20279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Sex by single year-of-age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Hispanic or Latino origin of householder by race of householder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GQ population by sex by age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Relationship by age for population under 18 years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Household type by relationship and presence of people of specific ages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Multigenerational households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Family type by presence of children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Tenure by household size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Tenure by household type by age of householder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Vacancy Status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8FB05C4-7B6C-1CA2-AFC8-9C48A7106816}"/>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6</a:t>
            </a:fld>
            <a:endParaRPr lang="en-US"/>
          </a:p>
        </p:txBody>
      </p:sp>
    </p:spTree>
    <p:extLst>
      <p:ext uri="{BB962C8B-B14F-4D97-AF65-F5344CB8AC3E}">
        <p14:creationId xmlns:p14="http://schemas.microsoft.com/office/powerpoint/2010/main" val="2084866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333755" y="438539"/>
            <a:ext cx="11684073" cy="1101012"/>
          </a:xfrm>
        </p:spPr>
        <p:txBody>
          <a:bodyPr>
            <a:noAutofit/>
          </a:bodyPr>
          <a:lstStyle/>
          <a:p>
            <a:r>
              <a:rPr lang="en-US" sz="4000" dirty="0"/>
              <a:t>Detailed Demographic and Housing Characteristics File A (Detailed DHC-A)</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702841"/>
            <a:ext cx="10707189" cy="4973216"/>
          </a:xfrm>
        </p:spPr>
        <p:txBody>
          <a:bodyPr>
            <a:normAutofit/>
          </a:bodyPr>
          <a:lstStyle/>
          <a:p>
            <a:pPr lvl="1"/>
            <a:r>
              <a:rPr lang="en-US" sz="1800" dirty="0">
                <a:latin typeface="Century Gothic" panose="020B0502020202020204" pitchFamily="34" charset="0"/>
              </a:rPr>
              <a:t>Detailed DHC-A includes population counts repeated by approximately 370 detailed racial and ethnic groups and 1,200 detailed American Indian and Alaska Native (AIAN) tribal and village population groups </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Expected release date: </a:t>
            </a:r>
            <a:r>
              <a:rPr lang="en-US" sz="1800" dirty="0">
                <a:latin typeface="Century Gothic" panose="020B0502020202020204" pitchFamily="34" charset="0"/>
              </a:rPr>
              <a:t>Sept 2023</a:t>
            </a: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are repeated by detailed racial and ethnic groups:</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lvl="1">
              <a:spcBef>
                <a:spcPts val="1000"/>
              </a:spcBef>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Proposed levels of geography:</a:t>
            </a:r>
            <a:r>
              <a:rPr lang="en-US" sz="1800" dirty="0">
                <a:latin typeface="Century Gothic" panose="020B0502020202020204" pitchFamily="34" charset="0"/>
              </a:rPr>
              <a:t> Nation, State, County, Tract, Place, AIANNH areas </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Differentially private </a:t>
            </a:r>
            <a:r>
              <a:rPr lang="en-US" sz="1800" dirty="0" err="1">
                <a:latin typeface="Century Gothic" panose="020B0502020202020204" pitchFamily="34" charset="0"/>
              </a:rPr>
              <a:t>SafeTab</a:t>
            </a:r>
            <a:r>
              <a:rPr lang="en-US" sz="1800" dirty="0">
                <a:latin typeface="Century Gothic" panose="020B0502020202020204" pitchFamily="34" charset="0"/>
              </a:rPr>
              <a:t>-P algorithm</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2" y="3339518"/>
            <a:ext cx="10707189" cy="20279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Total population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800" dirty="0">
                <a:solidFill>
                  <a:sysClr val="windowText" lastClr="000000"/>
                </a:solidFill>
                <a:latin typeface="Century Gothic" panose="020B0502020202020204" pitchFamily="34" charset="0"/>
              </a:rPr>
              <a:t>Sex by Age for Selected Age Categories</a:t>
            </a:r>
            <a:endPar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32B5961D-AA43-2007-7A1D-7748F7F5A1ED}"/>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7</a:t>
            </a:fld>
            <a:endParaRPr lang="en-US"/>
          </a:p>
        </p:txBody>
      </p:sp>
    </p:spTree>
    <p:extLst>
      <p:ext uri="{BB962C8B-B14F-4D97-AF65-F5344CB8AC3E}">
        <p14:creationId xmlns:p14="http://schemas.microsoft.com/office/powerpoint/2010/main" val="2674727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A2AC-9275-4711-B90E-B91DB1302540}"/>
              </a:ext>
            </a:extLst>
          </p:cNvPr>
          <p:cNvSpPr>
            <a:spLocks noGrp="1"/>
          </p:cNvSpPr>
          <p:nvPr>
            <p:ph type="title"/>
          </p:nvPr>
        </p:nvSpPr>
        <p:spPr>
          <a:xfrm>
            <a:off x="333755" y="438539"/>
            <a:ext cx="11684073" cy="1101012"/>
          </a:xfrm>
        </p:spPr>
        <p:txBody>
          <a:bodyPr>
            <a:noAutofit/>
          </a:bodyPr>
          <a:lstStyle/>
          <a:p>
            <a:r>
              <a:rPr lang="en-US" sz="4000" dirty="0"/>
              <a:t>Detailed Demographic and Housing Characteristics File B (Detailed DHC-B)</a:t>
            </a:r>
          </a:p>
        </p:txBody>
      </p:sp>
      <p:sp>
        <p:nvSpPr>
          <p:cNvPr id="3" name="Content Placeholder 2">
            <a:extLst>
              <a:ext uri="{FF2B5EF4-FFF2-40B4-BE49-F238E27FC236}">
                <a16:creationId xmlns:a16="http://schemas.microsoft.com/office/drawing/2014/main" id="{62242865-EF38-44A7-9765-656F299B01FD}"/>
              </a:ext>
            </a:extLst>
          </p:cNvPr>
          <p:cNvSpPr>
            <a:spLocks noGrp="1"/>
          </p:cNvSpPr>
          <p:nvPr>
            <p:ph idx="1"/>
          </p:nvPr>
        </p:nvSpPr>
        <p:spPr>
          <a:xfrm>
            <a:off x="667512" y="1702841"/>
            <a:ext cx="10707189" cy="4973216"/>
          </a:xfrm>
        </p:spPr>
        <p:txBody>
          <a:bodyPr>
            <a:normAutofit/>
          </a:bodyPr>
          <a:lstStyle/>
          <a:p>
            <a:pPr lvl="1"/>
            <a:r>
              <a:rPr lang="en-US" sz="1800" dirty="0">
                <a:latin typeface="Century Gothic" panose="020B0502020202020204" pitchFamily="34" charset="0"/>
              </a:rPr>
              <a:t>Detailed DHC-B includes household counts repeated by approximately 370 detailed racial and ethnic groups and 1,200 detailed American Indian and Alaska Native (AIAN) tribal and village population groups </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Expected release date: </a:t>
            </a:r>
            <a:r>
              <a:rPr lang="en-US" sz="1800" dirty="0">
                <a:latin typeface="Century Gothic" panose="020B0502020202020204" pitchFamily="34" charset="0"/>
              </a:rPr>
              <a:t>TBD</a:t>
            </a: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Subjects are repeated by detailed racial and ethnic groups:</a:t>
            </a:r>
          </a:p>
          <a:p>
            <a:pPr marL="228600" lvl="1" indent="-228600">
              <a:spcBef>
                <a:spcPts val="1000"/>
              </a:spcBef>
              <a:buFont typeface="Arial" panose="020B0604020202020204" pitchFamily="34" charset="0"/>
              <a:buChar char="•"/>
            </a:pPr>
            <a:endParaRPr lang="en-US" sz="1800" b="1" dirty="0">
              <a:latin typeface="Century Gothic" panose="020B0502020202020204" pitchFamily="34" charset="0"/>
            </a:endParaRPr>
          </a:p>
          <a:p>
            <a:pPr lvl="1">
              <a:spcBef>
                <a:spcPts val="1000"/>
              </a:spcBef>
            </a:pPr>
            <a:endParaRPr lang="en-US" sz="1800" b="1" dirty="0">
              <a:latin typeface="Century Gothic" panose="020B0502020202020204" pitchFamily="34" charset="0"/>
            </a:endParaRP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Proposed levels of geography:</a:t>
            </a:r>
            <a:r>
              <a:rPr lang="en-US" sz="1800" dirty="0">
                <a:latin typeface="Century Gothic" panose="020B0502020202020204" pitchFamily="34" charset="0"/>
              </a:rPr>
              <a:t> Nation, State, County, Tract, Place, AIANNH areas </a:t>
            </a:r>
          </a:p>
          <a:p>
            <a:pPr marL="228600" lvl="1" indent="-228600">
              <a:spcBef>
                <a:spcPts val="1000"/>
              </a:spcBef>
              <a:buFont typeface="Arial" panose="020B0604020202020204" pitchFamily="34" charset="0"/>
              <a:buChar char="•"/>
            </a:pPr>
            <a:r>
              <a:rPr lang="en-US" sz="1800" b="1" dirty="0">
                <a:latin typeface="Century Gothic" panose="020B0502020202020204" pitchFamily="34" charset="0"/>
              </a:rPr>
              <a:t>Disclosure avoidance:</a:t>
            </a:r>
            <a:r>
              <a:rPr lang="en-US" sz="1800" dirty="0">
                <a:latin typeface="Century Gothic" panose="020B0502020202020204" pitchFamily="34" charset="0"/>
              </a:rPr>
              <a:t> Differentially private </a:t>
            </a:r>
            <a:r>
              <a:rPr lang="en-US" sz="1800" dirty="0" err="1">
                <a:latin typeface="Century Gothic" panose="020B0502020202020204" pitchFamily="34" charset="0"/>
              </a:rPr>
              <a:t>SafeTab</a:t>
            </a:r>
            <a:r>
              <a:rPr lang="en-US" sz="1800" dirty="0">
                <a:latin typeface="Century Gothic" panose="020B0502020202020204" pitchFamily="34" charset="0"/>
              </a:rPr>
              <a:t>-H algorithm</a:t>
            </a:r>
          </a:p>
          <a:p>
            <a:pPr lvl="1"/>
            <a:endParaRPr lang="en-US" sz="1800" b="1" dirty="0">
              <a:latin typeface="Century Gothic" panose="020B0502020202020204" pitchFamily="34" charset="0"/>
            </a:endParaRPr>
          </a:p>
        </p:txBody>
      </p:sp>
      <p:sp>
        <p:nvSpPr>
          <p:cNvPr id="5" name="Content Placeholder 2">
            <a:extLst>
              <a:ext uri="{FF2B5EF4-FFF2-40B4-BE49-F238E27FC236}">
                <a16:creationId xmlns:a16="http://schemas.microsoft.com/office/drawing/2014/main" id="{F33E196B-FAB3-43B1-9F9F-C1E05700B641}"/>
              </a:ext>
            </a:extLst>
          </p:cNvPr>
          <p:cNvSpPr txBox="1">
            <a:spLocks/>
          </p:cNvSpPr>
          <p:nvPr/>
        </p:nvSpPr>
        <p:spPr>
          <a:xfrm>
            <a:off x="667512" y="3372176"/>
            <a:ext cx="10707189" cy="20279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rPr>
              <a:t>Household Type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1800" dirty="0">
                <a:solidFill>
                  <a:sysClr val="windowText" lastClr="000000"/>
                </a:solidFill>
                <a:latin typeface="Century Gothic" panose="020B0502020202020204" pitchFamily="34" charset="0"/>
              </a:rPr>
              <a:t>Tenure</a:t>
            </a:r>
            <a:endParaRPr kumimoji="0" lang="en-US" sz="1800" b="0" i="0" u="none" strike="noStrike" kern="1200" cap="none" spc="0" normalizeH="0" baseline="0" noProof="0" dirty="0">
              <a:ln>
                <a:noFill/>
              </a:ln>
              <a:solidFill>
                <a:sysClr val="windowText" lastClr="000000"/>
              </a:solidFill>
              <a:effectLst/>
              <a:uLnTx/>
              <a:uFillTx/>
              <a:latin typeface="Century Gothic" panose="020B0502020202020204" pitchFamily="34" charset="0"/>
              <a:ea typeface="+mn-ea"/>
              <a:cs typeface="+mn-cs"/>
            </a:endParaRPr>
          </a:p>
        </p:txBody>
      </p:sp>
      <p:sp>
        <p:nvSpPr>
          <p:cNvPr id="4" name="Slide Number Placeholder 3">
            <a:extLst>
              <a:ext uri="{FF2B5EF4-FFF2-40B4-BE49-F238E27FC236}">
                <a16:creationId xmlns:a16="http://schemas.microsoft.com/office/drawing/2014/main" id="{082A3D1D-C3DE-D4BB-E863-05EF7A507B1D}"/>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8</a:t>
            </a:fld>
            <a:endParaRPr lang="en-US"/>
          </a:p>
        </p:txBody>
      </p:sp>
    </p:spTree>
    <p:extLst>
      <p:ext uri="{BB962C8B-B14F-4D97-AF65-F5344CB8AC3E}">
        <p14:creationId xmlns:p14="http://schemas.microsoft.com/office/powerpoint/2010/main" val="149829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49E4AD-337F-3D4B-F3BB-133A66920684}"/>
              </a:ext>
            </a:extLst>
          </p:cNvPr>
          <p:cNvSpPr>
            <a:spLocks noGrp="1"/>
          </p:cNvSpPr>
          <p:nvPr>
            <p:ph type="title"/>
          </p:nvPr>
        </p:nvSpPr>
        <p:spPr/>
        <p:txBody>
          <a:bodyPr/>
          <a:lstStyle/>
          <a:p>
            <a:r>
              <a:rPr lang="en-US" dirty="0"/>
              <a:t>Background on Confidentiality Protections for the 2020 Census Data Products</a:t>
            </a:r>
          </a:p>
        </p:txBody>
      </p:sp>
      <p:sp>
        <p:nvSpPr>
          <p:cNvPr id="6" name="Text Placeholder 5">
            <a:extLst>
              <a:ext uri="{FF2B5EF4-FFF2-40B4-BE49-F238E27FC236}">
                <a16:creationId xmlns:a16="http://schemas.microsoft.com/office/drawing/2014/main" id="{2D4A783D-5E45-091C-465D-DE9865E749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24596D-DC56-B073-EC4B-63EEB60300F6}"/>
              </a:ext>
            </a:extLst>
          </p:cNvPr>
          <p:cNvSpPr>
            <a:spLocks noGrp="1"/>
          </p:cNvSpPr>
          <p:nvPr>
            <p:ph type="sldNum" sz="quarter" idx="12"/>
          </p:nvPr>
        </p:nvSpPr>
        <p:spPr/>
        <p:txBody>
          <a:bodyPr/>
          <a:lstStyle/>
          <a:p>
            <a:fld id="{FC63ECC8-719A-498E-B101-491B6A35558E}" type="slidenum">
              <a:rPr lang="en-US" smtClean="0"/>
              <a:t>9</a:t>
            </a:fld>
            <a:endParaRPr lang="en-US"/>
          </a:p>
        </p:txBody>
      </p:sp>
    </p:spTree>
    <p:extLst>
      <p:ext uri="{BB962C8B-B14F-4D97-AF65-F5344CB8AC3E}">
        <p14:creationId xmlns:p14="http://schemas.microsoft.com/office/powerpoint/2010/main" val="1684501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p:txBody>
          <a:bodyPr/>
          <a:lstStyle/>
          <a:p>
            <a:r>
              <a:rPr lang="en-US"/>
              <a:t>Keeping the Public’s Trust:  Title 13</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10</a:t>
            </a:fld>
            <a:endParaRPr lang="en-US"/>
          </a:p>
        </p:txBody>
      </p:sp>
      <p:sp>
        <p:nvSpPr>
          <p:cNvPr id="5" name="Rectangle 4">
            <a:extLst>
              <a:ext uri="{FF2B5EF4-FFF2-40B4-BE49-F238E27FC236}">
                <a16:creationId xmlns:a16="http://schemas.microsoft.com/office/drawing/2014/main" id="{63BD544C-1671-4E7D-9E0C-6107D4DA0F6B}"/>
              </a:ext>
            </a:extLst>
          </p:cNvPr>
          <p:cNvSpPr/>
          <p:nvPr/>
        </p:nvSpPr>
        <p:spPr>
          <a:xfrm>
            <a:off x="838200" y="1690688"/>
            <a:ext cx="10722634" cy="1277786"/>
          </a:xfrm>
          <a:prstGeom prst="rect">
            <a:avLst/>
          </a:prstGeom>
          <a:solidFill>
            <a:schemeClr val="accent3">
              <a:lumMod val="20000"/>
              <a:lumOff val="80000"/>
            </a:schemeClr>
          </a:solidFill>
          <a:ln>
            <a:solidFill>
              <a:schemeClr val="accent1"/>
            </a:solidFill>
          </a:ln>
        </p:spPr>
        <p:txBody>
          <a:bodyPr wrap="square">
            <a:spAutoFit/>
          </a:bodyPr>
          <a:lstStyle/>
          <a:p>
            <a:pPr>
              <a:lnSpc>
                <a:spcPct val="107000"/>
              </a:lnSpc>
              <a:spcAft>
                <a:spcPts val="800"/>
              </a:spcAft>
            </a:pPr>
            <a:r>
              <a:rPr lang="en-US" i="1">
                <a:solidFill>
                  <a:srgbClr val="000000"/>
                </a:solidFill>
                <a:latin typeface="Arial" panose="020B0604020202020204" pitchFamily="34" charset="0"/>
                <a:ea typeface="Calibri" panose="020F0502020204030204" pitchFamily="34" charset="0"/>
                <a:cs typeface="Times New Roman" panose="02020603050405020304" pitchFamily="18" charset="0"/>
              </a:rPr>
              <a:t>“To stimulate public cooperation necessary for an accurate census…Congress has provided assurances that information furnished by individuals is to be treated as confidential. </a:t>
            </a:r>
            <a:r>
              <a:rPr lang="en-US" b="1" i="1">
                <a:solidFill>
                  <a:srgbClr val="FF0000"/>
                </a:solidFill>
                <a:latin typeface="Arial" panose="020B0604020202020204" pitchFamily="34" charset="0"/>
                <a:ea typeface="Calibri" panose="020F0502020204030204" pitchFamily="34" charset="0"/>
                <a:cs typeface="Times New Roman" panose="02020603050405020304" pitchFamily="18" charset="0"/>
              </a:rPr>
              <a:t>Title 13 U.S.C. §§ 8(b) and 9(a) </a:t>
            </a:r>
            <a:r>
              <a:rPr lang="en-US" i="1">
                <a:solidFill>
                  <a:srgbClr val="000000"/>
                </a:solidFill>
                <a:latin typeface="Arial" panose="020B0604020202020204" pitchFamily="34" charset="0"/>
                <a:ea typeface="Calibri" panose="020F0502020204030204" pitchFamily="34" charset="0"/>
                <a:cs typeface="Times New Roman" panose="02020603050405020304" pitchFamily="18" charset="0"/>
              </a:rPr>
              <a:t>explicitly provide for nondisclosure of certain census data, and </a:t>
            </a:r>
            <a:r>
              <a:rPr lang="en-US" b="1" i="1">
                <a:solidFill>
                  <a:srgbClr val="000000"/>
                </a:solidFill>
                <a:latin typeface="Arial" panose="020B0604020202020204" pitchFamily="34" charset="0"/>
                <a:ea typeface="Calibri" panose="020F0502020204030204" pitchFamily="34" charset="0"/>
                <a:cs typeface="Times New Roman" panose="02020603050405020304" pitchFamily="18" charset="0"/>
              </a:rPr>
              <a:t>no discretion is provided to the Census Bureau on whether or not to disclose such data</a:t>
            </a:r>
            <a:r>
              <a:rPr lang="en-US" i="1">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US">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sz="1200">
                <a:solidFill>
                  <a:srgbClr val="000000"/>
                </a:solidFill>
                <a:latin typeface="Arial" panose="020B0604020202020204" pitchFamily="34" charset="0"/>
                <a:ea typeface="Calibri" panose="020F0502020204030204" pitchFamily="34" charset="0"/>
                <a:cs typeface="Times New Roman" panose="02020603050405020304" pitchFamily="18" charset="0"/>
              </a:rPr>
              <a:t>(U.S. Supreme Court, Baldrige v. Shapiro, 1982)</a:t>
            </a:r>
            <a:endParaRPr lang="en-US">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15F2B88C-645F-4927-81E2-C8539FBAEA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086" y="3206281"/>
            <a:ext cx="3971707" cy="2646840"/>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CA5EEA9-EE32-41AA-B0D2-B5C9A0791666}"/>
              </a:ext>
            </a:extLst>
          </p:cNvPr>
          <p:cNvSpPr txBox="1"/>
          <p:nvPr/>
        </p:nvSpPr>
        <p:spPr>
          <a:xfrm>
            <a:off x="5366657" y="3929536"/>
            <a:ext cx="5425440" cy="1200329"/>
          </a:xfrm>
          <a:prstGeom prst="rect">
            <a:avLst/>
          </a:prstGeom>
          <a:noFill/>
        </p:spPr>
        <p:txBody>
          <a:bodyPr wrap="square" rtlCol="0">
            <a:spAutoFit/>
          </a:bodyPr>
          <a:lstStyle/>
          <a:p>
            <a:r>
              <a:rPr lang="en-US"/>
              <a:t>To safeguard the public’s confidential census responses, the Census Bureau has long employed a variety of statistical techniques to mitigate disclosure risk in our published data products.</a:t>
            </a:r>
          </a:p>
        </p:txBody>
      </p:sp>
    </p:spTree>
    <p:extLst>
      <p:ext uri="{BB962C8B-B14F-4D97-AF65-F5344CB8AC3E}">
        <p14:creationId xmlns:p14="http://schemas.microsoft.com/office/powerpoint/2010/main" val="936523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p:txBody>
          <a:bodyPr/>
          <a:lstStyle/>
          <a:p>
            <a:r>
              <a:rPr lang="en-US"/>
              <a:t>Disclosure Avoidance for Past Censuses</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11</a:t>
            </a:fld>
            <a:endParaRPr lang="en-US"/>
          </a:p>
        </p:txBody>
      </p:sp>
      <p:graphicFrame>
        <p:nvGraphicFramePr>
          <p:cNvPr id="5" name="Table 5">
            <a:extLst>
              <a:ext uri="{FF2B5EF4-FFF2-40B4-BE49-F238E27FC236}">
                <a16:creationId xmlns:a16="http://schemas.microsoft.com/office/drawing/2014/main" id="{1316783C-D748-4B63-81A6-FE323B5C157A}"/>
              </a:ext>
            </a:extLst>
          </p:cNvPr>
          <p:cNvGraphicFramePr>
            <a:graphicFrameLocks noGrp="1"/>
          </p:cNvGraphicFramePr>
          <p:nvPr/>
        </p:nvGraphicFramePr>
        <p:xfrm>
          <a:off x="1561739" y="2339460"/>
          <a:ext cx="3706947" cy="2595880"/>
        </p:xfrm>
        <a:graphic>
          <a:graphicData uri="http://schemas.openxmlformats.org/drawingml/2006/table">
            <a:tbl>
              <a:tblPr>
                <a:tableStyleId>{5C22544A-7EE6-4342-B048-85BDC9FD1C3A}</a:tableStyleId>
              </a:tblPr>
              <a:tblGrid>
                <a:gridCol w="1235649">
                  <a:extLst>
                    <a:ext uri="{9D8B030D-6E8A-4147-A177-3AD203B41FA5}">
                      <a16:colId xmlns:a16="http://schemas.microsoft.com/office/drawing/2014/main" val="316917003"/>
                    </a:ext>
                  </a:extLst>
                </a:gridCol>
                <a:gridCol w="1235649">
                  <a:extLst>
                    <a:ext uri="{9D8B030D-6E8A-4147-A177-3AD203B41FA5}">
                      <a16:colId xmlns:a16="http://schemas.microsoft.com/office/drawing/2014/main" val="537330845"/>
                    </a:ext>
                  </a:extLst>
                </a:gridCol>
                <a:gridCol w="1235649">
                  <a:extLst>
                    <a:ext uri="{9D8B030D-6E8A-4147-A177-3AD203B41FA5}">
                      <a16:colId xmlns:a16="http://schemas.microsoft.com/office/drawing/2014/main" val="2393620201"/>
                    </a:ext>
                  </a:extLst>
                </a:gridCol>
              </a:tblGrid>
              <a:tr h="370840">
                <a:tc>
                  <a:txBody>
                    <a:bodyPr/>
                    <a:lstStyle/>
                    <a:p>
                      <a:pPr algn="ctr" fontAlgn="b"/>
                      <a:r>
                        <a:rPr lang="en-US" sz="2000" b="0" i="0" u="none" strike="noStrike">
                          <a:solidFill>
                            <a:srgbClr val="000000"/>
                          </a:solidFill>
                          <a:effectLst/>
                          <a:latin typeface="Calibri" panose="020F0502020204030204" pitchFamily="34" charset="0"/>
                        </a:rPr>
                        <a:t>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528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798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4198232132"/>
                  </a:ext>
                </a:extLst>
              </a:tr>
              <a:tr h="370840">
                <a:tc>
                  <a:txBody>
                    <a:bodyPr/>
                    <a:lstStyle/>
                    <a:p>
                      <a:pPr algn="ctr" fontAlgn="b"/>
                      <a:r>
                        <a:rPr lang="en-US" sz="2000" b="0" i="0" u="none" strike="noStrike">
                          <a:solidFill>
                            <a:srgbClr val="000000"/>
                          </a:solidFill>
                          <a:effectLst/>
                          <a:latin typeface="Calibri" panose="020F0502020204030204" pitchFamily="34" charset="0"/>
                        </a:rPr>
                        <a:t>314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320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794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1270296"/>
                  </a:ext>
                </a:extLst>
              </a:tr>
              <a:tr h="370840">
                <a:tc>
                  <a:txBody>
                    <a:bodyPr/>
                    <a:lstStyle/>
                    <a:p>
                      <a:pPr algn="ctr" fontAlgn="b"/>
                      <a:r>
                        <a:rPr lang="en-US" sz="2000" b="0" i="0" u="none" strike="noStrike">
                          <a:solidFill>
                            <a:srgbClr val="000000"/>
                          </a:solidFill>
                          <a:effectLst/>
                          <a:latin typeface="Calibri" panose="020F0502020204030204" pitchFamily="34" charset="0"/>
                        </a:rPr>
                        <a:t>191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581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430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273879850"/>
                  </a:ext>
                </a:extLst>
              </a:tr>
              <a:tr h="370840">
                <a:tc>
                  <a:txBody>
                    <a:bodyPr/>
                    <a:lstStyle/>
                    <a:p>
                      <a:pPr algn="ctr" fontAlgn="b"/>
                      <a:r>
                        <a:rPr lang="en-US" sz="2000" b="0" i="0" u="none" strike="noStrike">
                          <a:solidFill>
                            <a:srgbClr val="000000"/>
                          </a:solidFill>
                          <a:effectLst/>
                          <a:latin typeface="Calibri" panose="020F0502020204030204" pitchFamily="34" charset="0"/>
                        </a:rPr>
                        <a:t>137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941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a:solidFill>
                            <a:srgbClr val="000000"/>
                          </a:solidFill>
                          <a:effectLst/>
                          <a:latin typeface="Calibri" panose="020F0502020204030204" pitchFamily="34" charset="0"/>
                        </a:rPr>
                        <a:t>189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75894"/>
                  </a:ext>
                </a:extLst>
              </a:tr>
              <a:tr h="370840">
                <a:tc>
                  <a:txBody>
                    <a:bodyPr/>
                    <a:lstStyle/>
                    <a:p>
                      <a:pPr algn="ctr" fontAlgn="b"/>
                      <a:r>
                        <a:rPr lang="en-US" sz="2000" b="0" i="0" u="none" strike="noStrike">
                          <a:solidFill>
                            <a:srgbClr val="000000"/>
                          </a:solidFill>
                          <a:effectLst/>
                          <a:latin typeface="Calibri" panose="020F0502020204030204" pitchFamily="34" charset="0"/>
                        </a:rPr>
                        <a:t>931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605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48259253"/>
                  </a:ext>
                </a:extLst>
              </a:tr>
              <a:tr h="370840">
                <a:tc>
                  <a:txBody>
                    <a:bodyPr/>
                    <a:lstStyle/>
                    <a:p>
                      <a:pPr algn="ctr" fontAlgn="b"/>
                      <a:r>
                        <a:rPr lang="en-US" sz="2000" b="0" i="0" u="none" strike="noStrike">
                          <a:solidFill>
                            <a:srgbClr val="000000"/>
                          </a:solidFill>
                          <a:effectLst/>
                          <a:latin typeface="Calibri" panose="020F0502020204030204" pitchFamily="34" charset="0"/>
                        </a:rPr>
                        <a:t>201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250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592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970238453"/>
                  </a:ext>
                </a:extLst>
              </a:tr>
              <a:tr h="370840">
                <a:tc>
                  <a:txBody>
                    <a:bodyPr/>
                    <a:lstStyle/>
                    <a:p>
                      <a:pPr algn="ctr" fontAlgn="b"/>
                      <a:r>
                        <a:rPr lang="en-US" sz="2000" b="0" i="0" u="none" strike="noStrike">
                          <a:solidFill>
                            <a:srgbClr val="000000"/>
                          </a:solidFill>
                          <a:effectLst/>
                          <a:latin typeface="Calibri" panose="020F0502020204030204" pitchFamily="34" charset="0"/>
                        </a:rPr>
                        <a:t>351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124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2000" b="0" i="0" u="none" strike="noStrike">
                          <a:solidFill>
                            <a:srgbClr val="000000"/>
                          </a:solidFill>
                          <a:effectLst/>
                          <a:latin typeface="Calibri" panose="020F0502020204030204" pitchFamily="34" charset="0"/>
                        </a:rPr>
                        <a:t>590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5760977"/>
                  </a:ext>
                </a:extLst>
              </a:tr>
            </a:tbl>
          </a:graphicData>
        </a:graphic>
      </p:graphicFrame>
      <p:sp>
        <p:nvSpPr>
          <p:cNvPr id="6" name="TextBox 5">
            <a:extLst>
              <a:ext uri="{FF2B5EF4-FFF2-40B4-BE49-F238E27FC236}">
                <a16:creationId xmlns:a16="http://schemas.microsoft.com/office/drawing/2014/main" id="{9DEED72C-5ADF-45DA-9602-9C22B215B18E}"/>
              </a:ext>
            </a:extLst>
          </p:cNvPr>
          <p:cNvSpPr txBox="1"/>
          <p:nvPr/>
        </p:nvSpPr>
        <p:spPr>
          <a:xfrm>
            <a:off x="1843315" y="1831811"/>
            <a:ext cx="3143794" cy="461665"/>
          </a:xfrm>
          <a:prstGeom prst="rect">
            <a:avLst/>
          </a:prstGeom>
          <a:noFill/>
        </p:spPr>
        <p:txBody>
          <a:bodyPr wrap="square" rtlCol="0">
            <a:spAutoFit/>
          </a:bodyPr>
          <a:lstStyle/>
          <a:p>
            <a:pPr algn="ctr"/>
            <a:r>
              <a:rPr lang="en-US" sz="2400"/>
              <a:t>1970-1980 Censuses</a:t>
            </a:r>
          </a:p>
        </p:txBody>
      </p:sp>
      <p:graphicFrame>
        <p:nvGraphicFramePr>
          <p:cNvPr id="8" name="Table 5">
            <a:extLst>
              <a:ext uri="{FF2B5EF4-FFF2-40B4-BE49-F238E27FC236}">
                <a16:creationId xmlns:a16="http://schemas.microsoft.com/office/drawing/2014/main" id="{112B3CE8-3EAE-4BE4-96EB-BEE650F3B04F}"/>
              </a:ext>
            </a:extLst>
          </p:cNvPr>
          <p:cNvGraphicFramePr>
            <a:graphicFrameLocks noGrp="1"/>
          </p:cNvGraphicFramePr>
          <p:nvPr/>
        </p:nvGraphicFramePr>
        <p:xfrm>
          <a:off x="6852196" y="2339460"/>
          <a:ext cx="3706947" cy="2595880"/>
        </p:xfrm>
        <a:graphic>
          <a:graphicData uri="http://schemas.openxmlformats.org/drawingml/2006/table">
            <a:tbl>
              <a:tblPr>
                <a:tableStyleId>{5C22544A-7EE6-4342-B048-85BDC9FD1C3A}</a:tableStyleId>
              </a:tblPr>
              <a:tblGrid>
                <a:gridCol w="1235649">
                  <a:extLst>
                    <a:ext uri="{9D8B030D-6E8A-4147-A177-3AD203B41FA5}">
                      <a16:colId xmlns:a16="http://schemas.microsoft.com/office/drawing/2014/main" val="316917003"/>
                    </a:ext>
                  </a:extLst>
                </a:gridCol>
                <a:gridCol w="1235649">
                  <a:extLst>
                    <a:ext uri="{9D8B030D-6E8A-4147-A177-3AD203B41FA5}">
                      <a16:colId xmlns:a16="http://schemas.microsoft.com/office/drawing/2014/main" val="537330845"/>
                    </a:ext>
                  </a:extLst>
                </a:gridCol>
                <a:gridCol w="1235649">
                  <a:extLst>
                    <a:ext uri="{9D8B030D-6E8A-4147-A177-3AD203B41FA5}">
                      <a16:colId xmlns:a16="http://schemas.microsoft.com/office/drawing/2014/main" val="2393620201"/>
                    </a:ext>
                  </a:extLst>
                </a:gridCol>
              </a:tblGrid>
              <a:tr h="370840">
                <a:tc>
                  <a:txBody>
                    <a:bodyPr/>
                    <a:lstStyle/>
                    <a:p>
                      <a:pPr algn="ctr" fontAlgn="b"/>
                      <a:r>
                        <a:rPr lang="en-US" sz="2000" b="0" i="0" u="none" strike="noStrike">
                          <a:solidFill>
                            <a:srgbClr val="000000"/>
                          </a:solidFill>
                          <a:effectLst/>
                          <a:latin typeface="Calibri" panose="020F0502020204030204" pitchFamily="34" charset="0"/>
                        </a:rPr>
                        <a:t>668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178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779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8232132"/>
                  </a:ext>
                </a:extLst>
              </a:tr>
              <a:tr h="370840">
                <a:tc>
                  <a:txBody>
                    <a:bodyPr/>
                    <a:lstStyle/>
                    <a:p>
                      <a:pPr algn="ctr" fontAlgn="b"/>
                      <a:r>
                        <a:rPr lang="en-US" sz="2000" b="0" i="0" u="none" strike="noStrike">
                          <a:solidFill>
                            <a:srgbClr val="000000"/>
                          </a:solidFill>
                          <a:effectLst/>
                          <a:latin typeface="Calibri" panose="020F0502020204030204" pitchFamily="34" charset="0"/>
                        </a:rPr>
                        <a:t>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159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1270296"/>
                  </a:ext>
                </a:extLst>
              </a:tr>
              <a:tr h="370840">
                <a:tc>
                  <a:txBody>
                    <a:bodyPr/>
                    <a:lstStyle/>
                    <a:p>
                      <a:pPr algn="ctr" fontAlgn="b"/>
                      <a:r>
                        <a:rPr lang="en-US" sz="2000" b="0" i="0" u="none" strike="noStrike">
                          <a:solidFill>
                            <a:srgbClr val="000000"/>
                          </a:solidFill>
                          <a:effectLst/>
                          <a:latin typeface="Calibri" panose="020F0502020204030204" pitchFamily="34" charset="0"/>
                        </a:rPr>
                        <a:t>809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112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811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3879850"/>
                  </a:ext>
                </a:extLst>
              </a:tr>
              <a:tr h="370840">
                <a:tc>
                  <a:txBody>
                    <a:bodyPr/>
                    <a:lstStyle/>
                    <a:p>
                      <a:pPr algn="ctr" fontAlgn="b"/>
                      <a:r>
                        <a:rPr lang="en-US" sz="2000" b="0" i="0" u="none" strike="noStrike">
                          <a:solidFill>
                            <a:srgbClr val="000000"/>
                          </a:solidFill>
                          <a:effectLst/>
                          <a:latin typeface="Calibri" panose="020F0502020204030204" pitchFamily="34" charset="0"/>
                        </a:rPr>
                        <a:t>518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424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955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75894"/>
                  </a:ext>
                </a:extLst>
              </a:tr>
              <a:tr h="370840">
                <a:tc>
                  <a:txBody>
                    <a:bodyPr/>
                    <a:lstStyle/>
                    <a:p>
                      <a:pPr algn="ctr" fontAlgn="b"/>
                      <a:r>
                        <a:rPr lang="en-US" sz="2000" b="0" i="0" u="none" strike="noStrike">
                          <a:solidFill>
                            <a:srgbClr val="000000"/>
                          </a:solidFill>
                          <a:effectLst/>
                          <a:latin typeface="Calibri" panose="020F0502020204030204" pitchFamily="34" charset="0"/>
                        </a:rPr>
                        <a:t>989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352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765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259253"/>
                  </a:ext>
                </a:extLst>
              </a:tr>
              <a:tr h="370840">
                <a:tc>
                  <a:txBody>
                    <a:bodyPr/>
                    <a:lstStyle/>
                    <a:p>
                      <a:pPr algn="ctr" fontAlgn="b"/>
                      <a:r>
                        <a:rPr lang="en-US" sz="2000" b="0" i="0" u="none" strike="noStrike">
                          <a:solidFill>
                            <a:srgbClr val="000000"/>
                          </a:solidFill>
                          <a:effectLst/>
                          <a:latin typeface="Calibri" panose="020F0502020204030204" pitchFamily="34" charset="0"/>
                        </a:rPr>
                        <a:t>237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411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686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0238453"/>
                  </a:ext>
                </a:extLst>
              </a:tr>
              <a:tr h="370840">
                <a:tc>
                  <a:txBody>
                    <a:bodyPr/>
                    <a:lstStyle/>
                    <a:p>
                      <a:pPr algn="ctr" fontAlgn="b"/>
                      <a:r>
                        <a:rPr lang="en-US" sz="2000" b="0" i="0" u="none" strike="noStrike">
                          <a:solidFill>
                            <a:srgbClr val="000000"/>
                          </a:solidFill>
                          <a:effectLst/>
                          <a:latin typeface="Calibri" panose="020F0502020204030204" pitchFamily="34" charset="0"/>
                        </a:rPr>
                        <a:t>77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820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panose="020F0502020204030204" pitchFamily="34" charset="0"/>
                        </a:rPr>
                        <a:t>590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5760977"/>
                  </a:ext>
                </a:extLst>
              </a:tr>
            </a:tbl>
          </a:graphicData>
        </a:graphic>
      </p:graphicFrame>
      <p:sp>
        <p:nvSpPr>
          <p:cNvPr id="9" name="TextBox 8">
            <a:extLst>
              <a:ext uri="{FF2B5EF4-FFF2-40B4-BE49-F238E27FC236}">
                <a16:creationId xmlns:a16="http://schemas.microsoft.com/office/drawing/2014/main" id="{A84146A7-63B1-4F7E-89B5-08692E8AB949}"/>
              </a:ext>
            </a:extLst>
          </p:cNvPr>
          <p:cNvSpPr txBox="1"/>
          <p:nvPr/>
        </p:nvSpPr>
        <p:spPr>
          <a:xfrm>
            <a:off x="7133772" y="1888970"/>
            <a:ext cx="3143794" cy="461665"/>
          </a:xfrm>
          <a:prstGeom prst="rect">
            <a:avLst/>
          </a:prstGeom>
          <a:noFill/>
        </p:spPr>
        <p:txBody>
          <a:bodyPr wrap="square" rtlCol="0">
            <a:spAutoFit/>
          </a:bodyPr>
          <a:lstStyle/>
          <a:p>
            <a:pPr algn="ctr"/>
            <a:r>
              <a:rPr lang="en-US" sz="2400"/>
              <a:t>1990-2010 Censuses</a:t>
            </a:r>
          </a:p>
        </p:txBody>
      </p:sp>
      <p:pic>
        <p:nvPicPr>
          <p:cNvPr id="11" name="Graphic 10" descr="Arrow circle with solid fill">
            <a:extLst>
              <a:ext uri="{FF2B5EF4-FFF2-40B4-BE49-F238E27FC236}">
                <a16:creationId xmlns:a16="http://schemas.microsoft.com/office/drawing/2014/main" id="{DE369511-418B-4818-AAE6-DB70F6138C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4069" y="2265800"/>
            <a:ext cx="2743200" cy="2743200"/>
          </a:xfrm>
          <a:prstGeom prst="rect">
            <a:avLst/>
          </a:prstGeom>
        </p:spPr>
      </p:pic>
      <p:sp>
        <p:nvSpPr>
          <p:cNvPr id="12" name="TextBox 11">
            <a:extLst>
              <a:ext uri="{FF2B5EF4-FFF2-40B4-BE49-F238E27FC236}">
                <a16:creationId xmlns:a16="http://schemas.microsoft.com/office/drawing/2014/main" id="{5AC015BF-14A9-4557-8D6A-75F71D2E8FCC}"/>
              </a:ext>
            </a:extLst>
          </p:cNvPr>
          <p:cNvSpPr txBox="1"/>
          <p:nvPr/>
        </p:nvSpPr>
        <p:spPr>
          <a:xfrm>
            <a:off x="1849849" y="4981324"/>
            <a:ext cx="3143794" cy="707886"/>
          </a:xfrm>
          <a:prstGeom prst="rect">
            <a:avLst/>
          </a:prstGeom>
          <a:noFill/>
        </p:spPr>
        <p:txBody>
          <a:bodyPr wrap="square" rtlCol="0">
            <a:spAutoFit/>
          </a:bodyPr>
          <a:lstStyle/>
          <a:p>
            <a:pPr algn="ctr"/>
            <a:r>
              <a:rPr lang="en-US" sz="4000"/>
              <a:t>SUPPRESSION</a:t>
            </a:r>
          </a:p>
        </p:txBody>
      </p:sp>
      <p:sp>
        <p:nvSpPr>
          <p:cNvPr id="13" name="TextBox 12">
            <a:extLst>
              <a:ext uri="{FF2B5EF4-FFF2-40B4-BE49-F238E27FC236}">
                <a16:creationId xmlns:a16="http://schemas.microsoft.com/office/drawing/2014/main" id="{BB15A325-1F11-4148-A86E-7BEB1196046C}"/>
              </a:ext>
            </a:extLst>
          </p:cNvPr>
          <p:cNvSpPr txBox="1"/>
          <p:nvPr/>
        </p:nvSpPr>
        <p:spPr>
          <a:xfrm>
            <a:off x="7198359" y="4981324"/>
            <a:ext cx="3143794" cy="707886"/>
          </a:xfrm>
          <a:prstGeom prst="rect">
            <a:avLst/>
          </a:prstGeom>
          <a:noFill/>
        </p:spPr>
        <p:txBody>
          <a:bodyPr wrap="square" rtlCol="0">
            <a:spAutoFit/>
          </a:bodyPr>
          <a:lstStyle/>
          <a:p>
            <a:pPr algn="ctr"/>
            <a:r>
              <a:rPr lang="en-US" sz="4000"/>
              <a:t>SWAPPING</a:t>
            </a:r>
          </a:p>
        </p:txBody>
      </p:sp>
    </p:spTree>
    <p:extLst>
      <p:ext uri="{BB962C8B-B14F-4D97-AF65-F5344CB8AC3E}">
        <p14:creationId xmlns:p14="http://schemas.microsoft.com/office/powerpoint/2010/main" val="772782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a:xfrm>
            <a:off x="280852" y="0"/>
            <a:ext cx="10515600" cy="1325563"/>
          </a:xfrm>
        </p:spPr>
        <p:txBody>
          <a:bodyPr/>
          <a:lstStyle/>
          <a:p>
            <a:r>
              <a:rPr lang="en-US"/>
              <a:t>The Ever-rising Risk of Disclosure</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12</a:t>
            </a:fld>
            <a:endParaRPr lang="en-US"/>
          </a:p>
        </p:txBody>
      </p:sp>
      <p:pic>
        <p:nvPicPr>
          <p:cNvPr id="11" name="Content Placeholder 10">
            <a:extLst>
              <a:ext uri="{FF2B5EF4-FFF2-40B4-BE49-F238E27FC236}">
                <a16:creationId xmlns:a16="http://schemas.microsoft.com/office/drawing/2014/main" id="{80F1C4CA-C83C-467E-843C-6CD908D168D9}"/>
              </a:ext>
            </a:extLst>
          </p:cNvPr>
          <p:cNvPicPr>
            <a:picLocks noGrp="1" noChangeAspect="1"/>
          </p:cNvPicPr>
          <p:nvPr>
            <p:ph idx="1"/>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34889" y="1790790"/>
            <a:ext cx="6105515" cy="34343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3" name="Content Placeholder 2">
            <a:extLst>
              <a:ext uri="{FF2B5EF4-FFF2-40B4-BE49-F238E27FC236}">
                <a16:creationId xmlns:a16="http://schemas.microsoft.com/office/drawing/2014/main" id="{695D5DE1-6868-46DF-B188-9BFA32DC0221}"/>
              </a:ext>
            </a:extLst>
          </p:cNvPr>
          <p:cNvSpPr txBox="1">
            <a:spLocks/>
          </p:cNvSpPr>
          <p:nvPr/>
        </p:nvSpPr>
        <p:spPr>
          <a:xfrm>
            <a:off x="603068" y="1869168"/>
            <a:ext cx="4743995" cy="3530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Any data release carries some risk of disclosure.</a:t>
            </a:r>
          </a:p>
          <a:p>
            <a:r>
              <a:rPr lang="en-US" sz="2400"/>
              <a:t>Improvements in computing power and the explosion of third-party data mean that disclosure risk has increased significantly.</a:t>
            </a:r>
          </a:p>
          <a:p>
            <a:r>
              <a:rPr lang="en-US" sz="2400"/>
              <a:t>Protecting confidentiality means adapting and responding to these increasing threats</a:t>
            </a:r>
          </a:p>
        </p:txBody>
      </p:sp>
    </p:spTree>
    <p:extLst>
      <p:ext uri="{BB962C8B-B14F-4D97-AF65-F5344CB8AC3E}">
        <p14:creationId xmlns:p14="http://schemas.microsoft.com/office/powerpoint/2010/main" val="2251767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a:xfrm>
            <a:off x="193766" y="-24087"/>
            <a:ext cx="10515600" cy="1325563"/>
          </a:xfrm>
        </p:spPr>
        <p:txBody>
          <a:bodyPr/>
          <a:lstStyle/>
          <a:p>
            <a:r>
              <a:rPr lang="en-US"/>
              <a:t>Disclosure Avoidance for the 2020 Census</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13</a:t>
            </a:fld>
            <a:endParaRPr lang="en-US"/>
          </a:p>
        </p:txBody>
      </p:sp>
      <p:sp>
        <p:nvSpPr>
          <p:cNvPr id="5" name="Content Placeholder 2">
            <a:extLst>
              <a:ext uri="{FF2B5EF4-FFF2-40B4-BE49-F238E27FC236}">
                <a16:creationId xmlns:a16="http://schemas.microsoft.com/office/drawing/2014/main" id="{951FE990-084C-4C54-B629-F339EF4294EE}"/>
              </a:ext>
            </a:extLst>
          </p:cNvPr>
          <p:cNvSpPr txBox="1">
            <a:spLocks/>
          </p:cNvSpPr>
          <p:nvPr/>
        </p:nvSpPr>
        <p:spPr>
          <a:xfrm>
            <a:off x="629599" y="1301476"/>
            <a:ext cx="10788650" cy="1323975"/>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atin typeface="Calibri"/>
                <a:cs typeface="Calibri"/>
              </a:rPr>
              <a:t>The 2020 Census improves on the noise injection methods of the 1990-2010 Censuses by employing a mathematical framework known as Differential Privacy (DP) to assess and quantify disclosure risk and confidentiality protection.</a:t>
            </a:r>
          </a:p>
        </p:txBody>
      </p:sp>
      <p:pic>
        <p:nvPicPr>
          <p:cNvPr id="6" name="Picture 5" descr="How does an electronic caliper work? - Electrical ...">
            <a:extLst>
              <a:ext uri="{FF2B5EF4-FFF2-40B4-BE49-F238E27FC236}">
                <a16:creationId xmlns:a16="http://schemas.microsoft.com/office/drawing/2014/main" id="{930930B6-4831-434B-938D-9132CCC58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03328">
            <a:off x="7871882" y="2923002"/>
            <a:ext cx="3885473" cy="2119349"/>
          </a:xfrm>
          <a:prstGeom prst="rect">
            <a:avLst/>
          </a:prstGeom>
        </p:spPr>
      </p:pic>
      <p:sp>
        <p:nvSpPr>
          <p:cNvPr id="7" name="Content Placeholder 2">
            <a:extLst>
              <a:ext uri="{FF2B5EF4-FFF2-40B4-BE49-F238E27FC236}">
                <a16:creationId xmlns:a16="http://schemas.microsoft.com/office/drawing/2014/main" id="{07131342-4DCE-4240-9BD2-6C4D18310A1E}"/>
              </a:ext>
            </a:extLst>
          </p:cNvPr>
          <p:cNvSpPr txBox="1">
            <a:spLocks/>
          </p:cNvSpPr>
          <p:nvPr/>
        </p:nvSpPr>
        <p:spPr>
          <a:xfrm>
            <a:off x="1281951" y="2857559"/>
            <a:ext cx="6521828" cy="2597276"/>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20" baseline="0">
                <a:solidFill>
                  <a:schemeClr val="tx1"/>
                </a:solidFill>
                <a:latin typeface="Century Gothic" panose="020B0502020202020204" pitchFamily="34" charset="0"/>
                <a:ea typeface="+mn-ea"/>
                <a:cs typeface="+mn-cs"/>
              </a:defRPr>
            </a:lvl1pPr>
            <a:lvl2pPr marL="0" indent="0" algn="l" defTabSz="914400" rtl="0" eaLnBrk="1" latinLnBrk="0" hangingPunct="1">
              <a:lnSpc>
                <a:spcPct val="100000"/>
              </a:lnSpc>
              <a:spcBef>
                <a:spcPts val="2600"/>
              </a:spcBef>
              <a:buFont typeface="Arial" panose="020B0604020202020204" pitchFamily="34" charset="0"/>
              <a:buNone/>
              <a:defRPr sz="1300" kern="1200" spc="-20" baseline="0">
                <a:solidFill>
                  <a:schemeClr val="tx1"/>
                </a:solidFill>
                <a:latin typeface="+mn-lt"/>
                <a:ea typeface="+mn-ea"/>
                <a:cs typeface="+mn-cs"/>
              </a:defRPr>
            </a:lvl2pPr>
            <a:lvl3pPr marL="171450" indent="-171450" algn="l" defTabSz="914400" rtl="0" eaLnBrk="1" latinLnBrk="0" hangingPunct="1">
              <a:lnSpc>
                <a:spcPct val="100000"/>
              </a:lnSpc>
              <a:spcBef>
                <a:spcPts val="1200"/>
              </a:spcBef>
              <a:buFont typeface="Arial" panose="020B0604020202020204" pitchFamily="34" charset="0"/>
              <a:buChar char="•"/>
              <a:defRPr sz="1200" kern="1200" spc="-20" baseline="0">
                <a:solidFill>
                  <a:schemeClr val="tx1"/>
                </a:solidFill>
                <a:latin typeface="+mn-lt"/>
                <a:ea typeface="+mn-ea"/>
                <a:cs typeface="+mn-cs"/>
              </a:defRPr>
            </a:lvl3pPr>
            <a:lvl4pPr marL="342900" indent="-171450" algn="l" defTabSz="914400" rtl="0" eaLnBrk="1" latinLnBrk="0" hangingPunct="1">
              <a:lnSpc>
                <a:spcPct val="100000"/>
              </a:lnSpc>
              <a:spcBef>
                <a:spcPts val="600"/>
              </a:spcBef>
              <a:buFont typeface="Arial" panose="020B0604020202020204" pitchFamily="34" charset="0"/>
              <a:buChar char="‒"/>
              <a:defRPr sz="1100" kern="1200" spc="-20" baseline="0">
                <a:solidFill>
                  <a:schemeClr val="tx1"/>
                </a:solidFill>
                <a:latin typeface="+mn-lt"/>
                <a:ea typeface="+mn-ea"/>
                <a:cs typeface="+mn-cs"/>
              </a:defRPr>
            </a:lvl4pPr>
            <a:lvl5pPr marL="571500" indent="-228600" algn="l" defTabSz="914400" rtl="0" eaLnBrk="1" latinLnBrk="0" hangingPunct="1">
              <a:lnSpc>
                <a:spcPct val="100000"/>
              </a:lnSpc>
              <a:spcBef>
                <a:spcPts val="200"/>
              </a:spcBef>
              <a:buFont typeface="Arial" panose="020B0604020202020204" pitchFamily="34" charset="0"/>
              <a:buChar char="•"/>
              <a:defRPr sz="1000" kern="1200" spc="-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latin typeface="Calibri" panose="020F0502020204030204" pitchFamily="34" charset="0"/>
                <a:cs typeface="Calibri" panose="020F0502020204030204" pitchFamily="34" charset="0"/>
              </a:rPr>
              <a:t>Every individual that is reflected in a particular statistic contributes towards that statistic’s value.</a:t>
            </a:r>
          </a:p>
          <a:p>
            <a:r>
              <a:rPr lang="en-US" b="0" dirty="0">
                <a:latin typeface="Calibri" panose="020F0502020204030204" pitchFamily="34" charset="0"/>
                <a:cs typeface="Calibri" panose="020F0502020204030204" pitchFamily="34" charset="0"/>
              </a:rPr>
              <a:t>Every statistic that you publish “leaks” a small amount of private information.</a:t>
            </a:r>
          </a:p>
          <a:p>
            <a:r>
              <a:rPr lang="en-US" b="0" dirty="0">
                <a:latin typeface="Calibri" panose="020F0502020204030204" pitchFamily="34" charset="0"/>
                <a:cs typeface="Calibri" panose="020F0502020204030204" pitchFamily="34" charset="0"/>
              </a:rPr>
              <a:t>DP as a framework allows you to assess each individual’s contribution to the statistic, and to inject a precise amount of noise into the statistic to limit how much information about them will leak.</a:t>
            </a:r>
          </a:p>
          <a:p>
            <a:pPr marL="285750" indent="-285750">
              <a:buFont typeface="Arial" panose="020B0604020202020204" pitchFamily="34" charset="0"/>
              <a:buChar char="•"/>
            </a:pPr>
            <a:endParaRPr lang="en-US" b="0" dirty="0">
              <a:solidFill>
                <a:srgbClr val="21549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8413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a:xfrm>
            <a:off x="237308" y="273616"/>
            <a:ext cx="11116492" cy="1012503"/>
          </a:xfrm>
        </p:spPr>
        <p:txBody>
          <a:bodyPr>
            <a:normAutofit fontScale="90000"/>
          </a:bodyPr>
          <a:lstStyle/>
          <a:p>
            <a:r>
              <a:rPr lang="en-US" dirty="0"/>
              <a:t>The 2020 Census Disclosure Avoidance System (DAS)</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14</a:t>
            </a:fld>
            <a:endParaRPr lang="en-US"/>
          </a:p>
        </p:txBody>
      </p:sp>
      <p:grpSp>
        <p:nvGrpSpPr>
          <p:cNvPr id="5" name="Group 4">
            <a:extLst>
              <a:ext uri="{FF2B5EF4-FFF2-40B4-BE49-F238E27FC236}">
                <a16:creationId xmlns:a16="http://schemas.microsoft.com/office/drawing/2014/main" id="{C040E536-27C2-4F21-8DD4-C2A37E5A2815}"/>
              </a:ext>
            </a:extLst>
          </p:cNvPr>
          <p:cNvGrpSpPr/>
          <p:nvPr/>
        </p:nvGrpSpPr>
        <p:grpSpPr>
          <a:xfrm>
            <a:off x="3724101" y="1584198"/>
            <a:ext cx="1039091" cy="1024657"/>
            <a:chOff x="1112981" y="1857088"/>
            <a:chExt cx="1902692" cy="1816675"/>
          </a:xfrm>
          <a:solidFill>
            <a:schemeClr val="tx1"/>
          </a:solidFill>
        </p:grpSpPr>
        <p:pic>
          <p:nvPicPr>
            <p:cNvPr id="6" name="Graphic 5" descr="Map with pin">
              <a:extLst>
                <a:ext uri="{FF2B5EF4-FFF2-40B4-BE49-F238E27FC236}">
                  <a16:creationId xmlns:a16="http://schemas.microsoft.com/office/drawing/2014/main" id="{8DD5C4C1-1D33-4183-8E57-3F7EE02FD8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01273" y="1861707"/>
              <a:ext cx="914400" cy="914400"/>
            </a:xfrm>
            <a:prstGeom prst="rect">
              <a:avLst/>
            </a:prstGeom>
          </p:spPr>
        </p:pic>
        <p:pic>
          <p:nvPicPr>
            <p:cNvPr id="7" name="Graphic 6" descr="Home">
              <a:extLst>
                <a:ext uri="{FF2B5EF4-FFF2-40B4-BE49-F238E27FC236}">
                  <a16:creationId xmlns:a16="http://schemas.microsoft.com/office/drawing/2014/main" id="{FC8E3D29-814A-459A-8C0F-BD762ADCBD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2981" y="1857088"/>
              <a:ext cx="914400" cy="914400"/>
            </a:xfrm>
            <a:prstGeom prst="rect">
              <a:avLst/>
            </a:prstGeom>
          </p:spPr>
        </p:pic>
        <p:pic>
          <p:nvPicPr>
            <p:cNvPr id="8" name="Graphic 7" descr="Users">
              <a:extLst>
                <a:ext uri="{FF2B5EF4-FFF2-40B4-BE49-F238E27FC236}">
                  <a16:creationId xmlns:a16="http://schemas.microsoft.com/office/drawing/2014/main" id="{F4435139-18CE-4D6D-B06C-502B69FB8AB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01273" y="2759363"/>
              <a:ext cx="914400" cy="914400"/>
            </a:xfrm>
            <a:prstGeom prst="rect">
              <a:avLst/>
            </a:prstGeom>
          </p:spPr>
        </p:pic>
        <p:pic>
          <p:nvPicPr>
            <p:cNvPr id="9" name="Graphic 8" descr="Bar graph with upward trend">
              <a:extLst>
                <a:ext uri="{FF2B5EF4-FFF2-40B4-BE49-F238E27FC236}">
                  <a16:creationId xmlns:a16="http://schemas.microsoft.com/office/drawing/2014/main" id="{3BBEE150-E40B-4419-9233-0AFCCC22051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2981" y="2759363"/>
              <a:ext cx="914400" cy="914400"/>
            </a:xfrm>
            <a:prstGeom prst="rect">
              <a:avLst/>
            </a:prstGeom>
          </p:spPr>
        </p:pic>
      </p:grpSp>
      <p:grpSp>
        <p:nvGrpSpPr>
          <p:cNvPr id="10" name="Group 9">
            <a:extLst>
              <a:ext uri="{FF2B5EF4-FFF2-40B4-BE49-F238E27FC236}">
                <a16:creationId xmlns:a16="http://schemas.microsoft.com/office/drawing/2014/main" id="{58C45215-320C-4F77-A3D1-5B59ACB289D5}"/>
              </a:ext>
            </a:extLst>
          </p:cNvPr>
          <p:cNvGrpSpPr/>
          <p:nvPr/>
        </p:nvGrpSpPr>
        <p:grpSpPr>
          <a:xfrm>
            <a:off x="7444857" y="1572073"/>
            <a:ext cx="998737" cy="1038335"/>
            <a:chOff x="4867275" y="1844963"/>
            <a:chExt cx="1828800" cy="1840925"/>
          </a:xfrm>
        </p:grpSpPr>
        <p:pic>
          <p:nvPicPr>
            <p:cNvPr id="11" name="Graphic 10" descr="Magnifying glass">
              <a:extLst>
                <a:ext uri="{FF2B5EF4-FFF2-40B4-BE49-F238E27FC236}">
                  <a16:creationId xmlns:a16="http://schemas.microsoft.com/office/drawing/2014/main" id="{9932238E-54AB-4B99-81F1-9508C6F83D1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67275" y="1857088"/>
              <a:ext cx="914400" cy="914400"/>
            </a:xfrm>
            <a:prstGeom prst="rect">
              <a:avLst/>
            </a:prstGeom>
          </p:spPr>
        </p:pic>
        <p:pic>
          <p:nvPicPr>
            <p:cNvPr id="12" name="Graphic 11" descr="Group of people">
              <a:extLst>
                <a:ext uri="{FF2B5EF4-FFF2-40B4-BE49-F238E27FC236}">
                  <a16:creationId xmlns:a16="http://schemas.microsoft.com/office/drawing/2014/main" id="{EAF64D7E-15F9-424A-B43C-6A5BFE8F1E7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781675" y="2771488"/>
              <a:ext cx="914400" cy="914400"/>
            </a:xfrm>
            <a:prstGeom prst="rect">
              <a:avLst/>
            </a:prstGeom>
          </p:spPr>
        </p:pic>
        <p:pic>
          <p:nvPicPr>
            <p:cNvPr id="13" name="Graphic 12" descr="City">
              <a:extLst>
                <a:ext uri="{FF2B5EF4-FFF2-40B4-BE49-F238E27FC236}">
                  <a16:creationId xmlns:a16="http://schemas.microsoft.com/office/drawing/2014/main" id="{B1DD6766-5015-4567-ABC9-2DD42CF1A66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781675" y="1844963"/>
              <a:ext cx="914400" cy="914400"/>
            </a:xfrm>
            <a:prstGeom prst="rect">
              <a:avLst/>
            </a:prstGeom>
          </p:spPr>
        </p:pic>
        <p:pic>
          <p:nvPicPr>
            <p:cNvPr id="14" name="Graphic 13" descr="Suburban scene">
              <a:extLst>
                <a:ext uri="{FF2B5EF4-FFF2-40B4-BE49-F238E27FC236}">
                  <a16:creationId xmlns:a16="http://schemas.microsoft.com/office/drawing/2014/main" id="{002FD029-702D-4EDC-9DD4-4BE2C4D14C4B}"/>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867275" y="2771488"/>
              <a:ext cx="914400" cy="914400"/>
            </a:xfrm>
            <a:prstGeom prst="rect">
              <a:avLst/>
            </a:prstGeom>
          </p:spPr>
        </p:pic>
      </p:grpSp>
      <p:sp>
        <p:nvSpPr>
          <p:cNvPr id="15" name="Rectangle 14">
            <a:extLst>
              <a:ext uri="{FF2B5EF4-FFF2-40B4-BE49-F238E27FC236}">
                <a16:creationId xmlns:a16="http://schemas.microsoft.com/office/drawing/2014/main" id="{87BFEA75-2472-4CCF-A047-AAC4729D2474}"/>
              </a:ext>
            </a:extLst>
          </p:cNvPr>
          <p:cNvSpPr/>
          <p:nvPr/>
        </p:nvSpPr>
        <p:spPr>
          <a:xfrm>
            <a:off x="2637403" y="2814364"/>
            <a:ext cx="3172150" cy="954107"/>
          </a:xfrm>
          <a:prstGeom prst="rect">
            <a:avLst/>
          </a:prstGeom>
          <a:noFill/>
        </p:spPr>
        <p:txBody>
          <a:bodyPr wrap="none" lIns="91440" tIns="45720" rIns="91440" bIns="45720">
            <a:spAutoFit/>
          </a:bodyPr>
          <a:lstStyle/>
          <a:p>
            <a:pPr algn="ctr"/>
            <a:r>
              <a:rPr lang="en-US" sz="2800" b="0" cap="none" spc="0" err="1">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TopDown</a:t>
            </a:r>
            <a:r>
              <a:rPr lang="en-US" sz="2800"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 Algorithm </a:t>
            </a:r>
            <a:br>
              <a:rPr lang="en-US" sz="2800"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br>
            <a:r>
              <a:rPr lang="en-US" sz="2800"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(TDA)</a:t>
            </a:r>
          </a:p>
        </p:txBody>
      </p:sp>
      <p:sp>
        <p:nvSpPr>
          <p:cNvPr id="16" name="Rectangle 15">
            <a:extLst>
              <a:ext uri="{FF2B5EF4-FFF2-40B4-BE49-F238E27FC236}">
                <a16:creationId xmlns:a16="http://schemas.microsoft.com/office/drawing/2014/main" id="{5EAF0711-0EE1-4E53-AE41-5F5190503F29}"/>
              </a:ext>
            </a:extLst>
          </p:cNvPr>
          <p:cNvSpPr/>
          <p:nvPr/>
        </p:nvSpPr>
        <p:spPr>
          <a:xfrm>
            <a:off x="7310328" y="2814364"/>
            <a:ext cx="1304524" cy="954107"/>
          </a:xfrm>
          <a:prstGeom prst="rect">
            <a:avLst/>
          </a:prstGeom>
          <a:noFill/>
        </p:spPr>
        <p:txBody>
          <a:bodyPr wrap="none" lIns="91440" tIns="45720" rIns="91440" bIns="45720">
            <a:spAutoFit/>
          </a:bodyPr>
          <a:lstStyle/>
          <a:p>
            <a:pPr algn="ctr"/>
            <a:r>
              <a:rPr lang="en-US" sz="2800" b="0" cap="none" spc="0" err="1">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SafeTab</a:t>
            </a:r>
            <a:endParaRPr lang="en-US" sz="2800"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a:p>
            <a:pPr algn="ctr"/>
            <a:r>
              <a:rPr lang="en-US" sz="2800" err="1">
                <a:ln w="0"/>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PHSafe</a:t>
            </a:r>
            <a:endParaRPr lang="en-US" sz="2800" b="0" cap="none" spc="0">
              <a:ln w="0"/>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8C7D7EAC-CDBA-43E8-8F8C-C7D35E380E21}"/>
              </a:ext>
            </a:extLst>
          </p:cNvPr>
          <p:cNvSpPr txBox="1"/>
          <p:nvPr/>
        </p:nvSpPr>
        <p:spPr>
          <a:xfrm>
            <a:off x="2772756" y="3874251"/>
            <a:ext cx="2909455" cy="1077218"/>
          </a:xfrm>
          <a:prstGeom prst="rect">
            <a:avLst/>
          </a:prstGeom>
          <a:noFill/>
        </p:spPr>
        <p:txBody>
          <a:bodyPr wrap="square" lIns="91440" tIns="45720" rIns="91440" bIns="45720" rtlCol="0" anchor="t">
            <a:spAutoFit/>
          </a:bodyPr>
          <a:lstStyle/>
          <a:p>
            <a:pPr algn="ctr"/>
            <a:r>
              <a:rPr lang="en-US" sz="1600">
                <a:latin typeface="Calibri"/>
                <a:cs typeface="Calibri"/>
              </a:rPr>
              <a:t>Produces privacy-protected microdata (Microdata Detail File) that is ingested by Decennial tabulation system</a:t>
            </a:r>
          </a:p>
        </p:txBody>
      </p:sp>
      <p:sp>
        <p:nvSpPr>
          <p:cNvPr id="18" name="TextBox 17">
            <a:extLst>
              <a:ext uri="{FF2B5EF4-FFF2-40B4-BE49-F238E27FC236}">
                <a16:creationId xmlns:a16="http://schemas.microsoft.com/office/drawing/2014/main" id="{614A9E78-5A4C-4E59-86BB-76CD7DB47A66}"/>
              </a:ext>
            </a:extLst>
          </p:cNvPr>
          <p:cNvSpPr txBox="1"/>
          <p:nvPr/>
        </p:nvSpPr>
        <p:spPr>
          <a:xfrm>
            <a:off x="6488445" y="3890026"/>
            <a:ext cx="2909455" cy="584775"/>
          </a:xfrm>
          <a:prstGeom prst="rect">
            <a:avLst/>
          </a:prstGeom>
          <a:noFill/>
        </p:spPr>
        <p:txBody>
          <a:bodyPr wrap="square" lIns="91440" tIns="45720" rIns="91440" bIns="45720" rtlCol="0" anchor="t">
            <a:spAutoFit/>
          </a:bodyPr>
          <a:lstStyle/>
          <a:p>
            <a:pPr algn="ctr"/>
            <a:r>
              <a:rPr lang="en-US" sz="1600">
                <a:latin typeface="Calibri"/>
                <a:cs typeface="Calibri"/>
              </a:rPr>
              <a:t>Produce privacy-protected tabulations</a:t>
            </a:r>
            <a:endParaRPr lang="en-US" sz="160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D443850F-41D0-48B6-BB48-9F08F0D86862}"/>
              </a:ext>
            </a:extLst>
          </p:cNvPr>
          <p:cNvSpPr txBox="1"/>
          <p:nvPr/>
        </p:nvSpPr>
        <p:spPr>
          <a:xfrm>
            <a:off x="2975066" y="4943230"/>
            <a:ext cx="3248025" cy="138499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400">
                <a:latin typeface="Calibri"/>
                <a:cs typeface="Calibri"/>
              </a:rPr>
              <a:t>Redistricting Data (P.L. 94-171) Summary File</a:t>
            </a:r>
          </a:p>
          <a:p>
            <a:pPr marL="285750" indent="-285750">
              <a:buFont typeface="Arial" panose="020B0604020202020204" pitchFamily="34" charset="0"/>
              <a:buChar char="•"/>
            </a:pPr>
            <a:r>
              <a:rPr lang="en-US" sz="1400">
                <a:latin typeface="Calibri"/>
                <a:cs typeface="Calibri"/>
              </a:rPr>
              <a:t>Demographic Profile</a:t>
            </a:r>
          </a:p>
          <a:p>
            <a:pPr marL="285750" indent="-285750">
              <a:buFont typeface="Arial" panose="020B0604020202020204" pitchFamily="34" charset="0"/>
              <a:buChar char="•"/>
            </a:pPr>
            <a:r>
              <a:rPr lang="en-US" sz="1400">
                <a:latin typeface="Calibri"/>
                <a:cs typeface="Calibri"/>
              </a:rPr>
              <a:t>Demographic and Housing Characteristics File (DHC)</a:t>
            </a:r>
          </a:p>
          <a:p>
            <a:pPr marL="285750" indent="-285750">
              <a:buFont typeface="Arial" panose="020B0604020202020204" pitchFamily="34" charset="0"/>
              <a:buChar char="•"/>
            </a:pPr>
            <a:r>
              <a:rPr lang="en-US" sz="1400">
                <a:latin typeface="Calibri"/>
                <a:cs typeface="Calibri"/>
              </a:rPr>
              <a:t>Congressional District Summary Files</a:t>
            </a:r>
          </a:p>
        </p:txBody>
      </p:sp>
      <p:sp>
        <p:nvSpPr>
          <p:cNvPr id="20" name="TextBox 19">
            <a:extLst>
              <a:ext uri="{FF2B5EF4-FFF2-40B4-BE49-F238E27FC236}">
                <a16:creationId xmlns:a16="http://schemas.microsoft.com/office/drawing/2014/main" id="{AE7AEC25-3070-4870-AE4D-545833F95E50}"/>
              </a:ext>
            </a:extLst>
          </p:cNvPr>
          <p:cNvSpPr txBox="1"/>
          <p:nvPr/>
        </p:nvSpPr>
        <p:spPr>
          <a:xfrm>
            <a:off x="6986587" y="4475651"/>
            <a:ext cx="3248025" cy="738664"/>
          </a:xfrm>
          <a:prstGeom prst="rect">
            <a:avLst/>
          </a:prstGeom>
          <a:noFill/>
        </p:spPr>
        <p:txBody>
          <a:bodyPr wrap="square" rtlCol="0">
            <a:spAutoFit/>
          </a:bodyPr>
          <a:lstStyle/>
          <a:p>
            <a:pPr marL="285750" indent="-285750">
              <a:buFont typeface="Arial" panose="020B0604020202020204" pitchFamily="34" charset="0"/>
              <a:buChar char="•"/>
            </a:pPr>
            <a:r>
              <a:rPr lang="en-US" sz="1400">
                <a:latin typeface="Calibri" panose="020F0502020204030204" pitchFamily="34" charset="0"/>
                <a:cs typeface="Calibri" panose="020F0502020204030204" pitchFamily="34" charset="0"/>
              </a:rPr>
              <a:t>Detailed DHC-A</a:t>
            </a:r>
          </a:p>
          <a:p>
            <a:pPr marL="285750" indent="-285750">
              <a:buFont typeface="Arial" panose="020B0604020202020204" pitchFamily="34" charset="0"/>
              <a:buChar char="•"/>
            </a:pPr>
            <a:r>
              <a:rPr lang="en-US" sz="1400">
                <a:latin typeface="Calibri" panose="020F0502020204030204" pitchFamily="34" charset="0"/>
                <a:cs typeface="Calibri" panose="020F0502020204030204" pitchFamily="34" charset="0"/>
              </a:rPr>
              <a:t>Detailed DHC-B</a:t>
            </a:r>
          </a:p>
          <a:p>
            <a:pPr marL="285750" indent="-285750">
              <a:buFont typeface="Arial" panose="020B0604020202020204" pitchFamily="34" charset="0"/>
              <a:buChar char="•"/>
            </a:pPr>
            <a:r>
              <a:rPr lang="en-US" sz="1400">
                <a:latin typeface="Calibri" panose="020F0502020204030204" pitchFamily="34" charset="0"/>
                <a:cs typeface="Calibri" panose="020F0502020204030204" pitchFamily="34" charset="0"/>
              </a:rPr>
              <a:t>Supplemental DHC</a:t>
            </a:r>
          </a:p>
        </p:txBody>
      </p:sp>
    </p:spTree>
    <p:extLst>
      <p:ext uri="{BB962C8B-B14F-4D97-AF65-F5344CB8AC3E}">
        <p14:creationId xmlns:p14="http://schemas.microsoft.com/office/powerpoint/2010/main" val="3944746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p:txBody>
          <a:bodyPr/>
          <a:lstStyle/>
          <a:p>
            <a:r>
              <a:rPr lang="en-US" dirty="0"/>
              <a:t>The </a:t>
            </a:r>
            <a:r>
              <a:rPr lang="en-US" dirty="0" err="1"/>
              <a:t>TopDown</a:t>
            </a:r>
            <a:r>
              <a:rPr lang="en-US" dirty="0"/>
              <a:t> Algorithm</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15</a:t>
            </a:fld>
            <a:endParaRPr lang="en-US"/>
          </a:p>
        </p:txBody>
      </p:sp>
      <p:graphicFrame>
        <p:nvGraphicFramePr>
          <p:cNvPr id="5" name="Content Placeholder 4">
            <a:extLst>
              <a:ext uri="{FF2B5EF4-FFF2-40B4-BE49-F238E27FC236}">
                <a16:creationId xmlns:a16="http://schemas.microsoft.com/office/drawing/2014/main" id="{51CF7825-72C6-44C5-92DE-B751ADAF9943}"/>
              </a:ext>
            </a:extLst>
          </p:cNvPr>
          <p:cNvGraphicFramePr>
            <a:graphicFrameLocks noGrp="1"/>
          </p:cNvGraphicFramePr>
          <p:nvPr>
            <p:ph idx="1"/>
          </p:nvPr>
        </p:nvGraphicFramePr>
        <p:xfrm>
          <a:off x="838200" y="143373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A4D2C44-6F7A-4520-AAEE-38154ED29A82}"/>
              </a:ext>
            </a:extLst>
          </p:cNvPr>
          <p:cNvSpPr txBox="1"/>
          <p:nvPr/>
        </p:nvSpPr>
        <p:spPr>
          <a:xfrm>
            <a:off x="2178825" y="5235568"/>
            <a:ext cx="7834351" cy="646331"/>
          </a:xfrm>
          <a:prstGeom prst="rect">
            <a:avLst/>
          </a:prstGeom>
          <a:noFill/>
        </p:spPr>
        <p:txBody>
          <a:bodyPr wrap="square" lIns="91440" tIns="45720" rIns="91440" bIns="45720" rtlCol="0" anchor="t">
            <a:spAutoFit/>
          </a:bodyPr>
          <a:lstStyle/>
          <a:p>
            <a:r>
              <a:rPr lang="en-US" sz="1200" dirty="0"/>
              <a:t>For complete details see: Abowd, J., Ashmead, R., </a:t>
            </a:r>
            <a:r>
              <a:rPr lang="en-US" sz="1200" dirty="0" err="1"/>
              <a:t>Cumings</a:t>
            </a:r>
            <a:r>
              <a:rPr lang="en-US" sz="1200" dirty="0"/>
              <a:t>-Menon, R., Garfinkel, S., </a:t>
            </a:r>
            <a:r>
              <a:rPr lang="en-US" sz="1200" dirty="0" err="1"/>
              <a:t>Heineck</a:t>
            </a:r>
            <a:r>
              <a:rPr lang="en-US" sz="1200" dirty="0"/>
              <a:t>, M., </a:t>
            </a:r>
            <a:r>
              <a:rPr lang="en-US" sz="1200" dirty="0" err="1"/>
              <a:t>Heiss</a:t>
            </a:r>
            <a:r>
              <a:rPr lang="en-US" sz="1200" dirty="0"/>
              <a:t>, C., Johns, R., </a:t>
            </a:r>
            <a:r>
              <a:rPr lang="en-US" sz="1200" dirty="0" err="1"/>
              <a:t>Kifer</a:t>
            </a:r>
            <a:r>
              <a:rPr lang="en-US" sz="1200" dirty="0"/>
              <a:t>, D., Leclerc, P., </a:t>
            </a:r>
            <a:r>
              <a:rPr lang="en-US" sz="1200" dirty="0" err="1"/>
              <a:t>Machanavajjhala</a:t>
            </a:r>
            <a:r>
              <a:rPr lang="en-US" sz="1200" dirty="0"/>
              <a:t>, A., Moran, B., Sexton, W., Spence, M., &amp; Zhuravlev, P. (2022). The 2020 Census Disclosure Avoidance System </a:t>
            </a:r>
            <a:r>
              <a:rPr lang="en-US" sz="1200" dirty="0" err="1"/>
              <a:t>TopDown</a:t>
            </a:r>
            <a:r>
              <a:rPr lang="en-US" sz="1200" dirty="0"/>
              <a:t> Algorithm. </a:t>
            </a:r>
            <a:r>
              <a:rPr lang="en-US" sz="1200" i="1" dirty="0"/>
              <a:t>Harvard Data Science Review</a:t>
            </a:r>
            <a:r>
              <a:rPr lang="en-US" sz="1200" dirty="0"/>
              <a:t>. (June) </a:t>
            </a:r>
            <a:r>
              <a:rPr lang="en-US" sz="1200" dirty="0">
                <a:hlinkClick r:id="rId8"/>
              </a:rPr>
              <a:t>https://doi.org/10.1162/99608f92.529e3cb9</a:t>
            </a:r>
            <a:r>
              <a:rPr lang="en-US" sz="1200" dirty="0"/>
              <a:t> </a:t>
            </a:r>
          </a:p>
        </p:txBody>
      </p:sp>
      <p:sp>
        <p:nvSpPr>
          <p:cNvPr id="24" name="TextBox 23">
            <a:extLst>
              <a:ext uri="{FF2B5EF4-FFF2-40B4-BE49-F238E27FC236}">
                <a16:creationId xmlns:a16="http://schemas.microsoft.com/office/drawing/2014/main" id="{080426A5-3DFD-37A0-F085-02DB1C5402FE}"/>
              </a:ext>
            </a:extLst>
          </p:cNvPr>
          <p:cNvSpPr txBox="1"/>
          <p:nvPr/>
        </p:nvSpPr>
        <p:spPr>
          <a:xfrm>
            <a:off x="839439" y="4486507"/>
            <a:ext cx="96290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*A histogram, in this context, is a tabular representation of the microdata with counts of records for each possible combination of values for each attribute in the microdata.</a:t>
            </a:r>
          </a:p>
        </p:txBody>
      </p:sp>
    </p:spTree>
    <p:extLst>
      <p:ext uri="{BB962C8B-B14F-4D97-AF65-F5344CB8AC3E}">
        <p14:creationId xmlns:p14="http://schemas.microsoft.com/office/powerpoint/2010/main" val="29474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9190-212B-461B-96F8-7F396550AEBC}"/>
              </a:ext>
            </a:extLst>
          </p:cNvPr>
          <p:cNvSpPr>
            <a:spLocks noGrp="1"/>
          </p:cNvSpPr>
          <p:nvPr>
            <p:ph type="title"/>
          </p:nvPr>
        </p:nvSpPr>
        <p:spPr/>
        <p:txBody>
          <a:bodyPr/>
          <a:lstStyle/>
          <a:p>
            <a:r>
              <a:rPr lang="en-US"/>
              <a:t>The </a:t>
            </a:r>
            <a:r>
              <a:rPr lang="en-US" err="1"/>
              <a:t>TopDown</a:t>
            </a:r>
            <a:r>
              <a:rPr lang="en-US"/>
              <a:t> Algorithm</a:t>
            </a:r>
          </a:p>
        </p:txBody>
      </p:sp>
      <p:sp>
        <p:nvSpPr>
          <p:cNvPr id="4" name="Slide Number Placeholder 3">
            <a:extLst>
              <a:ext uri="{FF2B5EF4-FFF2-40B4-BE49-F238E27FC236}">
                <a16:creationId xmlns:a16="http://schemas.microsoft.com/office/drawing/2014/main" id="{4A0B4742-34DC-49F8-8231-41C553391440}"/>
              </a:ext>
            </a:extLst>
          </p:cNvPr>
          <p:cNvSpPr>
            <a:spLocks noGrp="1"/>
          </p:cNvSpPr>
          <p:nvPr>
            <p:ph type="sldNum" sz="quarter" idx="12"/>
          </p:nvPr>
        </p:nvSpPr>
        <p:spPr/>
        <p:txBody>
          <a:bodyPr/>
          <a:lstStyle/>
          <a:p>
            <a:fld id="{FC63ECC8-719A-498E-B101-491B6A35558E}" type="slidenum">
              <a:rPr lang="en-US" smtClean="0"/>
              <a:t>16</a:t>
            </a:fld>
            <a:endParaRPr lang="en-US"/>
          </a:p>
        </p:txBody>
      </p:sp>
      <p:graphicFrame>
        <p:nvGraphicFramePr>
          <p:cNvPr id="7" name="Diagram 6">
            <a:extLst>
              <a:ext uri="{FF2B5EF4-FFF2-40B4-BE49-F238E27FC236}">
                <a16:creationId xmlns:a16="http://schemas.microsoft.com/office/drawing/2014/main" id="{373C29EB-A075-4943-B1C7-FB19B3A39210}"/>
              </a:ext>
            </a:extLst>
          </p:cNvPr>
          <p:cNvGraphicFramePr/>
          <p:nvPr/>
        </p:nvGraphicFramePr>
        <p:xfrm>
          <a:off x="321469" y="1884838"/>
          <a:ext cx="5925226" cy="4307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32B4D20D-17C2-4F03-B165-7F50105DBF5B}"/>
              </a:ext>
            </a:extLst>
          </p:cNvPr>
          <p:cNvGraphicFramePr/>
          <p:nvPr/>
        </p:nvGraphicFramePr>
        <p:xfrm>
          <a:off x="5390661" y="2033444"/>
          <a:ext cx="6152205" cy="45237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TextBox 8">
            <a:extLst>
              <a:ext uri="{FF2B5EF4-FFF2-40B4-BE49-F238E27FC236}">
                <a16:creationId xmlns:a16="http://schemas.microsoft.com/office/drawing/2014/main" id="{8279754A-E7CF-4D30-8A51-9E898E6C2C0A}"/>
              </a:ext>
            </a:extLst>
          </p:cNvPr>
          <p:cNvSpPr txBox="1"/>
          <p:nvPr/>
        </p:nvSpPr>
        <p:spPr>
          <a:xfrm>
            <a:off x="937729" y="4685901"/>
            <a:ext cx="1841227" cy="923330"/>
          </a:xfrm>
          <a:prstGeom prst="rect">
            <a:avLst/>
          </a:prstGeom>
          <a:noFill/>
        </p:spPr>
        <p:txBody>
          <a:bodyPr wrap="square" rtlCol="0">
            <a:spAutoFit/>
          </a:bodyPr>
          <a:lstStyle/>
          <a:p>
            <a:r>
              <a:rPr lang="en-US" b="1"/>
              <a:t>The Geographic Hierarchy</a:t>
            </a:r>
          </a:p>
        </p:txBody>
      </p:sp>
      <p:sp>
        <p:nvSpPr>
          <p:cNvPr id="10" name="TextBox 9">
            <a:extLst>
              <a:ext uri="{FF2B5EF4-FFF2-40B4-BE49-F238E27FC236}">
                <a16:creationId xmlns:a16="http://schemas.microsoft.com/office/drawing/2014/main" id="{889B8004-C72D-4BDB-96B3-02C496CE8E6D}"/>
              </a:ext>
            </a:extLst>
          </p:cNvPr>
          <p:cNvSpPr txBox="1"/>
          <p:nvPr/>
        </p:nvSpPr>
        <p:spPr>
          <a:xfrm>
            <a:off x="6246695" y="1589809"/>
            <a:ext cx="3443591" cy="369332"/>
          </a:xfrm>
          <a:prstGeom prst="rect">
            <a:avLst/>
          </a:prstGeom>
          <a:noFill/>
        </p:spPr>
        <p:txBody>
          <a:bodyPr wrap="square" rtlCol="0">
            <a:spAutoFit/>
          </a:bodyPr>
          <a:lstStyle/>
          <a:p>
            <a:r>
              <a:rPr lang="en-US" b="1"/>
              <a:t>At each geographic level:</a:t>
            </a:r>
          </a:p>
        </p:txBody>
      </p:sp>
      <p:sp>
        <p:nvSpPr>
          <p:cNvPr id="67" name="TextBox 66">
            <a:extLst>
              <a:ext uri="{FF2B5EF4-FFF2-40B4-BE49-F238E27FC236}">
                <a16:creationId xmlns:a16="http://schemas.microsoft.com/office/drawing/2014/main" id="{C9271220-9379-6A8C-38C8-A4CE932E1E8D}"/>
              </a:ext>
            </a:extLst>
          </p:cNvPr>
          <p:cNvSpPr txBox="1"/>
          <p:nvPr/>
        </p:nvSpPr>
        <p:spPr>
          <a:xfrm>
            <a:off x="10099287" y="3979746"/>
            <a:ext cx="188765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*Invariants are counts to which no noise is added.</a:t>
            </a:r>
            <a:endParaRPr lang="en-US" sz="1100">
              <a:cs typeface="Calibri"/>
            </a:endParaRPr>
          </a:p>
          <a:p>
            <a:endParaRPr lang="en-US" sz="1100">
              <a:cs typeface="Calibri"/>
            </a:endParaRPr>
          </a:p>
          <a:p>
            <a:r>
              <a:rPr lang="en-US" sz="1100">
                <a:cs typeface="Calibri"/>
              </a:rPr>
              <a:t>**Constraints are consistency and reasonableness rules the post-processing must impose.</a:t>
            </a:r>
          </a:p>
          <a:p>
            <a:endParaRPr lang="en-US" sz="1200">
              <a:cs typeface="Calibri"/>
            </a:endParaRPr>
          </a:p>
          <a:p>
            <a:endParaRPr lang="en-US" sz="1200">
              <a:cs typeface="Calibri"/>
            </a:endParaRPr>
          </a:p>
        </p:txBody>
      </p:sp>
    </p:spTree>
    <p:extLst>
      <p:ext uri="{BB962C8B-B14F-4D97-AF65-F5344CB8AC3E}">
        <p14:creationId xmlns:p14="http://schemas.microsoft.com/office/powerpoint/2010/main" val="2301792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7BE4-5A2B-BBAE-7F15-E4BA82A974A8}"/>
              </a:ext>
            </a:extLst>
          </p:cNvPr>
          <p:cNvSpPr>
            <a:spLocks noGrp="1"/>
          </p:cNvSpPr>
          <p:nvPr>
            <p:ph type="title"/>
          </p:nvPr>
        </p:nvSpPr>
        <p:spPr/>
        <p:txBody>
          <a:bodyPr/>
          <a:lstStyle/>
          <a:p>
            <a:r>
              <a:rPr lang="en-US" dirty="0"/>
              <a:t>Queries and Privacy-loss Budget Allocation</a:t>
            </a:r>
          </a:p>
        </p:txBody>
      </p:sp>
      <p:sp>
        <p:nvSpPr>
          <p:cNvPr id="4" name="Slide Number Placeholder 3">
            <a:extLst>
              <a:ext uri="{FF2B5EF4-FFF2-40B4-BE49-F238E27FC236}">
                <a16:creationId xmlns:a16="http://schemas.microsoft.com/office/drawing/2014/main" id="{A839566F-BA5B-3CBC-650C-AEDDCC111BE7}"/>
              </a:ext>
            </a:extLst>
          </p:cNvPr>
          <p:cNvSpPr>
            <a:spLocks noGrp="1"/>
          </p:cNvSpPr>
          <p:nvPr>
            <p:ph type="sldNum" sz="quarter" idx="12"/>
          </p:nvPr>
        </p:nvSpPr>
        <p:spPr/>
        <p:txBody>
          <a:bodyPr/>
          <a:lstStyle/>
          <a:p>
            <a:fld id="{FC63ECC8-719A-498E-B101-491B6A35558E}" type="slidenum">
              <a:rPr lang="en-US" smtClean="0"/>
              <a:t>17</a:t>
            </a:fld>
            <a:endParaRPr lang="en-US"/>
          </a:p>
        </p:txBody>
      </p:sp>
      <p:pic>
        <p:nvPicPr>
          <p:cNvPr id="6" name="Picture 5">
            <a:extLst>
              <a:ext uri="{FF2B5EF4-FFF2-40B4-BE49-F238E27FC236}">
                <a16:creationId xmlns:a16="http://schemas.microsoft.com/office/drawing/2014/main" id="{8787EB87-1687-58A1-8AF7-E80EC8BCFEB3}"/>
              </a:ext>
            </a:extLst>
          </p:cNvPr>
          <p:cNvPicPr>
            <a:picLocks noChangeAspect="1"/>
          </p:cNvPicPr>
          <p:nvPr/>
        </p:nvPicPr>
        <p:blipFill>
          <a:blip r:embed="rId2"/>
          <a:stretch>
            <a:fillRect/>
          </a:stretch>
        </p:blipFill>
        <p:spPr>
          <a:xfrm>
            <a:off x="1456724" y="1620488"/>
            <a:ext cx="5980952" cy="4133333"/>
          </a:xfrm>
          <a:prstGeom prst="rect">
            <a:avLst/>
          </a:prstGeom>
        </p:spPr>
      </p:pic>
      <p:sp>
        <p:nvSpPr>
          <p:cNvPr id="7" name="TextBox 6">
            <a:extLst>
              <a:ext uri="{FF2B5EF4-FFF2-40B4-BE49-F238E27FC236}">
                <a16:creationId xmlns:a16="http://schemas.microsoft.com/office/drawing/2014/main" id="{BA99F7F3-D545-6E39-6C5A-4C58B2BFDA7D}"/>
              </a:ext>
            </a:extLst>
          </p:cNvPr>
          <p:cNvSpPr txBox="1"/>
          <p:nvPr/>
        </p:nvSpPr>
        <p:spPr>
          <a:xfrm>
            <a:off x="4989600" y="1872000"/>
            <a:ext cx="2692800" cy="1477328"/>
          </a:xfrm>
          <a:prstGeom prst="rect">
            <a:avLst/>
          </a:prstGeom>
          <a:noFill/>
        </p:spPr>
        <p:txBody>
          <a:bodyPr wrap="square" rtlCol="0">
            <a:spAutoFit/>
          </a:bodyPr>
          <a:lstStyle/>
          <a:p>
            <a:r>
              <a:rPr lang="en-US" dirty="0"/>
              <a:t>Production settings for the 2020 Census Redistricting Data (P.L. 94-171) Summary File </a:t>
            </a:r>
          </a:p>
          <a:p>
            <a:r>
              <a:rPr lang="en-US" dirty="0"/>
              <a:t>(Persons tables P1-P5)</a:t>
            </a:r>
          </a:p>
        </p:txBody>
      </p:sp>
    </p:spTree>
    <p:extLst>
      <p:ext uri="{BB962C8B-B14F-4D97-AF65-F5344CB8AC3E}">
        <p14:creationId xmlns:p14="http://schemas.microsoft.com/office/powerpoint/2010/main" val="3618410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283CFD-D01A-3B5A-1122-9E0C65BEBDBC}"/>
              </a:ext>
            </a:extLst>
          </p:cNvPr>
          <p:cNvSpPr>
            <a:spLocks noGrp="1"/>
          </p:cNvSpPr>
          <p:nvPr>
            <p:ph type="title"/>
          </p:nvPr>
        </p:nvSpPr>
        <p:spPr/>
        <p:txBody>
          <a:bodyPr/>
          <a:lstStyle/>
          <a:p>
            <a:r>
              <a:rPr lang="en-US" dirty="0"/>
              <a:t>2010 Demonstration Data</a:t>
            </a:r>
          </a:p>
        </p:txBody>
      </p:sp>
      <p:sp>
        <p:nvSpPr>
          <p:cNvPr id="6" name="Text Placeholder 5">
            <a:extLst>
              <a:ext uri="{FF2B5EF4-FFF2-40B4-BE49-F238E27FC236}">
                <a16:creationId xmlns:a16="http://schemas.microsoft.com/office/drawing/2014/main" id="{7295D1B9-EC9E-A995-1FC3-6A385EEABB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7A50E6-C201-FFDE-2B37-9C8A43A3CF57}"/>
              </a:ext>
            </a:extLst>
          </p:cNvPr>
          <p:cNvSpPr>
            <a:spLocks noGrp="1"/>
          </p:cNvSpPr>
          <p:nvPr>
            <p:ph type="sldNum" sz="quarter" idx="12"/>
          </p:nvPr>
        </p:nvSpPr>
        <p:spPr/>
        <p:txBody>
          <a:bodyPr/>
          <a:lstStyle/>
          <a:p>
            <a:fld id="{FC63ECC8-719A-498E-B101-491B6A35558E}" type="slidenum">
              <a:rPr lang="en-US" smtClean="0"/>
              <a:t>18</a:t>
            </a:fld>
            <a:endParaRPr lang="en-US"/>
          </a:p>
        </p:txBody>
      </p:sp>
    </p:spTree>
    <p:extLst>
      <p:ext uri="{BB962C8B-B14F-4D97-AF65-F5344CB8AC3E}">
        <p14:creationId xmlns:p14="http://schemas.microsoft.com/office/powerpoint/2010/main" val="120743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0B888-FADC-F2AA-C02E-6085543C8AD0}"/>
              </a:ext>
            </a:extLst>
          </p:cNvPr>
          <p:cNvSpPr>
            <a:spLocks noGrp="1"/>
          </p:cNvSpPr>
          <p:nvPr>
            <p:ph type="title"/>
          </p:nvPr>
        </p:nvSpPr>
        <p:spPr/>
        <p:txBody>
          <a:bodyPr>
            <a:noAutofit/>
          </a:bodyPr>
          <a:lstStyle/>
          <a:p>
            <a:r>
              <a:rPr lang="en-US" sz="2800" dirty="0"/>
              <a:t>Components of the 2010 Demonstration Data </a:t>
            </a:r>
            <a:br>
              <a:rPr lang="en-US" sz="2800" dirty="0"/>
            </a:br>
            <a:r>
              <a:rPr lang="en-US" sz="2800" dirty="0"/>
              <a:t>Products Suite – Redistricting and Demographic and Housing </a:t>
            </a:r>
            <a:br>
              <a:rPr lang="en-US" sz="2800" dirty="0"/>
            </a:br>
            <a:r>
              <a:rPr lang="en-US" sz="2800" dirty="0"/>
              <a:t>Characteristics File – Production Settings (2023-04-03) </a:t>
            </a:r>
            <a:r>
              <a:rPr lang="en-US" sz="2800" b="1" dirty="0"/>
              <a:t>(2010 DDPS)</a:t>
            </a:r>
            <a:br>
              <a:rPr lang="en-US" sz="2800" b="1" dirty="0"/>
            </a:br>
            <a:br>
              <a:rPr lang="en-US" sz="1200" dirty="0"/>
            </a:br>
            <a:r>
              <a:rPr lang="en-US" sz="2400" dirty="0">
                <a:solidFill>
                  <a:schemeClr val="accent2">
                    <a:lumMod val="50000"/>
                  </a:schemeClr>
                </a:solidFill>
              </a:rPr>
              <a:t>(2010 Census data processed through the 2020 DAS at production settings)</a:t>
            </a:r>
            <a:endParaRPr lang="en-US" sz="2800" dirty="0">
              <a:solidFill>
                <a:schemeClr val="accent2">
                  <a:lumMod val="50000"/>
                </a:schemeClr>
              </a:solidFill>
            </a:endParaRPr>
          </a:p>
        </p:txBody>
      </p:sp>
      <p:sp>
        <p:nvSpPr>
          <p:cNvPr id="3" name="Content Placeholder 2">
            <a:extLst>
              <a:ext uri="{FF2B5EF4-FFF2-40B4-BE49-F238E27FC236}">
                <a16:creationId xmlns:a16="http://schemas.microsoft.com/office/drawing/2014/main" id="{9BF62573-24C3-FFFC-9BC1-FE99FCA070B5}"/>
              </a:ext>
            </a:extLst>
          </p:cNvPr>
          <p:cNvSpPr>
            <a:spLocks noGrp="1"/>
          </p:cNvSpPr>
          <p:nvPr>
            <p:ph idx="1"/>
          </p:nvPr>
        </p:nvSpPr>
        <p:spPr>
          <a:xfrm>
            <a:off x="838200" y="2099511"/>
            <a:ext cx="10515600" cy="4077452"/>
          </a:xfrm>
        </p:spPr>
        <p:txBody>
          <a:bodyPr/>
          <a:lstStyle/>
          <a:p>
            <a:r>
              <a:rPr lang="en-US" dirty="0">
                <a:hlinkClick r:id="rId2"/>
              </a:rPr>
              <a:t>2010 DDPS Fact Sheet</a:t>
            </a:r>
            <a:endParaRPr lang="en-US" dirty="0"/>
          </a:p>
          <a:p>
            <a:r>
              <a:rPr lang="en-US" dirty="0">
                <a:hlinkClick r:id="rId3"/>
              </a:rPr>
              <a:t>Detailed Summary Metrics</a:t>
            </a:r>
            <a:r>
              <a:rPr lang="en-US" dirty="0"/>
              <a:t> (and </a:t>
            </a:r>
            <a:r>
              <a:rPr lang="en-US" dirty="0">
                <a:hlinkClick r:id="rId4"/>
              </a:rPr>
              <a:t>Metrics Overview</a:t>
            </a:r>
            <a:r>
              <a:rPr lang="en-US" dirty="0"/>
              <a:t>)</a:t>
            </a:r>
          </a:p>
          <a:p>
            <a:r>
              <a:rPr lang="en-US" dirty="0">
                <a:hlinkClick r:id="rId5"/>
              </a:rPr>
              <a:t>Privacy-Protected Microdata File</a:t>
            </a:r>
            <a:r>
              <a:rPr lang="en-US" dirty="0"/>
              <a:t> (PPMF)</a:t>
            </a:r>
          </a:p>
          <a:p>
            <a:r>
              <a:rPr lang="en-US" dirty="0">
                <a:hlinkClick r:id="rId6"/>
              </a:rPr>
              <a:t>DHC Tabulations</a:t>
            </a:r>
            <a:r>
              <a:rPr lang="en-US" dirty="0"/>
              <a:t> (via IPUMS)</a:t>
            </a:r>
          </a:p>
          <a:p>
            <a:r>
              <a:rPr lang="en-US" dirty="0">
                <a:hlinkClick r:id="rId7"/>
              </a:rPr>
              <a:t>Privacy-loss Budget (PLB) Allocations</a:t>
            </a:r>
            <a:endParaRPr lang="en-US" dirty="0"/>
          </a:p>
          <a:p>
            <a:r>
              <a:rPr lang="en-US" dirty="0">
                <a:hlinkClick r:id="rId8"/>
              </a:rPr>
              <a:t>Noisy Measurement File</a:t>
            </a:r>
            <a:r>
              <a:rPr lang="en-US" dirty="0"/>
              <a:t> (NMF)</a:t>
            </a:r>
          </a:p>
          <a:p>
            <a:endParaRPr lang="en-US" dirty="0"/>
          </a:p>
        </p:txBody>
      </p:sp>
      <p:sp>
        <p:nvSpPr>
          <p:cNvPr id="4" name="Slide Number Placeholder 3">
            <a:extLst>
              <a:ext uri="{FF2B5EF4-FFF2-40B4-BE49-F238E27FC236}">
                <a16:creationId xmlns:a16="http://schemas.microsoft.com/office/drawing/2014/main" id="{5F1E7555-C49E-236A-5C14-C485C2CF4F1F}"/>
              </a:ext>
            </a:extLst>
          </p:cNvPr>
          <p:cNvSpPr>
            <a:spLocks noGrp="1"/>
          </p:cNvSpPr>
          <p:nvPr>
            <p:ph type="sldNum" sz="quarter" idx="12"/>
          </p:nvPr>
        </p:nvSpPr>
        <p:spPr/>
        <p:txBody>
          <a:bodyPr/>
          <a:lstStyle/>
          <a:p>
            <a:fld id="{FC63ECC8-719A-498E-B101-491B6A35558E}" type="slidenum">
              <a:rPr lang="en-US" smtClean="0"/>
              <a:t>19</a:t>
            </a:fld>
            <a:endParaRPr lang="en-US"/>
          </a:p>
        </p:txBody>
      </p:sp>
    </p:spTree>
    <p:extLst>
      <p:ext uri="{BB962C8B-B14F-4D97-AF65-F5344CB8AC3E}">
        <p14:creationId xmlns:p14="http://schemas.microsoft.com/office/powerpoint/2010/main" val="1458885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775" y="307954"/>
            <a:ext cx="11467104" cy="689972"/>
          </a:xfrm>
        </p:spPr>
        <p:txBody>
          <a:bodyPr>
            <a:noAutofit/>
          </a:bodyPr>
          <a:lstStyle/>
          <a:p>
            <a:r>
              <a:rPr lang="en-US" dirty="0">
                <a:cs typeface="Calibri"/>
              </a:rPr>
              <a:t>Fitness-for-Use: Detailed Summary Metrics</a:t>
            </a:r>
          </a:p>
        </p:txBody>
      </p:sp>
      <p:sp>
        <p:nvSpPr>
          <p:cNvPr id="7" name="Content Placeholder 2">
            <a:extLst>
              <a:ext uri="{FF2B5EF4-FFF2-40B4-BE49-F238E27FC236}">
                <a16:creationId xmlns:a16="http://schemas.microsoft.com/office/drawing/2014/main" id="{15516109-4728-44E4-A3CF-78D0BF7110B3}"/>
              </a:ext>
            </a:extLst>
          </p:cNvPr>
          <p:cNvSpPr>
            <a:spLocks noGrp="1"/>
          </p:cNvSpPr>
          <p:nvPr>
            <p:ph idx="1"/>
          </p:nvPr>
        </p:nvSpPr>
        <p:spPr>
          <a:xfrm>
            <a:off x="592090" y="997926"/>
            <a:ext cx="10827025" cy="5860074"/>
          </a:xfrm>
        </p:spPr>
        <p:txBody>
          <a:bodyPr vert="horz" lIns="91440" tIns="45720" rIns="91440" bIns="45720" rtlCol="0" anchor="t">
            <a:normAutofit/>
          </a:bodyPr>
          <a:lstStyle/>
          <a:p>
            <a:pPr marL="342900" lvl="1" indent="-342900">
              <a:lnSpc>
                <a:spcPct val="100000"/>
              </a:lnSpc>
              <a:spcBef>
                <a:spcPts val="1000"/>
              </a:spcBef>
            </a:pPr>
            <a:r>
              <a:rPr lang="en-US" dirty="0">
                <a:latin typeface="Calibri"/>
                <a:cs typeface="Calibri"/>
              </a:rPr>
              <a:t>One way to understand the anticipated fitness of use – Detailed Summary Metrics, which compare tabulations from 2010 Census data run through Disclosure Avoidance System (DAS) to published 2010 data.</a:t>
            </a:r>
          </a:p>
          <a:p>
            <a:pPr marL="342900" lvl="1" indent="-342900">
              <a:lnSpc>
                <a:spcPct val="100000"/>
              </a:lnSpc>
              <a:spcBef>
                <a:spcPts val="1000"/>
              </a:spcBef>
              <a:buFont typeface="Arial" panose="020B0604020202020204" pitchFamily="34" charset="0"/>
              <a:buChar char="•"/>
            </a:pPr>
            <a:r>
              <a:rPr lang="en-US" dirty="0">
                <a:latin typeface="Calibri"/>
                <a:cs typeface="Calibri"/>
              </a:rPr>
              <a:t>These comparisons (e.g., absolute value of difference) are averaged across geographies in a geographic level (e.g., counties) to create estimates of accuracy (e.g., Mean Absolute Error or MAE) or bias or to count large outliers.</a:t>
            </a:r>
          </a:p>
          <a:p>
            <a:pPr marL="342900" lvl="1" indent="-342900">
              <a:lnSpc>
                <a:spcPct val="100000"/>
              </a:lnSpc>
              <a:spcBef>
                <a:spcPts val="1000"/>
              </a:spcBef>
            </a:pPr>
            <a:r>
              <a:rPr lang="en-US" dirty="0">
                <a:latin typeface="Calibri"/>
                <a:cs typeface="Calibri"/>
              </a:rPr>
              <a:t>We can use these metrics to think about the fitness-for-use of 2020 DHC data, since the same software and settings are used to produce those.</a:t>
            </a:r>
          </a:p>
        </p:txBody>
      </p:sp>
      <p:sp>
        <p:nvSpPr>
          <p:cNvPr id="3" name="Slide Number Placeholder 3">
            <a:extLst>
              <a:ext uri="{FF2B5EF4-FFF2-40B4-BE49-F238E27FC236}">
                <a16:creationId xmlns:a16="http://schemas.microsoft.com/office/drawing/2014/main" id="{4594BEF7-472E-D14A-017A-E93861E10282}"/>
              </a:ext>
            </a:extLst>
          </p:cNvPr>
          <p:cNvSpPr>
            <a:spLocks noGrp="1"/>
          </p:cNvSpPr>
          <p:nvPr>
            <p:ph type="sldNum" sz="quarter" idx="12"/>
          </p:nvPr>
        </p:nvSpPr>
        <p:spPr>
          <a:xfrm>
            <a:off x="8610600" y="6356350"/>
            <a:ext cx="2743200" cy="365125"/>
          </a:xfrm>
        </p:spPr>
        <p:txBody>
          <a:bodyPr/>
          <a:lstStyle/>
          <a:p>
            <a:fld id="{FC63ECC8-719A-498E-B101-491B6A35558E}" type="slidenum">
              <a:rPr lang="en-US" smtClean="0"/>
              <a:t>20</a:t>
            </a:fld>
            <a:endParaRPr lang="en-US" dirty="0"/>
          </a:p>
        </p:txBody>
      </p:sp>
    </p:spTree>
    <p:extLst>
      <p:ext uri="{BB962C8B-B14F-4D97-AF65-F5344CB8AC3E}">
        <p14:creationId xmlns:p14="http://schemas.microsoft.com/office/powerpoint/2010/main" val="2525658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775" y="307954"/>
            <a:ext cx="11467104" cy="689972"/>
          </a:xfrm>
        </p:spPr>
        <p:txBody>
          <a:bodyPr>
            <a:noAutofit/>
          </a:bodyPr>
          <a:lstStyle/>
          <a:p>
            <a:r>
              <a:rPr lang="en-US" dirty="0">
                <a:cs typeface="Calibri"/>
              </a:rPr>
              <a:t>Fitness-for-Use: Detailed Summary Metrics</a:t>
            </a:r>
          </a:p>
        </p:txBody>
      </p:sp>
      <p:sp>
        <p:nvSpPr>
          <p:cNvPr id="7" name="Content Placeholder 2">
            <a:extLst>
              <a:ext uri="{FF2B5EF4-FFF2-40B4-BE49-F238E27FC236}">
                <a16:creationId xmlns:a16="http://schemas.microsoft.com/office/drawing/2014/main" id="{15516109-4728-44E4-A3CF-78D0BF7110B3}"/>
              </a:ext>
            </a:extLst>
          </p:cNvPr>
          <p:cNvSpPr>
            <a:spLocks noGrp="1"/>
          </p:cNvSpPr>
          <p:nvPr>
            <p:ph idx="1"/>
          </p:nvPr>
        </p:nvSpPr>
        <p:spPr>
          <a:xfrm>
            <a:off x="613600" y="997926"/>
            <a:ext cx="11293457" cy="5860074"/>
          </a:xfrm>
        </p:spPr>
        <p:txBody>
          <a:bodyPr vert="horz" lIns="91440" tIns="45720" rIns="91440" bIns="45720" rtlCol="0" anchor="t">
            <a:normAutofit/>
          </a:bodyPr>
          <a:lstStyle/>
          <a:p>
            <a:pPr marL="342900" lvl="1" indent="-342900">
              <a:spcBef>
                <a:spcPts val="1000"/>
              </a:spcBef>
            </a:pPr>
            <a:r>
              <a:rPr lang="en-US" sz="2400">
                <a:latin typeface="Calibri"/>
                <a:cs typeface="Calibri"/>
              </a:rPr>
              <a:t>Have released </a:t>
            </a:r>
            <a:r>
              <a:rPr lang="en-US" sz="2400" b="1">
                <a:latin typeface="Calibri"/>
                <a:cs typeface="Calibri"/>
              </a:rPr>
              <a:t>9</a:t>
            </a:r>
            <a:r>
              <a:rPr lang="en-US" sz="2400">
                <a:latin typeface="Calibri"/>
                <a:cs typeface="Calibri"/>
              </a:rPr>
              <a:t> versions of Detailed Summary Metrics that show how the DAS</a:t>
            </a:r>
            <a:r>
              <a:rPr lang="en-US">
                <a:latin typeface="Calibri"/>
                <a:cs typeface="Calibri"/>
              </a:rPr>
              <a:t> and its parameter settings</a:t>
            </a:r>
            <a:r>
              <a:rPr lang="en-US" sz="2400">
                <a:latin typeface="Calibri"/>
                <a:cs typeface="Calibri"/>
              </a:rPr>
              <a:t> </a:t>
            </a:r>
            <a:r>
              <a:rPr lang="en-US">
                <a:latin typeface="Calibri"/>
                <a:cs typeface="Calibri"/>
              </a:rPr>
              <a:t>have</a:t>
            </a:r>
            <a:r>
              <a:rPr lang="en-US" sz="2400">
                <a:latin typeface="Calibri"/>
                <a:cs typeface="Calibri"/>
              </a:rPr>
              <a:t> evolved over time due to internal and external feedback on use cases and data user needs.</a:t>
            </a:r>
          </a:p>
          <a:p>
            <a:pPr marL="342900" lvl="1" indent="-342900">
              <a:spcBef>
                <a:spcPts val="1000"/>
              </a:spcBef>
            </a:pPr>
            <a:r>
              <a:rPr lang="en-US" sz="2400">
                <a:latin typeface="Calibri"/>
                <a:cs typeface="Calibri"/>
              </a:rPr>
              <a:t>This release </a:t>
            </a:r>
            <a:r>
              <a:rPr lang="en-US">
                <a:latin typeface="Calibri"/>
                <a:cs typeface="Calibri"/>
              </a:rPr>
              <a:t>showcases</a:t>
            </a:r>
            <a:r>
              <a:rPr lang="en-US" sz="2400">
                <a:latin typeface="Calibri"/>
                <a:cs typeface="Calibri"/>
              </a:rPr>
              <a:t> improvements that were made between the last demonstration data release (August 2022) and the</a:t>
            </a:r>
            <a:r>
              <a:rPr lang="en-US">
                <a:latin typeface="Calibri"/>
                <a:cs typeface="Calibri"/>
              </a:rPr>
              <a:t> final code settings for the production run in</a:t>
            </a:r>
            <a:r>
              <a:rPr lang="en-US" sz="2400">
                <a:latin typeface="Calibri"/>
                <a:cs typeface="Calibri"/>
              </a:rPr>
              <a:t> November 2022.</a:t>
            </a:r>
          </a:p>
          <a:p>
            <a:pPr marL="342900" lvl="1" indent="-342900">
              <a:spcBef>
                <a:spcPts val="1000"/>
              </a:spcBef>
            </a:pPr>
            <a:r>
              <a:rPr lang="en-US">
                <a:latin typeface="Calibri"/>
                <a:cs typeface="Calibri"/>
              </a:rPr>
              <a:t>Based on these 2010 evaluations, there are acuracy</a:t>
            </a:r>
            <a:r>
              <a:rPr lang="en-US" sz="2400">
                <a:latin typeface="Calibri"/>
                <a:cs typeface="Calibri"/>
              </a:rPr>
              <a:t> improvements for:</a:t>
            </a:r>
          </a:p>
          <a:p>
            <a:pPr marL="685800" lvl="3" indent="-342900">
              <a:spcBef>
                <a:spcPts val="0"/>
              </a:spcBef>
            </a:pPr>
            <a:r>
              <a:rPr lang="en-US" sz="2200">
                <a:latin typeface="Calibri"/>
                <a:cs typeface="Calibri"/>
              </a:rPr>
              <a:t>Householder race</a:t>
            </a:r>
          </a:p>
          <a:p>
            <a:pPr marL="685800" lvl="3" indent="-342900">
              <a:spcBef>
                <a:spcPts val="0"/>
              </a:spcBef>
            </a:pPr>
            <a:r>
              <a:rPr lang="en-US" sz="2200">
                <a:latin typeface="Calibri"/>
                <a:cs typeface="Calibri"/>
              </a:rPr>
              <a:t>Presence and age of own children</a:t>
            </a:r>
          </a:p>
          <a:p>
            <a:pPr marL="685800" lvl="3" indent="-342900">
              <a:spcBef>
                <a:spcPts val="0"/>
              </a:spcBef>
            </a:pPr>
            <a:r>
              <a:rPr lang="en-US" sz="2200">
                <a:latin typeface="Calibri"/>
                <a:cs typeface="Calibri"/>
              </a:rPr>
              <a:t>Relationship to householder</a:t>
            </a:r>
          </a:p>
          <a:p>
            <a:pPr marL="685800" lvl="3" indent="-342900">
              <a:spcBef>
                <a:spcPts val="0"/>
              </a:spcBef>
            </a:pPr>
            <a:r>
              <a:rPr lang="en-US" sz="2200">
                <a:latin typeface="Calibri"/>
                <a:cs typeface="Calibri"/>
              </a:rPr>
              <a:t>Single year of age for children for counties and school districts</a:t>
            </a:r>
          </a:p>
          <a:p>
            <a:pPr marL="685800" lvl="3" indent="-342900">
              <a:spcBef>
                <a:spcPts val="0"/>
              </a:spcBef>
            </a:pPr>
            <a:r>
              <a:rPr lang="en-US" sz="2200">
                <a:latin typeface="Calibri"/>
                <a:cs typeface="Calibri"/>
              </a:rPr>
              <a:t>Age for persons in group quarters</a:t>
            </a:r>
          </a:p>
          <a:p>
            <a:pPr marL="685800" lvl="3" indent="-342900">
              <a:spcBef>
                <a:spcPts val="0"/>
              </a:spcBef>
            </a:pPr>
            <a:r>
              <a:rPr lang="en-US" sz="2200">
                <a:latin typeface="Calibri"/>
                <a:cs typeface="Calibri"/>
              </a:rPr>
              <a:t>Same-sex married and unmarried partners</a:t>
            </a:r>
          </a:p>
        </p:txBody>
      </p:sp>
    </p:spTree>
    <p:extLst>
      <p:ext uri="{BB962C8B-B14F-4D97-AF65-F5344CB8AC3E}">
        <p14:creationId xmlns:p14="http://schemas.microsoft.com/office/powerpoint/2010/main" val="544344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777" y="448177"/>
            <a:ext cx="11467104" cy="689972"/>
          </a:xfrm>
        </p:spPr>
        <p:txBody>
          <a:bodyPr/>
          <a:lstStyle/>
          <a:p>
            <a:r>
              <a:rPr lang="en-US" sz="4000">
                <a:latin typeface="Calibri"/>
                <a:cs typeface="Calibri"/>
              </a:rPr>
              <a:t>Highlights from the Detailed Summary Metrics </a:t>
            </a:r>
          </a:p>
        </p:txBody>
      </p:sp>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22</a:t>
            </a:fld>
            <a:endParaRPr lang="en-US"/>
          </a:p>
        </p:txBody>
      </p:sp>
      <p:sp>
        <p:nvSpPr>
          <p:cNvPr id="6" name="Content Placeholder 2">
            <a:extLst>
              <a:ext uri="{FF2B5EF4-FFF2-40B4-BE49-F238E27FC236}">
                <a16:creationId xmlns:a16="http://schemas.microsoft.com/office/drawing/2014/main" id="{923C294D-2EE8-4833-8404-6E052DA25010}"/>
              </a:ext>
            </a:extLst>
          </p:cNvPr>
          <p:cNvSpPr>
            <a:spLocks noGrp="1"/>
          </p:cNvSpPr>
          <p:nvPr>
            <p:ph idx="1"/>
          </p:nvPr>
        </p:nvSpPr>
        <p:spPr>
          <a:xfrm>
            <a:off x="387545" y="1138150"/>
            <a:ext cx="11394552" cy="5411896"/>
          </a:xfrm>
        </p:spPr>
        <p:txBody>
          <a:bodyPr vert="horz" lIns="91440" tIns="45720" rIns="91440" bIns="45720" rtlCol="0" anchor="t">
            <a:normAutofit/>
          </a:bodyPr>
          <a:lstStyle/>
          <a:p>
            <a:pPr marL="514350" lvl="2" indent="-342900">
              <a:spcBef>
                <a:spcPts val="1000"/>
              </a:spcBef>
            </a:pPr>
            <a:r>
              <a:rPr lang="en-US" sz="2300" dirty="0">
                <a:latin typeface="Calibri"/>
                <a:cs typeface="Calibri"/>
              </a:rPr>
              <a:t>Looking beyond average error (MAE/MAPE):</a:t>
            </a:r>
          </a:p>
          <a:p>
            <a:pPr marL="914400" lvl="4" indent="-342900">
              <a:spcBef>
                <a:spcPts val="1000"/>
              </a:spcBef>
            </a:pPr>
            <a:r>
              <a:rPr lang="en-US" sz="2100" dirty="0">
                <a:latin typeface="Calibri"/>
                <a:cs typeface="Calibri"/>
              </a:rPr>
              <a:t>95</a:t>
            </a:r>
            <a:r>
              <a:rPr lang="en-US" sz="2100" baseline="30000" dirty="0">
                <a:latin typeface="Calibri"/>
                <a:cs typeface="Calibri"/>
              </a:rPr>
              <a:t>th</a:t>
            </a:r>
            <a:r>
              <a:rPr lang="en-US" sz="2100" dirty="0">
                <a:latin typeface="Calibri"/>
                <a:cs typeface="Calibri"/>
              </a:rPr>
              <a:t> Percentile Absolute Error</a:t>
            </a:r>
          </a:p>
          <a:p>
            <a:pPr marL="914400" lvl="4" indent="-342900">
              <a:spcBef>
                <a:spcPts val="1000"/>
              </a:spcBef>
            </a:pPr>
            <a:r>
              <a:rPr lang="en-US" sz="2100" dirty="0">
                <a:latin typeface="Calibri"/>
                <a:cs typeface="Calibri"/>
              </a:rPr>
              <a:t>95</a:t>
            </a:r>
            <a:r>
              <a:rPr lang="en-US" sz="2100" baseline="30000" dirty="0">
                <a:latin typeface="Calibri"/>
                <a:cs typeface="Calibri"/>
              </a:rPr>
              <a:t>th</a:t>
            </a:r>
            <a:r>
              <a:rPr lang="en-US" sz="2100" dirty="0">
                <a:latin typeface="Calibri"/>
                <a:cs typeface="Calibri"/>
              </a:rPr>
              <a:t> Percentile Absolute Percent Error</a:t>
            </a:r>
            <a:endParaRPr lang="en-US" sz="2400" dirty="0">
              <a:latin typeface="Calibri"/>
              <a:cs typeface="Calibri"/>
            </a:endParaRPr>
          </a:p>
          <a:p>
            <a:pPr marL="571500" lvl="2" indent="-342900">
              <a:spcBef>
                <a:spcPts val="1000"/>
              </a:spcBef>
            </a:pPr>
            <a:r>
              <a:rPr lang="en-US" sz="2300" dirty="0">
                <a:latin typeface="Calibri"/>
                <a:cs typeface="Calibri"/>
              </a:rPr>
              <a:t>Comparing to average populations to provide context</a:t>
            </a:r>
          </a:p>
          <a:p>
            <a:pPr marL="571500" lvl="2" indent="-342900">
              <a:spcBef>
                <a:spcPts val="1000"/>
              </a:spcBef>
            </a:pPr>
            <a:endParaRPr lang="en-US" sz="2300" dirty="0">
              <a:latin typeface="Calibri"/>
              <a:cs typeface="Calibri"/>
            </a:endParaRPr>
          </a:p>
          <a:p>
            <a:pPr marL="571500" lvl="2" indent="-342900">
              <a:spcBef>
                <a:spcPts val="1000"/>
              </a:spcBef>
            </a:pPr>
            <a:endParaRPr lang="en-US" sz="2300" dirty="0">
              <a:latin typeface="Calibri"/>
              <a:cs typeface="Calibri"/>
            </a:endParaRPr>
          </a:p>
          <a:p>
            <a:pPr marL="571500" lvl="2" indent="-342900">
              <a:spcBef>
                <a:spcPts val="1000"/>
              </a:spcBef>
            </a:pPr>
            <a:endParaRPr lang="en-US" sz="2300" dirty="0">
              <a:latin typeface="Calibri"/>
              <a:cs typeface="Calibri"/>
            </a:endParaRPr>
          </a:p>
          <a:p>
            <a:pPr marL="571500" lvl="2" indent="-342900">
              <a:spcBef>
                <a:spcPts val="1000"/>
              </a:spcBef>
            </a:pPr>
            <a:endParaRPr lang="en-US" sz="2300" dirty="0">
              <a:latin typeface="Calibri"/>
              <a:cs typeface="Calibri"/>
            </a:endParaRPr>
          </a:p>
          <a:p>
            <a:pPr marL="571500" lvl="2" indent="-342900">
              <a:spcBef>
                <a:spcPts val="1000"/>
              </a:spcBef>
            </a:pPr>
            <a:endParaRPr lang="en-US" sz="2300" dirty="0">
              <a:latin typeface="Calibri"/>
              <a:cs typeface="Calibri"/>
            </a:endParaRPr>
          </a:p>
          <a:p>
            <a:pPr marL="571500" lvl="2" indent="-342900">
              <a:spcBef>
                <a:spcPts val="1000"/>
              </a:spcBef>
            </a:pPr>
            <a:endParaRPr lang="en-US" sz="2300" dirty="0">
              <a:latin typeface="Calibri"/>
              <a:cs typeface="Calibri"/>
            </a:endParaRPr>
          </a:p>
          <a:p>
            <a:pPr marL="571500" lvl="2" indent="-342900">
              <a:spcBef>
                <a:spcPts val="1000"/>
              </a:spcBef>
            </a:pPr>
            <a:endParaRPr lang="en-US" sz="300" dirty="0">
              <a:latin typeface="Calibri"/>
              <a:cs typeface="Calibri"/>
            </a:endParaRPr>
          </a:p>
          <a:p>
            <a:pPr marL="571500" lvl="2" indent="-342900">
              <a:spcBef>
                <a:spcPts val="1000"/>
              </a:spcBef>
            </a:pPr>
            <a:r>
              <a:rPr lang="en-US" sz="2300" dirty="0">
                <a:latin typeface="Calibri"/>
                <a:cs typeface="Calibri"/>
              </a:rPr>
              <a:t>Acceptable errors even for the 95</a:t>
            </a:r>
            <a:r>
              <a:rPr lang="en-US" sz="2300" baseline="30000" dirty="0">
                <a:latin typeface="Calibri"/>
                <a:cs typeface="Calibri"/>
              </a:rPr>
              <a:t>th</a:t>
            </a:r>
            <a:r>
              <a:rPr lang="en-US" sz="2300" dirty="0">
                <a:latin typeface="Calibri"/>
                <a:cs typeface="Calibri"/>
              </a:rPr>
              <a:t> percentile case</a:t>
            </a:r>
          </a:p>
        </p:txBody>
      </p:sp>
      <p:graphicFrame>
        <p:nvGraphicFramePr>
          <p:cNvPr id="3" name="Table 2">
            <a:extLst>
              <a:ext uri="{FF2B5EF4-FFF2-40B4-BE49-F238E27FC236}">
                <a16:creationId xmlns:a16="http://schemas.microsoft.com/office/drawing/2014/main" id="{482C3110-587C-4309-84D3-50360C3AA4FF}"/>
              </a:ext>
            </a:extLst>
          </p:cNvPr>
          <p:cNvGraphicFramePr>
            <a:graphicFrameLocks noGrp="1"/>
          </p:cNvGraphicFramePr>
          <p:nvPr/>
        </p:nvGraphicFramePr>
        <p:xfrm>
          <a:off x="468339" y="2968117"/>
          <a:ext cx="11255322" cy="2651760"/>
        </p:xfrm>
        <a:graphic>
          <a:graphicData uri="http://schemas.openxmlformats.org/drawingml/2006/table">
            <a:tbl>
              <a:tblPr>
                <a:tableStyleId>{9D7B26C5-4107-4FEC-AEDC-1716B250A1EF}</a:tableStyleId>
              </a:tblPr>
              <a:tblGrid>
                <a:gridCol w="3025722">
                  <a:extLst>
                    <a:ext uri="{9D8B030D-6E8A-4147-A177-3AD203B41FA5}">
                      <a16:colId xmlns:a16="http://schemas.microsoft.com/office/drawing/2014/main" val="3974912166"/>
                    </a:ext>
                  </a:extLst>
                </a:gridCol>
                <a:gridCol w="1645920">
                  <a:extLst>
                    <a:ext uri="{9D8B030D-6E8A-4147-A177-3AD203B41FA5}">
                      <a16:colId xmlns:a16="http://schemas.microsoft.com/office/drawing/2014/main" val="3751492019"/>
                    </a:ext>
                  </a:extLst>
                </a:gridCol>
                <a:gridCol w="1645920">
                  <a:extLst>
                    <a:ext uri="{9D8B030D-6E8A-4147-A177-3AD203B41FA5}">
                      <a16:colId xmlns:a16="http://schemas.microsoft.com/office/drawing/2014/main" val="3585831484"/>
                    </a:ext>
                  </a:extLst>
                </a:gridCol>
                <a:gridCol w="1645920">
                  <a:extLst>
                    <a:ext uri="{9D8B030D-6E8A-4147-A177-3AD203B41FA5}">
                      <a16:colId xmlns:a16="http://schemas.microsoft.com/office/drawing/2014/main" val="2081579861"/>
                    </a:ext>
                  </a:extLst>
                </a:gridCol>
                <a:gridCol w="1645920">
                  <a:extLst>
                    <a:ext uri="{9D8B030D-6E8A-4147-A177-3AD203B41FA5}">
                      <a16:colId xmlns:a16="http://schemas.microsoft.com/office/drawing/2014/main" val="476367853"/>
                    </a:ext>
                  </a:extLst>
                </a:gridCol>
                <a:gridCol w="1645920">
                  <a:extLst>
                    <a:ext uri="{9D8B030D-6E8A-4147-A177-3AD203B41FA5}">
                      <a16:colId xmlns:a16="http://schemas.microsoft.com/office/drawing/2014/main" val="1000094819"/>
                    </a:ext>
                  </a:extLst>
                </a:gridCol>
              </a:tblGrid>
              <a:tr h="324668">
                <a:tc gridSpan="6">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a:effectLst/>
                        </a:rPr>
                        <a:t>Tenure</a:t>
                      </a:r>
                      <a:r>
                        <a:rPr lang="en-US" sz="1800" u="none" strike="noStrike" dirty="0">
                          <a:effectLst/>
                        </a:rPr>
                        <a:t>       Numbers are: 2022-08-25 / </a:t>
                      </a:r>
                      <a:r>
                        <a:rPr lang="en-US" sz="1800" u="none" strike="noStrike" dirty="0">
                          <a:solidFill>
                            <a:srgbClr val="0070C0"/>
                          </a:solidFill>
                          <a:effectLst/>
                        </a:rPr>
                        <a:t>2023-04-03                  </a:t>
                      </a:r>
                      <a:r>
                        <a:rPr lang="en-US" sz="1800" u="none" strike="noStrike" dirty="0">
                          <a:effectLst/>
                        </a:rPr>
                        <a:t>Universe: Occupied Housing Units. Geography: Census Tract</a:t>
                      </a:r>
                      <a:endParaRPr lang="en-US" sz="18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tcPr>
                </a:tc>
                <a:tc hMerge="1">
                  <a:txBody>
                    <a:bodyPr/>
                    <a:lstStyle/>
                    <a:p>
                      <a:pPr algn="l" fontAlgn="b"/>
                      <a:endParaRPr lang="en-US" sz="1600" b="0" i="0" u="none" strike="noStrike">
                        <a:solidFill>
                          <a:srgbClr val="000000"/>
                        </a:solidFill>
                        <a:effectLst/>
                        <a:latin typeface="+mn-lt"/>
                      </a:endParaRPr>
                    </a:p>
                  </a:txBody>
                  <a:tcPr marL="8534" marR="8534" marT="8534" marB="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extLst>
                  <a:ext uri="{0D108BD9-81ED-4DB2-BD59-A6C34878D82A}">
                    <a16:rowId xmlns:a16="http://schemas.microsoft.com/office/drawing/2014/main" val="3052511057"/>
                  </a:ext>
                </a:extLst>
              </a:tr>
              <a:tr h="605539">
                <a:tc>
                  <a:txBody>
                    <a:bodyPr/>
                    <a:lstStyle/>
                    <a:p>
                      <a:pPr algn="l" fontAlgn="b"/>
                      <a:r>
                        <a:rPr lang="en-US" sz="1800" u="none" strike="noStrike">
                          <a:effectLst/>
                        </a:rPr>
                        <a:t> </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Mean Population</a:t>
                      </a:r>
                      <a:endParaRPr lang="en-US" sz="18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Mean </a:t>
                      </a:r>
                    </a:p>
                    <a:p>
                      <a:pPr algn="r" fontAlgn="b"/>
                      <a:r>
                        <a:rPr lang="en-US" sz="1800" u="none" strike="noStrike">
                          <a:effectLst/>
                        </a:rPr>
                        <a:t>Absolute </a:t>
                      </a:r>
                    </a:p>
                    <a:p>
                      <a:pPr lvl="0" algn="r">
                        <a:buNone/>
                      </a:pPr>
                      <a:r>
                        <a:rPr lang="en-US" sz="1800" u="none" strike="noStrike">
                          <a:effectLst/>
                        </a:rPr>
                        <a:t>Error </a:t>
                      </a:r>
                      <a:endParaRPr lang="en-US"/>
                    </a:p>
                    <a:p>
                      <a:pPr algn="r" fontAlgn="b"/>
                      <a:r>
                        <a:rPr lang="en-US" sz="1800" u="none" strike="noStrike">
                          <a:effectLst/>
                        </a:rPr>
                        <a:t>(MAE)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95th Percentile Absolute Error (95</a:t>
                      </a:r>
                      <a:r>
                        <a:rPr lang="en-US" sz="1800" u="none" strike="noStrike" baseline="30000">
                          <a:effectLst/>
                        </a:rPr>
                        <a:t>th </a:t>
                      </a:r>
                      <a:r>
                        <a:rPr lang="en-US" sz="1800" u="none" strike="noStrike">
                          <a:effectLst/>
                        </a:rPr>
                        <a:t>AE)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Mean Absolute Percent Error (MAPE)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95th Percentile Absolute Percent Error </a:t>
                      </a:r>
                    </a:p>
                    <a:p>
                      <a:pPr algn="r" fontAlgn="b"/>
                      <a:r>
                        <a:rPr lang="en-US" sz="1800" u="none" strike="noStrike">
                          <a:effectLst/>
                        </a:rPr>
                        <a:t>(95</a:t>
                      </a:r>
                      <a:r>
                        <a:rPr lang="en-US" sz="1800" u="none" strike="noStrike" baseline="30000">
                          <a:effectLst/>
                        </a:rPr>
                        <a:t>th </a:t>
                      </a:r>
                      <a:r>
                        <a:rPr lang="en-US" sz="1800" u="none" strike="noStrike">
                          <a:effectLst/>
                        </a:rPr>
                        <a:t>APE)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8081748"/>
                  </a:ext>
                </a:extLst>
              </a:tr>
              <a:tr h="206501">
                <a:tc>
                  <a:txBody>
                    <a:bodyPr/>
                    <a:lstStyle/>
                    <a:p>
                      <a:pPr algn="l" fontAlgn="b"/>
                      <a:r>
                        <a:rPr lang="en-US" sz="1800" u="none" strike="noStrike">
                          <a:effectLst/>
                        </a:rPr>
                        <a:t>Owned with a mortgage</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fontAlgn="b"/>
                      <a:r>
                        <a:rPr lang="en-US" sz="1800" u="none" strike="noStrike">
                          <a:effectLst/>
                        </a:rPr>
                        <a:t>725</a:t>
                      </a:r>
                      <a:endParaRPr lang="en-US" sz="18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r" fontAlgn="b"/>
                      <a:r>
                        <a:rPr lang="en-US" sz="1800" u="none" strike="noStrike">
                          <a:effectLst/>
                        </a:rPr>
                        <a:t>1.65 / </a:t>
                      </a:r>
                      <a:r>
                        <a:rPr lang="en-US" sz="1800" u="none" strike="noStrike">
                          <a:solidFill>
                            <a:srgbClr val="0070C0"/>
                          </a:solidFill>
                          <a:effectLst/>
                        </a:rPr>
                        <a:t>2.04</a:t>
                      </a:r>
                      <a:endParaRPr lang="en-US" sz="1800" b="0" i="0" u="none" strike="noStrike">
                        <a:solidFill>
                          <a:srgbClr val="0070C0"/>
                        </a:solidFill>
                        <a:effectLst/>
                        <a:latin typeface="+mn-lt"/>
                      </a:endParaRPr>
                    </a:p>
                  </a:txBody>
                  <a:tcPr marL="45720" marR="4572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effectLst/>
                        </a:rPr>
                        <a:t>4.00 / </a:t>
                      </a:r>
                      <a:r>
                        <a:rPr lang="en-US" sz="1800" u="none" strike="noStrike">
                          <a:solidFill>
                            <a:srgbClr val="0070C0"/>
                          </a:solidFill>
                          <a:effectLst/>
                        </a:rPr>
                        <a:t>5.00</a:t>
                      </a:r>
                      <a:endParaRPr lang="en-US" sz="1800" b="0" i="0" u="none" strike="noStrike">
                        <a:solidFill>
                          <a:srgbClr val="0070C0"/>
                        </a:solidFill>
                        <a:effectLst/>
                        <a:latin typeface="+mn-lt"/>
                      </a:endParaRPr>
                    </a:p>
                  </a:txBody>
                  <a:tcPr marL="45720" marR="4572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effectLst/>
                        </a:rPr>
                        <a:t>1% / </a:t>
                      </a:r>
                      <a:r>
                        <a:rPr lang="en-US" sz="1800" u="none" strike="noStrike">
                          <a:solidFill>
                            <a:srgbClr val="0070C0"/>
                          </a:solidFill>
                          <a:effectLst/>
                        </a:rPr>
                        <a:t>1%</a:t>
                      </a:r>
                      <a:endParaRPr lang="en-US" sz="1800" b="0" i="0" u="none" strike="noStrike">
                        <a:solidFill>
                          <a:srgbClr val="0070C0"/>
                        </a:solidFill>
                        <a:effectLst/>
                        <a:latin typeface="+mn-lt"/>
                      </a:endParaRPr>
                    </a:p>
                  </a:txBody>
                  <a:tcPr marL="45720" marR="45720" anchor="b">
                    <a:lnT w="12700" cap="flat" cmpd="sng" algn="ctr">
                      <a:solidFill>
                        <a:schemeClr val="tx1"/>
                      </a:solidFill>
                      <a:prstDash val="solid"/>
                      <a:round/>
                      <a:headEnd type="none" w="med" len="med"/>
                      <a:tailEnd type="none" w="med" len="med"/>
                    </a:lnT>
                  </a:tcPr>
                </a:tc>
                <a:tc>
                  <a:txBody>
                    <a:bodyPr/>
                    <a:lstStyle/>
                    <a:p>
                      <a:pPr algn="r" fontAlgn="b"/>
                      <a:r>
                        <a:rPr lang="en-US" sz="1800" u="none" strike="noStrike">
                          <a:effectLst/>
                        </a:rPr>
                        <a:t>1% / </a:t>
                      </a:r>
                      <a:r>
                        <a:rPr lang="en-US" sz="1800" u="none" strike="noStrike">
                          <a:solidFill>
                            <a:srgbClr val="0070C0"/>
                          </a:solidFill>
                          <a:effectLst/>
                        </a:rPr>
                        <a:t>1%</a:t>
                      </a:r>
                      <a:endParaRPr lang="en-US" sz="1800" b="0" i="0" u="none" strike="noStrike">
                        <a:solidFill>
                          <a:srgbClr val="0070C0"/>
                        </a:solidFill>
                        <a:effectLst/>
                        <a:latin typeface="+mn-lt"/>
                      </a:endParaRPr>
                    </a:p>
                  </a:txBody>
                  <a:tcPr marL="45720" marR="4572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19064105"/>
                  </a:ext>
                </a:extLst>
              </a:tr>
              <a:tr h="206501">
                <a:tc>
                  <a:txBody>
                    <a:bodyPr/>
                    <a:lstStyle/>
                    <a:p>
                      <a:pPr algn="l" fontAlgn="b"/>
                      <a:r>
                        <a:rPr lang="en-US" sz="1800" u="none" strike="noStrike" dirty="0">
                          <a:effectLst/>
                        </a:rPr>
                        <a:t>Owned free and clear</a:t>
                      </a:r>
                      <a:endParaRPr lang="en-US" sz="1800" b="0" i="0" u="none" strike="noStrike" dirty="0">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tcPr>
                </a:tc>
                <a:tc>
                  <a:txBody>
                    <a:bodyPr/>
                    <a:lstStyle/>
                    <a:p>
                      <a:pPr algn="r" fontAlgn="b"/>
                      <a:r>
                        <a:rPr lang="en-US" sz="1800" u="none" strike="noStrike">
                          <a:effectLst/>
                        </a:rPr>
                        <a:t>315</a:t>
                      </a:r>
                      <a:endParaRPr lang="en-US" sz="18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tcPr>
                </a:tc>
                <a:tc>
                  <a:txBody>
                    <a:bodyPr/>
                    <a:lstStyle/>
                    <a:p>
                      <a:pPr algn="r" fontAlgn="b"/>
                      <a:r>
                        <a:rPr lang="en-US" sz="1800" u="none" strike="noStrike">
                          <a:effectLst/>
                        </a:rPr>
                        <a:t>1.65 / </a:t>
                      </a:r>
                      <a:r>
                        <a:rPr lang="en-US" sz="1800" u="none" strike="noStrike">
                          <a:solidFill>
                            <a:srgbClr val="0070C0"/>
                          </a:solidFill>
                          <a:effectLst/>
                        </a:rPr>
                        <a:t>2.05</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a:effectLst/>
                        </a:rPr>
                        <a:t>4.00 / </a:t>
                      </a:r>
                      <a:r>
                        <a:rPr lang="en-US" sz="1800" u="none" strike="noStrike">
                          <a:solidFill>
                            <a:srgbClr val="0070C0"/>
                          </a:solidFill>
                          <a:effectLst/>
                        </a:rPr>
                        <a:t>5.00</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a:effectLst/>
                        </a:rPr>
                        <a:t>2% / </a:t>
                      </a:r>
                      <a:r>
                        <a:rPr lang="en-US" sz="1800" u="none" strike="noStrike">
                          <a:solidFill>
                            <a:srgbClr val="0070C0"/>
                          </a:solidFill>
                          <a:effectLst/>
                        </a:rPr>
                        <a:t>2%</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a:effectLst/>
                        </a:rPr>
                        <a:t>4% / </a:t>
                      </a:r>
                      <a:r>
                        <a:rPr lang="en-US" sz="1800" u="none" strike="noStrike">
                          <a:solidFill>
                            <a:srgbClr val="0070C0"/>
                          </a:solidFill>
                          <a:effectLst/>
                        </a:rPr>
                        <a:t>5%</a:t>
                      </a:r>
                      <a:endParaRPr lang="en-US" sz="1800" b="0" i="0" u="none" strike="noStrike">
                        <a:solidFill>
                          <a:srgbClr val="0070C0"/>
                        </a:solidFill>
                        <a:effectLst/>
                        <a:latin typeface="+mn-lt"/>
                      </a:endParaRPr>
                    </a:p>
                  </a:txBody>
                  <a:tcPr marL="45720" marR="45720" anchor="b"/>
                </a:tc>
                <a:extLst>
                  <a:ext uri="{0D108BD9-81ED-4DB2-BD59-A6C34878D82A}">
                    <a16:rowId xmlns:a16="http://schemas.microsoft.com/office/drawing/2014/main" val="3873416276"/>
                  </a:ext>
                </a:extLst>
              </a:tr>
              <a:tr h="206501">
                <a:tc>
                  <a:txBody>
                    <a:bodyPr/>
                    <a:lstStyle/>
                    <a:p>
                      <a:pPr algn="l" fontAlgn="b"/>
                      <a:r>
                        <a:rPr lang="en-US" sz="1800" u="none" strike="noStrike">
                          <a:effectLst/>
                        </a:rPr>
                        <a:t>Renter-occupied</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tcPr>
                </a:tc>
                <a:tc>
                  <a:txBody>
                    <a:bodyPr/>
                    <a:lstStyle/>
                    <a:p>
                      <a:pPr algn="r" fontAlgn="b"/>
                      <a:r>
                        <a:rPr lang="en-US" sz="1800" u="none" strike="noStrike">
                          <a:effectLst/>
                        </a:rPr>
                        <a:t>528</a:t>
                      </a:r>
                      <a:endParaRPr lang="en-US" sz="18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tcPr>
                </a:tc>
                <a:tc>
                  <a:txBody>
                    <a:bodyPr/>
                    <a:lstStyle/>
                    <a:p>
                      <a:pPr algn="r" fontAlgn="b"/>
                      <a:r>
                        <a:rPr lang="en-US" sz="1800" u="none" strike="noStrike">
                          <a:effectLst/>
                        </a:rPr>
                        <a:t>1.66 / </a:t>
                      </a:r>
                      <a:r>
                        <a:rPr lang="en-US" sz="1800" u="none" strike="noStrike">
                          <a:solidFill>
                            <a:srgbClr val="0070C0"/>
                          </a:solidFill>
                          <a:effectLst/>
                        </a:rPr>
                        <a:t>2.04</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a:effectLst/>
                        </a:rPr>
                        <a:t>4.00 / </a:t>
                      </a:r>
                      <a:r>
                        <a:rPr lang="en-US" sz="1800" u="none" strike="noStrike">
                          <a:solidFill>
                            <a:srgbClr val="0070C0"/>
                          </a:solidFill>
                          <a:effectLst/>
                        </a:rPr>
                        <a:t>5.00</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a:effectLst/>
                        </a:rPr>
                        <a:t>1% / </a:t>
                      </a:r>
                      <a:r>
                        <a:rPr lang="en-US" sz="1800" u="none" strike="noStrike">
                          <a:solidFill>
                            <a:srgbClr val="0070C0"/>
                          </a:solidFill>
                          <a:effectLst/>
                        </a:rPr>
                        <a:t>1%</a:t>
                      </a:r>
                      <a:endParaRPr lang="en-US" sz="1800" b="0" i="0" u="none" strike="noStrike">
                        <a:solidFill>
                          <a:srgbClr val="0070C0"/>
                        </a:solidFill>
                        <a:effectLst/>
                        <a:latin typeface="+mn-lt"/>
                      </a:endParaRPr>
                    </a:p>
                  </a:txBody>
                  <a:tcPr marL="45720" marR="45720" anchor="b"/>
                </a:tc>
                <a:tc>
                  <a:txBody>
                    <a:bodyPr/>
                    <a:lstStyle/>
                    <a:p>
                      <a:pPr algn="r" fontAlgn="b"/>
                      <a:r>
                        <a:rPr lang="en-US" sz="1800" u="none" strike="noStrike" dirty="0">
                          <a:effectLst/>
                        </a:rPr>
                        <a:t>3% / </a:t>
                      </a:r>
                      <a:r>
                        <a:rPr lang="en-US" sz="1800" u="none" strike="noStrike" dirty="0">
                          <a:solidFill>
                            <a:srgbClr val="0070C0"/>
                          </a:solidFill>
                          <a:effectLst/>
                        </a:rPr>
                        <a:t>3%</a:t>
                      </a:r>
                      <a:endParaRPr lang="en-US" sz="1800" b="0" i="0" u="none" strike="noStrike" dirty="0">
                        <a:solidFill>
                          <a:srgbClr val="0070C0"/>
                        </a:solidFill>
                        <a:effectLst/>
                        <a:latin typeface="+mn-lt"/>
                      </a:endParaRPr>
                    </a:p>
                  </a:txBody>
                  <a:tcPr marL="45720" marR="45720" anchor="b"/>
                </a:tc>
                <a:extLst>
                  <a:ext uri="{0D108BD9-81ED-4DB2-BD59-A6C34878D82A}">
                    <a16:rowId xmlns:a16="http://schemas.microsoft.com/office/drawing/2014/main" val="505892625"/>
                  </a:ext>
                </a:extLst>
              </a:tr>
            </a:tbl>
          </a:graphicData>
        </a:graphic>
      </p:graphicFrame>
      <p:sp>
        <p:nvSpPr>
          <p:cNvPr id="7" name="TextBox 6">
            <a:extLst>
              <a:ext uri="{FF2B5EF4-FFF2-40B4-BE49-F238E27FC236}">
                <a16:creationId xmlns:a16="http://schemas.microsoft.com/office/drawing/2014/main" id="{F67F9432-D325-4A5C-93F7-3E344C3C7E82}"/>
              </a:ext>
            </a:extLst>
          </p:cNvPr>
          <p:cNvSpPr txBox="1"/>
          <p:nvPr/>
        </p:nvSpPr>
        <p:spPr>
          <a:xfrm>
            <a:off x="5927831" y="1824534"/>
            <a:ext cx="4818994" cy="383627"/>
          </a:xfrm>
          <a:prstGeom prst="rect">
            <a:avLst/>
          </a:prstGeom>
          <a:noFill/>
        </p:spPr>
        <p:txBody>
          <a:bodyPr wrap="square" rtlCol="0">
            <a:spAutoFit/>
          </a:bodyPr>
          <a:lstStyle/>
          <a:p>
            <a:r>
              <a:rPr lang="en-US" sz="1800">
                <a:latin typeface="Calibri"/>
                <a:cs typeface="Calibri"/>
              </a:rPr>
              <a:t>95% of geographies are off by this much (or less).</a:t>
            </a:r>
            <a:endParaRPr lang="en-US"/>
          </a:p>
        </p:txBody>
      </p:sp>
      <p:sp>
        <p:nvSpPr>
          <p:cNvPr id="8" name="Right Brace 7">
            <a:extLst>
              <a:ext uri="{FF2B5EF4-FFF2-40B4-BE49-F238E27FC236}">
                <a16:creationId xmlns:a16="http://schemas.microsoft.com/office/drawing/2014/main" id="{4F69FBBF-F469-470E-AD08-05E4663D41B6}"/>
              </a:ext>
            </a:extLst>
          </p:cNvPr>
          <p:cNvSpPr/>
          <p:nvPr/>
        </p:nvSpPr>
        <p:spPr>
          <a:xfrm>
            <a:off x="5538952" y="1608083"/>
            <a:ext cx="294289" cy="830317"/>
          </a:xfrm>
          <a:prstGeom prst="rightBrace">
            <a:avLst>
              <a:gd name="adj1" fmla="val 17767"/>
              <a:gd name="adj2" fmla="val 48734"/>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1B532D1A-B0B3-4D01-A82A-AEC82F380E41}"/>
              </a:ext>
            </a:extLst>
          </p:cNvPr>
          <p:cNvSpPr txBox="1"/>
          <p:nvPr/>
        </p:nvSpPr>
        <p:spPr>
          <a:xfrm>
            <a:off x="10725918" y="6640780"/>
            <a:ext cx="1492716" cy="261610"/>
          </a:xfrm>
          <a:prstGeom prst="rect">
            <a:avLst/>
          </a:prstGeom>
          <a:noFill/>
        </p:spPr>
        <p:txBody>
          <a:bodyPr wrap="none" rtlCol="0">
            <a:spAutoFit/>
          </a:bodyPr>
          <a:lstStyle/>
          <a:p>
            <a:r>
              <a:rPr lang="en-US" sz="1100">
                <a:solidFill>
                  <a:schemeClr val="bg1"/>
                </a:solidFill>
              </a:rPr>
              <a:t>CBDRB-FY22-DSEP-004</a:t>
            </a:r>
          </a:p>
        </p:txBody>
      </p:sp>
      <p:sp>
        <p:nvSpPr>
          <p:cNvPr id="5" name="TextBox 4">
            <a:extLst>
              <a:ext uri="{FF2B5EF4-FFF2-40B4-BE49-F238E27FC236}">
                <a16:creationId xmlns:a16="http://schemas.microsoft.com/office/drawing/2014/main" id="{98F52E0D-8985-1540-677D-A493CDC4D5A6}"/>
              </a:ext>
            </a:extLst>
          </p:cNvPr>
          <p:cNvSpPr txBox="1"/>
          <p:nvPr/>
        </p:nvSpPr>
        <p:spPr>
          <a:xfrm>
            <a:off x="3619500" y="6492875"/>
            <a:ext cx="4953000" cy="307777"/>
          </a:xfrm>
          <a:prstGeom prst="rect">
            <a:avLst/>
          </a:prstGeom>
          <a:noFill/>
        </p:spPr>
        <p:txBody>
          <a:bodyPr wrap="square" rtlCol="0">
            <a:spAutoFit/>
          </a:bodyPr>
          <a:lstStyle/>
          <a:p>
            <a:pPr algn="ctr"/>
            <a:r>
              <a:rPr lang="en-US" sz="14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CBDRB-FY22-DSEP-004</a:t>
            </a:r>
          </a:p>
        </p:txBody>
      </p:sp>
    </p:spTree>
    <p:extLst>
      <p:ext uri="{BB962C8B-B14F-4D97-AF65-F5344CB8AC3E}">
        <p14:creationId xmlns:p14="http://schemas.microsoft.com/office/powerpoint/2010/main" val="334677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777" y="448177"/>
            <a:ext cx="11467104" cy="689972"/>
          </a:xfrm>
        </p:spPr>
        <p:txBody>
          <a:bodyPr/>
          <a:lstStyle/>
          <a:p>
            <a:r>
              <a:rPr lang="en-US" sz="4000">
                <a:latin typeface="Calibri"/>
                <a:cs typeface="Calibri"/>
              </a:rPr>
              <a:t>Updated Metrics on 2010 DDPS Accuracy</a:t>
            </a:r>
          </a:p>
        </p:txBody>
      </p:sp>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23</a:t>
            </a:fld>
            <a:endParaRPr lang="en-US"/>
          </a:p>
        </p:txBody>
      </p:sp>
      <p:graphicFrame>
        <p:nvGraphicFramePr>
          <p:cNvPr id="3" name="Table 2">
            <a:extLst>
              <a:ext uri="{FF2B5EF4-FFF2-40B4-BE49-F238E27FC236}">
                <a16:creationId xmlns:a16="http://schemas.microsoft.com/office/drawing/2014/main" id="{482C3110-587C-4309-84D3-50360C3AA4FF}"/>
              </a:ext>
            </a:extLst>
          </p:cNvPr>
          <p:cNvGraphicFramePr>
            <a:graphicFrameLocks noGrp="1"/>
          </p:cNvGraphicFramePr>
          <p:nvPr/>
        </p:nvGraphicFramePr>
        <p:xfrm>
          <a:off x="653143" y="2053442"/>
          <a:ext cx="11155680" cy="2468880"/>
        </p:xfrm>
        <a:graphic>
          <a:graphicData uri="http://schemas.openxmlformats.org/drawingml/2006/table">
            <a:tbl>
              <a:tblPr>
                <a:tableStyleId>{9D7B26C5-4107-4FEC-AEDC-1716B250A1EF}</a:tableStyleId>
              </a:tblPr>
              <a:tblGrid>
                <a:gridCol w="4206240">
                  <a:extLst>
                    <a:ext uri="{9D8B030D-6E8A-4147-A177-3AD203B41FA5}">
                      <a16:colId xmlns:a16="http://schemas.microsoft.com/office/drawing/2014/main" val="3974912166"/>
                    </a:ext>
                  </a:extLst>
                </a:gridCol>
                <a:gridCol w="1097280">
                  <a:extLst>
                    <a:ext uri="{9D8B030D-6E8A-4147-A177-3AD203B41FA5}">
                      <a16:colId xmlns:a16="http://schemas.microsoft.com/office/drawing/2014/main" val="3751492019"/>
                    </a:ext>
                  </a:extLst>
                </a:gridCol>
                <a:gridCol w="1554480">
                  <a:extLst>
                    <a:ext uri="{9D8B030D-6E8A-4147-A177-3AD203B41FA5}">
                      <a16:colId xmlns:a16="http://schemas.microsoft.com/office/drawing/2014/main" val="3585831484"/>
                    </a:ext>
                  </a:extLst>
                </a:gridCol>
                <a:gridCol w="1554480">
                  <a:extLst>
                    <a:ext uri="{9D8B030D-6E8A-4147-A177-3AD203B41FA5}">
                      <a16:colId xmlns:a16="http://schemas.microsoft.com/office/drawing/2014/main" val="2081579861"/>
                    </a:ext>
                  </a:extLst>
                </a:gridCol>
                <a:gridCol w="1371600">
                  <a:extLst>
                    <a:ext uri="{9D8B030D-6E8A-4147-A177-3AD203B41FA5}">
                      <a16:colId xmlns:a16="http://schemas.microsoft.com/office/drawing/2014/main" val="476367853"/>
                    </a:ext>
                  </a:extLst>
                </a:gridCol>
                <a:gridCol w="1371600">
                  <a:extLst>
                    <a:ext uri="{9D8B030D-6E8A-4147-A177-3AD203B41FA5}">
                      <a16:colId xmlns:a16="http://schemas.microsoft.com/office/drawing/2014/main" val="1000094819"/>
                    </a:ext>
                  </a:extLst>
                </a:gridCol>
              </a:tblGrid>
              <a:tr h="359229">
                <a:tc gridSpan="6">
                  <a:txBody>
                    <a:bodyPr/>
                    <a:lstStyle/>
                    <a:p>
                      <a:pPr marL="0" marR="0" lvl="0" indent="0" algn="l" rtl="0" eaLnBrk="1" fontAlgn="ctr" latinLnBrk="0" hangingPunct="1">
                        <a:lnSpc>
                          <a:spcPct val="100000"/>
                        </a:lnSpc>
                        <a:spcBef>
                          <a:spcPts val="0"/>
                        </a:spcBef>
                        <a:spcAft>
                          <a:spcPts val="0"/>
                        </a:spcAft>
                        <a:buClrTx/>
                        <a:buSzTx/>
                        <a:buFontTx/>
                        <a:buNone/>
                      </a:pPr>
                      <a:r>
                        <a:rPr lang="en-US" sz="1800" b="1" u="none" strike="noStrike" dirty="0">
                          <a:effectLst/>
                        </a:rPr>
                        <a:t>Coupled Household Type</a:t>
                      </a:r>
                      <a:r>
                        <a:rPr lang="en-US" sz="1800" u="none" strike="noStrike" dirty="0">
                          <a:effectLst/>
                        </a:rPr>
                        <a:t>         Numbers are: 2022-08-25 / </a:t>
                      </a:r>
                      <a:r>
                        <a:rPr lang="en-US" sz="1800" u="none" strike="noStrike" dirty="0">
                          <a:solidFill>
                            <a:srgbClr val="0070C0"/>
                          </a:solidFill>
                          <a:effectLst/>
                        </a:rPr>
                        <a:t>2023-04-03</a:t>
                      </a:r>
                      <a:r>
                        <a:rPr lang="en-US" sz="1800" u="none" strike="noStrike" dirty="0">
                          <a:effectLst/>
                        </a:rPr>
                        <a:t>             Universe: Households. Geography: County</a:t>
                      </a:r>
                      <a:endParaRPr lang="en-US" sz="1800" b="1"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solidFill>
                      <a:srgbClr val="FFFFFF"/>
                    </a:solidFill>
                  </a:tcPr>
                </a:tc>
                <a:tc hMerge="1">
                  <a:txBody>
                    <a:bodyPr/>
                    <a:lstStyle/>
                    <a:p>
                      <a:pPr algn="l" fontAlgn="b"/>
                      <a:endParaRPr lang="en-US" sz="1600" b="0" i="0" u="none" strike="noStrike">
                        <a:solidFill>
                          <a:srgbClr val="000000"/>
                        </a:solidFill>
                        <a:effectLst/>
                        <a:latin typeface="+mn-lt"/>
                      </a:endParaRPr>
                    </a:p>
                  </a:txBody>
                  <a:tcPr marL="8534" marR="8534" marT="8534" marB="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extLst>
                  <a:ext uri="{0D108BD9-81ED-4DB2-BD59-A6C34878D82A}">
                    <a16:rowId xmlns:a16="http://schemas.microsoft.com/office/drawing/2014/main" val="3052511057"/>
                  </a:ext>
                </a:extLst>
              </a:tr>
              <a:tr h="548640">
                <a:tc>
                  <a:txBody>
                    <a:bodyPr/>
                    <a:lstStyle/>
                    <a:p>
                      <a:pPr algn="l" fontAlgn="b"/>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800" u="none" strike="noStrike">
                          <a:effectLst/>
                        </a:rPr>
                        <a:t>Mean Population</a:t>
                      </a:r>
                      <a:endParaRPr lang="en-US" sz="18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800" u="none" strike="noStrike">
                          <a:effectLst/>
                        </a:rPr>
                        <a:t>MAE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800" u="none" strike="noStrike">
                          <a:effectLst/>
                        </a:rPr>
                        <a:t>95</a:t>
                      </a:r>
                      <a:r>
                        <a:rPr lang="en-US" sz="1800" u="none" strike="noStrike" baseline="30000">
                          <a:effectLst/>
                        </a:rPr>
                        <a:t>th </a:t>
                      </a:r>
                      <a:r>
                        <a:rPr lang="en-US" sz="1800" u="none" strike="noStrike">
                          <a:effectLst/>
                        </a:rPr>
                        <a:t>AE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800" u="none" strike="noStrike">
                          <a:effectLst/>
                        </a:rPr>
                        <a:t>MAPE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800" u="none" strike="noStrike">
                          <a:effectLst/>
                        </a:rPr>
                        <a:t>95</a:t>
                      </a:r>
                      <a:r>
                        <a:rPr lang="en-US" sz="1800" u="none" strike="noStrike" baseline="30000">
                          <a:effectLst/>
                        </a:rPr>
                        <a:t>th </a:t>
                      </a:r>
                      <a:r>
                        <a:rPr lang="en-US" sz="1800" u="none" strike="noStrike">
                          <a:effectLst/>
                        </a:rPr>
                        <a:t>APE</a:t>
                      </a:r>
                      <a:endParaRPr lang="en-US" sz="18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18081748"/>
                  </a:ext>
                </a:extLst>
              </a:tr>
              <a:tr h="359229">
                <a:tc>
                  <a:txBody>
                    <a:bodyPr/>
                    <a:lstStyle/>
                    <a:p>
                      <a:pPr algn="l" fontAlgn="b"/>
                      <a:r>
                        <a:rPr lang="en-US" sz="1800" b="0" u="none" strike="noStrike">
                          <a:solidFill>
                            <a:srgbClr val="000000"/>
                          </a:solidFill>
                          <a:effectLst/>
                        </a:rPr>
                        <a:t>Opposite-sex married couple household</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800" b="0" i="0" u="none" strike="noStrike">
                          <a:solidFill>
                            <a:srgbClr val="000000"/>
                          </a:solidFill>
                          <a:effectLst/>
                          <a:latin typeface="+mn-lt"/>
                        </a:rPr>
                        <a:t>17,980</a:t>
                      </a: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800" b="0" i="0" u="none" strike="noStrike">
                          <a:solidFill>
                            <a:srgbClr val="000000"/>
                          </a:solidFill>
                          <a:effectLst/>
                          <a:latin typeface="+mn-lt"/>
                        </a:rPr>
                        <a:t>5.83/ </a:t>
                      </a:r>
                      <a:r>
                        <a:rPr lang="en-US" sz="1800" b="0" i="0" u="none" strike="noStrike">
                          <a:solidFill>
                            <a:srgbClr val="0070C0"/>
                          </a:solidFill>
                          <a:effectLst/>
                          <a:latin typeface="+mn-lt"/>
                        </a:rPr>
                        <a:t>4.58</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800" b="0" i="0" u="none" strike="noStrike">
                          <a:solidFill>
                            <a:srgbClr val="000000"/>
                          </a:solidFill>
                          <a:effectLst/>
                          <a:latin typeface="+mn-lt"/>
                        </a:rPr>
                        <a:t>15 / </a:t>
                      </a:r>
                      <a:r>
                        <a:rPr lang="en-US" sz="1800" b="0" i="0" u="none" strike="noStrike">
                          <a:solidFill>
                            <a:srgbClr val="0070C0"/>
                          </a:solidFill>
                          <a:effectLst/>
                          <a:latin typeface="+mn-lt"/>
                        </a:rPr>
                        <a:t>12</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800" b="0" i="0" u="none" strike="noStrike">
                          <a:solidFill>
                            <a:srgbClr val="000000"/>
                          </a:solidFill>
                          <a:effectLst/>
                          <a:latin typeface="+mn-lt"/>
                        </a:rPr>
                        <a:t>0% / </a:t>
                      </a:r>
                      <a:r>
                        <a:rPr lang="en-US" sz="1800" b="0" i="0" u="none" strike="noStrike">
                          <a:solidFill>
                            <a:srgbClr val="0070C0"/>
                          </a:solidFill>
                          <a:effectLst/>
                          <a:latin typeface="+mn-lt"/>
                        </a:rPr>
                        <a:t>0%</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800" b="0" i="0" u="none" strike="noStrike">
                          <a:solidFill>
                            <a:srgbClr val="000000"/>
                          </a:solidFill>
                          <a:effectLst/>
                          <a:latin typeface="+mn-lt"/>
                        </a:rPr>
                        <a:t>1% / </a:t>
                      </a:r>
                      <a:r>
                        <a:rPr lang="en-US" sz="1800" b="0" i="0" u="none" strike="noStrike">
                          <a:solidFill>
                            <a:srgbClr val="0070C0"/>
                          </a:solidFill>
                          <a:effectLst/>
                          <a:latin typeface="+mn-lt"/>
                        </a:rPr>
                        <a:t>1%</a:t>
                      </a:r>
                    </a:p>
                  </a:txBody>
                  <a:tcPr marL="45720" marR="45720" anchor="b">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913278264"/>
                  </a:ext>
                </a:extLst>
              </a:tr>
              <a:tr h="359229">
                <a:tc>
                  <a:txBody>
                    <a:bodyPr/>
                    <a:lstStyle/>
                    <a:p>
                      <a:pPr algn="l" fontAlgn="b"/>
                      <a:r>
                        <a:rPr lang="en-US" sz="1800" b="0" u="none" strike="noStrike">
                          <a:solidFill>
                            <a:srgbClr val="000000"/>
                          </a:solidFill>
                          <a:effectLst/>
                        </a:rPr>
                        <a:t>Same-sex married couple household</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800" b="0" i="0" u="none" strike="noStrike">
                          <a:solidFill>
                            <a:srgbClr val="000000"/>
                          </a:solidFill>
                          <a:effectLst/>
                          <a:latin typeface="+mn-lt"/>
                        </a:rPr>
                        <a:t>111</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800" b="0" i="0" u="none" strike="noStrike">
                          <a:solidFill>
                            <a:srgbClr val="000000"/>
                          </a:solidFill>
                          <a:effectLst/>
                          <a:latin typeface="+mn-lt"/>
                        </a:rPr>
                        <a:t>3.62/ </a:t>
                      </a:r>
                      <a:r>
                        <a:rPr lang="en-US" sz="1800" b="0" i="0" u="none" strike="noStrike">
                          <a:solidFill>
                            <a:srgbClr val="0070C0"/>
                          </a:solidFill>
                          <a:effectLst/>
                          <a:latin typeface="+mn-lt"/>
                        </a:rPr>
                        <a:t>2.38</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9 / </a:t>
                      </a:r>
                      <a:r>
                        <a:rPr lang="en-US" sz="1800" b="0" i="0" u="none" strike="noStrike">
                          <a:solidFill>
                            <a:srgbClr val="0070C0"/>
                          </a:solidFill>
                          <a:effectLst/>
                          <a:latin typeface="+mn-lt"/>
                        </a:rPr>
                        <a:t>6</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21% / </a:t>
                      </a:r>
                      <a:r>
                        <a:rPr lang="en-US" sz="1800" b="0" i="0" u="none" strike="noStrike">
                          <a:solidFill>
                            <a:srgbClr val="0070C0"/>
                          </a:solidFill>
                          <a:effectLst/>
                          <a:latin typeface="+mn-lt"/>
                        </a:rPr>
                        <a:t>15%</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80% / </a:t>
                      </a:r>
                      <a:r>
                        <a:rPr lang="en-US" sz="1800" b="0" i="0" u="none" strike="noStrike">
                          <a:solidFill>
                            <a:srgbClr val="0070C0"/>
                          </a:solidFill>
                          <a:effectLst/>
                          <a:latin typeface="+mn-lt"/>
                        </a:rPr>
                        <a:t>60%</a:t>
                      </a:r>
                    </a:p>
                  </a:txBody>
                  <a:tcPr marL="45720" marR="45720" anchor="b">
                    <a:solidFill>
                      <a:srgbClr val="FFFFFF"/>
                    </a:solidFill>
                  </a:tcPr>
                </a:tc>
                <a:extLst>
                  <a:ext uri="{0D108BD9-81ED-4DB2-BD59-A6C34878D82A}">
                    <a16:rowId xmlns:a16="http://schemas.microsoft.com/office/drawing/2014/main" val="2845364355"/>
                  </a:ext>
                </a:extLst>
              </a:tr>
              <a:tr h="359229">
                <a:tc>
                  <a:txBody>
                    <a:bodyPr/>
                    <a:lstStyle/>
                    <a:p>
                      <a:pPr algn="l" fontAlgn="b"/>
                      <a:r>
                        <a:rPr lang="en-US" sz="1800" b="0" u="none" strike="noStrike">
                          <a:solidFill>
                            <a:srgbClr val="000000"/>
                          </a:solidFill>
                          <a:effectLst/>
                        </a:rPr>
                        <a:t>Opposite-sex unmarried partner household</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800" b="0" i="0" u="none" strike="noStrike">
                          <a:solidFill>
                            <a:srgbClr val="000000"/>
                          </a:solidFill>
                          <a:effectLst/>
                          <a:latin typeface="+mn-lt"/>
                        </a:rPr>
                        <a:t>2,177</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800" b="0" i="0" u="none" strike="noStrike">
                          <a:solidFill>
                            <a:srgbClr val="000000"/>
                          </a:solidFill>
                          <a:effectLst/>
                          <a:latin typeface="+mn-lt"/>
                        </a:rPr>
                        <a:t>5.12 / </a:t>
                      </a:r>
                      <a:r>
                        <a:rPr lang="en-US" sz="1800" b="0" i="0" u="none" strike="noStrike">
                          <a:solidFill>
                            <a:srgbClr val="0070C0"/>
                          </a:solidFill>
                          <a:effectLst/>
                          <a:latin typeface="+mn-lt"/>
                        </a:rPr>
                        <a:t>3.68</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13 / </a:t>
                      </a:r>
                      <a:r>
                        <a:rPr lang="en-US" sz="1800" b="0" i="0" u="none" strike="noStrike">
                          <a:solidFill>
                            <a:srgbClr val="0070C0"/>
                          </a:solidFill>
                          <a:effectLst/>
                          <a:latin typeface="+mn-lt"/>
                        </a:rPr>
                        <a:t>10</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2% / </a:t>
                      </a:r>
                      <a:r>
                        <a:rPr lang="en-US" sz="1800" b="0" i="0" u="none" strike="noStrike">
                          <a:solidFill>
                            <a:srgbClr val="0070C0"/>
                          </a:solidFill>
                          <a:effectLst/>
                          <a:latin typeface="+mn-lt"/>
                        </a:rPr>
                        <a:t>1%</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8% / </a:t>
                      </a:r>
                      <a:r>
                        <a:rPr lang="en-US" sz="1800" b="0" i="0" u="none" strike="noStrike">
                          <a:solidFill>
                            <a:srgbClr val="0070C0"/>
                          </a:solidFill>
                          <a:effectLst/>
                          <a:latin typeface="+mn-lt"/>
                        </a:rPr>
                        <a:t>6%</a:t>
                      </a:r>
                    </a:p>
                  </a:txBody>
                  <a:tcPr marL="45720" marR="45720" anchor="b">
                    <a:solidFill>
                      <a:srgbClr val="FFFFFF"/>
                    </a:solidFill>
                  </a:tcPr>
                </a:tc>
                <a:extLst>
                  <a:ext uri="{0D108BD9-81ED-4DB2-BD59-A6C34878D82A}">
                    <a16:rowId xmlns:a16="http://schemas.microsoft.com/office/drawing/2014/main" val="97659172"/>
                  </a:ext>
                </a:extLst>
              </a:tr>
              <a:tr h="359229">
                <a:tc>
                  <a:txBody>
                    <a:bodyPr/>
                    <a:lstStyle/>
                    <a:p>
                      <a:pPr algn="l" fontAlgn="b"/>
                      <a:r>
                        <a:rPr lang="en-US" sz="1800" b="0" u="none" strike="noStrike">
                          <a:solidFill>
                            <a:srgbClr val="000000"/>
                          </a:solidFill>
                          <a:effectLst/>
                        </a:rPr>
                        <a:t>Same-sex unmarried partner household</a:t>
                      </a:r>
                      <a:endParaRPr lang="en-US" sz="18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800" b="0" i="0" u="none" strike="noStrike">
                          <a:solidFill>
                            <a:srgbClr val="000000"/>
                          </a:solidFill>
                          <a:effectLst/>
                          <a:latin typeface="+mn-lt"/>
                        </a:rPr>
                        <a:t>176</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800" b="0" i="0" u="none" strike="noStrike">
                          <a:solidFill>
                            <a:srgbClr val="000000"/>
                          </a:solidFill>
                          <a:effectLst/>
                          <a:latin typeface="+mn-lt"/>
                        </a:rPr>
                        <a:t>3.61 / </a:t>
                      </a:r>
                      <a:r>
                        <a:rPr lang="en-US" sz="1800" b="0" i="0" u="none" strike="noStrike">
                          <a:solidFill>
                            <a:srgbClr val="0070C0"/>
                          </a:solidFill>
                          <a:effectLst/>
                          <a:latin typeface="+mn-lt"/>
                        </a:rPr>
                        <a:t>2.29</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10 / </a:t>
                      </a:r>
                      <a:r>
                        <a:rPr lang="en-US" sz="1800" b="0" i="0" u="none" strike="noStrike">
                          <a:solidFill>
                            <a:srgbClr val="0070C0"/>
                          </a:solidFill>
                          <a:effectLst/>
                          <a:latin typeface="+mn-lt"/>
                        </a:rPr>
                        <a:t>6</a:t>
                      </a:r>
                    </a:p>
                  </a:txBody>
                  <a:tcPr marL="45720" marR="45720" anchor="b">
                    <a:solidFill>
                      <a:srgbClr val="FFFFFF"/>
                    </a:solidFill>
                  </a:tcPr>
                </a:tc>
                <a:tc>
                  <a:txBody>
                    <a:bodyPr/>
                    <a:lstStyle/>
                    <a:p>
                      <a:pPr algn="r" fontAlgn="b"/>
                      <a:r>
                        <a:rPr lang="en-US" sz="1800" b="0" i="0" u="none" strike="noStrike">
                          <a:solidFill>
                            <a:srgbClr val="000000"/>
                          </a:solidFill>
                          <a:effectLst/>
                          <a:latin typeface="+mn-lt"/>
                        </a:rPr>
                        <a:t>33% / </a:t>
                      </a:r>
                      <a:r>
                        <a:rPr lang="en-US" sz="1800" b="0" i="0" u="none" strike="noStrike">
                          <a:solidFill>
                            <a:srgbClr val="0070C0"/>
                          </a:solidFill>
                          <a:effectLst/>
                          <a:latin typeface="+mn-lt"/>
                        </a:rPr>
                        <a:t>24%</a:t>
                      </a:r>
                    </a:p>
                  </a:txBody>
                  <a:tcPr marL="45720" marR="45720" anchor="b">
                    <a:solidFill>
                      <a:srgbClr val="FFFFFF"/>
                    </a:solidFill>
                  </a:tcPr>
                </a:tc>
                <a:tc>
                  <a:txBody>
                    <a:bodyPr/>
                    <a:lstStyle/>
                    <a:p>
                      <a:pPr algn="r" fontAlgn="b"/>
                      <a:r>
                        <a:rPr lang="en-US" sz="1800" b="0" i="0" u="none" strike="noStrike" dirty="0">
                          <a:solidFill>
                            <a:srgbClr val="000000"/>
                          </a:solidFill>
                          <a:effectLst/>
                          <a:latin typeface="+mn-lt"/>
                        </a:rPr>
                        <a:t>200% / </a:t>
                      </a:r>
                      <a:r>
                        <a:rPr lang="en-US" sz="1800" b="0" i="0" u="none" strike="noStrike" dirty="0">
                          <a:solidFill>
                            <a:srgbClr val="0070C0"/>
                          </a:solidFill>
                          <a:effectLst/>
                          <a:latin typeface="+mn-lt"/>
                        </a:rPr>
                        <a:t>100%</a:t>
                      </a:r>
                    </a:p>
                  </a:txBody>
                  <a:tcPr marL="45720" marR="45720" anchor="b">
                    <a:solidFill>
                      <a:srgbClr val="FFFFFF"/>
                    </a:solidFill>
                  </a:tcPr>
                </a:tc>
                <a:extLst>
                  <a:ext uri="{0D108BD9-81ED-4DB2-BD59-A6C34878D82A}">
                    <a16:rowId xmlns:a16="http://schemas.microsoft.com/office/drawing/2014/main" val="1070877973"/>
                  </a:ext>
                </a:extLst>
              </a:tr>
            </a:tbl>
          </a:graphicData>
        </a:graphic>
      </p:graphicFrame>
      <p:sp>
        <p:nvSpPr>
          <p:cNvPr id="5" name="TextBox 4">
            <a:extLst>
              <a:ext uri="{FF2B5EF4-FFF2-40B4-BE49-F238E27FC236}">
                <a16:creationId xmlns:a16="http://schemas.microsoft.com/office/drawing/2014/main" id="{658243BE-E096-4FC5-9E73-2700F7018F18}"/>
              </a:ext>
            </a:extLst>
          </p:cNvPr>
          <p:cNvSpPr txBox="1"/>
          <p:nvPr/>
        </p:nvSpPr>
        <p:spPr>
          <a:xfrm>
            <a:off x="10725918" y="6640780"/>
            <a:ext cx="1492716" cy="261610"/>
          </a:xfrm>
          <a:prstGeom prst="rect">
            <a:avLst/>
          </a:prstGeom>
          <a:noFill/>
        </p:spPr>
        <p:txBody>
          <a:bodyPr wrap="none" rtlCol="0">
            <a:spAutoFit/>
          </a:bodyPr>
          <a:lstStyle/>
          <a:p>
            <a:r>
              <a:rPr lang="en-US" sz="1100">
                <a:solidFill>
                  <a:schemeClr val="bg1"/>
                </a:solidFill>
              </a:rPr>
              <a:t>CBDRB-FY22-DSEP-004</a:t>
            </a:r>
          </a:p>
        </p:txBody>
      </p:sp>
      <p:sp>
        <p:nvSpPr>
          <p:cNvPr id="6" name="TextBox 5">
            <a:extLst>
              <a:ext uri="{FF2B5EF4-FFF2-40B4-BE49-F238E27FC236}">
                <a16:creationId xmlns:a16="http://schemas.microsoft.com/office/drawing/2014/main" id="{F0D1848B-161A-72BB-AE61-6ECA977BA09A}"/>
              </a:ext>
            </a:extLst>
          </p:cNvPr>
          <p:cNvSpPr txBox="1"/>
          <p:nvPr/>
        </p:nvSpPr>
        <p:spPr>
          <a:xfrm>
            <a:off x="3619500" y="6492875"/>
            <a:ext cx="4953000" cy="307777"/>
          </a:xfrm>
          <a:prstGeom prst="rect">
            <a:avLst/>
          </a:prstGeom>
          <a:noFill/>
        </p:spPr>
        <p:txBody>
          <a:bodyPr wrap="square" rtlCol="0">
            <a:spAutoFit/>
          </a:bodyPr>
          <a:lstStyle/>
          <a:p>
            <a:pPr algn="ctr"/>
            <a:r>
              <a:rPr lang="en-US" sz="14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CBDRB-FY22-DSEP-004</a:t>
            </a:r>
          </a:p>
        </p:txBody>
      </p:sp>
    </p:spTree>
    <p:extLst>
      <p:ext uri="{BB962C8B-B14F-4D97-AF65-F5344CB8AC3E}">
        <p14:creationId xmlns:p14="http://schemas.microsoft.com/office/powerpoint/2010/main" val="1402117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24</a:t>
            </a:fld>
            <a:endParaRPr lang="en-US"/>
          </a:p>
        </p:txBody>
      </p:sp>
      <p:graphicFrame>
        <p:nvGraphicFramePr>
          <p:cNvPr id="3" name="Table 2">
            <a:extLst>
              <a:ext uri="{FF2B5EF4-FFF2-40B4-BE49-F238E27FC236}">
                <a16:creationId xmlns:a16="http://schemas.microsoft.com/office/drawing/2014/main" id="{482C3110-587C-4309-84D3-50360C3AA4FF}"/>
              </a:ext>
            </a:extLst>
          </p:cNvPr>
          <p:cNvGraphicFramePr>
            <a:graphicFrameLocks noGrp="1"/>
          </p:cNvGraphicFramePr>
          <p:nvPr/>
        </p:nvGraphicFramePr>
        <p:xfrm>
          <a:off x="727465" y="411480"/>
          <a:ext cx="11132214" cy="6035040"/>
        </p:xfrm>
        <a:graphic>
          <a:graphicData uri="http://schemas.openxmlformats.org/drawingml/2006/table">
            <a:tbl>
              <a:tblPr>
                <a:tableStyleId>{9D7B26C5-4107-4FEC-AEDC-1716B250A1EF}</a:tableStyleId>
              </a:tblPr>
              <a:tblGrid>
                <a:gridCol w="4457094">
                  <a:extLst>
                    <a:ext uri="{9D8B030D-6E8A-4147-A177-3AD203B41FA5}">
                      <a16:colId xmlns:a16="http://schemas.microsoft.com/office/drawing/2014/main" val="3974912166"/>
                    </a:ext>
                  </a:extLst>
                </a:gridCol>
                <a:gridCol w="1554480">
                  <a:extLst>
                    <a:ext uri="{9D8B030D-6E8A-4147-A177-3AD203B41FA5}">
                      <a16:colId xmlns:a16="http://schemas.microsoft.com/office/drawing/2014/main" val="3751492019"/>
                    </a:ext>
                  </a:extLst>
                </a:gridCol>
                <a:gridCol w="1280160">
                  <a:extLst>
                    <a:ext uri="{9D8B030D-6E8A-4147-A177-3AD203B41FA5}">
                      <a16:colId xmlns:a16="http://schemas.microsoft.com/office/drawing/2014/main" val="3585831484"/>
                    </a:ext>
                  </a:extLst>
                </a:gridCol>
                <a:gridCol w="1188720">
                  <a:extLst>
                    <a:ext uri="{9D8B030D-6E8A-4147-A177-3AD203B41FA5}">
                      <a16:colId xmlns:a16="http://schemas.microsoft.com/office/drawing/2014/main" val="2081579861"/>
                    </a:ext>
                  </a:extLst>
                </a:gridCol>
                <a:gridCol w="1188720">
                  <a:extLst>
                    <a:ext uri="{9D8B030D-6E8A-4147-A177-3AD203B41FA5}">
                      <a16:colId xmlns:a16="http://schemas.microsoft.com/office/drawing/2014/main" val="476367853"/>
                    </a:ext>
                  </a:extLst>
                </a:gridCol>
                <a:gridCol w="1463040">
                  <a:extLst>
                    <a:ext uri="{9D8B030D-6E8A-4147-A177-3AD203B41FA5}">
                      <a16:colId xmlns:a16="http://schemas.microsoft.com/office/drawing/2014/main" val="1000094819"/>
                    </a:ext>
                  </a:extLst>
                </a:gridCol>
              </a:tblGrid>
              <a:tr h="325120">
                <a:tc gridSpan="6">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600" b="1" u="none" strike="noStrike" dirty="0">
                          <a:effectLst/>
                        </a:rPr>
                        <a:t>Tenure By Race of Householder</a:t>
                      </a:r>
                      <a:r>
                        <a:rPr lang="en-US" sz="1600" b="0" u="none" strike="noStrike" dirty="0">
                          <a:effectLst/>
                        </a:rPr>
                        <a:t>                     </a:t>
                      </a:r>
                      <a:r>
                        <a:rPr lang="en-US" sz="1600" u="none" strike="noStrike" dirty="0">
                          <a:effectLst/>
                        </a:rPr>
                        <a:t>2022-08-25 / </a:t>
                      </a:r>
                      <a:r>
                        <a:rPr lang="en-US" sz="1600" u="none" strike="noStrike" dirty="0">
                          <a:solidFill>
                            <a:srgbClr val="0070C0"/>
                          </a:solidFill>
                          <a:effectLst/>
                        </a:rPr>
                        <a:t>2023-04-03         </a:t>
                      </a:r>
                      <a:r>
                        <a:rPr lang="en-US" sz="1600" b="0" u="none" strike="noStrike" dirty="0">
                          <a:effectLst/>
                        </a:rPr>
                        <a:t>          </a:t>
                      </a:r>
                      <a:r>
                        <a:rPr lang="en-US" sz="1600" u="none" strike="noStrike" dirty="0">
                          <a:effectLst/>
                        </a:rPr>
                        <a:t>Universe: Occupied Housing Units. Geography: County</a:t>
                      </a:r>
                      <a:endParaRPr lang="en-US" sz="1600" b="0"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solidFill>
                      <a:srgbClr val="FFFFFF"/>
                    </a:solidFill>
                  </a:tcPr>
                </a:tc>
                <a:tc hMerge="1">
                  <a:txBody>
                    <a:bodyPr/>
                    <a:lstStyle/>
                    <a:p>
                      <a:pPr algn="l" fontAlgn="b"/>
                      <a:endParaRPr lang="en-US" sz="1600" b="0" i="0" u="none" strike="noStrike">
                        <a:solidFill>
                          <a:srgbClr val="000000"/>
                        </a:solidFill>
                        <a:effectLst/>
                        <a:latin typeface="+mn-lt"/>
                      </a:endParaRPr>
                    </a:p>
                  </a:txBody>
                  <a:tcPr marL="8534" marR="8534" marT="8534" marB="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extLst>
                  <a:ext uri="{0D108BD9-81ED-4DB2-BD59-A6C34878D82A}">
                    <a16:rowId xmlns:a16="http://schemas.microsoft.com/office/drawing/2014/main" val="3052511057"/>
                  </a:ext>
                </a:extLst>
              </a:tr>
              <a:tr h="325120">
                <a:tc>
                  <a:txBody>
                    <a:bodyPr/>
                    <a:lstStyle/>
                    <a:p>
                      <a:pPr algn="l" fontAlgn="b"/>
                      <a:r>
                        <a:rPr lang="en-US" sz="1600" u="none" strike="noStrike">
                          <a:effectLst/>
                        </a:rPr>
                        <a:t> </a:t>
                      </a:r>
                      <a:endParaRPr lang="en-US" sz="16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Mean Population</a:t>
                      </a:r>
                      <a:endParaRPr lang="en-US" sz="16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MAE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95</a:t>
                      </a:r>
                      <a:r>
                        <a:rPr lang="en-US" sz="1600" u="none" strike="noStrike" baseline="30000">
                          <a:effectLst/>
                        </a:rPr>
                        <a:t>th </a:t>
                      </a:r>
                      <a:r>
                        <a:rPr lang="en-US" sz="1600" u="none" strike="noStrike">
                          <a:effectLst/>
                        </a:rPr>
                        <a:t>AE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MAPE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95</a:t>
                      </a:r>
                      <a:r>
                        <a:rPr lang="en-US" sz="1600" u="none" strike="noStrike" baseline="30000">
                          <a:effectLst/>
                        </a:rPr>
                        <a:t>th </a:t>
                      </a:r>
                      <a:r>
                        <a:rPr lang="en-US" sz="1600" u="none" strike="noStrike">
                          <a:effectLst/>
                        </a:rPr>
                        <a:t>APE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18081748"/>
                  </a:ext>
                </a:extLst>
              </a:tr>
              <a:tr h="325120">
                <a:tc>
                  <a:txBody>
                    <a:bodyPr/>
                    <a:lstStyle/>
                    <a:p>
                      <a:pPr algn="l" fontAlgn="b"/>
                      <a:r>
                        <a:rPr lang="en-US" sz="1600" b="0" u="sng" strike="noStrike">
                          <a:solidFill>
                            <a:srgbClr val="000000"/>
                          </a:solidFill>
                          <a:effectLst/>
                        </a:rPr>
                        <a:t>Owner occupied</a:t>
                      </a:r>
                      <a:endParaRPr lang="en-US" sz="1600" b="0" i="0" u="sng"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tc>
                  <a:txBody>
                    <a:bodyPr/>
                    <a:lstStyle/>
                    <a:p>
                      <a:pPr algn="l"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FF"/>
                    </a:solidFill>
                  </a:tcPr>
                </a:tc>
                <a:tc>
                  <a:txBody>
                    <a:bodyPr/>
                    <a:lstStyle/>
                    <a:p>
                      <a:pPr algn="l"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T w="12700" cap="flat" cmpd="sng" algn="ctr">
                      <a:solidFill>
                        <a:schemeClr val="tx1"/>
                      </a:solidFill>
                      <a:prstDash val="solid"/>
                      <a:round/>
                      <a:headEnd type="none" w="med" len="med"/>
                      <a:tailEnd type="none" w="med" len="med"/>
                    </a:lnT>
                    <a:solidFill>
                      <a:srgbClr val="FFFFFF"/>
                    </a:solidFill>
                  </a:tcPr>
                </a:tc>
                <a:tc>
                  <a:txBody>
                    <a:bodyPr/>
                    <a:lstStyle/>
                    <a:p>
                      <a:pPr algn="l"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T w="12700" cap="flat" cmpd="sng" algn="ctr">
                      <a:solidFill>
                        <a:schemeClr val="tx1"/>
                      </a:solidFill>
                      <a:prstDash val="solid"/>
                      <a:round/>
                      <a:headEnd type="none" w="med" len="med"/>
                      <a:tailEnd type="none" w="med" len="med"/>
                    </a:lnT>
                    <a:solidFill>
                      <a:srgbClr val="FFFFFF"/>
                    </a:solidFill>
                  </a:tcPr>
                </a:tc>
                <a:tc>
                  <a:txBody>
                    <a:bodyPr/>
                    <a:lstStyle/>
                    <a:p>
                      <a:pPr algn="l"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T w="12700" cap="flat" cmpd="sng" algn="ctr">
                      <a:solidFill>
                        <a:schemeClr val="tx1"/>
                      </a:solidFill>
                      <a:prstDash val="solid"/>
                      <a:round/>
                      <a:headEnd type="none" w="med" len="med"/>
                      <a:tailEnd type="none" w="med" len="med"/>
                    </a:lnT>
                    <a:solidFill>
                      <a:srgbClr val="FFFFFF"/>
                    </a:solidFill>
                  </a:tcPr>
                </a:tc>
                <a:tc>
                  <a:txBody>
                    <a:bodyPr/>
                    <a:lstStyle/>
                    <a:p>
                      <a:pPr algn="l"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2219064105"/>
                  </a:ext>
                </a:extLst>
              </a:tr>
              <a:tr h="325120">
                <a:tc>
                  <a:txBody>
                    <a:bodyPr/>
                    <a:lstStyle/>
                    <a:p>
                      <a:pPr algn="l" fontAlgn="b"/>
                      <a:r>
                        <a:rPr lang="en-US" sz="1600" b="0" u="none" strike="noStrike">
                          <a:solidFill>
                            <a:srgbClr val="000000"/>
                          </a:solidFill>
                          <a:effectLst/>
                        </a:rPr>
                        <a:t>    White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20,187</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83.61 / </a:t>
                      </a:r>
                      <a:r>
                        <a:rPr lang="en-US" sz="1600" b="0" u="none" strike="noStrike">
                          <a:solidFill>
                            <a:srgbClr val="0070C0"/>
                          </a:solidFill>
                          <a:effectLst/>
                        </a:rPr>
                        <a:t>5.54</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258 / </a:t>
                      </a:r>
                      <a:r>
                        <a:rPr lang="en-US" sz="1600" b="0" u="none" strike="noStrike">
                          <a:solidFill>
                            <a:srgbClr val="0070C0"/>
                          </a:solidFill>
                          <a:effectLst/>
                        </a:rPr>
                        <a:t>15</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 / </a:t>
                      </a:r>
                      <a:r>
                        <a:rPr lang="en-US" sz="1600" b="0" u="none" strike="noStrike">
                          <a:solidFill>
                            <a:srgbClr val="0070C0"/>
                          </a:solidFill>
                          <a:effectLst/>
                        </a:rPr>
                        <a:t>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5% / </a:t>
                      </a:r>
                      <a:r>
                        <a:rPr lang="en-US" sz="1600" b="0" u="none" strike="noStrike">
                          <a:solidFill>
                            <a:srgbClr val="0070C0"/>
                          </a:solidFill>
                          <a:effectLst/>
                        </a:rPr>
                        <a:t>1%</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913278264"/>
                  </a:ext>
                </a:extLst>
              </a:tr>
              <a:tr h="325120">
                <a:tc>
                  <a:txBody>
                    <a:bodyPr/>
                    <a:lstStyle/>
                    <a:p>
                      <a:pPr algn="l" fontAlgn="b"/>
                      <a:r>
                        <a:rPr lang="en-US" sz="1600" b="0" u="none" strike="noStrike">
                          <a:solidFill>
                            <a:srgbClr val="000000"/>
                          </a:solidFill>
                          <a:effectLst/>
                        </a:rPr>
                        <a:t>    Black or African American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1,992</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48.09 / </a:t>
                      </a:r>
                      <a:r>
                        <a:rPr lang="en-US" sz="1600" b="0" u="none" strike="noStrike">
                          <a:solidFill>
                            <a:srgbClr val="0070C0"/>
                          </a:solidFill>
                          <a:effectLst/>
                        </a:rPr>
                        <a:t>4.10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157 / </a:t>
                      </a:r>
                      <a:r>
                        <a:rPr lang="en-US" sz="1600" b="0" u="none" strike="noStrike">
                          <a:solidFill>
                            <a:srgbClr val="0070C0"/>
                          </a:solidFill>
                          <a:effectLst/>
                        </a:rPr>
                        <a:t>12</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238% / </a:t>
                      </a:r>
                      <a:r>
                        <a:rPr lang="en-US" sz="1600" b="0" u="none" strike="noStrike">
                          <a:solidFill>
                            <a:srgbClr val="0070C0"/>
                          </a:solidFill>
                          <a:effectLst/>
                        </a:rPr>
                        <a:t>32%</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1,200%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2845364355"/>
                  </a:ext>
                </a:extLst>
              </a:tr>
              <a:tr h="325120">
                <a:tc>
                  <a:txBody>
                    <a:bodyPr/>
                    <a:lstStyle/>
                    <a:p>
                      <a:pPr algn="l" fontAlgn="b"/>
                      <a:r>
                        <a:rPr lang="en-US" sz="1600" b="0" u="none" strike="noStrike">
                          <a:solidFill>
                            <a:srgbClr val="000000"/>
                          </a:solidFill>
                          <a:effectLst/>
                        </a:rPr>
                        <a:t>    American Indian and Alaska Native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162</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18.08 / </a:t>
                      </a:r>
                      <a:r>
                        <a:rPr lang="en-US" sz="1600" b="0" u="none" strike="noStrike">
                          <a:solidFill>
                            <a:srgbClr val="0070C0"/>
                          </a:solidFill>
                          <a:effectLst/>
                        </a:rPr>
                        <a:t>3.45</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60 / </a:t>
                      </a:r>
                      <a:r>
                        <a:rPr lang="en-US" sz="1600" b="0" u="none" strike="noStrike">
                          <a:solidFill>
                            <a:srgbClr val="0070C0"/>
                          </a:solidFill>
                          <a:effectLst/>
                        </a:rPr>
                        <a:t>10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81% / </a:t>
                      </a:r>
                      <a:r>
                        <a:rPr lang="en-US" sz="1600" b="0" u="none" strike="noStrike">
                          <a:solidFill>
                            <a:srgbClr val="0070C0"/>
                          </a:solidFill>
                          <a:effectLst/>
                        </a:rPr>
                        <a:t>23%</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300% / </a:t>
                      </a:r>
                      <a:r>
                        <a:rPr lang="en-US" sz="1600" b="0" u="none" strike="noStrike">
                          <a:solidFill>
                            <a:srgbClr val="0070C0"/>
                          </a:solidFill>
                          <a:effectLst/>
                        </a:rPr>
                        <a:t>100%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97659172"/>
                  </a:ext>
                </a:extLst>
              </a:tr>
              <a:tr h="325120">
                <a:tc>
                  <a:txBody>
                    <a:bodyPr/>
                    <a:lstStyle/>
                    <a:p>
                      <a:pPr algn="l" fontAlgn="b"/>
                      <a:r>
                        <a:rPr lang="en-US" sz="1600" b="0" u="none" strike="noStrike">
                          <a:solidFill>
                            <a:srgbClr val="000000"/>
                          </a:solidFill>
                          <a:effectLst/>
                        </a:rPr>
                        <a:t>    Asian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856</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31.60 / </a:t>
                      </a:r>
                      <a:r>
                        <a:rPr lang="en-US" sz="1600" b="0" u="none" strike="noStrike">
                          <a:solidFill>
                            <a:srgbClr val="0070C0"/>
                          </a:solidFill>
                          <a:effectLst/>
                        </a:rPr>
                        <a:t>2.96</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112 / </a:t>
                      </a:r>
                      <a:r>
                        <a:rPr lang="en-US" sz="1600" b="0" u="none" strike="noStrike">
                          <a:solidFill>
                            <a:srgbClr val="0070C0"/>
                          </a:solidFill>
                          <a:effectLst/>
                        </a:rPr>
                        <a:t>9</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227% / </a:t>
                      </a:r>
                      <a:r>
                        <a:rPr lang="en-US" sz="1600" b="0" u="none" strike="noStrike">
                          <a:solidFill>
                            <a:srgbClr val="0070C0"/>
                          </a:solidFill>
                          <a:effectLst/>
                        </a:rPr>
                        <a:t>35%</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948%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683447515"/>
                  </a:ext>
                </a:extLst>
              </a:tr>
              <a:tr h="325120">
                <a:tc>
                  <a:txBody>
                    <a:bodyPr/>
                    <a:lstStyle/>
                    <a:p>
                      <a:pPr algn="l" fontAlgn="b"/>
                      <a:r>
                        <a:rPr lang="en-US" sz="1600" b="0" u="none" strike="noStrike">
                          <a:solidFill>
                            <a:srgbClr val="000000"/>
                          </a:solidFill>
                          <a:effectLst/>
                        </a:rPr>
                        <a:t>    Native Hawaiian and Other Pacific Islander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20</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5.10 / </a:t>
                      </a:r>
                      <a:r>
                        <a:rPr lang="en-US" sz="1600" b="0" u="none" strike="noStrike">
                          <a:solidFill>
                            <a:srgbClr val="0070C0"/>
                          </a:solidFill>
                          <a:effectLst/>
                        </a:rPr>
                        <a:t>1.51</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18 / </a:t>
                      </a:r>
                      <a:r>
                        <a:rPr lang="en-US" sz="1600" b="0" u="none" strike="noStrike">
                          <a:solidFill>
                            <a:srgbClr val="0070C0"/>
                          </a:solidFill>
                          <a:effectLst/>
                        </a:rPr>
                        <a:t>5</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128% / </a:t>
                      </a:r>
                      <a:r>
                        <a:rPr lang="en-US" sz="1600" b="0" u="none" strike="noStrike">
                          <a:solidFill>
                            <a:srgbClr val="0070C0"/>
                          </a:solidFill>
                          <a:effectLst/>
                        </a:rPr>
                        <a:t>65%</a:t>
                      </a:r>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400%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1070877973"/>
                  </a:ext>
                </a:extLst>
              </a:tr>
              <a:tr h="325120">
                <a:tc>
                  <a:txBody>
                    <a:bodyPr/>
                    <a:lstStyle/>
                    <a:p>
                      <a:pPr algn="l" fontAlgn="b"/>
                      <a:r>
                        <a:rPr lang="en-US" sz="1600" b="0" u="none" strike="noStrike">
                          <a:solidFill>
                            <a:srgbClr val="000000"/>
                          </a:solidFill>
                          <a:effectLst/>
                        </a:rPr>
                        <a:t>    Some Other Race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629</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15.29 / </a:t>
                      </a:r>
                      <a:r>
                        <a:rPr lang="en-US" sz="1600" b="0" u="none" strike="noStrike">
                          <a:solidFill>
                            <a:srgbClr val="0070C0"/>
                          </a:solidFill>
                          <a:effectLst/>
                        </a:rPr>
                        <a:t>3.13</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53 / </a:t>
                      </a:r>
                      <a:r>
                        <a:rPr lang="en-US" sz="1600" b="0" u="none" strike="noStrike">
                          <a:solidFill>
                            <a:srgbClr val="0070C0"/>
                          </a:solidFill>
                          <a:effectLst/>
                        </a:rPr>
                        <a:t>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66% / </a:t>
                      </a:r>
                      <a:r>
                        <a:rPr lang="en-US" sz="1600" b="0" u="none" strike="noStrike">
                          <a:solidFill>
                            <a:srgbClr val="0070C0"/>
                          </a:solidFill>
                          <a:effectLst/>
                        </a:rPr>
                        <a:t>26%</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270% / </a:t>
                      </a:r>
                      <a:r>
                        <a:rPr lang="en-US" sz="1600" b="0" u="none" strike="noStrike">
                          <a:solidFill>
                            <a:srgbClr val="0070C0"/>
                          </a:solidFill>
                          <a:effectLst/>
                        </a:rPr>
                        <a:t>117%</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8401558"/>
                  </a:ext>
                </a:extLst>
              </a:tr>
              <a:tr h="325120">
                <a:tc>
                  <a:txBody>
                    <a:bodyPr/>
                    <a:lstStyle/>
                    <a:p>
                      <a:pPr algn="l" fontAlgn="b"/>
                      <a:r>
                        <a:rPr lang="en-US" sz="1600" b="0" u="none" strike="noStrike">
                          <a:solidFill>
                            <a:srgbClr val="000000"/>
                          </a:solidFill>
                          <a:effectLst/>
                        </a:rPr>
                        <a:t>    Two or More Races</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332</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19.37 / </a:t>
                      </a:r>
                      <a:r>
                        <a:rPr lang="en-US" sz="1600" b="0" u="none" strike="noStrike">
                          <a:solidFill>
                            <a:srgbClr val="0070C0"/>
                          </a:solidFill>
                          <a:effectLst/>
                        </a:rPr>
                        <a:t>3.38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63 / </a:t>
                      </a:r>
                      <a:r>
                        <a:rPr lang="en-US" sz="1600" b="0" u="none" strike="noStrike">
                          <a:solidFill>
                            <a:srgbClr val="0070C0"/>
                          </a:solidFill>
                          <a:effectLst/>
                        </a:rPr>
                        <a:t>9</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47% / </a:t>
                      </a:r>
                      <a:r>
                        <a:rPr lang="en-US" sz="1600" b="0" u="none" strike="noStrike">
                          <a:solidFill>
                            <a:srgbClr val="0070C0"/>
                          </a:solidFill>
                          <a:effectLst/>
                        </a:rPr>
                        <a:t>12%</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188% / </a:t>
                      </a:r>
                      <a:r>
                        <a:rPr lang="en-US" sz="1600" b="0" u="none" strike="noStrike">
                          <a:solidFill>
                            <a:srgbClr val="0070C0"/>
                          </a:solidFill>
                          <a:effectLst/>
                        </a:rPr>
                        <a:t>44%</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3755711343"/>
                  </a:ext>
                </a:extLst>
              </a:tr>
              <a:tr h="325120">
                <a:tc>
                  <a:txBody>
                    <a:bodyPr/>
                    <a:lstStyle/>
                    <a:p>
                      <a:pPr algn="l" fontAlgn="b"/>
                      <a:r>
                        <a:rPr lang="en-US" sz="1600" b="0" u="sng" strike="noStrike">
                          <a:solidFill>
                            <a:srgbClr val="000000"/>
                          </a:solidFill>
                          <a:effectLst/>
                        </a:rPr>
                        <a:t>Renter occupied</a:t>
                      </a:r>
                      <a:endParaRPr lang="en-US" sz="1600" b="0" i="0" u="sng"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 </a:t>
                      </a:r>
                      <a:endParaRPr lang="en-US" sz="1600" b="0" i="0" u="none" strike="noStrike">
                        <a:solidFill>
                          <a:srgbClr val="00000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85989519"/>
                  </a:ext>
                </a:extLst>
              </a:tr>
              <a:tr h="325120">
                <a:tc>
                  <a:txBody>
                    <a:bodyPr/>
                    <a:lstStyle/>
                    <a:p>
                      <a:pPr algn="l" fontAlgn="b"/>
                      <a:r>
                        <a:rPr lang="en-US" sz="1600" b="0" u="none" strike="noStrike">
                          <a:solidFill>
                            <a:srgbClr val="000000"/>
                          </a:solidFill>
                          <a:effectLst/>
                        </a:rPr>
                        <a:t>    White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8,370</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57.34 / </a:t>
                      </a:r>
                      <a:r>
                        <a:rPr lang="en-US" sz="1600" b="0" u="none" strike="noStrike">
                          <a:solidFill>
                            <a:srgbClr val="0070C0"/>
                          </a:solidFill>
                          <a:effectLst/>
                        </a:rPr>
                        <a:t>4.59</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179 / </a:t>
                      </a:r>
                      <a:r>
                        <a:rPr lang="en-US" sz="1600" b="0" u="none" strike="noStrike">
                          <a:solidFill>
                            <a:srgbClr val="0070C0"/>
                          </a:solidFill>
                          <a:effectLst/>
                        </a:rPr>
                        <a:t>12</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3% / </a:t>
                      </a:r>
                      <a:r>
                        <a:rPr lang="en-US" sz="1600" b="0" u="none" strike="noStrike">
                          <a:solidFill>
                            <a:srgbClr val="0070C0"/>
                          </a:solidFill>
                          <a:effectLst/>
                        </a:rPr>
                        <a:t>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11% / </a:t>
                      </a:r>
                      <a:r>
                        <a:rPr lang="en-US" sz="1600" b="0" u="none" strike="noStrike">
                          <a:solidFill>
                            <a:srgbClr val="0070C0"/>
                          </a:solidFill>
                          <a:effectLst/>
                        </a:rPr>
                        <a:t>2%</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4083478132"/>
                  </a:ext>
                </a:extLst>
              </a:tr>
              <a:tr h="325120">
                <a:tc>
                  <a:txBody>
                    <a:bodyPr/>
                    <a:lstStyle/>
                    <a:p>
                      <a:pPr algn="l" fontAlgn="b"/>
                      <a:r>
                        <a:rPr lang="en-US" sz="1600" b="0" u="none" strike="noStrike">
                          <a:solidFill>
                            <a:srgbClr val="000000"/>
                          </a:solidFill>
                          <a:effectLst/>
                        </a:rPr>
                        <a:t>    Black or African American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2,504</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33.81 / </a:t>
                      </a:r>
                      <a:r>
                        <a:rPr lang="en-US" sz="1600" b="0" u="none" strike="noStrike">
                          <a:solidFill>
                            <a:srgbClr val="0070C0"/>
                          </a:solidFill>
                          <a:effectLst/>
                        </a:rPr>
                        <a:t>3.43</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102 / </a:t>
                      </a:r>
                      <a:r>
                        <a:rPr lang="en-US" sz="1600" b="0" u="none" strike="noStrike">
                          <a:solidFill>
                            <a:srgbClr val="0070C0"/>
                          </a:solidFill>
                          <a:effectLst/>
                        </a:rPr>
                        <a:t>9</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167% / </a:t>
                      </a:r>
                      <a:r>
                        <a:rPr lang="en-US" sz="1600" b="0" u="none" strike="noStrike">
                          <a:solidFill>
                            <a:srgbClr val="0070C0"/>
                          </a:solidFill>
                          <a:effectLst/>
                        </a:rPr>
                        <a:t>28%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800%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143672581"/>
                  </a:ext>
                </a:extLst>
              </a:tr>
              <a:tr h="325120">
                <a:tc>
                  <a:txBody>
                    <a:bodyPr/>
                    <a:lstStyle/>
                    <a:p>
                      <a:pPr algn="l" fontAlgn="b"/>
                      <a:r>
                        <a:rPr lang="en-US" sz="1600" b="0" u="none" strike="noStrike">
                          <a:solidFill>
                            <a:srgbClr val="000000"/>
                          </a:solidFill>
                          <a:effectLst/>
                        </a:rPr>
                        <a:t>    American Indian and Alaska Native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137</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14.67 / </a:t>
                      </a:r>
                      <a:r>
                        <a:rPr lang="en-US" sz="1600" b="0" u="none" strike="noStrike">
                          <a:solidFill>
                            <a:srgbClr val="0070C0"/>
                          </a:solidFill>
                          <a:effectLst/>
                        </a:rPr>
                        <a:t>3.06</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54 / </a:t>
                      </a:r>
                      <a:r>
                        <a:rPr lang="en-US" sz="1600" b="0" u="none" strike="noStrike">
                          <a:solidFill>
                            <a:srgbClr val="0070C0"/>
                          </a:solidFill>
                          <a:effectLst/>
                        </a:rPr>
                        <a:t>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90% / </a:t>
                      </a:r>
                      <a:r>
                        <a:rPr lang="en-US" sz="1600" b="0" u="none" strike="noStrike">
                          <a:solidFill>
                            <a:srgbClr val="0070C0"/>
                          </a:solidFill>
                          <a:effectLst/>
                        </a:rPr>
                        <a:t>29%</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375% / </a:t>
                      </a:r>
                      <a:r>
                        <a:rPr lang="en-US" sz="1600" b="0" u="none" strike="noStrike">
                          <a:solidFill>
                            <a:srgbClr val="0070C0"/>
                          </a:solidFill>
                          <a:effectLst/>
                        </a:rPr>
                        <a:t>140%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29240997"/>
                  </a:ext>
                </a:extLst>
              </a:tr>
              <a:tr h="325120">
                <a:tc>
                  <a:txBody>
                    <a:bodyPr/>
                    <a:lstStyle/>
                    <a:p>
                      <a:pPr algn="l" fontAlgn="b"/>
                      <a:r>
                        <a:rPr lang="en-US" sz="1600" b="0" u="none" strike="noStrike">
                          <a:solidFill>
                            <a:srgbClr val="000000"/>
                          </a:solidFill>
                          <a:effectLst/>
                        </a:rPr>
                        <a:t>    Asian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618</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17.62 / </a:t>
                      </a:r>
                      <a:r>
                        <a:rPr lang="en-US" sz="1600" b="0" u="none" strike="noStrike">
                          <a:solidFill>
                            <a:srgbClr val="0070C0"/>
                          </a:solidFill>
                          <a:effectLst/>
                        </a:rPr>
                        <a:t>2.41</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62 / </a:t>
                      </a:r>
                      <a:r>
                        <a:rPr lang="en-US" sz="1600" b="0" u="none" strike="noStrike">
                          <a:solidFill>
                            <a:srgbClr val="0070C0"/>
                          </a:solidFill>
                          <a:effectLst/>
                        </a:rPr>
                        <a:t>7</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164% / </a:t>
                      </a:r>
                      <a:r>
                        <a:rPr lang="en-US" sz="1600" b="0" u="none" strike="noStrike">
                          <a:solidFill>
                            <a:srgbClr val="0070C0"/>
                          </a:solidFill>
                          <a:effectLst/>
                        </a:rPr>
                        <a:t>38%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700%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4126890553"/>
                  </a:ext>
                </a:extLst>
              </a:tr>
              <a:tr h="325120">
                <a:tc>
                  <a:txBody>
                    <a:bodyPr/>
                    <a:lstStyle/>
                    <a:p>
                      <a:pPr algn="l" fontAlgn="b"/>
                      <a:r>
                        <a:rPr lang="en-US" sz="1600" b="0" u="none" strike="noStrike">
                          <a:solidFill>
                            <a:srgbClr val="000000"/>
                          </a:solidFill>
                          <a:effectLst/>
                        </a:rPr>
                        <a:t>    Native Hawaiian and Other Pacific Islander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26</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6.61 / </a:t>
                      </a:r>
                      <a:r>
                        <a:rPr lang="en-US" sz="1600" b="0" u="none" strike="noStrike">
                          <a:solidFill>
                            <a:srgbClr val="0070C0"/>
                          </a:solidFill>
                          <a:effectLst/>
                        </a:rPr>
                        <a:t>1.53</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27 / </a:t>
                      </a:r>
                      <a:r>
                        <a:rPr lang="en-US" sz="1600" b="0" u="none" strike="noStrike">
                          <a:solidFill>
                            <a:srgbClr val="0070C0"/>
                          </a:solidFill>
                          <a:effectLst/>
                        </a:rPr>
                        <a:t>5</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146% / </a:t>
                      </a:r>
                      <a:r>
                        <a:rPr lang="en-US" sz="1600" b="0" u="none" strike="noStrike">
                          <a:solidFill>
                            <a:srgbClr val="0070C0"/>
                          </a:solidFill>
                          <a:effectLst/>
                        </a:rPr>
                        <a:t>66%</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400% / </a:t>
                      </a:r>
                      <a:r>
                        <a:rPr lang="en-US" sz="1600" b="0" u="none" strike="noStrike">
                          <a:solidFill>
                            <a:srgbClr val="0070C0"/>
                          </a:solidFill>
                          <a:effectLst/>
                        </a:rPr>
                        <a:t>200%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1872763311"/>
                  </a:ext>
                </a:extLst>
              </a:tr>
              <a:tr h="325120">
                <a:tc>
                  <a:txBody>
                    <a:bodyPr/>
                    <a:lstStyle/>
                    <a:p>
                      <a:pPr algn="l" fontAlgn="b"/>
                      <a:r>
                        <a:rPr lang="en-US" sz="1600" b="0" u="none" strike="noStrike">
                          <a:solidFill>
                            <a:srgbClr val="000000"/>
                          </a:solidFill>
                          <a:effectLst/>
                        </a:rPr>
                        <a:t>    Some Other Race alone</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936</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12.75 / </a:t>
                      </a:r>
                      <a:r>
                        <a:rPr lang="en-US" sz="1600" b="0" u="none" strike="noStrike">
                          <a:solidFill>
                            <a:srgbClr val="0070C0"/>
                          </a:solidFill>
                          <a:effectLst/>
                        </a:rPr>
                        <a:t>3.04</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44 / </a:t>
                      </a:r>
                      <a:r>
                        <a:rPr lang="en-US" sz="1600" b="0" u="none" strike="noStrike">
                          <a:solidFill>
                            <a:srgbClr val="0070C0"/>
                          </a:solidFill>
                          <a:effectLst/>
                        </a:rPr>
                        <a:t>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46% / </a:t>
                      </a:r>
                      <a:r>
                        <a:rPr lang="en-US" sz="1600" b="0" u="none" strike="noStrike">
                          <a:solidFill>
                            <a:srgbClr val="0070C0"/>
                          </a:solidFill>
                          <a:effectLst/>
                        </a:rPr>
                        <a:t>21%</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200% / </a:t>
                      </a:r>
                      <a:r>
                        <a:rPr lang="en-US" sz="1600" b="0" u="none" strike="noStrike">
                          <a:solidFill>
                            <a:srgbClr val="0070C0"/>
                          </a:solidFill>
                          <a:effectLst/>
                        </a:rPr>
                        <a:t>100%</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3873416276"/>
                  </a:ext>
                </a:extLst>
              </a:tr>
              <a:tr h="325120">
                <a:tc>
                  <a:txBody>
                    <a:bodyPr/>
                    <a:lstStyle/>
                    <a:p>
                      <a:pPr algn="l" fontAlgn="b"/>
                      <a:r>
                        <a:rPr lang="en-US" sz="1600" b="0" u="none" strike="noStrike">
                          <a:solidFill>
                            <a:srgbClr val="000000"/>
                          </a:solidFill>
                          <a:effectLst/>
                        </a:rPr>
                        <a:t>    Two or More Races</a:t>
                      </a:r>
                      <a:endParaRPr lang="en-US" sz="1600" b="0" i="0" u="none" strike="noStrike">
                        <a:solidFill>
                          <a:srgbClr val="000000"/>
                        </a:solidFill>
                        <a:effectLst/>
                        <a:latin typeface="+mn-lt"/>
                      </a:endParaRPr>
                    </a:p>
                  </a:txBody>
                  <a:tcPr marL="45720" marR="45720" anchor="ctr">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u="none" strike="noStrike">
                          <a:solidFill>
                            <a:srgbClr val="000000"/>
                          </a:solidFill>
                          <a:effectLst/>
                        </a:rPr>
                        <a:t>368</a:t>
                      </a:r>
                      <a:endParaRPr lang="en-US" sz="1600" b="0" i="0" u="none" strike="noStrike">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u="none" strike="noStrike">
                          <a:solidFill>
                            <a:srgbClr val="000000"/>
                          </a:solidFill>
                          <a:effectLst/>
                        </a:rPr>
                        <a:t>16.26 / </a:t>
                      </a:r>
                      <a:r>
                        <a:rPr lang="en-US" sz="1600" b="0" u="none" strike="noStrike">
                          <a:solidFill>
                            <a:srgbClr val="0070C0"/>
                          </a:solidFill>
                          <a:effectLst/>
                        </a:rPr>
                        <a:t>3.08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54 / </a:t>
                      </a:r>
                      <a:r>
                        <a:rPr lang="en-US" sz="1600" b="0" u="none" strike="noStrike">
                          <a:solidFill>
                            <a:srgbClr val="0070C0"/>
                          </a:solidFill>
                          <a:effectLst/>
                        </a:rPr>
                        <a:t>8</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a:solidFill>
                            <a:srgbClr val="000000"/>
                          </a:solidFill>
                          <a:effectLst/>
                        </a:rPr>
                        <a:t>55% / </a:t>
                      </a:r>
                      <a:r>
                        <a:rPr lang="en-US" sz="1600" b="0" u="none" strike="noStrike">
                          <a:solidFill>
                            <a:srgbClr val="0070C0"/>
                          </a:solidFill>
                          <a:effectLst/>
                        </a:rPr>
                        <a:t>16%</a:t>
                      </a:r>
                      <a:endParaRPr lang="en-US" sz="1600" b="0" i="0" u="none" strike="noStrike">
                        <a:solidFill>
                          <a:srgbClr val="0070C0"/>
                        </a:solidFill>
                        <a:effectLst/>
                        <a:latin typeface="Calibri" panose="020F0502020204030204" pitchFamily="34" charset="0"/>
                      </a:endParaRPr>
                    </a:p>
                  </a:txBody>
                  <a:tcPr marL="45720" marR="45720" anchor="ctr">
                    <a:solidFill>
                      <a:srgbClr val="FFFFFF"/>
                    </a:solidFill>
                  </a:tcPr>
                </a:tc>
                <a:tc>
                  <a:txBody>
                    <a:bodyPr/>
                    <a:lstStyle/>
                    <a:p>
                      <a:pPr algn="r" fontAlgn="b"/>
                      <a:r>
                        <a:rPr lang="en-US" sz="1600" b="0" u="none" strike="noStrike" dirty="0">
                          <a:solidFill>
                            <a:srgbClr val="000000"/>
                          </a:solidFill>
                          <a:effectLst/>
                        </a:rPr>
                        <a:t>214% / </a:t>
                      </a:r>
                      <a:r>
                        <a:rPr lang="en-US" sz="1600" b="0" u="none" strike="noStrike" dirty="0">
                          <a:solidFill>
                            <a:srgbClr val="0070C0"/>
                          </a:solidFill>
                          <a:effectLst/>
                        </a:rPr>
                        <a:t>62%</a:t>
                      </a:r>
                      <a:endParaRPr lang="en-US" sz="1600" b="0" i="0" u="none" strike="noStrike" dirty="0">
                        <a:solidFill>
                          <a:srgbClr val="0070C0"/>
                        </a:solidFill>
                        <a:effectLst/>
                        <a:latin typeface="Calibri" panose="020F0502020204030204" pitchFamily="34" charset="0"/>
                      </a:endParaRPr>
                    </a:p>
                  </a:txBody>
                  <a:tcPr marL="45720" marR="45720" anchor="ctr">
                    <a:solidFill>
                      <a:srgbClr val="FFFFFF"/>
                    </a:solidFill>
                  </a:tcPr>
                </a:tc>
                <a:extLst>
                  <a:ext uri="{0D108BD9-81ED-4DB2-BD59-A6C34878D82A}">
                    <a16:rowId xmlns:a16="http://schemas.microsoft.com/office/drawing/2014/main" val="505892625"/>
                  </a:ext>
                </a:extLst>
              </a:tr>
            </a:tbl>
          </a:graphicData>
        </a:graphic>
      </p:graphicFrame>
      <p:sp>
        <p:nvSpPr>
          <p:cNvPr id="5" name="TextBox 4">
            <a:extLst>
              <a:ext uri="{FF2B5EF4-FFF2-40B4-BE49-F238E27FC236}">
                <a16:creationId xmlns:a16="http://schemas.microsoft.com/office/drawing/2014/main" id="{4BB61293-27DD-44F3-A481-6C6788DAAADC}"/>
              </a:ext>
            </a:extLst>
          </p:cNvPr>
          <p:cNvSpPr txBox="1"/>
          <p:nvPr/>
        </p:nvSpPr>
        <p:spPr>
          <a:xfrm>
            <a:off x="10725918" y="6640780"/>
            <a:ext cx="1492716" cy="261610"/>
          </a:xfrm>
          <a:prstGeom prst="rect">
            <a:avLst/>
          </a:prstGeom>
          <a:noFill/>
        </p:spPr>
        <p:txBody>
          <a:bodyPr wrap="none" rtlCol="0">
            <a:spAutoFit/>
          </a:bodyPr>
          <a:lstStyle/>
          <a:p>
            <a:r>
              <a:rPr lang="en-US" sz="1100">
                <a:solidFill>
                  <a:schemeClr val="bg1"/>
                </a:solidFill>
              </a:rPr>
              <a:t>CBDRB-FY22-DSEP-004</a:t>
            </a:r>
          </a:p>
        </p:txBody>
      </p:sp>
      <p:sp>
        <p:nvSpPr>
          <p:cNvPr id="2" name="TextBox 1">
            <a:extLst>
              <a:ext uri="{FF2B5EF4-FFF2-40B4-BE49-F238E27FC236}">
                <a16:creationId xmlns:a16="http://schemas.microsoft.com/office/drawing/2014/main" id="{1205E27B-E993-1401-E64A-A9225224C706}"/>
              </a:ext>
            </a:extLst>
          </p:cNvPr>
          <p:cNvSpPr txBox="1"/>
          <p:nvPr/>
        </p:nvSpPr>
        <p:spPr>
          <a:xfrm>
            <a:off x="3619500" y="6492875"/>
            <a:ext cx="4953000" cy="307777"/>
          </a:xfrm>
          <a:prstGeom prst="rect">
            <a:avLst/>
          </a:prstGeom>
          <a:noFill/>
        </p:spPr>
        <p:txBody>
          <a:bodyPr wrap="square" rtlCol="0">
            <a:spAutoFit/>
          </a:bodyPr>
          <a:lstStyle/>
          <a:p>
            <a:pPr algn="ctr"/>
            <a:r>
              <a:rPr lang="en-US" sz="14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CBDRB-FY22-DSEP-004</a:t>
            </a:r>
          </a:p>
        </p:txBody>
      </p:sp>
    </p:spTree>
    <p:extLst>
      <p:ext uri="{BB962C8B-B14F-4D97-AF65-F5344CB8AC3E}">
        <p14:creationId xmlns:p14="http://schemas.microsoft.com/office/powerpoint/2010/main" val="2726289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25</a:t>
            </a:fld>
            <a:endParaRPr lang="en-US"/>
          </a:p>
        </p:txBody>
      </p:sp>
      <p:graphicFrame>
        <p:nvGraphicFramePr>
          <p:cNvPr id="3" name="Table 2">
            <a:extLst>
              <a:ext uri="{FF2B5EF4-FFF2-40B4-BE49-F238E27FC236}">
                <a16:creationId xmlns:a16="http://schemas.microsoft.com/office/drawing/2014/main" id="{482C3110-587C-4309-84D3-50360C3AA4FF}"/>
              </a:ext>
            </a:extLst>
          </p:cNvPr>
          <p:cNvGraphicFramePr>
            <a:graphicFrameLocks noGrp="1"/>
          </p:cNvGraphicFramePr>
          <p:nvPr/>
        </p:nvGraphicFramePr>
        <p:xfrm>
          <a:off x="673612" y="307954"/>
          <a:ext cx="10972800" cy="6278880"/>
        </p:xfrm>
        <a:graphic>
          <a:graphicData uri="http://schemas.openxmlformats.org/drawingml/2006/table">
            <a:tbl>
              <a:tblPr>
                <a:tableStyleId>{9D7B26C5-4107-4FEC-AEDC-1716B250A1EF}</a:tableStyleId>
              </a:tblPr>
              <a:tblGrid>
                <a:gridCol w="3657600">
                  <a:extLst>
                    <a:ext uri="{9D8B030D-6E8A-4147-A177-3AD203B41FA5}">
                      <a16:colId xmlns:a16="http://schemas.microsoft.com/office/drawing/2014/main" val="3974912166"/>
                    </a:ext>
                  </a:extLst>
                </a:gridCol>
                <a:gridCol w="1097280">
                  <a:extLst>
                    <a:ext uri="{9D8B030D-6E8A-4147-A177-3AD203B41FA5}">
                      <a16:colId xmlns:a16="http://schemas.microsoft.com/office/drawing/2014/main" val="3751492019"/>
                    </a:ext>
                  </a:extLst>
                </a:gridCol>
                <a:gridCol w="1554480">
                  <a:extLst>
                    <a:ext uri="{9D8B030D-6E8A-4147-A177-3AD203B41FA5}">
                      <a16:colId xmlns:a16="http://schemas.microsoft.com/office/drawing/2014/main" val="3585831484"/>
                    </a:ext>
                  </a:extLst>
                </a:gridCol>
                <a:gridCol w="1554480">
                  <a:extLst>
                    <a:ext uri="{9D8B030D-6E8A-4147-A177-3AD203B41FA5}">
                      <a16:colId xmlns:a16="http://schemas.microsoft.com/office/drawing/2014/main" val="2081579861"/>
                    </a:ext>
                  </a:extLst>
                </a:gridCol>
                <a:gridCol w="1554480">
                  <a:extLst>
                    <a:ext uri="{9D8B030D-6E8A-4147-A177-3AD203B41FA5}">
                      <a16:colId xmlns:a16="http://schemas.microsoft.com/office/drawing/2014/main" val="476367853"/>
                    </a:ext>
                  </a:extLst>
                </a:gridCol>
                <a:gridCol w="1554480">
                  <a:extLst>
                    <a:ext uri="{9D8B030D-6E8A-4147-A177-3AD203B41FA5}">
                      <a16:colId xmlns:a16="http://schemas.microsoft.com/office/drawing/2014/main" val="1000094819"/>
                    </a:ext>
                  </a:extLst>
                </a:gridCol>
              </a:tblGrid>
              <a:tr h="325590">
                <a:tc gridSpan="6">
                  <a:txBody>
                    <a:bodyPr/>
                    <a:lstStyle/>
                    <a:p>
                      <a:pPr marL="0" marR="0" lvl="0" indent="0" algn="l" rtl="0" eaLnBrk="1" fontAlgn="ctr" latinLnBrk="0" hangingPunct="1">
                        <a:lnSpc>
                          <a:spcPct val="100000"/>
                        </a:lnSpc>
                        <a:spcBef>
                          <a:spcPts val="0"/>
                        </a:spcBef>
                        <a:spcAft>
                          <a:spcPts val="0"/>
                        </a:spcAft>
                        <a:buClrTx/>
                        <a:buSzTx/>
                        <a:buFontTx/>
                        <a:buNone/>
                      </a:pPr>
                      <a:r>
                        <a:rPr lang="en-US" sz="1600" b="1" u="none" strike="noStrike" dirty="0">
                          <a:effectLst/>
                        </a:rPr>
                        <a:t>Single Year of Age for Ages 0-15                      </a:t>
                      </a:r>
                      <a:r>
                        <a:rPr lang="en-US" sz="1600" u="none" strike="noStrike" dirty="0">
                          <a:effectLst/>
                        </a:rPr>
                        <a:t>2022-08-25 / </a:t>
                      </a:r>
                      <a:r>
                        <a:rPr lang="en-US" sz="1600" u="none" strike="noStrike" dirty="0">
                          <a:solidFill>
                            <a:srgbClr val="0070C0"/>
                          </a:solidFill>
                          <a:effectLst/>
                        </a:rPr>
                        <a:t>2023-04-03   </a:t>
                      </a:r>
                      <a:r>
                        <a:rPr lang="en-US" sz="1600" u="none" strike="noStrike" dirty="0">
                          <a:effectLst/>
                        </a:rPr>
                        <a:t>                                        Universe: Persons. Geography: County</a:t>
                      </a:r>
                      <a:endParaRPr lang="en-US" sz="1600" b="1" i="0" u="none" strike="noStrike" dirty="0">
                        <a:solidFill>
                          <a:srgbClr val="000000"/>
                        </a:solidFill>
                        <a:effectLst/>
                        <a:latin typeface="+mn-lt"/>
                      </a:endParaRPr>
                    </a:p>
                  </a:txBody>
                  <a:tcPr marL="45720" marR="45720" anchor="ctr">
                    <a:lnB w="12700" cap="flat" cmpd="sng" algn="ctr">
                      <a:solidFill>
                        <a:schemeClr val="tx1"/>
                      </a:solidFill>
                      <a:prstDash val="solid"/>
                      <a:round/>
                      <a:headEnd type="none" w="med" len="med"/>
                      <a:tailEnd type="none" w="med" len="med"/>
                    </a:lnB>
                    <a:solidFill>
                      <a:srgbClr val="FFFFFF"/>
                    </a:solidFill>
                  </a:tcPr>
                </a:tc>
                <a:tc hMerge="1">
                  <a:txBody>
                    <a:bodyPr/>
                    <a:lstStyle/>
                    <a:p>
                      <a:pPr algn="l" fontAlgn="b"/>
                      <a:endParaRPr lang="en-US" sz="1600" b="0" i="0" u="none" strike="noStrike">
                        <a:solidFill>
                          <a:srgbClr val="000000"/>
                        </a:solidFill>
                        <a:effectLst/>
                        <a:latin typeface="+mn-lt"/>
                      </a:endParaRPr>
                    </a:p>
                  </a:txBody>
                  <a:tcPr marL="8534" marR="8534" marT="8534" marB="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tc hMerge="1">
                  <a:txBody>
                    <a:bodyPr/>
                    <a:lstStyle/>
                    <a:p>
                      <a:pPr algn="l" fontAlgn="b"/>
                      <a:endParaRPr lang="en-US" sz="1800" b="0" i="0" u="none" strike="noStrike">
                        <a:solidFill>
                          <a:srgbClr val="000000"/>
                        </a:solidFill>
                        <a:effectLst/>
                        <a:latin typeface="+mn-lt"/>
                      </a:endParaRPr>
                    </a:p>
                  </a:txBody>
                  <a:tcPr marL="45720" marR="45720" anchor="b"/>
                </a:tc>
                <a:extLst>
                  <a:ext uri="{0D108BD9-81ED-4DB2-BD59-A6C34878D82A}">
                    <a16:rowId xmlns:a16="http://schemas.microsoft.com/office/drawing/2014/main" val="3052511057"/>
                  </a:ext>
                </a:extLst>
              </a:tr>
              <a:tr h="562382">
                <a:tc>
                  <a:txBody>
                    <a:bodyPr/>
                    <a:lstStyle/>
                    <a:p>
                      <a:pPr algn="l" fontAlgn="b"/>
                      <a:endParaRPr lang="en-US" sz="16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Mean Population</a:t>
                      </a:r>
                      <a:endParaRPr lang="en-US" sz="1600" b="0" i="0" u="none" strike="noStrike">
                        <a:solidFill>
                          <a:srgbClr val="000000"/>
                        </a:solidFill>
                        <a:effectLst/>
                        <a:latin typeface="+mn-lt"/>
                      </a:endParaRP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MAE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95</a:t>
                      </a:r>
                      <a:r>
                        <a:rPr lang="en-US" sz="1600" u="none" strike="noStrike" baseline="30000">
                          <a:effectLst/>
                        </a:rPr>
                        <a:t>th </a:t>
                      </a:r>
                      <a:r>
                        <a:rPr lang="en-US" sz="1600" u="none" strike="noStrike">
                          <a:effectLst/>
                        </a:rPr>
                        <a:t>AE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MAPE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b"/>
                      <a:r>
                        <a:rPr lang="en-US" sz="1600" u="none" strike="noStrike">
                          <a:effectLst/>
                        </a:rPr>
                        <a:t>95</a:t>
                      </a:r>
                      <a:r>
                        <a:rPr lang="en-US" sz="1600" u="none" strike="noStrike" baseline="30000">
                          <a:effectLst/>
                        </a:rPr>
                        <a:t>th </a:t>
                      </a:r>
                      <a:r>
                        <a:rPr lang="en-US" sz="1600" u="none" strike="noStrike">
                          <a:effectLst/>
                        </a:rPr>
                        <a:t>APE</a:t>
                      </a:r>
                      <a:endParaRPr lang="en-US" sz="1600" b="0" i="0" u="none" strike="noStrike">
                        <a:solidFill>
                          <a:srgbClr val="000000"/>
                        </a:solidFill>
                        <a:effectLst/>
                        <a:latin typeface="+mn-lt"/>
                      </a:endParaRPr>
                    </a:p>
                  </a:txBody>
                  <a:tcPr marL="45720" marR="4572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18081748"/>
                  </a:ext>
                </a:extLst>
              </a:tr>
              <a:tr h="325590">
                <a:tc>
                  <a:txBody>
                    <a:bodyPr/>
                    <a:lstStyle/>
                    <a:p>
                      <a:pPr algn="l" fontAlgn="b"/>
                      <a:r>
                        <a:rPr lang="en-US" sz="1600" b="0" u="none" strike="noStrike">
                          <a:solidFill>
                            <a:srgbClr val="000000"/>
                          </a:solidFill>
                          <a:effectLst/>
                        </a:rPr>
                        <a:t>Under 1 year old</a:t>
                      </a:r>
                      <a:endParaRPr lang="en-US" sz="16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600" b="0" i="0" u="none" strike="noStrike">
                          <a:solidFill>
                            <a:srgbClr val="000000"/>
                          </a:solidFill>
                          <a:effectLst/>
                          <a:latin typeface="+mn-lt"/>
                        </a:rPr>
                        <a:t>1,255</a:t>
                      </a:r>
                    </a:p>
                  </a:txBody>
                  <a:tcPr marL="45720" marR="4572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600" b="0" i="0" u="none" strike="noStrike">
                          <a:solidFill>
                            <a:srgbClr val="000000"/>
                          </a:solidFill>
                          <a:effectLst/>
                          <a:latin typeface="+mn-lt"/>
                        </a:rPr>
                        <a:t>14.62 / </a:t>
                      </a:r>
                      <a:r>
                        <a:rPr lang="en-US" sz="1600" b="0" i="0" u="none" strike="noStrike">
                          <a:solidFill>
                            <a:srgbClr val="0070C0"/>
                          </a:solidFill>
                          <a:effectLst/>
                          <a:latin typeface="+mn-lt"/>
                        </a:rPr>
                        <a:t>5.58</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600" b="0" i="0" u="none" strike="noStrike">
                          <a:solidFill>
                            <a:srgbClr val="000000"/>
                          </a:solidFill>
                          <a:effectLst/>
                          <a:latin typeface="+mn-lt"/>
                        </a:rPr>
                        <a:t>42 / </a:t>
                      </a:r>
                      <a:r>
                        <a:rPr lang="en-US" sz="1600" b="0" i="0" u="none" strike="noStrike">
                          <a:solidFill>
                            <a:srgbClr val="0070C0"/>
                          </a:solidFill>
                          <a:effectLst/>
                          <a:latin typeface="+mn-lt"/>
                        </a:rPr>
                        <a:t>14</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600" b="0" i="0" u="none" strike="noStrike">
                          <a:solidFill>
                            <a:srgbClr val="000000"/>
                          </a:solidFill>
                          <a:effectLst/>
                          <a:latin typeface="+mn-lt"/>
                        </a:rPr>
                        <a:t>6% / </a:t>
                      </a:r>
                      <a:r>
                        <a:rPr lang="en-US" sz="1600" b="0" i="0" u="none" strike="noStrike">
                          <a:solidFill>
                            <a:srgbClr val="0070C0"/>
                          </a:solidFill>
                          <a:effectLst/>
                          <a:latin typeface="+mn-lt"/>
                        </a:rPr>
                        <a:t>3%</a:t>
                      </a:r>
                    </a:p>
                  </a:txBody>
                  <a:tcPr marL="45720" marR="45720" anchor="b">
                    <a:lnT w="12700" cap="flat" cmpd="sng" algn="ctr">
                      <a:solidFill>
                        <a:schemeClr val="tx1"/>
                      </a:solidFill>
                      <a:prstDash val="solid"/>
                      <a:round/>
                      <a:headEnd type="none" w="med" len="med"/>
                      <a:tailEnd type="none" w="med" len="med"/>
                    </a:lnT>
                    <a:solidFill>
                      <a:srgbClr val="FFFFFF"/>
                    </a:solidFill>
                  </a:tcPr>
                </a:tc>
                <a:tc>
                  <a:txBody>
                    <a:bodyPr/>
                    <a:lstStyle/>
                    <a:p>
                      <a:pPr algn="r" fontAlgn="b"/>
                      <a:r>
                        <a:rPr lang="en-US" sz="1600" b="0" i="0" u="none" strike="noStrike">
                          <a:solidFill>
                            <a:srgbClr val="000000"/>
                          </a:solidFill>
                          <a:effectLst/>
                          <a:latin typeface="+mn-lt"/>
                        </a:rPr>
                        <a:t>25% / </a:t>
                      </a:r>
                      <a:r>
                        <a:rPr lang="en-US" sz="1600" b="0" i="0" u="none" strike="noStrike">
                          <a:solidFill>
                            <a:srgbClr val="0070C0"/>
                          </a:solidFill>
                          <a:effectLst/>
                          <a:latin typeface="+mn-lt"/>
                        </a:rPr>
                        <a:t>14%</a:t>
                      </a:r>
                    </a:p>
                  </a:txBody>
                  <a:tcPr marL="45720" marR="45720" anchor="b">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913278264"/>
                  </a:ext>
                </a:extLst>
              </a:tr>
              <a:tr h="325590">
                <a:tc>
                  <a:txBody>
                    <a:bodyPr/>
                    <a:lstStyle/>
                    <a:p>
                      <a:pPr algn="l" fontAlgn="b"/>
                      <a:r>
                        <a:rPr lang="en-US" sz="1600" b="0" u="none" strike="noStrike">
                          <a:solidFill>
                            <a:srgbClr val="000000"/>
                          </a:solidFill>
                          <a:effectLst/>
                        </a:rPr>
                        <a:t>1 year old</a:t>
                      </a:r>
                      <a:endParaRPr lang="en-US" sz="16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1,266</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rgbClr val="000000"/>
                          </a:solidFill>
                          <a:effectLst/>
                          <a:latin typeface="+mn-lt"/>
                        </a:rPr>
                        <a:t>14.93 / </a:t>
                      </a:r>
                      <a:r>
                        <a:rPr lang="en-US" sz="1600" b="0" i="0" u="none" strike="noStrike">
                          <a:solidFill>
                            <a:srgbClr val="0070C0"/>
                          </a:solidFill>
                          <a:effectLst/>
                          <a:latin typeface="+mn-lt"/>
                        </a:rPr>
                        <a:t>5.47</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44 / </a:t>
                      </a:r>
                      <a:r>
                        <a:rPr lang="en-US" sz="1600" b="0" i="0" u="none" strike="noStrike">
                          <a:solidFill>
                            <a:srgbClr val="0070C0"/>
                          </a:solidFill>
                          <a:effectLst/>
                          <a:latin typeface="+mn-lt"/>
                        </a:rPr>
                        <a:t>14</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6% / </a:t>
                      </a:r>
                      <a:r>
                        <a:rPr lang="en-US" sz="1600" b="0" i="0" u="none" strike="noStrike">
                          <a:solidFill>
                            <a:srgbClr val="0070C0"/>
                          </a:solidFill>
                          <a:effectLst/>
                          <a:latin typeface="+mn-lt"/>
                        </a:rPr>
                        <a:t>4%</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22% / </a:t>
                      </a:r>
                      <a:r>
                        <a:rPr lang="en-US" sz="1600" b="0" i="0" u="none" strike="noStrike">
                          <a:solidFill>
                            <a:srgbClr val="0070C0"/>
                          </a:solidFill>
                          <a:effectLst/>
                          <a:latin typeface="+mn-lt"/>
                        </a:rPr>
                        <a:t>14%</a:t>
                      </a:r>
                    </a:p>
                  </a:txBody>
                  <a:tcPr marL="45720" marR="45720" anchor="b">
                    <a:solidFill>
                      <a:srgbClr val="FFFFFF"/>
                    </a:solidFill>
                  </a:tcPr>
                </a:tc>
                <a:extLst>
                  <a:ext uri="{0D108BD9-81ED-4DB2-BD59-A6C34878D82A}">
                    <a16:rowId xmlns:a16="http://schemas.microsoft.com/office/drawing/2014/main" val="2845364355"/>
                  </a:ext>
                </a:extLst>
              </a:tr>
              <a:tr h="325590">
                <a:tc>
                  <a:txBody>
                    <a:bodyPr/>
                    <a:lstStyle/>
                    <a:p>
                      <a:pPr algn="l" fontAlgn="b"/>
                      <a:r>
                        <a:rPr lang="en-US" sz="1600" b="0" i="0" u="none" strike="noStrike">
                          <a:solidFill>
                            <a:srgbClr val="000000"/>
                          </a:solidFill>
                          <a:effectLst/>
                          <a:latin typeface="+mn-lt"/>
                        </a:rPr>
                        <a:t>2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1,304</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rgbClr val="000000"/>
                          </a:solidFill>
                          <a:effectLst/>
                          <a:latin typeface="+mn-lt"/>
                        </a:rPr>
                        <a:t>14.56 / </a:t>
                      </a:r>
                      <a:r>
                        <a:rPr lang="en-US" sz="1600" b="0" i="0" u="none" strike="noStrike">
                          <a:solidFill>
                            <a:srgbClr val="0070C0"/>
                          </a:solidFill>
                          <a:effectLst/>
                          <a:latin typeface="+mn-lt"/>
                        </a:rPr>
                        <a:t>5.47</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42 / </a:t>
                      </a:r>
                      <a:r>
                        <a:rPr lang="en-US" sz="1600" b="0" i="0" u="none" strike="noStrike">
                          <a:solidFill>
                            <a:srgbClr val="0070C0"/>
                          </a:solidFill>
                          <a:effectLst/>
                          <a:latin typeface="+mn-lt"/>
                        </a:rPr>
                        <a:t>13</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6% / </a:t>
                      </a:r>
                      <a:r>
                        <a:rPr lang="en-US" sz="1600" b="0" i="0" u="none" strike="noStrike">
                          <a:solidFill>
                            <a:srgbClr val="0070C0"/>
                          </a:solidFill>
                          <a:effectLst/>
                          <a:latin typeface="+mn-lt"/>
                        </a:rPr>
                        <a:t>3%</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22% / </a:t>
                      </a:r>
                      <a:r>
                        <a:rPr lang="en-US" sz="1600" b="0" i="0" u="none" strike="noStrike">
                          <a:solidFill>
                            <a:srgbClr val="0070C0"/>
                          </a:solidFill>
                          <a:effectLst/>
                          <a:latin typeface="+mn-lt"/>
                        </a:rPr>
                        <a:t>13%</a:t>
                      </a:r>
                    </a:p>
                  </a:txBody>
                  <a:tcPr marL="45720" marR="45720" anchor="b">
                    <a:solidFill>
                      <a:srgbClr val="FFFFFF"/>
                    </a:solidFill>
                  </a:tcPr>
                </a:tc>
                <a:extLst>
                  <a:ext uri="{0D108BD9-81ED-4DB2-BD59-A6C34878D82A}">
                    <a16:rowId xmlns:a16="http://schemas.microsoft.com/office/drawing/2014/main" val="97659172"/>
                  </a:ext>
                </a:extLst>
              </a:tr>
              <a:tr h="325590">
                <a:tc>
                  <a:txBody>
                    <a:bodyPr/>
                    <a:lstStyle/>
                    <a:p>
                      <a:pPr algn="l" fontAlgn="b"/>
                      <a:r>
                        <a:rPr lang="en-US" sz="1600" b="0" u="none" strike="noStrike">
                          <a:solidFill>
                            <a:srgbClr val="000000"/>
                          </a:solidFill>
                          <a:effectLst/>
                        </a:rPr>
                        <a:t>3 years old</a:t>
                      </a:r>
                      <a:endParaRPr lang="en-US" sz="1600" b="0" i="0" u="none" strike="noStrike">
                        <a:solidFill>
                          <a:srgbClr val="000000"/>
                        </a:solidFill>
                        <a:effectLst/>
                        <a:latin typeface="+mn-lt"/>
                      </a:endParaRP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1,311</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rgbClr val="000000"/>
                          </a:solidFill>
                          <a:effectLst/>
                          <a:latin typeface="+mn-lt"/>
                        </a:rPr>
                        <a:t>13.15 / </a:t>
                      </a:r>
                      <a:r>
                        <a:rPr lang="en-US" sz="1600" b="0" i="0" u="none" strike="noStrike">
                          <a:solidFill>
                            <a:srgbClr val="0070C0"/>
                          </a:solidFill>
                          <a:effectLst/>
                          <a:latin typeface="+mn-lt"/>
                        </a:rPr>
                        <a:t>5.96</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38 / </a:t>
                      </a:r>
                      <a:r>
                        <a:rPr lang="en-US" sz="1600" b="0" i="0" u="none" strike="noStrike">
                          <a:solidFill>
                            <a:srgbClr val="0070C0"/>
                          </a:solidFill>
                          <a:effectLst/>
                          <a:latin typeface="+mn-lt"/>
                        </a:rPr>
                        <a:t>14</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6% / </a:t>
                      </a:r>
                      <a:r>
                        <a:rPr lang="en-US" sz="1600" b="0" i="0" u="none" strike="noStrike">
                          <a:solidFill>
                            <a:srgbClr val="0070C0"/>
                          </a:solidFill>
                          <a:effectLst/>
                          <a:latin typeface="+mn-lt"/>
                        </a:rPr>
                        <a:t>4%</a:t>
                      </a:r>
                    </a:p>
                  </a:txBody>
                  <a:tcPr marL="45720" marR="45720" anchor="b">
                    <a:solidFill>
                      <a:srgbClr val="FFFFFF"/>
                    </a:solidFill>
                  </a:tcPr>
                </a:tc>
                <a:tc>
                  <a:txBody>
                    <a:bodyPr/>
                    <a:lstStyle/>
                    <a:p>
                      <a:pPr algn="r" fontAlgn="b"/>
                      <a:r>
                        <a:rPr lang="en-US" sz="1600" b="0" i="0" u="none" strike="noStrike">
                          <a:solidFill>
                            <a:srgbClr val="000000"/>
                          </a:solidFill>
                          <a:effectLst/>
                          <a:latin typeface="+mn-lt"/>
                        </a:rPr>
                        <a:t>20% / </a:t>
                      </a:r>
                      <a:r>
                        <a:rPr lang="en-US" sz="1600" b="0" i="0" u="none" strike="noStrike">
                          <a:solidFill>
                            <a:srgbClr val="0070C0"/>
                          </a:solidFill>
                          <a:effectLst/>
                          <a:latin typeface="+mn-lt"/>
                        </a:rPr>
                        <a:t>14%</a:t>
                      </a:r>
                    </a:p>
                  </a:txBody>
                  <a:tcPr marL="45720" marR="45720" anchor="b">
                    <a:solidFill>
                      <a:srgbClr val="FFFFFF"/>
                    </a:solidFill>
                  </a:tcPr>
                </a:tc>
                <a:extLst>
                  <a:ext uri="{0D108BD9-81ED-4DB2-BD59-A6C34878D82A}">
                    <a16:rowId xmlns:a16="http://schemas.microsoft.com/office/drawing/2014/main" val="1070877973"/>
                  </a:ext>
                </a:extLst>
              </a:tr>
              <a:tr h="325590">
                <a:tc>
                  <a:txBody>
                    <a:bodyPr/>
                    <a:lstStyle/>
                    <a:p>
                      <a:pPr algn="l" fontAlgn="b"/>
                      <a:r>
                        <a:rPr lang="en-US" sz="1600" b="0" i="0" u="none" strike="noStrike">
                          <a:solidFill>
                            <a:srgbClr val="000000"/>
                          </a:solidFill>
                          <a:effectLst/>
                          <a:latin typeface="+mn-lt"/>
                        </a:rPr>
                        <a:t>4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1,293</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13.20</a:t>
                      </a:r>
                      <a:r>
                        <a:rPr lang="en-US" sz="1600" b="0" i="0" u="none" strike="noStrike">
                          <a:solidFill>
                            <a:srgbClr val="000000"/>
                          </a:solidFill>
                          <a:effectLst/>
                          <a:latin typeface="+mn-lt"/>
                        </a:rPr>
                        <a:t> / </a:t>
                      </a:r>
                      <a:r>
                        <a:rPr lang="en-US" sz="1600" b="0" i="0" u="none" strike="noStrike">
                          <a:solidFill>
                            <a:srgbClr val="0070C0"/>
                          </a:solidFill>
                          <a:effectLst/>
                          <a:latin typeface="+mn-lt"/>
                        </a:rPr>
                        <a:t>6.15</a:t>
                      </a: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37</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6</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21% </a:t>
                      </a:r>
                      <a:r>
                        <a:rPr lang="en-US" sz="1600" b="0" i="0" u="none" strike="noStrike">
                          <a:solidFill>
                            <a:srgbClr val="000000"/>
                          </a:solidFill>
                          <a:effectLst/>
                          <a:latin typeface="+mn-lt"/>
                        </a:rPr>
                        <a:t>/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834157937"/>
                  </a:ext>
                </a:extLst>
              </a:tr>
              <a:tr h="325590">
                <a:tc>
                  <a:txBody>
                    <a:bodyPr/>
                    <a:lstStyle/>
                    <a:p>
                      <a:pPr algn="l" fontAlgn="b"/>
                      <a:r>
                        <a:rPr lang="en-US" sz="1600" b="0" i="0" u="none" strike="noStrike">
                          <a:solidFill>
                            <a:srgbClr val="000000"/>
                          </a:solidFill>
                          <a:effectLst/>
                          <a:latin typeface="+mn-lt"/>
                        </a:rPr>
                        <a:t>5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1,291</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16.50</a:t>
                      </a:r>
                      <a:r>
                        <a:rPr lang="en-US" sz="1600" b="0" i="0" u="none" strike="noStrike">
                          <a:solidFill>
                            <a:srgbClr val="000000"/>
                          </a:solidFill>
                          <a:effectLst/>
                          <a:latin typeface="+mn-lt"/>
                        </a:rPr>
                        <a:t> / </a:t>
                      </a:r>
                      <a:r>
                        <a:rPr lang="en-US" sz="1600" b="0" i="0" u="none" strike="noStrike">
                          <a:solidFill>
                            <a:srgbClr val="0070C0"/>
                          </a:solidFill>
                          <a:effectLst/>
                          <a:latin typeface="+mn-lt"/>
                        </a:rPr>
                        <a:t>5.93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50</a:t>
                      </a:r>
                      <a:r>
                        <a:rPr lang="en-US" sz="1600" b="0" i="0" u="none" strike="noStrike">
                          <a:solidFill>
                            <a:srgbClr val="000000"/>
                          </a:solidFill>
                          <a:effectLst/>
                          <a:latin typeface="+mn-lt"/>
                        </a:rPr>
                        <a:t> / </a:t>
                      </a:r>
                      <a:r>
                        <a:rPr lang="en-US" sz="1600" b="0" i="0" u="none" strike="noStrike">
                          <a:solidFill>
                            <a:srgbClr val="0070C0"/>
                          </a:solidFill>
                          <a:effectLst/>
                          <a:latin typeface="+mn-lt"/>
                        </a:rPr>
                        <a:t>14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23%</a:t>
                      </a:r>
                      <a:r>
                        <a:rPr lang="en-US" sz="1600" b="0" i="0" u="none" strike="noStrike">
                          <a:solidFill>
                            <a:srgbClr val="000000"/>
                          </a:solidFill>
                          <a:effectLst/>
                          <a:latin typeface="+mn-lt"/>
                        </a:rPr>
                        <a:t> / </a:t>
                      </a:r>
                      <a:r>
                        <a:rPr lang="en-US" sz="1600" b="0" i="0" u="none" strike="noStrike">
                          <a:solidFill>
                            <a:srgbClr val="0070C0"/>
                          </a:solidFill>
                          <a:effectLst/>
                          <a:latin typeface="+mn-lt"/>
                        </a:rPr>
                        <a:t>14%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2836907944"/>
                  </a:ext>
                </a:extLst>
              </a:tr>
              <a:tr h="325590">
                <a:tc>
                  <a:txBody>
                    <a:bodyPr/>
                    <a:lstStyle/>
                    <a:p>
                      <a:pPr algn="l" fontAlgn="b"/>
                      <a:r>
                        <a:rPr lang="en-US" sz="1600" b="0" i="0" u="none" strike="noStrike">
                          <a:solidFill>
                            <a:srgbClr val="000000"/>
                          </a:solidFill>
                          <a:effectLst/>
                          <a:latin typeface="+mn-lt"/>
                        </a:rPr>
                        <a:t>6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1,294</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16.47</a:t>
                      </a:r>
                      <a:r>
                        <a:rPr lang="en-US" sz="1600" b="0" i="0" u="none" strike="noStrike">
                          <a:solidFill>
                            <a:srgbClr val="000000"/>
                          </a:solidFill>
                          <a:effectLst/>
                          <a:latin typeface="+mn-lt"/>
                        </a:rPr>
                        <a:t> / </a:t>
                      </a:r>
                      <a:r>
                        <a:rPr lang="en-US" sz="1600" b="0" i="0" u="none" strike="noStrike">
                          <a:solidFill>
                            <a:srgbClr val="0070C0"/>
                          </a:solidFill>
                          <a:effectLst/>
                          <a:latin typeface="+mn-lt"/>
                        </a:rPr>
                        <a:t>5.96</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51</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25%</a:t>
                      </a:r>
                      <a:r>
                        <a:rPr lang="en-US" sz="1600" b="0" i="0" u="none" strike="noStrike">
                          <a:solidFill>
                            <a:srgbClr val="000000"/>
                          </a:solidFill>
                          <a:effectLst/>
                          <a:latin typeface="+mn-lt"/>
                        </a:rPr>
                        <a:t> / </a:t>
                      </a:r>
                      <a:r>
                        <a:rPr lang="en-US" sz="1600" b="0" i="0" u="none" strike="noStrike">
                          <a:solidFill>
                            <a:srgbClr val="0070C0"/>
                          </a:solidFill>
                          <a:effectLst/>
                          <a:latin typeface="+mn-lt"/>
                        </a:rPr>
                        <a:t>14%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4026752642"/>
                  </a:ext>
                </a:extLst>
              </a:tr>
              <a:tr h="325590">
                <a:tc>
                  <a:txBody>
                    <a:bodyPr/>
                    <a:lstStyle/>
                    <a:p>
                      <a:pPr algn="l" fontAlgn="b"/>
                      <a:r>
                        <a:rPr lang="en-US" sz="1600" b="0" i="0" u="none" strike="noStrike">
                          <a:solidFill>
                            <a:srgbClr val="000000"/>
                          </a:solidFill>
                          <a:effectLst/>
                          <a:latin typeface="+mn-lt"/>
                        </a:rPr>
                        <a:t>7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1,282</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16.42</a:t>
                      </a:r>
                      <a:r>
                        <a:rPr lang="en-US" sz="1600" b="0" i="0" u="none" strike="noStrike">
                          <a:solidFill>
                            <a:srgbClr val="000000"/>
                          </a:solidFill>
                          <a:effectLst/>
                          <a:latin typeface="+mn-lt"/>
                        </a:rPr>
                        <a:t> / </a:t>
                      </a:r>
                      <a:r>
                        <a:rPr lang="en-US" sz="1600" b="0" i="0" u="none" strike="noStrike">
                          <a:solidFill>
                            <a:srgbClr val="0070C0"/>
                          </a:solidFill>
                          <a:effectLst/>
                          <a:latin typeface="+mn-lt"/>
                        </a:rPr>
                        <a:t>6.10</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47</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24%</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2488944134"/>
                  </a:ext>
                </a:extLst>
              </a:tr>
              <a:tr h="325590">
                <a:tc>
                  <a:txBody>
                    <a:bodyPr/>
                    <a:lstStyle/>
                    <a:p>
                      <a:pPr algn="l" fontAlgn="b"/>
                      <a:r>
                        <a:rPr lang="en-US" sz="1600" b="0" i="0" u="none" strike="noStrike">
                          <a:solidFill>
                            <a:srgbClr val="000000"/>
                          </a:solidFill>
                          <a:effectLst/>
                          <a:latin typeface="+mn-lt"/>
                        </a:rPr>
                        <a:t>8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1,287</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17.07</a:t>
                      </a:r>
                      <a:r>
                        <a:rPr lang="en-US" sz="1600" b="0" i="0" u="none" strike="noStrike">
                          <a:solidFill>
                            <a:srgbClr val="000000"/>
                          </a:solidFill>
                          <a:effectLst/>
                          <a:latin typeface="+mn-lt"/>
                        </a:rPr>
                        <a:t> / </a:t>
                      </a:r>
                      <a:r>
                        <a:rPr lang="en-US" sz="1600" b="0" i="0" u="none" strike="noStrike">
                          <a:solidFill>
                            <a:srgbClr val="0070C0"/>
                          </a:solidFill>
                          <a:effectLst/>
                          <a:latin typeface="+mn-lt"/>
                        </a:rPr>
                        <a:t>5.93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48</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24%</a:t>
                      </a:r>
                      <a:r>
                        <a:rPr lang="en-US" sz="1600" b="0" i="0" u="none" strike="noStrike">
                          <a:solidFill>
                            <a:srgbClr val="000000"/>
                          </a:solidFill>
                          <a:effectLst/>
                          <a:latin typeface="+mn-lt"/>
                        </a:rPr>
                        <a:t> / </a:t>
                      </a:r>
                      <a:r>
                        <a:rPr lang="en-US" sz="1600" b="0" i="0" u="none" strike="noStrike">
                          <a:solidFill>
                            <a:srgbClr val="0070C0"/>
                          </a:solidFill>
                          <a:effectLst/>
                          <a:latin typeface="+mn-lt"/>
                        </a:rPr>
                        <a:t>14%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1794983130"/>
                  </a:ext>
                </a:extLst>
              </a:tr>
              <a:tr h="325590">
                <a:tc>
                  <a:txBody>
                    <a:bodyPr/>
                    <a:lstStyle/>
                    <a:p>
                      <a:pPr algn="l" fontAlgn="b"/>
                      <a:r>
                        <a:rPr lang="en-US" sz="1600" b="0" i="0" u="none" strike="noStrike">
                          <a:solidFill>
                            <a:srgbClr val="000000"/>
                          </a:solidFill>
                          <a:effectLst/>
                          <a:latin typeface="+mn-lt"/>
                        </a:rPr>
                        <a:t>9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1,320</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17.01</a:t>
                      </a:r>
                      <a:r>
                        <a:rPr lang="en-US" sz="1600" b="0" i="0" u="none" strike="noStrike">
                          <a:solidFill>
                            <a:srgbClr val="000000"/>
                          </a:solidFill>
                          <a:effectLst/>
                          <a:latin typeface="+mn-lt"/>
                        </a:rPr>
                        <a:t> / </a:t>
                      </a:r>
                      <a:r>
                        <a:rPr lang="en-US" sz="1600" b="0" i="0" u="none" strike="noStrike">
                          <a:solidFill>
                            <a:srgbClr val="0070C0"/>
                          </a:solidFill>
                          <a:effectLst/>
                          <a:latin typeface="+mn-lt"/>
                        </a:rPr>
                        <a:t>5.98</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49</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24%</a:t>
                      </a:r>
                      <a:r>
                        <a:rPr lang="en-US" sz="1600" b="0" i="0" u="none" strike="noStrike">
                          <a:solidFill>
                            <a:srgbClr val="000000"/>
                          </a:solidFill>
                          <a:effectLst/>
                          <a:latin typeface="+mn-lt"/>
                        </a:rPr>
                        <a:t> / </a:t>
                      </a:r>
                      <a:r>
                        <a:rPr lang="en-US" sz="1600" b="0" i="0" u="none" strike="noStrike">
                          <a:solidFill>
                            <a:srgbClr val="0070C0"/>
                          </a:solidFill>
                          <a:effectLst/>
                          <a:latin typeface="+mn-lt"/>
                        </a:rPr>
                        <a:t>14%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2040871153"/>
                  </a:ext>
                </a:extLst>
              </a:tr>
              <a:tr h="325590">
                <a:tc>
                  <a:txBody>
                    <a:bodyPr/>
                    <a:lstStyle/>
                    <a:p>
                      <a:pPr algn="l" fontAlgn="b"/>
                      <a:r>
                        <a:rPr lang="en-US" sz="1600" b="0" i="0" u="none" strike="noStrike">
                          <a:solidFill>
                            <a:srgbClr val="000000"/>
                          </a:solidFill>
                          <a:effectLst/>
                          <a:latin typeface="+mn-lt"/>
                        </a:rPr>
                        <a:t>10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1,328</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16.69</a:t>
                      </a:r>
                      <a:r>
                        <a:rPr lang="en-US" sz="1600" b="0" i="0" u="none" strike="noStrike">
                          <a:solidFill>
                            <a:srgbClr val="000000"/>
                          </a:solidFill>
                          <a:effectLst/>
                          <a:latin typeface="+mn-lt"/>
                        </a:rPr>
                        <a:t> / </a:t>
                      </a:r>
                      <a:r>
                        <a:rPr lang="en-US" sz="1600" b="0" i="0" u="none" strike="noStrike">
                          <a:solidFill>
                            <a:srgbClr val="0070C0"/>
                          </a:solidFill>
                          <a:effectLst/>
                          <a:latin typeface="+mn-lt"/>
                        </a:rPr>
                        <a:t>6.06</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49</a:t>
                      </a:r>
                      <a:r>
                        <a:rPr lang="en-US" sz="1600" b="0" i="0" u="none" strike="noStrike">
                          <a:solidFill>
                            <a:srgbClr val="000000"/>
                          </a:solidFill>
                          <a:effectLst/>
                          <a:latin typeface="+mn-lt"/>
                        </a:rPr>
                        <a:t> / </a:t>
                      </a:r>
                      <a:r>
                        <a:rPr lang="en-US" sz="1600" b="0" i="0" u="none" strike="noStrike">
                          <a:solidFill>
                            <a:srgbClr val="0070C0"/>
                          </a:solidFill>
                          <a:effectLst/>
                          <a:latin typeface="+mn-lt"/>
                        </a:rPr>
                        <a:t>16</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24%</a:t>
                      </a:r>
                      <a:r>
                        <a:rPr lang="en-US" sz="1600" b="0" i="0" u="none" strike="noStrike">
                          <a:solidFill>
                            <a:srgbClr val="000000"/>
                          </a:solidFill>
                          <a:effectLst/>
                          <a:latin typeface="+mn-lt"/>
                        </a:rPr>
                        <a:t> / </a:t>
                      </a:r>
                      <a:r>
                        <a:rPr lang="en-US" sz="1600" b="0" i="0" u="none" strike="noStrike">
                          <a:solidFill>
                            <a:srgbClr val="0070C0"/>
                          </a:solidFill>
                          <a:effectLst/>
                          <a:latin typeface="+mn-lt"/>
                        </a:rPr>
                        <a:t>13%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2383184510"/>
                  </a:ext>
                </a:extLst>
              </a:tr>
              <a:tr h="325590">
                <a:tc>
                  <a:txBody>
                    <a:bodyPr/>
                    <a:lstStyle/>
                    <a:p>
                      <a:pPr algn="l" fontAlgn="b"/>
                      <a:r>
                        <a:rPr lang="en-US" sz="1600" b="0" i="0" u="none" strike="noStrike">
                          <a:solidFill>
                            <a:srgbClr val="000000"/>
                          </a:solidFill>
                          <a:effectLst/>
                          <a:latin typeface="+mn-lt"/>
                        </a:rPr>
                        <a:t>11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1,309</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16.55</a:t>
                      </a:r>
                      <a:r>
                        <a:rPr lang="en-US" sz="1600" b="0" i="0" u="none" strike="noStrike">
                          <a:solidFill>
                            <a:srgbClr val="000000"/>
                          </a:solidFill>
                          <a:effectLst/>
                          <a:latin typeface="+mn-lt"/>
                        </a:rPr>
                        <a:t> / </a:t>
                      </a:r>
                      <a:r>
                        <a:rPr lang="en-US" sz="1600" b="0" i="0" u="none" strike="noStrike">
                          <a:solidFill>
                            <a:srgbClr val="0070C0"/>
                          </a:solidFill>
                          <a:effectLst/>
                          <a:latin typeface="+mn-lt"/>
                        </a:rPr>
                        <a:t>6.02</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46</a:t>
                      </a:r>
                      <a:r>
                        <a:rPr lang="en-US" sz="1600" b="0" i="0" u="none" strike="noStrike">
                          <a:solidFill>
                            <a:srgbClr val="000000"/>
                          </a:solidFill>
                          <a:effectLst/>
                          <a:latin typeface="+mn-lt"/>
                        </a:rPr>
                        <a:t> / </a:t>
                      </a:r>
                      <a:r>
                        <a:rPr lang="en-US" sz="1600" b="0" i="0" u="none" strike="noStrike">
                          <a:solidFill>
                            <a:srgbClr val="0070C0"/>
                          </a:solidFill>
                          <a:effectLst/>
                          <a:latin typeface="+mn-lt"/>
                        </a:rPr>
                        <a:t>16</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23%</a:t>
                      </a:r>
                      <a:r>
                        <a:rPr lang="en-US" sz="1600" b="0" i="0" u="none" strike="noStrike">
                          <a:solidFill>
                            <a:srgbClr val="000000"/>
                          </a:solidFill>
                          <a:effectLst/>
                          <a:latin typeface="+mn-lt"/>
                        </a:rPr>
                        <a:t> / </a:t>
                      </a:r>
                      <a:r>
                        <a:rPr lang="en-US" sz="1600" b="0" i="0" u="none" strike="noStrike">
                          <a:solidFill>
                            <a:srgbClr val="0070C0"/>
                          </a:solidFill>
                          <a:effectLst/>
                          <a:latin typeface="+mn-lt"/>
                        </a:rPr>
                        <a:t>13%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3933697329"/>
                  </a:ext>
                </a:extLst>
              </a:tr>
              <a:tr h="325590">
                <a:tc>
                  <a:txBody>
                    <a:bodyPr/>
                    <a:lstStyle/>
                    <a:p>
                      <a:pPr algn="l" fontAlgn="b"/>
                      <a:r>
                        <a:rPr lang="en-US" sz="1600" b="0" i="0" u="none" strike="noStrike">
                          <a:solidFill>
                            <a:srgbClr val="000000"/>
                          </a:solidFill>
                          <a:effectLst/>
                          <a:latin typeface="+mn-lt"/>
                        </a:rPr>
                        <a:t>12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1,306</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16.88</a:t>
                      </a:r>
                      <a:r>
                        <a:rPr lang="en-US" sz="1600" b="0" i="0" u="none" strike="noStrike">
                          <a:solidFill>
                            <a:srgbClr val="000000"/>
                          </a:solidFill>
                          <a:effectLst/>
                          <a:latin typeface="+mn-lt"/>
                        </a:rPr>
                        <a:t> / </a:t>
                      </a:r>
                      <a:r>
                        <a:rPr lang="en-US" sz="1600" b="0" i="0" u="none" strike="noStrike">
                          <a:solidFill>
                            <a:srgbClr val="0070C0"/>
                          </a:solidFill>
                          <a:effectLst/>
                          <a:latin typeface="+mn-lt"/>
                        </a:rPr>
                        <a:t>5.92</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50</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25%</a:t>
                      </a:r>
                      <a:r>
                        <a:rPr lang="en-US" sz="1600" b="0" i="0" u="none" strike="noStrike">
                          <a:solidFill>
                            <a:srgbClr val="000000"/>
                          </a:solidFill>
                          <a:effectLst/>
                          <a:latin typeface="+mn-lt"/>
                        </a:rPr>
                        <a:t> / </a:t>
                      </a:r>
                      <a:r>
                        <a:rPr lang="en-US" sz="1600" b="0" i="0" u="none" strike="noStrike">
                          <a:solidFill>
                            <a:srgbClr val="0070C0"/>
                          </a:solidFill>
                          <a:effectLst/>
                          <a:latin typeface="+mn-lt"/>
                        </a:rPr>
                        <a:t>13%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1117898423"/>
                  </a:ext>
                </a:extLst>
              </a:tr>
              <a:tr h="325590">
                <a:tc>
                  <a:txBody>
                    <a:bodyPr/>
                    <a:lstStyle/>
                    <a:p>
                      <a:pPr algn="l" fontAlgn="b"/>
                      <a:r>
                        <a:rPr lang="en-US" sz="1600" b="0" i="0" u="none" strike="noStrike">
                          <a:solidFill>
                            <a:srgbClr val="000000"/>
                          </a:solidFill>
                          <a:effectLst/>
                          <a:latin typeface="+mn-lt"/>
                        </a:rPr>
                        <a:t>13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1,310</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16.82</a:t>
                      </a:r>
                      <a:r>
                        <a:rPr lang="en-US" sz="1600" b="0" i="0" u="none" strike="noStrike">
                          <a:solidFill>
                            <a:srgbClr val="000000"/>
                          </a:solidFill>
                          <a:effectLst/>
                          <a:latin typeface="+mn-lt"/>
                        </a:rPr>
                        <a:t> / </a:t>
                      </a:r>
                      <a:r>
                        <a:rPr lang="en-US" sz="1600" b="0" i="0" u="none" strike="noStrike">
                          <a:solidFill>
                            <a:srgbClr val="0070C0"/>
                          </a:solidFill>
                          <a:effectLst/>
                          <a:latin typeface="+mn-lt"/>
                        </a:rPr>
                        <a:t>6.02</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48</a:t>
                      </a:r>
                      <a:r>
                        <a:rPr lang="en-US" sz="1600" b="0" i="0" u="none" strike="noStrike">
                          <a:solidFill>
                            <a:srgbClr val="000000"/>
                          </a:solidFill>
                          <a:effectLst/>
                          <a:latin typeface="+mn-lt"/>
                        </a:rPr>
                        <a:t> / </a:t>
                      </a:r>
                      <a:r>
                        <a:rPr lang="en-US" sz="1600" b="0" i="0" u="none" strike="noStrike">
                          <a:solidFill>
                            <a:srgbClr val="0070C0"/>
                          </a:solidFill>
                          <a:effectLst/>
                          <a:latin typeface="+mn-lt"/>
                        </a:rPr>
                        <a:t>15</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24%</a:t>
                      </a:r>
                      <a:r>
                        <a:rPr lang="en-US" sz="1600" b="0" i="0" u="none" strike="noStrike">
                          <a:solidFill>
                            <a:srgbClr val="000000"/>
                          </a:solidFill>
                          <a:effectLst/>
                          <a:latin typeface="+mn-lt"/>
                        </a:rPr>
                        <a:t> / </a:t>
                      </a:r>
                      <a:r>
                        <a:rPr lang="en-US" sz="1600" b="0" i="0" u="none" strike="noStrike">
                          <a:solidFill>
                            <a:srgbClr val="0070C0"/>
                          </a:solidFill>
                          <a:effectLst/>
                          <a:latin typeface="+mn-lt"/>
                        </a:rPr>
                        <a:t>13%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1073781640"/>
                  </a:ext>
                </a:extLst>
              </a:tr>
              <a:tr h="325590">
                <a:tc>
                  <a:txBody>
                    <a:bodyPr/>
                    <a:lstStyle/>
                    <a:p>
                      <a:pPr algn="l" fontAlgn="b"/>
                      <a:r>
                        <a:rPr lang="en-US" sz="1600" b="0" i="0" u="none" strike="noStrike">
                          <a:solidFill>
                            <a:srgbClr val="000000"/>
                          </a:solidFill>
                          <a:effectLst/>
                          <a:latin typeface="+mn-lt"/>
                        </a:rPr>
                        <a:t>14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1,325</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16.87</a:t>
                      </a:r>
                      <a:r>
                        <a:rPr lang="en-US" sz="1600" b="0" i="0" u="none" strike="noStrike">
                          <a:solidFill>
                            <a:srgbClr val="000000"/>
                          </a:solidFill>
                          <a:effectLst/>
                          <a:latin typeface="+mn-lt"/>
                        </a:rPr>
                        <a:t> / </a:t>
                      </a:r>
                      <a:r>
                        <a:rPr lang="en-US" sz="1600" b="0" i="0" u="none" strike="noStrike">
                          <a:solidFill>
                            <a:srgbClr val="0070C0"/>
                          </a:solidFill>
                          <a:effectLst/>
                          <a:latin typeface="+mn-lt"/>
                        </a:rPr>
                        <a:t>6.11</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49</a:t>
                      </a:r>
                      <a:r>
                        <a:rPr lang="en-US" sz="1600" b="0" i="0" u="none" strike="noStrike">
                          <a:solidFill>
                            <a:srgbClr val="000000"/>
                          </a:solidFill>
                          <a:effectLst/>
                          <a:latin typeface="+mn-lt"/>
                        </a:rPr>
                        <a:t> / </a:t>
                      </a:r>
                      <a:r>
                        <a:rPr lang="en-US" sz="1600" b="0" i="0" u="none" strike="noStrike">
                          <a:solidFill>
                            <a:srgbClr val="0070C0"/>
                          </a:solidFill>
                          <a:effectLst/>
                          <a:latin typeface="+mn-lt"/>
                        </a:rPr>
                        <a:t>16</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7</a:t>
                      </a:r>
                      <a:r>
                        <a:rPr lang="en-US" sz="1600" b="0" i="0" u="none" strike="noStrike">
                          <a:solidFill>
                            <a:srgbClr val="000000"/>
                          </a:solidFill>
                          <a:effectLst/>
                          <a:latin typeface="+mn-lt"/>
                        </a:rPr>
                        <a:t>% / </a:t>
                      </a:r>
                      <a:r>
                        <a:rPr lang="en-US" sz="1600" b="0" i="0" u="none" strike="noStrike">
                          <a:solidFill>
                            <a:srgbClr val="0070C0"/>
                          </a:solidFill>
                          <a:effectLst/>
                          <a:latin typeface="+mn-lt"/>
                        </a:rPr>
                        <a:t>4%</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23%</a:t>
                      </a:r>
                      <a:r>
                        <a:rPr lang="en-US" sz="1600" b="0" i="0" u="none" strike="noStrike">
                          <a:solidFill>
                            <a:srgbClr val="000000"/>
                          </a:solidFill>
                          <a:effectLst/>
                          <a:latin typeface="+mn-lt"/>
                        </a:rPr>
                        <a:t> / </a:t>
                      </a:r>
                      <a:r>
                        <a:rPr lang="en-US" sz="1600" b="0" i="0" u="none" strike="noStrike">
                          <a:solidFill>
                            <a:srgbClr val="0070C0"/>
                          </a:solidFill>
                          <a:effectLst/>
                          <a:latin typeface="+mn-lt"/>
                        </a:rPr>
                        <a:t>13%</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2165869448"/>
                  </a:ext>
                </a:extLst>
              </a:tr>
              <a:tr h="325590">
                <a:tc>
                  <a:txBody>
                    <a:bodyPr/>
                    <a:lstStyle/>
                    <a:p>
                      <a:pPr algn="l" fontAlgn="b"/>
                      <a:r>
                        <a:rPr lang="en-US" sz="1600" b="0" i="0" u="none" strike="noStrike">
                          <a:solidFill>
                            <a:srgbClr val="000000"/>
                          </a:solidFill>
                          <a:effectLst/>
                          <a:latin typeface="+mn-lt"/>
                        </a:rPr>
                        <a:t>15 years old</a:t>
                      </a:r>
                    </a:p>
                  </a:txBody>
                  <a:tcPr marL="45720" marR="45720" anchor="b">
                    <a:lnR w="12700" cap="flat" cmpd="sng" algn="ctr">
                      <a:solidFill>
                        <a:schemeClr val="tx1"/>
                      </a:solidFill>
                      <a:prstDash val="solid"/>
                      <a:round/>
                      <a:headEnd type="none" w="med" len="med"/>
                      <a:tailEnd type="none" w="med" len="med"/>
                    </a:lnR>
                    <a:solidFill>
                      <a:srgbClr val="FFFFFF"/>
                    </a:solidFill>
                  </a:tcPr>
                </a:tc>
                <a:tc>
                  <a:txBody>
                    <a:bodyPr/>
                    <a:lstStyle/>
                    <a:p>
                      <a:pPr algn="r" fontAlgn="b"/>
                      <a:r>
                        <a:rPr lang="en-US" sz="1600" b="0" i="0" u="none" strike="noStrike">
                          <a:solidFill>
                            <a:srgbClr val="000000"/>
                          </a:solidFill>
                          <a:effectLst/>
                          <a:latin typeface="+mn-lt"/>
                        </a:rPr>
                        <a:t>1,350</a:t>
                      </a:r>
                    </a:p>
                  </a:txBody>
                  <a:tcPr marL="45720" marR="45720" anchor="b">
                    <a:lnL w="12700" cap="flat" cmpd="sng" algn="ctr">
                      <a:solidFill>
                        <a:schemeClr val="tx1"/>
                      </a:solidFill>
                      <a:prstDash val="solid"/>
                      <a:round/>
                      <a:headEnd type="none" w="med" len="med"/>
                      <a:tailEnd type="none" w="med" len="med"/>
                    </a:lnL>
                    <a:solidFill>
                      <a:srgbClr val="FFFFFF"/>
                    </a:solidFill>
                  </a:tcPr>
                </a:tc>
                <a:tc>
                  <a:txBody>
                    <a:bodyPr/>
                    <a:lstStyle/>
                    <a:p>
                      <a:pPr algn="r" fontAlgn="b"/>
                      <a:r>
                        <a:rPr lang="en-US" sz="1600" b="0" i="0" u="none" strike="noStrike">
                          <a:solidFill>
                            <a:schemeClr val="tx1"/>
                          </a:solidFill>
                          <a:effectLst/>
                          <a:latin typeface="+mn-lt"/>
                        </a:rPr>
                        <a:t>5.11</a:t>
                      </a:r>
                      <a:r>
                        <a:rPr lang="en-US" sz="1600" b="0" i="0" u="none" strike="noStrike">
                          <a:solidFill>
                            <a:srgbClr val="000000"/>
                          </a:solidFill>
                          <a:effectLst/>
                          <a:latin typeface="+mn-lt"/>
                        </a:rPr>
                        <a:t> / </a:t>
                      </a:r>
                      <a:r>
                        <a:rPr lang="en-US" sz="1600" b="0" i="0" u="none" strike="noStrike">
                          <a:solidFill>
                            <a:srgbClr val="0070C0"/>
                          </a:solidFill>
                          <a:effectLst/>
                          <a:latin typeface="+mn-lt"/>
                        </a:rPr>
                        <a:t>3.98</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13</a:t>
                      </a:r>
                      <a:r>
                        <a:rPr lang="en-US" sz="1600" b="0" i="0" u="none" strike="noStrike">
                          <a:solidFill>
                            <a:srgbClr val="000000"/>
                          </a:solidFill>
                          <a:effectLst/>
                          <a:latin typeface="+mn-lt"/>
                        </a:rPr>
                        <a:t> / </a:t>
                      </a:r>
                      <a:r>
                        <a:rPr lang="en-US" sz="1600" b="0" i="0" u="none" strike="noStrike">
                          <a:solidFill>
                            <a:srgbClr val="0070C0"/>
                          </a:solidFill>
                          <a:effectLst/>
                          <a:latin typeface="+mn-lt"/>
                        </a:rPr>
                        <a:t>11</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a:solidFill>
                            <a:schemeClr val="tx1"/>
                          </a:solidFill>
                          <a:effectLst/>
                          <a:latin typeface="+mn-lt"/>
                        </a:rPr>
                        <a:t>3</a:t>
                      </a:r>
                      <a:r>
                        <a:rPr lang="en-US" sz="1600" b="0" i="0" u="none" strike="noStrike">
                          <a:solidFill>
                            <a:srgbClr val="000000"/>
                          </a:solidFill>
                          <a:effectLst/>
                          <a:latin typeface="+mn-lt"/>
                        </a:rPr>
                        <a:t>% / </a:t>
                      </a:r>
                      <a:r>
                        <a:rPr lang="en-US" sz="1600" b="0" i="0" u="none" strike="noStrike">
                          <a:solidFill>
                            <a:srgbClr val="0070C0"/>
                          </a:solidFill>
                          <a:effectLst/>
                          <a:latin typeface="+mn-lt"/>
                        </a:rPr>
                        <a:t>2%</a:t>
                      </a:r>
                      <a:r>
                        <a:rPr lang="en-US" sz="1600" b="0" i="0" u="none" strike="noStrike">
                          <a:solidFill>
                            <a:srgbClr val="000000"/>
                          </a:solidFill>
                          <a:effectLst/>
                          <a:latin typeface="+mn-lt"/>
                        </a:rPr>
                        <a:t> </a:t>
                      </a:r>
                      <a:endParaRPr lang="en-US" sz="1600" b="0" i="0" u="none" strike="noStrike">
                        <a:solidFill>
                          <a:schemeClr val="tx1"/>
                        </a:solidFill>
                        <a:effectLst/>
                        <a:latin typeface="+mn-lt"/>
                      </a:endParaRPr>
                    </a:p>
                  </a:txBody>
                  <a:tcPr marL="45720" marR="45720" anchor="b">
                    <a:solidFill>
                      <a:srgbClr val="FFFFFF"/>
                    </a:solidFill>
                  </a:tcPr>
                </a:tc>
                <a:tc>
                  <a:txBody>
                    <a:bodyPr/>
                    <a:lstStyle/>
                    <a:p>
                      <a:pPr algn="r" fontAlgn="b"/>
                      <a:r>
                        <a:rPr lang="en-US" sz="1600" b="0" i="0" u="none" strike="noStrike" dirty="0">
                          <a:solidFill>
                            <a:schemeClr val="tx1"/>
                          </a:solidFill>
                          <a:effectLst/>
                          <a:latin typeface="+mn-lt"/>
                        </a:rPr>
                        <a:t>11%</a:t>
                      </a:r>
                      <a:r>
                        <a:rPr lang="en-US" sz="1600" b="0" i="0" u="none" strike="noStrike" dirty="0">
                          <a:solidFill>
                            <a:srgbClr val="000000"/>
                          </a:solidFill>
                          <a:effectLst/>
                          <a:latin typeface="+mn-lt"/>
                        </a:rPr>
                        <a:t> / </a:t>
                      </a:r>
                      <a:r>
                        <a:rPr lang="en-US" sz="1600" b="0" i="0" u="none" strike="noStrike" dirty="0">
                          <a:solidFill>
                            <a:srgbClr val="0070C0"/>
                          </a:solidFill>
                          <a:effectLst/>
                          <a:latin typeface="+mn-lt"/>
                        </a:rPr>
                        <a:t>8%</a:t>
                      </a:r>
                      <a:r>
                        <a:rPr lang="en-US" sz="1600" b="0" i="0" u="none" strike="noStrike" dirty="0">
                          <a:solidFill>
                            <a:srgbClr val="000000"/>
                          </a:solidFill>
                          <a:effectLst/>
                          <a:latin typeface="+mn-lt"/>
                        </a:rPr>
                        <a:t> </a:t>
                      </a:r>
                      <a:endParaRPr lang="en-US" sz="1600" b="0" i="0" u="none" strike="noStrike" dirty="0">
                        <a:solidFill>
                          <a:schemeClr val="tx1"/>
                        </a:solidFill>
                        <a:effectLst/>
                        <a:latin typeface="+mn-lt"/>
                      </a:endParaRPr>
                    </a:p>
                  </a:txBody>
                  <a:tcPr marL="45720" marR="45720" anchor="b">
                    <a:solidFill>
                      <a:srgbClr val="FFFFFF"/>
                    </a:solidFill>
                  </a:tcPr>
                </a:tc>
                <a:extLst>
                  <a:ext uri="{0D108BD9-81ED-4DB2-BD59-A6C34878D82A}">
                    <a16:rowId xmlns:a16="http://schemas.microsoft.com/office/drawing/2014/main" val="4057607752"/>
                  </a:ext>
                </a:extLst>
              </a:tr>
            </a:tbl>
          </a:graphicData>
        </a:graphic>
      </p:graphicFrame>
      <p:sp>
        <p:nvSpPr>
          <p:cNvPr id="5" name="TextBox 4">
            <a:extLst>
              <a:ext uri="{FF2B5EF4-FFF2-40B4-BE49-F238E27FC236}">
                <a16:creationId xmlns:a16="http://schemas.microsoft.com/office/drawing/2014/main" id="{1F27AE63-4348-4B26-BF3A-8CD6D6C4A8C0}"/>
              </a:ext>
            </a:extLst>
          </p:cNvPr>
          <p:cNvSpPr txBox="1"/>
          <p:nvPr/>
        </p:nvSpPr>
        <p:spPr>
          <a:xfrm>
            <a:off x="10725918" y="6640780"/>
            <a:ext cx="1492716" cy="261610"/>
          </a:xfrm>
          <a:prstGeom prst="rect">
            <a:avLst/>
          </a:prstGeom>
          <a:noFill/>
        </p:spPr>
        <p:txBody>
          <a:bodyPr wrap="none" rtlCol="0">
            <a:spAutoFit/>
          </a:bodyPr>
          <a:lstStyle/>
          <a:p>
            <a:r>
              <a:rPr lang="en-US" sz="1100">
                <a:solidFill>
                  <a:schemeClr val="bg1"/>
                </a:solidFill>
              </a:rPr>
              <a:t>CBDRB-FY22-DSEP-004</a:t>
            </a:r>
          </a:p>
        </p:txBody>
      </p:sp>
      <p:sp>
        <p:nvSpPr>
          <p:cNvPr id="2" name="TextBox 1">
            <a:extLst>
              <a:ext uri="{FF2B5EF4-FFF2-40B4-BE49-F238E27FC236}">
                <a16:creationId xmlns:a16="http://schemas.microsoft.com/office/drawing/2014/main" id="{D35A3A8F-5C66-C7EF-BBBD-8118B17096A3}"/>
              </a:ext>
            </a:extLst>
          </p:cNvPr>
          <p:cNvSpPr txBox="1"/>
          <p:nvPr/>
        </p:nvSpPr>
        <p:spPr>
          <a:xfrm>
            <a:off x="3619500" y="6550046"/>
            <a:ext cx="4953000" cy="307777"/>
          </a:xfrm>
          <a:prstGeom prst="rect">
            <a:avLst/>
          </a:prstGeom>
          <a:noFill/>
        </p:spPr>
        <p:txBody>
          <a:bodyPr wrap="square" rtlCol="0">
            <a:spAutoFit/>
          </a:bodyPr>
          <a:lstStyle/>
          <a:p>
            <a:pPr algn="ctr"/>
            <a:r>
              <a:rPr lang="en-US" sz="14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CBDRB-FY22-DSEP-004</a:t>
            </a:r>
          </a:p>
        </p:txBody>
      </p:sp>
    </p:spTree>
    <p:extLst>
      <p:ext uri="{BB962C8B-B14F-4D97-AF65-F5344CB8AC3E}">
        <p14:creationId xmlns:p14="http://schemas.microsoft.com/office/powerpoint/2010/main" val="52441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Wave 22">
            <a:extLst>
              <a:ext uri="{FF2B5EF4-FFF2-40B4-BE49-F238E27FC236}">
                <a16:creationId xmlns:a16="http://schemas.microsoft.com/office/drawing/2014/main" id="{0A50F28F-2FC9-1F35-13F8-F3B111BF5456}"/>
              </a:ext>
            </a:extLst>
          </p:cNvPr>
          <p:cNvSpPr/>
          <p:nvPr/>
        </p:nvSpPr>
        <p:spPr>
          <a:xfrm rot="16200000">
            <a:off x="845818" y="3512855"/>
            <a:ext cx="3263900" cy="656012"/>
          </a:xfrm>
          <a:prstGeom prst="wave">
            <a:avLst/>
          </a:prstGeom>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Noise</a:t>
            </a:r>
          </a:p>
        </p:txBody>
      </p:sp>
      <p:sp>
        <p:nvSpPr>
          <p:cNvPr id="2" name="Title 1"/>
          <p:cNvSpPr>
            <a:spLocks noGrp="1"/>
          </p:cNvSpPr>
          <p:nvPr>
            <p:ph type="title"/>
          </p:nvPr>
        </p:nvSpPr>
        <p:spPr>
          <a:xfrm>
            <a:off x="362446" y="419574"/>
            <a:ext cx="11829554" cy="689972"/>
          </a:xfrm>
        </p:spPr>
        <p:txBody>
          <a:bodyPr>
            <a:noAutofit/>
          </a:bodyPr>
          <a:lstStyle/>
          <a:p>
            <a:r>
              <a:rPr lang="en-US" dirty="0">
                <a:cs typeface="Calibri"/>
              </a:rPr>
              <a:t>Noisy Measurement Files (NMFs), Privacy-Protected Microdata Files (PPMFs), Published Tabulations</a:t>
            </a:r>
          </a:p>
        </p:txBody>
      </p:sp>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26</a:t>
            </a:fld>
            <a:endParaRPr lang="en-US"/>
          </a:p>
        </p:txBody>
      </p:sp>
      <p:sp>
        <p:nvSpPr>
          <p:cNvPr id="3" name="Rectangle: Rounded Corners 2">
            <a:extLst>
              <a:ext uri="{FF2B5EF4-FFF2-40B4-BE49-F238E27FC236}">
                <a16:creationId xmlns:a16="http://schemas.microsoft.com/office/drawing/2014/main" id="{108C33F0-ADD7-AF5B-0EFF-D52AC3C770C3}"/>
              </a:ext>
            </a:extLst>
          </p:cNvPr>
          <p:cNvSpPr/>
          <p:nvPr/>
        </p:nvSpPr>
        <p:spPr>
          <a:xfrm>
            <a:off x="243207" y="3204768"/>
            <a:ext cx="1765575"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Census Edited File - CEF </a:t>
            </a:r>
            <a:r>
              <a:rPr lang="en-US" sz="1100">
                <a:latin typeface="Calibri"/>
                <a:cs typeface="Calibri"/>
              </a:rPr>
              <a:t>(confidential microdata)</a:t>
            </a: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sp>
        <p:nvSpPr>
          <p:cNvPr id="5" name="Rectangle: Rounded Corners 4">
            <a:extLst>
              <a:ext uri="{FF2B5EF4-FFF2-40B4-BE49-F238E27FC236}">
                <a16:creationId xmlns:a16="http://schemas.microsoft.com/office/drawing/2014/main" id="{0C9BA849-AE19-36C5-DBD8-C24D1B60491B}"/>
              </a:ext>
            </a:extLst>
          </p:cNvPr>
          <p:cNvSpPr/>
          <p:nvPr/>
        </p:nvSpPr>
        <p:spPr>
          <a:xfrm>
            <a:off x="3024977" y="1894892"/>
            <a:ext cx="1953423"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Redistricting Noisy Measurement File</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00">
                <a:latin typeface="Calibri"/>
                <a:cs typeface="Calibri"/>
              </a:rPr>
              <a:t>(privacy-protected tabulations, w/o enforced consistency)</a:t>
            </a:r>
            <a:endParaRPr kumimoji="0" lang="en-US" sz="1400" b="0" i="0" u="none" strike="noStrike" kern="0" cap="none" spc="0" normalizeH="0" baseline="0" noProof="0">
              <a:ln>
                <a:noFill/>
              </a:ln>
              <a:solidFill>
                <a:prstClr val="white"/>
              </a:solidFill>
              <a:effectLst/>
              <a:uLnTx/>
              <a:uFillTx/>
              <a:latin typeface="Gotham Book"/>
              <a:ea typeface="+mn-ea"/>
              <a:cs typeface="+mn-cs"/>
            </a:endParaRPr>
          </a:p>
        </p:txBody>
      </p:sp>
      <p:sp>
        <p:nvSpPr>
          <p:cNvPr id="10" name="Rectangle: Rounded Corners 9">
            <a:extLst>
              <a:ext uri="{FF2B5EF4-FFF2-40B4-BE49-F238E27FC236}">
                <a16:creationId xmlns:a16="http://schemas.microsoft.com/office/drawing/2014/main" id="{353BC24A-972B-D3C2-BABE-EA7AD36CF6E1}"/>
              </a:ext>
            </a:extLst>
          </p:cNvPr>
          <p:cNvSpPr/>
          <p:nvPr/>
        </p:nvSpPr>
        <p:spPr>
          <a:xfrm>
            <a:off x="3024977" y="4367184"/>
            <a:ext cx="1953423"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algn="ctr">
              <a:defRPr/>
            </a:pPr>
            <a:r>
              <a:rPr lang="en-US" sz="1800">
                <a:latin typeface="Calibri"/>
                <a:cs typeface="Calibri"/>
              </a:rPr>
              <a:t>DHC </a:t>
            </a:r>
            <a:br>
              <a:rPr lang="en-US" sz="1800">
                <a:latin typeface="Calibri"/>
                <a:cs typeface="Calibri"/>
              </a:rPr>
            </a:br>
            <a:r>
              <a:rPr lang="en-US" sz="1800">
                <a:latin typeface="Calibri"/>
                <a:cs typeface="Calibri"/>
              </a:rPr>
              <a:t>Noisy Measurement File</a:t>
            </a:r>
          </a:p>
          <a:p>
            <a:pPr algn="ctr">
              <a:defRPr/>
            </a:pPr>
            <a:r>
              <a:rPr lang="en-US" sz="1000">
                <a:latin typeface="Calibri"/>
                <a:cs typeface="Calibri"/>
              </a:rPr>
              <a:t>(privacy-protected tabulations, w/o enforced consistency)</a:t>
            </a:r>
            <a:endParaRPr kumimoji="0" lang="en-US" sz="3200" b="0" i="0" u="none" strike="noStrike" kern="0" cap="none" spc="0" normalizeH="0" baseline="0" noProof="0">
              <a:ln>
                <a:noFill/>
              </a:ln>
              <a:solidFill>
                <a:prstClr val="white"/>
              </a:solidFill>
              <a:effectLst/>
              <a:uLnTx/>
              <a:uFillTx/>
              <a:latin typeface="Gotham Book"/>
              <a:ea typeface="+mn-ea"/>
              <a:cs typeface="+mn-cs"/>
            </a:endParaRPr>
          </a:p>
        </p:txBody>
      </p:sp>
      <p:sp>
        <p:nvSpPr>
          <p:cNvPr id="11" name="Rectangle: Rounded Corners 10">
            <a:extLst>
              <a:ext uri="{FF2B5EF4-FFF2-40B4-BE49-F238E27FC236}">
                <a16:creationId xmlns:a16="http://schemas.microsoft.com/office/drawing/2014/main" id="{7AD71FDB-BED0-7BD2-328D-FF951D5AF3F3}"/>
              </a:ext>
            </a:extLst>
          </p:cNvPr>
          <p:cNvSpPr/>
          <p:nvPr/>
        </p:nvSpPr>
        <p:spPr>
          <a:xfrm>
            <a:off x="6028527" y="1894892"/>
            <a:ext cx="1953423"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Calibri"/>
                <a:cs typeface="Calibri"/>
              </a:rPr>
              <a:t>Redistricting MDF/PPMF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00" dirty="0">
                <a:latin typeface="Calibri"/>
                <a:cs typeface="Calibri"/>
              </a:rPr>
              <a:t>(privacy-protected microdata)</a:t>
            </a:r>
            <a:endParaRPr kumimoji="0" lang="en-US" sz="1000" b="0" i="0" u="none" strike="noStrike" kern="0" cap="none" spc="0" normalizeH="0" baseline="0" noProof="0" dirty="0">
              <a:ln>
                <a:noFill/>
              </a:ln>
              <a:solidFill>
                <a:prstClr val="white"/>
              </a:solidFill>
              <a:effectLst/>
              <a:uLnTx/>
              <a:uFillTx/>
              <a:latin typeface="Gotham Book"/>
              <a:ea typeface="+mn-ea"/>
              <a:cs typeface="+mn-cs"/>
            </a:endParaRPr>
          </a:p>
        </p:txBody>
      </p:sp>
      <p:sp>
        <p:nvSpPr>
          <p:cNvPr id="12" name="Rectangle: Rounded Corners 11">
            <a:extLst>
              <a:ext uri="{FF2B5EF4-FFF2-40B4-BE49-F238E27FC236}">
                <a16:creationId xmlns:a16="http://schemas.microsoft.com/office/drawing/2014/main" id="{05E8BBE4-8452-FCA8-69A5-53656325A915}"/>
              </a:ext>
            </a:extLst>
          </p:cNvPr>
          <p:cNvSpPr/>
          <p:nvPr/>
        </p:nvSpPr>
        <p:spPr>
          <a:xfrm>
            <a:off x="6028527" y="4367184"/>
            <a:ext cx="1953423"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dirty="0">
                <a:latin typeface="Calibri"/>
                <a:cs typeface="Calibri"/>
              </a:rPr>
              <a:t>DHC </a:t>
            </a:r>
            <a:br>
              <a:rPr lang="en-US" sz="1800" dirty="0">
                <a:latin typeface="Calibri"/>
                <a:cs typeface="Calibri"/>
              </a:rPr>
            </a:br>
            <a:r>
              <a:rPr lang="en-US" sz="1800" dirty="0">
                <a:latin typeface="Calibri"/>
                <a:cs typeface="Calibri"/>
              </a:rPr>
              <a:t>MDF/PPMF</a:t>
            </a:r>
          </a:p>
          <a:p>
            <a:pPr algn="ctr">
              <a:defRPr/>
            </a:pPr>
            <a:r>
              <a:rPr lang="en-US" sz="1000" dirty="0">
                <a:latin typeface="Calibri"/>
                <a:cs typeface="Calibri"/>
              </a:rPr>
              <a:t>(privacy-protected microdata)</a:t>
            </a:r>
            <a:endParaRPr kumimoji="0" lang="en-US" sz="1800" b="0" i="0" u="none" strike="noStrike" kern="0" cap="none" spc="0" normalizeH="0" baseline="0" noProof="0" dirty="0">
              <a:ln>
                <a:noFill/>
              </a:ln>
              <a:solidFill>
                <a:prstClr val="white"/>
              </a:solidFill>
              <a:effectLst/>
              <a:uLnTx/>
              <a:uFillTx/>
              <a:latin typeface="Gotham Book"/>
              <a:ea typeface="+mn-ea"/>
              <a:cs typeface="+mn-cs"/>
            </a:endParaRPr>
          </a:p>
        </p:txBody>
      </p:sp>
      <p:sp>
        <p:nvSpPr>
          <p:cNvPr id="13" name="Rectangle: Rounded Corners 12">
            <a:extLst>
              <a:ext uri="{FF2B5EF4-FFF2-40B4-BE49-F238E27FC236}">
                <a16:creationId xmlns:a16="http://schemas.microsoft.com/office/drawing/2014/main" id="{CCD31D83-A247-38F8-4EDF-B7F4E8B2B389}"/>
              </a:ext>
            </a:extLst>
          </p:cNvPr>
          <p:cNvSpPr/>
          <p:nvPr/>
        </p:nvSpPr>
        <p:spPr>
          <a:xfrm>
            <a:off x="9032077" y="1894892"/>
            <a:ext cx="1841775"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Published Redistricting Tabulations</a:t>
            </a:r>
          </a:p>
          <a:p>
            <a:pPr algn="ctr">
              <a:defRPr/>
            </a:pPr>
            <a:r>
              <a:rPr lang="en-US" sz="900">
                <a:latin typeface="Calibri"/>
                <a:cs typeface="Calibri"/>
              </a:rPr>
              <a:t>(privacy-protected tabulations. with consistency)</a:t>
            </a:r>
            <a:endParaRPr kumimoji="0" lang="en-US" sz="1200" b="0" i="0" u="none" strike="noStrike" kern="0" cap="none" spc="0" normalizeH="0" baseline="0" noProof="0">
              <a:ln>
                <a:noFill/>
              </a:ln>
              <a:solidFill>
                <a:prstClr val="white"/>
              </a:solidFill>
              <a:effectLst/>
              <a:uLnTx/>
              <a:uFillTx/>
              <a:latin typeface="Gotham Book"/>
              <a:ea typeface="+mn-ea"/>
              <a:cs typeface="+mn-cs"/>
            </a:endParaRPr>
          </a:p>
        </p:txBody>
      </p:sp>
      <p:sp>
        <p:nvSpPr>
          <p:cNvPr id="14" name="Rectangle: Rounded Corners 13">
            <a:extLst>
              <a:ext uri="{FF2B5EF4-FFF2-40B4-BE49-F238E27FC236}">
                <a16:creationId xmlns:a16="http://schemas.microsoft.com/office/drawing/2014/main" id="{275E7F5D-ACA1-085D-0C20-F09DA9B80CCD}"/>
              </a:ext>
            </a:extLst>
          </p:cNvPr>
          <p:cNvSpPr/>
          <p:nvPr/>
        </p:nvSpPr>
        <p:spPr>
          <a:xfrm>
            <a:off x="9032077" y="4332181"/>
            <a:ext cx="1841775" cy="1534108"/>
          </a:xfrm>
          <a:prstGeom prst="roundRect">
            <a:avLst/>
          </a:prstGeom>
          <a:solidFill>
            <a:srgbClr val="205493">
              <a:lumMod val="20000"/>
              <a:lumOff val="8000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Published DHC Tabulations</a:t>
            </a:r>
          </a:p>
          <a:p>
            <a:pPr algn="ctr">
              <a:defRPr/>
            </a:pPr>
            <a:r>
              <a:rPr lang="en-US" sz="900">
                <a:latin typeface="Calibri"/>
                <a:cs typeface="Calibri"/>
              </a:rPr>
              <a:t>(privacy-protected tabulations. with consistency)</a:t>
            </a:r>
            <a:endParaRPr kumimoji="0" lang="en-US" sz="1200" b="0" i="0" u="none" strike="noStrike" kern="0" cap="none" spc="0" normalizeH="0" baseline="0" noProof="0">
              <a:ln>
                <a:noFill/>
              </a:ln>
              <a:solidFill>
                <a:prstClr val="white"/>
              </a:solidFill>
              <a:effectLst/>
              <a:uLnTx/>
              <a:uFillTx/>
              <a:latin typeface="Gotham Book"/>
              <a:ea typeface="+mn-ea"/>
              <a:cs typeface="+mn-cs"/>
            </a:endParaRPr>
          </a:p>
        </p:txBody>
      </p:sp>
      <p:sp>
        <p:nvSpPr>
          <p:cNvPr id="18" name="Arrow: Right 17">
            <a:extLst>
              <a:ext uri="{FF2B5EF4-FFF2-40B4-BE49-F238E27FC236}">
                <a16:creationId xmlns:a16="http://schemas.microsoft.com/office/drawing/2014/main" id="{10B2F2E5-9F02-4B02-1EF7-7D27EE1A28AD}"/>
              </a:ext>
            </a:extLst>
          </p:cNvPr>
          <p:cNvSpPr/>
          <p:nvPr/>
        </p:nvSpPr>
        <p:spPr>
          <a:xfrm rot="19527731">
            <a:off x="1944671" y="2789576"/>
            <a:ext cx="1092709" cy="441288"/>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Queries</a:t>
            </a:r>
          </a:p>
        </p:txBody>
      </p:sp>
      <p:sp>
        <p:nvSpPr>
          <p:cNvPr id="19" name="Arrow: Right 18">
            <a:extLst>
              <a:ext uri="{FF2B5EF4-FFF2-40B4-BE49-F238E27FC236}">
                <a16:creationId xmlns:a16="http://schemas.microsoft.com/office/drawing/2014/main" id="{7E685EEB-AA40-C346-02A2-2F4F5E78DC41}"/>
              </a:ext>
            </a:extLst>
          </p:cNvPr>
          <p:cNvSpPr/>
          <p:nvPr/>
        </p:nvSpPr>
        <p:spPr>
          <a:xfrm>
            <a:off x="8057810" y="2119121"/>
            <a:ext cx="936507" cy="108564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Tabulation</a:t>
            </a:r>
            <a:endParaRPr lang="en-US">
              <a:solidFill>
                <a:schemeClr val="tx1"/>
              </a:solidFill>
            </a:endParaRPr>
          </a:p>
        </p:txBody>
      </p:sp>
      <p:sp>
        <p:nvSpPr>
          <p:cNvPr id="20" name="Arrow: Right 19">
            <a:extLst>
              <a:ext uri="{FF2B5EF4-FFF2-40B4-BE49-F238E27FC236}">
                <a16:creationId xmlns:a16="http://schemas.microsoft.com/office/drawing/2014/main" id="{D26A2C16-BDE6-225F-EE22-C809084C8C04}"/>
              </a:ext>
            </a:extLst>
          </p:cNvPr>
          <p:cNvSpPr/>
          <p:nvPr/>
        </p:nvSpPr>
        <p:spPr>
          <a:xfrm>
            <a:off x="8057810" y="4556411"/>
            <a:ext cx="936507" cy="108564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Tabulation</a:t>
            </a:r>
            <a:endParaRPr lang="en-US">
              <a:solidFill>
                <a:schemeClr val="tx1"/>
              </a:solidFill>
            </a:endParaRPr>
          </a:p>
        </p:txBody>
      </p:sp>
      <p:sp>
        <p:nvSpPr>
          <p:cNvPr id="24" name="Arrow: Right 23">
            <a:extLst>
              <a:ext uri="{FF2B5EF4-FFF2-40B4-BE49-F238E27FC236}">
                <a16:creationId xmlns:a16="http://schemas.microsoft.com/office/drawing/2014/main" id="{29B47A8C-5C3C-B53F-2B81-6C53E7B92664}"/>
              </a:ext>
            </a:extLst>
          </p:cNvPr>
          <p:cNvSpPr/>
          <p:nvPr/>
        </p:nvSpPr>
        <p:spPr>
          <a:xfrm rot="1829737">
            <a:off x="1952263" y="4677414"/>
            <a:ext cx="1092709" cy="441288"/>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Queries</a:t>
            </a:r>
          </a:p>
        </p:txBody>
      </p:sp>
      <p:sp>
        <p:nvSpPr>
          <p:cNvPr id="25" name="Wave 24">
            <a:extLst>
              <a:ext uri="{FF2B5EF4-FFF2-40B4-BE49-F238E27FC236}">
                <a16:creationId xmlns:a16="http://schemas.microsoft.com/office/drawing/2014/main" id="{F5C9F631-43C7-5471-5F98-F6880A3C519A}"/>
              </a:ext>
            </a:extLst>
          </p:cNvPr>
          <p:cNvSpPr/>
          <p:nvPr/>
        </p:nvSpPr>
        <p:spPr>
          <a:xfrm rot="16200000">
            <a:off x="3066050" y="3630910"/>
            <a:ext cx="4883767" cy="656012"/>
          </a:xfrm>
          <a:prstGeom prst="wave">
            <a:avLst/>
          </a:prstGeom>
          <a:solidFill>
            <a:schemeClr val="accent3"/>
          </a:solidFill>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Constraints</a:t>
            </a:r>
          </a:p>
        </p:txBody>
      </p:sp>
      <p:sp>
        <p:nvSpPr>
          <p:cNvPr id="16" name="Arrow: Right 15">
            <a:extLst>
              <a:ext uri="{FF2B5EF4-FFF2-40B4-BE49-F238E27FC236}">
                <a16:creationId xmlns:a16="http://schemas.microsoft.com/office/drawing/2014/main" id="{1DCEDC2F-9364-5391-2657-A03D87BFB167}"/>
              </a:ext>
            </a:extLst>
          </p:cNvPr>
          <p:cNvSpPr/>
          <p:nvPr/>
        </p:nvSpPr>
        <p:spPr>
          <a:xfrm>
            <a:off x="5063470" y="2234633"/>
            <a:ext cx="936507" cy="68997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Post-Processing</a:t>
            </a:r>
            <a:endParaRPr lang="en-US">
              <a:solidFill>
                <a:schemeClr val="tx1"/>
              </a:solidFill>
            </a:endParaRPr>
          </a:p>
        </p:txBody>
      </p:sp>
      <p:sp>
        <p:nvSpPr>
          <p:cNvPr id="26" name="Arrow: Bent 25">
            <a:extLst>
              <a:ext uri="{FF2B5EF4-FFF2-40B4-BE49-F238E27FC236}">
                <a16:creationId xmlns:a16="http://schemas.microsoft.com/office/drawing/2014/main" id="{F8155291-3C54-D1A5-D5A2-62A36691B8DF}"/>
              </a:ext>
            </a:extLst>
          </p:cNvPr>
          <p:cNvSpPr/>
          <p:nvPr/>
        </p:nvSpPr>
        <p:spPr>
          <a:xfrm rot="10800000">
            <a:off x="5767992" y="3429000"/>
            <a:ext cx="656013" cy="724048"/>
          </a:xfrm>
          <a:prstGeom prst="ben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Right 26">
            <a:extLst>
              <a:ext uri="{FF2B5EF4-FFF2-40B4-BE49-F238E27FC236}">
                <a16:creationId xmlns:a16="http://schemas.microsoft.com/office/drawing/2014/main" id="{B922680C-A52D-EB34-3F86-7ECF8FBF82DA}"/>
              </a:ext>
            </a:extLst>
          </p:cNvPr>
          <p:cNvSpPr/>
          <p:nvPr/>
        </p:nvSpPr>
        <p:spPr>
          <a:xfrm>
            <a:off x="5063470" y="4931937"/>
            <a:ext cx="936507" cy="68997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Post-Processing</a:t>
            </a:r>
            <a:endParaRPr lang="en-US">
              <a:solidFill>
                <a:schemeClr val="tx1"/>
              </a:solidFill>
            </a:endParaRPr>
          </a:p>
        </p:txBody>
      </p:sp>
      <p:sp>
        <p:nvSpPr>
          <p:cNvPr id="28" name="Equals 27">
            <a:extLst>
              <a:ext uri="{FF2B5EF4-FFF2-40B4-BE49-F238E27FC236}">
                <a16:creationId xmlns:a16="http://schemas.microsoft.com/office/drawing/2014/main" id="{9F686937-242F-1BBE-FA91-B836E5FEEF36}"/>
              </a:ext>
            </a:extLst>
          </p:cNvPr>
          <p:cNvSpPr/>
          <p:nvPr/>
        </p:nvSpPr>
        <p:spPr>
          <a:xfrm>
            <a:off x="9607550" y="3618019"/>
            <a:ext cx="656013" cy="5588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Equals 28">
            <a:extLst>
              <a:ext uri="{FF2B5EF4-FFF2-40B4-BE49-F238E27FC236}">
                <a16:creationId xmlns:a16="http://schemas.microsoft.com/office/drawing/2014/main" id="{7E76DD7D-EA49-A2C2-8874-340DAFF973DE}"/>
              </a:ext>
            </a:extLst>
          </p:cNvPr>
          <p:cNvSpPr/>
          <p:nvPr/>
        </p:nvSpPr>
        <p:spPr>
          <a:xfrm>
            <a:off x="6677231" y="3609905"/>
            <a:ext cx="656013" cy="5588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89965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Wave 22">
            <a:extLst>
              <a:ext uri="{FF2B5EF4-FFF2-40B4-BE49-F238E27FC236}">
                <a16:creationId xmlns:a16="http://schemas.microsoft.com/office/drawing/2014/main" id="{0A50F28F-2FC9-1F35-13F8-F3B111BF5456}"/>
              </a:ext>
            </a:extLst>
          </p:cNvPr>
          <p:cNvSpPr/>
          <p:nvPr/>
        </p:nvSpPr>
        <p:spPr>
          <a:xfrm rot="16200000">
            <a:off x="845818" y="3512855"/>
            <a:ext cx="3263900" cy="656012"/>
          </a:xfrm>
          <a:prstGeom prst="wave">
            <a:avLst/>
          </a:prstGeom>
          <a:solidFill>
            <a:schemeClr val="accent1">
              <a:alpha val="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Noise</a:t>
            </a:r>
          </a:p>
        </p:txBody>
      </p:sp>
      <p:sp>
        <p:nvSpPr>
          <p:cNvPr id="2" name="Title 1"/>
          <p:cNvSpPr>
            <a:spLocks noGrp="1"/>
          </p:cNvSpPr>
          <p:nvPr>
            <p:ph type="title"/>
          </p:nvPr>
        </p:nvSpPr>
        <p:spPr>
          <a:xfrm>
            <a:off x="362446" y="452453"/>
            <a:ext cx="11467104" cy="689972"/>
          </a:xfrm>
        </p:spPr>
        <p:txBody>
          <a:bodyPr>
            <a:noAutofit/>
          </a:bodyPr>
          <a:lstStyle/>
          <a:p>
            <a:r>
              <a:rPr lang="en-US" dirty="0">
                <a:cs typeface="Calibri"/>
              </a:rPr>
              <a:t>2010 DDPS NMFs, PPMF, Tabulations</a:t>
            </a:r>
            <a:endParaRPr lang="en-US" dirty="0"/>
          </a:p>
        </p:txBody>
      </p:sp>
      <p:sp>
        <p:nvSpPr>
          <p:cNvPr id="4" name="Slide Number Placeholder 3"/>
          <p:cNvSpPr>
            <a:spLocks noGrp="1"/>
          </p:cNvSpPr>
          <p:nvPr>
            <p:ph type="sldNum" sz="quarter" idx="4294967295"/>
          </p:nvPr>
        </p:nvSpPr>
        <p:spPr>
          <a:xfrm>
            <a:off x="218800" y="6184921"/>
            <a:ext cx="615950" cy="365125"/>
          </a:xfrm>
        </p:spPr>
        <p:txBody>
          <a:bodyPr/>
          <a:lstStyle/>
          <a:p>
            <a:fld id="{2BEE099A-8562-47CA-944D-F82EDDAC5192}" type="slidenum">
              <a:rPr lang="en-US" sz="1600" smtClean="0"/>
              <a:pPr/>
              <a:t>27</a:t>
            </a:fld>
            <a:endParaRPr lang="en-US"/>
          </a:p>
        </p:txBody>
      </p:sp>
      <p:sp>
        <p:nvSpPr>
          <p:cNvPr id="3" name="Rectangle: Rounded Corners 2">
            <a:extLst>
              <a:ext uri="{FF2B5EF4-FFF2-40B4-BE49-F238E27FC236}">
                <a16:creationId xmlns:a16="http://schemas.microsoft.com/office/drawing/2014/main" id="{108C33F0-ADD7-AF5B-0EFF-D52AC3C770C3}"/>
              </a:ext>
            </a:extLst>
          </p:cNvPr>
          <p:cNvSpPr/>
          <p:nvPr/>
        </p:nvSpPr>
        <p:spPr>
          <a:xfrm>
            <a:off x="243207" y="3204768"/>
            <a:ext cx="1765575" cy="1534108"/>
          </a:xfrm>
          <a:prstGeom prst="roundRect">
            <a:avLst/>
          </a:prstGeom>
          <a:solidFill>
            <a:srgbClr val="205493">
              <a:lumMod val="20000"/>
              <a:lumOff val="80000"/>
              <a:alpha val="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Census Edited File - CEF </a:t>
            </a:r>
            <a:r>
              <a:rPr lang="en-US" sz="1100">
                <a:latin typeface="Calibri"/>
                <a:cs typeface="Calibri"/>
              </a:rPr>
              <a:t>(confidential microdata)</a:t>
            </a: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sp>
        <p:nvSpPr>
          <p:cNvPr id="5" name="Rectangle: Rounded Corners 4">
            <a:extLst>
              <a:ext uri="{FF2B5EF4-FFF2-40B4-BE49-F238E27FC236}">
                <a16:creationId xmlns:a16="http://schemas.microsoft.com/office/drawing/2014/main" id="{0C9BA849-AE19-36C5-DBD8-C24D1B60491B}"/>
              </a:ext>
            </a:extLst>
          </p:cNvPr>
          <p:cNvSpPr/>
          <p:nvPr/>
        </p:nvSpPr>
        <p:spPr>
          <a:xfrm>
            <a:off x="3024977" y="1894892"/>
            <a:ext cx="1953423" cy="1534108"/>
          </a:xfrm>
          <a:prstGeom prst="roundRect">
            <a:avLst/>
          </a:prstGeom>
          <a:solidFill>
            <a:srgbClr val="92D050"/>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Redistricting Noisy Measurement File</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00">
                <a:latin typeface="Calibri"/>
                <a:cs typeface="Calibri"/>
              </a:rPr>
              <a:t>(privacy-protected tabulations, w/o enforced consistency)</a:t>
            </a:r>
            <a:endParaRPr kumimoji="0" lang="en-US" sz="1400" b="0" i="0" u="none" strike="noStrike" kern="0" cap="none" spc="0" normalizeH="0" baseline="0" noProof="0">
              <a:ln>
                <a:noFill/>
              </a:ln>
              <a:solidFill>
                <a:prstClr val="white"/>
              </a:solidFill>
              <a:effectLst/>
              <a:uLnTx/>
              <a:uFillTx/>
              <a:latin typeface="Gotham Book"/>
              <a:ea typeface="+mn-ea"/>
              <a:cs typeface="+mn-cs"/>
            </a:endParaRPr>
          </a:p>
        </p:txBody>
      </p:sp>
      <p:sp>
        <p:nvSpPr>
          <p:cNvPr id="10" name="Rectangle: Rounded Corners 9">
            <a:extLst>
              <a:ext uri="{FF2B5EF4-FFF2-40B4-BE49-F238E27FC236}">
                <a16:creationId xmlns:a16="http://schemas.microsoft.com/office/drawing/2014/main" id="{353BC24A-972B-D3C2-BABE-EA7AD36CF6E1}"/>
              </a:ext>
            </a:extLst>
          </p:cNvPr>
          <p:cNvSpPr/>
          <p:nvPr/>
        </p:nvSpPr>
        <p:spPr>
          <a:xfrm>
            <a:off x="3024977" y="4367184"/>
            <a:ext cx="1953423" cy="1534108"/>
          </a:xfrm>
          <a:prstGeom prst="roundRect">
            <a:avLst/>
          </a:prstGeom>
          <a:solidFill>
            <a:srgbClr val="92D050"/>
          </a:solidFill>
          <a:ln w="28575" cap="flat" cmpd="sng" algn="ctr">
            <a:solidFill>
              <a:srgbClr val="205493">
                <a:shade val="50000"/>
              </a:srgbClr>
            </a:solidFill>
            <a:prstDash val="solid"/>
            <a:miter lim="800000"/>
          </a:ln>
          <a:effectLst/>
        </p:spPr>
        <p:txBody>
          <a:bodyPr rtlCol="0" anchor="ctr"/>
          <a:lstStyle/>
          <a:p>
            <a:pPr algn="ctr">
              <a:defRPr/>
            </a:pPr>
            <a:r>
              <a:rPr lang="en-US" sz="1800">
                <a:latin typeface="Calibri"/>
                <a:cs typeface="Calibri"/>
              </a:rPr>
              <a:t>DHC </a:t>
            </a:r>
            <a:br>
              <a:rPr lang="en-US" sz="1800">
                <a:latin typeface="Calibri"/>
                <a:cs typeface="Calibri"/>
              </a:rPr>
            </a:br>
            <a:r>
              <a:rPr lang="en-US" sz="1800">
                <a:latin typeface="Calibri"/>
                <a:cs typeface="Calibri"/>
              </a:rPr>
              <a:t>Noisy Measurement File</a:t>
            </a:r>
          </a:p>
          <a:p>
            <a:pPr algn="ctr">
              <a:defRPr/>
            </a:pPr>
            <a:r>
              <a:rPr lang="en-US" sz="1000">
                <a:latin typeface="Calibri"/>
                <a:cs typeface="Calibri"/>
              </a:rPr>
              <a:t>(privacy-protected tabulations, w/o enforced consistency)</a:t>
            </a:r>
            <a:endParaRPr kumimoji="0" lang="en-US" sz="3200" b="0" i="0" u="none" strike="noStrike" kern="0" cap="none" spc="0" normalizeH="0" baseline="0" noProof="0">
              <a:ln>
                <a:noFill/>
              </a:ln>
              <a:solidFill>
                <a:prstClr val="white"/>
              </a:solidFill>
              <a:effectLst/>
              <a:uLnTx/>
              <a:uFillTx/>
              <a:latin typeface="Gotham Book"/>
              <a:ea typeface="+mn-ea"/>
              <a:cs typeface="+mn-cs"/>
            </a:endParaRPr>
          </a:p>
        </p:txBody>
      </p:sp>
      <p:sp>
        <p:nvSpPr>
          <p:cNvPr id="11" name="Rectangle: Rounded Corners 10">
            <a:extLst>
              <a:ext uri="{FF2B5EF4-FFF2-40B4-BE49-F238E27FC236}">
                <a16:creationId xmlns:a16="http://schemas.microsoft.com/office/drawing/2014/main" id="{7AD71FDB-BED0-7BD2-328D-FF951D5AF3F3}"/>
              </a:ext>
            </a:extLst>
          </p:cNvPr>
          <p:cNvSpPr/>
          <p:nvPr/>
        </p:nvSpPr>
        <p:spPr>
          <a:xfrm>
            <a:off x="6028527" y="1894892"/>
            <a:ext cx="1953423" cy="1534108"/>
          </a:xfrm>
          <a:prstGeom prst="roundRect">
            <a:avLst/>
          </a:prstGeom>
          <a:solidFill>
            <a:srgbClr val="205493">
              <a:lumMod val="20000"/>
              <a:lumOff val="80000"/>
              <a:alpha val="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Redistricting PPMFs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00">
                <a:latin typeface="Calibri"/>
                <a:cs typeface="Calibri"/>
              </a:rPr>
              <a:t>(privacy-protected microdata)</a:t>
            </a:r>
            <a:endParaRPr kumimoji="0" lang="en-US" sz="1000" b="0" i="0" u="none" strike="noStrike" kern="0" cap="none" spc="0" normalizeH="0" baseline="0" noProof="0">
              <a:ln>
                <a:noFill/>
              </a:ln>
              <a:solidFill>
                <a:prstClr val="white"/>
              </a:solidFill>
              <a:effectLst/>
              <a:uLnTx/>
              <a:uFillTx/>
              <a:latin typeface="Gotham Book"/>
              <a:ea typeface="+mn-ea"/>
              <a:cs typeface="+mn-cs"/>
            </a:endParaRPr>
          </a:p>
        </p:txBody>
      </p:sp>
      <p:sp>
        <p:nvSpPr>
          <p:cNvPr id="12" name="Rectangle: Rounded Corners 11">
            <a:extLst>
              <a:ext uri="{FF2B5EF4-FFF2-40B4-BE49-F238E27FC236}">
                <a16:creationId xmlns:a16="http://schemas.microsoft.com/office/drawing/2014/main" id="{05E8BBE4-8452-FCA8-69A5-53656325A915}"/>
              </a:ext>
            </a:extLst>
          </p:cNvPr>
          <p:cNvSpPr/>
          <p:nvPr/>
        </p:nvSpPr>
        <p:spPr>
          <a:xfrm>
            <a:off x="6028527" y="4367184"/>
            <a:ext cx="1953423" cy="1534108"/>
          </a:xfrm>
          <a:prstGeom prst="roundRect">
            <a:avLst/>
          </a:prstGeom>
          <a:solidFill>
            <a:srgbClr val="92D050"/>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DHC </a:t>
            </a:r>
            <a:br>
              <a:rPr lang="en-US" sz="1800">
                <a:latin typeface="Calibri"/>
                <a:cs typeface="Calibri"/>
              </a:rPr>
            </a:br>
            <a:r>
              <a:rPr lang="en-US" sz="1800">
                <a:latin typeface="Calibri"/>
                <a:cs typeface="Calibri"/>
              </a:rPr>
              <a:t>PPMF</a:t>
            </a:r>
          </a:p>
          <a:p>
            <a:pPr algn="ctr">
              <a:defRPr/>
            </a:pPr>
            <a:r>
              <a:rPr lang="en-US" sz="1000">
                <a:latin typeface="Calibri"/>
                <a:cs typeface="Calibri"/>
              </a:rPr>
              <a:t>(privacy-protected microdata)</a:t>
            </a:r>
            <a:endParaRPr kumimoji="0" lang="en-US" sz="1800" b="0" i="0" u="none" strike="noStrike" kern="0" cap="none" spc="0" normalizeH="0" baseline="0" noProof="0">
              <a:ln>
                <a:noFill/>
              </a:ln>
              <a:solidFill>
                <a:prstClr val="white"/>
              </a:solidFill>
              <a:effectLst/>
              <a:uLnTx/>
              <a:uFillTx/>
              <a:latin typeface="Gotham Book"/>
              <a:ea typeface="+mn-ea"/>
              <a:cs typeface="+mn-cs"/>
            </a:endParaRPr>
          </a:p>
        </p:txBody>
      </p:sp>
      <p:sp>
        <p:nvSpPr>
          <p:cNvPr id="13" name="Rectangle: Rounded Corners 12">
            <a:extLst>
              <a:ext uri="{FF2B5EF4-FFF2-40B4-BE49-F238E27FC236}">
                <a16:creationId xmlns:a16="http://schemas.microsoft.com/office/drawing/2014/main" id="{CCD31D83-A247-38F8-4EDF-B7F4E8B2B389}"/>
              </a:ext>
            </a:extLst>
          </p:cNvPr>
          <p:cNvSpPr/>
          <p:nvPr/>
        </p:nvSpPr>
        <p:spPr>
          <a:xfrm>
            <a:off x="9032077" y="1894892"/>
            <a:ext cx="1841775" cy="1534108"/>
          </a:xfrm>
          <a:prstGeom prst="roundRect">
            <a:avLst/>
          </a:prstGeom>
          <a:solidFill>
            <a:srgbClr val="205493">
              <a:lumMod val="20000"/>
              <a:lumOff val="80000"/>
              <a:alpha val="0"/>
            </a:srgbClr>
          </a:solidFill>
          <a:ln w="28575" cap="flat" cmpd="sng" algn="ctr">
            <a:solidFill>
              <a:srgbClr val="205493">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a:latin typeface="Calibri"/>
                <a:cs typeface="Calibri"/>
              </a:rPr>
              <a:t>Published Redistricting Tabulations</a:t>
            </a:r>
          </a:p>
          <a:p>
            <a:pPr algn="ctr">
              <a:defRPr/>
            </a:pPr>
            <a:r>
              <a:rPr lang="en-US" sz="900">
                <a:latin typeface="Calibri"/>
                <a:cs typeface="Calibri"/>
              </a:rPr>
              <a:t>(privacy-protected tabulations. with consistency)</a:t>
            </a:r>
            <a:endParaRPr kumimoji="0" lang="en-US" sz="1200" b="0" i="0" u="none" strike="noStrike" kern="0" cap="none" spc="0" normalizeH="0" baseline="0" noProof="0">
              <a:ln>
                <a:noFill/>
              </a:ln>
              <a:solidFill>
                <a:prstClr val="white"/>
              </a:solidFill>
              <a:effectLst/>
              <a:uLnTx/>
              <a:uFillTx/>
              <a:latin typeface="Gotham Book"/>
              <a:ea typeface="+mn-ea"/>
              <a:cs typeface="+mn-cs"/>
            </a:endParaRPr>
          </a:p>
        </p:txBody>
      </p:sp>
      <p:sp>
        <p:nvSpPr>
          <p:cNvPr id="14" name="Rectangle: Rounded Corners 13">
            <a:extLst>
              <a:ext uri="{FF2B5EF4-FFF2-40B4-BE49-F238E27FC236}">
                <a16:creationId xmlns:a16="http://schemas.microsoft.com/office/drawing/2014/main" id="{275E7F5D-ACA1-085D-0C20-F09DA9B80CCD}"/>
              </a:ext>
            </a:extLst>
          </p:cNvPr>
          <p:cNvSpPr/>
          <p:nvPr/>
        </p:nvSpPr>
        <p:spPr>
          <a:xfrm>
            <a:off x="9032077" y="4332181"/>
            <a:ext cx="1841775" cy="1534108"/>
          </a:xfrm>
          <a:prstGeom prst="roundRect">
            <a:avLst/>
          </a:prstGeom>
          <a:solidFill>
            <a:srgbClr val="92D050"/>
          </a:solidFill>
          <a:ln w="28575" cap="flat" cmpd="sng" algn="ctr">
            <a:solidFill>
              <a:srgbClr val="205493">
                <a:shade val="50000"/>
              </a:srgbClr>
            </a:solidFill>
            <a:prstDash val="solid"/>
            <a:miter lim="800000"/>
          </a:ln>
          <a:effectLst/>
        </p:spPr>
        <p:txBody>
          <a:bodyPr rtlCol="0" anchor="ctr"/>
          <a:lstStyle/>
          <a:p>
            <a:pPr algn="ctr"/>
            <a:r>
              <a:rPr lang="en-US">
                <a:latin typeface="Calibri"/>
                <a:cs typeface="Calibri"/>
              </a:rPr>
              <a:t>Published DHC Tabulations</a:t>
            </a:r>
          </a:p>
          <a:p>
            <a:pPr algn="ctr"/>
            <a:r>
              <a:rPr lang="en-US" sz="900">
                <a:latin typeface="Calibri"/>
                <a:cs typeface="Calibri"/>
              </a:rPr>
              <a:t>(privacy-protected tabulations. with consistency)</a:t>
            </a:r>
          </a:p>
        </p:txBody>
      </p:sp>
      <p:sp>
        <p:nvSpPr>
          <p:cNvPr id="18" name="Arrow: Right 17">
            <a:extLst>
              <a:ext uri="{FF2B5EF4-FFF2-40B4-BE49-F238E27FC236}">
                <a16:creationId xmlns:a16="http://schemas.microsoft.com/office/drawing/2014/main" id="{10B2F2E5-9F02-4B02-1EF7-7D27EE1A28AD}"/>
              </a:ext>
            </a:extLst>
          </p:cNvPr>
          <p:cNvSpPr/>
          <p:nvPr/>
        </p:nvSpPr>
        <p:spPr>
          <a:xfrm rot="19527731">
            <a:off x="1944671" y="2789576"/>
            <a:ext cx="1092709" cy="441288"/>
          </a:xfrm>
          <a:prstGeom prst="rightArrow">
            <a:avLst/>
          </a:prstGeom>
          <a:solidFill>
            <a:schemeClr val="accent1">
              <a:lumMod val="60000"/>
              <a:lumOff val="4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Queries</a:t>
            </a:r>
          </a:p>
        </p:txBody>
      </p:sp>
      <p:sp>
        <p:nvSpPr>
          <p:cNvPr id="19" name="Arrow: Right 18">
            <a:extLst>
              <a:ext uri="{FF2B5EF4-FFF2-40B4-BE49-F238E27FC236}">
                <a16:creationId xmlns:a16="http://schemas.microsoft.com/office/drawing/2014/main" id="{7E685EEB-AA40-C346-02A2-2F4F5E78DC41}"/>
              </a:ext>
            </a:extLst>
          </p:cNvPr>
          <p:cNvSpPr/>
          <p:nvPr/>
        </p:nvSpPr>
        <p:spPr>
          <a:xfrm>
            <a:off x="8057810" y="2119121"/>
            <a:ext cx="936507" cy="1085647"/>
          </a:xfrm>
          <a:prstGeom prst="rightArrow">
            <a:avLst/>
          </a:prstGeom>
          <a:solidFill>
            <a:srgbClr val="00B050">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Tabulation</a:t>
            </a:r>
            <a:endParaRPr lang="en-US">
              <a:solidFill>
                <a:schemeClr val="tx1"/>
              </a:solidFill>
            </a:endParaRPr>
          </a:p>
        </p:txBody>
      </p:sp>
      <p:sp>
        <p:nvSpPr>
          <p:cNvPr id="20" name="Arrow: Right 19">
            <a:extLst>
              <a:ext uri="{FF2B5EF4-FFF2-40B4-BE49-F238E27FC236}">
                <a16:creationId xmlns:a16="http://schemas.microsoft.com/office/drawing/2014/main" id="{D26A2C16-BDE6-225F-EE22-C809084C8C04}"/>
              </a:ext>
            </a:extLst>
          </p:cNvPr>
          <p:cNvSpPr/>
          <p:nvPr/>
        </p:nvSpPr>
        <p:spPr>
          <a:xfrm>
            <a:off x="8057810" y="4556411"/>
            <a:ext cx="936507" cy="1085647"/>
          </a:xfrm>
          <a:prstGeom prst="rightArrow">
            <a:avLst/>
          </a:prstGeom>
          <a:solidFill>
            <a:srgbClr val="00B050">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Tabulation</a:t>
            </a:r>
            <a:endParaRPr lang="en-US">
              <a:solidFill>
                <a:schemeClr val="tx1"/>
              </a:solidFill>
            </a:endParaRPr>
          </a:p>
        </p:txBody>
      </p:sp>
      <p:sp>
        <p:nvSpPr>
          <p:cNvPr id="24" name="Arrow: Right 23">
            <a:extLst>
              <a:ext uri="{FF2B5EF4-FFF2-40B4-BE49-F238E27FC236}">
                <a16:creationId xmlns:a16="http://schemas.microsoft.com/office/drawing/2014/main" id="{29B47A8C-5C3C-B53F-2B81-6C53E7B92664}"/>
              </a:ext>
            </a:extLst>
          </p:cNvPr>
          <p:cNvSpPr/>
          <p:nvPr/>
        </p:nvSpPr>
        <p:spPr>
          <a:xfrm rot="1829737">
            <a:off x="1952263" y="4677414"/>
            <a:ext cx="1092709" cy="441288"/>
          </a:xfrm>
          <a:prstGeom prst="rightArrow">
            <a:avLst/>
          </a:prstGeom>
          <a:solidFill>
            <a:schemeClr val="accent1">
              <a:lumMod val="60000"/>
              <a:lumOff val="40000"/>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t>Queries</a:t>
            </a:r>
          </a:p>
        </p:txBody>
      </p:sp>
      <p:sp>
        <p:nvSpPr>
          <p:cNvPr id="25" name="Wave 24">
            <a:extLst>
              <a:ext uri="{FF2B5EF4-FFF2-40B4-BE49-F238E27FC236}">
                <a16:creationId xmlns:a16="http://schemas.microsoft.com/office/drawing/2014/main" id="{F5C9F631-43C7-5471-5F98-F6880A3C519A}"/>
              </a:ext>
            </a:extLst>
          </p:cNvPr>
          <p:cNvSpPr/>
          <p:nvPr/>
        </p:nvSpPr>
        <p:spPr>
          <a:xfrm rot="16200000">
            <a:off x="3066050" y="3630910"/>
            <a:ext cx="4883767" cy="656012"/>
          </a:xfrm>
          <a:prstGeom prst="wave">
            <a:avLst/>
          </a:prstGeom>
          <a:solidFill>
            <a:schemeClr val="accent3">
              <a:alpha val="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Edits and Constraints</a:t>
            </a:r>
          </a:p>
        </p:txBody>
      </p:sp>
      <p:sp>
        <p:nvSpPr>
          <p:cNvPr id="16" name="Arrow: Right 15">
            <a:extLst>
              <a:ext uri="{FF2B5EF4-FFF2-40B4-BE49-F238E27FC236}">
                <a16:creationId xmlns:a16="http://schemas.microsoft.com/office/drawing/2014/main" id="{1DCEDC2F-9364-5391-2657-A03D87BFB167}"/>
              </a:ext>
            </a:extLst>
          </p:cNvPr>
          <p:cNvSpPr/>
          <p:nvPr/>
        </p:nvSpPr>
        <p:spPr>
          <a:xfrm>
            <a:off x="5063470" y="2234633"/>
            <a:ext cx="936507" cy="689973"/>
          </a:xfrm>
          <a:prstGeom prst="rightArrow">
            <a:avLst/>
          </a:prstGeom>
          <a:solidFill>
            <a:srgbClr val="FFC000">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Post-Processing</a:t>
            </a:r>
            <a:endParaRPr lang="en-US">
              <a:solidFill>
                <a:schemeClr val="tx1"/>
              </a:solidFill>
            </a:endParaRPr>
          </a:p>
        </p:txBody>
      </p:sp>
      <p:sp>
        <p:nvSpPr>
          <p:cNvPr id="26" name="Arrow: Bent 25">
            <a:extLst>
              <a:ext uri="{FF2B5EF4-FFF2-40B4-BE49-F238E27FC236}">
                <a16:creationId xmlns:a16="http://schemas.microsoft.com/office/drawing/2014/main" id="{F8155291-3C54-D1A5-D5A2-62A36691B8DF}"/>
              </a:ext>
            </a:extLst>
          </p:cNvPr>
          <p:cNvSpPr/>
          <p:nvPr/>
        </p:nvSpPr>
        <p:spPr>
          <a:xfrm rot="10800000">
            <a:off x="5767992" y="3429000"/>
            <a:ext cx="656013" cy="724048"/>
          </a:xfrm>
          <a:prstGeom prst="bentArrow">
            <a:avLst/>
          </a:prstGeom>
          <a:solidFill>
            <a:schemeClr val="accent3">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Right 26">
            <a:extLst>
              <a:ext uri="{FF2B5EF4-FFF2-40B4-BE49-F238E27FC236}">
                <a16:creationId xmlns:a16="http://schemas.microsoft.com/office/drawing/2014/main" id="{B922680C-A52D-EB34-3F86-7ECF8FBF82DA}"/>
              </a:ext>
            </a:extLst>
          </p:cNvPr>
          <p:cNvSpPr/>
          <p:nvPr/>
        </p:nvSpPr>
        <p:spPr>
          <a:xfrm>
            <a:off x="5063470" y="4931937"/>
            <a:ext cx="936507" cy="689973"/>
          </a:xfrm>
          <a:prstGeom prst="rightArrow">
            <a:avLst/>
          </a:prstGeom>
          <a:solidFill>
            <a:srgbClr val="FFC000">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Post-Processing</a:t>
            </a:r>
            <a:endParaRPr lang="en-US">
              <a:solidFill>
                <a:schemeClr val="tx1"/>
              </a:solidFill>
            </a:endParaRPr>
          </a:p>
        </p:txBody>
      </p:sp>
      <p:sp>
        <p:nvSpPr>
          <p:cNvPr id="28" name="Equals 27">
            <a:extLst>
              <a:ext uri="{FF2B5EF4-FFF2-40B4-BE49-F238E27FC236}">
                <a16:creationId xmlns:a16="http://schemas.microsoft.com/office/drawing/2014/main" id="{9F686937-242F-1BBE-FA91-B836E5FEEF36}"/>
              </a:ext>
            </a:extLst>
          </p:cNvPr>
          <p:cNvSpPr/>
          <p:nvPr/>
        </p:nvSpPr>
        <p:spPr>
          <a:xfrm>
            <a:off x="9607550" y="3618019"/>
            <a:ext cx="656013" cy="558800"/>
          </a:xfrm>
          <a:prstGeom prst="mathEqual">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Equals 34">
            <a:extLst>
              <a:ext uri="{FF2B5EF4-FFF2-40B4-BE49-F238E27FC236}">
                <a16:creationId xmlns:a16="http://schemas.microsoft.com/office/drawing/2014/main" id="{EC05279C-61C3-62A2-1D9D-DEC6F285F46D}"/>
              </a:ext>
            </a:extLst>
          </p:cNvPr>
          <p:cNvSpPr/>
          <p:nvPr/>
        </p:nvSpPr>
        <p:spPr>
          <a:xfrm>
            <a:off x="6677231" y="3609905"/>
            <a:ext cx="656013" cy="558800"/>
          </a:xfrm>
          <a:prstGeom prst="mathEqual">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85EA8DE4-0A74-958B-70D8-5AC3D0D872C4}"/>
              </a:ext>
            </a:extLst>
          </p:cNvPr>
          <p:cNvSpPr txBox="1"/>
          <p:nvPr/>
        </p:nvSpPr>
        <p:spPr>
          <a:xfrm>
            <a:off x="3235401" y="5893289"/>
            <a:ext cx="1514901" cy="230832"/>
          </a:xfrm>
          <a:prstGeom prst="rect">
            <a:avLst/>
          </a:prstGeom>
          <a:noFill/>
        </p:spPr>
        <p:txBody>
          <a:bodyPr wrap="square" rtlCol="0">
            <a:spAutoFit/>
          </a:bodyPr>
          <a:lstStyle/>
          <a:p>
            <a:r>
              <a:rPr lang="en-US" sz="900">
                <a:solidFill>
                  <a:srgbClr val="FF0000"/>
                </a:solidFill>
              </a:rPr>
              <a:t>To be released in June 2023</a:t>
            </a:r>
          </a:p>
        </p:txBody>
      </p:sp>
      <p:sp>
        <p:nvSpPr>
          <p:cNvPr id="7" name="TextBox 6">
            <a:extLst>
              <a:ext uri="{FF2B5EF4-FFF2-40B4-BE49-F238E27FC236}">
                <a16:creationId xmlns:a16="http://schemas.microsoft.com/office/drawing/2014/main" id="{A9DA4527-E772-05F8-DA1F-16C50255108B}"/>
              </a:ext>
            </a:extLst>
          </p:cNvPr>
          <p:cNvSpPr txBox="1"/>
          <p:nvPr/>
        </p:nvSpPr>
        <p:spPr>
          <a:xfrm>
            <a:off x="6445527" y="3429000"/>
            <a:ext cx="1514901" cy="230832"/>
          </a:xfrm>
          <a:prstGeom prst="rect">
            <a:avLst/>
          </a:prstGeom>
          <a:noFill/>
        </p:spPr>
        <p:txBody>
          <a:bodyPr wrap="square" rtlCol="0">
            <a:spAutoFit/>
          </a:bodyPr>
          <a:lstStyle/>
          <a:p>
            <a:r>
              <a:rPr lang="en-US" sz="900">
                <a:solidFill>
                  <a:srgbClr val="FF0000"/>
                </a:solidFill>
              </a:rPr>
              <a:t>Included in DHC PPMF</a:t>
            </a:r>
          </a:p>
        </p:txBody>
      </p:sp>
      <p:sp>
        <p:nvSpPr>
          <p:cNvPr id="8" name="TextBox 7">
            <a:extLst>
              <a:ext uri="{FF2B5EF4-FFF2-40B4-BE49-F238E27FC236}">
                <a16:creationId xmlns:a16="http://schemas.microsoft.com/office/drawing/2014/main" id="{D5133D08-944F-BB29-E20A-F8B25D4A3723}"/>
              </a:ext>
            </a:extLst>
          </p:cNvPr>
          <p:cNvSpPr txBox="1"/>
          <p:nvPr/>
        </p:nvSpPr>
        <p:spPr>
          <a:xfrm>
            <a:off x="9358951" y="5866289"/>
            <a:ext cx="1514901" cy="230832"/>
          </a:xfrm>
          <a:prstGeom prst="rect">
            <a:avLst/>
          </a:prstGeom>
          <a:noFill/>
        </p:spPr>
        <p:txBody>
          <a:bodyPr wrap="square" rtlCol="0">
            <a:spAutoFit/>
          </a:bodyPr>
          <a:lstStyle/>
          <a:p>
            <a:r>
              <a:rPr lang="en-US" sz="900">
                <a:solidFill>
                  <a:srgbClr val="FF0000"/>
                </a:solidFill>
              </a:rPr>
              <a:t>Released via IPUMS</a:t>
            </a:r>
          </a:p>
        </p:txBody>
      </p:sp>
    </p:spTree>
    <p:extLst>
      <p:ext uri="{BB962C8B-B14F-4D97-AF65-F5344CB8AC3E}">
        <p14:creationId xmlns:p14="http://schemas.microsoft.com/office/powerpoint/2010/main" val="3949478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4A8BA5-E5E2-4714-AF8E-7ECE7F93CBB7}"/>
              </a:ext>
            </a:extLst>
          </p:cNvPr>
          <p:cNvSpPr>
            <a:spLocks noGrp="1"/>
          </p:cNvSpPr>
          <p:nvPr>
            <p:ph type="title"/>
          </p:nvPr>
        </p:nvSpPr>
        <p:spPr>
          <a:xfrm>
            <a:off x="667511" y="173428"/>
            <a:ext cx="10707189" cy="1325563"/>
          </a:xfrm>
        </p:spPr>
        <p:txBody>
          <a:bodyPr>
            <a:normAutofit/>
          </a:bodyPr>
          <a:lstStyle/>
          <a:p>
            <a:r>
              <a:rPr lang="en-US" dirty="0"/>
              <a:t>Should I Use the NMF, the PPMF, or the Tabulations?</a:t>
            </a:r>
          </a:p>
        </p:txBody>
      </p:sp>
      <p:sp>
        <p:nvSpPr>
          <p:cNvPr id="9" name="Content Placeholder 8">
            <a:extLst>
              <a:ext uri="{FF2B5EF4-FFF2-40B4-BE49-F238E27FC236}">
                <a16:creationId xmlns:a16="http://schemas.microsoft.com/office/drawing/2014/main" id="{1673A276-13E9-4654-9EE2-506AAA3E71CB}"/>
              </a:ext>
            </a:extLst>
          </p:cNvPr>
          <p:cNvSpPr>
            <a:spLocks noGrp="1"/>
          </p:cNvSpPr>
          <p:nvPr>
            <p:ph idx="1"/>
          </p:nvPr>
        </p:nvSpPr>
        <p:spPr>
          <a:xfrm>
            <a:off x="667512" y="1776550"/>
            <a:ext cx="10707189" cy="470262"/>
          </a:xfrm>
        </p:spPr>
        <p:txBody>
          <a:bodyPr>
            <a:normAutofit fontScale="85000" lnSpcReduction="10000"/>
          </a:bodyPr>
          <a:lstStyle/>
          <a:p>
            <a:r>
              <a:rPr lang="en-US" dirty="0"/>
              <a:t>There are two sources of error in the published statistics (PPMF and Tabulations):</a:t>
            </a:r>
          </a:p>
        </p:txBody>
      </p:sp>
      <p:sp>
        <p:nvSpPr>
          <p:cNvPr id="2" name="TextBox 1">
            <a:extLst>
              <a:ext uri="{FF2B5EF4-FFF2-40B4-BE49-F238E27FC236}">
                <a16:creationId xmlns:a16="http://schemas.microsoft.com/office/drawing/2014/main" id="{E96FF59A-681C-47FB-8460-514EFF83AE6E}"/>
              </a:ext>
            </a:extLst>
          </p:cNvPr>
          <p:cNvSpPr txBox="1"/>
          <p:nvPr/>
        </p:nvSpPr>
        <p:spPr>
          <a:xfrm>
            <a:off x="1105989" y="2449677"/>
            <a:ext cx="4180114" cy="1200329"/>
          </a:xfrm>
          <a:prstGeom prst="rect">
            <a:avLst/>
          </a:prstGeom>
          <a:noFill/>
          <a:ln>
            <a:solidFill>
              <a:schemeClr val="tx1"/>
            </a:solidFill>
          </a:ln>
        </p:spPr>
        <p:txBody>
          <a:bodyPr wrap="square" rtlCol="0">
            <a:spAutoFit/>
          </a:bodyPr>
          <a:lstStyle/>
          <a:p>
            <a:r>
              <a:rPr lang="en-US" b="1">
                <a:solidFill>
                  <a:srgbClr val="00B050"/>
                </a:solidFill>
              </a:rPr>
              <a:t>Differentially private noise</a:t>
            </a:r>
          </a:p>
          <a:p>
            <a:pPr marL="285750" indent="-285750">
              <a:buFont typeface="Arial" panose="020B0604020202020204" pitchFamily="34" charset="0"/>
              <a:buChar char="•"/>
            </a:pPr>
            <a:r>
              <a:rPr lang="en-US"/>
              <a:t>Unbiased</a:t>
            </a:r>
          </a:p>
          <a:p>
            <a:pPr marL="285750" indent="-285750">
              <a:buFont typeface="Arial" panose="020B0604020202020204" pitchFamily="34" charset="0"/>
              <a:buChar char="•"/>
            </a:pPr>
            <a:r>
              <a:rPr lang="en-US"/>
              <a:t>Known distribution</a:t>
            </a:r>
          </a:p>
          <a:p>
            <a:pPr marL="285750" indent="-285750">
              <a:buFont typeface="Arial" panose="020B0604020202020204" pitchFamily="34" charset="0"/>
              <a:buChar char="•"/>
            </a:pPr>
            <a:r>
              <a:rPr lang="en-US"/>
              <a:t>Reflected in the noisy measurements</a:t>
            </a:r>
          </a:p>
        </p:txBody>
      </p:sp>
      <p:sp>
        <p:nvSpPr>
          <p:cNvPr id="6" name="TextBox 5">
            <a:extLst>
              <a:ext uri="{FF2B5EF4-FFF2-40B4-BE49-F238E27FC236}">
                <a16:creationId xmlns:a16="http://schemas.microsoft.com/office/drawing/2014/main" id="{16B0F978-554C-42E9-B522-5FBB00FB8357}"/>
              </a:ext>
            </a:extLst>
          </p:cNvPr>
          <p:cNvSpPr txBox="1"/>
          <p:nvPr/>
        </p:nvSpPr>
        <p:spPr>
          <a:xfrm>
            <a:off x="5569131" y="2449677"/>
            <a:ext cx="4399031" cy="3262432"/>
          </a:xfrm>
          <a:prstGeom prst="rect">
            <a:avLst/>
          </a:prstGeom>
          <a:noFill/>
          <a:ln>
            <a:solidFill>
              <a:schemeClr val="tx1"/>
            </a:solidFill>
          </a:ln>
        </p:spPr>
        <p:txBody>
          <a:bodyPr wrap="square" rtlCol="0">
            <a:spAutoFit/>
          </a:bodyPr>
          <a:lstStyle/>
          <a:p>
            <a:r>
              <a:rPr lang="en-US" b="1">
                <a:solidFill>
                  <a:srgbClr val="FF0000"/>
                </a:solidFill>
              </a:rPr>
              <a:t>Post-processing</a:t>
            </a:r>
          </a:p>
          <a:p>
            <a:pPr marL="285750" indent="-285750">
              <a:buFont typeface="Arial" panose="020B0604020202020204" pitchFamily="34" charset="0"/>
              <a:buChar char="•"/>
            </a:pPr>
            <a:r>
              <a:rPr lang="en-US"/>
              <a:t>Data dependent</a:t>
            </a:r>
          </a:p>
          <a:p>
            <a:pPr marL="742950" lvl="1" indent="-285750">
              <a:buFont typeface="Arial" panose="020B0604020202020204" pitchFamily="34" charset="0"/>
              <a:buChar char="•"/>
            </a:pPr>
            <a:r>
              <a:rPr lang="en-US" sz="1400"/>
              <a:t>While the nonnegativity requirement decreases error in the detailed cell counts, it also introduces a </a:t>
            </a:r>
            <a:r>
              <a:rPr lang="en-US" sz="1400" u="sng"/>
              <a:t>positive bias</a:t>
            </a:r>
            <a:r>
              <a:rPr lang="en-US" sz="1400"/>
              <a:t> in small counts and an offsetting </a:t>
            </a:r>
            <a:r>
              <a:rPr lang="en-US" sz="1400" u="sng"/>
              <a:t>negative bias</a:t>
            </a:r>
            <a:r>
              <a:rPr lang="en-US" sz="1400"/>
              <a:t> in large counts.</a:t>
            </a:r>
          </a:p>
          <a:p>
            <a:pPr marL="742950" lvl="1" indent="-285750">
              <a:buFont typeface="Arial" panose="020B0604020202020204" pitchFamily="34" charset="0"/>
              <a:buChar char="•"/>
            </a:pPr>
            <a:r>
              <a:rPr lang="en-US" sz="1400"/>
              <a:t>TDA also reduces the amount of error for many statistics relative to their corresponding noisy measurements.</a:t>
            </a:r>
          </a:p>
          <a:p>
            <a:pPr marL="285750" indent="-285750">
              <a:buFont typeface="Arial" panose="020B0604020202020204" pitchFamily="34" charset="0"/>
              <a:buChar char="•"/>
            </a:pPr>
            <a:r>
              <a:rPr lang="en-US"/>
              <a:t>Block-level statistics will often have a </a:t>
            </a:r>
            <a:r>
              <a:rPr lang="en-US" u="sng"/>
              <a:t>lower expected variation</a:t>
            </a:r>
            <a:r>
              <a:rPr lang="en-US"/>
              <a:t> than you would expect based solely on the amount of PLB assigned to that query at the block level.</a:t>
            </a:r>
          </a:p>
        </p:txBody>
      </p:sp>
      <p:pic>
        <p:nvPicPr>
          <p:cNvPr id="8" name="Graphic 7" descr="Soundwave with solid fill">
            <a:extLst>
              <a:ext uri="{FF2B5EF4-FFF2-40B4-BE49-F238E27FC236}">
                <a16:creationId xmlns:a16="http://schemas.microsoft.com/office/drawing/2014/main" id="{EC5CBC1C-576F-4E19-905F-8E066CD01A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42754" y="3852871"/>
            <a:ext cx="1802675" cy="1802675"/>
          </a:xfrm>
          <a:prstGeom prst="rect">
            <a:avLst/>
          </a:prstGeom>
        </p:spPr>
      </p:pic>
      <p:sp>
        <p:nvSpPr>
          <p:cNvPr id="3" name="Slide Number Placeholder 2">
            <a:extLst>
              <a:ext uri="{FF2B5EF4-FFF2-40B4-BE49-F238E27FC236}">
                <a16:creationId xmlns:a16="http://schemas.microsoft.com/office/drawing/2014/main" id="{05F7492D-5EAB-406A-8C40-5094EF168749}"/>
              </a:ext>
            </a:extLst>
          </p:cNvPr>
          <p:cNvSpPr>
            <a:spLocks noGrp="1"/>
          </p:cNvSpPr>
          <p:nvPr>
            <p:ph type="sldNum" sz="quarter" idx="11"/>
          </p:nvPr>
        </p:nvSpPr>
        <p:spPr/>
        <p:txBody>
          <a:bodyPr/>
          <a:lstStyle/>
          <a:p>
            <a:fld id="{2BEE099A-8562-47CA-944D-F82EDDAC5192}" type="slidenum">
              <a:rPr lang="en-US" smtClean="0"/>
              <a:pPr/>
              <a:t>28</a:t>
            </a:fld>
            <a:endParaRPr lang="en-US"/>
          </a:p>
        </p:txBody>
      </p:sp>
    </p:spTree>
    <p:extLst>
      <p:ext uri="{BB962C8B-B14F-4D97-AF65-F5344CB8AC3E}">
        <p14:creationId xmlns:p14="http://schemas.microsoft.com/office/powerpoint/2010/main" val="3883636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4A8BA5-E5E2-4714-AF8E-7ECE7F93CBB7}"/>
              </a:ext>
            </a:extLst>
          </p:cNvPr>
          <p:cNvSpPr>
            <a:spLocks noGrp="1"/>
          </p:cNvSpPr>
          <p:nvPr>
            <p:ph type="title"/>
          </p:nvPr>
        </p:nvSpPr>
        <p:spPr>
          <a:xfrm>
            <a:off x="667511" y="173428"/>
            <a:ext cx="10707189" cy="1325563"/>
          </a:xfrm>
        </p:spPr>
        <p:txBody>
          <a:bodyPr>
            <a:normAutofit/>
          </a:bodyPr>
          <a:lstStyle/>
          <a:p>
            <a:r>
              <a:rPr lang="en-US" dirty="0"/>
              <a:t>Should I Use the NMF, the PPMF, or the Tabulations?</a:t>
            </a:r>
          </a:p>
        </p:txBody>
      </p:sp>
      <p:sp>
        <p:nvSpPr>
          <p:cNvPr id="3" name="Slide Number Placeholder 2">
            <a:extLst>
              <a:ext uri="{FF2B5EF4-FFF2-40B4-BE49-F238E27FC236}">
                <a16:creationId xmlns:a16="http://schemas.microsoft.com/office/drawing/2014/main" id="{05F7492D-5EAB-406A-8C40-5094EF168749}"/>
              </a:ext>
            </a:extLst>
          </p:cNvPr>
          <p:cNvSpPr>
            <a:spLocks noGrp="1"/>
          </p:cNvSpPr>
          <p:nvPr>
            <p:ph type="sldNum" sz="quarter" idx="11"/>
          </p:nvPr>
        </p:nvSpPr>
        <p:spPr/>
        <p:txBody>
          <a:bodyPr/>
          <a:lstStyle/>
          <a:p>
            <a:fld id="{2BEE099A-8562-47CA-944D-F82EDDAC5192}" type="slidenum">
              <a:rPr lang="en-US" smtClean="0"/>
              <a:pPr/>
              <a:t>29</a:t>
            </a:fld>
            <a:endParaRPr lang="en-US"/>
          </a:p>
        </p:txBody>
      </p:sp>
      <p:graphicFrame>
        <p:nvGraphicFramePr>
          <p:cNvPr id="10" name="Diagram 9">
            <a:extLst>
              <a:ext uri="{FF2B5EF4-FFF2-40B4-BE49-F238E27FC236}">
                <a16:creationId xmlns:a16="http://schemas.microsoft.com/office/drawing/2014/main" id="{98AC1315-C4CF-0780-7C76-47666D7C6D30}"/>
              </a:ext>
            </a:extLst>
          </p:cNvPr>
          <p:cNvGraphicFramePr/>
          <p:nvPr/>
        </p:nvGraphicFramePr>
        <p:xfrm>
          <a:off x="1530016" y="1383631"/>
          <a:ext cx="9131967" cy="4520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8677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9E2D-7E0D-CB7B-592F-8917E031F504}"/>
              </a:ext>
            </a:extLst>
          </p:cNvPr>
          <p:cNvSpPr>
            <a:spLocks noGrp="1"/>
          </p:cNvSpPr>
          <p:nvPr>
            <p:ph type="title"/>
          </p:nvPr>
        </p:nvSpPr>
        <p:spPr/>
        <p:txBody>
          <a:bodyPr/>
          <a:lstStyle/>
          <a:p>
            <a:r>
              <a:rPr lang="en-US" dirty="0"/>
              <a:t>New Resources for Data Users</a:t>
            </a:r>
          </a:p>
        </p:txBody>
      </p:sp>
      <p:sp>
        <p:nvSpPr>
          <p:cNvPr id="3" name="Text Placeholder 2">
            <a:extLst>
              <a:ext uri="{FF2B5EF4-FFF2-40B4-BE49-F238E27FC236}">
                <a16:creationId xmlns:a16="http://schemas.microsoft.com/office/drawing/2014/main" id="{CDBC2998-21D8-4E8F-04C0-B093985CAF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DD198A-057E-8D32-70A9-4287787E6999}"/>
              </a:ext>
            </a:extLst>
          </p:cNvPr>
          <p:cNvSpPr>
            <a:spLocks noGrp="1"/>
          </p:cNvSpPr>
          <p:nvPr>
            <p:ph type="sldNum" sz="quarter" idx="12"/>
          </p:nvPr>
        </p:nvSpPr>
        <p:spPr/>
        <p:txBody>
          <a:bodyPr/>
          <a:lstStyle/>
          <a:p>
            <a:fld id="{FC63ECC8-719A-498E-B101-491B6A35558E}" type="slidenum">
              <a:rPr lang="en-US" smtClean="0"/>
              <a:t>30</a:t>
            </a:fld>
            <a:endParaRPr lang="en-US"/>
          </a:p>
        </p:txBody>
      </p:sp>
    </p:spTree>
    <p:extLst>
      <p:ext uri="{BB962C8B-B14F-4D97-AF65-F5344CB8AC3E}">
        <p14:creationId xmlns:p14="http://schemas.microsoft.com/office/powerpoint/2010/main" val="516013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6C1442D-6583-FC52-7373-3BB52874DA34}"/>
              </a:ext>
            </a:extLst>
          </p:cNvPr>
          <p:cNvSpPr>
            <a:spLocks noGrp="1"/>
          </p:cNvSpPr>
          <p:nvPr>
            <p:ph type="title"/>
          </p:nvPr>
        </p:nvSpPr>
        <p:spPr/>
        <p:txBody>
          <a:bodyPr/>
          <a:lstStyle/>
          <a:p>
            <a:r>
              <a:rPr lang="en-US" dirty="0"/>
              <a:t>Reader-Friendly Disclosure Avoidance Briefs</a:t>
            </a:r>
          </a:p>
        </p:txBody>
      </p:sp>
      <p:sp>
        <p:nvSpPr>
          <p:cNvPr id="6" name="Content Placeholder 5">
            <a:extLst>
              <a:ext uri="{FF2B5EF4-FFF2-40B4-BE49-F238E27FC236}">
                <a16:creationId xmlns:a16="http://schemas.microsoft.com/office/drawing/2014/main" id="{F24FB7C6-5245-9B57-B8A0-5EB875ABB1FA}"/>
              </a:ext>
            </a:extLst>
          </p:cNvPr>
          <p:cNvSpPr>
            <a:spLocks noGrp="1"/>
          </p:cNvSpPr>
          <p:nvPr>
            <p:ph idx="1"/>
          </p:nvPr>
        </p:nvSpPr>
        <p:spPr/>
        <p:txBody>
          <a:bodyPr/>
          <a:lstStyle/>
          <a:p>
            <a:pPr algn="l" fontAlgn="base">
              <a:buFont typeface="Arial" panose="020B0604020202020204" pitchFamily="34" charset="0"/>
              <a:buChar char="•"/>
            </a:pPr>
            <a:r>
              <a:rPr lang="en-US" b="0" i="0" u="none" strike="noStrike" dirty="0">
                <a:solidFill>
                  <a:srgbClr val="2B74B7"/>
                </a:solidFill>
                <a:effectLst/>
                <a:latin typeface="Roboto" panose="02000000000000000000" pitchFamily="2" charset="0"/>
                <a:hlinkClick r:id="rId2"/>
              </a:rPr>
              <a:t>Disclosure Avoidance and the 2020 Redistricting Data</a:t>
            </a:r>
            <a:endParaRPr lang="en-US" b="0" i="0" dirty="0">
              <a:solidFill>
                <a:srgbClr val="000000"/>
              </a:solidFill>
              <a:effectLst/>
              <a:latin typeface="Roboto" panose="02000000000000000000" pitchFamily="2" charset="0"/>
            </a:endParaRPr>
          </a:p>
          <a:p>
            <a:pPr algn="l" fontAlgn="base">
              <a:buFont typeface="Arial" panose="020B0604020202020204" pitchFamily="34" charset="0"/>
              <a:buChar char="•"/>
            </a:pPr>
            <a:r>
              <a:rPr lang="en-US" b="0" i="0" u="none" strike="noStrike" dirty="0">
                <a:solidFill>
                  <a:srgbClr val="2B74B7"/>
                </a:solidFill>
                <a:effectLst/>
                <a:latin typeface="Roboto" panose="02000000000000000000" pitchFamily="2" charset="0"/>
                <a:hlinkClick r:id="rId3"/>
              </a:rPr>
              <a:t>Why the Census Bureau Chose Differential Privacy</a:t>
            </a:r>
            <a:endParaRPr lang="en-US" b="0" i="0" dirty="0">
              <a:solidFill>
                <a:srgbClr val="000000"/>
              </a:solidFill>
              <a:effectLst/>
              <a:latin typeface="Roboto" panose="02000000000000000000" pitchFamily="2" charset="0"/>
            </a:endParaRPr>
          </a:p>
          <a:p>
            <a:pPr algn="l" fontAlgn="base">
              <a:buFont typeface="Arial" panose="020B0604020202020204" pitchFamily="34" charset="0"/>
              <a:buChar char="•"/>
            </a:pPr>
            <a:r>
              <a:rPr lang="en-US" b="0" i="0" u="none" strike="noStrike" dirty="0">
                <a:solidFill>
                  <a:srgbClr val="2B74B7"/>
                </a:solidFill>
                <a:effectLst/>
                <a:latin typeface="Roboto" panose="02000000000000000000" pitchFamily="2" charset="0"/>
                <a:hlinkClick r:id="rId4"/>
              </a:rPr>
              <a:t>Disclosure Avoidance and the 2020 Census: How the </a:t>
            </a:r>
            <a:r>
              <a:rPr lang="en-US" b="0" i="0" u="none" strike="noStrike" dirty="0" err="1">
                <a:solidFill>
                  <a:srgbClr val="2B74B7"/>
                </a:solidFill>
                <a:effectLst/>
                <a:latin typeface="Roboto" panose="02000000000000000000" pitchFamily="2" charset="0"/>
                <a:hlinkClick r:id="rId4"/>
              </a:rPr>
              <a:t>TopDown</a:t>
            </a:r>
            <a:r>
              <a:rPr lang="en-US" b="0" i="0" u="none" strike="noStrike" dirty="0">
                <a:solidFill>
                  <a:srgbClr val="2B74B7"/>
                </a:solidFill>
                <a:effectLst/>
                <a:latin typeface="Roboto" panose="02000000000000000000" pitchFamily="2" charset="0"/>
                <a:hlinkClick r:id="rId4"/>
              </a:rPr>
              <a:t> Algorithm Works</a:t>
            </a:r>
            <a:endParaRPr lang="en-US" b="0" i="0" dirty="0">
              <a:solidFill>
                <a:srgbClr val="000000"/>
              </a:solidFill>
              <a:effectLst/>
              <a:latin typeface="Roboto" panose="02000000000000000000" pitchFamily="2" charset="0"/>
            </a:endParaRPr>
          </a:p>
          <a:p>
            <a:pPr marL="0" indent="0" algn="l" fontAlgn="base">
              <a:buNone/>
            </a:pPr>
            <a:endParaRPr lang="en-US" b="0" i="0" dirty="0">
              <a:solidFill>
                <a:srgbClr val="333333"/>
              </a:solidFill>
              <a:effectLst/>
              <a:latin typeface="Roboto" panose="02000000000000000000" pitchFamily="2" charset="0"/>
            </a:endParaRPr>
          </a:p>
          <a:p>
            <a:pPr marL="0" indent="0" algn="l" fontAlgn="base">
              <a:buNone/>
            </a:pPr>
            <a:r>
              <a:rPr lang="en-US" b="0" i="0" dirty="0">
                <a:solidFill>
                  <a:srgbClr val="333333"/>
                </a:solidFill>
                <a:effectLst/>
                <a:latin typeface="Roboto" panose="02000000000000000000" pitchFamily="2" charset="0"/>
              </a:rPr>
              <a:t>More resources are in development, as well as additional specific guidance and training for using the 2020 Census data.</a:t>
            </a:r>
          </a:p>
          <a:p>
            <a:endParaRPr lang="en-US" dirty="0"/>
          </a:p>
        </p:txBody>
      </p:sp>
      <p:sp>
        <p:nvSpPr>
          <p:cNvPr id="4" name="Slide Number Placeholder 3">
            <a:extLst>
              <a:ext uri="{FF2B5EF4-FFF2-40B4-BE49-F238E27FC236}">
                <a16:creationId xmlns:a16="http://schemas.microsoft.com/office/drawing/2014/main" id="{FE35EEDC-38DC-9E69-5AA4-0B4A8F8F70E3}"/>
              </a:ext>
            </a:extLst>
          </p:cNvPr>
          <p:cNvSpPr>
            <a:spLocks noGrp="1"/>
          </p:cNvSpPr>
          <p:nvPr>
            <p:ph type="sldNum" sz="quarter" idx="12"/>
          </p:nvPr>
        </p:nvSpPr>
        <p:spPr/>
        <p:txBody>
          <a:bodyPr/>
          <a:lstStyle/>
          <a:p>
            <a:fld id="{FC63ECC8-719A-498E-B101-491B6A35558E}" type="slidenum">
              <a:rPr lang="en-US" smtClean="0"/>
              <a:t>31</a:t>
            </a:fld>
            <a:endParaRPr lang="en-US"/>
          </a:p>
        </p:txBody>
      </p:sp>
    </p:spTree>
    <p:extLst>
      <p:ext uri="{BB962C8B-B14F-4D97-AF65-F5344CB8AC3E}">
        <p14:creationId xmlns:p14="http://schemas.microsoft.com/office/powerpoint/2010/main" val="1785589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5539-A525-F53D-C8DA-B5D6B26BE616}"/>
              </a:ext>
            </a:extLst>
          </p:cNvPr>
          <p:cNvSpPr>
            <a:spLocks noGrp="1"/>
          </p:cNvSpPr>
          <p:nvPr>
            <p:ph type="title"/>
          </p:nvPr>
        </p:nvSpPr>
        <p:spPr/>
        <p:txBody>
          <a:bodyPr/>
          <a:lstStyle/>
          <a:p>
            <a:r>
              <a:rPr lang="en-US" dirty="0"/>
              <a:t>Coming Soon</a:t>
            </a:r>
          </a:p>
        </p:txBody>
      </p:sp>
      <p:sp>
        <p:nvSpPr>
          <p:cNvPr id="3" name="Content Placeholder 2">
            <a:extLst>
              <a:ext uri="{FF2B5EF4-FFF2-40B4-BE49-F238E27FC236}">
                <a16:creationId xmlns:a16="http://schemas.microsoft.com/office/drawing/2014/main" id="{83E39598-405A-ED9F-F9A8-3AA7DA6FF8EB}"/>
              </a:ext>
            </a:extLst>
          </p:cNvPr>
          <p:cNvSpPr>
            <a:spLocks noGrp="1"/>
          </p:cNvSpPr>
          <p:nvPr>
            <p:ph idx="1"/>
          </p:nvPr>
        </p:nvSpPr>
        <p:spPr/>
        <p:txBody>
          <a:bodyPr/>
          <a:lstStyle/>
          <a:p>
            <a:r>
              <a:rPr lang="en-US" dirty="0"/>
              <a:t>Guidance and examples on how to use the NMF to calculate unbiased estimates and confidence intervals.</a:t>
            </a:r>
          </a:p>
          <a:p>
            <a:r>
              <a:rPr lang="en-US" dirty="0">
                <a:hlinkClick r:id="rId2"/>
              </a:rPr>
              <a:t>Subscribe to our newsletter</a:t>
            </a:r>
            <a:r>
              <a:rPr lang="en-US" dirty="0"/>
              <a:t> to receive the announcement and related webinar info.</a:t>
            </a:r>
          </a:p>
        </p:txBody>
      </p:sp>
      <p:sp>
        <p:nvSpPr>
          <p:cNvPr id="4" name="Slide Number Placeholder 3">
            <a:extLst>
              <a:ext uri="{FF2B5EF4-FFF2-40B4-BE49-F238E27FC236}">
                <a16:creationId xmlns:a16="http://schemas.microsoft.com/office/drawing/2014/main" id="{EF353AA0-B51C-E5E9-A730-C233427B0701}"/>
              </a:ext>
            </a:extLst>
          </p:cNvPr>
          <p:cNvSpPr>
            <a:spLocks noGrp="1"/>
          </p:cNvSpPr>
          <p:nvPr>
            <p:ph type="sldNum" sz="quarter" idx="12"/>
          </p:nvPr>
        </p:nvSpPr>
        <p:spPr/>
        <p:txBody>
          <a:bodyPr/>
          <a:lstStyle/>
          <a:p>
            <a:fld id="{FC63ECC8-719A-498E-B101-491B6A35558E}" type="slidenum">
              <a:rPr lang="en-US" smtClean="0"/>
              <a:t>32</a:t>
            </a:fld>
            <a:endParaRPr lang="en-US"/>
          </a:p>
        </p:txBody>
      </p:sp>
    </p:spTree>
    <p:extLst>
      <p:ext uri="{BB962C8B-B14F-4D97-AF65-F5344CB8AC3E}">
        <p14:creationId xmlns:p14="http://schemas.microsoft.com/office/powerpoint/2010/main" val="1731652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1BD7A-2ED8-2674-E3B2-DF2F7845B4F7}"/>
              </a:ext>
            </a:extLst>
          </p:cNvPr>
          <p:cNvSpPr>
            <a:spLocks noGrp="1"/>
          </p:cNvSpPr>
          <p:nvPr>
            <p:ph idx="1"/>
          </p:nvPr>
        </p:nvSpPr>
        <p:spPr>
          <a:xfrm>
            <a:off x="838200" y="2026693"/>
            <a:ext cx="10515600" cy="4150270"/>
          </a:xfrm>
        </p:spPr>
        <p:txBody>
          <a:bodyPr/>
          <a:lstStyle/>
          <a:p>
            <a:pPr marL="0" indent="0" algn="ctr">
              <a:buNone/>
            </a:pPr>
            <a:r>
              <a:rPr lang="en-US" sz="8000" dirty="0"/>
              <a:t>Questions?</a:t>
            </a:r>
          </a:p>
          <a:p>
            <a:pPr marL="0" indent="0">
              <a:buNone/>
            </a:pPr>
            <a:endParaRPr lang="en-US" dirty="0"/>
          </a:p>
          <a:p>
            <a:pPr marL="0" indent="0">
              <a:buNone/>
            </a:pPr>
            <a:endParaRPr lang="en-US" dirty="0"/>
          </a:p>
          <a:p>
            <a:pPr marL="0" indent="0">
              <a:buNone/>
            </a:pPr>
            <a:endParaRPr lang="en-US" dirty="0"/>
          </a:p>
          <a:p>
            <a:pPr marL="0" indent="0">
              <a:buNone/>
            </a:pPr>
            <a:r>
              <a:rPr lang="en-US" dirty="0"/>
              <a:t>Or send them to </a:t>
            </a:r>
            <a:r>
              <a:rPr lang="en-US" dirty="0">
                <a:hlinkClick r:id="rId2"/>
              </a:rPr>
              <a:t>2020DAS@census.gov</a:t>
            </a:r>
            <a:r>
              <a:rPr lang="en-US" dirty="0"/>
              <a:t> </a:t>
            </a:r>
          </a:p>
        </p:txBody>
      </p:sp>
      <p:sp>
        <p:nvSpPr>
          <p:cNvPr id="4" name="Slide Number Placeholder 3">
            <a:extLst>
              <a:ext uri="{FF2B5EF4-FFF2-40B4-BE49-F238E27FC236}">
                <a16:creationId xmlns:a16="http://schemas.microsoft.com/office/drawing/2014/main" id="{1524790E-D218-AD02-59C5-ABD29BD43DEC}"/>
              </a:ext>
            </a:extLst>
          </p:cNvPr>
          <p:cNvSpPr>
            <a:spLocks noGrp="1"/>
          </p:cNvSpPr>
          <p:nvPr>
            <p:ph type="sldNum" sz="quarter" idx="12"/>
          </p:nvPr>
        </p:nvSpPr>
        <p:spPr/>
        <p:txBody>
          <a:bodyPr/>
          <a:lstStyle/>
          <a:p>
            <a:fld id="{FC63ECC8-719A-498E-B101-491B6A35558E}" type="slidenum">
              <a:rPr lang="en-US" smtClean="0"/>
              <a:t>33</a:t>
            </a:fld>
            <a:endParaRPr lang="en-US"/>
          </a:p>
        </p:txBody>
      </p:sp>
    </p:spTree>
    <p:extLst>
      <p:ext uri="{BB962C8B-B14F-4D97-AF65-F5344CB8AC3E}">
        <p14:creationId xmlns:p14="http://schemas.microsoft.com/office/powerpoint/2010/main" val="4043673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1BD7A-2ED8-2674-E3B2-DF2F7845B4F7}"/>
              </a:ext>
            </a:extLst>
          </p:cNvPr>
          <p:cNvSpPr>
            <a:spLocks noGrp="1"/>
          </p:cNvSpPr>
          <p:nvPr>
            <p:ph idx="1"/>
          </p:nvPr>
        </p:nvSpPr>
        <p:spPr>
          <a:xfrm>
            <a:off x="838200" y="2026693"/>
            <a:ext cx="10515600" cy="4150270"/>
          </a:xfrm>
        </p:spPr>
        <p:txBody>
          <a:bodyPr/>
          <a:lstStyle/>
          <a:p>
            <a:pPr marL="0" indent="0" algn="ctr">
              <a:buNone/>
            </a:pPr>
            <a:endParaRPr lang="en-US" sz="8000" dirty="0"/>
          </a:p>
          <a:p>
            <a:pPr marL="0" indent="0" algn="ctr">
              <a:buNone/>
            </a:pPr>
            <a:r>
              <a:rPr lang="en-US" sz="8000" dirty="0"/>
              <a:t>Supplemental Slides</a:t>
            </a:r>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1524790E-D218-AD02-59C5-ABD29BD43DEC}"/>
              </a:ext>
            </a:extLst>
          </p:cNvPr>
          <p:cNvSpPr>
            <a:spLocks noGrp="1"/>
          </p:cNvSpPr>
          <p:nvPr>
            <p:ph type="sldNum" sz="quarter" idx="12"/>
          </p:nvPr>
        </p:nvSpPr>
        <p:spPr/>
        <p:txBody>
          <a:bodyPr/>
          <a:lstStyle/>
          <a:p>
            <a:fld id="{FC63ECC8-719A-498E-B101-491B6A35558E}" type="slidenum">
              <a:rPr lang="en-US" smtClean="0"/>
              <a:t>34</a:t>
            </a:fld>
            <a:endParaRPr lang="en-US"/>
          </a:p>
        </p:txBody>
      </p:sp>
    </p:spTree>
    <p:extLst>
      <p:ext uri="{BB962C8B-B14F-4D97-AF65-F5344CB8AC3E}">
        <p14:creationId xmlns:p14="http://schemas.microsoft.com/office/powerpoint/2010/main" val="272448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2C791-64F3-463A-821B-D19ABF675F74}"/>
              </a:ext>
            </a:extLst>
          </p:cNvPr>
          <p:cNvSpPr>
            <a:spLocks noGrp="1"/>
          </p:cNvSpPr>
          <p:nvPr>
            <p:ph type="title"/>
          </p:nvPr>
        </p:nvSpPr>
        <p:spPr>
          <a:xfrm>
            <a:off x="495143" y="231751"/>
            <a:ext cx="10744200" cy="928688"/>
          </a:xfrm>
        </p:spPr>
        <p:txBody>
          <a:bodyPr>
            <a:noAutofit/>
          </a:bodyPr>
          <a:lstStyle/>
          <a:p>
            <a:r>
              <a:rPr lang="en-US" dirty="0">
                <a:solidFill>
                  <a:srgbClr val="2E75B6"/>
                </a:solidFill>
                <a:cs typeface="Calibri"/>
              </a:rPr>
              <a:t>About the Detailed DHC-A</a:t>
            </a:r>
          </a:p>
        </p:txBody>
      </p:sp>
      <p:sp>
        <p:nvSpPr>
          <p:cNvPr id="4" name="Content Placeholder 2">
            <a:extLst>
              <a:ext uri="{FF2B5EF4-FFF2-40B4-BE49-F238E27FC236}">
                <a16:creationId xmlns:a16="http://schemas.microsoft.com/office/drawing/2014/main" id="{2AE46997-8775-4098-921F-5C664FB1094F}"/>
              </a:ext>
            </a:extLst>
          </p:cNvPr>
          <p:cNvSpPr>
            <a:spLocks noGrp="1"/>
          </p:cNvSpPr>
          <p:nvPr>
            <p:ph idx="1"/>
          </p:nvPr>
        </p:nvSpPr>
        <p:spPr>
          <a:xfrm>
            <a:off x="495143" y="1201220"/>
            <a:ext cx="11201714" cy="5138930"/>
          </a:xfrm>
        </p:spPr>
        <p:txBody>
          <a:bodyPr vert="horz" lIns="91440" tIns="45720" rIns="91440" bIns="45720" rtlCol="0" anchor="t">
            <a:noAutofit/>
          </a:bodyPr>
          <a:lstStyle/>
          <a:p>
            <a:pPr>
              <a:spcBef>
                <a:spcPts val="0"/>
              </a:spcBef>
            </a:pPr>
            <a:r>
              <a:rPr lang="en-US" sz="2000" b="0" dirty="0">
                <a:latin typeface="Calibri"/>
                <a:cs typeface="Calibri"/>
              </a:rPr>
              <a:t>Subjects repeated by approximately 370 detailed racial and ethnic groups and 1,200 detailed American Indian and Alaska Native (AIAN) </a:t>
            </a:r>
            <a:r>
              <a:rPr lang="en-US" sz="2000" dirty="0">
                <a:latin typeface="Calibri"/>
                <a:cs typeface="Calibri"/>
              </a:rPr>
              <a:t>tribes </a:t>
            </a:r>
            <a:r>
              <a:rPr lang="en-US" sz="2000" b="0" dirty="0">
                <a:latin typeface="Calibri"/>
                <a:cs typeface="Calibri"/>
              </a:rPr>
              <a:t>and </a:t>
            </a:r>
            <a:r>
              <a:rPr lang="en-US" sz="2000" dirty="0">
                <a:latin typeface="Calibri"/>
                <a:cs typeface="Calibri"/>
              </a:rPr>
              <a:t>villages</a:t>
            </a:r>
            <a:r>
              <a:rPr lang="en-US" sz="2000" b="0" dirty="0">
                <a:latin typeface="Calibri"/>
                <a:cs typeface="Calibri"/>
              </a:rPr>
              <a:t>:</a:t>
            </a:r>
          </a:p>
          <a:p>
            <a:pPr marL="685800" lvl="3" indent="-342900">
              <a:spcBef>
                <a:spcPts val="0"/>
              </a:spcBef>
            </a:pPr>
            <a:r>
              <a:rPr lang="en-US" sz="2000" dirty="0">
                <a:latin typeface="Calibri"/>
                <a:cs typeface="Calibri"/>
              </a:rPr>
              <a:t>Total population </a:t>
            </a:r>
          </a:p>
          <a:p>
            <a:pPr marL="685800" lvl="3" indent="-342900">
              <a:spcBef>
                <a:spcPts val="0"/>
              </a:spcBef>
            </a:pPr>
            <a:r>
              <a:rPr lang="en-US" sz="2000" dirty="0">
                <a:latin typeface="Calibri"/>
                <a:cs typeface="Calibri"/>
              </a:rPr>
              <a:t>Sex by age for selected age categories</a:t>
            </a:r>
          </a:p>
          <a:p>
            <a:pPr marL="685800" lvl="3" indent="-342900">
              <a:spcBef>
                <a:spcPts val="0"/>
              </a:spcBef>
            </a:pPr>
            <a:endParaRPr lang="en-US" sz="2000" dirty="0">
              <a:latin typeface="Calibri"/>
              <a:cs typeface="Calibri"/>
            </a:endParaRPr>
          </a:p>
          <a:p>
            <a:pPr marL="228600" lvl="3" indent="-228600">
              <a:spcBef>
                <a:spcPts val="0"/>
              </a:spcBef>
              <a:buFont typeface="Arial" panose="020B0604020202020204" pitchFamily="34" charset="0"/>
              <a:buChar char="•"/>
            </a:pPr>
            <a:r>
              <a:rPr lang="en-US" sz="2000" dirty="0">
                <a:latin typeface="Calibri"/>
                <a:cs typeface="Calibri"/>
              </a:rPr>
              <a:t>Geographic levels included:</a:t>
            </a:r>
          </a:p>
          <a:p>
            <a:pPr marL="685800" lvl="3" indent="-342900">
              <a:spcBef>
                <a:spcPts val="0"/>
              </a:spcBef>
            </a:pPr>
            <a:r>
              <a:rPr lang="en-US" sz="2000" dirty="0">
                <a:latin typeface="Calibri"/>
                <a:cs typeface="Calibri"/>
              </a:rPr>
              <a:t>Nation</a:t>
            </a:r>
          </a:p>
          <a:p>
            <a:pPr marL="685800" lvl="3" indent="-342900">
              <a:spcBef>
                <a:spcPts val="0"/>
              </a:spcBef>
            </a:pPr>
            <a:r>
              <a:rPr lang="en-US" sz="2000" dirty="0">
                <a:latin typeface="Calibri"/>
                <a:cs typeface="Calibri"/>
              </a:rPr>
              <a:t>State</a:t>
            </a:r>
          </a:p>
          <a:p>
            <a:pPr marL="685800" lvl="3" indent="-342900">
              <a:spcBef>
                <a:spcPts val="0"/>
              </a:spcBef>
            </a:pPr>
            <a:r>
              <a:rPr lang="en-US" sz="2000" dirty="0">
                <a:latin typeface="Calibri"/>
                <a:cs typeface="Calibri"/>
              </a:rPr>
              <a:t>County</a:t>
            </a:r>
          </a:p>
          <a:p>
            <a:pPr marL="685800" lvl="3" indent="-342900">
              <a:spcBef>
                <a:spcPts val="0"/>
              </a:spcBef>
            </a:pPr>
            <a:r>
              <a:rPr lang="en-US" sz="2000" dirty="0">
                <a:latin typeface="Calibri"/>
                <a:cs typeface="Calibri"/>
              </a:rPr>
              <a:t>Tracts</a:t>
            </a:r>
          </a:p>
          <a:p>
            <a:pPr marL="685800" lvl="3" indent="-342900">
              <a:spcBef>
                <a:spcPts val="0"/>
              </a:spcBef>
            </a:pPr>
            <a:r>
              <a:rPr lang="en-US" sz="2000" dirty="0">
                <a:latin typeface="Calibri"/>
                <a:cs typeface="Calibri"/>
              </a:rPr>
              <a:t>Places </a:t>
            </a:r>
          </a:p>
          <a:p>
            <a:pPr marL="685800" lvl="3" indent="-342900">
              <a:spcBef>
                <a:spcPts val="0"/>
              </a:spcBef>
            </a:pPr>
            <a:r>
              <a:rPr lang="en-US" sz="2000" dirty="0">
                <a:latin typeface="Calibri"/>
                <a:cs typeface="Calibri"/>
              </a:rPr>
              <a:t>American Indian/Alaska Native/Hawaiian Home Land (AIANNH) areas</a:t>
            </a:r>
          </a:p>
          <a:p>
            <a:pPr marL="685800" lvl="3" indent="-342900">
              <a:spcBef>
                <a:spcPts val="0"/>
              </a:spcBef>
            </a:pPr>
            <a:endParaRPr lang="en-US" sz="2000" b="0" i="0" u="none" strike="noStrike" dirty="0">
              <a:solidFill>
                <a:srgbClr val="1C5292"/>
              </a:solidFill>
              <a:effectLst/>
              <a:latin typeface="Calibri"/>
              <a:cs typeface="Calibri"/>
            </a:endParaRPr>
          </a:p>
          <a:p>
            <a:pPr marL="228600" lvl="3">
              <a:spcBef>
                <a:spcPts val="0"/>
              </a:spcBef>
            </a:pPr>
            <a:r>
              <a:rPr lang="en-US" sz="2000" dirty="0">
                <a:latin typeface="Calibri"/>
                <a:cs typeface="Calibri"/>
              </a:rPr>
              <a:t>Planned for release in September 2023</a:t>
            </a:r>
          </a:p>
          <a:p>
            <a:pPr marL="342900" lvl="3" indent="0">
              <a:spcBef>
                <a:spcPts val="0"/>
              </a:spcBef>
              <a:buNone/>
            </a:pPr>
            <a:endParaRPr lang="en-US" sz="2400" dirty="0">
              <a:latin typeface="Calibri"/>
              <a:cs typeface="Calibri"/>
            </a:endParaRPr>
          </a:p>
          <a:p>
            <a:pPr>
              <a:spcBef>
                <a:spcPts val="0"/>
              </a:spcBef>
            </a:pPr>
            <a:endParaRPr lang="en-US" dirty="0">
              <a:latin typeface="Calibri"/>
              <a:cs typeface="Calibri"/>
            </a:endParaRPr>
          </a:p>
        </p:txBody>
      </p:sp>
      <p:sp>
        <p:nvSpPr>
          <p:cNvPr id="3" name="Slide Number Placeholder 2">
            <a:extLst>
              <a:ext uri="{FF2B5EF4-FFF2-40B4-BE49-F238E27FC236}">
                <a16:creationId xmlns:a16="http://schemas.microsoft.com/office/drawing/2014/main" id="{013304BD-F681-4D9D-9053-F7E1941DC69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FE361A-3CF7-4E9D-AB00-FAA3C55273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881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96C1B5B-C722-413B-AEFD-D49CC7E17B30}"/>
              </a:ext>
            </a:extLst>
          </p:cNvPr>
          <p:cNvSpPr>
            <a:spLocks noGrp="1"/>
          </p:cNvSpPr>
          <p:nvPr>
            <p:ph type="title"/>
          </p:nvPr>
        </p:nvSpPr>
        <p:spPr>
          <a:xfrm>
            <a:off x="1" y="365760"/>
            <a:ext cx="12752614" cy="734332"/>
          </a:xfrm>
        </p:spPr>
        <p:txBody>
          <a:bodyPr>
            <a:noAutofit/>
          </a:bodyPr>
          <a:lstStyle/>
          <a:p>
            <a:r>
              <a:rPr lang="en-US" dirty="0">
                <a:solidFill>
                  <a:srgbClr val="2E75B6"/>
                </a:solidFill>
              </a:rPr>
              <a:t>Using Adaptive Design to Produce the Detailed DHC-A</a:t>
            </a:r>
          </a:p>
        </p:txBody>
      </p:sp>
      <p:sp>
        <p:nvSpPr>
          <p:cNvPr id="5" name="Slide Number Placeholder 4">
            <a:extLst>
              <a:ext uri="{FF2B5EF4-FFF2-40B4-BE49-F238E27FC236}">
                <a16:creationId xmlns:a16="http://schemas.microsoft.com/office/drawing/2014/main" id="{22A78F1B-E1A2-4DE0-83F5-5F7EE514060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FE361A-3CF7-4E9D-AB00-FAA3C55273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2A0485D1-537F-42F7-A488-5C42C2FC7CD3}"/>
              </a:ext>
            </a:extLst>
          </p:cNvPr>
          <p:cNvGrpSpPr/>
          <p:nvPr/>
        </p:nvGrpSpPr>
        <p:grpSpPr>
          <a:xfrm>
            <a:off x="707572" y="1978820"/>
            <a:ext cx="10951027" cy="1068728"/>
            <a:chOff x="707572" y="1309347"/>
            <a:chExt cx="10951027" cy="1068728"/>
          </a:xfrm>
        </p:grpSpPr>
        <p:sp>
          <p:nvSpPr>
            <p:cNvPr id="8" name="Rectangle: Rounded Corners 7">
              <a:extLst>
                <a:ext uri="{FF2B5EF4-FFF2-40B4-BE49-F238E27FC236}">
                  <a16:creationId xmlns:a16="http://schemas.microsoft.com/office/drawing/2014/main" id="{8C53EFD6-1316-4407-8E71-668678C4E4A7}"/>
                </a:ext>
              </a:extLst>
            </p:cNvPr>
            <p:cNvSpPr/>
            <p:nvPr/>
          </p:nvSpPr>
          <p:spPr>
            <a:xfrm>
              <a:off x="707572" y="1409247"/>
              <a:ext cx="2754085" cy="968828"/>
            </a:xfrm>
            <a:prstGeom prst="roundRect">
              <a:avLst/>
            </a:prstGeom>
            <a:solidFill>
              <a:schemeClr val="accent1">
                <a:lumMod val="75000"/>
              </a:schemeClr>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Population groups that are pre-set to receive total population count only</a:t>
              </a:r>
            </a:p>
          </p:txBody>
        </p:sp>
        <p:sp>
          <p:nvSpPr>
            <p:cNvPr id="9" name="Rectangle: Rounded Corners 8">
              <a:extLst>
                <a:ext uri="{FF2B5EF4-FFF2-40B4-BE49-F238E27FC236}">
                  <a16:creationId xmlns:a16="http://schemas.microsoft.com/office/drawing/2014/main" id="{FF1C32A8-918E-4741-8AA2-F54777E82878}"/>
                </a:ext>
              </a:extLst>
            </p:cNvPr>
            <p:cNvSpPr/>
            <p:nvPr/>
          </p:nvSpPr>
          <p:spPr>
            <a:xfrm>
              <a:off x="8316685" y="1309347"/>
              <a:ext cx="3341914" cy="968828"/>
            </a:xfrm>
            <a:prstGeom prst="roundRect">
              <a:avLst/>
            </a:prstGeom>
            <a:solidFill>
              <a:schemeClr val="accent1">
                <a:lumMod val="75000"/>
              </a:schemeClr>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Total Population Only</a:t>
              </a:r>
            </a:p>
          </p:txBody>
        </p:sp>
        <p:cxnSp>
          <p:nvCxnSpPr>
            <p:cNvPr id="18" name="Straight Arrow Connector 17">
              <a:extLst>
                <a:ext uri="{FF2B5EF4-FFF2-40B4-BE49-F238E27FC236}">
                  <a16:creationId xmlns:a16="http://schemas.microsoft.com/office/drawing/2014/main" id="{7B81928A-ED33-4A75-83A3-BC01A5A2D0CE}"/>
                </a:ext>
              </a:extLst>
            </p:cNvPr>
            <p:cNvCxnSpPr>
              <a:cxnSpLocks/>
            </p:cNvCxnSpPr>
            <p:nvPr/>
          </p:nvCxnSpPr>
          <p:spPr>
            <a:xfrm>
              <a:off x="3559627" y="1860551"/>
              <a:ext cx="4659086"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BD26F842-8AAC-4CD8-B027-96BDE164CE6F}"/>
              </a:ext>
            </a:extLst>
          </p:cNvPr>
          <p:cNvSpPr txBox="1"/>
          <p:nvPr/>
        </p:nvSpPr>
        <p:spPr>
          <a:xfrm>
            <a:off x="1079045" y="3682974"/>
            <a:ext cx="9541330"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Times New Roman" panose="02020603050405020304" pitchFamily="18" charset="0"/>
                <a:cs typeface="Calibri"/>
              </a:rPr>
              <a:t>Detailed groups with a national population count less than 50 in the 2010 Census are pre-set to receive total population only in the Detailed DHC-A. </a:t>
            </a: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mn-cs"/>
            </a:endParaRPr>
          </a:p>
        </p:txBody>
      </p:sp>
      <p:sp>
        <p:nvSpPr>
          <p:cNvPr id="11" name="Slide Number Placeholder 2">
            <a:extLst>
              <a:ext uri="{FF2B5EF4-FFF2-40B4-BE49-F238E27FC236}">
                <a16:creationId xmlns:a16="http://schemas.microsoft.com/office/drawing/2014/main" id="{A5B7DADF-5F5B-4F98-B180-99EE8B7EDC57}"/>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0D6A9FB-9B95-44AD-B359-54D1808A4F0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409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EFF6-7397-4F49-B795-C7567C3012BA}"/>
              </a:ext>
            </a:extLst>
          </p:cNvPr>
          <p:cNvSpPr>
            <a:spLocks noGrp="1"/>
          </p:cNvSpPr>
          <p:nvPr>
            <p:ph type="title"/>
          </p:nvPr>
        </p:nvSpPr>
        <p:spPr>
          <a:xfrm>
            <a:off x="-32659" y="365125"/>
            <a:ext cx="12311743" cy="805949"/>
          </a:xfrm>
        </p:spPr>
        <p:txBody>
          <a:bodyPr>
            <a:noAutofit/>
          </a:bodyPr>
          <a:lstStyle/>
          <a:p>
            <a:r>
              <a:rPr lang="en-US" dirty="0">
                <a:solidFill>
                  <a:srgbClr val="2E75B6"/>
                </a:solidFill>
              </a:rPr>
              <a:t>Using Adaptive Design to Produce the Detailed DHC-A</a:t>
            </a:r>
            <a:endParaRPr lang="en-US" dirty="0">
              <a:solidFill>
                <a:srgbClr val="2E75B6"/>
              </a:solidFill>
              <a:cs typeface="Calibri" panose="020F0502020204030204" pitchFamily="34" charset="0"/>
            </a:endParaRPr>
          </a:p>
        </p:txBody>
      </p:sp>
      <p:sp>
        <p:nvSpPr>
          <p:cNvPr id="3" name="Slide Number Placeholder 2">
            <a:extLst>
              <a:ext uri="{FF2B5EF4-FFF2-40B4-BE49-F238E27FC236}">
                <a16:creationId xmlns:a16="http://schemas.microsoft.com/office/drawing/2014/main" id="{5DF95BB8-A287-4DFB-9C9E-EB4A4E7A72B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FE361A-3CF7-4E9D-AB00-FAA3C55273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396E60A3-B660-48D5-839A-429A95E1109D}"/>
              </a:ext>
            </a:extLst>
          </p:cNvPr>
          <p:cNvGrpSpPr/>
          <p:nvPr/>
        </p:nvGrpSpPr>
        <p:grpSpPr>
          <a:xfrm>
            <a:off x="707571" y="1309347"/>
            <a:ext cx="10951028" cy="5106962"/>
            <a:chOff x="707571" y="1309347"/>
            <a:chExt cx="10951028" cy="5106962"/>
          </a:xfrm>
        </p:grpSpPr>
        <p:sp>
          <p:nvSpPr>
            <p:cNvPr id="9" name="Rectangle: Rounded Corners 8">
              <a:extLst>
                <a:ext uri="{FF2B5EF4-FFF2-40B4-BE49-F238E27FC236}">
                  <a16:creationId xmlns:a16="http://schemas.microsoft.com/office/drawing/2014/main" id="{74BBFD9F-1CD7-4AD8-84C7-AE2C6E88CFF0}"/>
                </a:ext>
              </a:extLst>
            </p:cNvPr>
            <p:cNvSpPr/>
            <p:nvPr/>
          </p:nvSpPr>
          <p:spPr>
            <a:xfrm>
              <a:off x="8316685" y="1309347"/>
              <a:ext cx="3341914" cy="968828"/>
            </a:xfrm>
            <a:prstGeom prst="roundRect">
              <a:avLst/>
            </a:prstGeom>
            <a:solidFill>
              <a:schemeClr val="accent1">
                <a:lumMod val="75000"/>
              </a:schemeClr>
            </a:solidFill>
            <a:ln>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Total Population Only</a:t>
              </a:r>
            </a:p>
          </p:txBody>
        </p:sp>
        <p:sp>
          <p:nvSpPr>
            <p:cNvPr id="10" name="Rectangle: Rounded Corners 9">
              <a:extLst>
                <a:ext uri="{FF2B5EF4-FFF2-40B4-BE49-F238E27FC236}">
                  <a16:creationId xmlns:a16="http://schemas.microsoft.com/office/drawing/2014/main" id="{84F57EC7-3E06-4965-A313-99FA200D7CE4}"/>
                </a:ext>
              </a:extLst>
            </p:cNvPr>
            <p:cNvSpPr/>
            <p:nvPr/>
          </p:nvSpPr>
          <p:spPr>
            <a:xfrm>
              <a:off x="707571" y="4007648"/>
              <a:ext cx="2754085" cy="968828"/>
            </a:xfrm>
            <a:prstGeom prst="roundRect">
              <a:avLst/>
            </a:prstGeom>
            <a:solidFill>
              <a:srgbClr val="4BBDA2"/>
            </a:solidFill>
            <a:ln>
              <a:solidFill>
                <a:srgbClr val="4BBDA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Population groups that are pre-set to be eligible for adaptivity</a:t>
              </a:r>
            </a:p>
          </p:txBody>
        </p:sp>
        <p:sp>
          <p:nvSpPr>
            <p:cNvPr id="11" name="Rectangle: Rounded Corners 10">
              <a:extLst>
                <a:ext uri="{FF2B5EF4-FFF2-40B4-BE49-F238E27FC236}">
                  <a16:creationId xmlns:a16="http://schemas.microsoft.com/office/drawing/2014/main" id="{E1530E71-95EB-4C3A-8391-76B15DC7FBA1}"/>
                </a:ext>
              </a:extLst>
            </p:cNvPr>
            <p:cNvSpPr/>
            <p:nvPr/>
          </p:nvSpPr>
          <p:spPr>
            <a:xfrm>
              <a:off x="4299857" y="3830978"/>
              <a:ext cx="3069770" cy="1717675"/>
            </a:xfrm>
            <a:prstGeom prst="roundRect">
              <a:avLst/>
            </a:prstGeom>
            <a:solidFill>
              <a:srgbClr val="4BBDA2"/>
            </a:solidFill>
            <a:ln>
              <a:solidFill>
                <a:srgbClr val="4BBDA2"/>
              </a:solidFill>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Calculate the noise infused total population and compare it to pre-determined population thresholds for the sex by age tables</a:t>
              </a:r>
            </a:p>
          </p:txBody>
        </p:sp>
        <p:sp>
          <p:nvSpPr>
            <p:cNvPr id="12" name="Rectangle: Rounded Corners 11">
              <a:extLst>
                <a:ext uri="{FF2B5EF4-FFF2-40B4-BE49-F238E27FC236}">
                  <a16:creationId xmlns:a16="http://schemas.microsoft.com/office/drawing/2014/main" id="{580D7DCF-32A2-4679-93F1-302E0DE5CB05}"/>
                </a:ext>
              </a:extLst>
            </p:cNvPr>
            <p:cNvSpPr/>
            <p:nvPr/>
          </p:nvSpPr>
          <p:spPr>
            <a:xfrm>
              <a:off x="8316685" y="2854731"/>
              <a:ext cx="3341914" cy="968828"/>
            </a:xfrm>
            <a:prstGeom prst="roundRect">
              <a:avLst/>
            </a:prstGeom>
            <a:solidFill>
              <a:srgbClr val="4BBDA2"/>
            </a:solidFill>
            <a:ln>
              <a:solidFill>
                <a:srgbClr val="4BBDA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Total Population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white"/>
                  </a:solidFill>
                  <a:effectLst/>
                  <a:uLnTx/>
                  <a:uFillTx/>
                  <a:latin typeface="Calibri" panose="020F0502020204030204"/>
                  <a:ea typeface="+mn-ea"/>
                  <a:cs typeface="+mn-cs"/>
                </a:rPr>
                <a:t>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Sex by Age table (4 categories)</a:t>
              </a:r>
            </a:p>
          </p:txBody>
        </p:sp>
        <p:sp>
          <p:nvSpPr>
            <p:cNvPr id="13" name="Rectangle: Rounded Corners 12">
              <a:extLst>
                <a:ext uri="{FF2B5EF4-FFF2-40B4-BE49-F238E27FC236}">
                  <a16:creationId xmlns:a16="http://schemas.microsoft.com/office/drawing/2014/main" id="{36BDB89E-E79B-4729-836D-32FFEB5A16DE}"/>
                </a:ext>
              </a:extLst>
            </p:cNvPr>
            <p:cNvSpPr/>
            <p:nvPr/>
          </p:nvSpPr>
          <p:spPr>
            <a:xfrm>
              <a:off x="8316685" y="4137141"/>
              <a:ext cx="3341914" cy="968828"/>
            </a:xfrm>
            <a:prstGeom prst="roundRect">
              <a:avLst/>
            </a:prstGeom>
            <a:solidFill>
              <a:srgbClr val="4BBDA2"/>
            </a:solidFill>
            <a:ln>
              <a:solidFill>
                <a:srgbClr val="4BBDA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Total Population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white"/>
                  </a:solidFill>
                  <a:effectLst/>
                  <a:uLnTx/>
                  <a:uFillTx/>
                  <a:latin typeface="Calibri" panose="020F0502020204030204"/>
                  <a:ea typeface="+mn-ea"/>
                  <a:cs typeface="+mn-cs"/>
                </a:rPr>
                <a:t>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Sex by Age table (9 categories)</a:t>
              </a:r>
            </a:p>
          </p:txBody>
        </p:sp>
        <p:sp>
          <p:nvSpPr>
            <p:cNvPr id="14" name="Rectangle: Rounded Corners 13">
              <a:extLst>
                <a:ext uri="{FF2B5EF4-FFF2-40B4-BE49-F238E27FC236}">
                  <a16:creationId xmlns:a16="http://schemas.microsoft.com/office/drawing/2014/main" id="{81A87B6D-62DD-43D9-B076-F61AE6F55B0D}"/>
                </a:ext>
              </a:extLst>
            </p:cNvPr>
            <p:cNvSpPr/>
            <p:nvPr/>
          </p:nvSpPr>
          <p:spPr>
            <a:xfrm>
              <a:off x="8316685" y="5447481"/>
              <a:ext cx="3341914" cy="968828"/>
            </a:xfrm>
            <a:prstGeom prst="roundRect">
              <a:avLst/>
            </a:prstGeom>
            <a:solidFill>
              <a:srgbClr val="4BBDA2"/>
            </a:solidFill>
            <a:ln>
              <a:solidFill>
                <a:srgbClr val="4BBDA2"/>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Total Population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white"/>
                  </a:solidFill>
                  <a:effectLst/>
                  <a:uLnTx/>
                  <a:uFillTx/>
                  <a:latin typeface="Calibri" panose="020F0502020204030204"/>
                  <a:ea typeface="+mn-ea"/>
                  <a:cs typeface="+mn-cs"/>
                </a:rPr>
                <a:t>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Sex by Age table (23 categories)</a:t>
              </a:r>
            </a:p>
          </p:txBody>
        </p:sp>
        <p:cxnSp>
          <p:nvCxnSpPr>
            <p:cNvPr id="15" name="Straight Arrow Connector 14">
              <a:extLst>
                <a:ext uri="{FF2B5EF4-FFF2-40B4-BE49-F238E27FC236}">
                  <a16:creationId xmlns:a16="http://schemas.microsoft.com/office/drawing/2014/main" id="{DF0D7CCA-C681-4A84-85C5-77EDF8D8E9D8}"/>
                </a:ext>
              </a:extLst>
            </p:cNvPr>
            <p:cNvCxnSpPr>
              <a:cxnSpLocks/>
            </p:cNvCxnSpPr>
            <p:nvPr/>
          </p:nvCxnSpPr>
          <p:spPr>
            <a:xfrm>
              <a:off x="3559627" y="4492062"/>
              <a:ext cx="74023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457EDEA-A131-41E7-95FE-0B0AE619778E}"/>
                </a:ext>
              </a:extLst>
            </p:cNvPr>
            <p:cNvCxnSpPr>
              <a:cxnSpLocks/>
            </p:cNvCxnSpPr>
            <p:nvPr/>
          </p:nvCxnSpPr>
          <p:spPr>
            <a:xfrm flipV="1">
              <a:off x="7369627" y="2278175"/>
              <a:ext cx="947058" cy="1564374"/>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6285E9C-39F5-4ED8-921E-CE502BB39BB1}"/>
                </a:ext>
              </a:extLst>
            </p:cNvPr>
            <p:cNvCxnSpPr>
              <a:cxnSpLocks/>
            </p:cNvCxnSpPr>
            <p:nvPr/>
          </p:nvCxnSpPr>
          <p:spPr>
            <a:xfrm flipV="1">
              <a:off x="7418613" y="3688443"/>
              <a:ext cx="824593" cy="428852"/>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281784-7C8C-45E8-A28C-0823331DF26C}"/>
                </a:ext>
              </a:extLst>
            </p:cNvPr>
            <p:cNvCxnSpPr>
              <a:cxnSpLocks/>
            </p:cNvCxnSpPr>
            <p:nvPr/>
          </p:nvCxnSpPr>
          <p:spPr>
            <a:xfrm>
              <a:off x="7418613" y="4533560"/>
              <a:ext cx="800100" cy="0"/>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F19A60A-229D-4E85-A9AC-BFD41E6466A0}"/>
                </a:ext>
              </a:extLst>
            </p:cNvPr>
            <p:cNvCxnSpPr>
              <a:cxnSpLocks/>
            </p:cNvCxnSpPr>
            <p:nvPr/>
          </p:nvCxnSpPr>
          <p:spPr>
            <a:xfrm>
              <a:off x="7418613" y="5080341"/>
              <a:ext cx="824593" cy="523648"/>
            </a:xfrm>
            <a:prstGeom prst="straightConnector1">
              <a:avLst/>
            </a:prstGeom>
            <a:ln w="101600">
              <a:tailEnd type="triangle"/>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5F5A6DA5-1DAE-47EC-A06D-4A6CBE0682D8}"/>
              </a:ext>
            </a:extLst>
          </p:cNvPr>
          <p:cNvSpPr txBox="1"/>
          <p:nvPr/>
        </p:nvSpPr>
        <p:spPr>
          <a:xfrm>
            <a:off x="879701" y="1965440"/>
            <a:ext cx="6296023"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Population groups that had a national population count of at least 50 in the 2010 Census are eligible to go through this adaptive design. </a:t>
            </a:r>
          </a:p>
        </p:txBody>
      </p:sp>
    </p:spTree>
    <p:extLst>
      <p:ext uri="{BB962C8B-B14F-4D97-AF65-F5344CB8AC3E}">
        <p14:creationId xmlns:p14="http://schemas.microsoft.com/office/powerpoint/2010/main" val="3259492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7CD8A7B-B433-4C89-9F4E-F19B5D0DBD2E}"/>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41241" y="968274"/>
            <a:ext cx="9178728" cy="5265421"/>
          </a:xfrm>
          <a:prstGeom prst="rect">
            <a:avLst/>
          </a:prstGeom>
          <a:noFill/>
          <a:ln>
            <a:noFill/>
          </a:ln>
        </p:spPr>
      </p:pic>
      <p:sp>
        <p:nvSpPr>
          <p:cNvPr id="5" name="TextBox 4">
            <a:extLst>
              <a:ext uri="{FF2B5EF4-FFF2-40B4-BE49-F238E27FC236}">
                <a16:creationId xmlns:a16="http://schemas.microsoft.com/office/drawing/2014/main" id="{B6E15FBE-0C45-4B08-9381-17DA52DF1DF7}"/>
              </a:ext>
            </a:extLst>
          </p:cNvPr>
          <p:cNvSpPr txBox="1"/>
          <p:nvPr/>
        </p:nvSpPr>
        <p:spPr>
          <a:xfrm>
            <a:off x="8760735" y="191182"/>
            <a:ext cx="17733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Sex by 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4 categories</a:t>
            </a:r>
          </a:p>
        </p:txBody>
      </p:sp>
      <p:sp>
        <p:nvSpPr>
          <p:cNvPr id="6" name="TextBox 5">
            <a:extLst>
              <a:ext uri="{FF2B5EF4-FFF2-40B4-BE49-F238E27FC236}">
                <a16:creationId xmlns:a16="http://schemas.microsoft.com/office/drawing/2014/main" id="{07692769-AE6F-4B6D-ABD3-F2DD7CAB4E85}"/>
              </a:ext>
            </a:extLst>
          </p:cNvPr>
          <p:cNvSpPr txBox="1"/>
          <p:nvPr/>
        </p:nvSpPr>
        <p:spPr>
          <a:xfrm>
            <a:off x="5543914" y="191184"/>
            <a:ext cx="17733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Sex by 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9 categories</a:t>
            </a:r>
          </a:p>
        </p:txBody>
      </p:sp>
      <p:sp>
        <p:nvSpPr>
          <p:cNvPr id="7" name="TextBox 6">
            <a:extLst>
              <a:ext uri="{FF2B5EF4-FFF2-40B4-BE49-F238E27FC236}">
                <a16:creationId xmlns:a16="http://schemas.microsoft.com/office/drawing/2014/main" id="{79FFDC2E-420F-406B-A392-EEC3BE17685D}"/>
              </a:ext>
            </a:extLst>
          </p:cNvPr>
          <p:cNvSpPr txBox="1"/>
          <p:nvPr/>
        </p:nvSpPr>
        <p:spPr>
          <a:xfrm>
            <a:off x="2460025" y="191183"/>
            <a:ext cx="17733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Sex by 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C5292"/>
                </a:solidFill>
                <a:effectLst/>
                <a:uLnTx/>
                <a:uFillTx/>
                <a:latin typeface="Calibri" panose="020F0502020204030204"/>
                <a:ea typeface="+mn-ea"/>
                <a:cs typeface="+mn-cs"/>
              </a:rPr>
              <a:t>23 categories</a:t>
            </a:r>
          </a:p>
        </p:txBody>
      </p:sp>
      <p:sp>
        <p:nvSpPr>
          <p:cNvPr id="2" name="Slide Number Placeholder 1">
            <a:extLst>
              <a:ext uri="{FF2B5EF4-FFF2-40B4-BE49-F238E27FC236}">
                <a16:creationId xmlns:a16="http://schemas.microsoft.com/office/drawing/2014/main" id="{F8046CDC-740F-48A8-92E7-093834706C6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FE361A-3CF7-4E9D-AB00-FAA3C55273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F969626-E6AE-4E7D-8C21-C775FB66F9E8}"/>
              </a:ext>
            </a:extLst>
          </p:cNvPr>
          <p:cNvSpPr txBox="1"/>
          <p:nvPr/>
        </p:nvSpPr>
        <p:spPr>
          <a:xfrm>
            <a:off x="5543914" y="5840284"/>
            <a:ext cx="53624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These are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fictitious data for illustration purposes.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6278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F2B82-962F-0AA4-6F46-3418A6C24521}"/>
              </a:ext>
            </a:extLst>
          </p:cNvPr>
          <p:cNvSpPr>
            <a:spLocks noGrp="1"/>
          </p:cNvSpPr>
          <p:nvPr>
            <p:ph type="title"/>
          </p:nvPr>
        </p:nvSpPr>
        <p:spPr>
          <a:xfrm>
            <a:off x="192024" y="365760"/>
            <a:ext cx="11807952" cy="1021561"/>
          </a:xfrm>
        </p:spPr>
        <p:txBody>
          <a:bodyPr>
            <a:noAutofit/>
          </a:bodyPr>
          <a:lstStyle/>
          <a:p>
            <a:r>
              <a:rPr lang="en-US" dirty="0">
                <a:solidFill>
                  <a:srgbClr val="2E75B6"/>
                </a:solidFill>
              </a:rPr>
              <a:t>Detailed DHC-A Minimum Noise Infused Population Counts and Margins of Error (MOE) by Geography </a:t>
            </a:r>
          </a:p>
        </p:txBody>
      </p:sp>
      <p:pic>
        <p:nvPicPr>
          <p:cNvPr id="5" name="Picture 4">
            <a:extLst>
              <a:ext uri="{FF2B5EF4-FFF2-40B4-BE49-F238E27FC236}">
                <a16:creationId xmlns:a16="http://schemas.microsoft.com/office/drawing/2014/main" id="{5A5E9323-462B-64C2-5641-E7EF10EAE480}"/>
              </a:ext>
            </a:extLst>
          </p:cNvPr>
          <p:cNvPicPr>
            <a:picLocks noChangeAspect="1"/>
          </p:cNvPicPr>
          <p:nvPr/>
        </p:nvPicPr>
        <p:blipFill>
          <a:blip r:embed="rId3"/>
          <a:stretch>
            <a:fillRect/>
          </a:stretch>
        </p:blipFill>
        <p:spPr>
          <a:xfrm>
            <a:off x="668460" y="1852578"/>
            <a:ext cx="10489320" cy="2238443"/>
          </a:xfrm>
          <a:prstGeom prst="rect">
            <a:avLst/>
          </a:prstGeom>
        </p:spPr>
      </p:pic>
      <p:sp>
        <p:nvSpPr>
          <p:cNvPr id="8" name="TextBox 7">
            <a:extLst>
              <a:ext uri="{FF2B5EF4-FFF2-40B4-BE49-F238E27FC236}">
                <a16:creationId xmlns:a16="http://schemas.microsoft.com/office/drawing/2014/main" id="{14D8C612-6A33-06AF-0A95-BC77625BB0FA}"/>
              </a:ext>
            </a:extLst>
          </p:cNvPr>
          <p:cNvSpPr txBox="1"/>
          <p:nvPr/>
        </p:nvSpPr>
        <p:spPr>
          <a:xfrm>
            <a:off x="668460" y="4091021"/>
            <a:ext cx="1011326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Note: The listed population thresholds are applied to the population counts after they have been processed by the approved differential privacy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Note: MOE refers to the margin of error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1">
            <a:extLst>
              <a:ext uri="{FF2B5EF4-FFF2-40B4-BE49-F238E27FC236}">
                <a16:creationId xmlns:a16="http://schemas.microsoft.com/office/drawing/2014/main" id="{9E684700-12E9-6993-1087-E53EA88FD63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FE361A-3CF7-4E9D-AB00-FAA3C552738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301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Template Document Labeling Version 11-25-2019" id="{2B29FCDE-9991-402A-BF7C-68A845CABF27}" vid="{4C5D4FD4-241C-44A8-88F4-A8E870F593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FE28DCF60A55469A767A693C98DF30" ma:contentTypeVersion="11" ma:contentTypeDescription="Create a new document." ma:contentTypeScope="" ma:versionID="fd15eec54e9a16b88682b5772339e0fc">
  <xsd:schema xmlns:xsd="http://www.w3.org/2001/XMLSchema" xmlns:xs="http://www.w3.org/2001/XMLSchema" xmlns:p="http://schemas.microsoft.com/office/2006/metadata/properties" xmlns:ns3="caecc2cd-c125-47bb-b7d8-61f5602bf9df" xmlns:ns4="f42af4b1-c551-450a-9f89-76df0847d194" targetNamespace="http://schemas.microsoft.com/office/2006/metadata/properties" ma:root="true" ma:fieldsID="b9f4a88b264629eea6c93697b8a79db7" ns3:_="" ns4:_="">
    <xsd:import namespace="caecc2cd-c125-47bb-b7d8-61f5602bf9df"/>
    <xsd:import namespace="f42af4b1-c551-450a-9f89-76df0847d19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ecc2cd-c125-47bb-b7d8-61f5602bf9d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af4b1-c551-450a-9f89-76df0847d194"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9D7FDE-784D-4DEC-B49C-6F84CF51374D}">
  <ds:schemaRefs>
    <ds:schemaRef ds:uri="http://purl.org/dc/terms/"/>
    <ds:schemaRef ds:uri="http://schemas.microsoft.com/office/2006/documentManagement/types"/>
    <ds:schemaRef ds:uri="http://www.w3.org/XML/1998/namespace"/>
    <ds:schemaRef ds:uri="http://schemas.microsoft.com/office/infopath/2007/PartnerControls"/>
    <ds:schemaRef ds:uri="http://purl.org/dc/elements/1.1/"/>
    <ds:schemaRef ds:uri="f42af4b1-c551-450a-9f89-76df0847d194"/>
    <ds:schemaRef ds:uri="http://schemas.microsoft.com/office/2006/metadata/properties"/>
    <ds:schemaRef ds:uri="http://schemas.openxmlformats.org/package/2006/metadata/core-properties"/>
    <ds:schemaRef ds:uri="caecc2cd-c125-47bb-b7d8-61f5602bf9df"/>
    <ds:schemaRef ds:uri="http://purl.org/dc/dcmitype/"/>
  </ds:schemaRefs>
</ds:datastoreItem>
</file>

<file path=customXml/itemProps2.xml><?xml version="1.0" encoding="utf-8"?>
<ds:datastoreItem xmlns:ds="http://schemas.openxmlformats.org/officeDocument/2006/customXml" ds:itemID="{EAABB135-AD88-424B-A70F-93719B4573DA}">
  <ds:schemaRefs>
    <ds:schemaRef ds:uri="http://schemas.microsoft.com/sharepoint/v3/contenttype/forms"/>
  </ds:schemaRefs>
</ds:datastoreItem>
</file>

<file path=customXml/itemProps3.xml><?xml version="1.0" encoding="utf-8"?>
<ds:datastoreItem xmlns:ds="http://schemas.openxmlformats.org/officeDocument/2006/customXml" ds:itemID="{4D92B14D-EDFD-4FDD-92C0-0DF7EDA55E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ecc2cd-c125-47bb-b7d8-61f5602bf9df"/>
    <ds:schemaRef ds:uri="f42af4b1-c551-450a-9f89-76df0847d1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Standard Template Document Labeling Version 11-25-2019</Template>
  <TotalTime>138</TotalTime>
  <Words>6173</Words>
  <Application>Microsoft Office PowerPoint</Application>
  <PresentationFormat>Widescreen</PresentationFormat>
  <Paragraphs>911</Paragraphs>
  <Slides>39</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Century Gothic</vt:lpstr>
      <vt:lpstr>Gotham Book</vt:lpstr>
      <vt:lpstr>Roboto</vt:lpstr>
      <vt:lpstr>Times New Roman</vt:lpstr>
      <vt:lpstr>Office Theme</vt:lpstr>
      <vt:lpstr>PowerPoint Presentation</vt:lpstr>
      <vt:lpstr>2020 Census Data Products</vt:lpstr>
      <vt:lpstr>Apportionment Release</vt:lpstr>
      <vt:lpstr>Redistricting File (Public Law 94-171)</vt:lpstr>
      <vt:lpstr>Demographic Profile</vt:lpstr>
      <vt:lpstr>Demographic and Housing Characteristics File (DHC)</vt:lpstr>
      <vt:lpstr>Detailed Demographic and Housing Characteristics File A (Detailed DHC-A)</vt:lpstr>
      <vt:lpstr>Detailed Demographic and Housing Characteristics File B (Detailed DHC-B)</vt:lpstr>
      <vt:lpstr>Background on Confidentiality Protections for the 2020 Census Data Products</vt:lpstr>
      <vt:lpstr>Keeping the Public’s Trust:  Title 13</vt:lpstr>
      <vt:lpstr>Disclosure Avoidance for Past Censuses</vt:lpstr>
      <vt:lpstr>The Ever-rising Risk of Disclosure</vt:lpstr>
      <vt:lpstr>Disclosure Avoidance for the 2020 Census</vt:lpstr>
      <vt:lpstr>The 2020 Census Disclosure Avoidance System (DAS)</vt:lpstr>
      <vt:lpstr>The TopDown Algorithm</vt:lpstr>
      <vt:lpstr>The TopDown Algorithm</vt:lpstr>
      <vt:lpstr>Queries and Privacy-loss Budget Allocation</vt:lpstr>
      <vt:lpstr>2010 Demonstration Data</vt:lpstr>
      <vt:lpstr>Components of the 2010 Demonstration Data  Products Suite – Redistricting and Demographic and Housing  Characteristics File – Production Settings (2023-04-03) (2010 DDPS)  (2010 Census data processed through the 2020 DAS at production settings)</vt:lpstr>
      <vt:lpstr>Fitness-for-Use: Detailed Summary Metrics</vt:lpstr>
      <vt:lpstr>Fitness-for-Use: Detailed Summary Metrics</vt:lpstr>
      <vt:lpstr>Highlights from the Detailed Summary Metrics </vt:lpstr>
      <vt:lpstr>Updated Metrics on 2010 DDPS Accuracy</vt:lpstr>
      <vt:lpstr>PowerPoint Presentation</vt:lpstr>
      <vt:lpstr>PowerPoint Presentation</vt:lpstr>
      <vt:lpstr>Noisy Measurement Files (NMFs), Privacy-Protected Microdata Files (PPMFs), Published Tabulations</vt:lpstr>
      <vt:lpstr>2010 DDPS NMFs, PPMF, Tabulations</vt:lpstr>
      <vt:lpstr>Should I Use the NMF, the PPMF, or the Tabulations?</vt:lpstr>
      <vt:lpstr>Should I Use the NMF, the PPMF, or the Tabulations?</vt:lpstr>
      <vt:lpstr>New Resources for Data Users</vt:lpstr>
      <vt:lpstr>Reader-Friendly Disclosure Avoidance Briefs</vt:lpstr>
      <vt:lpstr>Coming Soon</vt:lpstr>
      <vt:lpstr>PowerPoint Presentation</vt:lpstr>
      <vt:lpstr>PowerPoint Presentation</vt:lpstr>
      <vt:lpstr>About the Detailed DHC-A</vt:lpstr>
      <vt:lpstr>Using Adaptive Design to Produce the Detailed DHC-A</vt:lpstr>
      <vt:lpstr>Using Adaptive Design to Produce the Detailed DHC-A</vt:lpstr>
      <vt:lpstr>PowerPoint Presentation</vt:lpstr>
      <vt:lpstr>Detailed DHC-A Minimum Noise Infused Population Counts and Margins of Error (MOE) by Geography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B Hawes (CENSUS/ADRM FED)</dc:creator>
  <cp:lastModifiedBy>Michael B Hawes (CENSUS/ADRM FED)</cp:lastModifiedBy>
  <cp:revision>7</cp:revision>
  <dcterms:created xsi:type="dcterms:W3CDTF">2023-04-27T18:04:37Z</dcterms:created>
  <dcterms:modified xsi:type="dcterms:W3CDTF">2023-05-24T13:33:15Z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0x01010019FE28DCF60A55469A767A693C98DF30</vt:lpwstr>
  </property>
</Properties>
</file>