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3.xml" ContentType="application/vnd.openxmlformats-officedocument.drawingml.chartshapes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4.xml" ContentType="application/vnd.openxmlformats-officedocument.drawingml.chartshapes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1.xml" ContentType="application/vnd.openxmlformats-officedocument.presentationml.notesSlid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87" r:id="rId5"/>
    <p:sldMasterId id="2147483673" r:id="rId6"/>
    <p:sldMasterId id="2147483703" r:id="rId7"/>
    <p:sldMasterId id="2147483721" r:id="rId8"/>
    <p:sldMasterId id="2147483734" r:id="rId9"/>
  </p:sldMasterIdLst>
  <p:notesMasterIdLst>
    <p:notesMasterId r:id="rId48"/>
  </p:notesMasterIdLst>
  <p:sldIdLst>
    <p:sldId id="549" r:id="rId10"/>
    <p:sldId id="878" r:id="rId11"/>
    <p:sldId id="943" r:id="rId12"/>
    <p:sldId id="898" r:id="rId13"/>
    <p:sldId id="966" r:id="rId14"/>
    <p:sldId id="985" r:id="rId15"/>
    <p:sldId id="986" r:id="rId16"/>
    <p:sldId id="981" r:id="rId17"/>
    <p:sldId id="982" r:id="rId18"/>
    <p:sldId id="997" r:id="rId19"/>
    <p:sldId id="1003" r:id="rId20"/>
    <p:sldId id="874" r:id="rId21"/>
    <p:sldId id="980" r:id="rId22"/>
    <p:sldId id="901" r:id="rId23"/>
    <p:sldId id="946" r:id="rId24"/>
    <p:sldId id="947" r:id="rId25"/>
    <p:sldId id="992" r:id="rId26"/>
    <p:sldId id="905" r:id="rId27"/>
    <p:sldId id="987" r:id="rId28"/>
    <p:sldId id="887" r:id="rId29"/>
    <p:sldId id="888" r:id="rId30"/>
    <p:sldId id="885" r:id="rId31"/>
    <p:sldId id="961" r:id="rId32"/>
    <p:sldId id="995" r:id="rId33"/>
    <p:sldId id="720" r:id="rId34"/>
    <p:sldId id="1000" r:id="rId35"/>
    <p:sldId id="1001" r:id="rId36"/>
    <p:sldId id="925" r:id="rId37"/>
    <p:sldId id="996" r:id="rId38"/>
    <p:sldId id="964" r:id="rId39"/>
    <p:sldId id="825" r:id="rId40"/>
    <p:sldId id="826" r:id="rId41"/>
    <p:sldId id="944" r:id="rId42"/>
    <p:sldId id="999" r:id="rId43"/>
    <p:sldId id="862" r:id="rId44"/>
    <p:sldId id="998" r:id="rId45"/>
    <p:sldId id="1002" r:id="rId46"/>
    <p:sldId id="544" r:id="rId47"/>
  </p:sldIdLst>
  <p:sldSz cx="12192000" cy="6858000"/>
  <p:notesSz cx="7315200" cy="12344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9061"/>
    <a:srgbClr val="FFD5D6"/>
    <a:srgbClr val="F0573E"/>
    <a:srgbClr val="9966FF"/>
    <a:srgbClr val="F5573D"/>
    <a:srgbClr val="DC5930"/>
    <a:srgbClr val="8A4FFF"/>
    <a:srgbClr val="B00000"/>
    <a:srgbClr val="9900FF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1" autoAdjust="0"/>
    <p:restoredTop sz="90183" autoAdjust="0"/>
  </p:normalViewPr>
  <p:slideViewPr>
    <p:cSldViewPr snapToGrid="0">
      <p:cViewPr varScale="1">
        <p:scale>
          <a:sx n="118" d="100"/>
          <a:sy n="118" d="100"/>
        </p:scale>
        <p:origin x="132" y="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21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idser-fs01\idser\ProductDev\2022\CensusRelease\5yrPUMS2020\DataCharts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2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utsacloud-my.sharepoint.com/personal/lloyd_potter_utsa_edu/Documents/Documents/Presentations/ACSST1Y2011.S2401-2023-05-16T175649b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utsacloud-my.sharepoint.com/personal/lloyd_potter_utsa_edu/Documents/Documents/ACSST1Y2021.S1501-2023-05-18T165235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utsacloud-my.sharepoint.com/personal/lloyd_potter_utsa_edu/Documents/Documents/ACSST1Y2021.S1501-2023-05-18T165235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utsacloud-my.sharepoint.com/personal/helen_you_utsa_edu/Documents/Desktop/Presentation/2022_6_12_Texas%20Chapter%20of%20American%20Public%20Works%20Association/Commute.xlsx" TargetMode="Externa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e955\AppData\Local\Temp\Population%20Projections%20for%20Texas%20--%20Report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7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6CF-49CB-B2ED-9FB74A0003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C6CF-49CB-B2ED-9FB74A0003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6CF-49CB-B2ED-9FB74A0003A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6CF-49CB-B2ED-9FB74A0003A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C6CF-49CB-B2ED-9FB74A0003A8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C6CF-49CB-B2ED-9FB74A0003A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C6CF-49CB-B2ED-9FB74A0003A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C6CF-49CB-B2ED-9FB74A0003A8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C6CF-49CB-B2ED-9FB74A0003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Sheet1!$A$1:$A$6</c:f>
              <c:strCache>
                <c:ptCount val="5"/>
                <c:pt idx="0">
                  <c:v>NH White</c:v>
                </c:pt>
                <c:pt idx="1">
                  <c:v>NH Black</c:v>
                </c:pt>
                <c:pt idx="2">
                  <c:v>Hispanic</c:v>
                </c:pt>
                <c:pt idx="3">
                  <c:v>NH Asian</c:v>
                </c:pt>
                <c:pt idx="4">
                  <c:v>NH Other</c:v>
                </c:pt>
              </c:strCache>
              <c:extLst/>
            </c:strRef>
          </c:cat>
          <c:val>
            <c:numRef>
              <c:f>Sheet1!$B$1:$B$6</c:f>
              <c:numCache>
                <c:formatCode>0.0%</c:formatCode>
                <c:ptCount val="5"/>
                <c:pt idx="0">
                  <c:v>4.7E-2</c:v>
                </c:pt>
                <c:pt idx="1">
                  <c:v>0.13900000000000001</c:v>
                </c:pt>
                <c:pt idx="2">
                  <c:v>0.495</c:v>
                </c:pt>
                <c:pt idx="3">
                  <c:v>0.153</c:v>
                </c:pt>
                <c:pt idx="4">
                  <c:v>0.16500000000000001</c:v>
                </c:pt>
              </c:numCache>
              <c:extLst/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C6CF-49CB-B2ED-9FB74A0003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1"/>
                <c:order val="1"/>
                <c:cat>
                  <c:strRef>
                    <c:extLst>
                      <c:ext uri="{02D57815-91ED-43cb-92C2-25804820EDAC}">
                        <c15:formulaRef>
                          <c15:sqref>Sheet1!$A$1:$A$6</c15:sqref>
                        </c15:formulaRef>
                      </c:ext>
                    </c:extLst>
                    <c:strCache>
                      <c:ptCount val="5"/>
                      <c:pt idx="0">
                        <c:v>NH White</c:v>
                      </c:pt>
                      <c:pt idx="1">
                        <c:v>NH Black</c:v>
                      </c:pt>
                      <c:pt idx="2">
                        <c:v>Hispanic</c:v>
                      </c:pt>
                      <c:pt idx="3">
                        <c:v>NH Asian</c:v>
                      </c:pt>
                      <c:pt idx="4">
                        <c:v>NH Other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</c:numRef>
                </c:val>
                <c:extLst>
                  <c:ext uri="{02D57815-91ED-43cb-92C2-25804820EDAC}">
                    <c15:filteredSeriesTitle>
                      <c15:tx>
                        <c:strRef>
                          <c:extLst>
                            <c:ext uri="{02D57815-91ED-43cb-92C2-25804820EDAC}">
                              <c15:formulaRef>
                                <c15:sqref>Sheet1!#REF!</c15:sqref>
                              </c15:formulaRef>
                            </c:ext>
                          </c:extLst>
                          <c:strCache>
                            <c:ptCount val="1"/>
                            <c:pt idx="0">
                              <c:v>#REF!</c:v>
                            </c:pt>
                          </c:strCache>
                        </c:strRef>
                      </c15:tx>
                    </c15:filteredSeriesTitle>
                  </c:ext>
                  <c:ext xmlns:c16="http://schemas.microsoft.com/office/drawing/2014/chart" uri="{C3380CC4-5D6E-409C-BE32-E72D297353CC}">
                    <c16:uniqueId val="{00000001-C6CF-49CB-B2ED-9FB74A0003A8}"/>
                  </c:ext>
                </c:extLst>
              </c15:ser>
            </c15:filteredPieSeries>
            <c15:filteredPieSeries>
              <c15:ser>
                <c:idx val="2"/>
                <c:order val="2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Sheet1!$A$1:$A$6</c15:sqref>
                        </c15:formulaRef>
                      </c:ext>
                    </c:extLst>
                    <c:strCache>
                      <c:ptCount val="5"/>
                      <c:pt idx="0">
                        <c:v>NH White</c:v>
                      </c:pt>
                      <c:pt idx="1">
                        <c:v>NH Black</c:v>
                      </c:pt>
                      <c:pt idx="2">
                        <c:v>Hispanic</c:v>
                      </c:pt>
                      <c:pt idx="3">
                        <c:v>NH Asian</c:v>
                      </c:pt>
                      <c:pt idx="4">
                        <c:v>NH Other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Sheet1!#REF!</c15:sqref>
                        </c15:formulaRef>
                      </c:ext>
                    </c:extLst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filteredSeriesTitle>
                      <c15:tx>
                        <c:strRef>
                          <c:extLst>
                            <c:ext uri="{02D57815-91ED-43cb-92C2-25804820EDAC}">
                              <c15:formulaRef>
                                <c15:sqref>Sheet1!#REF!</c15:sqref>
                              </c15:formulaRef>
                            </c:ext>
                          </c:extLst>
                          <c:strCache>
                            <c:ptCount val="1"/>
                            <c:pt idx="0">
                              <c:v>#REF!</c:v>
                            </c:pt>
                          </c:strCache>
                        </c:strRef>
                      </c15:tx>
                    </c15:filteredSeriesTitle>
                  </c:ext>
                  <c:ext xmlns:c16="http://schemas.microsoft.com/office/drawing/2014/chart" uri="{C3380CC4-5D6E-409C-BE32-E72D297353CC}">
                    <c16:uniqueId val="{00000002-C6CF-49CB-B2ED-9FB74A0003A8}"/>
                  </c:ext>
                </c:extLst>
              </c15:ser>
            </c15:filteredPieSeries>
            <c15:filteredPieSeries>
              <c15:ser>
                <c:idx val="3"/>
                <c:order val="3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Sheet1!$A$1:$A$6</c15:sqref>
                        </c15:formulaRef>
                      </c:ext>
                    </c:extLst>
                    <c:strCache>
                      <c:ptCount val="5"/>
                      <c:pt idx="0">
                        <c:v>NH White</c:v>
                      </c:pt>
                      <c:pt idx="1">
                        <c:v>NH Black</c:v>
                      </c:pt>
                      <c:pt idx="2">
                        <c:v>Hispanic</c:v>
                      </c:pt>
                      <c:pt idx="3">
                        <c:v>NH Asian</c:v>
                      </c:pt>
                      <c:pt idx="4">
                        <c:v>NH Other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Sheet1!#REF!</c15:sqref>
                        </c15:formulaRef>
                      </c:ext>
                    </c:extLst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filteredSeriesTitle>
                      <c15:tx>
                        <c:strRef>
                          <c:extLst>
                            <c:ext uri="{02D57815-91ED-43cb-92C2-25804820EDAC}">
                              <c15:formulaRef>
                                <c15:sqref>Sheet1!#REF!</c15:sqref>
                              </c15:formulaRef>
                            </c:ext>
                          </c:extLst>
                          <c:strCache>
                            <c:ptCount val="1"/>
                            <c:pt idx="0">
                              <c:v>#REF!</c:v>
                            </c:pt>
                          </c:strCache>
                        </c:strRef>
                      </c15:tx>
                    </c15:filteredSeriesTitle>
                  </c:ext>
                  <c:ext xmlns:c16="http://schemas.microsoft.com/office/drawing/2014/chart" uri="{C3380CC4-5D6E-409C-BE32-E72D297353CC}">
                    <c16:uniqueId val="{00000003-C6CF-49CB-B2ED-9FB74A0003A8}"/>
                  </c:ext>
                </c:extLst>
              </c15:ser>
            </c15:filteredPieSeries>
            <c15:filteredPieSeries>
              <c15:ser>
                <c:idx val="4"/>
                <c:order val="4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Sheet1!$A$1:$A$6</c15:sqref>
                        </c15:formulaRef>
                      </c:ext>
                    </c:extLst>
                    <c:strCache>
                      <c:ptCount val="5"/>
                      <c:pt idx="0">
                        <c:v>NH White</c:v>
                      </c:pt>
                      <c:pt idx="1">
                        <c:v>NH Black</c:v>
                      </c:pt>
                      <c:pt idx="2">
                        <c:v>Hispanic</c:v>
                      </c:pt>
                      <c:pt idx="3">
                        <c:v>NH Asian</c:v>
                      </c:pt>
                      <c:pt idx="4">
                        <c:v>NH Other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Sheet1!#REF!</c15:sqref>
                        </c15:formulaRef>
                      </c:ext>
                    </c:extLst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filteredSeriesTitle>
                      <c15:tx>
                        <c:strRef>
                          <c:extLst>
                            <c:ext uri="{02D57815-91ED-43cb-92C2-25804820EDAC}">
                              <c15:formulaRef>
                                <c15:sqref>Sheet1!#REF!</c15:sqref>
                              </c15:formulaRef>
                            </c:ext>
                          </c:extLst>
                          <c:strCache>
                            <c:ptCount val="1"/>
                            <c:pt idx="0">
                              <c:v>#REF!</c:v>
                            </c:pt>
                          </c:strCache>
                        </c:strRef>
                      </c15:tx>
                    </c15:filteredSeriesTitle>
                  </c:ext>
                  <c:ext xmlns:c16="http://schemas.microsoft.com/office/drawing/2014/chart" uri="{C3380CC4-5D6E-409C-BE32-E72D297353CC}">
                    <c16:uniqueId val="{00000004-C6CF-49CB-B2ED-9FB74A0003A8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40B-41C2-B317-17E1D40F35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C40B-41C2-B317-17E1D40F35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40B-41C2-B317-17E1D40F35A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C2D-482D-A1D9-3570FCFB4A0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C40B-41C2-B317-17E1D40F35A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C40B-41C2-B317-17E1D40F35A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40B-41C2-B317-17E1D40F35A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C40B-41C2-B317-17E1D40F35A8}"/>
              </c:ext>
            </c:extLst>
          </c:dPt>
          <c:dLbls>
            <c:dLbl>
              <c:idx val="0"/>
              <c:layout>
                <c:manualLayout>
                  <c:x val="-2.2308773903262093E-3"/>
                  <c:y val="-0.3247932657219475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40B-41C2-B317-17E1D40F35A8}"/>
                </c:ext>
              </c:extLst>
            </c:dLbl>
            <c:dLbl>
              <c:idx val="1"/>
              <c:layout>
                <c:manualLayout>
                  <c:x val="6.0844253843269594E-2"/>
                  <c:y val="-0.129426846074540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40B-41C2-B317-17E1D40F35A8}"/>
                </c:ext>
              </c:extLst>
            </c:dLbl>
            <c:dLbl>
              <c:idx val="2"/>
              <c:layout>
                <c:manualLayout>
                  <c:x val="3.0952380952380874E-2"/>
                  <c:y val="1.114679928703424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88095238095239"/>
                      <c:h val="8.133529117764125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C40B-41C2-B317-17E1D40F35A8}"/>
                </c:ext>
              </c:extLst>
            </c:dLbl>
            <c:dLbl>
              <c:idx val="4"/>
              <c:layout>
                <c:manualLayout>
                  <c:x val="-1.2110986126742888E-4"/>
                  <c:y val="5.3570021978704182E-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40B-41C2-B317-17E1D40F35A8}"/>
                </c:ext>
              </c:extLst>
            </c:dLbl>
            <c:dLbl>
              <c:idx val="5"/>
              <c:layout>
                <c:manualLayout>
                  <c:x val="-0.10960643982002249"/>
                  <c:y val="-0.1402188354567324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985937499999999"/>
                      <c:h val="0.1740703017919351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C40B-41C2-B317-17E1D40F35A8}"/>
                </c:ext>
              </c:extLst>
            </c:dLbl>
            <c:dLbl>
              <c:idx val="6"/>
              <c:layout>
                <c:manualLayout>
                  <c:x val="0.18147323772028495"/>
                  <c:y val="-0.1917911347713010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875740532433443"/>
                      <c:h val="0.1686831812437307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C40B-41C2-B317-17E1D40F35A8}"/>
                </c:ext>
              </c:extLst>
            </c:dLbl>
            <c:dLbl>
              <c:idx val="7"/>
              <c:layout>
                <c:manualLayout>
                  <c:x val="-0.17656250000000007"/>
                  <c:y val="0.278344840160873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054687500000001"/>
                      <c:h val="0.161718740051750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C40B-41C2-B317-17E1D40F35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 Native Hawaiian and Other Pacific Islander alone</c:v>
                </c:pt>
                <c:pt idx="1">
                  <c:v> American Indian and Alaska Native alone (NH)</c:v>
                </c:pt>
                <c:pt idx="2">
                  <c:v> Some other race alone (NH)</c:v>
                </c:pt>
                <c:pt idx="3">
                  <c:v> Two or more races</c:v>
                </c:pt>
                <c:pt idx="4">
                  <c:v> Asian alone (NH)</c:v>
                </c:pt>
                <c:pt idx="5">
                  <c:v> Black or African American alone (NH)</c:v>
                </c:pt>
                <c:pt idx="6">
                  <c:v>White alone (NH)</c:v>
                </c:pt>
                <c:pt idx="7">
                  <c:v>Hispanic or Latino (of any race)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0.1</c:v>
                </c:pt>
                <c:pt idx="1">
                  <c:v>0.2</c:v>
                </c:pt>
                <c:pt idx="2">
                  <c:v>0.4</c:v>
                </c:pt>
                <c:pt idx="3">
                  <c:v>3.1</c:v>
                </c:pt>
                <c:pt idx="4">
                  <c:v>5.0999999999999996</c:v>
                </c:pt>
                <c:pt idx="5">
                  <c:v>11.6</c:v>
                </c:pt>
                <c:pt idx="6">
                  <c:v>39.4</c:v>
                </c:pt>
                <c:pt idx="7">
                  <c:v>40.200000000000003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0B-41C2-B317-17E1D40F3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5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878-4651-B4D4-D77B58F3E9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878-4651-B4D4-D77B58F3E92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878-4651-B4D4-D77B58F3E926}"/>
              </c:ext>
            </c:extLst>
          </c:dPt>
          <c:dLbls>
            <c:dLbl>
              <c:idx val="0"/>
              <c:layout>
                <c:manualLayout>
                  <c:x val="-0.24927140603290129"/>
                  <c:y val="0.1684998856770415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085937499999999"/>
                      <c:h val="0.205664049848422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878-4651-B4D4-D77B58F3E926}"/>
                </c:ext>
              </c:extLst>
            </c:dLbl>
            <c:dLbl>
              <c:idx val="1"/>
              <c:layout>
                <c:manualLayout>
                  <c:x val="-0.21419025122543611"/>
                  <c:y val="-0.2351093251616509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345461694519047"/>
                      <c:h val="0.230162557610448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878-4651-B4D4-D77B58F3E926}"/>
                </c:ext>
              </c:extLst>
            </c:dLbl>
            <c:dLbl>
              <c:idx val="2"/>
              <c:layout>
                <c:manualLayout>
                  <c:x val="0.19798900024611682"/>
                  <c:y val="-5.964307583948525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878-4651-B4D4-D77B58F3E9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Natural Increase</c:v>
                </c:pt>
                <c:pt idx="1">
                  <c:v>International Migration</c:v>
                </c:pt>
                <c:pt idx="2">
                  <c:v>Domestic Migration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0.25262007893375293</c:v>
                </c:pt>
                <c:pt idx="1">
                  <c:v>0.25359285405807575</c:v>
                </c:pt>
                <c:pt idx="2">
                  <c:v>0.49378706700817132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78-4651-B4D4-D77B58F3E9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791-4EFC-8BF8-D1F2AD3889C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791-4EFC-8BF8-D1F2AD3889C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791-4EFC-8BF8-D1F2AD3889C7}"/>
              </c:ext>
            </c:extLst>
          </c:dPt>
          <c:dLbls>
            <c:dLbl>
              <c:idx val="0"/>
              <c:layout>
                <c:manualLayout>
                  <c:x val="-0.2018439428226268"/>
                  <c:y val="3.22103269301054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092148935474634"/>
                      <c:h val="0.20566406298647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791-4EFC-8BF8-D1F2AD3889C7}"/>
                </c:ext>
              </c:extLst>
            </c:dLbl>
            <c:dLbl>
              <c:idx val="1"/>
              <c:layout>
                <c:manualLayout>
                  <c:x val="0.1689121481384076"/>
                  <c:y val="-0.1488853461050768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50295206727669"/>
                      <c:h val="0.230162436305496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791-4EFC-8BF8-D1F2AD3889C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B791-4EFC-8BF8-D1F2AD3889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Natural Increase</c:v>
                </c:pt>
                <c:pt idx="1">
                  <c:v>International Migration</c:v>
                </c:pt>
                <c:pt idx="2">
                  <c:v>Domestic Migration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0.48112293628385222</c:v>
                </c:pt>
                <c:pt idx="1">
                  <c:v>0.20815107300819763</c:v>
                </c:pt>
                <c:pt idx="2">
                  <c:v>0.31072599070795015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791-4EFC-8BF8-D1F2AD3889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3AE-49BD-B480-43ACB56CCE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3AE-49BD-B480-43ACB56CCE4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3AE-49BD-B480-43ACB56CCE4B}"/>
              </c:ext>
            </c:extLst>
          </c:dPt>
          <c:dLbls>
            <c:dLbl>
              <c:idx val="0"/>
              <c:layout>
                <c:manualLayout>
                  <c:x val="-0.22187499999999999"/>
                  <c:y val="3.22103203610777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085937499999999"/>
                      <c:h val="0.205664049848422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3AE-49BD-B480-43ACB56CCE4B}"/>
                </c:ext>
              </c:extLst>
            </c:dLbl>
            <c:dLbl>
              <c:idx val="1"/>
              <c:layout>
                <c:manualLayout>
                  <c:x val="1.5310058249147053E-2"/>
                  <c:y val="-1.469942139508127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5417091779373"/>
                      <c:h val="0.230162656844397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3AE-49BD-B480-43ACB56CCE4B}"/>
                </c:ext>
              </c:extLst>
            </c:dLbl>
            <c:dLbl>
              <c:idx val="2"/>
              <c:layout>
                <c:manualLayout>
                  <c:x val="0.230557966049457"/>
                  <c:y val="-5.964307583948525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33706239694915"/>
                      <c:h val="0.144112880205150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3AE-49BD-B480-43ACB56CCE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Natural Increase</c:v>
                </c:pt>
                <c:pt idx="1">
                  <c:v>International Migration</c:v>
                </c:pt>
                <c:pt idx="2">
                  <c:v>Domestic Migration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0.36566485833678619</c:v>
                </c:pt>
                <c:pt idx="1">
                  <c:v>8.7316958793847183E-2</c:v>
                </c:pt>
                <c:pt idx="2">
                  <c:v>0.54701818286936665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3AE-49BD-B480-43ACB56CCE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Domestic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Sheet1!$B$2:$B$13</c:f>
              <c:numCache>
                <c:formatCode>_(* #,##0_);_(* \(#,##0\);_(* "-"??_);_(@_)</c:formatCode>
                <c:ptCount val="12"/>
                <c:pt idx="0">
                  <c:v>120571</c:v>
                </c:pt>
                <c:pt idx="1">
                  <c:v>141603</c:v>
                </c:pt>
                <c:pt idx="2">
                  <c:v>107618</c:v>
                </c:pt>
                <c:pt idx="3">
                  <c:v>159828</c:v>
                </c:pt>
                <c:pt idx="4">
                  <c:v>172183</c:v>
                </c:pt>
                <c:pt idx="5">
                  <c:v>120979</c:v>
                </c:pt>
                <c:pt idx="6">
                  <c:v>84806</c:v>
                </c:pt>
                <c:pt idx="7">
                  <c:v>84638</c:v>
                </c:pt>
                <c:pt idx="8">
                  <c:v>121411</c:v>
                </c:pt>
                <c:pt idx="9">
                  <c:v>162299</c:v>
                </c:pt>
                <c:pt idx="10">
                  <c:v>170307</c:v>
                </c:pt>
                <c:pt idx="11" formatCode="General">
                  <c:v>230961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3-41D3-B28C-389A490522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International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Sheet1!$C$2:$C$13</c:f>
              <c:numCache>
                <c:formatCode>_(* #,##0_);_(* \(#,##0\);_(* "-"??_);_(@_)</c:formatCode>
                <c:ptCount val="12"/>
                <c:pt idx="0">
                  <c:v>69106</c:v>
                </c:pt>
                <c:pt idx="1">
                  <c:v>84838</c:v>
                </c:pt>
                <c:pt idx="2">
                  <c:v>79571</c:v>
                </c:pt>
                <c:pt idx="3">
                  <c:v>106776</c:v>
                </c:pt>
                <c:pt idx="4">
                  <c:v>117265</c:v>
                </c:pt>
                <c:pt idx="5">
                  <c:v>110382</c:v>
                </c:pt>
                <c:pt idx="6">
                  <c:v>96215</c:v>
                </c:pt>
                <c:pt idx="7">
                  <c:v>69138</c:v>
                </c:pt>
                <c:pt idx="8">
                  <c:v>66791</c:v>
                </c:pt>
                <c:pt idx="9">
                  <c:v>54650</c:v>
                </c:pt>
                <c:pt idx="10">
                  <c:v>27185</c:v>
                </c:pt>
                <c:pt idx="11" formatCode="General">
                  <c:v>118614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73-41D3-B28C-389A490522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Natural Increase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Sheet1!$D$2:$D$13</c:f>
              <c:numCache>
                <c:formatCode>_(* #,##0_);_(* \(#,##0\);_(* "-"??_);_(@_)</c:formatCode>
                <c:ptCount val="12"/>
                <c:pt idx="0">
                  <c:v>213569</c:v>
                </c:pt>
                <c:pt idx="1">
                  <c:v>208917</c:v>
                </c:pt>
                <c:pt idx="2">
                  <c:v>205785</c:v>
                </c:pt>
                <c:pt idx="3">
                  <c:v>213575</c:v>
                </c:pt>
                <c:pt idx="4">
                  <c:v>214435</c:v>
                </c:pt>
                <c:pt idx="5">
                  <c:v>213780</c:v>
                </c:pt>
                <c:pt idx="6">
                  <c:v>195226</c:v>
                </c:pt>
                <c:pt idx="7">
                  <c:v>179170</c:v>
                </c:pt>
                <c:pt idx="8">
                  <c:v>173851</c:v>
                </c:pt>
                <c:pt idx="9">
                  <c:v>157330</c:v>
                </c:pt>
                <c:pt idx="10">
                  <c:v>113845</c:v>
                </c:pt>
                <c:pt idx="11" formatCode="General">
                  <c:v>118159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CA73-41D3-B28C-389A490522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982751"/>
        <c:axId val="578238335"/>
        <c:extLst/>
      </c:barChart>
      <c:catAx>
        <c:axId val="276982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238335"/>
        <c:crosses val="autoZero"/>
        <c:auto val="1"/>
        <c:lblAlgn val="ctr"/>
        <c:lblOffset val="100"/>
        <c:noMultiLvlLbl val="0"/>
      </c:catAx>
      <c:valAx>
        <c:axId val="578238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827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584746358822645E-2"/>
          <c:y val="3.6760211220368842E-2"/>
          <c:w val="0.67145662799272221"/>
          <c:h val="0.894610367944069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Hispanic or Latino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0"/>
                  <c:y val="-1.798816989492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F64-40C9-BAA6-2219D242EFEC}"/>
                </c:ext>
              </c:extLst>
            </c:dLbl>
            <c:dLbl>
              <c:idx val="12"/>
              <c:layout>
                <c:manualLayout>
                  <c:x val="-1.7647843535423615E-2"/>
                  <c:y val="-5.13947711283600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F64-40C9-BAA6-2219D242EF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Sheet1!$A$2:$A$14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Sheet1!$B$2:$B$14</c:f>
              <c:numCache>
                <c:formatCode>0.0</c:formatCode>
                <c:ptCount val="13"/>
                <c:pt idx="0">
                  <c:v>102.87655925287331</c:v>
                </c:pt>
                <c:pt idx="1">
                  <c:v>99.127051007800361</c:v>
                </c:pt>
                <c:pt idx="2">
                  <c:v>95.580796138821299</c:v>
                </c:pt>
                <c:pt idx="3">
                  <c:v>88.125864515213351</c:v>
                </c:pt>
                <c:pt idx="4">
                  <c:v>82.854254502854403</c:v>
                </c:pt>
                <c:pt idx="5">
                  <c:v>82.018479673935815</c:v>
                </c:pt>
                <c:pt idx="6">
                  <c:v>81.895309976060943</c:v>
                </c:pt>
                <c:pt idx="7">
                  <c:v>81.499630896791132</c:v>
                </c:pt>
                <c:pt idx="8">
                  <c:v>80.509260160695135</c:v>
                </c:pt>
                <c:pt idx="9">
                  <c:v>78.052385800329361</c:v>
                </c:pt>
                <c:pt idx="10">
                  <c:v>73.065451522602501</c:v>
                </c:pt>
                <c:pt idx="11">
                  <c:v>71.298910649405315</c:v>
                </c:pt>
                <c:pt idx="12">
                  <c:v>70.605764309679216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64-40C9-BAA6-2219D242EF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Asian or Pacific Islander, not Hispanic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8237438996824311E-2"/>
                  <c:y val="-9.422265860046762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F64-40C9-BAA6-2219D242EFEC}"/>
                </c:ext>
              </c:extLst>
            </c:dLbl>
            <c:dLbl>
              <c:idx val="12"/>
              <c:layout>
                <c:manualLayout>
                  <c:x val="8.2356603165308941E-3"/>
                  <c:y val="4.3685555459106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F64-40C9-BAA6-2219D242EF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Sheet1!$A$2:$A$14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Sheet1!$C$2:$C$14</c:f>
              <c:numCache>
                <c:formatCode>0.0</c:formatCode>
                <c:ptCount val="13"/>
                <c:pt idx="0">
                  <c:v>66.856038293211853</c:v>
                </c:pt>
                <c:pt idx="1">
                  <c:v>66.528518190477783</c:v>
                </c:pt>
                <c:pt idx="2">
                  <c:v>64.676935387077421</c:v>
                </c:pt>
                <c:pt idx="3">
                  <c:v>62.798249878463793</c:v>
                </c:pt>
                <c:pt idx="4">
                  <c:v>62.849838128952229</c:v>
                </c:pt>
                <c:pt idx="5">
                  <c:v>65.79819735875428</c:v>
                </c:pt>
                <c:pt idx="6">
                  <c:v>62.683832393075853</c:v>
                </c:pt>
                <c:pt idx="7">
                  <c:v>65.356736551275802</c:v>
                </c:pt>
                <c:pt idx="8">
                  <c:v>63.998263458957403</c:v>
                </c:pt>
                <c:pt idx="9">
                  <c:v>65.383771734813052</c:v>
                </c:pt>
                <c:pt idx="10">
                  <c:v>60.888634197267493</c:v>
                </c:pt>
                <c:pt idx="11">
                  <c:v>56.516097072427407</c:v>
                </c:pt>
                <c:pt idx="12">
                  <c:v>56.352319486463323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64-40C9-BAA6-2219D242EF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Black or African American, not Hispanic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8824366437785098E-2"/>
                  <c:y val="-6.1673725354032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F64-40C9-BAA6-2219D242EFEC}"/>
                </c:ext>
              </c:extLst>
            </c:dLbl>
            <c:dLbl>
              <c:idx val="12"/>
              <c:layout>
                <c:manualLayout>
                  <c:x val="-3.529568707084792E-3"/>
                  <c:y val="-4.88250325719421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F64-40C9-BAA6-2219D242EF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Sheet1!$A$2:$A$14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Sheet1!$D$2:$D$14</c:f>
              <c:numCache>
                <c:formatCode>0.0</c:formatCode>
                <c:ptCount val="13"/>
                <c:pt idx="0">
                  <c:v>68.941500014946342</c:v>
                </c:pt>
                <c:pt idx="1">
                  <c:v>67.694992457629624</c:v>
                </c:pt>
                <c:pt idx="2">
                  <c:v>66.248536299765803</c:v>
                </c:pt>
                <c:pt idx="3">
                  <c:v>64.513408301353408</c:v>
                </c:pt>
                <c:pt idx="4">
                  <c:v>61.769496243892291</c:v>
                </c:pt>
                <c:pt idx="5">
                  <c:v>62.154071156101033</c:v>
                </c:pt>
                <c:pt idx="6">
                  <c:v>62.733568912364333</c:v>
                </c:pt>
                <c:pt idx="7">
                  <c:v>64.039587036692225</c:v>
                </c:pt>
                <c:pt idx="8">
                  <c:v>64.906031683557998</c:v>
                </c:pt>
                <c:pt idx="9">
                  <c:v>63.965678401561668</c:v>
                </c:pt>
                <c:pt idx="10">
                  <c:v>62.324889207227407</c:v>
                </c:pt>
                <c:pt idx="11">
                  <c:v>60.856559288505757</c:v>
                </c:pt>
                <c:pt idx="12">
                  <c:v>58.796401364597877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64-40C9-BAA6-2219D242EF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White, not Hispanic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0590484801547465E-2"/>
                  <c:y val="-5.13947711283609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F64-40C9-BAA6-2219D242EFEC}"/>
                </c:ext>
              </c:extLst>
            </c:dLbl>
            <c:dLbl>
              <c:idx val="12"/>
              <c:layout>
                <c:manualLayout>
                  <c:x val="2.8236549656677563E-2"/>
                  <c:y val="-1.798816989492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F64-40C9-BAA6-2219D242EF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Sheet1!$A$2:$A$14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Sheet1!$E$2:$E$14</c:f>
              <c:numCache>
                <c:formatCode>0.0</c:formatCode>
                <c:ptCount val="13"/>
                <c:pt idx="0">
                  <c:v>63.156236330173193</c:v>
                </c:pt>
                <c:pt idx="1">
                  <c:v>63.191799334909263</c:v>
                </c:pt>
                <c:pt idx="2">
                  <c:v>62.662499024492433</c:v>
                </c:pt>
                <c:pt idx="3">
                  <c:v>61.63989591509808</c:v>
                </c:pt>
                <c:pt idx="4">
                  <c:v>61.057906285785307</c:v>
                </c:pt>
                <c:pt idx="5">
                  <c:v>61.523194108647282</c:v>
                </c:pt>
                <c:pt idx="6">
                  <c:v>61.783352283752137</c:v>
                </c:pt>
                <c:pt idx="7">
                  <c:v>63.42592884791032</c:v>
                </c:pt>
                <c:pt idx="8">
                  <c:v>62.986234980716759</c:v>
                </c:pt>
                <c:pt idx="9">
                  <c:v>61.355769594228519</c:v>
                </c:pt>
                <c:pt idx="10">
                  <c:v>58.445453031575532</c:v>
                </c:pt>
                <c:pt idx="11">
                  <c:v>57.381791027319309</c:v>
                </c:pt>
                <c:pt idx="12">
                  <c:v>56.737267788544237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F64-40C9-BAA6-2219D242E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9426960"/>
        <c:axId val="792979712"/>
      </c:lineChart>
      <c:catAx>
        <c:axId val="80942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979712"/>
        <c:crosses val="autoZero"/>
        <c:auto val="1"/>
        <c:lblAlgn val="ctr"/>
        <c:lblOffset val="100"/>
        <c:noMultiLvlLbl val="0"/>
      </c:catAx>
      <c:valAx>
        <c:axId val="792979712"/>
        <c:scaling>
          <c:orientation val="minMax"/>
          <c:max val="110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Births</a:t>
                </a:r>
                <a:r>
                  <a:rPr lang="en-US" baseline="0" dirty="0"/>
                  <a:t> per 1,000 women aged 15-44 years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942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594797161096221"/>
          <c:y val="0.54130106065453065"/>
          <c:w val="0.18712521220192305"/>
          <c:h val="0.408217740625158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Net Domestic Migrants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Sheet1!$A$2:$A$52</c:f>
              <c:strCache>
                <c:ptCount val="19"/>
                <c:pt idx="0">
                  <c:v>Colorado</c:v>
                </c:pt>
                <c:pt idx="1">
                  <c:v>Oklahoma</c:v>
                </c:pt>
                <c:pt idx="2">
                  <c:v>Washington</c:v>
                </c:pt>
                <c:pt idx="3">
                  <c:v>Oregon</c:v>
                </c:pt>
                <c:pt idx="4">
                  <c:v>North Dakota</c:v>
                </c:pt>
                <c:pt idx="5">
                  <c:v>Montana</c:v>
                </c:pt>
                <c:pt idx="6">
                  <c:v>Nevada</c:v>
                </c:pt>
                <c:pt idx="7">
                  <c:v>Mississippi</c:v>
                </c:pt>
                <c:pt idx="8">
                  <c:v>Virginia</c:v>
                </c:pt>
                <c:pt idx="9">
                  <c:v>Alaska</c:v>
                </c:pt>
                <c:pt idx="10">
                  <c:v>Arizona</c:v>
                </c:pt>
                <c:pt idx="11">
                  <c:v>Maryland</c:v>
                </c:pt>
                <c:pt idx="12">
                  <c:v>New Jersey</c:v>
                </c:pt>
                <c:pt idx="13">
                  <c:v>Louisiana</c:v>
                </c:pt>
                <c:pt idx="14">
                  <c:v>Puerto Rico</c:v>
                </c:pt>
                <c:pt idx="15">
                  <c:v>Florida</c:v>
                </c:pt>
                <c:pt idx="16">
                  <c:v>New York</c:v>
                </c:pt>
                <c:pt idx="17">
                  <c:v>Illinois</c:v>
                </c:pt>
                <c:pt idx="18">
                  <c:v>California</c:v>
                </c:pt>
              </c:strCache>
            </c:strRef>
          </c:cat>
          <c:val>
            <c:numRef>
              <c:f>Sheet1!$B$2:$B$52</c:f>
              <c:numCache>
                <c:formatCode>_(* #,##0_);_(* \(#,##0\);_(* "-"??_);_(@_)</c:formatCode>
                <c:ptCount val="19"/>
                <c:pt idx="0">
                  <c:v>-47086</c:v>
                </c:pt>
                <c:pt idx="1">
                  <c:v>-41384</c:v>
                </c:pt>
                <c:pt idx="2">
                  <c:v>-19683</c:v>
                </c:pt>
                <c:pt idx="3">
                  <c:v>-11068</c:v>
                </c:pt>
                <c:pt idx="4">
                  <c:v>-7055</c:v>
                </c:pt>
                <c:pt idx="5">
                  <c:v>-5752</c:v>
                </c:pt>
                <c:pt idx="6">
                  <c:v>26834</c:v>
                </c:pt>
                <c:pt idx="7">
                  <c:v>27616</c:v>
                </c:pt>
                <c:pt idx="8">
                  <c:v>28014</c:v>
                </c:pt>
                <c:pt idx="9">
                  <c:v>28332</c:v>
                </c:pt>
                <c:pt idx="10">
                  <c:v>29022</c:v>
                </c:pt>
                <c:pt idx="11">
                  <c:v>33296</c:v>
                </c:pt>
                <c:pt idx="12">
                  <c:v>35839</c:v>
                </c:pt>
                <c:pt idx="13">
                  <c:v>53318</c:v>
                </c:pt>
                <c:pt idx="14">
                  <c:v>57980</c:v>
                </c:pt>
                <c:pt idx="15">
                  <c:v>73917</c:v>
                </c:pt>
                <c:pt idx="16">
                  <c:v>91109</c:v>
                </c:pt>
                <c:pt idx="17">
                  <c:v>96790</c:v>
                </c:pt>
                <c:pt idx="18">
                  <c:v>302978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5A-461C-B8CE-EE65952676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02883232"/>
        <c:axId val="95646580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Percent of Net Domestic Migrants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Sheet1!$A$2:$A$52</c15:sqref>
                        </c15:formulaRef>
                      </c:ext>
                    </c:extLst>
                    <c:strCache>
                      <c:ptCount val="19"/>
                      <c:pt idx="0">
                        <c:v>Colorado</c:v>
                      </c:pt>
                      <c:pt idx="1">
                        <c:v>Oklahoma</c:v>
                      </c:pt>
                      <c:pt idx="2">
                        <c:v>Washington</c:v>
                      </c:pt>
                      <c:pt idx="3">
                        <c:v>Oregon</c:v>
                      </c:pt>
                      <c:pt idx="4">
                        <c:v>North Dakota</c:v>
                      </c:pt>
                      <c:pt idx="5">
                        <c:v>Montana</c:v>
                      </c:pt>
                      <c:pt idx="6">
                        <c:v>Nevada</c:v>
                      </c:pt>
                      <c:pt idx="7">
                        <c:v>Mississippi</c:v>
                      </c:pt>
                      <c:pt idx="8">
                        <c:v>Virginia</c:v>
                      </c:pt>
                      <c:pt idx="9">
                        <c:v>Alaska</c:v>
                      </c:pt>
                      <c:pt idx="10">
                        <c:v>Arizona</c:v>
                      </c:pt>
                      <c:pt idx="11">
                        <c:v>Maryland</c:v>
                      </c:pt>
                      <c:pt idx="12">
                        <c:v>New Jersey</c:v>
                      </c:pt>
                      <c:pt idx="13">
                        <c:v>Louisiana</c:v>
                      </c:pt>
                      <c:pt idx="14">
                        <c:v>Puerto Rico</c:v>
                      </c:pt>
                      <c:pt idx="15">
                        <c:v>Florida</c:v>
                      </c:pt>
                      <c:pt idx="16">
                        <c:v>New York</c:v>
                      </c:pt>
                      <c:pt idx="17">
                        <c:v>Illinois</c:v>
                      </c:pt>
                      <c:pt idx="18">
                        <c:v>California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Sheet1!$C$2:$C$52</c15:sqref>
                        </c15:formulaRef>
                      </c:ext>
                    </c:extLst>
                    <c:numCache>
                      <c:formatCode>0.0%</c:formatCode>
                      <c:ptCount val="19"/>
                      <c:pt idx="0">
                        <c:v>-4.4807963153286896E-2</c:v>
                      </c:pt>
                      <c:pt idx="1">
                        <c:v>-3.9381827871036501E-2</c:v>
                      </c:pt>
                      <c:pt idx="2">
                        <c:v>-1.8730729701952723E-2</c:v>
                      </c:pt>
                      <c:pt idx="3">
                        <c:v>-1.0532526359864489E-2</c:v>
                      </c:pt>
                      <c:pt idx="4">
                        <c:v>-6.7136766777054543E-3</c:v>
                      </c:pt>
                      <c:pt idx="5">
                        <c:v>-5.4737162650831716E-3</c:v>
                      </c:pt>
                      <c:pt idx="6">
                        <c:v>2.5535761866697117E-2</c:v>
                      </c:pt>
                      <c:pt idx="7">
                        <c:v>2.627992843820182E-2</c:v>
                      </c:pt>
                      <c:pt idx="8">
                        <c:v>2.6658673061550758E-2</c:v>
                      </c:pt>
                      <c:pt idx="9">
                        <c:v>2.6961288112367247E-2</c:v>
                      </c:pt>
                      <c:pt idx="10">
                        <c:v>2.7617905675459631E-2</c:v>
                      </c:pt>
                      <c:pt idx="11">
                        <c:v>3.1685128088005783E-2</c:v>
                      </c:pt>
                      <c:pt idx="12">
                        <c:v>3.4105096874881051E-2</c:v>
                      </c:pt>
                      <c:pt idx="13">
                        <c:v>5.0738456853564769E-2</c:v>
                      </c:pt>
                      <c:pt idx="14">
                        <c:v>5.5174907692893307E-2</c:v>
                      </c:pt>
                      <c:pt idx="15">
                        <c:v>7.0340870161014049E-2</c:v>
                      </c:pt>
                      <c:pt idx="16">
                        <c:v>8.6701115298237597E-2</c:v>
                      </c:pt>
                      <c:pt idx="17">
                        <c:v>9.2107266567698229E-2</c:v>
                      </c:pt>
                      <c:pt idx="18">
                        <c:v>0.28831982033420883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BC5A-461C-B8CE-EE6595267654}"/>
                  </c:ext>
                </c:extLst>
              </c15:ser>
            </c15:filteredBarSeries>
          </c:ext>
        </c:extLst>
      </c:barChart>
      <c:catAx>
        <c:axId val="1202883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465808"/>
        <c:crosses val="autoZero"/>
        <c:auto val="1"/>
        <c:lblAlgn val="ctr"/>
        <c:lblOffset val="100"/>
        <c:noMultiLvlLbl val="0"/>
      </c:catAx>
      <c:valAx>
        <c:axId val="956465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2883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208661417322839E-2"/>
          <c:y val="2.1808684682044499E-2"/>
          <c:w val="0.90879133858267713"/>
          <c:h val="0.773368985398069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Residents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LT HS</c:v>
                </c:pt>
                <c:pt idx="1">
                  <c:v>HS or Equiv</c:v>
                </c:pt>
                <c:pt idx="2">
                  <c:v>Some College No Degree</c:v>
                </c:pt>
                <c:pt idx="3">
                  <c:v>Associate Degree</c:v>
                </c:pt>
                <c:pt idx="4">
                  <c:v>Bachelor's Degree</c:v>
                </c:pt>
                <c:pt idx="5">
                  <c:v>Graduate or Professional Degree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0.16520102674691214</c:v>
                </c:pt>
                <c:pt idx="1">
                  <c:v>0.25307840980667479</c:v>
                </c:pt>
                <c:pt idx="2">
                  <c:v>0.21662677767854974</c:v>
                </c:pt>
                <c:pt idx="3">
                  <c:v>7.2094146124266983E-2</c:v>
                </c:pt>
                <c:pt idx="4">
                  <c:v>0.19163308688698308</c:v>
                </c:pt>
                <c:pt idx="5">
                  <c:v>0.1013665527566133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96-4EB4-B67C-E9A6173D06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Immigrants (International)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LT HS</c:v>
                </c:pt>
                <c:pt idx="1">
                  <c:v>HS or Equiv</c:v>
                </c:pt>
                <c:pt idx="2">
                  <c:v>Some College No Degree</c:v>
                </c:pt>
                <c:pt idx="3">
                  <c:v>Associate Degree</c:v>
                </c:pt>
                <c:pt idx="4">
                  <c:v>Bachelor's Degree</c:v>
                </c:pt>
                <c:pt idx="5">
                  <c:v>Graduate or Professional Degree</c:v>
                </c:pt>
              </c:strCache>
            </c:strRef>
          </c:cat>
          <c:val>
            <c:numRef>
              <c:f>Sheet1!$C$2:$C$7</c:f>
              <c:numCache>
                <c:formatCode>0.0%</c:formatCode>
                <c:ptCount val="6"/>
                <c:pt idx="0">
                  <c:v>0.21283349469106608</c:v>
                </c:pt>
                <c:pt idx="1">
                  <c:v>0.18916152173568015</c:v>
                </c:pt>
                <c:pt idx="2">
                  <c:v>0.10784516006158046</c:v>
                </c:pt>
                <c:pt idx="3">
                  <c:v>4.3574523465646671E-2</c:v>
                </c:pt>
                <c:pt idx="4">
                  <c:v>0.27448537464091294</c:v>
                </c:pt>
                <c:pt idx="5">
                  <c:v>0.17209992540511371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96-4EB4-B67C-E9A6173D06E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Net-Migrants (Domestic)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dLbl>
              <c:idx val="5"/>
              <c:layout>
                <c:manualLayout>
                  <c:x val="1.8749999999999999E-2"/>
                  <c:y val="-2.3437498558224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696-4EB4-B67C-E9A6173D06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LT HS</c:v>
                </c:pt>
                <c:pt idx="1">
                  <c:v>HS or Equiv</c:v>
                </c:pt>
                <c:pt idx="2">
                  <c:v>Some College No Degree</c:v>
                </c:pt>
                <c:pt idx="3">
                  <c:v>Associate Degree</c:v>
                </c:pt>
                <c:pt idx="4">
                  <c:v>Bachelor's Degree</c:v>
                </c:pt>
                <c:pt idx="5">
                  <c:v>Graduate or Professional Degree</c:v>
                </c:pt>
              </c:strCache>
            </c:strRef>
          </c:cat>
          <c:val>
            <c:numRef>
              <c:f>Sheet1!$F$2:$F$7</c:f>
              <c:numCache>
                <c:formatCode>0.0%</c:formatCode>
                <c:ptCount val="6"/>
                <c:pt idx="0">
                  <c:v>9.0269456906400647E-2</c:v>
                </c:pt>
                <c:pt idx="1">
                  <c:v>0.16499010783849305</c:v>
                </c:pt>
                <c:pt idx="2">
                  <c:v>0.19362164572129184</c:v>
                </c:pt>
                <c:pt idx="3">
                  <c:v>9.6218686432412853E-2</c:v>
                </c:pt>
                <c:pt idx="4">
                  <c:v>0.28529829743361107</c:v>
                </c:pt>
                <c:pt idx="5">
                  <c:v>0.16960180566779057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696-4EB4-B67C-E9A6173D0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05010495"/>
        <c:axId val="1815751967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In-migrants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LT HS</c:v>
                      </c:pt>
                      <c:pt idx="1">
                        <c:v>HS or Equiv</c:v>
                      </c:pt>
                      <c:pt idx="2">
                        <c:v>Some College No Degree</c:v>
                      </c:pt>
                      <c:pt idx="3">
                        <c:v>Associate Degree</c:v>
                      </c:pt>
                      <c:pt idx="4">
                        <c:v>Bachelor's Degree</c:v>
                      </c:pt>
                      <c:pt idx="5">
                        <c:v>Graduate or Professional Degree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Sheet1!$D$2:$D$7</c15:sqref>
                        </c15:formulaRef>
                      </c:ext>
                    </c:extLst>
                    <c:numCache>
                      <c:formatCode>0.0%</c:formatCode>
                      <c:ptCount val="6"/>
                      <c:pt idx="0">
                        <c:v>7.5624417714533251E-2</c:v>
                      </c:pt>
                      <c:pt idx="1">
                        <c:v>0.18620673285187844</c:v>
                      </c:pt>
                      <c:pt idx="2">
                        <c:v>0.20641240943050257</c:v>
                      </c:pt>
                      <c:pt idx="3">
                        <c:v>8.5463187690262704E-2</c:v>
                      </c:pt>
                      <c:pt idx="4">
                        <c:v>0.26755460873383696</c:v>
                      </c:pt>
                      <c:pt idx="5">
                        <c:v>0.17873864357898608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C696-4EB4-B67C-E9A6173D06E0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Out-migrants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LT HS</c:v>
                      </c:pt>
                      <c:pt idx="1">
                        <c:v>HS or Equiv</c:v>
                      </c:pt>
                      <c:pt idx="2">
                        <c:v>Some College No Degree</c:v>
                      </c:pt>
                      <c:pt idx="3">
                        <c:v>Associate Degree</c:v>
                      </c:pt>
                      <c:pt idx="4">
                        <c:v>Bachelor's Degree</c:v>
                      </c:pt>
                      <c:pt idx="5">
                        <c:v>Graduate or Professional Degree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Sheet1!$E$2:$E$7</c15:sqref>
                        </c15:formulaRef>
                      </c:ext>
                    </c:extLst>
                    <c:numCache>
                      <c:formatCode>0.0%</c:formatCode>
                      <c:ptCount val="6"/>
                      <c:pt idx="0">
                        <c:v>7.1661765814672401E-2</c:v>
                      </c:pt>
                      <c:pt idx="1">
                        <c:v>0.19194752318479982</c:v>
                      </c:pt>
                      <c:pt idx="2">
                        <c:v>0.20987333182537887</c:v>
                      </c:pt>
                      <c:pt idx="3">
                        <c:v>8.2552966900399607E-2</c:v>
                      </c:pt>
                      <c:pt idx="4">
                        <c:v>0.26275352484354975</c:v>
                      </c:pt>
                      <c:pt idx="5">
                        <c:v>0.18121088743119959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C696-4EB4-B67C-E9A6173D06E0}"/>
                  </c:ext>
                </c:extLst>
              </c15:ser>
            </c15:filteredBarSeries>
          </c:ext>
        </c:extLst>
      </c:barChart>
      <c:catAx>
        <c:axId val="2005010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5751967"/>
        <c:crosses val="autoZero"/>
        <c:auto val="1"/>
        <c:lblAlgn val="ctr"/>
        <c:lblOffset val="100"/>
        <c:noMultiLvlLbl val="0"/>
      </c:catAx>
      <c:valAx>
        <c:axId val="1815751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5010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847650098425197"/>
          <c:y val="0.87938140505773832"/>
          <c:w val="0.64304699803149601"/>
          <c:h val="0.106556095807326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114951459391263E-2"/>
          <c:y val="2.7881371646350749E-2"/>
          <c:w val="0.93432718453614316"/>
          <c:h val="0.681382547531016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Net!$I$66</c:f>
              <c:strCache>
                <c:ptCount val="1"/>
                <c:pt idx="0">
                  <c:v>Residents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Net!$H$67:$H$75</c:f>
              <c:strCache>
                <c:ptCount val="9"/>
                <c:pt idx="0">
                  <c:v>Management, Business, and Financial Occupations</c:v>
                </c:pt>
                <c:pt idx="1">
                  <c:v>Computer, Engineering, and Science Occupations</c:v>
                </c:pt>
                <c:pt idx="2">
                  <c:v>Education, Legal, Community Service, Arts, and Media Occupations</c:v>
                </c:pt>
                <c:pt idx="3">
                  <c:v>Healthcare Practitioners and Technical Occupations</c:v>
                </c:pt>
                <c:pt idx="4">
                  <c:v>Service Occupations</c:v>
                </c:pt>
                <c:pt idx="5">
                  <c:v>Sales and Office Occupations</c:v>
                </c:pt>
                <c:pt idx="6">
                  <c:v>Office and Administrative Support Occupations</c:v>
                </c:pt>
                <c:pt idx="7">
                  <c:v>Natural Resources, Construction, and Maintenance Occupations</c:v>
                </c:pt>
                <c:pt idx="8">
                  <c:v>Production, Transportation, and Material Moving Occupations</c:v>
                </c:pt>
              </c:strCache>
            </c:strRef>
          </c:cat>
          <c:val>
            <c:numRef>
              <c:f>Net!$I$67:$I$75</c:f>
              <c:numCache>
                <c:formatCode>0.0%</c:formatCode>
                <c:ptCount val="9"/>
                <c:pt idx="0">
                  <c:v>0.14801105452706068</c:v>
                </c:pt>
                <c:pt idx="1">
                  <c:v>5.4235755892617685E-2</c:v>
                </c:pt>
                <c:pt idx="2">
                  <c:v>0.10313079873085458</c:v>
                </c:pt>
                <c:pt idx="3">
                  <c:v>5.0080710994421927E-2</c:v>
                </c:pt>
                <c:pt idx="4">
                  <c:v>0.18265424318278448</c:v>
                </c:pt>
                <c:pt idx="5">
                  <c:v>0.10982077228886143</c:v>
                </c:pt>
                <c:pt idx="6">
                  <c:v>0.11430544823989564</c:v>
                </c:pt>
                <c:pt idx="7">
                  <c:v>0.10440133668998736</c:v>
                </c:pt>
                <c:pt idx="8">
                  <c:v>0.13084458438448315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B4-4B23-AD80-6D16EB2A13D7}"/>
            </c:ext>
          </c:extLst>
        </c:ser>
        <c:ser>
          <c:idx val="1"/>
          <c:order val="1"/>
          <c:tx>
            <c:strRef>
              <c:f>Net!$J$66</c:f>
              <c:strCache>
                <c:ptCount val="1"/>
                <c:pt idx="0">
                  <c:v>Immigrants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Net!$H$67:$H$75</c:f>
              <c:strCache>
                <c:ptCount val="9"/>
                <c:pt idx="0">
                  <c:v>Management, Business, and Financial Occupations</c:v>
                </c:pt>
                <c:pt idx="1">
                  <c:v>Computer, Engineering, and Science Occupations</c:v>
                </c:pt>
                <c:pt idx="2">
                  <c:v>Education, Legal, Community Service, Arts, and Media Occupations</c:v>
                </c:pt>
                <c:pt idx="3">
                  <c:v>Healthcare Practitioners and Technical Occupations</c:v>
                </c:pt>
                <c:pt idx="4">
                  <c:v>Service Occupations</c:v>
                </c:pt>
                <c:pt idx="5">
                  <c:v>Sales and Office Occupations</c:v>
                </c:pt>
                <c:pt idx="6">
                  <c:v>Office and Administrative Support Occupations</c:v>
                </c:pt>
                <c:pt idx="7">
                  <c:v>Natural Resources, Construction, and Maintenance Occupations</c:v>
                </c:pt>
                <c:pt idx="8">
                  <c:v>Production, Transportation, and Material Moving Occupations</c:v>
                </c:pt>
              </c:strCache>
            </c:strRef>
          </c:cat>
          <c:val>
            <c:numRef>
              <c:f>Net!$J$67:$J$75</c:f>
              <c:numCache>
                <c:formatCode>0.0%</c:formatCode>
                <c:ptCount val="9"/>
                <c:pt idx="0">
                  <c:v>0.15142700602679685</c:v>
                </c:pt>
                <c:pt idx="1">
                  <c:v>9.4356726602580071E-2</c:v>
                </c:pt>
                <c:pt idx="2">
                  <c:v>0.10136972655277182</c:v>
                </c:pt>
                <c:pt idx="3">
                  <c:v>3.5861931563480602E-2</c:v>
                </c:pt>
                <c:pt idx="4">
                  <c:v>0.18034566917368133</c:v>
                </c:pt>
                <c:pt idx="5">
                  <c:v>7.1325397220700304E-2</c:v>
                </c:pt>
                <c:pt idx="6">
                  <c:v>6.7211236738556557E-2</c:v>
                </c:pt>
                <c:pt idx="7">
                  <c:v>0.14358718932111372</c:v>
                </c:pt>
                <c:pt idx="8">
                  <c:v>0.12327538974946456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B4-4B23-AD80-6D16EB2A13D7}"/>
            </c:ext>
          </c:extLst>
        </c:ser>
        <c:ser>
          <c:idx val="2"/>
          <c:order val="2"/>
          <c:tx>
            <c:strRef>
              <c:f>Net!$K$66</c:f>
              <c:strCache>
                <c:ptCount val="1"/>
                <c:pt idx="0">
                  <c:v>Net Domestic Migrants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Net!$H$67:$H$75</c:f>
              <c:strCache>
                <c:ptCount val="9"/>
                <c:pt idx="0">
                  <c:v>Management, Business, and Financial Occupations</c:v>
                </c:pt>
                <c:pt idx="1">
                  <c:v>Computer, Engineering, and Science Occupations</c:v>
                </c:pt>
                <c:pt idx="2">
                  <c:v>Education, Legal, Community Service, Arts, and Media Occupations</c:v>
                </c:pt>
                <c:pt idx="3">
                  <c:v>Healthcare Practitioners and Technical Occupations</c:v>
                </c:pt>
                <c:pt idx="4">
                  <c:v>Service Occupations</c:v>
                </c:pt>
                <c:pt idx="5">
                  <c:v>Sales and Office Occupations</c:v>
                </c:pt>
                <c:pt idx="6">
                  <c:v>Office and Administrative Support Occupations</c:v>
                </c:pt>
                <c:pt idx="7">
                  <c:v>Natural Resources, Construction, and Maintenance Occupations</c:v>
                </c:pt>
                <c:pt idx="8">
                  <c:v>Production, Transportation, and Material Moving Occupations</c:v>
                </c:pt>
              </c:strCache>
            </c:strRef>
          </c:cat>
          <c:val>
            <c:numRef>
              <c:f>Net!$K$67:$K$75</c:f>
              <c:numCache>
                <c:formatCode>0.0%</c:formatCode>
                <c:ptCount val="9"/>
                <c:pt idx="0">
                  <c:v>0.26052680867003797</c:v>
                </c:pt>
                <c:pt idx="1">
                  <c:v>0.11118489383800718</c:v>
                </c:pt>
                <c:pt idx="2">
                  <c:v>9.5877815804260108E-2</c:v>
                </c:pt>
                <c:pt idx="3">
                  <c:v>7.8834005891266962E-2</c:v>
                </c:pt>
                <c:pt idx="4">
                  <c:v>7.1086819567179174E-2</c:v>
                </c:pt>
                <c:pt idx="5">
                  <c:v>0.12220122252302873</c:v>
                </c:pt>
                <c:pt idx="6">
                  <c:v>0.10759224259760604</c:v>
                </c:pt>
                <c:pt idx="7">
                  <c:v>3.6692717644855356E-2</c:v>
                </c:pt>
                <c:pt idx="8">
                  <c:v>0.11991963358362705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B4-4B23-AD80-6D16EB2A13D7}"/>
            </c:ext>
          </c:extLst>
        </c:ser>
        <c:ser>
          <c:idx val="3"/>
          <c:order val="3"/>
          <c:tx>
            <c:strRef>
              <c:f>Net!$L$66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Net!$H$67:$H$75</c:f>
              <c:strCache>
                <c:ptCount val="9"/>
                <c:pt idx="0">
                  <c:v>Management, Business, and Financial Occupations</c:v>
                </c:pt>
                <c:pt idx="1">
                  <c:v>Computer, Engineering, and Science Occupations</c:v>
                </c:pt>
                <c:pt idx="2">
                  <c:v>Education, Legal, Community Service, Arts, and Media Occupations</c:v>
                </c:pt>
                <c:pt idx="3">
                  <c:v>Healthcare Practitioners and Technical Occupations</c:v>
                </c:pt>
                <c:pt idx="4">
                  <c:v>Service Occupations</c:v>
                </c:pt>
                <c:pt idx="5">
                  <c:v>Sales and Office Occupations</c:v>
                </c:pt>
                <c:pt idx="6">
                  <c:v>Office and Administrative Support Occupations</c:v>
                </c:pt>
                <c:pt idx="7">
                  <c:v>Natural Resources, Construction, and Maintenance Occupations</c:v>
                </c:pt>
                <c:pt idx="8">
                  <c:v>Production, Transportation, and Material Moving Occupations</c:v>
                </c:pt>
              </c:strCache>
            </c:strRef>
          </c:cat>
          <c:val>
            <c:numRef>
              <c:f>Net!$L$67:$L$75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3-64B4-4B23-AD80-6D16EB2A13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6973312"/>
        <c:axId val="1706841120"/>
      </c:barChart>
      <c:catAx>
        <c:axId val="170697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6841120"/>
        <c:crosses val="autoZero"/>
        <c:auto val="1"/>
        <c:lblAlgn val="ctr"/>
        <c:lblOffset val="100"/>
        <c:noMultiLvlLbl val="0"/>
      </c:catAx>
      <c:valAx>
        <c:axId val="170684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697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Sheet2!$E$4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Sheet2!$D$5:$D$22</c:f>
              <c:strCache>
                <c:ptCount val="18"/>
                <c:pt idx="0">
                  <c:v>Management</c:v>
                </c:pt>
                <c:pt idx="1">
                  <c:v>Business and financial operations</c:v>
                </c:pt>
                <c:pt idx="2">
                  <c:v>Computer and mathematical</c:v>
                </c:pt>
                <c:pt idx="3">
                  <c:v>Architecture and engineering</c:v>
                </c:pt>
                <c:pt idx="4">
                  <c:v>Life, physical, and social science</c:v>
                </c:pt>
                <c:pt idx="5">
                  <c:v>Community and social services</c:v>
                </c:pt>
                <c:pt idx="6">
                  <c:v>Legal</c:v>
                </c:pt>
                <c:pt idx="7">
                  <c:v>Education, training, and library</c:v>
                </c:pt>
                <c:pt idx="8">
                  <c:v>Arts, design, entertainment, sports, and media</c:v>
                </c:pt>
                <c:pt idx="9">
                  <c:v>Health diagnosing and treating practitioners and other technical</c:v>
                </c:pt>
                <c:pt idx="10">
                  <c:v>Health technologists and technicians</c:v>
                </c:pt>
                <c:pt idx="11">
                  <c:v>Healthcare support</c:v>
                </c:pt>
                <c:pt idx="12">
                  <c:v>Protective service:</c:v>
                </c:pt>
                <c:pt idx="13">
                  <c:v>Food preparation and serving related</c:v>
                </c:pt>
                <c:pt idx="14">
                  <c:v>Building and grounds cleaning and maintenance</c:v>
                </c:pt>
                <c:pt idx="15">
                  <c:v>Personal care and service</c:v>
                </c:pt>
                <c:pt idx="16">
                  <c:v>Sales and related</c:v>
                </c:pt>
                <c:pt idx="17">
                  <c:v>Office and administrative support</c:v>
                </c:pt>
              </c:strCache>
            </c:strRef>
          </c:cat>
          <c:val>
            <c:numRef>
              <c:f>Sheet2!$E$5:$E$22</c:f>
              <c:numCache>
                <c:formatCode>0%</c:formatCode>
                <c:ptCount val="18"/>
                <c:pt idx="0">
                  <c:v>9.4119642579193544E-2</c:v>
                </c:pt>
                <c:pt idx="1">
                  <c:v>4.664686000581926E-2</c:v>
                </c:pt>
                <c:pt idx="2">
                  <c:v>2.468130047929E-2</c:v>
                </c:pt>
                <c:pt idx="3">
                  <c:v>2.1254433299354197E-2</c:v>
                </c:pt>
                <c:pt idx="4">
                  <c:v>6.5141467065802918E-3</c:v>
                </c:pt>
                <c:pt idx="5">
                  <c:v>1.429664020356403E-2</c:v>
                </c:pt>
                <c:pt idx="6">
                  <c:v>1.041888093384684E-2</c:v>
                </c:pt>
                <c:pt idx="7">
                  <c:v>6.4682980085061029E-2</c:v>
                </c:pt>
                <c:pt idx="8">
                  <c:v>1.5118896272034677E-2</c:v>
                </c:pt>
                <c:pt idx="9">
                  <c:v>3.2098628126989021E-2</c:v>
                </c:pt>
                <c:pt idx="10">
                  <c:v>1.7639876285337086E-2</c:v>
                </c:pt>
                <c:pt idx="11">
                  <c:v>2.447012759154921E-2</c:v>
                </c:pt>
                <c:pt idx="12">
                  <c:v>2.3799769342288554E-2</c:v>
                </c:pt>
                <c:pt idx="13">
                  <c:v>5.5454227294484217E-2</c:v>
                </c:pt>
                <c:pt idx="14">
                  <c:v>4.251392985934873E-2</c:v>
                </c:pt>
                <c:pt idx="15">
                  <c:v>3.2125428489343889E-2</c:v>
                </c:pt>
                <c:pt idx="16">
                  <c:v>0.11043905540857066</c:v>
                </c:pt>
                <c:pt idx="17">
                  <c:v>0.13674251983990668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74-47BA-BD08-889342E02C2D}"/>
            </c:ext>
          </c:extLst>
        </c:ser>
        <c:ser>
          <c:idx val="1"/>
          <c:order val="1"/>
          <c:tx>
            <c:strRef>
              <c:f>Sheet2!$F$4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Sheet2!$D$5:$D$22</c:f>
              <c:strCache>
                <c:ptCount val="18"/>
                <c:pt idx="0">
                  <c:v>Management</c:v>
                </c:pt>
                <c:pt idx="1">
                  <c:v>Business and financial operations</c:v>
                </c:pt>
                <c:pt idx="2">
                  <c:v>Computer and mathematical</c:v>
                </c:pt>
                <c:pt idx="3">
                  <c:v>Architecture and engineering</c:v>
                </c:pt>
                <c:pt idx="4">
                  <c:v>Life, physical, and social science</c:v>
                </c:pt>
                <c:pt idx="5">
                  <c:v>Community and social services</c:v>
                </c:pt>
                <c:pt idx="6">
                  <c:v>Legal</c:v>
                </c:pt>
                <c:pt idx="7">
                  <c:v>Education, training, and library</c:v>
                </c:pt>
                <c:pt idx="8">
                  <c:v>Arts, design, entertainment, sports, and media</c:v>
                </c:pt>
                <c:pt idx="9">
                  <c:v>Health diagnosing and treating practitioners and other technical</c:v>
                </c:pt>
                <c:pt idx="10">
                  <c:v>Health technologists and technicians</c:v>
                </c:pt>
                <c:pt idx="11">
                  <c:v>Healthcare support</c:v>
                </c:pt>
                <c:pt idx="12">
                  <c:v>Protective service:</c:v>
                </c:pt>
                <c:pt idx="13">
                  <c:v>Food preparation and serving related</c:v>
                </c:pt>
                <c:pt idx="14">
                  <c:v>Building and grounds cleaning and maintenance</c:v>
                </c:pt>
                <c:pt idx="15">
                  <c:v>Personal care and service</c:v>
                </c:pt>
                <c:pt idx="16">
                  <c:v>Sales and related</c:v>
                </c:pt>
                <c:pt idx="17">
                  <c:v>Office and administrative support</c:v>
                </c:pt>
              </c:strCache>
            </c:strRef>
          </c:cat>
          <c:val>
            <c:numRef>
              <c:f>Sheet2!$F$5:$F$22</c:f>
              <c:numCache>
                <c:formatCode>0%</c:formatCode>
                <c:ptCount val="18"/>
                <c:pt idx="0">
                  <c:v>0.11080172705164577</c:v>
                </c:pt>
                <c:pt idx="1">
                  <c:v>5.9364772794072929E-2</c:v>
                </c:pt>
                <c:pt idx="2">
                  <c:v>3.657811130853221E-2</c:v>
                </c:pt>
                <c:pt idx="3">
                  <c:v>2.2962361671439349E-2</c:v>
                </c:pt>
                <c:pt idx="4">
                  <c:v>8.875976181607308E-3</c:v>
                </c:pt>
                <c:pt idx="5">
                  <c:v>1.5187845896150317E-2</c:v>
                </c:pt>
                <c:pt idx="6">
                  <c:v>1.0491925003564381E-2</c:v>
                </c:pt>
                <c:pt idx="7">
                  <c:v>6.3870641752902191E-2</c:v>
                </c:pt>
                <c:pt idx="8">
                  <c:v>1.657677616107996E-2</c:v>
                </c:pt>
                <c:pt idx="9">
                  <c:v>3.8526904707076114E-2</c:v>
                </c:pt>
                <c:pt idx="10">
                  <c:v>1.778094579323089E-2</c:v>
                </c:pt>
                <c:pt idx="11">
                  <c:v>3.0837049747434606E-2</c:v>
                </c:pt>
                <c:pt idx="12">
                  <c:v>2.1771311566370782E-2</c:v>
                </c:pt>
                <c:pt idx="13">
                  <c:v>5.2262179759411068E-2</c:v>
                </c:pt>
                <c:pt idx="14">
                  <c:v>3.5290947982959689E-2</c:v>
                </c:pt>
                <c:pt idx="15">
                  <c:v>2.1934037192337122E-2</c:v>
                </c:pt>
                <c:pt idx="16">
                  <c:v>9.8196615901345222E-2</c:v>
                </c:pt>
                <c:pt idx="17">
                  <c:v>0.10777684249804784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74-47BA-BD08-889342E02C2D}"/>
            </c:ext>
          </c:extLst>
        </c:ser>
        <c:ser>
          <c:idx val="2"/>
          <c:order val="2"/>
          <c:tx>
            <c:strRef>
              <c:f>Sheet2!$G$4</c:f>
              <c:strCache>
                <c:ptCount val="1"/>
                <c:pt idx="0">
                  <c:v>Difference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Sheet2!$D$5:$D$22</c:f>
              <c:strCache>
                <c:ptCount val="18"/>
                <c:pt idx="0">
                  <c:v>Management</c:v>
                </c:pt>
                <c:pt idx="1">
                  <c:v>Business and financial operations</c:v>
                </c:pt>
                <c:pt idx="2">
                  <c:v>Computer and mathematical</c:v>
                </c:pt>
                <c:pt idx="3">
                  <c:v>Architecture and engineering</c:v>
                </c:pt>
                <c:pt idx="4">
                  <c:v>Life, physical, and social science</c:v>
                </c:pt>
                <c:pt idx="5">
                  <c:v>Community and social services</c:v>
                </c:pt>
                <c:pt idx="6">
                  <c:v>Legal</c:v>
                </c:pt>
                <c:pt idx="7">
                  <c:v>Education, training, and library</c:v>
                </c:pt>
                <c:pt idx="8">
                  <c:v>Arts, design, entertainment, sports, and media</c:v>
                </c:pt>
                <c:pt idx="9">
                  <c:v>Health diagnosing and treating practitioners and other technical</c:v>
                </c:pt>
                <c:pt idx="10">
                  <c:v>Health technologists and technicians</c:v>
                </c:pt>
                <c:pt idx="11">
                  <c:v>Healthcare support</c:v>
                </c:pt>
                <c:pt idx="12">
                  <c:v>Protective service:</c:v>
                </c:pt>
                <c:pt idx="13">
                  <c:v>Food preparation and serving related</c:v>
                </c:pt>
                <c:pt idx="14">
                  <c:v>Building and grounds cleaning and maintenance</c:v>
                </c:pt>
                <c:pt idx="15">
                  <c:v>Personal care and service</c:v>
                </c:pt>
                <c:pt idx="16">
                  <c:v>Sales and related</c:v>
                </c:pt>
                <c:pt idx="17">
                  <c:v>Office and administrative support</c:v>
                </c:pt>
              </c:strCache>
            </c:strRef>
          </c:cat>
          <c:val>
            <c:numRef>
              <c:f>Sheet2!$G$5:$G$22</c:f>
              <c:numCache>
                <c:formatCode>0%</c:formatCode>
                <c:ptCount val="18"/>
                <c:pt idx="0">
                  <c:v>1.668208447245223E-2</c:v>
                </c:pt>
                <c:pt idx="1">
                  <c:v>1.2717912788253669E-2</c:v>
                </c:pt>
                <c:pt idx="2">
                  <c:v>1.189681082924221E-2</c:v>
                </c:pt>
                <c:pt idx="3">
                  <c:v>1.7079283720851518E-3</c:v>
                </c:pt>
                <c:pt idx="4">
                  <c:v>2.3618294750270162E-3</c:v>
                </c:pt>
                <c:pt idx="5">
                  <c:v>8.9120569258628775E-4</c:v>
                </c:pt>
                <c:pt idx="6">
                  <c:v>7.3044069717540308E-5</c:v>
                </c:pt>
                <c:pt idx="7">
                  <c:v>-8.1233833215883788E-4</c:v>
                </c:pt>
                <c:pt idx="8">
                  <c:v>1.4578798890452823E-3</c:v>
                </c:pt>
                <c:pt idx="9">
                  <c:v>6.4282765800870931E-3</c:v>
                </c:pt>
                <c:pt idx="10">
                  <c:v>1.4106950789380401E-4</c:v>
                </c:pt>
                <c:pt idx="11">
                  <c:v>6.3669221558853954E-3</c:v>
                </c:pt>
                <c:pt idx="12">
                  <c:v>-2.0284577759177719E-3</c:v>
                </c:pt>
                <c:pt idx="13">
                  <c:v>-3.1920475350731489E-3</c:v>
                </c:pt>
                <c:pt idx="14">
                  <c:v>-7.222981876389041E-3</c:v>
                </c:pt>
                <c:pt idx="15">
                  <c:v>-1.0191391297006767E-2</c:v>
                </c:pt>
                <c:pt idx="16">
                  <c:v>-1.2242439507225436E-2</c:v>
                </c:pt>
                <c:pt idx="17">
                  <c:v>-2.8965677341858842E-2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74-47BA-BD08-889342E02C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3520351"/>
        <c:axId val="1363951887"/>
      </c:barChart>
      <c:catAx>
        <c:axId val="1073520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3951887"/>
        <c:crosses val="autoZero"/>
        <c:auto val="1"/>
        <c:lblAlgn val="ctr"/>
        <c:lblOffset val="100"/>
        <c:noMultiLvlLbl val="0"/>
      </c:catAx>
      <c:valAx>
        <c:axId val="1363951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3520351"/>
        <c:crosses val="autoZero"/>
        <c:crossBetween val="between"/>
        <c:majorUnit val="1.0000000000000002E-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483078925217733E-2"/>
          <c:y val="2.6371681415929205E-2"/>
          <c:w val="0.74354810273431515"/>
          <c:h val="0.9209896329330514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Sheet2!$N$4</c:f>
              <c:strCache>
                <c:ptCount val="1"/>
                <c:pt idx="0">
                  <c:v>        LT HS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Sheet2!$O$3:$Z$3</c:f>
              <c:strCache>
                <c:ptCount val="4"/>
                <c:pt idx="0">
                  <c:v>Black</c:v>
                </c:pt>
                <c:pt idx="1">
                  <c:v>Asian</c:v>
                </c:pt>
                <c:pt idx="2">
                  <c:v>NH White</c:v>
                </c:pt>
                <c:pt idx="3">
                  <c:v>Hispanic</c:v>
                </c:pt>
              </c:strCache>
              <c:extLst/>
            </c:strRef>
          </c:cat>
          <c:val>
            <c:numRef>
              <c:f>Sheet2!$O$4:$Z$4</c:f>
              <c:numCache>
                <c:formatCode>0.0%</c:formatCode>
                <c:ptCount val="4"/>
                <c:pt idx="0">
                  <c:v>8.68947199273232E-2</c:v>
                </c:pt>
                <c:pt idx="1">
                  <c:v>0.11401982323630955</c:v>
                </c:pt>
                <c:pt idx="2">
                  <c:v>5.0236578881579549E-2</c:v>
                </c:pt>
                <c:pt idx="3">
                  <c:v>0.29568360219295131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45E9-490B-BCEA-51EF7C44410B}"/>
            </c:ext>
          </c:extLst>
        </c:ser>
        <c:ser>
          <c:idx val="1"/>
          <c:order val="1"/>
          <c:tx>
            <c:strRef>
              <c:f>Sheet2!$N$5</c:f>
              <c:strCache>
                <c:ptCount val="1"/>
                <c:pt idx="0">
                  <c:v>        HS/Eqivelant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Sheet2!$O$3:$Z$3</c:f>
              <c:strCache>
                <c:ptCount val="4"/>
                <c:pt idx="0">
                  <c:v>Black</c:v>
                </c:pt>
                <c:pt idx="1">
                  <c:v>Asian</c:v>
                </c:pt>
                <c:pt idx="2">
                  <c:v>NH White</c:v>
                </c:pt>
                <c:pt idx="3">
                  <c:v>Hispanic</c:v>
                </c:pt>
              </c:strCache>
              <c:extLst/>
            </c:strRef>
          </c:cat>
          <c:val>
            <c:numRef>
              <c:f>Sheet2!$O$5:$Z$5</c:f>
              <c:numCache>
                <c:formatCode>0.0%</c:formatCode>
                <c:ptCount val="4"/>
                <c:pt idx="0">
                  <c:v>0.28428745742142064</c:v>
                </c:pt>
                <c:pt idx="1">
                  <c:v>0.12256736353185665</c:v>
                </c:pt>
                <c:pt idx="2">
                  <c:v>0.22449876167490448</c:v>
                </c:pt>
                <c:pt idx="3">
                  <c:v>0.28102761014172539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45E9-490B-BCEA-51EF7C44410B}"/>
            </c:ext>
          </c:extLst>
        </c:ser>
        <c:ser>
          <c:idx val="2"/>
          <c:order val="2"/>
          <c:tx>
            <c:strRef>
              <c:f>Sheet2!$N$6</c:f>
              <c:strCache>
                <c:ptCount val="1"/>
                <c:pt idx="0">
                  <c:v>        Some college, no degree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Sheet2!$O$3:$Z$3</c:f>
              <c:strCache>
                <c:ptCount val="4"/>
                <c:pt idx="0">
                  <c:v>Black</c:v>
                </c:pt>
                <c:pt idx="1">
                  <c:v>Asian</c:v>
                </c:pt>
                <c:pt idx="2">
                  <c:v>NH White</c:v>
                </c:pt>
                <c:pt idx="3">
                  <c:v>Hispanic</c:v>
                </c:pt>
              </c:strCache>
              <c:extLst/>
            </c:strRef>
          </c:cat>
          <c:val>
            <c:numRef>
              <c:f>Sheet2!$O$6:$Z$6</c:f>
              <c:numCache>
                <c:formatCode>0.0%</c:formatCode>
                <c:ptCount val="4"/>
                <c:pt idx="0">
                  <c:v>0.24766494664332381</c:v>
                </c:pt>
                <c:pt idx="1">
                  <c:v>9.3586512622130927E-2</c:v>
                </c:pt>
                <c:pt idx="2">
                  <c:v>0.22024691573286673</c:v>
                </c:pt>
                <c:pt idx="3">
                  <c:v>0.1779535308756966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45E9-490B-BCEA-51EF7C44410B}"/>
            </c:ext>
          </c:extLst>
        </c:ser>
        <c:ser>
          <c:idx val="3"/>
          <c:order val="3"/>
          <c:tx>
            <c:strRef>
              <c:f>Sheet2!$N$7</c:f>
              <c:strCache>
                <c:ptCount val="1"/>
                <c:pt idx="0">
                  <c:v>        Associate's degree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Sheet2!$O$3:$Z$3</c:f>
              <c:strCache>
                <c:ptCount val="4"/>
                <c:pt idx="0">
                  <c:v>Black</c:v>
                </c:pt>
                <c:pt idx="1">
                  <c:v>Asian</c:v>
                </c:pt>
                <c:pt idx="2">
                  <c:v>NH White</c:v>
                </c:pt>
                <c:pt idx="3">
                  <c:v>Hispanic</c:v>
                </c:pt>
              </c:strCache>
              <c:extLst/>
            </c:strRef>
          </c:cat>
          <c:val>
            <c:numRef>
              <c:f>Sheet2!$O$7:$Z$7</c:f>
              <c:numCache>
                <c:formatCode>0.0%</c:formatCode>
                <c:ptCount val="4"/>
                <c:pt idx="0">
                  <c:v>9.3688877898511172E-2</c:v>
                </c:pt>
                <c:pt idx="1">
                  <c:v>5.3727396143438959E-2</c:v>
                </c:pt>
                <c:pt idx="2">
                  <c:v>8.0735945169212633E-2</c:v>
                </c:pt>
                <c:pt idx="3">
                  <c:v>6.4412079884240706E-2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45E9-490B-BCEA-51EF7C44410B}"/>
            </c:ext>
          </c:extLst>
        </c:ser>
        <c:ser>
          <c:idx val="4"/>
          <c:order val="4"/>
          <c:tx>
            <c:strRef>
              <c:f>Sheet2!$N$8</c:f>
              <c:strCache>
                <c:ptCount val="1"/>
                <c:pt idx="0">
                  <c:v>        Bachelor's degree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Sheet2!$O$3:$Z$3</c:f>
              <c:strCache>
                <c:ptCount val="4"/>
                <c:pt idx="0">
                  <c:v>Black</c:v>
                </c:pt>
                <c:pt idx="1">
                  <c:v>Asian</c:v>
                </c:pt>
                <c:pt idx="2">
                  <c:v>NH White</c:v>
                </c:pt>
                <c:pt idx="3">
                  <c:v>Hispanic</c:v>
                </c:pt>
              </c:strCache>
              <c:extLst/>
            </c:strRef>
          </c:cat>
          <c:val>
            <c:numRef>
              <c:f>Sheet2!$O$8:$Z$8</c:f>
              <c:numCache>
                <c:formatCode>0.0%</c:formatCode>
                <c:ptCount val="4"/>
                <c:pt idx="0">
                  <c:v>0.17849615680229114</c:v>
                </c:pt>
                <c:pt idx="1">
                  <c:v>0.30644023036108597</c:v>
                </c:pt>
                <c:pt idx="2">
                  <c:v>0.27425784730064923</c:v>
                </c:pt>
                <c:pt idx="3">
                  <c:v>0.12765724079236701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45E9-490B-BCEA-51EF7C44410B}"/>
            </c:ext>
          </c:extLst>
        </c:ser>
        <c:ser>
          <c:idx val="5"/>
          <c:order val="5"/>
          <c:tx>
            <c:strRef>
              <c:f>Sheet2!$N$9</c:f>
              <c:strCache>
                <c:ptCount val="1"/>
                <c:pt idx="0">
                  <c:v>        Graduate - prof. degree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Sheet2!$O$3:$Z$3</c:f>
              <c:strCache>
                <c:ptCount val="4"/>
                <c:pt idx="0">
                  <c:v>Black</c:v>
                </c:pt>
                <c:pt idx="1">
                  <c:v>Asian</c:v>
                </c:pt>
                <c:pt idx="2">
                  <c:v>NH White</c:v>
                </c:pt>
                <c:pt idx="3">
                  <c:v>Hispanic</c:v>
                </c:pt>
              </c:strCache>
              <c:extLst/>
            </c:strRef>
          </c:cat>
          <c:val>
            <c:numRef>
              <c:f>Sheet2!$O$9:$Z$9</c:f>
              <c:numCache>
                <c:formatCode>0.0%</c:formatCode>
                <c:ptCount val="4"/>
                <c:pt idx="0">
                  <c:v>0.10896784130713005</c:v>
                </c:pt>
                <c:pt idx="1">
                  <c:v>0.30965867410517794</c:v>
                </c:pt>
                <c:pt idx="2">
                  <c:v>0.15002395124078738</c:v>
                </c:pt>
                <c:pt idx="3">
                  <c:v>5.326593611301899E-2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45E9-490B-BCEA-51EF7C4441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58660591"/>
        <c:axId val="1088462143"/>
      </c:barChart>
      <c:catAx>
        <c:axId val="1058660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8462143"/>
        <c:crosses val="autoZero"/>
        <c:auto val="1"/>
        <c:lblAlgn val="ctr"/>
        <c:lblOffset val="100"/>
        <c:noMultiLvlLbl val="0"/>
      </c:catAx>
      <c:valAx>
        <c:axId val="108846214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86605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288118932062979"/>
          <c:y val="3.4748488297369914E-2"/>
          <c:w val="0.20610794386107348"/>
          <c:h val="0.855950262854311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Sheet2!$N$4</c:f>
              <c:strCache>
                <c:ptCount val="1"/>
                <c:pt idx="0">
                  <c:v>        LT HS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Sheet2!$O$3:$Z$3</c:f>
              <c:strCache>
                <c:ptCount val="4"/>
                <c:pt idx="0">
                  <c:v>Black</c:v>
                </c:pt>
                <c:pt idx="1">
                  <c:v>Asian</c:v>
                </c:pt>
                <c:pt idx="2">
                  <c:v>NH White</c:v>
                </c:pt>
                <c:pt idx="3">
                  <c:v>Hispanic</c:v>
                </c:pt>
              </c:strCache>
              <c:extLst/>
            </c:strRef>
          </c:cat>
          <c:val>
            <c:numRef>
              <c:f>Sheet2!$O$4:$Z$4</c:f>
              <c:numCache>
                <c:formatCode>0.0%</c:formatCode>
                <c:ptCount val="4"/>
                <c:pt idx="0">
                  <c:v>-5.0995570899044135E-2</c:v>
                </c:pt>
                <c:pt idx="1">
                  <c:v>-2.8610501042766995E-2</c:v>
                </c:pt>
                <c:pt idx="2">
                  <c:v>-2.4358227920378672E-2</c:v>
                </c:pt>
                <c:pt idx="3">
                  <c:v>-0.100078575615757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8C1D-423D-8ABF-E62776DBF435}"/>
            </c:ext>
          </c:extLst>
        </c:ser>
        <c:ser>
          <c:idx val="1"/>
          <c:order val="1"/>
          <c:tx>
            <c:strRef>
              <c:f>Sheet2!$N$5</c:f>
              <c:strCache>
                <c:ptCount val="1"/>
                <c:pt idx="0">
                  <c:v>        HS/Eqivelant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Sheet2!$O$3:$Z$3</c:f>
              <c:strCache>
                <c:ptCount val="4"/>
                <c:pt idx="0">
                  <c:v>Black</c:v>
                </c:pt>
                <c:pt idx="1">
                  <c:v>Asian</c:v>
                </c:pt>
                <c:pt idx="2">
                  <c:v>NH White</c:v>
                </c:pt>
                <c:pt idx="3">
                  <c:v>Hispanic</c:v>
                </c:pt>
              </c:strCache>
              <c:extLst/>
            </c:strRef>
          </c:cat>
          <c:val>
            <c:numRef>
              <c:f>Sheet2!$O$5:$Z$5</c:f>
              <c:numCache>
                <c:formatCode>0.0%</c:formatCode>
                <c:ptCount val="4"/>
                <c:pt idx="0">
                  <c:v>-1.2602382371158627E-2</c:v>
                </c:pt>
                <c:pt idx="1">
                  <c:v>-1.7325756607899978E-2</c:v>
                </c:pt>
                <c:pt idx="2">
                  <c:v>-2.7755930807584456E-2</c:v>
                </c:pt>
                <c:pt idx="3">
                  <c:v>2.0048530511059703E-2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8C1D-423D-8ABF-E62776DBF435}"/>
            </c:ext>
          </c:extLst>
        </c:ser>
        <c:ser>
          <c:idx val="2"/>
          <c:order val="2"/>
          <c:tx>
            <c:strRef>
              <c:f>Sheet2!$N$6</c:f>
              <c:strCache>
                <c:ptCount val="1"/>
                <c:pt idx="0">
                  <c:v>        Some college, no degree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Sheet2!$O$3:$Z$3</c:f>
              <c:strCache>
                <c:ptCount val="4"/>
                <c:pt idx="0">
                  <c:v>Black</c:v>
                </c:pt>
                <c:pt idx="1">
                  <c:v>Asian</c:v>
                </c:pt>
                <c:pt idx="2">
                  <c:v>NH White</c:v>
                </c:pt>
                <c:pt idx="3">
                  <c:v>Hispanic</c:v>
                </c:pt>
              </c:strCache>
              <c:extLst/>
            </c:strRef>
          </c:cat>
          <c:val>
            <c:numRef>
              <c:f>Sheet2!$O$6:$Z$6</c:f>
              <c:numCache>
                <c:formatCode>0.0%</c:formatCode>
                <c:ptCount val="4"/>
                <c:pt idx="0">
                  <c:v>-4.1311250500640356E-2</c:v>
                </c:pt>
                <c:pt idx="1">
                  <c:v>-3.2441644943774287E-2</c:v>
                </c:pt>
                <c:pt idx="2">
                  <c:v>-3.1240242704993343E-2</c:v>
                </c:pt>
                <c:pt idx="3">
                  <c:v>3.5048573717282594E-3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8C1D-423D-8ABF-E62776DBF435}"/>
            </c:ext>
          </c:extLst>
        </c:ser>
        <c:ser>
          <c:idx val="3"/>
          <c:order val="3"/>
          <c:tx>
            <c:strRef>
              <c:f>Sheet2!$N$7</c:f>
              <c:strCache>
                <c:ptCount val="1"/>
                <c:pt idx="0">
                  <c:v>        Associate's degree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Sheet2!$O$3:$Z$3</c:f>
              <c:strCache>
                <c:ptCount val="4"/>
                <c:pt idx="0">
                  <c:v>Black</c:v>
                </c:pt>
                <c:pt idx="1">
                  <c:v>Asian</c:v>
                </c:pt>
                <c:pt idx="2">
                  <c:v>NH White</c:v>
                </c:pt>
                <c:pt idx="3">
                  <c:v>Hispanic</c:v>
                </c:pt>
              </c:strCache>
              <c:extLst/>
            </c:strRef>
          </c:cat>
          <c:val>
            <c:numRef>
              <c:f>Sheet2!$O$7:$Z$7</c:f>
              <c:numCache>
                <c:formatCode>0.0%</c:formatCode>
                <c:ptCount val="4"/>
                <c:pt idx="0">
                  <c:v>2.0492067688377649E-2</c:v>
                </c:pt>
                <c:pt idx="1">
                  <c:v>-1.2487164266125637E-2</c:v>
                </c:pt>
                <c:pt idx="2">
                  <c:v>7.0930863032698938E-3</c:v>
                </c:pt>
                <c:pt idx="3">
                  <c:v>1.5679055189638032E-2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8C1D-423D-8ABF-E62776DBF435}"/>
            </c:ext>
          </c:extLst>
        </c:ser>
        <c:ser>
          <c:idx val="4"/>
          <c:order val="4"/>
          <c:tx>
            <c:strRef>
              <c:f>Sheet2!$N$8</c:f>
              <c:strCache>
                <c:ptCount val="1"/>
                <c:pt idx="0">
                  <c:v>        Bachelor's degree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Sheet2!$O$3:$Z$3</c:f>
              <c:strCache>
                <c:ptCount val="4"/>
                <c:pt idx="0">
                  <c:v>Black</c:v>
                </c:pt>
                <c:pt idx="1">
                  <c:v>Asian</c:v>
                </c:pt>
                <c:pt idx="2">
                  <c:v>NH White</c:v>
                </c:pt>
                <c:pt idx="3">
                  <c:v>Hispanic</c:v>
                </c:pt>
              </c:strCache>
              <c:extLst/>
            </c:strRef>
          </c:cat>
          <c:val>
            <c:numRef>
              <c:f>Sheet2!$O$8:$Z$8</c:f>
              <c:numCache>
                <c:formatCode>0.0%</c:formatCode>
                <c:ptCount val="4"/>
                <c:pt idx="0">
                  <c:v>4.0130718595290188E-2</c:v>
                </c:pt>
                <c:pt idx="1">
                  <c:v>3.6781563337412448E-3</c:v>
                </c:pt>
                <c:pt idx="2">
                  <c:v>4.1046644291445555E-2</c:v>
                </c:pt>
                <c:pt idx="3">
                  <c:v>4.1020370168139086E-2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8C1D-423D-8ABF-E62776DBF435}"/>
            </c:ext>
          </c:extLst>
        </c:ser>
        <c:ser>
          <c:idx val="5"/>
          <c:order val="5"/>
          <c:tx>
            <c:strRef>
              <c:f>Sheet2!$N$9</c:f>
              <c:strCache>
                <c:ptCount val="1"/>
                <c:pt idx="0">
                  <c:v>        Graduate - prof. degree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Sheet2!$O$3:$Z$3</c:f>
              <c:strCache>
                <c:ptCount val="4"/>
                <c:pt idx="0">
                  <c:v>Black</c:v>
                </c:pt>
                <c:pt idx="1">
                  <c:v>Asian</c:v>
                </c:pt>
                <c:pt idx="2">
                  <c:v>NH White</c:v>
                </c:pt>
                <c:pt idx="3">
                  <c:v>Hispanic</c:v>
                </c:pt>
              </c:strCache>
              <c:extLst/>
            </c:strRef>
          </c:cat>
          <c:val>
            <c:numRef>
              <c:f>Sheet2!$O$9:$Z$9</c:f>
              <c:numCache>
                <c:formatCode>0.0%</c:formatCode>
                <c:ptCount val="4"/>
                <c:pt idx="0">
                  <c:v>4.4286417487175295E-2</c:v>
                </c:pt>
                <c:pt idx="1">
                  <c:v>8.7186910526825673E-2</c:v>
                </c:pt>
                <c:pt idx="2">
                  <c:v>3.5214670838240994E-2</c:v>
                </c:pt>
                <c:pt idx="3">
                  <c:v>1.9825762375191923E-2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8C1D-423D-8ABF-E62776DBF4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20396303"/>
        <c:axId val="986462319"/>
      </c:barChart>
      <c:catAx>
        <c:axId val="720396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6462319"/>
        <c:crosses val="autoZero"/>
        <c:auto val="1"/>
        <c:lblAlgn val="ctr"/>
        <c:lblOffset val="100"/>
        <c:noMultiLvlLbl val="0"/>
      </c:catAx>
      <c:valAx>
        <c:axId val="986462319"/>
        <c:scaling>
          <c:orientation val="minMax"/>
          <c:max val="0.12000000000000001"/>
          <c:min val="-0.1200000000000000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0396303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797679957184362"/>
          <c:y val="0.1404761954424571"/>
          <c:w val="0.21377993743045948"/>
          <c:h val="0.69271648328727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859081073802674E-2"/>
          <c:y val="6.5025276322850253E-2"/>
          <c:w val="0.93156519036093111"/>
          <c:h val="0.744384708408873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Commuting_Time!$G$14</c:f>
              <c:strCache>
                <c:ptCount val="1"/>
                <c:pt idx="0">
                  <c:v>2006-2016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2.3367946721081476E-2"/>
                  <c:y val="-5.07042096072101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B18-40A7-8D01-C7C74DCC8271}"/>
                </c:ext>
              </c:extLst>
            </c:dLbl>
            <c:dLbl>
              <c:idx val="3"/>
              <c:layout>
                <c:manualLayout>
                  <c:x val="-1.4280411885105346E-2"/>
                  <c:y val="-1.0140841921442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B18-40A7-8D01-C7C74DCC8271}"/>
                </c:ext>
              </c:extLst>
            </c:dLbl>
            <c:dLbl>
              <c:idx val="5"/>
              <c:layout>
                <c:manualLayout>
                  <c:x val="-5.525242855088759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18-40A7-8D01-C7C74DCC82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Commuting_Time!$F$15:$F$23</c:f>
              <c:strCache>
                <c:ptCount val="9"/>
                <c:pt idx="0">
                  <c:v>Less than 10 minutes</c:v>
                </c:pt>
                <c:pt idx="1">
                  <c:v>10 to 14 minutes</c:v>
                </c:pt>
                <c:pt idx="2">
                  <c:v>15 to 19 minutes</c:v>
                </c:pt>
                <c:pt idx="3">
                  <c:v>20 to 24 minutes</c:v>
                </c:pt>
                <c:pt idx="4">
                  <c:v>25 to 29 minutes</c:v>
                </c:pt>
                <c:pt idx="5">
                  <c:v>30 to 34 minutes</c:v>
                </c:pt>
                <c:pt idx="6">
                  <c:v>35 to 44 minutes</c:v>
                </c:pt>
                <c:pt idx="7">
                  <c:v>45 to 59 minutes</c:v>
                </c:pt>
                <c:pt idx="8">
                  <c:v>60 or more minutes</c:v>
                </c:pt>
              </c:strCache>
            </c:strRef>
          </c:cat>
          <c:val>
            <c:numRef>
              <c:f>Commuting_Time!$G$15:$G$23</c:f>
              <c:numCache>
                <c:formatCode>0%</c:formatCode>
                <c:ptCount val="9"/>
                <c:pt idx="0">
                  <c:v>0.13300000000000001</c:v>
                </c:pt>
                <c:pt idx="1">
                  <c:v>0.14599999999999999</c:v>
                </c:pt>
                <c:pt idx="2">
                  <c:v>0.16200000000000001</c:v>
                </c:pt>
                <c:pt idx="3">
                  <c:v>0.14599999999999999</c:v>
                </c:pt>
                <c:pt idx="4">
                  <c:v>5.9000000000000004E-2</c:v>
                </c:pt>
                <c:pt idx="5">
                  <c:v>0.14899999999999999</c:v>
                </c:pt>
                <c:pt idx="6">
                  <c:v>6.0999999999999999E-2</c:v>
                </c:pt>
                <c:pt idx="7">
                  <c:v>7.5999999999999998E-2</c:v>
                </c:pt>
                <c:pt idx="8">
                  <c:v>6.7000000000000004E-2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18-40A7-8D01-C7C74DCC8271}"/>
            </c:ext>
          </c:extLst>
        </c:ser>
        <c:ser>
          <c:idx val="1"/>
          <c:order val="1"/>
          <c:tx>
            <c:strRef>
              <c:f>Commuting_Time!$H$14</c:f>
              <c:strCache>
                <c:ptCount val="1"/>
                <c:pt idx="0">
                  <c:v>2016-2020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Commuting_Time!$F$15:$F$23</c:f>
              <c:strCache>
                <c:ptCount val="9"/>
                <c:pt idx="0">
                  <c:v>Less than 10 minutes</c:v>
                </c:pt>
                <c:pt idx="1">
                  <c:v>10 to 14 minutes</c:v>
                </c:pt>
                <c:pt idx="2">
                  <c:v>15 to 19 minutes</c:v>
                </c:pt>
                <c:pt idx="3">
                  <c:v>20 to 24 minutes</c:v>
                </c:pt>
                <c:pt idx="4">
                  <c:v>25 to 29 minutes</c:v>
                </c:pt>
                <c:pt idx="5">
                  <c:v>30 to 34 minutes</c:v>
                </c:pt>
                <c:pt idx="6">
                  <c:v>35 to 44 minutes</c:v>
                </c:pt>
                <c:pt idx="7">
                  <c:v>45 to 59 minutes</c:v>
                </c:pt>
                <c:pt idx="8">
                  <c:v>60 or more minutes</c:v>
                </c:pt>
              </c:strCache>
            </c:strRef>
          </c:cat>
          <c:val>
            <c:numRef>
              <c:f>Commuting_Time!$H$15:$H$23</c:f>
              <c:numCache>
                <c:formatCode>0%</c:formatCode>
                <c:ptCount val="9"/>
                <c:pt idx="0">
                  <c:v>0.11657093213550146</c:v>
                </c:pt>
                <c:pt idx="1">
                  <c:v>0.1317282729028057</c:v>
                </c:pt>
                <c:pt idx="2">
                  <c:v>0.1562220652993678</c:v>
                </c:pt>
                <c:pt idx="3">
                  <c:v>0.14337037462002741</c:v>
                </c:pt>
                <c:pt idx="4">
                  <c:v>6.2636638715692902E-2</c:v>
                </c:pt>
                <c:pt idx="5">
                  <c:v>0.14878081696539286</c:v>
                </c:pt>
                <c:pt idx="6">
                  <c:v>6.9567335227566307E-2</c:v>
                </c:pt>
                <c:pt idx="7">
                  <c:v>8.7525271870462482E-2</c:v>
                </c:pt>
                <c:pt idx="8">
                  <c:v>8.3598292263183077E-2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18-40A7-8D01-C7C74DCC8271}"/>
            </c:ext>
          </c:extLst>
        </c:ser>
        <c:ser>
          <c:idx val="2"/>
          <c:order val="2"/>
          <c:tx>
            <c:strRef>
              <c:f>Commuting_Time!$I$14</c:f>
              <c:strCache>
                <c:ptCount val="1"/>
                <c:pt idx="0">
                  <c:v>Change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Commuting_Time!$F$15:$F$23</c:f>
              <c:strCache>
                <c:ptCount val="9"/>
                <c:pt idx="0">
                  <c:v>Less than 10 minutes</c:v>
                </c:pt>
                <c:pt idx="1">
                  <c:v>10 to 14 minutes</c:v>
                </c:pt>
                <c:pt idx="2">
                  <c:v>15 to 19 minutes</c:v>
                </c:pt>
                <c:pt idx="3">
                  <c:v>20 to 24 minutes</c:v>
                </c:pt>
                <c:pt idx="4">
                  <c:v>25 to 29 minutes</c:v>
                </c:pt>
                <c:pt idx="5">
                  <c:v>30 to 34 minutes</c:v>
                </c:pt>
                <c:pt idx="6">
                  <c:v>35 to 44 minutes</c:v>
                </c:pt>
                <c:pt idx="7">
                  <c:v>45 to 59 minutes</c:v>
                </c:pt>
                <c:pt idx="8">
                  <c:v>60 or more minutes</c:v>
                </c:pt>
              </c:strCache>
            </c:strRef>
          </c:cat>
          <c:val>
            <c:numRef>
              <c:f>Commuting_Time!$I$15:$I$23</c:f>
              <c:numCache>
                <c:formatCode>0.0%</c:formatCode>
                <c:ptCount val="9"/>
                <c:pt idx="0">
                  <c:v>-1.0473365747512037E-2</c:v>
                </c:pt>
                <c:pt idx="1">
                  <c:v>-7.6751168177671414E-3</c:v>
                </c:pt>
                <c:pt idx="2">
                  <c:v>-2.3673182699490702E-3</c:v>
                </c:pt>
                <c:pt idx="3">
                  <c:v>-3.766764875947598E-3</c:v>
                </c:pt>
                <c:pt idx="4">
                  <c:v>4.4996938929593236E-3</c:v>
                </c:pt>
                <c:pt idx="5">
                  <c:v>-1.2614261690189477E-3</c:v>
                </c:pt>
                <c:pt idx="6">
                  <c:v>7.3773859289174154E-3</c:v>
                </c:pt>
                <c:pt idx="7">
                  <c:v>6.3535045992277328E-3</c:v>
                </c:pt>
                <c:pt idx="8">
                  <c:v>7.3134074590903569E-3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18-40A7-8D01-C7C74DCC82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6550432"/>
        <c:axId val="1708724304"/>
      </c:barChart>
      <c:catAx>
        <c:axId val="141655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8724304"/>
        <c:crosses val="autoZero"/>
        <c:auto val="1"/>
        <c:lblAlgn val="ctr"/>
        <c:lblOffset val="100"/>
        <c:noMultiLvlLbl val="0"/>
      </c:catAx>
      <c:valAx>
        <c:axId val="170872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655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/>
      </a:pPr>
      <a:endParaRPr lang="en-US"/>
    </a:p>
  </c:txPr>
  <c:externalData r:id="rId3">
    <c:autoUpdate val="0"/>
  </c:externalData>
  <c:userShapes r:id="rId4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MeansOfTrans!$F$30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MeansOfTrans!$E$31:$E$36</c:f>
              <c:strCache>
                <c:ptCount val="6"/>
                <c:pt idx="0">
                  <c:v>    Car, truck, or van - drove alone:</c:v>
                </c:pt>
                <c:pt idx="1">
                  <c:v>    Car, truck, or van - carpooled:</c:v>
                </c:pt>
                <c:pt idx="2">
                  <c:v>    Public transportation (excluding taxicab):</c:v>
                </c:pt>
                <c:pt idx="3">
                  <c:v>    Walked:</c:v>
                </c:pt>
                <c:pt idx="4">
                  <c:v>    Taxicab, motorcycle, bicycle, or other means:</c:v>
                </c:pt>
                <c:pt idx="5">
                  <c:v>    Worked from home</c:v>
                </c:pt>
              </c:strCache>
            </c:strRef>
          </c:cat>
          <c:val>
            <c:numRef>
              <c:f>MeansOfTrans!$F$31:$F$36</c:f>
              <c:numCache>
                <c:formatCode>0.0%</c:formatCode>
                <c:ptCount val="6"/>
                <c:pt idx="0">
                  <c:v>0.79790462184273525</c:v>
                </c:pt>
                <c:pt idx="1">
                  <c:v>0.11051487437804736</c:v>
                </c:pt>
                <c:pt idx="2">
                  <c:v>1.5533048459335768E-2</c:v>
                </c:pt>
                <c:pt idx="3">
                  <c:v>1.6859563211629999E-2</c:v>
                </c:pt>
                <c:pt idx="4">
                  <c:v>1.7292061005917712E-2</c:v>
                </c:pt>
                <c:pt idx="5">
                  <c:v>4.1895831102333934E-2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9B-484E-9C8F-61981CD7CE9E}"/>
            </c:ext>
          </c:extLst>
        </c:ser>
        <c:ser>
          <c:idx val="1"/>
          <c:order val="1"/>
          <c:tx>
            <c:strRef>
              <c:f>MeansOfTrans!$G$30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MeansOfTrans!$E$31:$E$36</c:f>
              <c:strCache>
                <c:ptCount val="6"/>
                <c:pt idx="0">
                  <c:v>    Car, truck, or van - drove alone:</c:v>
                </c:pt>
                <c:pt idx="1">
                  <c:v>    Car, truck, or van - carpooled:</c:v>
                </c:pt>
                <c:pt idx="2">
                  <c:v>    Public transportation (excluding taxicab):</c:v>
                </c:pt>
                <c:pt idx="3">
                  <c:v>    Walked:</c:v>
                </c:pt>
                <c:pt idx="4">
                  <c:v>    Taxicab, motorcycle, bicycle, or other means:</c:v>
                </c:pt>
                <c:pt idx="5">
                  <c:v>    Worked from home</c:v>
                </c:pt>
              </c:strCache>
            </c:strRef>
          </c:cat>
          <c:val>
            <c:numRef>
              <c:f>MeansOfTrans!$G$31:$G$36</c:f>
              <c:numCache>
                <c:formatCode>0.0%</c:formatCode>
                <c:ptCount val="6"/>
                <c:pt idx="0">
                  <c:v>0.8014305506636531</c:v>
                </c:pt>
                <c:pt idx="1">
                  <c:v>9.7039459894107435E-2</c:v>
                </c:pt>
                <c:pt idx="2">
                  <c:v>1.3279695642534251E-2</c:v>
                </c:pt>
                <c:pt idx="3">
                  <c:v>1.5411443165878742E-2</c:v>
                </c:pt>
                <c:pt idx="4">
                  <c:v>1.5714812003548854E-2</c:v>
                </c:pt>
                <c:pt idx="5">
                  <c:v>5.7124038630277665E-2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9B-484E-9C8F-61981CD7CE9E}"/>
            </c:ext>
          </c:extLst>
        </c:ser>
        <c:ser>
          <c:idx val="2"/>
          <c:order val="2"/>
          <c:tx>
            <c:strRef>
              <c:f>MeansOfTrans!$H$30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MeansOfTrans!$E$31:$E$36</c:f>
              <c:strCache>
                <c:ptCount val="6"/>
                <c:pt idx="0">
                  <c:v>    Car, truck, or van - drove alone:</c:v>
                </c:pt>
                <c:pt idx="1">
                  <c:v>    Car, truck, or van - carpooled:</c:v>
                </c:pt>
                <c:pt idx="2">
                  <c:v>    Public transportation (excluding taxicab):</c:v>
                </c:pt>
                <c:pt idx="3">
                  <c:v>    Walked:</c:v>
                </c:pt>
                <c:pt idx="4">
                  <c:v>    Taxicab, motorcycle, bicycle, or other means:</c:v>
                </c:pt>
                <c:pt idx="5">
                  <c:v>    Worked from home</c:v>
                </c:pt>
              </c:strCache>
            </c:strRef>
          </c:cat>
          <c:val>
            <c:numRef>
              <c:f>MeansOfTrans!$H$31:$H$36</c:f>
              <c:numCache>
                <c:formatCode>0.0%</c:formatCode>
                <c:ptCount val="6"/>
                <c:pt idx="0">
                  <c:v>0.70723315924162367</c:v>
                </c:pt>
                <c:pt idx="1">
                  <c:v>9.1291952926446582E-2</c:v>
                </c:pt>
                <c:pt idx="2">
                  <c:v>7.5365913080874683E-3</c:v>
                </c:pt>
                <c:pt idx="3">
                  <c:v>1.320384923238449E-2</c:v>
                </c:pt>
                <c:pt idx="4">
                  <c:v>1.8047512119608002E-2</c:v>
                </c:pt>
                <c:pt idx="5">
                  <c:v>0.16268693517184973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9B-484E-9C8F-61981CD7CE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71339087"/>
        <c:axId val="1210103055"/>
      </c:barChart>
      <c:catAx>
        <c:axId val="87133908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0103055"/>
        <c:crosses val="autoZero"/>
        <c:auto val="1"/>
        <c:lblAlgn val="ctr"/>
        <c:lblOffset val="100"/>
        <c:noMultiLvlLbl val="0"/>
      </c:catAx>
      <c:valAx>
        <c:axId val="1210103055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1339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Total Popluation 2018 Vintage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30"/>
              <c:layout>
                <c:manualLayout>
                  <c:x val="-7.3996522309113924E-2"/>
                  <c:y val="-4.8902480792653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48C-4945-8933-C2D35BDFB2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Sheet1!$A$2:$A$42</c:f>
              <c:numCache>
                <c:formatCode>General</c:formatCode>
                <c:ptCount val="4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</c:numCache>
            </c:numRef>
          </c:cat>
          <c:val>
            <c:numRef>
              <c:f>Sheet1!$D$2:$D$42</c:f>
              <c:numCache>
                <c:formatCode>_(* #,##0_);_(* \(#,##0\);_(* "-"??_);_(@_)</c:formatCode>
                <c:ptCount val="41"/>
                <c:pt idx="0">
                  <c:v>29677668</c:v>
                </c:pt>
                <c:pt idx="1">
                  <c:v>30168926</c:v>
                </c:pt>
                <c:pt idx="2">
                  <c:v>30667390</c:v>
                </c:pt>
                <c:pt idx="3">
                  <c:v>31172832</c:v>
                </c:pt>
                <c:pt idx="4">
                  <c:v>31685234</c:v>
                </c:pt>
                <c:pt idx="5">
                  <c:v>32204920</c:v>
                </c:pt>
                <c:pt idx="6">
                  <c:v>32730748</c:v>
                </c:pt>
                <c:pt idx="7">
                  <c:v>33263027</c:v>
                </c:pt>
                <c:pt idx="8">
                  <c:v>33801104</c:v>
                </c:pt>
                <c:pt idx="9">
                  <c:v>34345157</c:v>
                </c:pt>
                <c:pt idx="10">
                  <c:v>34894452</c:v>
                </c:pt>
                <c:pt idx="11">
                  <c:v>35449059</c:v>
                </c:pt>
                <c:pt idx="12">
                  <c:v>36008470</c:v>
                </c:pt>
                <c:pt idx="13">
                  <c:v>36572564</c:v>
                </c:pt>
                <c:pt idx="14">
                  <c:v>37142038</c:v>
                </c:pt>
                <c:pt idx="15">
                  <c:v>37716495</c:v>
                </c:pt>
                <c:pt idx="16">
                  <c:v>38296865</c:v>
                </c:pt>
                <c:pt idx="17">
                  <c:v>38883894</c:v>
                </c:pt>
                <c:pt idx="18">
                  <c:v>39477164</c:v>
                </c:pt>
                <c:pt idx="19">
                  <c:v>40078056</c:v>
                </c:pt>
                <c:pt idx="20">
                  <c:v>40686496</c:v>
                </c:pt>
                <c:pt idx="21">
                  <c:v>41303005</c:v>
                </c:pt>
                <c:pt idx="22">
                  <c:v>41928733</c:v>
                </c:pt>
                <c:pt idx="23">
                  <c:v>42564184</c:v>
                </c:pt>
                <c:pt idx="24">
                  <c:v>43209911</c:v>
                </c:pt>
                <c:pt idx="25">
                  <c:v>43866965</c:v>
                </c:pt>
                <c:pt idx="26">
                  <c:v>44535432</c:v>
                </c:pt>
                <c:pt idx="27">
                  <c:v>45216833</c:v>
                </c:pt>
                <c:pt idx="28">
                  <c:v>45911304</c:v>
                </c:pt>
                <c:pt idx="29">
                  <c:v>46619758</c:v>
                </c:pt>
                <c:pt idx="30">
                  <c:v>47342105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8C-4945-8933-C2D35BDFB2E6}"/>
            </c:ext>
          </c:extLst>
        </c:ser>
        <c:ser>
          <c:idx val="0"/>
          <c:order val="1"/>
          <c:tx>
            <c:strRef>
              <c:f>Sheet1!$B$1</c:f>
              <c:strCache>
                <c:ptCount val="1"/>
                <c:pt idx="0">
                  <c:v>Total Population 1.0 (2022)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40"/>
              <c:layout>
                <c:manualLayout>
                  <c:x val="-3.9310652476716772E-2"/>
                  <c:y val="-4.6328666014093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48C-4945-8933-C2D35BDFB2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Sheet1!$A$2:$A$42</c:f>
              <c:numCache>
                <c:formatCode>General</c:formatCode>
                <c:ptCount val="4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</c:numCache>
            </c:numRef>
          </c:cat>
          <c:val>
            <c:numRef>
              <c:f>Sheet1!$B$2:$B$42</c:f>
              <c:numCache>
                <c:formatCode>_(* #,##0_);_(* \(#,##0\);_(* "-"??_);_(@_)</c:formatCode>
                <c:ptCount val="41"/>
                <c:pt idx="0">
                  <c:v>29145505</c:v>
                </c:pt>
                <c:pt idx="1">
                  <c:v>29508207</c:v>
                </c:pt>
                <c:pt idx="2">
                  <c:v>29874788</c:v>
                </c:pt>
                <c:pt idx="3">
                  <c:v>30244881</c:v>
                </c:pt>
                <c:pt idx="4">
                  <c:v>30618408</c:v>
                </c:pt>
                <c:pt idx="5">
                  <c:v>30995030</c:v>
                </c:pt>
                <c:pt idx="6">
                  <c:v>31374415</c:v>
                </c:pt>
                <c:pt idx="7">
                  <c:v>31756242</c:v>
                </c:pt>
                <c:pt idx="8">
                  <c:v>32140235</c:v>
                </c:pt>
                <c:pt idx="9">
                  <c:v>32525922</c:v>
                </c:pt>
                <c:pt idx="10">
                  <c:v>32912882</c:v>
                </c:pt>
                <c:pt idx="11">
                  <c:v>33300733</c:v>
                </c:pt>
                <c:pt idx="12">
                  <c:v>33689173</c:v>
                </c:pt>
                <c:pt idx="13">
                  <c:v>34078174</c:v>
                </c:pt>
                <c:pt idx="14">
                  <c:v>34467756</c:v>
                </c:pt>
                <c:pt idx="15">
                  <c:v>34857869</c:v>
                </c:pt>
                <c:pt idx="16">
                  <c:v>35248360</c:v>
                </c:pt>
                <c:pt idx="17">
                  <c:v>35638739</c:v>
                </c:pt>
                <c:pt idx="18">
                  <c:v>36028822</c:v>
                </c:pt>
                <c:pt idx="19">
                  <c:v>36418360</c:v>
                </c:pt>
                <c:pt idx="20">
                  <c:v>36807213</c:v>
                </c:pt>
                <c:pt idx="21">
                  <c:v>37195498</c:v>
                </c:pt>
                <c:pt idx="22">
                  <c:v>37583109</c:v>
                </c:pt>
                <c:pt idx="23">
                  <c:v>37969850</c:v>
                </c:pt>
                <c:pt idx="24">
                  <c:v>38355509</c:v>
                </c:pt>
                <c:pt idx="25">
                  <c:v>38740127</c:v>
                </c:pt>
                <c:pt idx="26">
                  <c:v>39123792</c:v>
                </c:pt>
                <c:pt idx="27">
                  <c:v>39506360</c:v>
                </c:pt>
                <c:pt idx="28">
                  <c:v>39887643</c:v>
                </c:pt>
                <c:pt idx="29">
                  <c:v>40267524</c:v>
                </c:pt>
                <c:pt idx="30">
                  <c:v>40645784</c:v>
                </c:pt>
                <c:pt idx="31">
                  <c:v>41022525</c:v>
                </c:pt>
                <c:pt idx="32">
                  <c:v>41397804</c:v>
                </c:pt>
                <c:pt idx="33">
                  <c:v>41771854</c:v>
                </c:pt>
                <c:pt idx="34">
                  <c:v>42145223</c:v>
                </c:pt>
                <c:pt idx="35">
                  <c:v>42518254</c:v>
                </c:pt>
                <c:pt idx="36">
                  <c:v>42891450</c:v>
                </c:pt>
                <c:pt idx="37">
                  <c:v>43265100</c:v>
                </c:pt>
                <c:pt idx="38">
                  <c:v>43639517</c:v>
                </c:pt>
                <c:pt idx="39">
                  <c:v>44015027</c:v>
                </c:pt>
                <c:pt idx="40">
                  <c:v>44391658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8C-4945-8933-C2D35BDFB2E6}"/>
            </c:ext>
          </c:extLst>
        </c:ser>
        <c:ser>
          <c:idx val="1"/>
          <c:order val="2"/>
          <c:tx>
            <c:strRef>
              <c:f>Sheet1!$C$1</c:f>
              <c:strCache>
                <c:ptCount val="1"/>
                <c:pt idx="0">
                  <c:v>Total Population 0.5 (2022)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0"/>
              <c:layout>
                <c:manualLayout>
                  <c:x val="-2.543630454375791E-2"/>
                  <c:y val="6.6919184242579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48C-4945-8933-C2D35BDFB2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Sheet1!$A$2:$A$42</c:f>
              <c:numCache>
                <c:formatCode>General</c:formatCode>
                <c:ptCount val="4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</c:numCache>
            </c:numRef>
          </c:cat>
          <c:val>
            <c:numRef>
              <c:f>Sheet1!$C$2:$C$42</c:f>
              <c:numCache>
                <c:formatCode>_(* #,##0_);_(* \(#,##0\);_(* "-"??_);_(@_)</c:formatCode>
                <c:ptCount val="41"/>
                <c:pt idx="0">
                  <c:v>29145505</c:v>
                </c:pt>
                <c:pt idx="1">
                  <c:v>29399740</c:v>
                </c:pt>
                <c:pt idx="2">
                  <c:v>29653355</c:v>
                </c:pt>
                <c:pt idx="3">
                  <c:v>29905977</c:v>
                </c:pt>
                <c:pt idx="4">
                  <c:v>30157429</c:v>
                </c:pt>
                <c:pt idx="5">
                  <c:v>30407353</c:v>
                </c:pt>
                <c:pt idx="6">
                  <c:v>30655366</c:v>
                </c:pt>
                <c:pt idx="7">
                  <c:v>30901106</c:v>
                </c:pt>
                <c:pt idx="8">
                  <c:v>31144286</c:v>
                </c:pt>
                <c:pt idx="9">
                  <c:v>31384529</c:v>
                </c:pt>
                <c:pt idx="10">
                  <c:v>31621474</c:v>
                </c:pt>
                <c:pt idx="11">
                  <c:v>31854797</c:v>
                </c:pt>
                <c:pt idx="12">
                  <c:v>32084302</c:v>
                </c:pt>
                <c:pt idx="13">
                  <c:v>32309899</c:v>
                </c:pt>
                <c:pt idx="14">
                  <c:v>32531573</c:v>
                </c:pt>
                <c:pt idx="15">
                  <c:v>32749324</c:v>
                </c:pt>
                <c:pt idx="16">
                  <c:v>32963029</c:v>
                </c:pt>
                <c:pt idx="17">
                  <c:v>33172417</c:v>
                </c:pt>
                <c:pt idx="18">
                  <c:v>33377300</c:v>
                </c:pt>
                <c:pt idx="19">
                  <c:v>33577483</c:v>
                </c:pt>
                <c:pt idx="20">
                  <c:v>33772879</c:v>
                </c:pt>
                <c:pt idx="21">
                  <c:v>33963551</c:v>
                </c:pt>
                <c:pt idx="22">
                  <c:v>34149494</c:v>
                </c:pt>
                <c:pt idx="23">
                  <c:v>34330669</c:v>
                </c:pt>
                <c:pt idx="24">
                  <c:v>34506892</c:v>
                </c:pt>
                <c:pt idx="25">
                  <c:v>34678349</c:v>
                </c:pt>
                <c:pt idx="26">
                  <c:v>34845200</c:v>
                </c:pt>
                <c:pt idx="27">
                  <c:v>35007371</c:v>
                </c:pt>
                <c:pt idx="28">
                  <c:v>35164896</c:v>
                </c:pt>
                <c:pt idx="29">
                  <c:v>35317667</c:v>
                </c:pt>
                <c:pt idx="30">
                  <c:v>35465604</c:v>
                </c:pt>
                <c:pt idx="31">
                  <c:v>35608856</c:v>
                </c:pt>
                <c:pt idx="32">
                  <c:v>35747524</c:v>
                </c:pt>
                <c:pt idx="33">
                  <c:v>35881837</c:v>
                </c:pt>
                <c:pt idx="34">
                  <c:v>36012145</c:v>
                </c:pt>
                <c:pt idx="35">
                  <c:v>36138672</c:v>
                </c:pt>
                <c:pt idx="36">
                  <c:v>36261747</c:v>
                </c:pt>
                <c:pt idx="37">
                  <c:v>36381526</c:v>
                </c:pt>
                <c:pt idx="38">
                  <c:v>36498234</c:v>
                </c:pt>
                <c:pt idx="39">
                  <c:v>36612002</c:v>
                </c:pt>
                <c:pt idx="40">
                  <c:v>36722840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8C-4945-8933-C2D35BDFB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34853743"/>
        <c:axId val="1717145759"/>
      </c:lineChart>
      <c:catAx>
        <c:axId val="1934853743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7145759"/>
        <c:crosses val="autoZero"/>
        <c:auto val="1"/>
        <c:lblAlgn val="ctr"/>
        <c:lblOffset val="100"/>
        <c:noMultiLvlLbl val="0"/>
      </c:catAx>
      <c:valAx>
        <c:axId val="1717145759"/>
        <c:scaling>
          <c:orientation val="minMax"/>
          <c:min val="2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48537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82497988853906"/>
          <c:y val="5.7922294026567248E-2"/>
          <c:w val="0.20061728670388454"/>
          <c:h val="0.38898518850898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443608149416684E-2"/>
          <c:y val="4.188899696513608E-2"/>
          <c:w val="0.75020183370411442"/>
          <c:h val="0.8260979080369730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Sheet1!$B$2</c:f>
              <c:strCache>
                <c:ptCount val="1"/>
                <c:pt idx="0">
                  <c:v>NH White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5B-4258-9BCD-5A0274A35942}"/>
                </c:ext>
              </c:extLst>
            </c:dLbl>
            <c:dLbl>
              <c:idx val="3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B1-4CC8-8A5E-A82B754A16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Sheet1!$A$3:$A$33</c:f>
              <c:numCache>
                <c:formatCode>0</c:formatCode>
                <c:ptCount val="3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</c:numCache>
            </c:numRef>
          </c:cat>
          <c:val>
            <c:numRef>
              <c:f>Sheet1!$B$3:$B$33</c:f>
              <c:numCache>
                <c:formatCode>#,##0</c:formatCode>
                <c:ptCount val="31"/>
                <c:pt idx="0">
                  <c:v>12138523</c:v>
                </c:pt>
                <c:pt idx="1">
                  <c:v>12209069</c:v>
                </c:pt>
                <c:pt idx="2">
                  <c:v>12278379</c:v>
                </c:pt>
                <c:pt idx="3">
                  <c:v>12346409</c:v>
                </c:pt>
                <c:pt idx="4">
                  <c:v>12412906</c:v>
                </c:pt>
                <c:pt idx="5">
                  <c:v>12478060</c:v>
                </c:pt>
                <c:pt idx="6">
                  <c:v>12541296</c:v>
                </c:pt>
                <c:pt idx="7">
                  <c:v>12602511</c:v>
                </c:pt>
                <c:pt idx="8">
                  <c:v>12661794</c:v>
                </c:pt>
                <c:pt idx="9">
                  <c:v>12719053</c:v>
                </c:pt>
                <c:pt idx="10">
                  <c:v>12774056</c:v>
                </c:pt>
                <c:pt idx="11">
                  <c:v>12826560</c:v>
                </c:pt>
                <c:pt idx="12">
                  <c:v>12876949</c:v>
                </c:pt>
                <c:pt idx="13">
                  <c:v>12924835</c:v>
                </c:pt>
                <c:pt idx="14">
                  <c:v>12970508</c:v>
                </c:pt>
                <c:pt idx="15">
                  <c:v>13013921</c:v>
                </c:pt>
                <c:pt idx="16">
                  <c:v>13055466</c:v>
                </c:pt>
                <c:pt idx="17">
                  <c:v>13095118</c:v>
                </c:pt>
                <c:pt idx="18">
                  <c:v>13132728</c:v>
                </c:pt>
                <c:pt idx="19">
                  <c:v>13168859</c:v>
                </c:pt>
                <c:pt idx="20">
                  <c:v>13203514</c:v>
                </c:pt>
                <c:pt idx="21">
                  <c:v>13237039</c:v>
                </c:pt>
                <c:pt idx="22">
                  <c:v>13269834</c:v>
                </c:pt>
                <c:pt idx="23">
                  <c:v>13301825</c:v>
                </c:pt>
                <c:pt idx="24">
                  <c:v>13333298</c:v>
                </c:pt>
                <c:pt idx="25">
                  <c:v>13364537</c:v>
                </c:pt>
                <c:pt idx="26">
                  <c:v>13395867</c:v>
                </c:pt>
                <c:pt idx="27">
                  <c:v>13427201</c:v>
                </c:pt>
                <c:pt idx="28">
                  <c:v>13458955</c:v>
                </c:pt>
                <c:pt idx="29">
                  <c:v>13491166</c:v>
                </c:pt>
                <c:pt idx="30">
                  <c:v>13523839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3F-4F75-B6AD-DDBC24783B68}"/>
            </c:ext>
          </c:extLst>
        </c:ser>
        <c:ser>
          <c:idx val="2"/>
          <c:order val="1"/>
          <c:tx>
            <c:strRef>
              <c:f>Sheet1!$C$2</c:f>
              <c:strCache>
                <c:ptCount val="1"/>
                <c:pt idx="0">
                  <c:v>Hispanic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85B-4258-9BCD-5A0274A35942}"/>
                </c:ext>
              </c:extLst>
            </c:dLbl>
            <c:dLbl>
              <c:idx val="3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AB1-4CC8-8A5E-A82B754A16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Sheet1!$A$3:$A$33</c:f>
              <c:numCache>
                <c:formatCode>0</c:formatCode>
                <c:ptCount val="3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</c:numCache>
            </c:numRef>
          </c:cat>
          <c:val>
            <c:numRef>
              <c:f>Sheet1!$C$3:$C$33</c:f>
              <c:numCache>
                <c:formatCode>#,##0</c:formatCode>
                <c:ptCount val="31"/>
                <c:pt idx="0">
                  <c:v>11804659</c:v>
                </c:pt>
                <c:pt idx="1">
                  <c:v>12056086</c:v>
                </c:pt>
                <c:pt idx="2">
                  <c:v>12310931</c:v>
                </c:pt>
                <c:pt idx="3">
                  <c:v>12568988</c:v>
                </c:pt>
                <c:pt idx="4">
                  <c:v>12830248</c:v>
                </c:pt>
                <c:pt idx="5">
                  <c:v>13094633</c:v>
                </c:pt>
                <c:pt idx="6">
                  <c:v>13361810</c:v>
                </c:pt>
                <c:pt idx="7">
                  <c:v>13631520</c:v>
                </c:pt>
                <c:pt idx="8">
                  <c:v>13903534</c:v>
                </c:pt>
                <c:pt idx="9">
                  <c:v>14177454</c:v>
                </c:pt>
                <c:pt idx="10">
                  <c:v>14452949</c:v>
                </c:pt>
                <c:pt idx="11">
                  <c:v>14730001</c:v>
                </c:pt>
                <c:pt idx="12">
                  <c:v>15007697</c:v>
                </c:pt>
                <c:pt idx="13">
                  <c:v>15286323</c:v>
                </c:pt>
                <c:pt idx="14">
                  <c:v>15565745</c:v>
                </c:pt>
                <c:pt idx="15">
                  <c:v>15845750</c:v>
                </c:pt>
                <c:pt idx="16">
                  <c:v>16126336</c:v>
                </c:pt>
                <c:pt idx="17">
                  <c:v>16408278</c:v>
                </c:pt>
                <c:pt idx="18">
                  <c:v>16691287</c:v>
                </c:pt>
                <c:pt idx="19">
                  <c:v>16975514</c:v>
                </c:pt>
                <c:pt idx="20">
                  <c:v>17260820</c:v>
                </c:pt>
                <c:pt idx="21">
                  <c:v>17547269</c:v>
                </c:pt>
                <c:pt idx="22">
                  <c:v>17834947</c:v>
                </c:pt>
                <c:pt idx="23">
                  <c:v>18124098</c:v>
                </c:pt>
                <c:pt idx="24">
                  <c:v>18414727</c:v>
                </c:pt>
                <c:pt idx="25">
                  <c:v>18706844</c:v>
                </c:pt>
                <c:pt idx="26">
                  <c:v>19000182</c:v>
                </c:pt>
                <c:pt idx="27">
                  <c:v>19295573</c:v>
                </c:pt>
                <c:pt idx="28">
                  <c:v>19592630</c:v>
                </c:pt>
                <c:pt idx="29">
                  <c:v>19891483</c:v>
                </c:pt>
                <c:pt idx="30">
                  <c:v>20191750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3F-4F75-B6AD-DDBC24783B68}"/>
            </c:ext>
          </c:extLst>
        </c:ser>
        <c:ser>
          <c:idx val="3"/>
          <c:order val="2"/>
          <c:tx>
            <c:strRef>
              <c:f>Sheet1!$D$2</c:f>
              <c:strCache>
                <c:ptCount val="1"/>
                <c:pt idx="0">
                  <c:v>NH Black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85B-4258-9BCD-5A0274A35942}"/>
                </c:ext>
              </c:extLst>
            </c:dLbl>
            <c:dLbl>
              <c:idx val="3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AB1-4CC8-8A5E-A82B754A16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Sheet1!$A$3:$A$33</c:f>
              <c:numCache>
                <c:formatCode>0</c:formatCode>
                <c:ptCount val="3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</c:numCache>
            </c:numRef>
          </c:cat>
          <c:val>
            <c:numRef>
              <c:f>Sheet1!$D$3:$D$33</c:f>
              <c:numCache>
                <c:formatCode>#,##0</c:formatCode>
                <c:ptCount val="31"/>
                <c:pt idx="0">
                  <c:v>3557892</c:v>
                </c:pt>
                <c:pt idx="1">
                  <c:v>3630915</c:v>
                </c:pt>
                <c:pt idx="2">
                  <c:v>3704755</c:v>
                </c:pt>
                <c:pt idx="3">
                  <c:v>3779551</c:v>
                </c:pt>
                <c:pt idx="4">
                  <c:v>3855122</c:v>
                </c:pt>
                <c:pt idx="5">
                  <c:v>3931512</c:v>
                </c:pt>
                <c:pt idx="6">
                  <c:v>4008568</c:v>
                </c:pt>
                <c:pt idx="7">
                  <c:v>4086385</c:v>
                </c:pt>
                <c:pt idx="8">
                  <c:v>4164659</c:v>
                </c:pt>
                <c:pt idx="9">
                  <c:v>4243566</c:v>
                </c:pt>
                <c:pt idx="10">
                  <c:v>4322983</c:v>
                </c:pt>
                <c:pt idx="11">
                  <c:v>4402798</c:v>
                </c:pt>
                <c:pt idx="12">
                  <c:v>4483073</c:v>
                </c:pt>
                <c:pt idx="13">
                  <c:v>4563526</c:v>
                </c:pt>
                <c:pt idx="14">
                  <c:v>4644454</c:v>
                </c:pt>
                <c:pt idx="15">
                  <c:v>4725913</c:v>
                </c:pt>
                <c:pt idx="16">
                  <c:v>4807882</c:v>
                </c:pt>
                <c:pt idx="17">
                  <c:v>4890449</c:v>
                </c:pt>
                <c:pt idx="18">
                  <c:v>4973549</c:v>
                </c:pt>
                <c:pt idx="19">
                  <c:v>5057471</c:v>
                </c:pt>
                <c:pt idx="20">
                  <c:v>5141963</c:v>
                </c:pt>
                <c:pt idx="21">
                  <c:v>5227090</c:v>
                </c:pt>
                <c:pt idx="22">
                  <c:v>5313003</c:v>
                </c:pt>
                <c:pt idx="23">
                  <c:v>5399795</c:v>
                </c:pt>
                <c:pt idx="24">
                  <c:v>5487288</c:v>
                </c:pt>
                <c:pt idx="25">
                  <c:v>5575549</c:v>
                </c:pt>
                <c:pt idx="26">
                  <c:v>5664673</c:v>
                </c:pt>
                <c:pt idx="27">
                  <c:v>5754727</c:v>
                </c:pt>
                <c:pt idx="28">
                  <c:v>5845821</c:v>
                </c:pt>
                <c:pt idx="29">
                  <c:v>5937830</c:v>
                </c:pt>
                <c:pt idx="30">
                  <c:v>6030795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3F-4F75-B6AD-DDBC24783B68}"/>
            </c:ext>
          </c:extLst>
        </c:ser>
        <c:ser>
          <c:idx val="4"/>
          <c:order val="3"/>
          <c:tx>
            <c:strRef>
              <c:f>Sheet1!$E$2</c:f>
              <c:strCache>
                <c:ptCount val="1"/>
                <c:pt idx="0">
                  <c:v>NH Asian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85B-4258-9BCD-5A0274A35942}"/>
                </c:ext>
              </c:extLst>
            </c:dLbl>
            <c:dLbl>
              <c:idx val="30"/>
              <c:layout>
                <c:manualLayout>
                  <c:x val="3.025272339025825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B1-4CC8-8A5E-A82B754A1648}"/>
                </c:ext>
              </c:extLst>
            </c:dLbl>
            <c:spPr>
              <a:solidFill>
                <a:schemeClr val="accent1">
                  <a:lumMod val="75000"/>
                  <a:alpha val="46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Sheet1!$A$3:$A$33</c:f>
              <c:numCache>
                <c:formatCode>0</c:formatCode>
                <c:ptCount val="3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</c:numCache>
            </c:numRef>
          </c:cat>
          <c:val>
            <c:numRef>
              <c:f>Sheet1!$E$3:$E$33</c:f>
              <c:numCache>
                <c:formatCode>#,##0</c:formatCode>
                <c:ptCount val="31"/>
                <c:pt idx="0">
                  <c:v>1525540</c:v>
                </c:pt>
                <c:pt idx="1">
                  <c:v>1597919</c:v>
                </c:pt>
                <c:pt idx="2">
                  <c:v>1673482</c:v>
                </c:pt>
                <c:pt idx="3">
                  <c:v>1752407</c:v>
                </c:pt>
                <c:pt idx="4">
                  <c:v>1835119</c:v>
                </c:pt>
                <c:pt idx="5">
                  <c:v>1921387</c:v>
                </c:pt>
                <c:pt idx="6">
                  <c:v>2011587</c:v>
                </c:pt>
                <c:pt idx="7">
                  <c:v>2105829</c:v>
                </c:pt>
                <c:pt idx="8">
                  <c:v>2204361</c:v>
                </c:pt>
                <c:pt idx="9">
                  <c:v>2307326</c:v>
                </c:pt>
                <c:pt idx="10">
                  <c:v>2414778</c:v>
                </c:pt>
                <c:pt idx="11">
                  <c:v>2526812</c:v>
                </c:pt>
                <c:pt idx="12">
                  <c:v>2643808</c:v>
                </c:pt>
                <c:pt idx="13">
                  <c:v>2765883</c:v>
                </c:pt>
                <c:pt idx="14">
                  <c:v>2893106</c:v>
                </c:pt>
                <c:pt idx="15">
                  <c:v>3025641</c:v>
                </c:pt>
                <c:pt idx="16">
                  <c:v>3163631</c:v>
                </c:pt>
                <c:pt idx="17">
                  <c:v>3307037</c:v>
                </c:pt>
                <c:pt idx="18">
                  <c:v>3456129</c:v>
                </c:pt>
                <c:pt idx="19">
                  <c:v>3611079</c:v>
                </c:pt>
                <c:pt idx="20">
                  <c:v>3772186</c:v>
                </c:pt>
                <c:pt idx="21">
                  <c:v>3939506</c:v>
                </c:pt>
                <c:pt idx="22">
                  <c:v>4113391</c:v>
                </c:pt>
                <c:pt idx="23">
                  <c:v>4294213</c:v>
                </c:pt>
                <c:pt idx="24">
                  <c:v>4482285</c:v>
                </c:pt>
                <c:pt idx="25">
                  <c:v>4678041</c:v>
                </c:pt>
                <c:pt idx="26">
                  <c:v>4881630</c:v>
                </c:pt>
                <c:pt idx="27">
                  <c:v>5093584</c:v>
                </c:pt>
                <c:pt idx="28">
                  <c:v>5314206</c:v>
                </c:pt>
                <c:pt idx="29">
                  <c:v>5543768</c:v>
                </c:pt>
                <c:pt idx="30">
                  <c:v>5782879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3F-4F75-B6AD-DDBC24783B68}"/>
            </c:ext>
          </c:extLst>
        </c:ser>
        <c:ser>
          <c:idx val="5"/>
          <c:order val="4"/>
          <c:tx>
            <c:strRef>
              <c:f>Sheet1!$F$2</c:f>
              <c:strCache>
                <c:ptCount val="1"/>
                <c:pt idx="0">
                  <c:v>NH Other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6.22082106171819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85B-4258-9BCD-5A0274A35942}"/>
                </c:ext>
              </c:extLst>
            </c:dLbl>
            <c:dLbl>
              <c:idx val="30"/>
              <c:layout>
                <c:manualLayout>
                  <c:x val="3.0252723390258252E-2"/>
                  <c:y val="-2.8711481823314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AB1-4CC8-8A5E-A82B754A1648}"/>
                </c:ext>
              </c:extLst>
            </c:dLbl>
            <c:spPr>
              <a:solidFill>
                <a:schemeClr val="accent6">
                  <a:lumMod val="60000"/>
                  <a:lumOff val="40000"/>
                  <a:alpha val="37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Sheet1!$A$3:$A$33</c:f>
              <c:numCache>
                <c:formatCode>0</c:formatCode>
                <c:ptCount val="3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</c:numCache>
            </c:numRef>
          </c:cat>
          <c:val>
            <c:numRef>
              <c:f>Sheet1!$F$3:$F$33</c:f>
              <c:numCache>
                <c:formatCode>#,##0</c:formatCode>
                <c:ptCount val="31"/>
                <c:pt idx="0">
                  <c:v>651054</c:v>
                </c:pt>
                <c:pt idx="1">
                  <c:v>674937</c:v>
                </c:pt>
                <c:pt idx="2">
                  <c:v>699843</c:v>
                </c:pt>
                <c:pt idx="3">
                  <c:v>725477</c:v>
                </c:pt>
                <c:pt idx="4">
                  <c:v>751839</c:v>
                </c:pt>
                <c:pt idx="5">
                  <c:v>779328</c:v>
                </c:pt>
                <c:pt idx="6">
                  <c:v>807487</c:v>
                </c:pt>
                <c:pt idx="7">
                  <c:v>836782</c:v>
                </c:pt>
                <c:pt idx="8">
                  <c:v>866756</c:v>
                </c:pt>
                <c:pt idx="9">
                  <c:v>897758</c:v>
                </c:pt>
                <c:pt idx="10">
                  <c:v>929686</c:v>
                </c:pt>
                <c:pt idx="11">
                  <c:v>962888</c:v>
                </c:pt>
                <c:pt idx="12">
                  <c:v>996943</c:v>
                </c:pt>
                <c:pt idx="13">
                  <c:v>1031997</c:v>
                </c:pt>
                <c:pt idx="14">
                  <c:v>1068225</c:v>
                </c:pt>
                <c:pt idx="15">
                  <c:v>1105270</c:v>
                </c:pt>
                <c:pt idx="16">
                  <c:v>1143550</c:v>
                </c:pt>
                <c:pt idx="17">
                  <c:v>1183012</c:v>
                </c:pt>
                <c:pt idx="18">
                  <c:v>1223471</c:v>
                </c:pt>
                <c:pt idx="19">
                  <c:v>1265133</c:v>
                </c:pt>
                <c:pt idx="20">
                  <c:v>1308013</c:v>
                </c:pt>
                <c:pt idx="21">
                  <c:v>1352101</c:v>
                </c:pt>
                <c:pt idx="22">
                  <c:v>1397558</c:v>
                </c:pt>
                <c:pt idx="23">
                  <c:v>1444253</c:v>
                </c:pt>
                <c:pt idx="24">
                  <c:v>1492313</c:v>
                </c:pt>
                <c:pt idx="25">
                  <c:v>1541994</c:v>
                </c:pt>
                <c:pt idx="26">
                  <c:v>1593080</c:v>
                </c:pt>
                <c:pt idx="27">
                  <c:v>1645748</c:v>
                </c:pt>
                <c:pt idx="28">
                  <c:v>1699692</c:v>
                </c:pt>
                <c:pt idx="29">
                  <c:v>1755511</c:v>
                </c:pt>
                <c:pt idx="30">
                  <c:v>1812842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3F-4F75-B6AD-DDBC24783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100"/>
        <c:axId val="103917599"/>
        <c:axId val="99863135"/>
      </c:barChart>
      <c:catAx>
        <c:axId val="103917599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16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863135"/>
        <c:crosses val="autoZero"/>
        <c:auto val="1"/>
        <c:lblAlgn val="ctr"/>
        <c:lblOffset val="100"/>
        <c:noMultiLvlLbl val="0"/>
      </c:catAx>
      <c:valAx>
        <c:axId val="99863135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9175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8059762439971645"/>
          <c:y val="0.13999132188083999"/>
          <c:w val="0.10580321276249262"/>
          <c:h val="0.583273928404179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0.85305</cdr:x>
      <cdr:y>0.33953</cdr:y>
    </cdr:from>
    <cdr:to>
      <cdr:x>0.89078</cdr:x>
      <cdr:y>0.33953</cdr:y>
    </cdr:to>
    <cdr:cxnSp macro="">
      <cdr:nvCxnSpPr>
        <cdr:cNvPr id="18" name="Straight Arrow Connector 17">
          <a:extLst xmlns:a="http://schemas.openxmlformats.org/drawingml/2006/main">
            <a:ext uri="{FF2B5EF4-FFF2-40B4-BE49-F238E27FC236}">
              <a16:creationId xmlns:a16="http://schemas.microsoft.com/office/drawing/2014/main" id="{A2A0F3AB-AB10-4873-B005-D6D20F589E18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6933580" y="1839784"/>
          <a:ext cx="306657" cy="0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accent2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0.10989</cdr:x>
      <cdr:y>0.20929</cdr:y>
    </cdr:from>
    <cdr:to>
      <cdr:x>0.12841</cdr:x>
      <cdr:y>0.27441</cdr:y>
    </cdr:to>
    <cdr:cxnSp macro="">
      <cdr:nvCxnSpPr>
        <cdr:cNvPr id="19" name="Straight Arrow Connector 18">
          <a:extLst xmlns:a="http://schemas.openxmlformats.org/drawingml/2006/main">
            <a:ext uri="{FF2B5EF4-FFF2-40B4-BE49-F238E27FC236}">
              <a16:creationId xmlns:a16="http://schemas.microsoft.com/office/drawing/2014/main" id="{1E62070C-4501-4004-8275-0D13E302F73D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893160" y="1134063"/>
          <a:ext cx="150541" cy="352857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accent2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0.22365</cdr:x>
      <cdr:y>0.46764</cdr:y>
    </cdr:from>
    <cdr:to>
      <cdr:x>0.25507</cdr:x>
      <cdr:y>0.46764</cdr:y>
    </cdr:to>
    <cdr:cxnSp macro="">
      <cdr:nvCxnSpPr>
        <cdr:cNvPr id="4" name="Straight Arrow Connector 3">
          <a:extLst xmlns:a="http://schemas.openxmlformats.org/drawingml/2006/main">
            <a:ext uri="{FF2B5EF4-FFF2-40B4-BE49-F238E27FC236}">
              <a16:creationId xmlns:a16="http://schemas.microsoft.com/office/drawing/2014/main" id="{A2A0F3AB-AB10-4873-B005-D6D20F589E18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2142747" y="2625353"/>
          <a:ext cx="301082" cy="0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accent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0.12329</cdr:x>
      <cdr:y>0.13517</cdr:y>
    </cdr:from>
    <cdr:to>
      <cdr:x>0.15471</cdr:x>
      <cdr:y>0.13517</cdr:y>
    </cdr:to>
    <cdr:cxnSp macro="">
      <cdr:nvCxnSpPr>
        <cdr:cNvPr id="5" name="Straight Arrow Connector 4">
          <a:extLst xmlns:a="http://schemas.openxmlformats.org/drawingml/2006/main">
            <a:ext uri="{FF2B5EF4-FFF2-40B4-BE49-F238E27FC236}">
              <a16:creationId xmlns:a16="http://schemas.microsoft.com/office/drawing/2014/main" id="{A2A0F3AB-AB10-4873-B005-D6D20F589E18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1181213" y="758846"/>
          <a:ext cx="301082" cy="0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accent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0.51982</cdr:x>
      <cdr:y>0.30799</cdr:y>
    </cdr:from>
    <cdr:to>
      <cdr:x>0.55124</cdr:x>
      <cdr:y>0.30799</cdr:y>
    </cdr:to>
    <cdr:cxnSp macro="">
      <cdr:nvCxnSpPr>
        <cdr:cNvPr id="6" name="Straight Arrow Connector 5">
          <a:extLst xmlns:a="http://schemas.openxmlformats.org/drawingml/2006/main">
            <a:ext uri="{FF2B5EF4-FFF2-40B4-BE49-F238E27FC236}">
              <a16:creationId xmlns:a16="http://schemas.microsoft.com/office/drawing/2014/main" id="{3B43CEC5-AB8B-452D-AFEC-07C6996A4200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4980290" y="1729096"/>
          <a:ext cx="301082" cy="0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accent2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0.82962</cdr:x>
      <cdr:y>0.38879</cdr:y>
    </cdr:from>
    <cdr:to>
      <cdr:x>0.86105</cdr:x>
      <cdr:y>0.38879</cdr:y>
    </cdr:to>
    <cdr:cxnSp macro="">
      <cdr:nvCxnSpPr>
        <cdr:cNvPr id="7" name="Straight Arrow Connector 6">
          <a:extLst xmlns:a="http://schemas.openxmlformats.org/drawingml/2006/main">
            <a:ext uri="{FF2B5EF4-FFF2-40B4-BE49-F238E27FC236}">
              <a16:creationId xmlns:a16="http://schemas.microsoft.com/office/drawing/2014/main" id="{1DDDEB27-B1A6-49C4-9791-989AAC8DEA31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7948462" y="2182667"/>
          <a:ext cx="301082" cy="0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accent2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0.63798</cdr:x>
      <cdr:y>0.44428</cdr:y>
    </cdr:from>
    <cdr:to>
      <cdr:x>0.6694</cdr:x>
      <cdr:y>0.44428</cdr:y>
    </cdr:to>
    <cdr:cxnSp macro="">
      <cdr:nvCxnSpPr>
        <cdr:cNvPr id="8" name="Straight Arrow Connector 7">
          <a:extLst xmlns:a="http://schemas.openxmlformats.org/drawingml/2006/main">
            <a:ext uri="{FF2B5EF4-FFF2-40B4-BE49-F238E27FC236}">
              <a16:creationId xmlns:a16="http://schemas.microsoft.com/office/drawing/2014/main" id="{C98CF92A-B6CC-4F55-A0CD-102EF789696F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6112413" y="2494217"/>
          <a:ext cx="301030" cy="0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accent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0.20091</cdr:x>
      <cdr:y>0.27139</cdr:y>
    </cdr:from>
    <cdr:to>
      <cdr:x>0.2555</cdr:x>
      <cdr:y>0.32006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FF2AA52-A247-4215-A22E-D4C418BD821E}"/>
            </a:ext>
          </a:extLst>
        </cdr:cNvPr>
        <cdr:cNvSpPr txBox="1"/>
      </cdr:nvSpPr>
      <cdr:spPr>
        <a:xfrm xmlns:a="http://schemas.openxmlformats.org/drawingml/2006/main">
          <a:off x="2524125" y="1752600"/>
          <a:ext cx="685800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0.20318</cdr:x>
      <cdr:y>0.17109</cdr:y>
    </cdr:from>
    <cdr:to>
      <cdr:x>0.25701</cdr:x>
      <cdr:y>0.24484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EACF1D57-0DEB-4F3D-B0C4-012D22ABDB4F}"/>
            </a:ext>
          </a:extLst>
        </cdr:cNvPr>
        <cdr:cNvSpPr txBox="1"/>
      </cdr:nvSpPr>
      <cdr:spPr>
        <a:xfrm xmlns:a="http://schemas.openxmlformats.org/drawingml/2006/main">
          <a:off x="2552701" y="1104900"/>
          <a:ext cx="676274" cy="4762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b="1"/>
            <a:t>38.1%</a:t>
          </a:r>
        </a:p>
      </cdr:txBody>
    </cdr:sp>
  </cdr:relSizeAnchor>
  <cdr:relSizeAnchor xmlns:cdr="http://schemas.openxmlformats.org/drawingml/2006/chartDrawing">
    <cdr:from>
      <cdr:x>0.3859</cdr:x>
      <cdr:y>0.29351</cdr:y>
    </cdr:from>
    <cdr:to>
      <cdr:x>0.45489</cdr:x>
      <cdr:y>0.34661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7A561CAC-8E3E-4AA4-9136-C4C2B5E1FF50}"/>
            </a:ext>
          </a:extLst>
        </cdr:cNvPr>
        <cdr:cNvSpPr txBox="1"/>
      </cdr:nvSpPr>
      <cdr:spPr>
        <a:xfrm xmlns:a="http://schemas.openxmlformats.org/drawingml/2006/main">
          <a:off x="4848225" y="1895474"/>
          <a:ext cx="866775" cy="3429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/>
            <a:t>67.0%</a:t>
          </a:r>
        </a:p>
      </cdr:txBody>
    </cdr:sp>
  </cdr:relSizeAnchor>
  <cdr:relSizeAnchor xmlns:cdr="http://schemas.openxmlformats.org/drawingml/2006/chartDrawing">
    <cdr:from>
      <cdr:x>0.57771</cdr:x>
      <cdr:y>0.23304</cdr:y>
    </cdr:from>
    <cdr:to>
      <cdr:x>0.63685</cdr:x>
      <cdr:y>0.29794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5C821174-37E3-4573-BC27-4F62AA95B424}"/>
            </a:ext>
          </a:extLst>
        </cdr:cNvPr>
        <cdr:cNvSpPr txBox="1"/>
      </cdr:nvSpPr>
      <cdr:spPr>
        <a:xfrm xmlns:a="http://schemas.openxmlformats.org/drawingml/2006/main">
          <a:off x="7258050" y="1504950"/>
          <a:ext cx="742950" cy="4191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b="1"/>
            <a:t>50.5</a:t>
          </a:r>
          <a:r>
            <a:rPr lang="en-US" sz="2000" b="1" baseline="0"/>
            <a:t> </a:t>
          </a:r>
          <a:r>
            <a:rPr lang="en-US" sz="2000" b="1"/>
            <a:t>%</a:t>
          </a:r>
        </a:p>
      </cdr:txBody>
    </cdr:sp>
  </cdr:relSizeAnchor>
  <cdr:relSizeAnchor xmlns:cdr="http://schemas.openxmlformats.org/drawingml/2006/chartDrawing">
    <cdr:from>
      <cdr:x>0.75436</cdr:x>
      <cdr:y>0.10914</cdr:y>
    </cdr:from>
    <cdr:to>
      <cdr:x>0.80061</cdr:x>
      <cdr:y>0.16224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D93E93E2-DFE7-4EFD-ADD3-574AC9A9B7DB}"/>
            </a:ext>
          </a:extLst>
        </cdr:cNvPr>
        <cdr:cNvSpPr txBox="1"/>
      </cdr:nvSpPr>
      <cdr:spPr>
        <a:xfrm xmlns:a="http://schemas.openxmlformats.org/drawingml/2006/main">
          <a:off x="9477375" y="704850"/>
          <a:ext cx="581025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/>
            <a:t>24.5%</a:t>
          </a:r>
        </a:p>
      </cdr:txBody>
    </cdr:sp>
  </cdr:relSizeAnchor>
  <cdr:relSizeAnchor xmlns:cdr="http://schemas.openxmlformats.org/drawingml/2006/chartDrawing">
    <cdr:from>
      <cdr:x>0.1812</cdr:x>
      <cdr:y>0.03097</cdr:y>
    </cdr:from>
    <cdr:to>
      <cdr:x>0.20243</cdr:x>
      <cdr:y>0.37758</cdr:y>
    </cdr:to>
    <cdr:sp macro="" textlink="">
      <cdr:nvSpPr>
        <cdr:cNvPr id="8" name="Right Brace 7">
          <a:extLst xmlns:a="http://schemas.openxmlformats.org/drawingml/2006/main">
            <a:ext uri="{FF2B5EF4-FFF2-40B4-BE49-F238E27FC236}">
              <a16:creationId xmlns:a16="http://schemas.microsoft.com/office/drawing/2014/main" id="{86AE6EE2-91DC-4AA2-B25B-64A041CF74EA}"/>
            </a:ext>
          </a:extLst>
        </cdr:cNvPr>
        <cdr:cNvSpPr/>
      </cdr:nvSpPr>
      <cdr:spPr>
        <a:xfrm xmlns:a="http://schemas.openxmlformats.org/drawingml/2006/main">
          <a:off x="2276475" y="200025"/>
          <a:ext cx="266700" cy="2238375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0.36796</cdr:x>
      <cdr:y>0.03884</cdr:y>
    </cdr:from>
    <cdr:to>
      <cdr:x>0.38918</cdr:x>
      <cdr:y>0.63127</cdr:y>
    </cdr:to>
    <cdr:sp macro="" textlink="">
      <cdr:nvSpPr>
        <cdr:cNvPr id="9" name="Right Brace 8">
          <a:extLst xmlns:a="http://schemas.openxmlformats.org/drawingml/2006/main">
            <a:ext uri="{FF2B5EF4-FFF2-40B4-BE49-F238E27FC236}">
              <a16:creationId xmlns:a16="http://schemas.microsoft.com/office/drawing/2014/main" id="{CFE26DE1-B62D-4E06-92C1-5F08B5F69A97}"/>
            </a:ext>
          </a:extLst>
        </cdr:cNvPr>
        <cdr:cNvSpPr/>
      </cdr:nvSpPr>
      <cdr:spPr>
        <a:xfrm xmlns:a="http://schemas.openxmlformats.org/drawingml/2006/main">
          <a:off x="4622800" y="250825"/>
          <a:ext cx="266700" cy="3825875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0.55219</cdr:x>
      <cdr:y>0.02999</cdr:y>
    </cdr:from>
    <cdr:to>
      <cdr:x>0.57341</cdr:x>
      <cdr:y>0.48968</cdr:y>
    </cdr:to>
    <cdr:sp macro="" textlink="">
      <cdr:nvSpPr>
        <cdr:cNvPr id="10" name="Right Brace 9">
          <a:extLst xmlns:a="http://schemas.openxmlformats.org/drawingml/2006/main">
            <a:ext uri="{FF2B5EF4-FFF2-40B4-BE49-F238E27FC236}">
              <a16:creationId xmlns:a16="http://schemas.microsoft.com/office/drawing/2014/main" id="{CFE26DE1-B62D-4E06-92C1-5F08B5F69A97}"/>
            </a:ext>
          </a:extLst>
        </cdr:cNvPr>
        <cdr:cNvSpPr/>
      </cdr:nvSpPr>
      <cdr:spPr>
        <a:xfrm xmlns:a="http://schemas.openxmlformats.org/drawingml/2006/main">
          <a:off x="6937375" y="193675"/>
          <a:ext cx="266700" cy="2968625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0.73566</cdr:x>
      <cdr:y>0.02557</cdr:y>
    </cdr:from>
    <cdr:to>
      <cdr:x>0.75689</cdr:x>
      <cdr:y>0.24779</cdr:y>
    </cdr:to>
    <cdr:sp macro="" textlink="">
      <cdr:nvSpPr>
        <cdr:cNvPr id="11" name="Right Brace 10">
          <a:extLst xmlns:a="http://schemas.openxmlformats.org/drawingml/2006/main">
            <a:ext uri="{FF2B5EF4-FFF2-40B4-BE49-F238E27FC236}">
              <a16:creationId xmlns:a16="http://schemas.microsoft.com/office/drawing/2014/main" id="{CFE26DE1-B62D-4E06-92C1-5F08B5F69A97}"/>
            </a:ext>
          </a:extLst>
        </cdr:cNvPr>
        <cdr:cNvSpPr/>
      </cdr:nvSpPr>
      <cdr:spPr>
        <a:xfrm xmlns:a="http://schemas.openxmlformats.org/drawingml/2006/main">
          <a:off x="9242425" y="165101"/>
          <a:ext cx="266700" cy="1435100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0.45957</cdr:x>
      <cdr:y>0.00454</cdr:y>
    </cdr:from>
    <cdr:to>
      <cdr:x>0.4644</cdr:x>
      <cdr:y>0.82526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A9054567-1E63-40F6-AD08-88499A83CAAD}"/>
            </a:ext>
          </a:extLst>
        </cdr:cNvPr>
        <cdr:cNvCxnSpPr/>
      </cdr:nvCxnSpPr>
      <cdr:spPr>
        <a:xfrm xmlns:a="http://schemas.openxmlformats.org/drawingml/2006/main" flipH="1" flipV="1">
          <a:off x="4225926" y="20956"/>
          <a:ext cx="44464" cy="3785156"/>
        </a:xfrm>
        <a:prstGeom xmlns:a="http://schemas.openxmlformats.org/drawingml/2006/main" prst="line">
          <a:avLst/>
        </a:prstGeom>
        <a:ln xmlns:a="http://schemas.openxmlformats.org/drawingml/2006/main" w="9525" cap="flat" cmpd="sng" algn="ctr">
          <a:solidFill>
            <a:schemeClr val="dk1"/>
          </a:solidFill>
          <a:prstDash val="dash"/>
          <a:round/>
          <a:headEnd type="none" w="med" len="med"/>
          <a:tailEnd type="none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61936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61936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755BA6F8-D932-4BC6-B450-A920176CDAFB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4450" y="1543050"/>
            <a:ext cx="7404100" cy="4165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5940743"/>
            <a:ext cx="5852160" cy="4860608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725039"/>
            <a:ext cx="3169920" cy="619362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11725039"/>
            <a:ext cx="3169920" cy="619362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36C95698-22BF-4099-B592-586CF61CB1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926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17513" y="542925"/>
            <a:ext cx="10718801" cy="603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1" y="6820492"/>
            <a:ext cx="7680960" cy="1409111"/>
          </a:xfrm>
        </p:spPr>
        <p:txBody>
          <a:bodyPr>
            <a:normAutofit/>
          </a:bodyPr>
          <a:lstStyle/>
          <a:p>
            <a:pPr defTabSz="121863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997">
              <a:defRPr/>
            </a:pPr>
            <a:fld id="{76F32840-EA76-4A40-B83F-F31ACE11B3A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3997">
                <a:defRPr/>
              </a:pPr>
              <a:t>2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46495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C95698-22BF-4099-B592-586CF61CB16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049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C95698-22BF-4099-B592-586CF61CB16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717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C95698-22BF-4099-B592-586CF61CB16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62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C95698-22BF-4099-B592-586CF61CB16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093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C95698-22BF-4099-B592-586CF61CB16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929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C95698-22BF-4099-B592-586CF61CB16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657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C95698-22BF-4099-B592-586CF61CB16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725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95698-22BF-4099-B592-586CF61CB162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590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87338" y="1177925"/>
            <a:ext cx="10175876" cy="5724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0" y="6902246"/>
            <a:ext cx="7680960" cy="1327355"/>
          </a:xfrm>
        </p:spPr>
        <p:txBody>
          <a:bodyPr/>
          <a:lstStyle/>
          <a:p>
            <a:r>
              <a:rPr lang="en-US" sz="1400" dirty="0"/>
              <a:t>Population projections </a:t>
            </a:r>
            <a:r>
              <a:rPr lang="en-US" sz="1400" baseline="0" dirty="0"/>
              <a:t>by race and ethnicity suggest that Latino’s are and will increasingly be the largest race/ethnic group. The number and percent who are non-Hispanic white are likely to decline. Non-Hispanic other are largely of Asian descent and they appear to be increasing rapidly, although the base number is small. 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192831-88FD-46AC-A3A6-55A2B3E79D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1430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1396" y="11"/>
            <a:ext cx="7930605" cy="1323703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11889" y="1607208"/>
            <a:ext cx="4180115" cy="275578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7" t="1" r="-8" b="-765"/>
          <a:stretch/>
        </p:blipFill>
        <p:spPr>
          <a:xfrm>
            <a:off x="0" y="11"/>
            <a:ext cx="8516232" cy="65621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261" y="5669290"/>
            <a:ext cx="4429911" cy="109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138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3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175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26262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5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3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089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1060" y="1563024"/>
            <a:ext cx="5181600" cy="4677763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060" y="1563024"/>
            <a:ext cx="5181600" cy="4677763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53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9" y="132683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9" y="2150745"/>
            <a:ext cx="5157787" cy="4101464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2523" y="132683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2523" y="2150755"/>
            <a:ext cx="5183188" cy="410146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42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905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743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4450"/>
            <a:ext cx="6172200" cy="4874894"/>
          </a:xfrm>
        </p:spPr>
        <p:txBody>
          <a:bodyPr/>
          <a:lstStyle>
            <a:lvl1pPr>
              <a:defRPr sz="32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14456"/>
            <a:ext cx="3932237" cy="4874895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381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60328" y="1297307"/>
            <a:ext cx="6172200" cy="5012055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297307"/>
            <a:ext cx="3932237" cy="5012055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387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9" y="132683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9" y="2150745"/>
            <a:ext cx="5157787" cy="4101464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2523" y="132683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2523" y="2150755"/>
            <a:ext cx="5183188" cy="410146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1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4450"/>
            <a:ext cx="6172200" cy="4874894"/>
          </a:xfrm>
        </p:spPr>
        <p:txBody>
          <a:bodyPr/>
          <a:lstStyle>
            <a:lvl1pPr>
              <a:defRPr sz="32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14456"/>
            <a:ext cx="3932237" cy="4874895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67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60328" y="1297307"/>
            <a:ext cx="6172200" cy="5012055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297307"/>
            <a:ext cx="3932237" cy="5012055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032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697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3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711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584" y="-1586"/>
            <a:ext cx="12202584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52401"/>
            <a:ext cx="7213600" cy="1447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34400" y="3276600"/>
            <a:ext cx="386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B1E7A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471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2243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757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0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9002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9920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4225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4" descr="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166642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0" y="228600"/>
            <a:ext cx="7620000" cy="990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3749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" descr="1"/>
          <p:cNvPicPr>
            <a:picLocks noChangeAspect="1" noChangeArrowheads="1"/>
          </p:cNvPicPr>
          <p:nvPr userDrawn="1"/>
        </p:nvPicPr>
        <p:blipFill>
          <a:blip r:embed="rId2" cstate="print"/>
          <a:srcRect b="74376"/>
          <a:stretch>
            <a:fillRect/>
          </a:stretch>
        </p:blipFill>
        <p:spPr bwMode="auto">
          <a:xfrm>
            <a:off x="-4233" y="-6349"/>
            <a:ext cx="12202584" cy="1758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6" descr="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42670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17160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15" descr="1"/>
          <p:cNvPicPr>
            <a:picLocks noChangeAspect="1" noChangeArrowheads="1"/>
          </p:cNvPicPr>
          <p:nvPr userDrawn="1"/>
        </p:nvPicPr>
        <p:blipFill>
          <a:blip r:embed="rId2" cstate="print"/>
          <a:srcRect b="74376"/>
          <a:stretch>
            <a:fillRect/>
          </a:stretch>
        </p:blipFill>
        <p:spPr bwMode="auto">
          <a:xfrm>
            <a:off x="-4233" y="-6349"/>
            <a:ext cx="12202584" cy="1758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42670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71913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4" descr="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667000" y="-2667000"/>
            <a:ext cx="6858000" cy="121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3200" y="1143006"/>
            <a:ext cx="1422400" cy="5440363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0"/>
            <a:ext cx="8737600" cy="585152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3031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10" descr="Untitled-1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88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1402" y="0"/>
            <a:ext cx="11913995" cy="990600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marL="342891" indent="-342891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lang="en-US" sz="3600" b="1" dirty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812800" y="1752600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686888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10" descr="Untitled-1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88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1402" y="0"/>
            <a:ext cx="11913995" cy="990600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marL="342891" indent="-342891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lang="en-US" sz="3600" b="1" dirty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812800" y="1752600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22082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10" descr="Untitled-1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88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1402" y="0"/>
            <a:ext cx="11913995" cy="990600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marL="342891" indent="-342891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lang="en-US" sz="3600" b="1" dirty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812800" y="1752600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57554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10" descr="Untitled-1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88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1402" y="0"/>
            <a:ext cx="11913995" cy="990600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marL="342891" indent="-342891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lang="en-US" sz="3600" b="1" dirty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812800" y="1752600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48604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5827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0" y="120015"/>
            <a:ext cx="6728459" cy="908684"/>
          </a:xfrm>
        </p:spPr>
        <p:txBody>
          <a:bodyPr anchor="t" anchorCtr="0">
            <a:noAutofit/>
          </a:bodyPr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9641" y="1754508"/>
            <a:ext cx="3512819" cy="2874645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rgbClr val="25327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8026402" y="6256840"/>
            <a:ext cx="3860799" cy="400110"/>
            <a:chOff x="6229737" y="6256840"/>
            <a:chExt cx="2895599" cy="400110"/>
          </a:xfrm>
        </p:grpSpPr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9737" y="6256840"/>
              <a:ext cx="399663" cy="399663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 userDrawn="1"/>
          </p:nvSpPr>
          <p:spPr>
            <a:xfrm>
              <a:off x="6629399" y="6256840"/>
              <a:ext cx="2495937" cy="40011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r>
                <a:rPr lang="en-US" sz="2000" dirty="0">
                  <a:solidFill>
                    <a:schemeClr val="tx2"/>
                  </a:solidFill>
                </a:rPr>
                <a:t>@TexasDemography</a:t>
              </a: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421" y="5112828"/>
            <a:ext cx="4107179" cy="10111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7" t="1" r="-8" b="-765"/>
          <a:stretch/>
        </p:blipFill>
        <p:spPr>
          <a:xfrm>
            <a:off x="0" y="0"/>
            <a:ext cx="8900160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5356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2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2975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26254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25327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2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1372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1060" y="1563019"/>
            <a:ext cx="5181600" cy="4677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060" y="1563019"/>
            <a:ext cx="5181600" cy="4677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763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9" y="132683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9" y="2150745"/>
            <a:ext cx="5157787" cy="4101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2522" y="132683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2522" y="2150747"/>
            <a:ext cx="5183188" cy="41014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365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15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6683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4450"/>
            <a:ext cx="6172200" cy="48748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14452"/>
            <a:ext cx="3932237" cy="487489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5482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60328" y="1297307"/>
            <a:ext cx="6172200" cy="501205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297307"/>
            <a:ext cx="3932237" cy="501205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3306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9" y="132683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9" y="2150745"/>
            <a:ext cx="5157787" cy="4101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2522" y="132683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2522" y="2150747"/>
            <a:ext cx="5183188" cy="41014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5459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4450"/>
            <a:ext cx="6172200" cy="48748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14452"/>
            <a:ext cx="3932237" cy="487489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0724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60328" y="1297307"/>
            <a:ext cx="6172200" cy="501205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297307"/>
            <a:ext cx="3932237" cy="501205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3720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7" t="1" r="-8" b="-765"/>
          <a:stretch/>
        </p:blipFill>
        <p:spPr>
          <a:xfrm>
            <a:off x="0" y="11"/>
            <a:ext cx="8516232" cy="65621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261" y="5669290"/>
            <a:ext cx="4429911" cy="109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4752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9301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5054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2419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0082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1358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4907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798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4700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8290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3264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1842053" y="5513768"/>
            <a:ext cx="8507894" cy="1344232"/>
            <a:chOff x="318052" y="5513768"/>
            <a:chExt cx="8507894" cy="1344232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18052" y="6453229"/>
              <a:ext cx="2270954" cy="14246"/>
            </a:xfrm>
            <a:prstGeom prst="line">
              <a:avLst/>
            </a:prstGeom>
            <a:ln w="3492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9006" y="5513768"/>
              <a:ext cx="3965986" cy="1344232"/>
            </a:xfrm>
            <a:prstGeom prst="rect">
              <a:avLst/>
            </a:prstGeom>
          </p:spPr>
        </p:pic>
        <p:cxnSp>
          <p:nvCxnSpPr>
            <p:cNvPr id="8" name="Straight Connector 7"/>
            <p:cNvCxnSpPr/>
            <p:nvPr/>
          </p:nvCxnSpPr>
          <p:spPr>
            <a:xfrm>
              <a:off x="6554992" y="6467475"/>
              <a:ext cx="2270954" cy="0"/>
            </a:xfrm>
            <a:prstGeom prst="line">
              <a:avLst/>
            </a:prstGeom>
            <a:ln w="3492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3421928" y="3331869"/>
            <a:ext cx="5348143" cy="1173739"/>
          </a:xfrm>
        </p:spPr>
        <p:txBody>
          <a:bodyPr/>
          <a:lstStyle>
            <a:lvl1pPr marL="0" indent="0">
              <a:buNone/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04261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>
            <a:cxnSpLocks/>
          </p:cNvCxnSpPr>
          <p:nvPr userDrawn="1"/>
        </p:nvCxnSpPr>
        <p:spPr>
          <a:xfrm>
            <a:off x="1472177" y="795260"/>
            <a:ext cx="10140703" cy="0"/>
          </a:xfrm>
          <a:prstGeom prst="line">
            <a:avLst/>
          </a:prstGeom>
          <a:ln w="3492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 descr="A picture containing symbol, graphics, clipart, logo&#10;&#10;Description automatically generated">
            <a:extLst>
              <a:ext uri="{FF2B5EF4-FFF2-40B4-BE49-F238E27FC236}">
                <a16:creationId xmlns:a16="http://schemas.microsoft.com/office/drawing/2014/main" id="{169F244B-3C48-ADAA-26C5-955560E9E5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56" y="101191"/>
            <a:ext cx="1311921" cy="105682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868F666-6C8C-5D9E-002E-F54CE06F6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1"/>
            <a:ext cx="9997440" cy="795260"/>
          </a:xfrm>
        </p:spPr>
        <p:txBody>
          <a:bodyPr anchor="b">
            <a:normAutofit/>
          </a:bodyPr>
          <a:lstStyle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3901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370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1131570"/>
          </a:xfrm>
          <a:prstGeom prst="rect">
            <a:avLst/>
          </a:prstGeom>
          <a:solidFill>
            <a:srgbClr val="25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511216"/>
            <a:ext cx="11277600" cy="4663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3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721476"/>
            <a:ext cx="12192000" cy="136524"/>
          </a:xfrm>
          <a:prstGeom prst="rect">
            <a:avLst/>
          </a:prstGeom>
          <a:solidFill>
            <a:srgbClr val="25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8" r="-1522"/>
          <a:stretch/>
        </p:blipFill>
        <p:spPr>
          <a:xfrm>
            <a:off x="0" y="11"/>
            <a:ext cx="2072640" cy="145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7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hf hdr="0" ftr="0" dt="0"/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1131570"/>
          </a:xfrm>
          <a:prstGeom prst="rect">
            <a:avLst/>
          </a:prstGeom>
          <a:solidFill>
            <a:srgbClr val="25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511216"/>
            <a:ext cx="11277600" cy="4663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3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charset="0"/>
              <a:ea typeface="ＭＳ Ｐゴシック" pitchFamily="-16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charset="0"/>
              <a:ea typeface="ＭＳ Ｐゴシック" pitchFamily="-16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2BC1FA3B-F0C1-4F58-90BE-DCC7501F4B28}" type="slidenum">
              <a:rPr lang="en-US" smtClean="0">
                <a:latin typeface="Arial" charset="0"/>
                <a:ea typeface="ＭＳ Ｐゴシック" pitchFamily="-16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Arial" charset="0"/>
              <a:ea typeface="ＭＳ Ｐゴシック" pitchFamily="-16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721476"/>
            <a:ext cx="12192000" cy="136524"/>
          </a:xfrm>
          <a:prstGeom prst="rect">
            <a:avLst/>
          </a:prstGeom>
          <a:solidFill>
            <a:srgbClr val="25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8" r="-1522"/>
          <a:stretch/>
        </p:blipFill>
        <p:spPr>
          <a:xfrm>
            <a:off x="0" y="27688"/>
            <a:ext cx="1072353" cy="105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95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 descr="7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2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1440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-16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-16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-16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-1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507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</p:sldLayoutIdLst>
  <p:hf hdr="0" ftr="0" dt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rgbClr val="1B1E7A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1B1E7A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1B1E7A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1B1E7A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1B1E7A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1B1E7A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1131570"/>
          </a:xfrm>
          <a:prstGeom prst="rect">
            <a:avLst/>
          </a:prstGeom>
          <a:solidFill>
            <a:srgbClr val="25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511216"/>
            <a:ext cx="11277600" cy="4663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2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721476"/>
            <a:ext cx="12192000" cy="136524"/>
          </a:xfrm>
          <a:prstGeom prst="rect">
            <a:avLst/>
          </a:prstGeom>
          <a:solidFill>
            <a:srgbClr val="25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8" r="-1522"/>
          <a:stretch/>
        </p:blipFill>
        <p:spPr>
          <a:xfrm>
            <a:off x="0" y="-1918"/>
            <a:ext cx="1242062" cy="110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765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33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7" r:id="rId7"/>
    <p:sldLayoutId id="2147483742" r:id="rId8"/>
    <p:sldLayoutId id="2147483743" r:id="rId9"/>
    <p:sldLayoutId id="2147483744" r:id="rId10"/>
    <p:sldLayoutId id="2147483745" r:id="rId11"/>
    <p:sldLayoutId id="2147483741" r:id="rId12"/>
    <p:sldLayoutId id="214748374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5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5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5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5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Relationship Id="rId9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87505" y="2488369"/>
            <a:ext cx="51199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US" sz="6000" b="1" i="0" u="none" strike="noStrike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 of the State: Texas Demographic Trends and Characteristics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70B3F1-EEFD-402B-438A-4FE537D3B764}"/>
              </a:ext>
            </a:extLst>
          </p:cNvPr>
          <p:cNvSpPr/>
          <p:nvPr/>
        </p:nvSpPr>
        <p:spPr>
          <a:xfrm>
            <a:off x="0" y="6117996"/>
            <a:ext cx="12192000" cy="740004"/>
          </a:xfrm>
          <a:prstGeom prst="rect">
            <a:avLst/>
          </a:prstGeom>
          <a:solidFill>
            <a:srgbClr val="A29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321587-0FE0-7F45-9CC0-E6E483A81B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05" y="256182"/>
            <a:ext cx="2909962" cy="98630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845464-1DD7-BBE7-5A9F-87828E00802D}"/>
              </a:ext>
            </a:extLst>
          </p:cNvPr>
          <p:cNvCxnSpPr/>
          <p:nvPr/>
        </p:nvCxnSpPr>
        <p:spPr>
          <a:xfrm>
            <a:off x="1313468" y="1413286"/>
            <a:ext cx="9493941" cy="0"/>
          </a:xfrm>
          <a:prstGeom prst="line">
            <a:avLst/>
          </a:prstGeom>
          <a:ln w="19050">
            <a:solidFill>
              <a:srgbClr val="A290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915E761-26BF-4D36-A626-C3C24E9DD38C}"/>
              </a:ext>
            </a:extLst>
          </p:cNvPr>
          <p:cNvSpPr txBox="1"/>
          <p:nvPr/>
        </p:nvSpPr>
        <p:spPr>
          <a:xfrm>
            <a:off x="7792936" y="6303332"/>
            <a:ext cx="4159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23, 2023  |  Austin, Texas</a:t>
            </a:r>
          </a:p>
        </p:txBody>
      </p:sp>
      <p:pic>
        <p:nvPicPr>
          <p:cNvPr id="14" name="Picture 13" descr="A picture containing sky, outdoor, building, cloud&#10;&#10;Description automatically generated">
            <a:extLst>
              <a:ext uri="{FF2B5EF4-FFF2-40B4-BE49-F238E27FC236}">
                <a16:creationId xmlns:a16="http://schemas.microsoft.com/office/drawing/2014/main" id="{C5E933C8-6DF5-860B-2E94-DBAEB5B445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4" r="25974"/>
          <a:stretch/>
        </p:blipFill>
        <p:spPr>
          <a:xfrm>
            <a:off x="1" y="0"/>
            <a:ext cx="4694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29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States with Most Population Growth, 2010 to 2020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737571"/>
              </p:ext>
            </p:extLst>
          </p:nvPr>
        </p:nvGraphicFramePr>
        <p:xfrm>
          <a:off x="1028321" y="1060540"/>
          <a:ext cx="10135357" cy="525354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964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4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56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13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88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40385">
                <a:tc>
                  <a:txBody>
                    <a:bodyPr/>
                    <a:lstStyle/>
                    <a:p>
                      <a:pPr marL="117475" indent="0" algn="l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233363" indent="0" algn="ctr" defTabSz="914400" rtl="0" eaLnBrk="1" latinLnBrk="0" hangingPunct="1"/>
                      <a:r>
                        <a:rPr lang="en-US" sz="1600" kern="1200" dirty="0">
                          <a:solidFill>
                            <a:schemeClr val="tx1"/>
                          </a:solidFill>
                        </a:rPr>
                        <a:t>2010</a:t>
                      </a:r>
                    </a:p>
                    <a:p>
                      <a:pPr marL="233363" indent="0" algn="ctr" defTabSz="914400" rtl="0" eaLnBrk="1" latinLnBrk="0" hangingPunct="1"/>
                      <a:r>
                        <a:rPr lang="en-US" sz="1600" kern="1200" dirty="0">
                          <a:solidFill>
                            <a:schemeClr val="tx1"/>
                          </a:solidFill>
                        </a:rPr>
                        <a:t>Population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233363" indent="0" algn="ctr" defTabSz="914400" rtl="0" eaLnBrk="1" latinLnBrk="0" hangingPunct="1"/>
                      <a:r>
                        <a:rPr lang="en-US" sz="1600" kern="1200" dirty="0">
                          <a:solidFill>
                            <a:schemeClr val="tx1"/>
                          </a:solidFill>
                        </a:rPr>
                        <a:t>2020</a:t>
                      </a:r>
                    </a:p>
                    <a:p>
                      <a:pPr marL="233363" indent="0" algn="ctr" defTabSz="914400" rtl="0" eaLnBrk="1" latinLnBrk="0" hangingPunct="1"/>
                      <a:r>
                        <a:rPr lang="en-US" sz="1600" kern="1200" dirty="0">
                          <a:solidFill>
                            <a:schemeClr val="tx1"/>
                          </a:solidFill>
                        </a:rPr>
                        <a:t> Population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233363" indent="0" algn="ctr" defTabSz="914400" rtl="0" eaLnBrk="1" latinLnBrk="0" hangingPunct="1"/>
                      <a:r>
                        <a:rPr lang="en-US" sz="1600" kern="1200" dirty="0">
                          <a:solidFill>
                            <a:schemeClr val="tx1"/>
                          </a:solidFill>
                        </a:rPr>
                        <a:t>Numeric</a:t>
                      </a:r>
                    </a:p>
                    <a:p>
                      <a:pPr marL="233363" indent="0" algn="ctr" defTabSz="914400" rtl="0" eaLnBrk="1" latinLnBrk="0" hangingPunct="1"/>
                      <a:r>
                        <a:rPr lang="en-US" sz="1600" kern="1200" dirty="0">
                          <a:solidFill>
                            <a:schemeClr val="tx1"/>
                          </a:solidFill>
                        </a:rPr>
                        <a:t>Change</a:t>
                      </a:r>
                    </a:p>
                    <a:p>
                      <a:pPr marL="233363" indent="0" algn="ctr" defTabSz="914400" rtl="0" eaLnBrk="1" latinLnBrk="0" hangingPunct="1"/>
                      <a:r>
                        <a:rPr lang="en-US" sz="1600" kern="1200" dirty="0">
                          <a:solidFill>
                            <a:schemeClr val="tx1"/>
                          </a:solidFill>
                        </a:rPr>
                        <a:t>2010-2020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58738" indent="0"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Percent</a:t>
                      </a:r>
                    </a:p>
                    <a:p>
                      <a:pPr marL="58738" indent="0"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Change</a:t>
                      </a:r>
                    </a:p>
                    <a:p>
                      <a:pPr marL="58738" indent="0"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2010-2020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6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United States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308,745,538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331,449,281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22,703,743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7.4%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17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Texas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25,145,561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29,145,505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3,999,944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15.9%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Florida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18,801,310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21,538,187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2,736,877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14.6%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67118346"/>
                  </a:ext>
                </a:extLst>
              </a:tr>
              <a:tr h="295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California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37,253,956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39,538,223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2,284,267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6.1%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03805305"/>
                  </a:ext>
                </a:extLst>
              </a:tr>
              <a:tr h="295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Georgia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9,687,653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10,711,908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1,024,255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10.6%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7128006"/>
                  </a:ext>
                </a:extLst>
              </a:tr>
              <a:tr h="3255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Washington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6,724,540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7,705,281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980,741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14.6%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89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North Carolina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9,535,483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10,439,388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903,905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9.5%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5442627"/>
                  </a:ext>
                </a:extLst>
              </a:tr>
              <a:tr h="39289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New York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19,378,102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20,201,249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823,147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42056116"/>
                  </a:ext>
                </a:extLst>
              </a:tr>
              <a:tr h="39289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Arizona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6,392,017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7,151,502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759,485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11.9%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03584441"/>
                  </a:ext>
                </a:extLst>
              </a:tr>
              <a:tr h="39289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Colorado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5,029,196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5,773,714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744,518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14.8%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603209"/>
                  </a:ext>
                </a:extLst>
              </a:tr>
              <a:tr h="39289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Virginia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8,001,024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8,631,393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630,369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7.9%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0265642"/>
                  </a:ext>
                </a:extLst>
              </a:tr>
              <a:tr h="295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Tennessee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6,346,105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6,910,840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564,735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8.9%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5692329"/>
                  </a:ext>
                </a:extLst>
              </a:tr>
              <a:tr h="295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Utah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2,763,885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3,271,616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507,731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18.4%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9260453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43774" y="6591173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SOURCE: U.S. Census Bureau. 2010 and 2020 Census Count and 2021 Population Estimates			</a:t>
            </a:r>
          </a:p>
        </p:txBody>
      </p:sp>
    </p:spTree>
    <p:extLst>
      <p:ext uri="{BB962C8B-B14F-4D97-AF65-F5344CB8AC3E}">
        <p14:creationId xmlns:p14="http://schemas.microsoft.com/office/powerpoint/2010/main" val="2158527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0D15E9-E5D8-4675-8DD5-AC946F742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3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2CFB46C-1AD5-C546-B3DC-908F00E2E2A5}"/>
              </a:ext>
            </a:extLst>
          </p:cNvPr>
          <p:cNvGrpSpPr/>
          <p:nvPr/>
        </p:nvGrpSpPr>
        <p:grpSpPr>
          <a:xfrm>
            <a:off x="960745" y="1360750"/>
            <a:ext cx="10393055" cy="4422119"/>
            <a:chOff x="1447507" y="1610247"/>
            <a:chExt cx="10393055" cy="442211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449F9E6-4D35-4985-95DE-B456E056AA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3051"/>
            <a:stretch/>
          </p:blipFill>
          <p:spPr>
            <a:xfrm>
              <a:off x="1447507" y="1610247"/>
              <a:ext cx="10393055" cy="4422119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50E6A40-587F-4C1F-BAB1-D6BBC65A01DD}"/>
                </a:ext>
              </a:extLst>
            </p:cNvPr>
            <p:cNvSpPr/>
            <p:nvPr/>
          </p:nvSpPr>
          <p:spPr>
            <a:xfrm>
              <a:off x="2105973" y="4615686"/>
              <a:ext cx="3754357" cy="342813"/>
            </a:xfrm>
            <a:prstGeom prst="rect">
              <a:avLst/>
            </a:prstGeom>
            <a:solidFill>
              <a:srgbClr val="C00000">
                <a:alpha val="24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FBB12EB-1D13-4468-8960-4F3D635E247C}"/>
              </a:ext>
            </a:extLst>
          </p:cNvPr>
          <p:cNvSpPr txBox="1"/>
          <p:nvPr/>
        </p:nvSpPr>
        <p:spPr>
          <a:xfrm>
            <a:off x="2209808" y="5981409"/>
            <a:ext cx="777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Texas had an undercount of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-0.97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2010 (not statistically different from 0)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3EEDE3-BBD6-A826-6C45-D6A24A70D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States with an Undercount or Overcount</a:t>
            </a:r>
          </a:p>
        </p:txBody>
      </p:sp>
    </p:spTree>
    <p:extLst>
      <p:ext uri="{BB962C8B-B14F-4D97-AF65-F5344CB8AC3E}">
        <p14:creationId xmlns:p14="http://schemas.microsoft.com/office/powerpoint/2010/main" val="32389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2F3943-2906-4294-9235-CA17BD213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4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26CDD8D-2EB2-C43F-02E2-3EC6873A15EC}"/>
              </a:ext>
            </a:extLst>
          </p:cNvPr>
          <p:cNvGrpSpPr/>
          <p:nvPr/>
        </p:nvGrpSpPr>
        <p:grpSpPr>
          <a:xfrm>
            <a:off x="946041" y="1335666"/>
            <a:ext cx="10407759" cy="4477896"/>
            <a:chOff x="1784241" y="2330106"/>
            <a:chExt cx="10407759" cy="447789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3F0071C-6F15-4C77-92A2-69B0567567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2106"/>
            <a:stretch/>
          </p:blipFill>
          <p:spPr>
            <a:xfrm>
              <a:off x="1784241" y="2330106"/>
              <a:ext cx="10407759" cy="4477896"/>
            </a:xfrm>
            <a:prstGeom prst="rect">
              <a:avLst/>
            </a:prstGeom>
          </p:spPr>
        </p:pic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D30B9BE0-B493-46DC-8530-49E08E0EAC9A}"/>
                </a:ext>
              </a:extLst>
            </p:cNvPr>
            <p:cNvSpPr/>
            <p:nvPr/>
          </p:nvSpPr>
          <p:spPr>
            <a:xfrm>
              <a:off x="7292196" y="3933645"/>
              <a:ext cx="621102" cy="33355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7FD8AFE-F865-4D34-94C9-A9CDA090BF59}"/>
                </a:ext>
              </a:extLst>
            </p:cNvPr>
            <p:cNvSpPr/>
            <p:nvPr/>
          </p:nvSpPr>
          <p:spPr>
            <a:xfrm>
              <a:off x="7292196" y="5752705"/>
              <a:ext cx="621102" cy="33355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8105FB10-559A-F38F-F4AD-CABFA4BCC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Percent Net Coverage Error by Race and Hispanic Origin: 2010-2020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938000-8655-D312-D1A0-31E060493922}"/>
              </a:ext>
            </a:extLst>
          </p:cNvPr>
          <p:cNvSpPr txBox="1"/>
          <p:nvPr/>
        </p:nvSpPr>
        <p:spPr>
          <a:xfrm>
            <a:off x="844704" y="6006062"/>
            <a:ext cx="43954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Post-Enumeration Survey and Demographic Analysis</a:t>
            </a:r>
          </a:p>
        </p:txBody>
      </p:sp>
    </p:spTree>
    <p:extLst>
      <p:ext uri="{BB962C8B-B14F-4D97-AF65-F5344CB8AC3E}">
        <p14:creationId xmlns:p14="http://schemas.microsoft.com/office/powerpoint/2010/main" val="2815962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0FBABE-22A3-40A0-9F50-8E2638305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4C4BBA4-ED01-4DA1-A48F-9468EF9D2F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856284"/>
              </p:ext>
            </p:extLst>
          </p:nvPr>
        </p:nvGraphicFramePr>
        <p:xfrm>
          <a:off x="242887" y="837735"/>
          <a:ext cx="11706226" cy="4864517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2902369">
                  <a:extLst>
                    <a:ext uri="{9D8B030D-6E8A-4147-A177-3AD203B41FA5}">
                      <a16:colId xmlns:a16="http://schemas.microsoft.com/office/drawing/2014/main" val="3243746556"/>
                    </a:ext>
                  </a:extLst>
                </a:gridCol>
                <a:gridCol w="1567279">
                  <a:extLst>
                    <a:ext uri="{9D8B030D-6E8A-4147-A177-3AD203B41FA5}">
                      <a16:colId xmlns:a16="http://schemas.microsoft.com/office/drawing/2014/main" val="244416065"/>
                    </a:ext>
                  </a:extLst>
                </a:gridCol>
                <a:gridCol w="1567279">
                  <a:extLst>
                    <a:ext uri="{9D8B030D-6E8A-4147-A177-3AD203B41FA5}">
                      <a16:colId xmlns:a16="http://schemas.microsoft.com/office/drawing/2014/main" val="449721025"/>
                    </a:ext>
                  </a:extLst>
                </a:gridCol>
                <a:gridCol w="1444180">
                  <a:extLst>
                    <a:ext uri="{9D8B030D-6E8A-4147-A177-3AD203B41FA5}">
                      <a16:colId xmlns:a16="http://schemas.microsoft.com/office/drawing/2014/main" val="3105081900"/>
                    </a:ext>
                  </a:extLst>
                </a:gridCol>
                <a:gridCol w="1494072">
                  <a:extLst>
                    <a:ext uri="{9D8B030D-6E8A-4147-A177-3AD203B41FA5}">
                      <a16:colId xmlns:a16="http://schemas.microsoft.com/office/drawing/2014/main" val="2397931014"/>
                    </a:ext>
                  </a:extLst>
                </a:gridCol>
                <a:gridCol w="950925">
                  <a:extLst>
                    <a:ext uri="{9D8B030D-6E8A-4147-A177-3AD203B41FA5}">
                      <a16:colId xmlns:a16="http://schemas.microsoft.com/office/drawing/2014/main" val="3868210721"/>
                    </a:ext>
                  </a:extLst>
                </a:gridCol>
                <a:gridCol w="890061">
                  <a:extLst>
                    <a:ext uri="{9D8B030D-6E8A-4147-A177-3AD203B41FA5}">
                      <a16:colId xmlns:a16="http://schemas.microsoft.com/office/drawing/2014/main" val="2988814659"/>
                    </a:ext>
                  </a:extLst>
                </a:gridCol>
                <a:gridCol w="890061">
                  <a:extLst>
                    <a:ext uri="{9D8B030D-6E8A-4147-A177-3AD203B41FA5}">
                      <a16:colId xmlns:a16="http://schemas.microsoft.com/office/drawing/2014/main" val="2514187327"/>
                    </a:ext>
                  </a:extLst>
                </a:gridCol>
              </a:tblGrid>
              <a:tr h="54242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Geographic Area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Population Estimate (as of July 1)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376788"/>
                  </a:ext>
                </a:extLst>
              </a:tr>
              <a:tr h="5980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2020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T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2021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ctr">
                    <a:lnT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2022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ctr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Change 21-22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Rank Change </a:t>
                      </a:r>
                    </a:p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21-22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Pct. Change 21-22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Rank </a:t>
                      </a:r>
                    </a:p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Pct. Change </a:t>
                      </a:r>
                    </a:p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21-22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07301022"/>
                  </a:ext>
                </a:extLst>
              </a:tr>
              <a:tr h="328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United States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85725" marR="9525" marT="9525" marB="0" anchor="b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331,511,512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332,031,554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333,287,557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en-US" sz="1400" u="none" strike="noStrike" dirty="0">
                          <a:effectLst/>
                        </a:rPr>
                        <a:t>     1,256,003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0.4%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033033"/>
                  </a:ext>
                </a:extLst>
              </a:tr>
              <a:tr h="3850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Texas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            29,232,474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            29,558,864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effectLst/>
                        </a:rPr>
                        <a:t>            </a:t>
                      </a:r>
                      <a:r>
                        <a:rPr lang="en-US" sz="1600" b="1" u="none" strike="noStrike" dirty="0">
                          <a:effectLst/>
                        </a:rPr>
                        <a:t>30,029,572</a:t>
                      </a:r>
                      <a:r>
                        <a:rPr lang="en-US" sz="1400" b="1" u="none" strike="noStrike" dirty="0">
                          <a:effectLst/>
                        </a:rPr>
                        <a:t>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en-US" sz="1400" b="1" u="none" strike="noStrike" dirty="0">
                          <a:effectLst/>
                        </a:rPr>
                        <a:t>        470,708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1.6%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31513372"/>
                  </a:ext>
                </a:extLst>
              </a:tr>
              <a:tr h="328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Florida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21,589,602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21,828,069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22,244,823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en-US" sz="1400" u="none" strike="noStrike" dirty="0">
                          <a:effectLst/>
                        </a:rPr>
                        <a:t>        416,754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1.9%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3282324"/>
                  </a:ext>
                </a:extLst>
              </a:tr>
              <a:tr h="328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North Carolina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10,449,445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10,565,885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10,698,973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en-US" sz="1400" u="none" strike="noStrike" dirty="0">
                          <a:effectLst/>
                        </a:rPr>
                        <a:t>        133,088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1.3%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28009842"/>
                  </a:ext>
                </a:extLst>
              </a:tr>
              <a:tr h="328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Georgia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10,729,828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10,788,029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10,912,876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en-US" sz="1400" u="none" strike="noStrike" dirty="0">
                          <a:effectLst/>
                        </a:rPr>
                        <a:t>        124,847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1.2%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8983854"/>
                  </a:ext>
                </a:extLst>
              </a:tr>
              <a:tr h="328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Arizona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7,179,943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7,264,877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7,359,197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en-US" sz="1400" u="none" strike="noStrike" dirty="0">
                          <a:effectLst/>
                        </a:rPr>
                        <a:t>           94,320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1.3%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76225109"/>
                  </a:ext>
                </a:extLst>
              </a:tr>
              <a:tr h="328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South Carolina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5,131,848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5,193,266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5,282,634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en-US" sz="1400" u="none" strike="noStrike" dirty="0">
                          <a:effectLst/>
                        </a:rPr>
                        <a:t>           89,368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1.7%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2239769"/>
                  </a:ext>
                </a:extLst>
              </a:tr>
              <a:tr h="328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Tennessee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6,925,619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6,968,351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7,051,339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en-US" sz="1400" u="none" strike="noStrike" dirty="0">
                          <a:effectLst/>
                        </a:rPr>
                        <a:t>           82,988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1.2%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07398300"/>
                  </a:ext>
                </a:extLst>
              </a:tr>
              <a:tr h="328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Washington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7,724,031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7,740,745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7,785,786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en-US" sz="1400" u="none" strike="noStrike" dirty="0">
                          <a:effectLst/>
                        </a:rPr>
                        <a:t>           45,041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0.6%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0200975"/>
                  </a:ext>
                </a:extLst>
              </a:tr>
              <a:tr h="328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Utah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3,283,785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3,339,113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3,380,800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en-US" sz="1400" u="none" strike="noStrike" dirty="0">
                          <a:effectLst/>
                        </a:rPr>
                        <a:t>           41,687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1.2%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60681515"/>
                  </a:ext>
                </a:extLst>
              </a:tr>
              <a:tr h="3287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Idaho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1,849,202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1,904,314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1,939,033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en-US" sz="1400" u="none" strike="noStrike" dirty="0">
                          <a:effectLst/>
                        </a:rPr>
                        <a:t>           34,719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1.8%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05654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985041B-ADF6-48F6-B9C5-B6BA98FF8583}"/>
              </a:ext>
            </a:extLst>
          </p:cNvPr>
          <p:cNvSpPr txBox="1"/>
          <p:nvPr/>
        </p:nvSpPr>
        <p:spPr>
          <a:xfrm>
            <a:off x="2066343" y="5950459"/>
            <a:ext cx="3655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’20-’21 -&gt;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902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of new Texans per day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1D163A-2118-4443-8CE0-55A10937214D}"/>
              </a:ext>
            </a:extLst>
          </p:cNvPr>
          <p:cNvSpPr txBox="1"/>
          <p:nvPr/>
        </p:nvSpPr>
        <p:spPr>
          <a:xfrm>
            <a:off x="6208638" y="5950472"/>
            <a:ext cx="3632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’21-’22 -&gt;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1,290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new Texans per day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984A18-FABA-42EE-A41A-C504AFF186C7}"/>
              </a:ext>
            </a:extLst>
          </p:cNvPr>
          <p:cNvSpPr/>
          <p:nvPr/>
        </p:nvSpPr>
        <p:spPr>
          <a:xfrm>
            <a:off x="6563050" y="2371112"/>
            <a:ext cx="1312905" cy="36933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0E1821-9E05-4D48-AB4F-D9E28216941E}"/>
              </a:ext>
            </a:extLst>
          </p:cNvPr>
          <p:cNvSpPr txBox="1"/>
          <p:nvPr/>
        </p:nvSpPr>
        <p:spPr>
          <a:xfrm>
            <a:off x="60960" y="6611779"/>
            <a:ext cx="40895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US Census Bureau, Population Estimates, 2021 and 2022 vintages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FACA8C-A04C-D478-D614-DE0DD74DE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287" y="0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States with Most Population Growth, 2020 to 2022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69B5F5-4E2C-DE3D-7AC5-CCD9B8E08067}"/>
              </a:ext>
            </a:extLst>
          </p:cNvPr>
          <p:cNvSpPr/>
          <p:nvPr/>
        </p:nvSpPr>
        <p:spPr>
          <a:xfrm>
            <a:off x="6117996" y="5922885"/>
            <a:ext cx="3733014" cy="41158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5D81EA-B014-1667-B008-B0B2BFF5269C}"/>
              </a:ext>
            </a:extLst>
          </p:cNvPr>
          <p:cNvSpPr/>
          <p:nvPr/>
        </p:nvSpPr>
        <p:spPr>
          <a:xfrm>
            <a:off x="2066343" y="5924383"/>
            <a:ext cx="3733014" cy="41158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82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17D038A-C711-4B89-99D4-8401AE2F60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9" t="1022" r="1548" b="3070"/>
          <a:stretch/>
        </p:blipFill>
        <p:spPr>
          <a:xfrm>
            <a:off x="3242820" y="1051740"/>
            <a:ext cx="7607809" cy="5796833"/>
          </a:xfrm>
          <a:prstGeom prst="rect">
            <a:avLst/>
          </a:prstGeom>
        </p:spPr>
      </p:pic>
      <p:sp>
        <p:nvSpPr>
          <p:cNvPr id="7" name="Freeform 5">
            <a:extLst>
              <a:ext uri="{FF2B5EF4-FFF2-40B4-BE49-F238E27FC236}">
                <a16:creationId xmlns:a16="http://schemas.microsoft.com/office/drawing/2014/main" id="{6C45AA4D-B40C-448E-AB1F-A375E054437C}"/>
              </a:ext>
            </a:extLst>
          </p:cNvPr>
          <p:cNvSpPr/>
          <p:nvPr/>
        </p:nvSpPr>
        <p:spPr>
          <a:xfrm>
            <a:off x="7062337" y="2507888"/>
            <a:ext cx="1449658" cy="3423425"/>
          </a:xfrm>
          <a:custGeom>
            <a:avLst/>
            <a:gdLst>
              <a:gd name="connsiteX0" fmla="*/ 0 w 1020216"/>
              <a:gd name="connsiteY0" fmla="*/ 3295291 h 3295291"/>
              <a:gd name="connsiteX1" fmla="*/ 34506 w 1020216"/>
              <a:gd name="connsiteY1" fmla="*/ 3209027 h 3295291"/>
              <a:gd name="connsiteX2" fmla="*/ 69011 w 1020216"/>
              <a:gd name="connsiteY2" fmla="*/ 3157268 h 3295291"/>
              <a:gd name="connsiteX3" fmla="*/ 86264 w 1020216"/>
              <a:gd name="connsiteY3" fmla="*/ 3105510 h 3295291"/>
              <a:gd name="connsiteX4" fmla="*/ 155276 w 1020216"/>
              <a:gd name="connsiteY4" fmla="*/ 3001993 h 3295291"/>
              <a:gd name="connsiteX5" fmla="*/ 189781 w 1020216"/>
              <a:gd name="connsiteY5" fmla="*/ 2950234 h 3295291"/>
              <a:gd name="connsiteX6" fmla="*/ 224287 w 1020216"/>
              <a:gd name="connsiteY6" fmla="*/ 2898476 h 3295291"/>
              <a:gd name="connsiteX7" fmla="*/ 276045 w 1020216"/>
              <a:gd name="connsiteY7" fmla="*/ 2743200 h 3295291"/>
              <a:gd name="connsiteX8" fmla="*/ 293298 w 1020216"/>
              <a:gd name="connsiteY8" fmla="*/ 2691442 h 3295291"/>
              <a:gd name="connsiteX9" fmla="*/ 327804 w 1020216"/>
              <a:gd name="connsiteY9" fmla="*/ 2553419 h 3295291"/>
              <a:gd name="connsiteX10" fmla="*/ 345057 w 1020216"/>
              <a:gd name="connsiteY10" fmla="*/ 2501661 h 3295291"/>
              <a:gd name="connsiteX11" fmla="*/ 362310 w 1020216"/>
              <a:gd name="connsiteY11" fmla="*/ 2432649 h 3295291"/>
              <a:gd name="connsiteX12" fmla="*/ 379562 w 1020216"/>
              <a:gd name="connsiteY12" fmla="*/ 2380891 h 3295291"/>
              <a:gd name="connsiteX13" fmla="*/ 396815 w 1020216"/>
              <a:gd name="connsiteY13" fmla="*/ 2311880 h 3295291"/>
              <a:gd name="connsiteX14" fmla="*/ 483079 w 1020216"/>
              <a:gd name="connsiteY14" fmla="*/ 2242868 h 3295291"/>
              <a:gd name="connsiteX15" fmla="*/ 586596 w 1020216"/>
              <a:gd name="connsiteY15" fmla="*/ 2173857 h 3295291"/>
              <a:gd name="connsiteX16" fmla="*/ 621102 w 1020216"/>
              <a:gd name="connsiteY16" fmla="*/ 2018582 h 3295291"/>
              <a:gd name="connsiteX17" fmla="*/ 638355 w 1020216"/>
              <a:gd name="connsiteY17" fmla="*/ 1966823 h 3295291"/>
              <a:gd name="connsiteX18" fmla="*/ 672861 w 1020216"/>
              <a:gd name="connsiteY18" fmla="*/ 1828800 h 3295291"/>
              <a:gd name="connsiteX19" fmla="*/ 724619 w 1020216"/>
              <a:gd name="connsiteY19" fmla="*/ 1621766 h 3295291"/>
              <a:gd name="connsiteX20" fmla="*/ 741872 w 1020216"/>
              <a:gd name="connsiteY20" fmla="*/ 1552755 h 3295291"/>
              <a:gd name="connsiteX21" fmla="*/ 776378 w 1020216"/>
              <a:gd name="connsiteY21" fmla="*/ 1500997 h 3295291"/>
              <a:gd name="connsiteX22" fmla="*/ 793630 w 1020216"/>
              <a:gd name="connsiteY22" fmla="*/ 1449238 h 3295291"/>
              <a:gd name="connsiteX23" fmla="*/ 862642 w 1020216"/>
              <a:gd name="connsiteY23" fmla="*/ 1345721 h 3295291"/>
              <a:gd name="connsiteX24" fmla="*/ 914400 w 1020216"/>
              <a:gd name="connsiteY24" fmla="*/ 862642 h 3295291"/>
              <a:gd name="connsiteX25" fmla="*/ 983411 w 1020216"/>
              <a:gd name="connsiteY25" fmla="*/ 741872 h 3295291"/>
              <a:gd name="connsiteX26" fmla="*/ 1017917 w 1020216"/>
              <a:gd name="connsiteY26" fmla="*/ 621102 h 3295291"/>
              <a:gd name="connsiteX27" fmla="*/ 1017917 w 1020216"/>
              <a:gd name="connsiteY27" fmla="*/ 0 h 3295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20216" h="3295291">
                <a:moveTo>
                  <a:pt x="0" y="3295291"/>
                </a:moveTo>
                <a:cubicBezTo>
                  <a:pt x="11502" y="3266536"/>
                  <a:pt x="20656" y="3236727"/>
                  <a:pt x="34506" y="3209027"/>
                </a:cubicBezTo>
                <a:cubicBezTo>
                  <a:pt x="43779" y="3190481"/>
                  <a:pt x="59738" y="3175814"/>
                  <a:pt x="69011" y="3157268"/>
                </a:cubicBezTo>
                <a:cubicBezTo>
                  <a:pt x="77144" y="3141002"/>
                  <a:pt x="77432" y="3121407"/>
                  <a:pt x="86264" y="3105510"/>
                </a:cubicBezTo>
                <a:cubicBezTo>
                  <a:pt x="106404" y="3069258"/>
                  <a:pt x="132272" y="3036499"/>
                  <a:pt x="155276" y="3001993"/>
                </a:cubicBezTo>
                <a:lnTo>
                  <a:pt x="189781" y="2950234"/>
                </a:lnTo>
                <a:lnTo>
                  <a:pt x="224287" y="2898476"/>
                </a:lnTo>
                <a:lnTo>
                  <a:pt x="276045" y="2743200"/>
                </a:lnTo>
                <a:cubicBezTo>
                  <a:pt x="281796" y="2725947"/>
                  <a:pt x="288887" y="2709085"/>
                  <a:pt x="293298" y="2691442"/>
                </a:cubicBezTo>
                <a:cubicBezTo>
                  <a:pt x="304800" y="2645434"/>
                  <a:pt x="312807" y="2598409"/>
                  <a:pt x="327804" y="2553419"/>
                </a:cubicBezTo>
                <a:cubicBezTo>
                  <a:pt x="333555" y="2536166"/>
                  <a:pt x="340061" y="2519147"/>
                  <a:pt x="345057" y="2501661"/>
                </a:cubicBezTo>
                <a:cubicBezTo>
                  <a:pt x="351571" y="2478861"/>
                  <a:pt x="355796" y="2455449"/>
                  <a:pt x="362310" y="2432649"/>
                </a:cubicBezTo>
                <a:cubicBezTo>
                  <a:pt x="367306" y="2415163"/>
                  <a:pt x="374566" y="2398377"/>
                  <a:pt x="379562" y="2380891"/>
                </a:cubicBezTo>
                <a:cubicBezTo>
                  <a:pt x="386076" y="2358092"/>
                  <a:pt x="387474" y="2333674"/>
                  <a:pt x="396815" y="2311880"/>
                </a:cubicBezTo>
                <a:cubicBezTo>
                  <a:pt x="430686" y="2232848"/>
                  <a:pt x="421054" y="2277326"/>
                  <a:pt x="483079" y="2242868"/>
                </a:cubicBezTo>
                <a:cubicBezTo>
                  <a:pt x="519331" y="2222728"/>
                  <a:pt x="586596" y="2173857"/>
                  <a:pt x="586596" y="2173857"/>
                </a:cubicBezTo>
                <a:cubicBezTo>
                  <a:pt x="625435" y="2057340"/>
                  <a:pt x="580616" y="2200765"/>
                  <a:pt x="621102" y="2018582"/>
                </a:cubicBezTo>
                <a:cubicBezTo>
                  <a:pt x="625047" y="2000829"/>
                  <a:pt x="633944" y="1984466"/>
                  <a:pt x="638355" y="1966823"/>
                </a:cubicBezTo>
                <a:lnTo>
                  <a:pt x="672861" y="1828800"/>
                </a:lnTo>
                <a:cubicBezTo>
                  <a:pt x="696092" y="1689406"/>
                  <a:pt x="679051" y="1758469"/>
                  <a:pt x="724619" y="1621766"/>
                </a:cubicBezTo>
                <a:cubicBezTo>
                  <a:pt x="732117" y="1599271"/>
                  <a:pt x="732531" y="1574549"/>
                  <a:pt x="741872" y="1552755"/>
                </a:cubicBezTo>
                <a:cubicBezTo>
                  <a:pt x="750040" y="1533696"/>
                  <a:pt x="764876" y="1518250"/>
                  <a:pt x="776378" y="1500997"/>
                </a:cubicBezTo>
                <a:cubicBezTo>
                  <a:pt x="782129" y="1483744"/>
                  <a:pt x="784798" y="1465136"/>
                  <a:pt x="793630" y="1449238"/>
                </a:cubicBezTo>
                <a:cubicBezTo>
                  <a:pt x="813770" y="1412986"/>
                  <a:pt x="862642" y="1345721"/>
                  <a:pt x="862642" y="1345721"/>
                </a:cubicBezTo>
                <a:cubicBezTo>
                  <a:pt x="949971" y="1083728"/>
                  <a:pt x="851013" y="1411988"/>
                  <a:pt x="914400" y="862642"/>
                </a:cubicBezTo>
                <a:cubicBezTo>
                  <a:pt x="918937" y="823326"/>
                  <a:pt x="966279" y="776137"/>
                  <a:pt x="983411" y="741872"/>
                </a:cubicBezTo>
                <a:cubicBezTo>
                  <a:pt x="991771" y="725153"/>
                  <a:pt x="1017626" y="632741"/>
                  <a:pt x="1017917" y="621102"/>
                </a:cubicBezTo>
                <a:cubicBezTo>
                  <a:pt x="1023091" y="414133"/>
                  <a:pt x="1017917" y="207034"/>
                  <a:pt x="1017917" y="0"/>
                </a:cubicBezTo>
              </a:path>
            </a:pathLst>
          </a:custGeom>
          <a:noFill/>
          <a:ln w="79375">
            <a:solidFill>
              <a:schemeClr val="bg1">
                <a:alpha val="5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42EEA1AA-169E-45AB-9482-00A3ADDBA187}"/>
              </a:ext>
            </a:extLst>
          </p:cNvPr>
          <p:cNvSpPr/>
          <p:nvPr/>
        </p:nvSpPr>
        <p:spPr>
          <a:xfrm rot="21173131">
            <a:off x="7627466" y="3056000"/>
            <a:ext cx="1520662" cy="1699462"/>
          </a:xfrm>
          <a:prstGeom prst="triangle">
            <a:avLst>
              <a:gd name="adj" fmla="val 61782"/>
            </a:avLst>
          </a:prstGeom>
          <a:noFill/>
          <a:ln w="38100">
            <a:solidFill>
              <a:schemeClr val="accent2">
                <a:alpha val="7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0C3185-D8AA-CA85-0B72-DB53FF3ED7A6}"/>
              </a:ext>
            </a:extLst>
          </p:cNvPr>
          <p:cNvSpPr/>
          <p:nvPr/>
        </p:nvSpPr>
        <p:spPr>
          <a:xfrm>
            <a:off x="8949182" y="5439266"/>
            <a:ext cx="1552278" cy="12822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 descr="Interstate 35 marker">
            <a:extLst>
              <a:ext uri="{FF2B5EF4-FFF2-40B4-BE49-F238E27FC236}">
                <a16:creationId xmlns:a16="http://schemas.microsoft.com/office/drawing/2014/main" id="{A691A5C9-00A0-44A5-A72D-66AD76674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003" y="2113889"/>
            <a:ext cx="258306" cy="25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65FEA8-C8E9-4937-93A1-DCDC54120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6</a:t>
            </a:fld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8CD2BA7-78A4-4608-9A4A-4F5BDCF8D7F2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8259191" y="4028586"/>
            <a:ext cx="2591907" cy="139798"/>
          </a:xfrm>
          <a:prstGeom prst="straightConnector1">
            <a:avLst/>
          </a:prstGeom>
          <a:ln w="60325">
            <a:solidFill>
              <a:schemeClr val="accent2">
                <a:lumMod val="75000"/>
                <a:alpha val="98000"/>
              </a:schemeClr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D72505A-6153-4389-A831-EF14F81854D7}"/>
              </a:ext>
            </a:extLst>
          </p:cNvPr>
          <p:cNvSpPr txBox="1"/>
          <p:nvPr/>
        </p:nvSpPr>
        <p:spPr>
          <a:xfrm>
            <a:off x="10851098" y="3736198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87%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5BB792-436C-4E6B-A9CB-1C1E95206E4F}"/>
              </a:ext>
            </a:extLst>
          </p:cNvPr>
          <p:cNvSpPr txBox="1"/>
          <p:nvPr/>
        </p:nvSpPr>
        <p:spPr>
          <a:xfrm>
            <a:off x="60960" y="6611779"/>
            <a:ext cx="30251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US Census Bureau, 2022 Population Estimates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247DF04-A9F5-76C7-2225-D87ED47D3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2022 Estimated Population, Texas Counties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20EEBA5-90E4-06EB-0924-29EEEB1DC1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396" t="73119" r="6704" b="3071"/>
          <a:stretch/>
        </p:blipFill>
        <p:spPr>
          <a:xfrm>
            <a:off x="923827" y="2471520"/>
            <a:ext cx="2318993" cy="225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4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5B76D6-FCE5-4C56-89E2-606642D31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9418BA-9E05-47C6-95BC-BCE266330DE8}"/>
              </a:ext>
            </a:extLst>
          </p:cNvPr>
          <p:cNvSpPr txBox="1"/>
          <p:nvPr/>
        </p:nvSpPr>
        <p:spPr>
          <a:xfrm>
            <a:off x="60960" y="6611779"/>
            <a:ext cx="35894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US Census Bureau, Population Estimates, 2022 Vintage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F0F99C-1110-4F71-9DB3-7E6C8ECEEB8A}"/>
              </a:ext>
            </a:extLst>
          </p:cNvPr>
          <p:cNvSpPr txBox="1"/>
          <p:nvPr/>
        </p:nvSpPr>
        <p:spPr>
          <a:xfrm>
            <a:off x="806390" y="2974449"/>
            <a:ext cx="20985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of Texas counties lost population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C23506D-408D-BD28-F915-0DCF3385D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Estimated Numeric Change, Texas Counties, 2021-2022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BBD3E71-8FD6-429B-B292-485CCED9B778}"/>
              </a:ext>
            </a:extLst>
          </p:cNvPr>
          <p:cNvGrpSpPr/>
          <p:nvPr/>
        </p:nvGrpSpPr>
        <p:grpSpPr>
          <a:xfrm>
            <a:off x="3292185" y="1142333"/>
            <a:ext cx="7474227" cy="5715667"/>
            <a:chOff x="3292185" y="1142333"/>
            <a:chExt cx="7474227" cy="571566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4E3EEAE-BAF9-45A2-8AB3-ED1B01D717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575" t="759" r="1379" b="3221"/>
            <a:stretch/>
          </p:blipFill>
          <p:spPr>
            <a:xfrm>
              <a:off x="3292185" y="1142333"/>
              <a:ext cx="7474227" cy="5715667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26DD6B-2F98-71D5-08DB-3E2D137627CF}"/>
                </a:ext>
              </a:extLst>
            </p:cNvPr>
            <p:cNvSpPr/>
            <p:nvPr/>
          </p:nvSpPr>
          <p:spPr>
            <a:xfrm>
              <a:off x="8949182" y="5439266"/>
              <a:ext cx="1552278" cy="12822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 descr="A black and white image of a black and white image of a black and white image of a black and white image of a black and white image of a black and white image of a black and&#10;&#10;Description automatically generated with low confidence">
            <a:extLst>
              <a:ext uri="{FF2B5EF4-FFF2-40B4-BE49-F238E27FC236}">
                <a16:creationId xmlns:a16="http://schemas.microsoft.com/office/drawing/2014/main" id="{C9C767C4-6959-0A92-C847-B2F9FFF77F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19"/>
          <a:stretch/>
        </p:blipFill>
        <p:spPr>
          <a:xfrm>
            <a:off x="1516317" y="2580803"/>
            <a:ext cx="678730" cy="39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863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951791"/>
              </p:ext>
            </p:extLst>
          </p:nvPr>
        </p:nvGraphicFramePr>
        <p:xfrm>
          <a:off x="1399479" y="890594"/>
          <a:ext cx="9762429" cy="5569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3586">
                  <a:extLst>
                    <a:ext uri="{9D8B030D-6E8A-4147-A177-3AD203B41FA5}">
                      <a16:colId xmlns:a16="http://schemas.microsoft.com/office/drawing/2014/main" val="525756818"/>
                    </a:ext>
                  </a:extLst>
                </a:gridCol>
                <a:gridCol w="705451">
                  <a:extLst>
                    <a:ext uri="{9D8B030D-6E8A-4147-A177-3AD203B41FA5}">
                      <a16:colId xmlns:a16="http://schemas.microsoft.com/office/drawing/2014/main" val="3956983059"/>
                    </a:ext>
                  </a:extLst>
                </a:gridCol>
                <a:gridCol w="1810160">
                  <a:extLst>
                    <a:ext uri="{9D8B030D-6E8A-4147-A177-3AD203B41FA5}">
                      <a16:colId xmlns:a16="http://schemas.microsoft.com/office/drawing/2014/main" val="2723616987"/>
                    </a:ext>
                  </a:extLst>
                </a:gridCol>
                <a:gridCol w="1663812">
                  <a:extLst>
                    <a:ext uri="{9D8B030D-6E8A-4147-A177-3AD203B41FA5}">
                      <a16:colId xmlns:a16="http://schemas.microsoft.com/office/drawing/2014/main" val="598238824"/>
                    </a:ext>
                  </a:extLst>
                </a:gridCol>
                <a:gridCol w="1393140">
                  <a:extLst>
                    <a:ext uri="{9D8B030D-6E8A-4147-A177-3AD203B41FA5}">
                      <a16:colId xmlns:a16="http://schemas.microsoft.com/office/drawing/2014/main" val="3412997383"/>
                    </a:ext>
                  </a:extLst>
                </a:gridCol>
                <a:gridCol w="1393140">
                  <a:extLst>
                    <a:ext uri="{9D8B030D-6E8A-4147-A177-3AD203B41FA5}">
                      <a16:colId xmlns:a16="http://schemas.microsoft.com/office/drawing/2014/main" val="2026699358"/>
                    </a:ext>
                  </a:extLst>
                </a:gridCol>
                <a:gridCol w="1393140">
                  <a:extLst>
                    <a:ext uri="{9D8B030D-6E8A-4147-A177-3AD203B41FA5}">
                      <a16:colId xmlns:a16="http://schemas.microsoft.com/office/drawing/2014/main" val="2595499657"/>
                    </a:ext>
                  </a:extLst>
                </a:gridCol>
              </a:tblGrid>
              <a:tr h="106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County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US Rank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2022 Population Estimate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Population</a:t>
                      </a:r>
                      <a:r>
                        <a:rPr lang="en-US" sz="1800" u="none" strike="noStrike" baseline="0" dirty="0">
                          <a:effectLst/>
                        </a:rPr>
                        <a:t> Change </a:t>
                      </a:r>
                    </a:p>
                    <a:p>
                      <a:pPr algn="ctr" fontAlgn="b"/>
                      <a:r>
                        <a:rPr lang="en-US" sz="1800" u="none" strike="noStrike" baseline="0" dirty="0">
                          <a:effectLst/>
                        </a:rPr>
                        <a:t>2021-2022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Percent of Change from Natural Increase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Percent of Change from</a:t>
                      </a:r>
                    </a:p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International  </a:t>
                      </a:r>
                      <a:r>
                        <a:rPr lang="en-US" sz="1800" u="none" strike="noStrike" dirty="0">
                          <a:effectLst/>
                        </a:rPr>
                        <a:t>Migration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Percent of Change from Domestic Migration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678481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Harris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4,780,913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45,626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63.6%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-42.2%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7172438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Collin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1,158,696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44,246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18344317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Denton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977,281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33,424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11183314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 Bend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889,146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29,022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45316867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Bexar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2,059,530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28,635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28056475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Montgomery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678,490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28,229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82.5%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39762210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Williamson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671,418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26,967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30926044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Tarrant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2,154,595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25,193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4183867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Travis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1,326,436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17,892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8593721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Kaufman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172,366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14,150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92.9%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8169718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Hays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269,225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13,160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6814583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Dallas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2,600,840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12,886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128.5%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-144.2%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88018286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184,642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9,751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99.3%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543038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Brazoria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388,181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9,323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6741739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Ellis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212,182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9,075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6332172"/>
                  </a:ext>
                </a:extLst>
              </a:tr>
              <a:tr h="2789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Parker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165,834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8,868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96.0%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5609280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85750" y="6538912"/>
            <a:ext cx="4572000" cy="25750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Source: US Census  Bureau, 2022 Population Estimates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DE658E-3681-4F56-B818-CFD5B7BB2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42F9ED9-7F66-8DB0-BE4D-847C36C60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Top Counties for Numeric Growth in Texas, 2021-2022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7DD3AA-AF43-4161-AEFE-FCB5E49824D3}"/>
              </a:ext>
            </a:extLst>
          </p:cNvPr>
          <p:cNvSpPr/>
          <p:nvPr/>
        </p:nvSpPr>
        <p:spPr>
          <a:xfrm>
            <a:off x="9793224" y="2020824"/>
            <a:ext cx="1368684" cy="246888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EC6FB8-70A9-4DA8-9F89-DD0BDE859E8A}"/>
              </a:ext>
            </a:extLst>
          </p:cNvPr>
          <p:cNvSpPr/>
          <p:nvPr/>
        </p:nvSpPr>
        <p:spPr>
          <a:xfrm>
            <a:off x="9793224" y="5092694"/>
            <a:ext cx="1368684" cy="246888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2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CDF97D-D3A2-44B0-9D14-CF3E19837EB6}"/>
              </a:ext>
            </a:extLst>
          </p:cNvPr>
          <p:cNvSpPr/>
          <p:nvPr/>
        </p:nvSpPr>
        <p:spPr>
          <a:xfrm>
            <a:off x="4561312" y="6473512"/>
            <a:ext cx="62484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*Among counties with populations of 50,000 or more in 2021</a:t>
            </a:r>
            <a:endParaRPr lang="en-US" sz="11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1931F9-521F-497B-B7DD-C59494AB84DF}"/>
              </a:ext>
            </a:extLst>
          </p:cNvPr>
          <p:cNvSpPr/>
          <p:nvPr/>
        </p:nvSpPr>
        <p:spPr>
          <a:xfrm>
            <a:off x="85725" y="6538912"/>
            <a:ext cx="4572000" cy="25750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Source: US Census  Bureau, 2022 Population Estimates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79B881-2BBA-47A0-9434-8F3E1AC8A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D141E29-23A2-90AC-1015-AE8632D80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Top Counties for Percent Growth in Texas, 2021-2022*</a:t>
            </a: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3C4F2666-B718-8827-616B-ACF76F0A08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4053463"/>
              </p:ext>
            </p:extLst>
          </p:nvPr>
        </p:nvGraphicFramePr>
        <p:xfrm>
          <a:off x="1546456" y="880529"/>
          <a:ext cx="9099087" cy="5625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3011">
                  <a:extLst>
                    <a:ext uri="{9D8B030D-6E8A-4147-A177-3AD203B41FA5}">
                      <a16:colId xmlns:a16="http://schemas.microsoft.com/office/drawing/2014/main" val="3618365980"/>
                    </a:ext>
                  </a:extLst>
                </a:gridCol>
                <a:gridCol w="912428">
                  <a:extLst>
                    <a:ext uri="{9D8B030D-6E8A-4147-A177-3AD203B41FA5}">
                      <a16:colId xmlns:a16="http://schemas.microsoft.com/office/drawing/2014/main" val="272417622"/>
                    </a:ext>
                  </a:extLst>
                </a:gridCol>
                <a:gridCol w="1355023">
                  <a:extLst>
                    <a:ext uri="{9D8B030D-6E8A-4147-A177-3AD203B41FA5}">
                      <a16:colId xmlns:a16="http://schemas.microsoft.com/office/drawing/2014/main" val="1015821435"/>
                    </a:ext>
                  </a:extLst>
                </a:gridCol>
                <a:gridCol w="1133725">
                  <a:extLst>
                    <a:ext uri="{9D8B030D-6E8A-4147-A177-3AD203B41FA5}">
                      <a16:colId xmlns:a16="http://schemas.microsoft.com/office/drawing/2014/main" val="2286551118"/>
                    </a:ext>
                  </a:extLst>
                </a:gridCol>
                <a:gridCol w="1133725">
                  <a:extLst>
                    <a:ext uri="{9D8B030D-6E8A-4147-A177-3AD203B41FA5}">
                      <a16:colId xmlns:a16="http://schemas.microsoft.com/office/drawing/2014/main" val="1610831424"/>
                    </a:ext>
                  </a:extLst>
                </a:gridCol>
                <a:gridCol w="1133725">
                  <a:extLst>
                    <a:ext uri="{9D8B030D-6E8A-4147-A177-3AD203B41FA5}">
                      <a16:colId xmlns:a16="http://schemas.microsoft.com/office/drawing/2014/main" val="1733748141"/>
                    </a:ext>
                  </a:extLst>
                </a:gridCol>
                <a:gridCol w="1133725">
                  <a:extLst>
                    <a:ext uri="{9D8B030D-6E8A-4147-A177-3AD203B41FA5}">
                      <a16:colId xmlns:a16="http://schemas.microsoft.com/office/drawing/2014/main" val="173708240"/>
                    </a:ext>
                  </a:extLst>
                </a:gridCol>
                <a:gridCol w="1133725">
                  <a:extLst>
                    <a:ext uri="{9D8B030D-6E8A-4147-A177-3AD203B41FA5}">
                      <a16:colId xmlns:a16="http://schemas.microsoft.com/office/drawing/2014/main" val="2155483443"/>
                    </a:ext>
                  </a:extLst>
                </a:gridCol>
              </a:tblGrid>
              <a:tr h="12481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County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US Rank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2022 Population Estimate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Population Change </a:t>
                      </a:r>
                    </a:p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2021-2022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Percent Population</a:t>
                      </a:r>
                      <a:r>
                        <a:rPr lang="en-US" sz="1400" u="none" strike="noStrike" baseline="0" dirty="0">
                          <a:effectLst/>
                        </a:rPr>
                        <a:t> Change </a:t>
                      </a:r>
                    </a:p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2021-2022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Percent of Population</a:t>
                      </a:r>
                      <a:r>
                        <a:rPr lang="en-US" sz="1400" u="none" strike="noStrike" baseline="0" dirty="0">
                          <a:effectLst/>
                        </a:rPr>
                        <a:t> Change from Natural Increase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Percent of Population Change from International Migration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Percent of Population Change from Domestic Migration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48485120"/>
                  </a:ext>
                </a:extLst>
              </a:tr>
              <a:tr h="2918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Kaufman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172,366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14,150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92.9%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9818557"/>
                  </a:ext>
                </a:extLst>
              </a:tr>
              <a:tr h="2918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Rockwall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123,208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6,659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90.7%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4345998"/>
                  </a:ext>
                </a:extLst>
              </a:tr>
              <a:tr h="2918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184,642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9,751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99.3%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5615566"/>
                  </a:ext>
                </a:extLst>
              </a:tr>
              <a:tr h="2918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Parker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165,834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8,868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96.0%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5858210"/>
                  </a:ext>
                </a:extLst>
              </a:tr>
              <a:tr h="2918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Hays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269,225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13,160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85.3%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4744766"/>
                  </a:ext>
                </a:extLst>
              </a:tr>
              <a:tr h="2918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101,992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4,610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96.4%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25407770"/>
                  </a:ext>
                </a:extLst>
              </a:tr>
              <a:tr h="2918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Williamson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671,418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26,967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92.5%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4998668"/>
                  </a:ext>
                </a:extLst>
              </a:tr>
              <a:tr h="2918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74,895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3,007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82.5%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65111107"/>
                  </a:ext>
                </a:extLst>
              </a:tr>
              <a:tr h="2918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Montgomery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678,490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28,229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94.8%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7969331"/>
                  </a:ext>
                </a:extLst>
              </a:tr>
              <a:tr h="2918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Bastrop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106,188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4,022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13.6%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8.0%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78.4%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6070291"/>
                  </a:ext>
                </a:extLst>
              </a:tr>
              <a:tr h="2918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Johnson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195,506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8,064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97.3%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26570209"/>
                  </a:ext>
                </a:extLst>
              </a:tr>
              <a:tr h="2918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Waller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61,894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2,420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86.1%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3439868"/>
                  </a:ext>
                </a:extLst>
              </a:tr>
              <a:tr h="2918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108,282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4,824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13.9%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17.8%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68.3%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5767631"/>
                  </a:ext>
                </a:extLst>
              </a:tr>
              <a:tr h="2918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Collin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1,158,696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44,246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89.2%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49704231"/>
                  </a:ext>
                </a:extLst>
              </a:tr>
              <a:tr h="2918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 Bend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889,146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29,022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15.3%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23.1%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61.6%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6548535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7B2EE12-2678-46FE-80F5-76D71BA48EE3}"/>
              </a:ext>
            </a:extLst>
          </p:cNvPr>
          <p:cNvSpPr/>
          <p:nvPr/>
        </p:nvSpPr>
        <p:spPr>
          <a:xfrm>
            <a:off x="9507556" y="2137272"/>
            <a:ext cx="1137987" cy="4336240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98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117665-EE6F-403D-BF7E-CC7D68071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10</a:t>
            </a:fld>
            <a:endParaRPr lang="en-US" dirty="0"/>
          </a:p>
        </p:txBody>
      </p:sp>
      <p:pic>
        <p:nvPicPr>
          <p:cNvPr id="8" name="Picture 7" descr="A screenshot of a graph&#10;&#10;Description automatically generated with medium confidence">
            <a:extLst>
              <a:ext uri="{FF2B5EF4-FFF2-40B4-BE49-F238E27FC236}">
                <a16:creationId xmlns:a16="http://schemas.microsoft.com/office/drawing/2014/main" id="{1DD69EBF-1ED0-9E76-9017-4E1AB7681D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" t="51683" r="2630" b="6408"/>
          <a:stretch/>
        </p:blipFill>
        <p:spPr>
          <a:xfrm>
            <a:off x="1034933" y="1045619"/>
            <a:ext cx="10122134" cy="496959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C080191-23C0-6BC2-25EB-A26921146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Top Places for Numeric Growth, 2021-2022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654B17-C459-4CAC-A438-75DD22DA963D}"/>
              </a:ext>
            </a:extLst>
          </p:cNvPr>
          <p:cNvSpPr/>
          <p:nvPr/>
        </p:nvSpPr>
        <p:spPr>
          <a:xfrm>
            <a:off x="85725" y="6538912"/>
            <a:ext cx="4572000" cy="25750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Source: US Census  Bureau, 2022 Population Estimates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354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117665-EE6F-403D-BF7E-CC7D68071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6" descr="A screenshot of a graph&#10;&#10;Description automatically generated with medium confidence">
            <a:extLst>
              <a:ext uri="{FF2B5EF4-FFF2-40B4-BE49-F238E27FC236}">
                <a16:creationId xmlns:a16="http://schemas.microsoft.com/office/drawing/2014/main" id="{F71EA70D-AD43-6269-9BEB-757E108F54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" t="1991" r="2703" b="55256"/>
          <a:stretch/>
        </p:blipFill>
        <p:spPr>
          <a:xfrm>
            <a:off x="1011658" y="1112704"/>
            <a:ext cx="10604262" cy="524364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C080191-23C0-6BC2-25EB-A26921146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Top Places for Percent Growth, 2021-2022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7DA533-E8EB-4B5D-98A5-96DEC207CE58}"/>
              </a:ext>
            </a:extLst>
          </p:cNvPr>
          <p:cNvSpPr/>
          <p:nvPr/>
        </p:nvSpPr>
        <p:spPr>
          <a:xfrm>
            <a:off x="85725" y="6538912"/>
            <a:ext cx="4572000" cy="25750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Source: US Census  Bureau, 2022 Population Estimates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031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CDF7BE-DA65-404D-BD41-24588CEBF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B59E284-749C-4E31-B994-A383552596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7862712"/>
              </p:ext>
            </p:extLst>
          </p:nvPr>
        </p:nvGraphicFramePr>
        <p:xfrm>
          <a:off x="60959" y="937683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41DA03B-1781-449A-A383-A95E7C2C7993}"/>
              </a:ext>
            </a:extLst>
          </p:cNvPr>
          <p:cNvSpPr/>
          <p:nvPr/>
        </p:nvSpPr>
        <p:spPr>
          <a:xfrm>
            <a:off x="6714450" y="2677520"/>
            <a:ext cx="42177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3,999,944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new Texans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95.3%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attributable to growth of minority populations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3EBB76-07CC-4C5C-8E0B-7FFA06B994A6}"/>
              </a:ext>
            </a:extLst>
          </p:cNvPr>
          <p:cNvSpPr txBox="1"/>
          <p:nvPr/>
        </p:nvSpPr>
        <p:spPr>
          <a:xfrm>
            <a:off x="60959" y="6356351"/>
            <a:ext cx="5628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US Census Bureau, 2010 and 2020 Census, P.L. 94-171 Redistricting Files</a:t>
            </a:r>
          </a:p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Note: there were changes in the capture and processing of race data changed between 2010 and 2020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2D2827E-B52A-70FA-A0A3-5B0A25DA1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Minority population drove growth in Texas between 2010-2020</a:t>
            </a:r>
          </a:p>
        </p:txBody>
      </p:sp>
    </p:spTree>
    <p:extLst>
      <p:ext uri="{BB962C8B-B14F-4D97-AF65-F5344CB8AC3E}">
        <p14:creationId xmlns:p14="http://schemas.microsoft.com/office/powerpoint/2010/main" val="940950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4B9AC2-1857-4314-996B-EE6ED4DDD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13A8FF5-D0AF-4BDD-97A2-92356F67D777}"/>
              </a:ext>
            </a:extLst>
          </p:cNvPr>
          <p:cNvGraphicFramePr/>
          <p:nvPr/>
        </p:nvGraphicFramePr>
        <p:xfrm>
          <a:off x="685800" y="719667"/>
          <a:ext cx="10668000" cy="5738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5D563ED-EEC3-4D40-9DDE-93467B2DB9C0}"/>
              </a:ext>
            </a:extLst>
          </p:cNvPr>
          <p:cNvSpPr/>
          <p:nvPr/>
        </p:nvSpPr>
        <p:spPr>
          <a:xfrm>
            <a:off x="204439" y="659067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prstClr val="white">
                    <a:lumMod val="50000"/>
                  </a:prst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Source: U.S. Census Bureau, American Community Survey, 1-year sample, 2021</a:t>
            </a:r>
            <a:endParaRPr lang="en-US" sz="105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121A3FE-89F3-1410-F51C-7439B3267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Estimated Racial/Ethnic Composition of Texas Population, 2021</a:t>
            </a:r>
          </a:p>
        </p:txBody>
      </p:sp>
    </p:spTree>
    <p:extLst>
      <p:ext uri="{BB962C8B-B14F-4D97-AF65-F5344CB8AC3E}">
        <p14:creationId xmlns:p14="http://schemas.microsoft.com/office/powerpoint/2010/main" val="356068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FAF239-8CE0-403B-828B-22DCE325D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097B6E-7600-4B2C-A665-372E51FDA493}"/>
              </a:ext>
            </a:extLst>
          </p:cNvPr>
          <p:cNvSpPr txBox="1"/>
          <p:nvPr/>
        </p:nvSpPr>
        <p:spPr>
          <a:xfrm>
            <a:off x="60960" y="6611779"/>
            <a:ext cx="44310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US Census Bureau, 2010 and 2020 Census, P.L. 94-171 Redistricting Files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FABAE99-D638-760A-839C-57D7AFEB8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9175421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Difference in Population Density per Square Mile (2020-2010), Texas Counties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E4E250-25C1-F0B8-0F42-33795234E8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726" t="73808" r="3366" b="4609"/>
          <a:stretch/>
        </p:blipFill>
        <p:spPr>
          <a:xfrm>
            <a:off x="1027522" y="2672055"/>
            <a:ext cx="2705493" cy="206054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9CB56C2-748C-B84E-16F8-20236D0FFC39}"/>
              </a:ext>
            </a:extLst>
          </p:cNvPr>
          <p:cNvGrpSpPr/>
          <p:nvPr/>
        </p:nvGrpSpPr>
        <p:grpSpPr>
          <a:xfrm>
            <a:off x="3856639" y="1004893"/>
            <a:ext cx="7195127" cy="5606886"/>
            <a:chOff x="3856639" y="1004893"/>
            <a:chExt cx="7195127" cy="560688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9A28679-B34C-46B2-9EFB-FAFCA35B11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486" r="1276" b="1"/>
            <a:stretch/>
          </p:blipFill>
          <p:spPr>
            <a:xfrm>
              <a:off x="3856639" y="1004893"/>
              <a:ext cx="7195127" cy="5606886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2DA7DCC-DA99-20E4-35A4-8336529CC779}"/>
                </a:ext>
              </a:extLst>
            </p:cNvPr>
            <p:cNvSpPr/>
            <p:nvPr/>
          </p:nvSpPr>
          <p:spPr>
            <a:xfrm>
              <a:off x="9323109" y="5109328"/>
              <a:ext cx="1395167" cy="12470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42670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02E7B5-E756-4443-97C8-87ABC180DC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83" t="3301" r="3563" b="9903"/>
          <a:stretch/>
        </p:blipFill>
        <p:spPr>
          <a:xfrm>
            <a:off x="3927836" y="980065"/>
            <a:ext cx="7260144" cy="58685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BC841C-3E04-43BF-82C5-F895339DA840}"/>
              </a:ext>
            </a:extLst>
          </p:cNvPr>
          <p:cNvSpPr txBox="1"/>
          <p:nvPr/>
        </p:nvSpPr>
        <p:spPr>
          <a:xfrm>
            <a:off x="60960" y="6611779"/>
            <a:ext cx="30909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US Census Bureau, 2020 Population Estimates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F9BA22-CC80-4767-B6C6-03B6132BD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786" y="3624018"/>
            <a:ext cx="1596958" cy="16908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B35812-D9AC-4229-854C-DFD912BC9E2D}"/>
              </a:ext>
            </a:extLst>
          </p:cNvPr>
          <p:cNvSpPr txBox="1"/>
          <p:nvPr/>
        </p:nvSpPr>
        <p:spPr>
          <a:xfrm>
            <a:off x="791647" y="2089742"/>
            <a:ext cx="313618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86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counties had natural decrease over the decade (1/3 of Texas’ counties)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328336-BF90-488E-9AEE-50F9959CB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15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ECD576C-11BE-9D04-9535-1761B9D38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Estimated Natural Increase (Decrease), Texas Counties, 2010-2020</a:t>
            </a:r>
          </a:p>
        </p:txBody>
      </p:sp>
    </p:spTree>
    <p:extLst>
      <p:ext uri="{BB962C8B-B14F-4D97-AF65-F5344CB8AC3E}">
        <p14:creationId xmlns:p14="http://schemas.microsoft.com/office/powerpoint/2010/main" val="1037412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B7D739-1E86-4AB2-A7D4-25E9D4F4B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11" b="3556"/>
          <a:stretch/>
        </p:blipFill>
        <p:spPr>
          <a:xfrm>
            <a:off x="3581401" y="989813"/>
            <a:ext cx="7521321" cy="58587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4430C8-9B8B-4E6B-AF76-4109F2E80F87}"/>
              </a:ext>
            </a:extLst>
          </p:cNvPr>
          <p:cNvSpPr txBox="1"/>
          <p:nvPr/>
        </p:nvSpPr>
        <p:spPr>
          <a:xfrm>
            <a:off x="60960" y="6611779"/>
            <a:ext cx="30909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US Census Bureau, 2020 Population Estimates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8ED587-6729-4D28-8A36-C44EC08D7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938" y="3472581"/>
            <a:ext cx="1662026" cy="18912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11A696-35AB-40A0-A093-8739638B2DB1}"/>
              </a:ext>
            </a:extLst>
          </p:cNvPr>
          <p:cNvSpPr txBox="1"/>
          <p:nvPr/>
        </p:nvSpPr>
        <p:spPr>
          <a:xfrm>
            <a:off x="751485" y="2201487"/>
            <a:ext cx="32860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More than half (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134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of counties had net out domestic migration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1D8E5C-3FFC-4FFD-A426-56A647CAE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16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C3353F-AFA2-A3AA-70B0-CAC6BA601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Estimated Population Change from Domestic Migration, Texas Counties, 2010-2020</a:t>
            </a:r>
          </a:p>
        </p:txBody>
      </p:sp>
    </p:spTree>
    <p:extLst>
      <p:ext uri="{BB962C8B-B14F-4D97-AF65-F5344CB8AC3E}">
        <p14:creationId xmlns:p14="http://schemas.microsoft.com/office/powerpoint/2010/main" val="1691239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62B580-08D7-4777-B716-83A12E7A22D9}"/>
              </a:ext>
            </a:extLst>
          </p:cNvPr>
          <p:cNvSpPr/>
          <p:nvPr/>
        </p:nvSpPr>
        <p:spPr>
          <a:xfrm>
            <a:off x="93364" y="6581001"/>
            <a:ext cx="8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SOURCE: U.S. Census Bureau. 2020 Evaluation Population Estimates and 2021 and 2022 Vintage Population Estimates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A62FB67-9034-4CAE-ADC5-42B6140C8E6E}"/>
              </a:ext>
            </a:extLst>
          </p:cNvPr>
          <p:cNvGraphicFramePr/>
          <p:nvPr/>
        </p:nvGraphicFramePr>
        <p:xfrm>
          <a:off x="8403335" y="1707850"/>
          <a:ext cx="3475403" cy="3867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BF99F38-2FF1-49D9-857E-BBD4B485AC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5875375"/>
              </p:ext>
            </p:extLst>
          </p:nvPr>
        </p:nvGraphicFramePr>
        <p:xfrm>
          <a:off x="523611" y="1909104"/>
          <a:ext cx="3651225" cy="3358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B065995-EBFC-4331-BF44-6E8C60BDE249}"/>
              </a:ext>
            </a:extLst>
          </p:cNvPr>
          <p:cNvSpPr txBox="1"/>
          <p:nvPr/>
        </p:nvSpPr>
        <p:spPr>
          <a:xfrm>
            <a:off x="1583629" y="1638408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2010 to 2020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A7C550-8357-4624-951A-227619AE11D0}"/>
              </a:ext>
            </a:extLst>
          </p:cNvPr>
          <p:cNvSpPr txBox="1"/>
          <p:nvPr/>
        </p:nvSpPr>
        <p:spPr>
          <a:xfrm>
            <a:off x="9253038" y="1638408"/>
            <a:ext cx="1757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2021 to 2022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56523AB-87E5-4D35-A3BF-9E1C6BDD00D4}"/>
              </a:ext>
            </a:extLst>
          </p:cNvPr>
          <p:cNvGraphicFramePr/>
          <p:nvPr/>
        </p:nvGraphicFramePr>
        <p:xfrm>
          <a:off x="4526677" y="1680892"/>
          <a:ext cx="3314505" cy="3814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7268E960-10A1-4F78-8E5A-FDF1AF5205F3}"/>
              </a:ext>
            </a:extLst>
          </p:cNvPr>
          <p:cNvSpPr txBox="1"/>
          <p:nvPr/>
        </p:nvSpPr>
        <p:spPr>
          <a:xfrm>
            <a:off x="5305415" y="1638408"/>
            <a:ext cx="1757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2020 to 2021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2B7FB5-48BE-4B79-B1E8-2A3077931E20}"/>
              </a:ext>
            </a:extLst>
          </p:cNvPr>
          <p:cNvSpPr/>
          <p:nvPr/>
        </p:nvSpPr>
        <p:spPr>
          <a:xfrm>
            <a:off x="9552572" y="5141359"/>
            <a:ext cx="11769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470,708</a:t>
            </a:r>
            <a:r>
              <a:rPr lang="en-US" b="1" dirty="0"/>
              <a:t> </a:t>
            </a:r>
            <a:r>
              <a:rPr lang="en-US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CE8567-AF8B-4C06-82A9-A917D9159F87}"/>
              </a:ext>
            </a:extLst>
          </p:cNvPr>
          <p:cNvSpPr/>
          <p:nvPr/>
        </p:nvSpPr>
        <p:spPr>
          <a:xfrm>
            <a:off x="5648365" y="5107665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326,390</a:t>
            </a:r>
            <a:r>
              <a:rPr lang="en-US" b="1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DF656E-9FEF-23C1-6341-B300672D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Estimated Components of Population Change for Texas, 2010-2020 and 2020-2021, 2021-2022</a:t>
            </a:r>
          </a:p>
        </p:txBody>
      </p:sp>
    </p:spTree>
    <p:extLst>
      <p:ext uri="{BB962C8B-B14F-4D97-AF65-F5344CB8AC3E}">
        <p14:creationId xmlns:p14="http://schemas.microsoft.com/office/powerpoint/2010/main" val="3414623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478EC2-FC5E-43D9-A885-0693220BD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18</a:t>
            </a:fld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9535FF4-034A-4350-80F0-BF7DF7C028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9553777"/>
              </p:ext>
            </p:extLst>
          </p:nvPr>
        </p:nvGraphicFramePr>
        <p:xfrm>
          <a:off x="1951487" y="101855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0DB547D-ABDC-43F6-A62D-682C0C9A9E21}"/>
              </a:ext>
            </a:extLst>
          </p:cNvPr>
          <p:cNvSpPr/>
          <p:nvPr/>
        </p:nvSpPr>
        <p:spPr>
          <a:xfrm>
            <a:off x="120770" y="6511715"/>
            <a:ext cx="8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SOURCE: U.S. Census Bureau. 2020 Evaluation Population Estimates and 2022 Vintage Population Estimates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9D0A0EA-B616-40EE-BD02-ADD4E10989A4}"/>
              </a:ext>
            </a:extLst>
          </p:cNvPr>
          <p:cNvCxnSpPr/>
          <p:nvPr/>
        </p:nvCxnSpPr>
        <p:spPr>
          <a:xfrm>
            <a:off x="6069793" y="1670914"/>
            <a:ext cx="3272287" cy="1800045"/>
          </a:xfrm>
          <a:prstGeom prst="straightConnector1">
            <a:avLst/>
          </a:prstGeom>
          <a:ln w="3492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C9F814-09BF-4DED-99E4-D4392B5042A7}"/>
              </a:ext>
            </a:extLst>
          </p:cNvPr>
          <p:cNvCxnSpPr>
            <a:cxnSpLocks/>
          </p:cNvCxnSpPr>
          <p:nvPr/>
        </p:nvCxnSpPr>
        <p:spPr>
          <a:xfrm flipV="1">
            <a:off x="6742861" y="1670914"/>
            <a:ext cx="2583432" cy="2573283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BEF0F76-34D8-4E2E-946E-C18EC07C1762}"/>
              </a:ext>
            </a:extLst>
          </p:cNvPr>
          <p:cNvCxnSpPr>
            <a:cxnSpLocks/>
          </p:cNvCxnSpPr>
          <p:nvPr/>
        </p:nvCxnSpPr>
        <p:spPr>
          <a:xfrm>
            <a:off x="5731727" y="3429000"/>
            <a:ext cx="3332391" cy="1699606"/>
          </a:xfrm>
          <a:prstGeom prst="straightConnector1">
            <a:avLst/>
          </a:prstGeom>
          <a:ln w="3492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87AA871-AB94-4BE3-B169-BC30D646C65E}"/>
              </a:ext>
            </a:extLst>
          </p:cNvPr>
          <p:cNvCxnSpPr>
            <a:cxnSpLocks/>
          </p:cNvCxnSpPr>
          <p:nvPr/>
        </p:nvCxnSpPr>
        <p:spPr>
          <a:xfrm flipV="1">
            <a:off x="8978150" y="3596268"/>
            <a:ext cx="539416" cy="1474210"/>
          </a:xfrm>
          <a:prstGeom prst="straightConnector1">
            <a:avLst/>
          </a:prstGeom>
          <a:ln w="3492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DE28FFD9-2981-D930-E39D-1D62D4F5C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Estimated Domestic and International Migration for Texas, 2011-2022</a:t>
            </a:r>
          </a:p>
        </p:txBody>
      </p:sp>
    </p:spTree>
    <p:extLst>
      <p:ext uri="{BB962C8B-B14F-4D97-AF65-F5344CB8AC3E}">
        <p14:creationId xmlns:p14="http://schemas.microsoft.com/office/powerpoint/2010/main" val="236744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09F1BC-2480-44FD-B0E5-00EF9FDDE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19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1EFFFA-C896-47CC-ABD5-FF2C24ACD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459" y="1023008"/>
            <a:ext cx="5543550" cy="56483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09DA5F-F9AE-43B6-B534-0B061AE8A5A1}"/>
              </a:ext>
            </a:extLst>
          </p:cNvPr>
          <p:cNvSpPr txBox="1"/>
          <p:nvPr/>
        </p:nvSpPr>
        <p:spPr>
          <a:xfrm>
            <a:off x="60960" y="6611779"/>
            <a:ext cx="30909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US Census Bureau, 2022 Population Estimates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BD03FAA-11B4-BC2B-8BA3-B29EFA53E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Estimated Change from Domestic Migration Comparing 2010-2020 and 2021-2022, Texas Counties</a:t>
            </a:r>
          </a:p>
        </p:txBody>
      </p:sp>
    </p:spTree>
    <p:extLst>
      <p:ext uri="{BB962C8B-B14F-4D97-AF65-F5344CB8AC3E}">
        <p14:creationId xmlns:p14="http://schemas.microsoft.com/office/powerpoint/2010/main" val="3293555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8C3CFAB-FA67-4B04-ABA7-E7E1AC24B60C}"/>
              </a:ext>
            </a:extLst>
          </p:cNvPr>
          <p:cNvGraphicFramePr/>
          <p:nvPr/>
        </p:nvGraphicFramePr>
        <p:xfrm>
          <a:off x="492159" y="1426584"/>
          <a:ext cx="11000725" cy="4942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F38FFF2-B463-44C0-9E5B-07EE64572547}"/>
              </a:ext>
            </a:extLst>
          </p:cNvPr>
          <p:cNvSpPr/>
          <p:nvPr/>
        </p:nvSpPr>
        <p:spPr>
          <a:xfrm>
            <a:off x="97766" y="6611779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900" kern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Centers for Disease Control and Prevention, National Center for Health Statistics.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E4608FD-FD70-502F-5C01-807E1A62D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Texas Birth Rates, 2007-2019</a:t>
            </a:r>
          </a:p>
        </p:txBody>
      </p:sp>
    </p:spTree>
    <p:extLst>
      <p:ext uri="{BB962C8B-B14F-4D97-AF65-F5344CB8AC3E}">
        <p14:creationId xmlns:p14="http://schemas.microsoft.com/office/powerpoint/2010/main" val="3188312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C785C3-6CFE-4A9A-A0E4-8F5908CC0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1" y="1210296"/>
            <a:ext cx="6535779" cy="529902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45C9B0-DE42-4F79-A70C-E02D9546C7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3336"/>
          <a:stretch/>
        </p:blipFill>
        <p:spPr>
          <a:xfrm>
            <a:off x="6399086" y="1300321"/>
            <a:ext cx="4961479" cy="52855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EFD430-7B81-4638-A5DB-8A7E3875226D}"/>
              </a:ext>
            </a:extLst>
          </p:cNvPr>
          <p:cNvSpPr/>
          <p:nvPr/>
        </p:nvSpPr>
        <p:spPr>
          <a:xfrm>
            <a:off x="5011344" y="1763820"/>
            <a:ext cx="1378305" cy="9831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18CCAB-1B10-435E-AF3B-D774628FA898}"/>
              </a:ext>
            </a:extLst>
          </p:cNvPr>
          <p:cNvSpPr/>
          <p:nvPr/>
        </p:nvSpPr>
        <p:spPr>
          <a:xfrm>
            <a:off x="6278339" y="1296615"/>
            <a:ext cx="2134729" cy="412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F9BFE9-E9AC-48AA-89D8-CCDDA9D50B7D}"/>
              </a:ext>
            </a:extLst>
          </p:cNvPr>
          <p:cNvSpPr/>
          <p:nvPr/>
        </p:nvSpPr>
        <p:spPr>
          <a:xfrm>
            <a:off x="49051" y="1490545"/>
            <a:ext cx="1874534" cy="412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D7906A-77C6-4F34-BE0E-D5BCDD4B7D4F}"/>
              </a:ext>
            </a:extLst>
          </p:cNvPr>
          <p:cNvSpPr/>
          <p:nvPr/>
        </p:nvSpPr>
        <p:spPr>
          <a:xfrm>
            <a:off x="5011344" y="3697857"/>
            <a:ext cx="1435464" cy="29323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3327447-6C25-423D-BF39-D4DCE8150A09}"/>
              </a:ext>
            </a:extLst>
          </p:cNvPr>
          <p:cNvCxnSpPr>
            <a:cxnSpLocks/>
          </p:cNvCxnSpPr>
          <p:nvPr/>
        </p:nvCxnSpPr>
        <p:spPr>
          <a:xfrm flipV="1">
            <a:off x="4305296" y="5782755"/>
            <a:ext cx="2887974" cy="46408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65CE5AB8-D102-40C9-94C2-E398E061A9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1721" y="1645271"/>
            <a:ext cx="2564811" cy="1991821"/>
          </a:xfrm>
          <a:prstGeom prst="rect">
            <a:avLst/>
          </a:prstGeom>
        </p:spPr>
      </p:pic>
      <p:sp>
        <p:nvSpPr>
          <p:cNvPr id="11" name="Left Brace 10">
            <a:extLst>
              <a:ext uri="{FF2B5EF4-FFF2-40B4-BE49-F238E27FC236}">
                <a16:creationId xmlns:a16="http://schemas.microsoft.com/office/drawing/2014/main" id="{4F68FC31-B44D-417A-8185-DBDD4C5297CF}"/>
              </a:ext>
            </a:extLst>
          </p:cNvPr>
          <p:cNvSpPr/>
          <p:nvPr/>
        </p:nvSpPr>
        <p:spPr>
          <a:xfrm rot="10800000">
            <a:off x="11145328" y="5719245"/>
            <a:ext cx="165696" cy="600124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B2EDEF-4088-4B2A-A0EA-9F27F278F516}"/>
              </a:ext>
            </a:extLst>
          </p:cNvPr>
          <p:cNvSpPr/>
          <p:nvPr/>
        </p:nvSpPr>
        <p:spPr>
          <a:xfrm>
            <a:off x="258793" y="6634416"/>
            <a:ext cx="84653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700" dirty="0">
                <a:solidFill>
                  <a:prstClr val="black">
                    <a:lumMod val="50000"/>
                    <a:lumOff val="50000"/>
                  </a:prstClr>
                </a:solidFill>
              </a:rPr>
              <a:t>SOURCE: U.S. Census Bureau. 2010 and 2020 Vintage Population Estimates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89CC0B-3EC3-4C2A-8DFC-A7C3E7451FC0}"/>
              </a:ext>
            </a:extLst>
          </p:cNvPr>
          <p:cNvSpPr/>
          <p:nvPr/>
        </p:nvSpPr>
        <p:spPr>
          <a:xfrm>
            <a:off x="0" y="1344431"/>
            <a:ext cx="3087092" cy="1697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11F43C-321B-4B4E-BC98-3EBC7566CEA8}"/>
              </a:ext>
            </a:extLst>
          </p:cNvPr>
          <p:cNvSpPr/>
          <p:nvPr/>
        </p:nvSpPr>
        <p:spPr>
          <a:xfrm>
            <a:off x="10784236" y="5776759"/>
            <a:ext cx="1152657" cy="614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2010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US" sz="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2015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US" sz="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2020</a:t>
            </a:r>
            <a:endParaRPr lang="en-U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FD2745-D1B2-44ED-B84D-201D9AEA3A81}"/>
              </a:ext>
            </a:extLst>
          </p:cNvPr>
          <p:cNvSpPr/>
          <p:nvPr/>
        </p:nvSpPr>
        <p:spPr>
          <a:xfrm>
            <a:off x="2459129" y="1276971"/>
            <a:ext cx="7048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Calibri" panose="020F0502020204030204" pitchFamily="34" charset="0"/>
              </a:rPr>
              <a:t>2010</a:t>
            </a:r>
            <a:r>
              <a:rPr lang="en-US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670B04-1CD1-49D7-AEB2-E59DD1AD22D7}"/>
              </a:ext>
            </a:extLst>
          </p:cNvPr>
          <p:cNvSpPr/>
          <p:nvPr/>
        </p:nvSpPr>
        <p:spPr>
          <a:xfrm>
            <a:off x="8741820" y="1334259"/>
            <a:ext cx="705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Calibri" panose="020F0502020204030204" pitchFamily="34" charset="0"/>
              </a:rPr>
              <a:t>2020</a:t>
            </a:r>
            <a:r>
              <a:rPr lang="en-US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235EEF-461A-4242-A55A-5C631B392FA2}"/>
              </a:ext>
            </a:extLst>
          </p:cNvPr>
          <p:cNvSpPr/>
          <p:nvPr/>
        </p:nvSpPr>
        <p:spPr>
          <a:xfrm>
            <a:off x="11327273" y="5903891"/>
            <a:ext cx="8213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tx2"/>
                </a:solidFill>
                <a:latin typeface="Calibri" panose="020F0502020204030204" pitchFamily="34" charset="0"/>
              </a:rPr>
              <a:t>Year of birth</a:t>
            </a:r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E3508C4-6954-2993-7881-C5906DFC0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Generational Population Pyramids, Texas, 2010-2020</a:t>
            </a:r>
          </a:p>
        </p:txBody>
      </p:sp>
    </p:spTree>
    <p:extLst>
      <p:ext uri="{BB962C8B-B14F-4D97-AF65-F5344CB8AC3E}">
        <p14:creationId xmlns:p14="http://schemas.microsoft.com/office/powerpoint/2010/main" val="2071843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761999-5D23-41D8-A2D3-9F18E059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22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BCBF6B4-17D6-40E3-98C3-ECA7C11A900D}"/>
              </a:ext>
            </a:extLst>
          </p:cNvPr>
          <p:cNvGraphicFramePr/>
          <p:nvPr/>
        </p:nvGraphicFramePr>
        <p:xfrm>
          <a:off x="1515649" y="903249"/>
          <a:ext cx="8661079" cy="5687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939A88F-6CF9-4C4E-AD26-7E7E91253A04}"/>
              </a:ext>
            </a:extLst>
          </p:cNvPr>
          <p:cNvSpPr/>
          <p:nvPr/>
        </p:nvSpPr>
        <p:spPr>
          <a:xfrm>
            <a:off x="204439" y="659067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solidFill>
                  <a:prstClr val="white">
                    <a:lumMod val="50000"/>
                  </a:prst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Source: U.S. Census Bureau, State-to-State Migration Flows, 2010-2019</a:t>
            </a:r>
            <a:endParaRPr lang="en-US" sz="105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41F0F50-AD83-4661-0BB3-CB5C7C8DA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Estimated Net Domestic Migrants Between Texas and Other States, 2010-2019</a:t>
            </a:r>
          </a:p>
        </p:txBody>
      </p:sp>
    </p:spTree>
    <p:extLst>
      <p:ext uri="{BB962C8B-B14F-4D97-AF65-F5344CB8AC3E}">
        <p14:creationId xmlns:p14="http://schemas.microsoft.com/office/powerpoint/2010/main" val="2201335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99277-9E61-82E8-96FC-CE32B85DC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177" y="113458"/>
            <a:ext cx="10140703" cy="1325563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Percent Distribution by Education Attainment of Texas Residents (Non-Migrants), Immigrants (International) and Net-Migrants (Domestic) Aged 25 Years and Over, Texas, 2015-2019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EF695F-80A3-484B-AE8A-D3243D3D5BAF}"/>
              </a:ext>
            </a:extLst>
          </p:cNvPr>
          <p:cNvSpPr/>
          <p:nvPr/>
        </p:nvSpPr>
        <p:spPr>
          <a:xfrm>
            <a:off x="0" y="6640667"/>
            <a:ext cx="4800600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US Census Bureau, American Community Survey, PUMS, 5-Year Samples, 2015-2019</a:t>
            </a:r>
            <a:endParaRPr lang="en-US" sz="75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CDCFFC7-0DA1-0C22-3D02-3D6908B104D4}"/>
              </a:ext>
            </a:extLst>
          </p:cNvPr>
          <p:cNvGrpSpPr/>
          <p:nvPr/>
        </p:nvGrpSpPr>
        <p:grpSpPr>
          <a:xfrm>
            <a:off x="1918876" y="1419606"/>
            <a:ext cx="8429082" cy="5527405"/>
            <a:chOff x="2022573" y="1400752"/>
            <a:chExt cx="8429082" cy="5527405"/>
          </a:xfrm>
        </p:grpSpPr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5428B896-9011-447D-9ACF-0E1B1C973DC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1915792"/>
                </p:ext>
              </p:extLst>
            </p:nvPr>
          </p:nvGraphicFramePr>
          <p:xfrm>
            <a:off x="2022573" y="1509490"/>
            <a:ext cx="8128000" cy="541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A2A0F3AB-AB10-4873-B005-D6D20F589E18}"/>
                </a:ext>
              </a:extLst>
            </p:cNvPr>
            <p:cNvCxnSpPr>
              <a:cxnSpLocks/>
            </p:cNvCxnSpPr>
            <p:nvPr/>
          </p:nvCxnSpPr>
          <p:spPr>
            <a:xfrm>
              <a:off x="7500919" y="1896420"/>
              <a:ext cx="318076" cy="0"/>
            </a:xfrm>
            <a:prstGeom prst="straightConnector1">
              <a:avLst/>
            </a:prstGeom>
            <a:ln w="1587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1F2E647C-1C7E-41FA-A858-5B876EB3E9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27194" y="1400752"/>
              <a:ext cx="195145" cy="216755"/>
            </a:xfrm>
            <a:prstGeom prst="straightConnector1">
              <a:avLst/>
            </a:prstGeom>
            <a:ln w="158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30033BE-1C56-4C00-8CB6-9788CE46BD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36754" y="2868996"/>
              <a:ext cx="301082" cy="0"/>
            </a:xfrm>
            <a:prstGeom prst="straightConnector1">
              <a:avLst/>
            </a:prstGeom>
            <a:ln w="158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6CA636E-C98C-4194-8A6B-8CFDA71424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98531" y="4464151"/>
              <a:ext cx="301082" cy="0"/>
            </a:xfrm>
            <a:prstGeom prst="straightConnector1">
              <a:avLst/>
            </a:prstGeom>
            <a:ln w="158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4ED1041-EB91-40A8-957A-12ED18A01F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50573" y="3428784"/>
              <a:ext cx="301082" cy="0"/>
            </a:xfrm>
            <a:prstGeom prst="straightConnector1">
              <a:avLst/>
            </a:prstGeom>
            <a:ln w="158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FD4E143-224B-7D84-1DEA-E36D959C2890}"/>
              </a:ext>
            </a:extLst>
          </p:cNvPr>
          <p:cNvCxnSpPr>
            <a:cxnSpLocks/>
          </p:cNvCxnSpPr>
          <p:nvPr/>
        </p:nvCxnSpPr>
        <p:spPr>
          <a:xfrm>
            <a:off x="1472177" y="1323161"/>
            <a:ext cx="10140703" cy="0"/>
          </a:xfrm>
          <a:prstGeom prst="line">
            <a:avLst/>
          </a:prstGeom>
          <a:ln w="3492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picture containing symbol, graphics, clipart, logo&#10;&#10;Description automatically generated">
            <a:extLst>
              <a:ext uri="{FF2B5EF4-FFF2-40B4-BE49-F238E27FC236}">
                <a16:creationId xmlns:a16="http://schemas.microsoft.com/office/drawing/2014/main" id="{E572FC3A-1E8F-3742-9C4C-2C4622C97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56" y="101191"/>
            <a:ext cx="1311921" cy="105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906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4861B88-A957-47A9-801E-95BB7866B749}"/>
              </a:ext>
            </a:extLst>
          </p:cNvPr>
          <p:cNvGraphicFramePr>
            <a:graphicFrameLocks/>
          </p:cNvGraphicFramePr>
          <p:nvPr/>
        </p:nvGraphicFramePr>
        <p:xfrm>
          <a:off x="1642327" y="914336"/>
          <a:ext cx="9580844" cy="5614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AFDCC44-ED75-47FC-A60A-B0A1B14339FC}"/>
              </a:ext>
            </a:extLst>
          </p:cNvPr>
          <p:cNvSpPr/>
          <p:nvPr/>
        </p:nvSpPr>
        <p:spPr>
          <a:xfrm>
            <a:off x="170158" y="6566271"/>
            <a:ext cx="4800600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US Census Bureau, American Community Survey, 2006-2020</a:t>
            </a:r>
            <a:endParaRPr lang="en-US" sz="7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4F0523-4B20-71DB-9A0B-5D75FCC23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6092" y="0"/>
            <a:ext cx="10140703" cy="766255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Percent Distribution by Occupation of Non-Migrants (Texans) and Net-In Domestic Migrants Aged 25 Years and Over, Texas, 2006-2019</a:t>
            </a:r>
          </a:p>
        </p:txBody>
      </p:sp>
    </p:spTree>
    <p:extLst>
      <p:ext uri="{BB962C8B-B14F-4D97-AF65-F5344CB8AC3E}">
        <p14:creationId xmlns:p14="http://schemas.microsoft.com/office/powerpoint/2010/main" val="99918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4290" y="6555378"/>
            <a:ext cx="6400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US Census Bureau, American Community Survey, 1-Year Sample, 2011, 2021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632CCE-07F9-4441-9A6D-355B8C7AD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25</a:t>
            </a:fld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7420447-50F0-46B3-97B0-3BDE82F3DA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0292440"/>
              </p:ext>
            </p:extLst>
          </p:nvPr>
        </p:nvGraphicFramePr>
        <p:xfrm>
          <a:off x="407019" y="1303710"/>
          <a:ext cx="11324063" cy="5251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itle 11">
            <a:extLst>
              <a:ext uri="{FF2B5EF4-FFF2-40B4-BE49-F238E27FC236}">
                <a16:creationId xmlns:a16="http://schemas.microsoft.com/office/drawing/2014/main" id="{FB849CDD-70B1-C595-0576-1F625EAD9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Percent of Civilian Labor Force by Occupation, Texas, 2011, 2021 and 2011-2012 Change</a:t>
            </a:r>
          </a:p>
        </p:txBody>
      </p:sp>
    </p:spTree>
    <p:extLst>
      <p:ext uri="{BB962C8B-B14F-4D97-AF65-F5344CB8AC3E}">
        <p14:creationId xmlns:p14="http://schemas.microsoft.com/office/powerpoint/2010/main" val="2297172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D3D955-CDAA-4CF0-A835-E4A80506A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26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1D38EAB-56E5-4DD8-97E6-CDAA997A01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1647970"/>
              </p:ext>
            </p:extLst>
          </p:nvPr>
        </p:nvGraphicFramePr>
        <p:xfrm>
          <a:off x="563137" y="1343722"/>
          <a:ext cx="11379819" cy="5062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91BD55F-75E5-44FB-8D62-4E61BA116CDE}"/>
              </a:ext>
            </a:extLst>
          </p:cNvPr>
          <p:cNvSpPr/>
          <p:nvPr/>
        </p:nvSpPr>
        <p:spPr>
          <a:xfrm>
            <a:off x="254290" y="6555378"/>
            <a:ext cx="6400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US Census Bureau, American Community Survey, 1-Year Sample, 2021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C217BD1A-0724-6DA8-3039-B08089FBF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1"/>
            <a:ext cx="9997440" cy="795260"/>
          </a:xfrm>
        </p:spPr>
        <p:txBody>
          <a:bodyPr>
            <a:normAutofit/>
          </a:bodyPr>
          <a:lstStyle/>
          <a:p>
            <a:r>
              <a:rPr lang="en-US" sz="2400" dirty="0"/>
              <a:t>Educational Attainment of Adults Aged 25 Years and Older by Race and Ethnicity, Texas, 2021</a:t>
            </a:r>
          </a:p>
        </p:txBody>
      </p:sp>
    </p:spTree>
    <p:extLst>
      <p:ext uri="{BB962C8B-B14F-4D97-AF65-F5344CB8AC3E}">
        <p14:creationId xmlns:p14="http://schemas.microsoft.com/office/powerpoint/2010/main" val="2486261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D3C5E3-F90C-467A-BF67-D759D7BF8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27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D8FCAE4-8B76-4EDB-8DD5-E801E4BC66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1979746"/>
              </p:ext>
            </p:extLst>
          </p:nvPr>
        </p:nvGraphicFramePr>
        <p:xfrm>
          <a:off x="1800922" y="1064244"/>
          <a:ext cx="8976731" cy="5091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882AA26-9E55-4D5E-8593-2DF627822543}"/>
              </a:ext>
            </a:extLst>
          </p:cNvPr>
          <p:cNvSpPr/>
          <p:nvPr/>
        </p:nvSpPr>
        <p:spPr>
          <a:xfrm>
            <a:off x="254290" y="6555378"/>
            <a:ext cx="6400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US Census Bureau, American Community Survey, 1-Year Sample, 2011 and 2021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B397327F-715F-1591-7CE7-BE274D773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1"/>
            <a:ext cx="9997440" cy="795260"/>
          </a:xfrm>
        </p:spPr>
        <p:txBody>
          <a:bodyPr>
            <a:normAutofit/>
          </a:bodyPr>
          <a:lstStyle/>
          <a:p>
            <a:r>
              <a:rPr lang="en-US" sz="2400" dirty="0"/>
              <a:t>Change in Educational Attainment of Adults Aged 25 Years and Older by Race and Ethnicity, Texas, 2011-2021</a:t>
            </a:r>
          </a:p>
        </p:txBody>
      </p:sp>
    </p:spTree>
    <p:extLst>
      <p:ext uri="{BB962C8B-B14F-4D97-AF65-F5344CB8AC3E}">
        <p14:creationId xmlns:p14="http://schemas.microsoft.com/office/powerpoint/2010/main" val="37324667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FAF239-8CE0-403B-828B-22DCE325D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28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097B6E-7600-4B2C-A665-372E51FDA493}"/>
              </a:ext>
            </a:extLst>
          </p:cNvPr>
          <p:cNvSpPr txBox="1"/>
          <p:nvPr/>
        </p:nvSpPr>
        <p:spPr>
          <a:xfrm>
            <a:off x="60960" y="6611779"/>
            <a:ext cx="50946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US Census Bureau, 2010 and 2020 5-Year American Community Survey Summary File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8BD2DDF-A5ED-4A17-A280-D409D8F6D47E}"/>
              </a:ext>
            </a:extLst>
          </p:cNvPr>
          <p:cNvGraphicFramePr>
            <a:graphicFrameLocks/>
          </p:cNvGraphicFramePr>
          <p:nvPr/>
        </p:nvGraphicFramePr>
        <p:xfrm>
          <a:off x="1571169" y="1151572"/>
          <a:ext cx="9782631" cy="5009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1">
            <a:extLst>
              <a:ext uri="{FF2B5EF4-FFF2-40B4-BE49-F238E27FC236}">
                <a16:creationId xmlns:a16="http://schemas.microsoft.com/office/drawing/2014/main" id="{D5F55D18-8AD0-A75D-A49D-29FA1808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1"/>
            <a:ext cx="9997440" cy="795260"/>
          </a:xfrm>
        </p:spPr>
        <p:txBody>
          <a:bodyPr>
            <a:normAutofit/>
          </a:bodyPr>
          <a:lstStyle/>
          <a:p>
            <a:r>
              <a:rPr lang="en-US" sz="2400" dirty="0"/>
              <a:t>Change in Travel Time to Work, Texas, 2006-2010 and 2016-2020</a:t>
            </a:r>
          </a:p>
        </p:txBody>
      </p:sp>
    </p:spTree>
    <p:extLst>
      <p:ext uri="{BB962C8B-B14F-4D97-AF65-F5344CB8AC3E}">
        <p14:creationId xmlns:p14="http://schemas.microsoft.com/office/powerpoint/2010/main" val="17992950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FAF239-8CE0-403B-828B-22DCE325D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29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097B6E-7600-4B2C-A665-372E51FDA493}"/>
              </a:ext>
            </a:extLst>
          </p:cNvPr>
          <p:cNvSpPr txBox="1"/>
          <p:nvPr/>
        </p:nvSpPr>
        <p:spPr>
          <a:xfrm>
            <a:off x="60960" y="6611779"/>
            <a:ext cx="53896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US Census Bureau, 2011, 2019 and 2021 1-Year American Community Survey Summary File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D357A7F-02BC-472E-9CC3-6359252B5C0D}"/>
              </a:ext>
            </a:extLst>
          </p:cNvPr>
          <p:cNvGraphicFramePr>
            <a:graphicFrameLocks/>
          </p:cNvGraphicFramePr>
          <p:nvPr/>
        </p:nvGraphicFramePr>
        <p:xfrm>
          <a:off x="2012091" y="1093836"/>
          <a:ext cx="8630700" cy="5262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1">
            <a:extLst>
              <a:ext uri="{FF2B5EF4-FFF2-40B4-BE49-F238E27FC236}">
                <a16:creationId xmlns:a16="http://schemas.microsoft.com/office/drawing/2014/main" id="{8A93EFA0-3E71-F4A1-B855-8B2134540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1"/>
            <a:ext cx="9997440" cy="795260"/>
          </a:xfrm>
        </p:spPr>
        <p:txBody>
          <a:bodyPr>
            <a:normAutofit/>
          </a:bodyPr>
          <a:lstStyle/>
          <a:p>
            <a:r>
              <a:rPr lang="en-US" sz="2400" dirty="0"/>
              <a:t>Means of Transportation, Texas, 2011, 2019, 2021</a:t>
            </a:r>
          </a:p>
        </p:txBody>
      </p:sp>
    </p:spTree>
    <p:extLst>
      <p:ext uri="{BB962C8B-B14F-4D97-AF65-F5344CB8AC3E}">
        <p14:creationId xmlns:p14="http://schemas.microsoft.com/office/powerpoint/2010/main" val="23191381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A4D072-8E26-4726-8E59-7AB6ABF1F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30</a:t>
            </a:fld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4BE8B99-FFBB-476B-985B-065AFF1F47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1251677"/>
              </p:ext>
            </p:extLst>
          </p:nvPr>
        </p:nvGraphicFramePr>
        <p:xfrm>
          <a:off x="1063925" y="1305464"/>
          <a:ext cx="10984300" cy="4934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4E88C67A-493B-4EA1-9241-121CC57C2D67}"/>
              </a:ext>
            </a:extLst>
          </p:cNvPr>
          <p:cNvSpPr/>
          <p:nvPr/>
        </p:nvSpPr>
        <p:spPr>
          <a:xfrm>
            <a:off x="97766" y="6611779"/>
            <a:ext cx="99761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900" kern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Texas Demographic Center, Vintage 2022 and 2018 Population Projections</a:t>
            </a:r>
          </a:p>
        </p:txBody>
      </p:sp>
      <p:sp>
        <p:nvSpPr>
          <p:cNvPr id="3" name="Title 11">
            <a:extLst>
              <a:ext uri="{FF2B5EF4-FFF2-40B4-BE49-F238E27FC236}">
                <a16:creationId xmlns:a16="http://schemas.microsoft.com/office/drawing/2014/main" id="{00C63153-F407-DCE4-31A7-417497FC9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1"/>
            <a:ext cx="9997440" cy="795260"/>
          </a:xfrm>
        </p:spPr>
        <p:txBody>
          <a:bodyPr>
            <a:normAutofit/>
          </a:bodyPr>
          <a:lstStyle/>
          <a:p>
            <a:r>
              <a:rPr lang="en-US" sz="2400" dirty="0"/>
              <a:t>Projected Population Growth in Texas, 2020-2060</a:t>
            </a:r>
          </a:p>
        </p:txBody>
      </p:sp>
    </p:spTree>
    <p:extLst>
      <p:ext uri="{BB962C8B-B14F-4D97-AF65-F5344CB8AC3E}">
        <p14:creationId xmlns:p14="http://schemas.microsoft.com/office/powerpoint/2010/main" val="5585361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0362A-AECB-4AC0-94CC-39348E00C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31</a:t>
            </a:fld>
            <a:endParaRPr lang="en-US" dirty="0"/>
          </a:p>
        </p:txBody>
      </p:sp>
      <p:sp>
        <p:nvSpPr>
          <p:cNvPr id="4" name="Title 8">
            <a:extLst>
              <a:ext uri="{FF2B5EF4-FFF2-40B4-BE49-F238E27FC236}">
                <a16:creationId xmlns:a16="http://schemas.microsoft.com/office/drawing/2014/main" id="{D2A2E94A-D60E-E562-B8D1-13EF78452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1"/>
            <a:ext cx="9997440" cy="795260"/>
          </a:xfrm>
        </p:spPr>
        <p:txBody>
          <a:bodyPr/>
          <a:lstStyle/>
          <a:p>
            <a:r>
              <a:rPr lang="en-US" dirty="0"/>
              <a:t>Projected Population Change, Texas Counties, 2020-2060</a:t>
            </a:r>
          </a:p>
        </p:txBody>
      </p:sp>
      <p:pic>
        <p:nvPicPr>
          <p:cNvPr id="3" name="Picture 2" descr="A map of the state of texas&#10;&#10;Description automatically generated">
            <a:extLst>
              <a:ext uri="{FF2B5EF4-FFF2-40B4-BE49-F238E27FC236}">
                <a16:creationId xmlns:a16="http://schemas.microsoft.com/office/drawing/2014/main" id="{8A859B4A-90D0-6D5B-0097-BD9E86A31A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9" t="17334" b="17000"/>
          <a:stretch/>
        </p:blipFill>
        <p:spPr>
          <a:xfrm>
            <a:off x="3746959" y="887156"/>
            <a:ext cx="6532534" cy="5834319"/>
          </a:xfrm>
          <a:prstGeom prst="rect">
            <a:avLst/>
          </a:prstGeom>
        </p:spPr>
      </p:pic>
      <p:pic>
        <p:nvPicPr>
          <p:cNvPr id="5" name="Picture 4" descr="A map of the state of texas&#10;&#10;Description automatically generated">
            <a:extLst>
              <a:ext uri="{FF2B5EF4-FFF2-40B4-BE49-F238E27FC236}">
                <a16:creationId xmlns:a16="http://schemas.microsoft.com/office/drawing/2014/main" id="{7C26D2F3-2D5E-2157-AC0E-E8C51DC50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" t="74000" r="71209"/>
          <a:stretch/>
        </p:blipFill>
        <p:spPr>
          <a:xfrm>
            <a:off x="1615440" y="2408020"/>
            <a:ext cx="2279833" cy="27925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4288D73-F678-6711-885C-9007DB43B945}"/>
              </a:ext>
            </a:extLst>
          </p:cNvPr>
          <p:cNvSpPr/>
          <p:nvPr/>
        </p:nvSpPr>
        <p:spPr>
          <a:xfrm>
            <a:off x="3746959" y="6252210"/>
            <a:ext cx="1486362" cy="6057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3D1641-2DAB-4CF9-A810-5F4308134699}"/>
              </a:ext>
            </a:extLst>
          </p:cNvPr>
          <p:cNvSpPr/>
          <p:nvPr/>
        </p:nvSpPr>
        <p:spPr>
          <a:xfrm>
            <a:off x="97766" y="6611779"/>
            <a:ext cx="99761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900" kern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Texas Demographic Center, Vintage 2022 Population Projections</a:t>
            </a:r>
          </a:p>
        </p:txBody>
      </p:sp>
    </p:spTree>
    <p:extLst>
      <p:ext uri="{BB962C8B-B14F-4D97-AF65-F5344CB8AC3E}">
        <p14:creationId xmlns:p14="http://schemas.microsoft.com/office/powerpoint/2010/main" val="32767905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A2FF2-B964-4865-A854-BCE1D154D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32</a:t>
            </a:fld>
            <a:endParaRPr lang="en-US" dirty="0"/>
          </a:p>
        </p:txBody>
      </p:sp>
      <p:sp>
        <p:nvSpPr>
          <p:cNvPr id="2" name="Title 8">
            <a:extLst>
              <a:ext uri="{FF2B5EF4-FFF2-40B4-BE49-F238E27FC236}">
                <a16:creationId xmlns:a16="http://schemas.microsoft.com/office/drawing/2014/main" id="{C940AD36-E169-1BAF-7751-41D635CAF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1"/>
            <a:ext cx="9997440" cy="795260"/>
          </a:xfrm>
        </p:spPr>
        <p:txBody>
          <a:bodyPr/>
          <a:lstStyle/>
          <a:p>
            <a:r>
              <a:rPr lang="en-US" dirty="0"/>
              <a:t>Projected Percent Population Change, Texas Counties, 2020-2060</a:t>
            </a:r>
          </a:p>
        </p:txBody>
      </p:sp>
      <p:pic>
        <p:nvPicPr>
          <p:cNvPr id="5" name="Picture 4" descr="A picture containing text, map, diagram, atlas&#10;&#10;Description automatically generated">
            <a:extLst>
              <a:ext uri="{FF2B5EF4-FFF2-40B4-BE49-F238E27FC236}">
                <a16:creationId xmlns:a16="http://schemas.microsoft.com/office/drawing/2014/main" id="{DE8A87E5-125E-6692-4FEC-B2E97BA413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" t="16769" b="16702"/>
          <a:stretch/>
        </p:blipFill>
        <p:spPr>
          <a:xfrm>
            <a:off x="3581400" y="810848"/>
            <a:ext cx="6844645" cy="6047152"/>
          </a:xfrm>
          <a:prstGeom prst="rect">
            <a:avLst/>
          </a:prstGeom>
        </p:spPr>
      </p:pic>
      <p:pic>
        <p:nvPicPr>
          <p:cNvPr id="8" name="Picture 7" descr="A picture containing text, map, diagram, atlas&#10;&#10;Description automatically generated">
            <a:extLst>
              <a:ext uri="{FF2B5EF4-FFF2-40B4-BE49-F238E27FC236}">
                <a16:creationId xmlns:a16="http://schemas.microsoft.com/office/drawing/2014/main" id="{F90D4555-68A5-F6CA-0390-50699C343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" t="75601" r="73777" b="3918"/>
          <a:stretch/>
        </p:blipFill>
        <p:spPr>
          <a:xfrm>
            <a:off x="1787956" y="2579645"/>
            <a:ext cx="1793444" cy="200790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521C55-E553-2F60-1900-01BE70BDC306}"/>
              </a:ext>
            </a:extLst>
          </p:cNvPr>
          <p:cNvSpPr/>
          <p:nvPr/>
        </p:nvSpPr>
        <p:spPr>
          <a:xfrm>
            <a:off x="3412503" y="6356350"/>
            <a:ext cx="1743959" cy="501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91D83C-BBA7-4D6D-B6E0-1DBBE08631E9}"/>
              </a:ext>
            </a:extLst>
          </p:cNvPr>
          <p:cNvSpPr/>
          <p:nvPr/>
        </p:nvSpPr>
        <p:spPr>
          <a:xfrm>
            <a:off x="97766" y="6611779"/>
            <a:ext cx="99761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900" kern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Texas Demographic Center, Vintage 2022 Population Projections</a:t>
            </a:r>
          </a:p>
        </p:txBody>
      </p:sp>
    </p:spTree>
    <p:extLst>
      <p:ext uri="{BB962C8B-B14F-4D97-AF65-F5344CB8AC3E}">
        <p14:creationId xmlns:p14="http://schemas.microsoft.com/office/powerpoint/2010/main" val="26870640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2BC1FA3B-F0C1-4F58-90BE-DCC7501F4B28}" type="slidenum">
              <a:rPr lang="en-US" sz="1200">
                <a:solidFill>
                  <a:srgbClr val="8FA5D1"/>
                </a:solidFill>
                <a:latin typeface="Calibri" panose="020F0502020204030204"/>
              </a:rPr>
              <a:pPr algn="r">
                <a:defRPr/>
              </a:pPr>
              <a:t>33</a:t>
            </a:fld>
            <a:endParaRPr lang="en-US" sz="1200" dirty="0">
              <a:solidFill>
                <a:srgbClr val="8FA5D1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257" y="6579220"/>
            <a:ext cx="876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8513" indent="-798513">
              <a:spcBef>
                <a:spcPct val="50000"/>
              </a:spcBef>
              <a:defRPr/>
            </a:pPr>
            <a:r>
              <a:rPr 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  <a:cs typeface="Arial" pitchFamily="34" charset="0"/>
              </a:rPr>
              <a:t>Source: Texas Demographic Center 2018 Population Projections 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F66EF56-C471-4B8C-859E-48FFADFEAB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7474618"/>
              </p:ext>
            </p:extLst>
          </p:nvPr>
        </p:nvGraphicFramePr>
        <p:xfrm>
          <a:off x="553528" y="1312057"/>
          <a:ext cx="11419936" cy="5163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8">
            <a:extLst>
              <a:ext uri="{FF2B5EF4-FFF2-40B4-BE49-F238E27FC236}">
                <a16:creationId xmlns:a16="http://schemas.microsoft.com/office/drawing/2014/main" id="{6DDDFA06-389E-79A0-4749-9709CE71E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Population by Race and Ethnicity, Texas, 2020-2050</a:t>
            </a:r>
          </a:p>
        </p:txBody>
      </p:sp>
    </p:spTree>
    <p:extLst>
      <p:ext uri="{BB962C8B-B14F-4D97-AF65-F5344CB8AC3E}">
        <p14:creationId xmlns:p14="http://schemas.microsoft.com/office/powerpoint/2010/main" val="12131383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ED309C-C3D2-495D-AE28-1D50DA092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34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863A50-093E-478B-B690-106C890DFC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75"/>
          <a:stretch/>
        </p:blipFill>
        <p:spPr>
          <a:xfrm>
            <a:off x="5916870" y="999242"/>
            <a:ext cx="4951961" cy="58587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37E35CF-4B2D-4F9B-A4B5-88A2FCE4C840}"/>
              </a:ext>
            </a:extLst>
          </p:cNvPr>
          <p:cNvSpPr/>
          <p:nvPr/>
        </p:nvSpPr>
        <p:spPr>
          <a:xfrm>
            <a:off x="1844575" y="3429000"/>
            <a:ext cx="2421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Visit our website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29F6CE-A66E-BEA0-317C-A4D689A8CC11}"/>
              </a:ext>
            </a:extLst>
          </p:cNvPr>
          <p:cNvSpPr/>
          <p:nvPr/>
        </p:nvSpPr>
        <p:spPr>
          <a:xfrm>
            <a:off x="504882" y="3812233"/>
            <a:ext cx="51010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demographics.texas.gov/</a:t>
            </a:r>
          </a:p>
        </p:txBody>
      </p:sp>
      <p:pic>
        <p:nvPicPr>
          <p:cNvPr id="9" name="Picture 8" descr="A black and white globe with a cursor&#10;&#10;Description automatically generated with low confidence">
            <a:extLst>
              <a:ext uri="{FF2B5EF4-FFF2-40B4-BE49-F238E27FC236}">
                <a16:creationId xmlns:a16="http://schemas.microsoft.com/office/drawing/2014/main" id="{0D643F82-27B5-6D26-FE18-74933C8BD5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194" y="2778551"/>
            <a:ext cx="650449" cy="65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752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850177-5890-48DC-99AB-EFA7A293C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35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3B4788-8457-4BDE-8256-969D2B2A3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06915"/>
            <a:ext cx="5611915" cy="48625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387D01-2C35-4619-A8F7-1C9997D7AE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09"/>
          <a:stretch/>
        </p:blipFill>
        <p:spPr>
          <a:xfrm>
            <a:off x="469382" y="1606914"/>
            <a:ext cx="5500750" cy="486253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F2B61BB-3EED-41A4-BA3A-34E5DA0C35B1}"/>
              </a:ext>
            </a:extLst>
          </p:cNvPr>
          <p:cNvSpPr/>
          <p:nvPr/>
        </p:nvSpPr>
        <p:spPr>
          <a:xfrm>
            <a:off x="4195479" y="136524"/>
            <a:ext cx="38010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Interactive Maps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C4ADF-DD58-B3F6-69CF-20F4F873DA16}"/>
              </a:ext>
            </a:extLst>
          </p:cNvPr>
          <p:cNvSpPr/>
          <p:nvPr/>
        </p:nvSpPr>
        <p:spPr>
          <a:xfrm>
            <a:off x="3726600" y="864790"/>
            <a:ext cx="47387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demographics.texas.gov/</a:t>
            </a:r>
          </a:p>
        </p:txBody>
      </p:sp>
    </p:spTree>
    <p:extLst>
      <p:ext uri="{BB962C8B-B14F-4D97-AF65-F5344CB8AC3E}">
        <p14:creationId xmlns:p14="http://schemas.microsoft.com/office/powerpoint/2010/main" val="31289793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4C2BCB-54D5-4429-BA24-E94F22D5D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36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536E10-5788-4B72-8349-42D1B6D44E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1"/>
          <a:stretch/>
        </p:blipFill>
        <p:spPr>
          <a:xfrm>
            <a:off x="3441526" y="1673422"/>
            <a:ext cx="5308945" cy="50480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85E280F-9974-E907-310C-020CEC8C9452}"/>
              </a:ext>
            </a:extLst>
          </p:cNvPr>
          <p:cNvSpPr/>
          <p:nvPr/>
        </p:nvSpPr>
        <p:spPr>
          <a:xfrm>
            <a:off x="4195479" y="136524"/>
            <a:ext cx="35189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Thematic Maps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50AE3F-2C87-D985-98A7-EFFFBC6D554A}"/>
              </a:ext>
            </a:extLst>
          </p:cNvPr>
          <p:cNvSpPr/>
          <p:nvPr/>
        </p:nvSpPr>
        <p:spPr>
          <a:xfrm>
            <a:off x="3726600" y="864790"/>
            <a:ext cx="47387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demographics.texas.gov/</a:t>
            </a:r>
          </a:p>
        </p:txBody>
      </p:sp>
    </p:spTree>
    <p:extLst>
      <p:ext uri="{BB962C8B-B14F-4D97-AF65-F5344CB8AC3E}">
        <p14:creationId xmlns:p14="http://schemas.microsoft.com/office/powerpoint/2010/main" val="8931052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DF7073-7869-1635-C8C7-2318602FC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37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173ABF-BAA1-E697-45F4-7B8596EBF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Texas Demographic Center Social Media</a:t>
            </a:r>
          </a:p>
        </p:txBody>
      </p:sp>
      <p:pic>
        <p:nvPicPr>
          <p:cNvPr id="5" name="Picture 4" descr="A screenshot of a graph&#10;&#10;Description automatically generated with low confidence">
            <a:extLst>
              <a:ext uri="{FF2B5EF4-FFF2-40B4-BE49-F238E27FC236}">
                <a16:creationId xmlns:a16="http://schemas.microsoft.com/office/drawing/2014/main" id="{3C5666D2-943F-D4D1-9A16-8A6A6D296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13" y="2639738"/>
            <a:ext cx="2714736" cy="297110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picture containing text, screenshot, diagram, parallel&#10;&#10;Description automatically generated">
            <a:extLst>
              <a:ext uri="{FF2B5EF4-FFF2-40B4-BE49-F238E27FC236}">
                <a16:creationId xmlns:a16="http://schemas.microsoft.com/office/drawing/2014/main" id="{C3773B8E-620E-7C27-DC2A-424B143DEC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111" y="2616762"/>
            <a:ext cx="2445464" cy="299407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A picture containing text, screenshot, human face, clothing&#10;&#10;Description automatically generated">
            <a:extLst>
              <a:ext uri="{FF2B5EF4-FFF2-40B4-BE49-F238E27FC236}">
                <a16:creationId xmlns:a16="http://schemas.microsoft.com/office/drawing/2014/main" id="{19024B9A-D0B4-E10A-C66E-13981F5733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78" y="2616762"/>
            <a:ext cx="2441883" cy="299407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Instagram Logo PNG Vectors Free Download">
            <a:extLst>
              <a:ext uri="{FF2B5EF4-FFF2-40B4-BE49-F238E27FC236}">
                <a16:creationId xmlns:a16="http://schemas.microsoft.com/office/drawing/2014/main" id="{F8AA7831-DD50-1AB1-B28B-BB44349E9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499" y="1559205"/>
            <a:ext cx="422439" cy="42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D0AED5A-D63C-19D2-89BF-2DCD1A91205A}"/>
              </a:ext>
            </a:extLst>
          </p:cNvPr>
          <p:cNvSpPr txBox="1"/>
          <p:nvPr/>
        </p:nvSpPr>
        <p:spPr>
          <a:xfrm>
            <a:off x="6291158" y="2073364"/>
            <a:ext cx="2518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texasdemographiccenter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Facebook logo Vectors &amp; Illustrations for Free Download | Freepik">
            <a:extLst>
              <a:ext uri="{FF2B5EF4-FFF2-40B4-BE49-F238E27FC236}">
                <a16:creationId xmlns:a16="http://schemas.microsoft.com/office/drawing/2014/main" id="{B0CB1ED3-DEDA-13F0-62E8-9691BF2E9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385" y="1463289"/>
            <a:ext cx="608913" cy="60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2DCDD61-6D32-AD22-CABA-A1782FDB0329}"/>
              </a:ext>
            </a:extLst>
          </p:cNvPr>
          <p:cNvSpPr txBox="1"/>
          <p:nvPr/>
        </p:nvSpPr>
        <p:spPr>
          <a:xfrm>
            <a:off x="3247306" y="2096620"/>
            <a:ext cx="2697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Texas Demographic Center</a:t>
            </a:r>
          </a:p>
        </p:txBody>
      </p:sp>
      <p:pic>
        <p:nvPicPr>
          <p:cNvPr id="1030" name="Picture 6" descr="Twitter Logo PNG Vectors Free Download">
            <a:extLst>
              <a:ext uri="{FF2B5EF4-FFF2-40B4-BE49-F238E27FC236}">
                <a16:creationId xmlns:a16="http://schemas.microsoft.com/office/drawing/2014/main" id="{8DD6B52E-5A77-F68A-2B4A-DB35982AC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903" y="1556525"/>
            <a:ext cx="422439" cy="42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2E5756-3C68-9ABA-0371-99BAA57E45C7}"/>
              </a:ext>
            </a:extLst>
          </p:cNvPr>
          <p:cNvSpPr txBox="1"/>
          <p:nvPr/>
        </p:nvSpPr>
        <p:spPr>
          <a:xfrm>
            <a:off x="616551" y="2072417"/>
            <a:ext cx="21092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@TexasDemography</a:t>
            </a:r>
          </a:p>
        </p:txBody>
      </p:sp>
      <p:pic>
        <p:nvPicPr>
          <p:cNvPr id="1036" name="Picture 12" descr="Linkedin Logo PNG Vectors Free Download">
            <a:extLst>
              <a:ext uri="{FF2B5EF4-FFF2-40B4-BE49-F238E27FC236}">
                <a16:creationId xmlns:a16="http://schemas.microsoft.com/office/drawing/2014/main" id="{0CE636BE-0332-12DA-635B-98F517FF1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6122" y="1586700"/>
            <a:ext cx="394944" cy="39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AD5BF7F-8DB6-87A7-A96E-9C885E24DCEB}"/>
              </a:ext>
            </a:extLst>
          </p:cNvPr>
          <p:cNvSpPr txBox="1"/>
          <p:nvPr/>
        </p:nvSpPr>
        <p:spPr>
          <a:xfrm>
            <a:off x="8915807" y="2072202"/>
            <a:ext cx="2697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Texas Demographic Center</a:t>
            </a:r>
          </a:p>
        </p:txBody>
      </p:sp>
      <p:pic>
        <p:nvPicPr>
          <p:cNvPr id="23" name="Picture 2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5998AA2-028B-EF6F-D25D-5178ABCE71F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29"/>
          <a:stretch/>
        </p:blipFill>
        <p:spPr>
          <a:xfrm>
            <a:off x="9019667" y="2616762"/>
            <a:ext cx="2441883" cy="30715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88639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253162" y="1717344"/>
            <a:ext cx="5816325" cy="3222170"/>
            <a:chOff x="2819400" y="1905006"/>
            <a:chExt cx="6194121" cy="3428581"/>
          </a:xfrm>
        </p:grpSpPr>
        <p:sp>
          <p:nvSpPr>
            <p:cNvPr id="9" name="Rectangle 8"/>
            <p:cNvSpPr/>
            <p:nvPr/>
          </p:nvSpPr>
          <p:spPr>
            <a:xfrm>
              <a:off x="2819400" y="1905006"/>
              <a:ext cx="5540918" cy="8187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sz="4400" b="1" dirty="0">
                  <a:latin typeface="Arial" panose="020B0604020202020204" pitchFamily="34" charset="0"/>
                  <a:cs typeface="Arial" panose="020B0604020202020204" pitchFamily="34" charset="0"/>
                </a:rPr>
                <a:t>Lloyd Potter, Ph.D.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3159701" y="2877393"/>
              <a:ext cx="5853820" cy="2456194"/>
              <a:chOff x="1600524" y="3504238"/>
              <a:chExt cx="5853819" cy="2456194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00524" y="5419306"/>
                <a:ext cx="380534" cy="380536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2122976" y="3504238"/>
                <a:ext cx="5331367" cy="245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/>
                  <a:t>(210) 458-6530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TDC@UTSA.edu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Demographics.Texas.gov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@TexasDemography</a:t>
                </a:r>
              </a:p>
            </p:txBody>
          </p:sp>
        </p:grp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5478" y="4240534"/>
              <a:ext cx="367960" cy="367960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1842055" y="5513768"/>
            <a:ext cx="8492573" cy="1344232"/>
            <a:chOff x="318052" y="5513768"/>
            <a:chExt cx="8492573" cy="134423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318052" y="6453229"/>
              <a:ext cx="2270954" cy="14246"/>
            </a:xfrm>
            <a:prstGeom prst="line">
              <a:avLst/>
            </a:prstGeom>
            <a:ln w="3492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9006" y="5513768"/>
              <a:ext cx="3965986" cy="1344232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6486525" y="6467475"/>
              <a:ext cx="2324100" cy="0"/>
            </a:xfrm>
            <a:prstGeom prst="line">
              <a:avLst/>
            </a:prstGeom>
            <a:ln w="3492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AutoShape 2" descr="Image result for telephone icon vector"/>
          <p:cNvSpPr>
            <a:spLocks noChangeAspect="1" noChangeArrowheads="1"/>
          </p:cNvSpPr>
          <p:nvPr/>
        </p:nvSpPr>
        <p:spPr bwMode="auto">
          <a:xfrm>
            <a:off x="3353553" y="3172111"/>
            <a:ext cx="290141" cy="25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Image result for telephone icon vector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664" y="2719896"/>
            <a:ext cx="5334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3556270" y="3342781"/>
            <a:ext cx="390195" cy="39052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30D858-2E32-49C2-9313-A82CC560A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938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TDC Template.potx" id="{A8AA4A31-D64B-4527-8D8E-CE9363F07BF5}" vid="{DEBAF849-1D8C-4359-AD0F-0FCB4EBE36F8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TDC Template.potx" id="{A8AA4A31-D64B-4527-8D8E-CE9363F07BF5}" vid="{DEBAF849-1D8C-4359-AD0F-0FCB4EBE36F8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TDC Template.potx" id="{A8AA4A31-D64B-4527-8D8E-CE9363F07BF5}" vid="{DEBAF849-1D8C-4359-AD0F-0FCB4EBE36F8}"/>
    </a:ext>
  </a:extLst>
</a:theme>
</file>

<file path=ppt/theme/theme6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22656c6-b205-4b62-909d-389f9e348b2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9ED1DF319F2048B3E62B9641678531" ma:contentTypeVersion="15" ma:contentTypeDescription="Create a new document." ma:contentTypeScope="" ma:versionID="d1c180feafade2a2ecb35299f835c4a3">
  <xsd:schema xmlns:xsd="http://www.w3.org/2001/XMLSchema" xmlns:xs="http://www.w3.org/2001/XMLSchema" xmlns:p="http://schemas.microsoft.com/office/2006/metadata/properties" xmlns:ns3="8865c3b5-672f-488d-b474-fd2e6972fa66" xmlns:ns4="122656c6-b205-4b62-909d-389f9e348b2b" targetNamespace="http://schemas.microsoft.com/office/2006/metadata/properties" ma:root="true" ma:fieldsID="7e962e94dafdbd0d6390d70c33227458" ns3:_="" ns4:_="">
    <xsd:import namespace="8865c3b5-672f-488d-b474-fd2e6972fa66"/>
    <xsd:import namespace="122656c6-b205-4b62-909d-389f9e348b2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65c3b5-672f-488d-b474-fd2e6972fa6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656c6-b205-4b62-909d-389f9e348b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1484A1-434B-4BD9-91E0-487B0D646ADF}">
  <ds:schemaRefs>
    <ds:schemaRef ds:uri="http://schemas.microsoft.com/office/2006/documentManagement/types"/>
    <ds:schemaRef ds:uri="http://purl.org/dc/terms/"/>
    <ds:schemaRef ds:uri="122656c6-b205-4b62-909d-389f9e348b2b"/>
    <ds:schemaRef ds:uri="http://purl.org/dc/dcmitype/"/>
    <ds:schemaRef ds:uri="http://schemas.microsoft.com/office/2006/metadata/properties"/>
    <ds:schemaRef ds:uri="8865c3b5-672f-488d-b474-fd2e6972fa66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9E6717D3-C7A6-437C-8864-D9C4D75542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7CF538-1040-4912-BBC1-C8C1D1E6F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65c3b5-672f-488d-b474-fd2e6972fa66"/>
    <ds:schemaRef ds:uri="122656c6-b205-4b62-909d-389f9e348b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40009</TotalTime>
  <Words>1785</Words>
  <Application>Microsoft Office PowerPoint</Application>
  <PresentationFormat>Widescreen</PresentationFormat>
  <Paragraphs>581</Paragraphs>
  <Slides>38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ＭＳ Ｐゴシック</vt:lpstr>
      <vt:lpstr>Arial</vt:lpstr>
      <vt:lpstr>Calibri</vt:lpstr>
      <vt:lpstr>Calibri Light</vt:lpstr>
      <vt:lpstr>MS sans serif</vt:lpstr>
      <vt:lpstr>Times New Roman</vt:lpstr>
      <vt:lpstr>Office Theme</vt:lpstr>
      <vt:lpstr>2_Office Theme</vt:lpstr>
      <vt:lpstr>1_Office Theme</vt:lpstr>
      <vt:lpstr>Custom Design</vt:lpstr>
      <vt:lpstr>3_Office Theme</vt:lpstr>
      <vt:lpstr>4_Office Theme</vt:lpstr>
      <vt:lpstr>PowerPoint Presentation</vt:lpstr>
      <vt:lpstr>States with Most Population Growth, 2010 to 2020</vt:lpstr>
      <vt:lpstr>States with an Undercount or Overcount</vt:lpstr>
      <vt:lpstr>Percent Net Coverage Error by Race and Hispanic Origin: 2010-2020</vt:lpstr>
      <vt:lpstr>States with Most Population Growth, 2020 to 2022</vt:lpstr>
      <vt:lpstr>2022 Estimated Population, Texas Counties</vt:lpstr>
      <vt:lpstr>Estimated Numeric Change, Texas Counties, 2021-2022</vt:lpstr>
      <vt:lpstr>Top Counties for Numeric Growth in Texas, 2021-2022</vt:lpstr>
      <vt:lpstr>Top Counties for Percent Growth in Texas, 2021-2022*</vt:lpstr>
      <vt:lpstr>Top Places for Numeric Growth, 2021-2022</vt:lpstr>
      <vt:lpstr>Top Places for Percent Growth, 2021-2022</vt:lpstr>
      <vt:lpstr>Minority population drove growth in Texas between 2010-2020</vt:lpstr>
      <vt:lpstr>Estimated Racial/Ethnic Composition of Texas Population, 2021</vt:lpstr>
      <vt:lpstr>Difference in Population Density per Square Mile (2020-2010), Texas Counties</vt:lpstr>
      <vt:lpstr>Estimated Natural Increase (Decrease), Texas Counties, 2010-2020</vt:lpstr>
      <vt:lpstr>Estimated Population Change from Domestic Migration, Texas Counties, 2010-2020</vt:lpstr>
      <vt:lpstr>Estimated Components of Population Change for Texas, 2010-2020 and 2020-2021, 2021-2022</vt:lpstr>
      <vt:lpstr>Estimated Domestic and International Migration for Texas, 2011-2022</vt:lpstr>
      <vt:lpstr>Estimated Change from Domestic Migration Comparing 2010-2020 and 2021-2022, Texas Counties</vt:lpstr>
      <vt:lpstr>Texas Birth Rates, 2007-2019</vt:lpstr>
      <vt:lpstr>Generational Population Pyramids, Texas, 2010-2020</vt:lpstr>
      <vt:lpstr>Estimated Net Domestic Migrants Between Texas and Other States, 2010-2019</vt:lpstr>
      <vt:lpstr>Percent Distribution by Education Attainment of Texas Residents (Non-Migrants), Immigrants (International) and Net-Migrants (Domestic) Aged 25 Years and Over, Texas, 2015-2019</vt:lpstr>
      <vt:lpstr>Percent Distribution by Occupation of Non-Migrants (Texans) and Net-In Domestic Migrants Aged 25 Years and Over, Texas, 2006-2019</vt:lpstr>
      <vt:lpstr>Percent of Civilian Labor Force by Occupation, Texas, 2011, 2021 and 2011-2012 Change</vt:lpstr>
      <vt:lpstr>Educational Attainment of Adults Aged 25 Years and Older by Race and Ethnicity, Texas, 2021</vt:lpstr>
      <vt:lpstr>Change in Educational Attainment of Adults Aged 25 Years and Older by Race and Ethnicity, Texas, 2011-2021</vt:lpstr>
      <vt:lpstr>Change in Travel Time to Work, Texas, 2006-2010 and 2016-2020</vt:lpstr>
      <vt:lpstr>Means of Transportation, Texas, 2011, 2019, 2021</vt:lpstr>
      <vt:lpstr>Projected Population Growth in Texas, 2020-2060</vt:lpstr>
      <vt:lpstr>Projected Population Change, Texas Counties, 2020-2060</vt:lpstr>
      <vt:lpstr>Projected Percent Population Change, Texas Counties, 2020-2060</vt:lpstr>
      <vt:lpstr>Projected Population by Race and Ethnicity, Texas, 2020-2050</vt:lpstr>
      <vt:lpstr>PowerPoint Presentation</vt:lpstr>
      <vt:lpstr>PowerPoint Presentation</vt:lpstr>
      <vt:lpstr>PowerPoint Presentation</vt:lpstr>
      <vt:lpstr>Texas Demographic Center Social Media</vt:lpstr>
      <vt:lpstr>PowerPoint Presentation</vt:lpstr>
    </vt:vector>
  </TitlesOfParts>
  <Company>UTSA/IDSER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Alelhie Lila Valencia</dc:creator>
  <cp:lastModifiedBy>Lloyd Potter</cp:lastModifiedBy>
  <cp:revision>859</cp:revision>
  <cp:lastPrinted>2021-08-19T16:34:52Z</cp:lastPrinted>
  <dcterms:created xsi:type="dcterms:W3CDTF">2016-06-30T18:52:57Z</dcterms:created>
  <dcterms:modified xsi:type="dcterms:W3CDTF">2023-05-22T22:14:44Z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0x010100809ED1DF319F2048B3E62B9641678531</vt:lpwstr>
  </property>
</Properties>
</file>