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87" r:id="rId5"/>
    <p:sldMasterId id="2147483673" r:id="rId6"/>
    <p:sldMasterId id="2147483703" r:id="rId7"/>
    <p:sldMasterId id="2147483721" r:id="rId8"/>
    <p:sldMasterId id="2147483734" r:id="rId9"/>
  </p:sldMasterIdLst>
  <p:notesMasterIdLst>
    <p:notesMasterId r:id="rId31"/>
  </p:notesMasterIdLst>
  <p:sldIdLst>
    <p:sldId id="1009" r:id="rId10"/>
    <p:sldId id="878" r:id="rId11"/>
    <p:sldId id="890" r:id="rId12"/>
    <p:sldId id="883" r:id="rId13"/>
    <p:sldId id="880" r:id="rId14"/>
    <p:sldId id="891" r:id="rId15"/>
    <p:sldId id="892" r:id="rId16"/>
    <p:sldId id="1006" r:id="rId17"/>
    <p:sldId id="1005" r:id="rId18"/>
    <p:sldId id="1007" r:id="rId19"/>
    <p:sldId id="1002" r:id="rId20"/>
    <p:sldId id="929" r:id="rId21"/>
    <p:sldId id="1000" r:id="rId22"/>
    <p:sldId id="1001" r:id="rId23"/>
    <p:sldId id="999" r:id="rId24"/>
    <p:sldId id="825" r:id="rId25"/>
    <p:sldId id="1004" r:id="rId26"/>
    <p:sldId id="1003" r:id="rId27"/>
    <p:sldId id="1010" r:id="rId28"/>
    <p:sldId id="1008" r:id="rId29"/>
    <p:sldId id="544" r:id="rId30"/>
  </p:sldIdLst>
  <p:sldSz cx="12192000" cy="6858000"/>
  <p:notesSz cx="7315200" cy="12344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FFD5D6"/>
    <a:srgbClr val="F0573E"/>
    <a:srgbClr val="9966FF"/>
    <a:srgbClr val="F5573D"/>
    <a:srgbClr val="DC5930"/>
    <a:srgbClr val="8A4FFF"/>
    <a:srgbClr val="B00000"/>
    <a:srgbClr val="9900FF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A6D8A1-6BF2-4F4F-816C-69F6C1016F50}" v="3" dt="2023-05-24T04:43:03.2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1" autoAdjust="0"/>
    <p:restoredTop sz="90183" autoAdjust="0"/>
  </p:normalViewPr>
  <p:slideViewPr>
    <p:cSldViewPr snapToGrid="0">
      <p:cViewPr varScale="1">
        <p:scale>
          <a:sx n="116" d="100"/>
          <a:sy n="116" d="100"/>
        </p:scale>
        <p:origin x="102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21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lg180\Desktop\Presentation\2023AppliedDemography\SurveyResponseRates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lg180\Desktop\Presentation\2023AppliedDemography\SurveyResponseRat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TDC Building</a:t>
            </a:r>
            <a:r>
              <a:rPr lang="en-US" sz="1600" b="1" baseline="0"/>
              <a:t> Permit Response Rate, </a:t>
            </a:r>
          </a:p>
          <a:p>
            <a:pPr>
              <a:defRPr sz="1600" b="1"/>
            </a:pPr>
            <a:r>
              <a:rPr lang="en-US" sz="1600" b="1" baseline="0"/>
              <a:t>Incorporated Places in Texas</a:t>
            </a:r>
            <a:endParaRPr lang="en-US" sz="1600" b="1"/>
          </a:p>
        </c:rich>
      </c:tx>
      <c:layout>
        <c:manualLayout>
          <c:xMode val="edge"/>
          <c:yMode val="edge"/>
          <c:x val="0.25326073945963257"/>
          <c:y val="2.61653450649309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TDC!$C$1</c:f>
              <c:strCache>
                <c:ptCount val="1"/>
                <c:pt idx="0">
                  <c:v>Response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TDC!$A$2:$A$13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TDC!$C$2:$C$13</c:f>
              <c:numCache>
                <c:formatCode>General</c:formatCode>
                <c:ptCount val="11"/>
                <c:pt idx="0">
                  <c:v>1026</c:v>
                </c:pt>
                <c:pt idx="1">
                  <c:v>997</c:v>
                </c:pt>
                <c:pt idx="2">
                  <c:v>978</c:v>
                </c:pt>
                <c:pt idx="3">
                  <c:v>998</c:v>
                </c:pt>
                <c:pt idx="4">
                  <c:v>980</c:v>
                </c:pt>
                <c:pt idx="5">
                  <c:v>972</c:v>
                </c:pt>
                <c:pt idx="6">
                  <c:v>987</c:v>
                </c:pt>
                <c:pt idx="7">
                  <c:v>996</c:v>
                </c:pt>
                <c:pt idx="8">
                  <c:v>985</c:v>
                </c:pt>
                <c:pt idx="9">
                  <c:v>973</c:v>
                </c:pt>
                <c:pt idx="10">
                  <c:v>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65-4564-8CD9-C646D96EB629}"/>
            </c:ext>
          </c:extLst>
        </c:ser>
        <c:ser>
          <c:idx val="2"/>
          <c:order val="1"/>
          <c:tx>
            <c:strRef>
              <c:f>TDC!$D$1</c:f>
              <c:strCache>
                <c:ptCount val="1"/>
                <c:pt idx="0">
                  <c:v>NoResponse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TDC!$A$2:$A$13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TDC!$D$2:$D$13</c:f>
              <c:numCache>
                <c:formatCode>General</c:formatCode>
                <c:ptCount val="11"/>
                <c:pt idx="0">
                  <c:v>188</c:v>
                </c:pt>
                <c:pt idx="1">
                  <c:v>217</c:v>
                </c:pt>
                <c:pt idx="2">
                  <c:v>238</c:v>
                </c:pt>
                <c:pt idx="3">
                  <c:v>218</c:v>
                </c:pt>
                <c:pt idx="4">
                  <c:v>238</c:v>
                </c:pt>
                <c:pt idx="5">
                  <c:v>246</c:v>
                </c:pt>
                <c:pt idx="6">
                  <c:v>232</c:v>
                </c:pt>
                <c:pt idx="7">
                  <c:v>223</c:v>
                </c:pt>
                <c:pt idx="8">
                  <c:v>237</c:v>
                </c:pt>
                <c:pt idx="9">
                  <c:v>250</c:v>
                </c:pt>
                <c:pt idx="10">
                  <c:v>270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65-4564-8CD9-C646D96EB6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19535312"/>
        <c:axId val="963879968"/>
      </c:barChart>
      <c:lineChart>
        <c:grouping val="standard"/>
        <c:varyColors val="0"/>
        <c:ser>
          <c:idx val="3"/>
          <c:order val="2"/>
          <c:tx>
            <c:strRef>
              <c:f>TDC!$E$1</c:f>
              <c:strCache>
                <c:ptCount val="1"/>
                <c:pt idx="0">
                  <c:v>Response Rate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TDC!$A$2:$A$13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TDC!$E$2:$E$13</c:f>
              <c:numCache>
                <c:formatCode>0.0%</c:formatCode>
                <c:ptCount val="11"/>
                <c:pt idx="0">
                  <c:v>0.84514003294892914</c:v>
                </c:pt>
                <c:pt idx="1">
                  <c:v>0.82125205930807244</c:v>
                </c:pt>
                <c:pt idx="2">
                  <c:v>0.80427631578947367</c:v>
                </c:pt>
                <c:pt idx="3">
                  <c:v>0.82072368421052633</c:v>
                </c:pt>
                <c:pt idx="4">
                  <c:v>0.80525883319638458</c:v>
                </c:pt>
                <c:pt idx="5">
                  <c:v>0.79802955665024633</c:v>
                </c:pt>
                <c:pt idx="6">
                  <c:v>0.80968006562756356</c:v>
                </c:pt>
                <c:pt idx="7">
                  <c:v>0.8170631665299426</c:v>
                </c:pt>
                <c:pt idx="8">
                  <c:v>0.80605564648117844</c:v>
                </c:pt>
                <c:pt idx="9">
                  <c:v>0.79623567921440264</c:v>
                </c:pt>
                <c:pt idx="10">
                  <c:v>0.77923139820114473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65-4564-8CD9-C646D96EB6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4035552"/>
        <c:axId val="957345280"/>
      </c:lineChart>
      <c:catAx>
        <c:axId val="121953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3879968"/>
        <c:crosses val="autoZero"/>
        <c:auto val="1"/>
        <c:lblAlgn val="ctr"/>
        <c:lblOffset val="100"/>
        <c:noMultiLvlLbl val="0"/>
      </c:catAx>
      <c:valAx>
        <c:axId val="963879968"/>
        <c:scaling>
          <c:orientation val="minMax"/>
          <c:max val="123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9535312"/>
        <c:crosses val="autoZero"/>
        <c:crossBetween val="between"/>
      </c:valAx>
      <c:valAx>
        <c:axId val="957345280"/>
        <c:scaling>
          <c:orientation val="minMax"/>
          <c:max val="1"/>
          <c:min val="0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4035552"/>
        <c:crosses val="max"/>
        <c:crossBetween val="between"/>
      </c:valAx>
      <c:catAx>
        <c:axId val="9540355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573452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468304050361317"/>
          <c:y val="0.37084481003562769"/>
          <c:w val="0.19531695949638686"/>
          <c:h val="0.267958481781982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/>
              <a:t>TDC Building</a:t>
            </a:r>
            <a:r>
              <a:rPr lang="en-US" sz="1600" b="1" baseline="0"/>
              <a:t> Permit Response Rate, </a:t>
            </a:r>
          </a:p>
          <a:p>
            <a:pPr>
              <a:defRPr sz="1600" b="1"/>
            </a:pPr>
            <a:r>
              <a:rPr lang="en-US" sz="1600" b="1" baseline="0"/>
              <a:t>Unincorporated Places in Texas</a:t>
            </a:r>
            <a:endParaRPr lang="en-US" sz="1600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TDC!$C$17</c:f>
              <c:strCache>
                <c:ptCount val="1"/>
                <c:pt idx="0">
                  <c:v>Response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TDC!$A$18:$A$29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TDC!$C$18:$C$29</c:f>
              <c:numCache>
                <c:formatCode>General</c:formatCode>
                <c:ptCount val="11"/>
                <c:pt idx="0">
                  <c:v>254</c:v>
                </c:pt>
                <c:pt idx="1">
                  <c:v>222</c:v>
                </c:pt>
                <c:pt idx="2">
                  <c:v>226</c:v>
                </c:pt>
                <c:pt idx="3">
                  <c:v>231</c:v>
                </c:pt>
                <c:pt idx="4">
                  <c:v>228</c:v>
                </c:pt>
                <c:pt idx="5">
                  <c:v>228</c:v>
                </c:pt>
                <c:pt idx="6">
                  <c:v>215</c:v>
                </c:pt>
                <c:pt idx="7">
                  <c:v>207</c:v>
                </c:pt>
                <c:pt idx="8">
                  <c:v>208</c:v>
                </c:pt>
                <c:pt idx="9">
                  <c:v>182</c:v>
                </c:pt>
                <c:pt idx="10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56-45C2-B352-BB5EFB95B0C2}"/>
            </c:ext>
          </c:extLst>
        </c:ser>
        <c:ser>
          <c:idx val="2"/>
          <c:order val="1"/>
          <c:tx>
            <c:strRef>
              <c:f>TDC!$D$17</c:f>
              <c:strCache>
                <c:ptCount val="1"/>
                <c:pt idx="0">
                  <c:v>NoResponse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TDC!$A$18:$A$29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TDC!$D$18:$D$29</c:f>
              <c:numCache>
                <c:formatCode>General</c:formatCode>
                <c:ptCount val="11"/>
                <c:pt idx="0">
                  <c:v>0</c:v>
                </c:pt>
                <c:pt idx="1">
                  <c:v>32</c:v>
                </c:pt>
                <c:pt idx="2">
                  <c:v>28</c:v>
                </c:pt>
                <c:pt idx="3">
                  <c:v>23</c:v>
                </c:pt>
                <c:pt idx="4">
                  <c:v>26</c:v>
                </c:pt>
                <c:pt idx="5">
                  <c:v>26</c:v>
                </c:pt>
                <c:pt idx="6">
                  <c:v>39</c:v>
                </c:pt>
                <c:pt idx="7">
                  <c:v>47</c:v>
                </c:pt>
                <c:pt idx="8">
                  <c:v>46</c:v>
                </c:pt>
                <c:pt idx="9">
                  <c:v>72</c:v>
                </c:pt>
                <c:pt idx="1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56-45C2-B352-BB5EFB95B0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19535312"/>
        <c:axId val="963879968"/>
      </c:barChart>
      <c:lineChart>
        <c:grouping val="standard"/>
        <c:varyColors val="0"/>
        <c:ser>
          <c:idx val="3"/>
          <c:order val="2"/>
          <c:tx>
            <c:strRef>
              <c:f>TDC!$E$17</c:f>
              <c:strCache>
                <c:ptCount val="1"/>
                <c:pt idx="0">
                  <c:v>Response Percent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TDC!$A$18:$A$29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TDC!$E$18:$E$29</c:f>
              <c:numCache>
                <c:formatCode>0.0%</c:formatCode>
                <c:ptCount val="11"/>
                <c:pt idx="0">
                  <c:v>1</c:v>
                </c:pt>
                <c:pt idx="1">
                  <c:v>0.87401574803149606</c:v>
                </c:pt>
                <c:pt idx="2">
                  <c:v>0.88976377952755903</c:v>
                </c:pt>
                <c:pt idx="3">
                  <c:v>0.90944881889763785</c:v>
                </c:pt>
                <c:pt idx="4">
                  <c:v>0.89763779527559051</c:v>
                </c:pt>
                <c:pt idx="5">
                  <c:v>0.89763779527559051</c:v>
                </c:pt>
                <c:pt idx="6">
                  <c:v>0.84645669291338588</c:v>
                </c:pt>
                <c:pt idx="7">
                  <c:v>0.81496062992125984</c:v>
                </c:pt>
                <c:pt idx="8">
                  <c:v>0.81889763779527558</c:v>
                </c:pt>
                <c:pt idx="9">
                  <c:v>0.71653543307086609</c:v>
                </c:pt>
                <c:pt idx="10">
                  <c:v>0.71653543307086609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56-45C2-B352-BB5EFB95B0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1116736"/>
        <c:axId val="961754816"/>
      </c:lineChart>
      <c:catAx>
        <c:axId val="121953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3879968"/>
        <c:crosses val="autoZero"/>
        <c:auto val="1"/>
        <c:lblAlgn val="ctr"/>
        <c:lblOffset val="100"/>
        <c:noMultiLvlLbl val="0"/>
      </c:catAx>
      <c:valAx>
        <c:axId val="963879968"/>
        <c:scaling>
          <c:orientation val="minMax"/>
          <c:max val="254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9535312"/>
        <c:crosses val="autoZero"/>
        <c:crossBetween val="between"/>
      </c:valAx>
      <c:valAx>
        <c:axId val="961754816"/>
        <c:scaling>
          <c:orientation val="minMax"/>
          <c:max val="1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1116736"/>
        <c:crosses val="max"/>
        <c:crossBetween val="between"/>
      </c:valAx>
      <c:catAx>
        <c:axId val="9511167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617548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19029793406971"/>
          <c:y val="0.12065366576301866"/>
          <c:w val="0.86396245551273299"/>
          <c:h val="0.804429135368668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2000 -2010 (V2014)</c:v>
                </c:pt>
              </c:strCache>
            </c:strRef>
          </c:tx>
          <c:spPr>
            <a:ln w="57150" cap="rnd">
              <a:solidFill>
                <a:schemeClr val="accent4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4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D50-42B6-A379-2460298F6F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Sheet1!$A$2:$A$52</c:f>
              <c:numCache>
                <c:formatCode>General</c:formatCode>
                <c:ptCount val="5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  <c:pt idx="41">
                  <c:v>2051</c:v>
                </c:pt>
                <c:pt idx="42">
                  <c:v>2052</c:v>
                </c:pt>
                <c:pt idx="43">
                  <c:v>2053</c:v>
                </c:pt>
                <c:pt idx="44">
                  <c:v>2054</c:v>
                </c:pt>
                <c:pt idx="45">
                  <c:v>2055</c:v>
                </c:pt>
                <c:pt idx="46">
                  <c:v>2056</c:v>
                </c:pt>
                <c:pt idx="47">
                  <c:v>2057</c:v>
                </c:pt>
                <c:pt idx="48">
                  <c:v>2058</c:v>
                </c:pt>
                <c:pt idx="49">
                  <c:v>2059</c:v>
                </c:pt>
                <c:pt idx="50">
                  <c:v>2060</c:v>
                </c:pt>
              </c:numCache>
            </c:numRef>
          </c:cat>
          <c:val>
            <c:numRef>
              <c:f>Sheet1!$B$2:$B$52</c:f>
              <c:numCache>
                <c:formatCode>0</c:formatCode>
                <c:ptCount val="51"/>
                <c:pt idx="0">
                  <c:v>25145561</c:v>
                </c:pt>
                <c:pt idx="1">
                  <c:v>25631695</c:v>
                </c:pt>
                <c:pt idx="2">
                  <c:v>26130047</c:v>
                </c:pt>
                <c:pt idx="3">
                  <c:v>26640165</c:v>
                </c:pt>
                <c:pt idx="4">
                  <c:v>27161942</c:v>
                </c:pt>
                <c:pt idx="5">
                  <c:v>27695284</c:v>
                </c:pt>
                <c:pt idx="6">
                  <c:v>28240245</c:v>
                </c:pt>
                <c:pt idx="7">
                  <c:v>28797290</c:v>
                </c:pt>
                <c:pt idx="8">
                  <c:v>29366479</c:v>
                </c:pt>
                <c:pt idx="9">
                  <c:v>29948091</c:v>
                </c:pt>
                <c:pt idx="10">
                  <c:v>30541978</c:v>
                </c:pt>
                <c:pt idx="11">
                  <c:v>31148299</c:v>
                </c:pt>
                <c:pt idx="12">
                  <c:v>31767295</c:v>
                </c:pt>
                <c:pt idx="13">
                  <c:v>32398820</c:v>
                </c:pt>
                <c:pt idx="14">
                  <c:v>33042844.000000004</c:v>
                </c:pt>
                <c:pt idx="15">
                  <c:v>33699307</c:v>
                </c:pt>
                <c:pt idx="16">
                  <c:v>34367812</c:v>
                </c:pt>
                <c:pt idx="17">
                  <c:v>35048139</c:v>
                </c:pt>
                <c:pt idx="18">
                  <c:v>35739576</c:v>
                </c:pt>
                <c:pt idx="19">
                  <c:v>36441844</c:v>
                </c:pt>
                <c:pt idx="20">
                  <c:v>37155084</c:v>
                </c:pt>
                <c:pt idx="21">
                  <c:v>37879808</c:v>
                </c:pt>
                <c:pt idx="22">
                  <c:v>38615545</c:v>
                </c:pt>
                <c:pt idx="23">
                  <c:v>39362271</c:v>
                </c:pt>
                <c:pt idx="24">
                  <c:v>40120968</c:v>
                </c:pt>
                <c:pt idx="25">
                  <c:v>40892255</c:v>
                </c:pt>
                <c:pt idx="26">
                  <c:v>41676432</c:v>
                </c:pt>
                <c:pt idx="27">
                  <c:v>42474368</c:v>
                </c:pt>
                <c:pt idx="28">
                  <c:v>43286564</c:v>
                </c:pt>
                <c:pt idx="29">
                  <c:v>44113564</c:v>
                </c:pt>
                <c:pt idx="30">
                  <c:v>44955896</c:v>
                </c:pt>
                <c:pt idx="31">
                  <c:v>45814206</c:v>
                </c:pt>
                <c:pt idx="32">
                  <c:v>46688598</c:v>
                </c:pt>
                <c:pt idx="33">
                  <c:v>47579643</c:v>
                </c:pt>
                <c:pt idx="34">
                  <c:v>48488716</c:v>
                </c:pt>
                <c:pt idx="35">
                  <c:v>49416165</c:v>
                </c:pt>
                <c:pt idx="36">
                  <c:v>50363232</c:v>
                </c:pt>
                <c:pt idx="37">
                  <c:v>51331196</c:v>
                </c:pt>
                <c:pt idx="38">
                  <c:v>52321084</c:v>
                </c:pt>
                <c:pt idx="39">
                  <c:v>53333517</c:v>
                </c:pt>
                <c:pt idx="40">
                  <c:v>54369297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50-42B6-A379-2460298F6F31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2010 -2015 (V2018)</c:v>
                </c:pt>
              </c:strCache>
            </c:strRef>
          </c:tx>
          <c:spPr>
            <a:ln w="57150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4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50-42B6-A379-2460298F6F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Sheet1!$A$2:$A$52</c:f>
              <c:numCache>
                <c:formatCode>General</c:formatCode>
                <c:ptCount val="5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  <c:pt idx="41">
                  <c:v>2051</c:v>
                </c:pt>
                <c:pt idx="42">
                  <c:v>2052</c:v>
                </c:pt>
                <c:pt idx="43">
                  <c:v>2053</c:v>
                </c:pt>
                <c:pt idx="44">
                  <c:v>2054</c:v>
                </c:pt>
                <c:pt idx="45">
                  <c:v>2055</c:v>
                </c:pt>
                <c:pt idx="46">
                  <c:v>2056</c:v>
                </c:pt>
                <c:pt idx="47">
                  <c:v>2057</c:v>
                </c:pt>
                <c:pt idx="48">
                  <c:v>2058</c:v>
                </c:pt>
                <c:pt idx="49">
                  <c:v>2059</c:v>
                </c:pt>
                <c:pt idx="50">
                  <c:v>2060</c:v>
                </c:pt>
              </c:numCache>
            </c:numRef>
          </c:cat>
          <c:val>
            <c:numRef>
              <c:f>Sheet1!$D$2:$D$52</c:f>
              <c:numCache>
                <c:formatCode>0</c:formatCode>
                <c:ptCount val="51"/>
                <c:pt idx="0">
                  <c:v>25145561</c:v>
                </c:pt>
                <c:pt idx="1">
                  <c:v>25560867</c:v>
                </c:pt>
                <c:pt idx="2">
                  <c:v>25982796</c:v>
                </c:pt>
                <c:pt idx="3">
                  <c:v>26411554</c:v>
                </c:pt>
                <c:pt idx="4">
                  <c:v>26847198</c:v>
                </c:pt>
                <c:pt idx="5">
                  <c:v>27289849</c:v>
                </c:pt>
                <c:pt idx="6">
                  <c:v>27739237</c:v>
                </c:pt>
                <c:pt idx="7">
                  <c:v>28195918</c:v>
                </c:pt>
                <c:pt idx="8">
                  <c:v>28659986</c:v>
                </c:pt>
                <c:pt idx="9">
                  <c:v>29131564</c:v>
                </c:pt>
                <c:pt idx="10">
                  <c:v>29610798</c:v>
                </c:pt>
                <c:pt idx="11">
                  <c:v>30097592</c:v>
                </c:pt>
                <c:pt idx="12">
                  <c:v>30592002</c:v>
                </c:pt>
                <c:pt idx="13">
                  <c:v>31094014</c:v>
                </c:pt>
                <c:pt idx="14">
                  <c:v>31603586</c:v>
                </c:pt>
                <c:pt idx="15">
                  <c:v>32120618.999999996</c:v>
                </c:pt>
                <c:pt idx="16">
                  <c:v>32644846</c:v>
                </c:pt>
                <c:pt idx="17">
                  <c:v>33176083</c:v>
                </c:pt>
                <c:pt idx="18">
                  <c:v>33714047</c:v>
                </c:pt>
                <c:pt idx="19">
                  <c:v>34258343</c:v>
                </c:pt>
                <c:pt idx="20">
                  <c:v>34808596</c:v>
                </c:pt>
                <c:pt idx="21">
                  <c:v>35364516</c:v>
                </c:pt>
                <c:pt idx="22">
                  <c:v>35926034</c:v>
                </c:pt>
                <c:pt idx="23">
                  <c:v>36493169</c:v>
                </c:pt>
                <c:pt idx="24">
                  <c:v>37065918</c:v>
                </c:pt>
                <c:pt idx="25">
                  <c:v>37644507</c:v>
                </c:pt>
                <c:pt idx="26">
                  <c:v>38229151</c:v>
                </c:pt>
                <c:pt idx="27">
                  <c:v>38820807</c:v>
                </c:pt>
                <c:pt idx="28">
                  <c:v>39419739</c:v>
                </c:pt>
                <c:pt idx="29">
                  <c:v>40026368</c:v>
                </c:pt>
                <c:pt idx="30">
                  <c:v>40641319</c:v>
                </c:pt>
                <c:pt idx="31">
                  <c:v>41265100</c:v>
                </c:pt>
                <c:pt idx="32">
                  <c:v>41898122</c:v>
                </c:pt>
                <c:pt idx="33">
                  <c:v>42541188</c:v>
                </c:pt>
                <c:pt idx="34">
                  <c:v>43195070</c:v>
                </c:pt>
                <c:pt idx="35">
                  <c:v>43860542</c:v>
                </c:pt>
                <c:pt idx="36">
                  <c:v>44538312</c:v>
                </c:pt>
                <c:pt idx="37">
                  <c:v>45229096</c:v>
                </c:pt>
                <c:pt idx="38">
                  <c:v>45933567</c:v>
                </c:pt>
                <c:pt idx="39">
                  <c:v>46652446</c:v>
                </c:pt>
                <c:pt idx="40">
                  <c:v>47386428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50-42B6-A379-2460298F6F31}"/>
            </c:ext>
          </c:extLst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2010-2020 (V2022)</c:v>
                </c:pt>
              </c:strCache>
            </c:strRef>
          </c:tx>
          <c:spPr>
            <a:ln w="57150" cap="rnd">
              <a:solidFill>
                <a:schemeClr val="tx1">
                  <a:lumMod val="95000"/>
                  <a:lumOff val="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40"/>
              <c:layout>
                <c:manualLayout>
                  <c:x val="-1.1449256235783787E-16"/>
                  <c:y val="5.228757191412553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50-42B6-A379-2460298F6F31}"/>
                </c:ext>
              </c:extLst>
            </c:dLbl>
            <c:dLbl>
              <c:idx val="50"/>
              <c:layout>
                <c:manualLayout>
                  <c:x val="-9.3676814988289253E-3"/>
                  <c:y val="7.6054650056909895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50-42B6-A379-2460298F6F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Sheet1!$A$2:$A$52</c:f>
              <c:numCache>
                <c:formatCode>General</c:formatCode>
                <c:ptCount val="5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</c:v>
                </c:pt>
                <c:pt idx="17">
                  <c:v>2027</c:v>
                </c:pt>
                <c:pt idx="18">
                  <c:v>2028</c:v>
                </c:pt>
                <c:pt idx="19">
                  <c:v>2029</c:v>
                </c:pt>
                <c:pt idx="20">
                  <c:v>2030</c:v>
                </c:pt>
                <c:pt idx="21">
                  <c:v>2031</c:v>
                </c:pt>
                <c:pt idx="22">
                  <c:v>2032</c:v>
                </c:pt>
                <c:pt idx="23">
                  <c:v>2033</c:v>
                </c:pt>
                <c:pt idx="24">
                  <c:v>2034</c:v>
                </c:pt>
                <c:pt idx="25">
                  <c:v>2035</c:v>
                </c:pt>
                <c:pt idx="26">
                  <c:v>2036</c:v>
                </c:pt>
                <c:pt idx="27">
                  <c:v>2037</c:v>
                </c:pt>
                <c:pt idx="28">
                  <c:v>2038</c:v>
                </c:pt>
                <c:pt idx="29">
                  <c:v>2039</c:v>
                </c:pt>
                <c:pt idx="30">
                  <c:v>2040</c:v>
                </c:pt>
                <c:pt idx="31">
                  <c:v>2041</c:v>
                </c:pt>
                <c:pt idx="32">
                  <c:v>2042</c:v>
                </c:pt>
                <c:pt idx="33">
                  <c:v>2043</c:v>
                </c:pt>
                <c:pt idx="34">
                  <c:v>2044</c:v>
                </c:pt>
                <c:pt idx="35">
                  <c:v>2045</c:v>
                </c:pt>
                <c:pt idx="36">
                  <c:v>2046</c:v>
                </c:pt>
                <c:pt idx="37">
                  <c:v>2047</c:v>
                </c:pt>
                <c:pt idx="38">
                  <c:v>2048</c:v>
                </c:pt>
                <c:pt idx="39">
                  <c:v>2049</c:v>
                </c:pt>
                <c:pt idx="40">
                  <c:v>2050</c:v>
                </c:pt>
                <c:pt idx="41">
                  <c:v>2051</c:v>
                </c:pt>
                <c:pt idx="42">
                  <c:v>2052</c:v>
                </c:pt>
                <c:pt idx="43">
                  <c:v>2053</c:v>
                </c:pt>
                <c:pt idx="44">
                  <c:v>2054</c:v>
                </c:pt>
                <c:pt idx="45">
                  <c:v>2055</c:v>
                </c:pt>
                <c:pt idx="46">
                  <c:v>2056</c:v>
                </c:pt>
                <c:pt idx="47">
                  <c:v>2057</c:v>
                </c:pt>
                <c:pt idx="48">
                  <c:v>2058</c:v>
                </c:pt>
                <c:pt idx="49">
                  <c:v>2059</c:v>
                </c:pt>
                <c:pt idx="50">
                  <c:v>2060</c:v>
                </c:pt>
              </c:numCache>
            </c:numRef>
          </c:cat>
          <c:val>
            <c:numRef>
              <c:f>Sheet1!$E$2:$E$52</c:f>
              <c:numCache>
                <c:formatCode>General</c:formatCode>
                <c:ptCount val="51"/>
                <c:pt idx="10">
                  <c:v>29145505</c:v>
                </c:pt>
                <c:pt idx="11">
                  <c:v>29508207</c:v>
                </c:pt>
                <c:pt idx="12">
                  <c:v>29874788</c:v>
                </c:pt>
                <c:pt idx="13">
                  <c:v>30244881</c:v>
                </c:pt>
                <c:pt idx="14">
                  <c:v>30618408</c:v>
                </c:pt>
                <c:pt idx="15">
                  <c:v>30995030</c:v>
                </c:pt>
                <c:pt idx="16">
                  <c:v>31374415</c:v>
                </c:pt>
                <c:pt idx="17">
                  <c:v>31756242</c:v>
                </c:pt>
                <c:pt idx="18">
                  <c:v>32140235</c:v>
                </c:pt>
                <c:pt idx="19">
                  <c:v>32525922</c:v>
                </c:pt>
                <c:pt idx="20">
                  <c:v>32912882</c:v>
                </c:pt>
                <c:pt idx="21">
                  <c:v>33300733</c:v>
                </c:pt>
                <c:pt idx="22">
                  <c:v>33689173</c:v>
                </c:pt>
                <c:pt idx="23">
                  <c:v>34078174</c:v>
                </c:pt>
                <c:pt idx="24">
                  <c:v>34467756</c:v>
                </c:pt>
                <c:pt idx="25">
                  <c:v>34857869</c:v>
                </c:pt>
                <c:pt idx="26">
                  <c:v>35248360</c:v>
                </c:pt>
                <c:pt idx="27">
                  <c:v>35638739</c:v>
                </c:pt>
                <c:pt idx="28">
                  <c:v>36028822</c:v>
                </c:pt>
                <c:pt idx="29">
                  <c:v>36418360</c:v>
                </c:pt>
                <c:pt idx="30">
                  <c:v>36807213</c:v>
                </c:pt>
                <c:pt idx="31">
                  <c:v>37195498</c:v>
                </c:pt>
                <c:pt idx="32">
                  <c:v>37583109</c:v>
                </c:pt>
                <c:pt idx="33">
                  <c:v>37969850</c:v>
                </c:pt>
                <c:pt idx="34">
                  <c:v>38355509</c:v>
                </c:pt>
                <c:pt idx="35">
                  <c:v>38740127</c:v>
                </c:pt>
                <c:pt idx="36">
                  <c:v>39123792</c:v>
                </c:pt>
                <c:pt idx="37">
                  <c:v>39506360</c:v>
                </c:pt>
                <c:pt idx="38">
                  <c:v>39887643</c:v>
                </c:pt>
                <c:pt idx="39">
                  <c:v>40267524</c:v>
                </c:pt>
                <c:pt idx="40" formatCode="_(* #,##0_);_(* \(#,##0\);_(* &quot;-&quot;??_);_(@_)">
                  <c:v>40645784</c:v>
                </c:pt>
                <c:pt idx="41">
                  <c:v>41022525</c:v>
                </c:pt>
                <c:pt idx="42">
                  <c:v>41397804</c:v>
                </c:pt>
                <c:pt idx="43">
                  <c:v>41771854</c:v>
                </c:pt>
                <c:pt idx="44">
                  <c:v>42145223</c:v>
                </c:pt>
                <c:pt idx="45">
                  <c:v>42518254</c:v>
                </c:pt>
                <c:pt idx="46">
                  <c:v>42891450</c:v>
                </c:pt>
                <c:pt idx="47">
                  <c:v>43265100</c:v>
                </c:pt>
                <c:pt idx="48">
                  <c:v>43639517</c:v>
                </c:pt>
                <c:pt idx="49">
                  <c:v>44015027</c:v>
                </c:pt>
                <c:pt idx="50">
                  <c:v>44391658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D50-42B6-A379-2460298F6F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273839"/>
        <c:axId val="162492255"/>
      </c:lineChart>
      <c:catAx>
        <c:axId val="219273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492255"/>
        <c:crosses val="autoZero"/>
        <c:auto val="1"/>
        <c:lblAlgn val="ctr"/>
        <c:lblOffset val="100"/>
        <c:tickLblSkip val="10"/>
        <c:noMultiLvlLbl val="0"/>
      </c:catAx>
      <c:valAx>
        <c:axId val="162492255"/>
        <c:scaling>
          <c:orientation val="minMax"/>
          <c:min val="2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273839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419160719664139"/>
          <c:y val="5.2246588178397134E-2"/>
          <c:w val="0.89466115915838385"/>
          <c:h val="6.0213050334180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 b="1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0.68425</cdr:x>
      <cdr:y>0.11436</cdr:y>
    </cdr:from>
    <cdr:to>
      <cdr:x>0.77382</cdr:x>
      <cdr:y>0.21831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8B4B6F21-2D79-40E5-9F29-6AFE8DA95579}"/>
            </a:ext>
          </a:extLst>
        </cdr:cNvPr>
        <cdr:cNvSpPr txBox="1"/>
      </cdr:nvSpPr>
      <cdr:spPr>
        <a:xfrm xmlns:a="http://schemas.openxmlformats.org/drawingml/2006/main">
          <a:off x="5093415" y="333057"/>
          <a:ext cx="666750" cy="302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/>
            <a:t>1,224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61936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61936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755BA6F8-D932-4BC6-B450-A920176CDAFB}" type="datetimeFigureOut">
              <a:rPr lang="en-US" smtClean="0"/>
              <a:t>5/24/2023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4450" y="1543050"/>
            <a:ext cx="7404100" cy="4165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5940743"/>
            <a:ext cx="5852160" cy="4860608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725039"/>
            <a:ext cx="3169920" cy="619362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11725039"/>
            <a:ext cx="3169920" cy="619362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36C95698-22BF-4099-B592-586CF61CB1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926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17513" y="542925"/>
            <a:ext cx="10718801" cy="603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1" y="6820492"/>
            <a:ext cx="7680960" cy="1409111"/>
          </a:xfrm>
        </p:spPr>
        <p:txBody>
          <a:bodyPr>
            <a:normAutofit/>
          </a:bodyPr>
          <a:lstStyle/>
          <a:p>
            <a:pPr defTabSz="121863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997">
              <a:defRPr/>
            </a:pPr>
            <a:fld id="{76F32840-EA76-4A40-B83F-F31ACE11B3A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3997">
                <a:defRPr/>
              </a:pPr>
              <a:t>2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46495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17513" y="542925"/>
            <a:ext cx="10718801" cy="603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1" y="6820492"/>
            <a:ext cx="7680960" cy="1409111"/>
          </a:xfrm>
        </p:spPr>
        <p:txBody>
          <a:bodyPr>
            <a:normAutofit/>
          </a:bodyPr>
          <a:lstStyle/>
          <a:p>
            <a:pPr defTabSz="121863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997">
              <a:defRPr/>
            </a:pPr>
            <a:fld id="{76F32840-EA76-4A40-B83F-F31ACE11B3A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3997">
                <a:defRPr/>
              </a:pPr>
              <a:t>3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2878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17513" y="542925"/>
            <a:ext cx="10718801" cy="603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1" y="6820492"/>
            <a:ext cx="7680960" cy="1409111"/>
          </a:xfrm>
        </p:spPr>
        <p:txBody>
          <a:bodyPr>
            <a:normAutofit/>
          </a:bodyPr>
          <a:lstStyle/>
          <a:p>
            <a:pPr defTabSz="121863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997">
              <a:defRPr/>
            </a:pPr>
            <a:fld id="{76F32840-EA76-4A40-B83F-F31ACE11B3A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3997">
                <a:defRPr/>
              </a:pPr>
              <a:t>4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70151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17513" y="542925"/>
            <a:ext cx="10718801" cy="603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1" y="6820492"/>
            <a:ext cx="7680960" cy="1409111"/>
          </a:xfrm>
        </p:spPr>
        <p:txBody>
          <a:bodyPr>
            <a:normAutofit/>
          </a:bodyPr>
          <a:lstStyle/>
          <a:p>
            <a:pPr defTabSz="121863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997">
              <a:defRPr/>
            </a:pPr>
            <a:fld id="{76F32840-EA76-4A40-B83F-F31ACE11B3A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3997">
                <a:defRPr/>
              </a:pPr>
              <a:t>5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27675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17513" y="542925"/>
            <a:ext cx="10718801" cy="603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1" y="6820492"/>
            <a:ext cx="7680960" cy="1409111"/>
          </a:xfrm>
        </p:spPr>
        <p:txBody>
          <a:bodyPr>
            <a:normAutofit/>
          </a:bodyPr>
          <a:lstStyle/>
          <a:p>
            <a:pPr defTabSz="121863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997">
              <a:defRPr/>
            </a:pPr>
            <a:fld id="{76F32840-EA76-4A40-B83F-F31ACE11B3A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3997">
                <a:defRPr/>
              </a:pPr>
              <a:t>6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79745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17513" y="542925"/>
            <a:ext cx="10718801" cy="603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1" y="6820492"/>
            <a:ext cx="7680960" cy="1409111"/>
          </a:xfrm>
        </p:spPr>
        <p:txBody>
          <a:bodyPr>
            <a:normAutofit/>
          </a:bodyPr>
          <a:lstStyle/>
          <a:p>
            <a:pPr defTabSz="121863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997">
              <a:defRPr/>
            </a:pPr>
            <a:fld id="{76F32840-EA76-4A40-B83F-F31ACE11B3A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3997">
                <a:defRPr/>
              </a:pPr>
              <a:t>7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68976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87338" y="1177925"/>
            <a:ext cx="10175876" cy="5724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0" y="6902246"/>
            <a:ext cx="7680960" cy="1327355"/>
          </a:xfrm>
        </p:spPr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192831-88FD-46AC-A3A6-55A2B3E79D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907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17513" y="542925"/>
            <a:ext cx="10718801" cy="603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1" y="6820492"/>
            <a:ext cx="7680960" cy="1409111"/>
          </a:xfrm>
        </p:spPr>
        <p:txBody>
          <a:bodyPr>
            <a:normAutofit/>
          </a:bodyPr>
          <a:lstStyle/>
          <a:p>
            <a:pPr defTabSz="121863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997">
              <a:defRPr/>
            </a:pPr>
            <a:fld id="{76F32840-EA76-4A40-B83F-F31ACE11B3A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3997">
                <a:defRPr/>
              </a:pPr>
              <a:t>9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541607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17513" y="542925"/>
            <a:ext cx="10718801" cy="603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1" y="6820492"/>
            <a:ext cx="7680960" cy="1409111"/>
          </a:xfrm>
        </p:spPr>
        <p:txBody>
          <a:bodyPr>
            <a:normAutofit/>
          </a:bodyPr>
          <a:lstStyle/>
          <a:p>
            <a:pPr defTabSz="121863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997">
              <a:defRPr/>
            </a:pPr>
            <a:fld id="{76F32840-EA76-4A40-B83F-F31ACE11B3A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3997">
                <a:defRPr/>
              </a:pPr>
              <a:t>10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35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17513" y="542925"/>
            <a:ext cx="10718801" cy="603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1" y="6820492"/>
            <a:ext cx="7680960" cy="1409111"/>
          </a:xfrm>
        </p:spPr>
        <p:txBody>
          <a:bodyPr>
            <a:normAutofit/>
          </a:bodyPr>
          <a:lstStyle/>
          <a:p>
            <a:pPr defTabSz="121863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997">
              <a:defRPr/>
            </a:pPr>
            <a:fld id="{76F32840-EA76-4A40-B83F-F31ACE11B3A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3997">
                <a:defRPr/>
              </a:pPr>
              <a:t>11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89933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C95698-22BF-4099-B592-586CF61CB16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9791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87338" y="1177925"/>
            <a:ext cx="10175876" cy="5724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0" y="6902246"/>
            <a:ext cx="7680960" cy="1327355"/>
          </a:xfrm>
        </p:spPr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192831-88FD-46AC-A3A6-55A2B3E79D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26966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87338" y="1177925"/>
            <a:ext cx="10175876" cy="5724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0" y="6902246"/>
            <a:ext cx="7680960" cy="1327355"/>
          </a:xfrm>
        </p:spPr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192831-88FD-46AC-A3A6-55A2B3E79D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68646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C95698-22BF-4099-B592-586CF61CB16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170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87338" y="1177925"/>
            <a:ext cx="10175876" cy="5724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0" y="6902246"/>
            <a:ext cx="7680960" cy="1327355"/>
          </a:xfrm>
        </p:spPr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192831-88FD-46AC-A3A6-55A2B3E79D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6162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87338" y="1177925"/>
            <a:ext cx="10175876" cy="5724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0" y="6902246"/>
            <a:ext cx="7680960" cy="1327355"/>
          </a:xfrm>
        </p:spPr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192831-88FD-46AC-A3A6-55A2B3E79D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4083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87338" y="1177925"/>
            <a:ext cx="10175876" cy="5724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0" y="6902246"/>
            <a:ext cx="7680960" cy="1327355"/>
          </a:xfrm>
        </p:spPr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192831-88FD-46AC-A3A6-55A2B3E79D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6757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17513" y="542925"/>
            <a:ext cx="10718801" cy="603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60121" y="6820492"/>
            <a:ext cx="7680960" cy="1409111"/>
          </a:xfrm>
        </p:spPr>
        <p:txBody>
          <a:bodyPr>
            <a:normAutofit/>
          </a:bodyPr>
          <a:lstStyle/>
          <a:p>
            <a:pPr defTabSz="121863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997">
              <a:defRPr/>
            </a:pPr>
            <a:fld id="{76F32840-EA76-4A40-B83F-F31ACE11B3A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13997">
                <a:defRPr/>
              </a:pPr>
              <a:t>20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53222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1396" y="11"/>
            <a:ext cx="7930605" cy="1323703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11889" y="1607208"/>
            <a:ext cx="4180115" cy="275578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7" t="1" r="-8" b="-765"/>
          <a:stretch/>
        </p:blipFill>
        <p:spPr>
          <a:xfrm>
            <a:off x="0" y="11"/>
            <a:ext cx="8516232" cy="65621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261" y="5669290"/>
            <a:ext cx="4429911" cy="109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138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3" y="6406376"/>
            <a:ext cx="151638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9300" y="6414383"/>
            <a:ext cx="865632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0879" y="6406376"/>
            <a:ext cx="108966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FA5D1"/>
                </a:solidFill>
              </a:defRPr>
            </a:lvl1pPr>
          </a:lstStyle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175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26262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accent5">
                    <a:lumMod val="50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3" y="6406376"/>
            <a:ext cx="151638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9300" y="6414383"/>
            <a:ext cx="865632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0879" y="6406376"/>
            <a:ext cx="108966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FA5D1"/>
                </a:solidFill>
              </a:defRPr>
            </a:lvl1pPr>
          </a:lstStyle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089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1060" y="1563024"/>
            <a:ext cx="5181600" cy="4677763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060" y="1563024"/>
            <a:ext cx="5181600" cy="4677763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53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9" y="132683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109" y="2150745"/>
            <a:ext cx="5157787" cy="4101464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2523" y="132683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2523" y="2150755"/>
            <a:ext cx="5183188" cy="410146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42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905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743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14450"/>
            <a:ext cx="6172200" cy="4874894"/>
          </a:xfrm>
        </p:spPr>
        <p:txBody>
          <a:bodyPr/>
          <a:lstStyle>
            <a:lvl1pPr>
              <a:defRPr sz="32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14456"/>
            <a:ext cx="3932237" cy="4874895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381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60328" y="1297307"/>
            <a:ext cx="6172200" cy="5012055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297307"/>
            <a:ext cx="3932237" cy="5012055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387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9" y="132683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109" y="2150745"/>
            <a:ext cx="5157787" cy="4101464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2523" y="132683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2523" y="2150755"/>
            <a:ext cx="5183188" cy="4101465"/>
          </a:xfrm>
        </p:spPr>
        <p:txBody>
          <a:bodyPr/>
          <a:lstStyle>
            <a:lvl1pPr>
              <a:defRPr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91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14450"/>
            <a:ext cx="6172200" cy="4874894"/>
          </a:xfrm>
        </p:spPr>
        <p:txBody>
          <a:bodyPr/>
          <a:lstStyle>
            <a:lvl1pPr>
              <a:defRPr sz="3200">
                <a:solidFill>
                  <a:schemeClr val="accent5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accent5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accent5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5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accent5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14456"/>
            <a:ext cx="3932237" cy="4874895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67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60328" y="1297307"/>
            <a:ext cx="6172200" cy="5012055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297307"/>
            <a:ext cx="3932237" cy="5012055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032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56975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3" y="6406376"/>
            <a:ext cx="151638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9300" y="6414383"/>
            <a:ext cx="865632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0879" y="6406376"/>
            <a:ext cx="108966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FA5D1"/>
                </a:solidFill>
              </a:defRPr>
            </a:lvl1pPr>
          </a:lstStyle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711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6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584" y="-1586"/>
            <a:ext cx="12202584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52401"/>
            <a:ext cx="7213600" cy="1447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34400" y="3276600"/>
            <a:ext cx="386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1B1E7A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471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2243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757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0" y="1535117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9002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9920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4225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14" descr="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166642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0" y="228600"/>
            <a:ext cx="7620000" cy="990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3749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5" descr="1"/>
          <p:cNvPicPr>
            <a:picLocks noChangeAspect="1" noChangeArrowheads="1"/>
          </p:cNvPicPr>
          <p:nvPr userDrawn="1"/>
        </p:nvPicPr>
        <p:blipFill>
          <a:blip r:embed="rId2" cstate="print"/>
          <a:srcRect b="74376"/>
          <a:stretch>
            <a:fillRect/>
          </a:stretch>
        </p:blipFill>
        <p:spPr bwMode="auto">
          <a:xfrm>
            <a:off x="-4233" y="-6349"/>
            <a:ext cx="12202584" cy="1758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16" descr="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42670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17160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15" descr="1"/>
          <p:cNvPicPr>
            <a:picLocks noChangeAspect="1" noChangeArrowheads="1"/>
          </p:cNvPicPr>
          <p:nvPr userDrawn="1"/>
        </p:nvPicPr>
        <p:blipFill>
          <a:blip r:embed="rId2" cstate="print"/>
          <a:srcRect b="74376"/>
          <a:stretch>
            <a:fillRect/>
          </a:stretch>
        </p:blipFill>
        <p:spPr bwMode="auto">
          <a:xfrm>
            <a:off x="-4233" y="-6349"/>
            <a:ext cx="12202584" cy="1758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342670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71913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4" descr="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667000" y="-2667000"/>
            <a:ext cx="6858000" cy="121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3200" y="1143006"/>
            <a:ext cx="1422400" cy="5440363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0"/>
            <a:ext cx="8737600" cy="585152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3031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10" descr="Untitled-1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88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1402" y="0"/>
            <a:ext cx="11913995" cy="990600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marL="342891" indent="-342891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lang="en-US" sz="3600" b="1" dirty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812800" y="1752600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686888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10" descr="Untitled-1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88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1402" y="0"/>
            <a:ext cx="11913995" cy="990600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marL="342891" indent="-342891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lang="en-US" sz="3600" b="1" dirty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812800" y="1752600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22082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10" descr="Untitled-1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88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1402" y="0"/>
            <a:ext cx="11913995" cy="990600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marL="342891" indent="-342891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lang="en-US" sz="3600" b="1" dirty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812800" y="1752600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57554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10" descr="Untitled-1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88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1402" y="0"/>
            <a:ext cx="11913995" cy="990600"/>
          </a:xfrm>
          <a:prstGeom prst="rect">
            <a:avLst/>
          </a:prstGeom>
        </p:spPr>
        <p:txBody>
          <a:bodyPr anchor="ctr" anchorCtr="1">
            <a:normAutofit/>
          </a:bodyPr>
          <a:lstStyle>
            <a:lvl1pPr marL="342891" indent="-342891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lang="en-US" sz="3600" b="1" dirty="0">
                <a:solidFill>
                  <a:schemeClr val="accent6"/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812800" y="1752600"/>
            <a:ext cx="10972800" cy="45259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48604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55827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0" y="120015"/>
            <a:ext cx="6728459" cy="908684"/>
          </a:xfrm>
        </p:spPr>
        <p:txBody>
          <a:bodyPr anchor="t" anchorCtr="0">
            <a:noAutofit/>
          </a:bodyPr>
          <a:lstStyle>
            <a:lvl1pPr algn="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49641" y="1754508"/>
            <a:ext cx="3512819" cy="2874645"/>
          </a:xfr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rgbClr val="25327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8026402" y="6256840"/>
            <a:ext cx="3860799" cy="400110"/>
            <a:chOff x="6229737" y="6256840"/>
            <a:chExt cx="2895599" cy="400110"/>
          </a:xfrm>
        </p:grpSpPr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9737" y="6256840"/>
              <a:ext cx="399663" cy="399663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 userDrawn="1"/>
          </p:nvSpPr>
          <p:spPr>
            <a:xfrm>
              <a:off x="6629399" y="6256840"/>
              <a:ext cx="2495937" cy="400110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r>
                <a:rPr lang="en-US" sz="2000" dirty="0">
                  <a:solidFill>
                    <a:schemeClr val="tx2"/>
                  </a:solidFill>
                </a:rPr>
                <a:t>@TexasDemography</a:t>
              </a: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421" y="5112828"/>
            <a:ext cx="4107179" cy="10111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7" t="1" r="-8" b="-765"/>
          <a:stretch/>
        </p:blipFill>
        <p:spPr>
          <a:xfrm>
            <a:off x="0" y="0"/>
            <a:ext cx="8900160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5356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2" y="6406376"/>
            <a:ext cx="151638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9300" y="6414383"/>
            <a:ext cx="865632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0879" y="6406376"/>
            <a:ext cx="108966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FA5D1"/>
                </a:solidFill>
              </a:defRPr>
            </a:lvl1pPr>
          </a:lstStyle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2975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26254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25327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2" y="6406376"/>
            <a:ext cx="151638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9300" y="6414383"/>
            <a:ext cx="865632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0879" y="6406376"/>
            <a:ext cx="108966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FA5D1"/>
                </a:solidFill>
              </a:defRPr>
            </a:lvl1pPr>
          </a:lstStyle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1372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1060" y="1563019"/>
            <a:ext cx="5181600" cy="4677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060" y="1563019"/>
            <a:ext cx="5181600" cy="4677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763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9" y="132683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109" y="2150745"/>
            <a:ext cx="5157787" cy="4101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2522" y="132683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2522" y="2150747"/>
            <a:ext cx="5183188" cy="41014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6365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15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6683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14450"/>
            <a:ext cx="6172200" cy="48748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14452"/>
            <a:ext cx="3932237" cy="487489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5482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60328" y="1297307"/>
            <a:ext cx="6172200" cy="501205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297307"/>
            <a:ext cx="3932237" cy="501205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3306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09" y="132683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109" y="2150745"/>
            <a:ext cx="5157787" cy="4101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2522" y="132683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2522" y="2150747"/>
            <a:ext cx="5183188" cy="41014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5459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314450"/>
            <a:ext cx="6172200" cy="48748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314452"/>
            <a:ext cx="3932237" cy="487489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0724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60328" y="1297307"/>
            <a:ext cx="6172200" cy="501205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297307"/>
            <a:ext cx="3932237" cy="501205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3720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7" t="1" r="-8" b="-765"/>
          <a:stretch/>
        </p:blipFill>
        <p:spPr>
          <a:xfrm>
            <a:off x="0" y="11"/>
            <a:ext cx="8516232" cy="65621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261" y="5669290"/>
            <a:ext cx="4429911" cy="109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4752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9301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5054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2419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0082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1358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4907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798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47002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8290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3264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1842053" y="5513768"/>
            <a:ext cx="8507894" cy="1344232"/>
            <a:chOff x="318052" y="5513768"/>
            <a:chExt cx="8507894" cy="1344232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18052" y="6453229"/>
              <a:ext cx="2270954" cy="14246"/>
            </a:xfrm>
            <a:prstGeom prst="line">
              <a:avLst/>
            </a:prstGeom>
            <a:ln w="34925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9006" y="5513768"/>
              <a:ext cx="3965986" cy="1344232"/>
            </a:xfrm>
            <a:prstGeom prst="rect">
              <a:avLst/>
            </a:prstGeom>
          </p:spPr>
        </p:pic>
        <p:cxnSp>
          <p:nvCxnSpPr>
            <p:cNvPr id="8" name="Straight Connector 7"/>
            <p:cNvCxnSpPr/>
            <p:nvPr/>
          </p:nvCxnSpPr>
          <p:spPr>
            <a:xfrm>
              <a:off x="6554992" y="6467475"/>
              <a:ext cx="2270954" cy="0"/>
            </a:xfrm>
            <a:prstGeom prst="line">
              <a:avLst/>
            </a:prstGeom>
            <a:ln w="34925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3421928" y="3331869"/>
            <a:ext cx="5348143" cy="1173739"/>
          </a:xfrm>
        </p:spPr>
        <p:txBody>
          <a:bodyPr/>
          <a:lstStyle>
            <a:lvl1pPr marL="0" indent="0">
              <a:buNone/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5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04261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>
            <a:cxnSpLocks/>
          </p:cNvCxnSpPr>
          <p:nvPr userDrawn="1"/>
        </p:nvCxnSpPr>
        <p:spPr>
          <a:xfrm>
            <a:off x="1472177" y="795260"/>
            <a:ext cx="10140703" cy="0"/>
          </a:xfrm>
          <a:prstGeom prst="line">
            <a:avLst/>
          </a:prstGeom>
          <a:ln w="3492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 descr="A picture containing symbol, graphics, clipart, logo&#10;&#10;Description automatically generated">
            <a:extLst>
              <a:ext uri="{FF2B5EF4-FFF2-40B4-BE49-F238E27FC236}">
                <a16:creationId xmlns:a16="http://schemas.microsoft.com/office/drawing/2014/main" id="{169F244B-3C48-ADAA-26C5-955560E9E5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56" y="101191"/>
            <a:ext cx="1311921" cy="105682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868F666-6C8C-5D9E-002E-F54CE06F6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0" y="1"/>
            <a:ext cx="9997440" cy="795260"/>
          </a:xfrm>
        </p:spPr>
        <p:txBody>
          <a:bodyPr anchor="b">
            <a:normAutofit/>
          </a:bodyPr>
          <a:lstStyle>
            <a:lvl1pPr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39012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" y="0"/>
            <a:ext cx="1590520" cy="1590520"/>
          </a:xfrm>
          <a:prstGeom prst="rect">
            <a:avLst/>
          </a:prstGeom>
        </p:spPr>
      </p:pic>
      <p:cxnSp>
        <p:nvCxnSpPr>
          <p:cNvPr id="3" name="Straight Connector 2"/>
          <p:cNvCxnSpPr/>
          <p:nvPr userDrawn="1"/>
        </p:nvCxnSpPr>
        <p:spPr>
          <a:xfrm>
            <a:off x="1716250" y="781014"/>
            <a:ext cx="9896630" cy="14246"/>
          </a:xfrm>
          <a:prstGeom prst="line">
            <a:avLst/>
          </a:prstGeom>
          <a:ln w="34925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691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10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370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1131570"/>
          </a:xfrm>
          <a:prstGeom prst="rect">
            <a:avLst/>
          </a:prstGeom>
          <a:solidFill>
            <a:srgbClr val="25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511216"/>
            <a:ext cx="11277600" cy="4663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3" y="6406376"/>
            <a:ext cx="151638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9300" y="6414383"/>
            <a:ext cx="865632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0879" y="6406376"/>
            <a:ext cx="108966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FA5D1"/>
                </a:solidFill>
              </a:defRPr>
            </a:lvl1pPr>
          </a:lstStyle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721476"/>
            <a:ext cx="12192000" cy="136524"/>
          </a:xfrm>
          <a:prstGeom prst="rect">
            <a:avLst/>
          </a:prstGeom>
          <a:solidFill>
            <a:srgbClr val="25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8" r="-1522"/>
          <a:stretch/>
        </p:blipFill>
        <p:spPr>
          <a:xfrm>
            <a:off x="0" y="11"/>
            <a:ext cx="2072640" cy="145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7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hf hdr="0" ftr="0" dt="0"/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1131570"/>
          </a:xfrm>
          <a:prstGeom prst="rect">
            <a:avLst/>
          </a:prstGeom>
          <a:solidFill>
            <a:srgbClr val="25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511216"/>
            <a:ext cx="11277600" cy="4663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3" y="6406376"/>
            <a:ext cx="151638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FA5D1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charset="0"/>
              <a:ea typeface="ＭＳ Ｐゴシック" pitchFamily="-16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9300" y="6414383"/>
            <a:ext cx="865632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FA5D1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latin typeface="Arial" charset="0"/>
              <a:ea typeface="ＭＳ Ｐゴシック" pitchFamily="-16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0879" y="6406376"/>
            <a:ext cx="108966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FA5D1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2BC1FA3B-F0C1-4F58-90BE-DCC7501F4B28}" type="slidenum">
              <a:rPr lang="en-US" smtClean="0">
                <a:latin typeface="Arial" charset="0"/>
                <a:ea typeface="ＭＳ Ｐゴシック" pitchFamily="-16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latin typeface="Arial" charset="0"/>
              <a:ea typeface="ＭＳ Ｐゴシック" pitchFamily="-16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721476"/>
            <a:ext cx="12192000" cy="136524"/>
          </a:xfrm>
          <a:prstGeom prst="rect">
            <a:avLst/>
          </a:prstGeom>
          <a:solidFill>
            <a:srgbClr val="25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8" r="-1522"/>
          <a:stretch/>
        </p:blipFill>
        <p:spPr>
          <a:xfrm>
            <a:off x="0" y="27688"/>
            <a:ext cx="1072353" cy="105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95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5">
              <a:lumMod val="50000"/>
            </a:schemeClr>
          </a:solidFill>
          <a:latin typeface="+mj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 descr="7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2"/>
            <a:ext cx="12194117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33600" y="228600"/>
            <a:ext cx="91440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-16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-16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2BC1FA3B-F0C1-4F58-90BE-DCC7501F4B28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charset="0"/>
                <a:ea typeface="ＭＳ Ｐゴシック" pitchFamily="-16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charset="0"/>
              <a:ea typeface="ＭＳ Ｐゴシック" pitchFamily="-1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507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</p:sldLayoutIdLst>
  <p:hf hdr="0" ftr="0" dt="0"/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rgbClr val="1B1E7A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1B1E7A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1B1E7A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1B1E7A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1B1E7A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1B1E7A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1131570"/>
          </a:xfrm>
          <a:prstGeom prst="rect">
            <a:avLst/>
          </a:prstGeom>
          <a:solidFill>
            <a:srgbClr val="25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2640" y="91440"/>
            <a:ext cx="999744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511216"/>
            <a:ext cx="11277600" cy="4663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2" y="6406376"/>
            <a:ext cx="151638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9300" y="6414383"/>
            <a:ext cx="865632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8FA5D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0879" y="6406376"/>
            <a:ext cx="1089660" cy="315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FA5D1"/>
                </a:solidFill>
              </a:defRPr>
            </a:lvl1pPr>
          </a:lstStyle>
          <a:p>
            <a:fld id="{2BC1FA3B-F0C1-4F58-90BE-DCC7501F4B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721476"/>
            <a:ext cx="12192000" cy="136524"/>
          </a:xfrm>
          <a:prstGeom prst="rect">
            <a:avLst/>
          </a:prstGeom>
          <a:solidFill>
            <a:srgbClr val="2532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8" r="-1522"/>
          <a:stretch/>
        </p:blipFill>
        <p:spPr>
          <a:xfrm>
            <a:off x="0" y="-1918"/>
            <a:ext cx="1242062" cy="110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765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7B3FC-F52A-4C3D-BF43-F2954D09CB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33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7" r:id="rId7"/>
    <p:sldLayoutId id="2147483742" r:id="rId8"/>
    <p:sldLayoutId id="2147483743" r:id="rId9"/>
    <p:sldLayoutId id="2147483744" r:id="rId10"/>
    <p:sldLayoutId id="2147483745" r:id="rId11"/>
    <p:sldLayoutId id="2147483741" r:id="rId12"/>
    <p:sldLayoutId id="2147483746" r:id="rId13"/>
    <p:sldLayoutId id="2147483748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5CCB42-DD48-9B0E-7C46-CC465F14E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1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395B1F-746A-3A2F-7212-BB86AA1F134F}"/>
              </a:ext>
            </a:extLst>
          </p:cNvPr>
          <p:cNvSpPr txBox="1"/>
          <p:nvPr/>
        </p:nvSpPr>
        <p:spPr>
          <a:xfrm>
            <a:off x="5687505" y="2348410"/>
            <a:ext cx="53226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US" sz="6000" b="1" i="0" u="none" strike="noStrike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Estimates and Projections for Texas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D4D1E4-7C69-93A3-51BC-5F8F18FC7F62}"/>
              </a:ext>
            </a:extLst>
          </p:cNvPr>
          <p:cNvSpPr/>
          <p:nvPr/>
        </p:nvSpPr>
        <p:spPr>
          <a:xfrm>
            <a:off x="0" y="6117996"/>
            <a:ext cx="12192000" cy="740004"/>
          </a:xfrm>
          <a:prstGeom prst="rect">
            <a:avLst/>
          </a:prstGeom>
          <a:solidFill>
            <a:srgbClr val="A29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6D9371-3203-6D0F-8457-C6D9142FDE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05" y="256182"/>
            <a:ext cx="2909962" cy="9863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7249B4-1C01-30FE-5961-224593BE21F6}"/>
              </a:ext>
            </a:extLst>
          </p:cNvPr>
          <p:cNvSpPr txBox="1"/>
          <p:nvPr/>
        </p:nvSpPr>
        <p:spPr>
          <a:xfrm>
            <a:off x="7792936" y="6303332"/>
            <a:ext cx="4159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24, 2023  |  Austin, Texas</a:t>
            </a:r>
          </a:p>
        </p:txBody>
      </p:sp>
      <p:pic>
        <p:nvPicPr>
          <p:cNvPr id="8" name="Picture 7" descr="A picture containing sky, outdoor, building, cloud&#10;&#10;Description automatically generated">
            <a:extLst>
              <a:ext uri="{FF2B5EF4-FFF2-40B4-BE49-F238E27FC236}">
                <a16:creationId xmlns:a16="http://schemas.microsoft.com/office/drawing/2014/main" id="{2012DB23-BDB6-DB4E-5507-53FE2FA63E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4" r="25974"/>
          <a:stretch/>
        </p:blipFill>
        <p:spPr>
          <a:xfrm>
            <a:off x="1" y="0"/>
            <a:ext cx="4694548" cy="6858000"/>
          </a:xfrm>
          <a:prstGeom prst="rect">
            <a:avLst/>
          </a:prstGeom>
        </p:spPr>
      </p:pic>
      <p:pic>
        <p:nvPicPr>
          <p:cNvPr id="10" name="Picture 9" descr="A picture containing outdoor, sky, building, metropolitan area&#10;&#10;Description automatically generated">
            <a:extLst>
              <a:ext uri="{FF2B5EF4-FFF2-40B4-BE49-F238E27FC236}">
                <a16:creationId xmlns:a16="http://schemas.microsoft.com/office/drawing/2014/main" id="{FE87B7D5-8433-9574-F617-A856B67189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9" r="25343" b="8397"/>
          <a:stretch/>
        </p:blipFill>
        <p:spPr>
          <a:xfrm>
            <a:off x="0" y="0"/>
            <a:ext cx="4694548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CD890D4-D56B-FBA8-7BEC-784056DD2AAD}"/>
              </a:ext>
            </a:extLst>
          </p:cNvPr>
          <p:cNvSpPr txBox="1"/>
          <p:nvPr/>
        </p:nvSpPr>
        <p:spPr>
          <a:xfrm>
            <a:off x="5687505" y="3857185"/>
            <a:ext cx="42562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By Helen You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i="0" dirty="0">
                <a:solidFill>
                  <a:srgbClr val="000000"/>
                </a:solidFill>
                <a:effectLst/>
                <a:latin typeface="Tahoma" panose="020B0604030504040204" pitchFamily="34" charset="0"/>
              </a:rPr>
              <a:t>Texas Demographic Conference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44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1721965" y="-27992"/>
            <a:ext cx="10262839" cy="783451"/>
          </a:xfrm>
        </p:spPr>
        <p:txBody>
          <a:bodyPr anchor="b"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Texas Demographic Center Population Estimates Program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0C4204-E0E8-40D1-B0F0-6D649F13FE3C}"/>
              </a:ext>
            </a:extLst>
          </p:cNvPr>
          <p:cNvSpPr txBox="1"/>
          <p:nvPr/>
        </p:nvSpPr>
        <p:spPr>
          <a:xfrm>
            <a:off x="1574754" y="1074509"/>
            <a:ext cx="904249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Required by Texas Law to produce population estimates for the State and its </a:t>
            </a:r>
            <a:r>
              <a:rPr lang="en-US" sz="2000" b="1" dirty="0"/>
              <a:t>counties</a:t>
            </a:r>
            <a:r>
              <a:rPr lang="en-US" sz="2000" dirty="0"/>
              <a:t> and </a:t>
            </a:r>
            <a:r>
              <a:rPr lang="en-US" sz="2000" b="1" dirty="0"/>
              <a:t>places</a:t>
            </a:r>
            <a:r>
              <a:rPr lang="en-US" sz="2000" dirty="0"/>
              <a:t> every year.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TDC surveys, Administrative data and public data are used; Data collection ends on June 1, preliminary estimates out in September and final released in October.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Three methods are used: Component Method II, Ratio Correlation and </a:t>
            </a:r>
            <a:r>
              <a:rPr lang="en-US" sz="2000" b="1" dirty="0"/>
              <a:t>Housing Unit; </a:t>
            </a:r>
          </a:p>
          <a:p>
            <a:pPr lvl="1"/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/>
              <a:t>County Estimates are </a:t>
            </a:r>
            <a:r>
              <a:rPr lang="en-US" sz="2000" b="1" dirty="0"/>
              <a:t>controlled</a:t>
            </a:r>
            <a:r>
              <a:rPr lang="en-US" sz="2000" dirty="0"/>
              <a:t> to the Census Bureau State Population Estimates; Place Estimates are controlled to TDC County Estimates.</a:t>
            </a:r>
          </a:p>
          <a:p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/>
              <a:t>Controlled Estimates from the three methods are evaluated against estimates from other sources, mainly those from the Census Bureau, and historical trends to make the final TDC estimates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58527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1721965" y="0"/>
            <a:ext cx="10262839" cy="783451"/>
          </a:xfrm>
        </p:spPr>
        <p:txBody>
          <a:bodyPr anchor="b"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Three Methods are used in the TDC population Estimates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0C4204-E0E8-40D1-B0F0-6D649F13FE3C}"/>
              </a:ext>
            </a:extLst>
          </p:cNvPr>
          <p:cNvSpPr txBox="1"/>
          <p:nvPr/>
        </p:nvSpPr>
        <p:spPr>
          <a:xfrm>
            <a:off x="1627304" y="859390"/>
            <a:ext cx="8937391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b="1" dirty="0"/>
              <a:t>Component Method II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i="1" dirty="0"/>
              <a:t>Population</a:t>
            </a:r>
            <a:r>
              <a:rPr lang="en-US" sz="2400" i="1" baseline="-25000" dirty="0"/>
              <a:t>(</a:t>
            </a:r>
            <a:r>
              <a:rPr lang="en-US" sz="2400" i="1" baseline="-25000" dirty="0" err="1"/>
              <a:t>t+k</a:t>
            </a:r>
            <a:r>
              <a:rPr lang="en-US" sz="2400" i="1" baseline="-25000" dirty="0"/>
              <a:t>) </a:t>
            </a:r>
            <a:r>
              <a:rPr lang="en-US" sz="2400" i="1" dirty="0"/>
              <a:t>= </a:t>
            </a:r>
            <a:r>
              <a:rPr lang="en-US" sz="2400" i="1" dirty="0" err="1"/>
              <a:t>Population</a:t>
            </a:r>
            <a:r>
              <a:rPr lang="en-US" sz="2400" i="1" baseline="-25000" dirty="0" err="1"/>
              <a:t>t</a:t>
            </a:r>
            <a:r>
              <a:rPr lang="en-US" sz="2400" i="1" dirty="0"/>
              <a:t>  </a:t>
            </a:r>
          </a:p>
          <a:p>
            <a:pPr lvl="1"/>
            <a:r>
              <a:rPr lang="en-US" sz="2400" i="1" dirty="0"/>
              <a:t>		        + </a:t>
            </a:r>
            <a:r>
              <a:rPr lang="en-US" sz="2400" i="1" dirty="0" err="1"/>
              <a:t>Natrual</a:t>
            </a:r>
            <a:r>
              <a:rPr lang="en-US" sz="2400" i="1" dirty="0"/>
              <a:t> </a:t>
            </a:r>
            <a:r>
              <a:rPr lang="en-US" sz="2400" i="1" dirty="0" err="1"/>
              <a:t>Increase</a:t>
            </a:r>
            <a:r>
              <a:rPr lang="en-US" sz="2400" i="1" baseline="-25000" dirty="0" err="1"/>
              <a:t>t</a:t>
            </a:r>
            <a:r>
              <a:rPr lang="en-US" sz="2400" i="1" dirty="0"/>
              <a:t> (</a:t>
            </a:r>
            <a:r>
              <a:rPr lang="en-US" sz="2400" i="1" dirty="0" err="1"/>
              <a:t>Births</a:t>
            </a:r>
            <a:r>
              <a:rPr lang="en-US" sz="2400" i="1" baseline="-25000" dirty="0" err="1"/>
              <a:t>t</a:t>
            </a:r>
            <a:r>
              <a:rPr lang="en-US" sz="2400" i="1" dirty="0"/>
              <a:t> – </a:t>
            </a:r>
            <a:r>
              <a:rPr lang="en-US" sz="2400" i="1" dirty="0" err="1"/>
              <a:t>Deaths</a:t>
            </a:r>
            <a:r>
              <a:rPr lang="en-US" sz="2400" i="1" baseline="-25000" dirty="0" err="1"/>
              <a:t>t</a:t>
            </a:r>
            <a:r>
              <a:rPr lang="en-US" sz="2400" i="1" dirty="0"/>
              <a:t> )</a:t>
            </a:r>
          </a:p>
          <a:p>
            <a:pPr lvl="1"/>
            <a:r>
              <a:rPr lang="en-US" sz="2400" i="1" dirty="0"/>
              <a:t>                                   + Net </a:t>
            </a:r>
            <a:r>
              <a:rPr lang="en-US" sz="2400" i="1" dirty="0" err="1"/>
              <a:t>Migrants</a:t>
            </a:r>
            <a:r>
              <a:rPr lang="en-US" sz="2400" i="1" baseline="-25000" dirty="0" err="1"/>
              <a:t>t</a:t>
            </a:r>
            <a:r>
              <a:rPr lang="en-US" sz="2400" i="1" baseline="-25000" dirty="0"/>
              <a:t> </a:t>
            </a:r>
            <a:r>
              <a:rPr lang="en-US" sz="2400" i="1" dirty="0"/>
              <a:t>(In-</a:t>
            </a:r>
            <a:r>
              <a:rPr lang="en-US" sz="2400" i="1" dirty="0" err="1"/>
              <a:t>mig</a:t>
            </a:r>
            <a:r>
              <a:rPr lang="en-US" sz="2400" i="1" baseline="-25000" dirty="0" err="1"/>
              <a:t>t</a:t>
            </a:r>
            <a:r>
              <a:rPr lang="en-US" sz="2400" i="1" dirty="0"/>
              <a:t> – Out-</a:t>
            </a:r>
            <a:r>
              <a:rPr lang="en-US" sz="2400" i="1" dirty="0" err="1"/>
              <a:t>mig</a:t>
            </a:r>
            <a:r>
              <a:rPr lang="en-US" sz="2400" i="1" baseline="-25000" dirty="0" err="1"/>
              <a:t>t</a:t>
            </a:r>
            <a:r>
              <a:rPr lang="en-US" sz="2400" i="1" dirty="0"/>
              <a:t>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i="1" dirty="0"/>
              <a:t>Vital statistics data, school enrollment, </a:t>
            </a:r>
            <a:r>
              <a:rPr lang="en-US" sz="2400" i="1" dirty="0" err="1"/>
              <a:t>medicare</a:t>
            </a:r>
            <a:r>
              <a:rPr lang="en-US" sz="2400" i="1" dirty="0"/>
              <a:t> data, GQ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400" i="1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1" dirty="0"/>
              <a:t>Housing Unit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i="1" dirty="0"/>
              <a:t>Population(</a:t>
            </a:r>
            <a:r>
              <a:rPr lang="en-US" sz="2400" i="1" dirty="0" err="1"/>
              <a:t>t+k</a:t>
            </a:r>
            <a:r>
              <a:rPr lang="en-US" sz="2400" i="1" dirty="0"/>
              <a:t>) = Population  + New Housing Units * HH size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i="1" dirty="0"/>
              <a:t>Building permit data, annexation &amp; boundary data, GQ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400" i="1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b="1" dirty="0"/>
              <a:t>Ratio Correlation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i="1" dirty="0"/>
              <a:t>Regression method using </a:t>
            </a:r>
            <a:r>
              <a:rPr lang="en-US" sz="2400" i="1" u="sng" dirty="0"/>
              <a:t>symptomatic indicators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i="1" dirty="0"/>
              <a:t>Birth, death, voter registration, vehicle registration, housing unit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400" i="1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en-US" sz="2400" b="1" dirty="0"/>
              <a:t>Group Quarter Population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i="1" dirty="0"/>
              <a:t>Dorms, prisons, military barracks, nursing homes…</a:t>
            </a:r>
          </a:p>
          <a:p>
            <a:pPr marL="800100" lvl="1" indent="-342900">
              <a:buFont typeface="Wingdings" panose="05000000000000000000" pitchFamily="2" charset="2"/>
              <a:buChar char="v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25688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1686806" y="145335"/>
            <a:ext cx="10232204" cy="621526"/>
          </a:xfrm>
        </p:spPr>
        <p:txBody>
          <a:bodyPr anchor="b">
            <a:no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“Symptomatic Indicators” are Powerful Predictors of Population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3B8693F-9119-42E2-9443-B23EAECEB4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151778"/>
              </p:ext>
            </p:extLst>
          </p:nvPr>
        </p:nvGraphicFramePr>
        <p:xfrm>
          <a:off x="1116106" y="1008530"/>
          <a:ext cx="10159254" cy="5365380"/>
        </p:xfrm>
        <a:graphic>
          <a:graphicData uri="http://schemas.openxmlformats.org/drawingml/2006/table">
            <a:tbl>
              <a:tblPr/>
              <a:tblGrid>
                <a:gridCol w="2126355">
                  <a:extLst>
                    <a:ext uri="{9D8B030D-6E8A-4147-A177-3AD203B41FA5}">
                      <a16:colId xmlns:a16="http://schemas.microsoft.com/office/drawing/2014/main" val="4157635596"/>
                    </a:ext>
                  </a:extLst>
                </a:gridCol>
                <a:gridCol w="3839536">
                  <a:extLst>
                    <a:ext uri="{9D8B030D-6E8A-4147-A177-3AD203B41FA5}">
                      <a16:colId xmlns:a16="http://schemas.microsoft.com/office/drawing/2014/main" val="1172470504"/>
                    </a:ext>
                  </a:extLst>
                </a:gridCol>
                <a:gridCol w="4193363">
                  <a:extLst>
                    <a:ext uri="{9D8B030D-6E8A-4147-A177-3AD203B41FA5}">
                      <a16:colId xmlns:a16="http://schemas.microsoft.com/office/drawing/2014/main" val="2646791434"/>
                    </a:ext>
                  </a:extLst>
                </a:gridCol>
              </a:tblGrid>
              <a:tr h="800064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 Ratios</a:t>
                      </a:r>
                      <a:b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Enrollment/Population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County Correlation</a:t>
                      </a:r>
                      <a:b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Population&amp;Enrollment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998439"/>
                  </a:ext>
                </a:extLst>
              </a:tr>
              <a:tr h="38044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Vehicle Registration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0480473"/>
                  </a:ext>
                </a:extLst>
              </a:tr>
              <a:tr h="380443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0.862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0.998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04489"/>
                  </a:ext>
                </a:extLst>
              </a:tr>
              <a:tr h="380443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0.826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0.997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2185420"/>
                  </a:ext>
                </a:extLst>
              </a:tr>
              <a:tr h="38044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Voter Registration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4807379"/>
                  </a:ext>
                </a:extLst>
              </a:tr>
              <a:tr h="380443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0.515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0.997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7695271"/>
                  </a:ext>
                </a:extLst>
              </a:tr>
              <a:tr h="380443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0.553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0.998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0975566"/>
                  </a:ext>
                </a:extLst>
              </a:tr>
              <a:tr h="38044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School Enrollment (2nd-8th Grade)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6830479"/>
                  </a:ext>
                </a:extLst>
              </a:tr>
              <a:tr h="380443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0.996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2609157"/>
                  </a:ext>
                </a:extLst>
              </a:tr>
              <a:tr h="380443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0.994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6942715"/>
                  </a:ext>
                </a:extLst>
              </a:tr>
              <a:tr h="38044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Medicare Enrollment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8131516"/>
                  </a:ext>
                </a:extLst>
              </a:tr>
              <a:tr h="380443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0.099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0.993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5619691"/>
                  </a:ext>
                </a:extLst>
              </a:tr>
              <a:tr h="380443"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0.126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0.995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3043087"/>
                  </a:ext>
                </a:extLst>
              </a:tr>
            </a:tbl>
          </a:graphicData>
        </a:graphic>
      </p:graphicFrame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4363714D-B02E-B6A9-4CC1-07CCEB9C66A6}"/>
              </a:ext>
            </a:extLst>
          </p:cNvPr>
          <p:cNvSpPr/>
          <p:nvPr/>
        </p:nvSpPr>
        <p:spPr>
          <a:xfrm>
            <a:off x="2551934" y="918629"/>
            <a:ext cx="2405669" cy="574793"/>
          </a:xfrm>
          <a:prstGeom prst="wedgeRectCallout">
            <a:avLst>
              <a:gd name="adj1" fmla="val 47001"/>
              <a:gd name="adj2" fmla="val 2867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Mostly stable overtime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90333B31-1CB3-B024-FFDE-CDFBBB45F1B3}"/>
              </a:ext>
            </a:extLst>
          </p:cNvPr>
          <p:cNvSpPr/>
          <p:nvPr/>
        </p:nvSpPr>
        <p:spPr>
          <a:xfrm>
            <a:off x="7180188" y="917591"/>
            <a:ext cx="2073252" cy="481625"/>
          </a:xfrm>
          <a:prstGeom prst="wedgeRectCallout">
            <a:avLst>
              <a:gd name="adj1" fmla="val 47001"/>
              <a:gd name="adj2" fmla="val 2867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High Correlations</a:t>
            </a:r>
          </a:p>
        </p:txBody>
      </p:sp>
    </p:spTree>
    <p:extLst>
      <p:ext uri="{BB962C8B-B14F-4D97-AF65-F5344CB8AC3E}">
        <p14:creationId xmlns:p14="http://schemas.microsoft.com/office/powerpoint/2010/main" val="174348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1721965" y="0"/>
            <a:ext cx="10262839" cy="783451"/>
          </a:xfrm>
        </p:spPr>
        <p:txBody>
          <a:bodyPr anchor="b"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TDC Building Permit Survey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C107678-BE34-4776-9C10-9862A25783C0}"/>
              </a:ext>
            </a:extLst>
          </p:cNvPr>
          <p:cNvGraphicFramePr>
            <a:graphicFrameLocks/>
          </p:cNvGraphicFramePr>
          <p:nvPr/>
        </p:nvGraphicFramePr>
        <p:xfrm>
          <a:off x="3424237" y="859651"/>
          <a:ext cx="7443787" cy="2912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">
            <a:extLst>
              <a:ext uri="{FF2B5EF4-FFF2-40B4-BE49-F238E27FC236}">
                <a16:creationId xmlns:a16="http://schemas.microsoft.com/office/drawing/2014/main" id="{53DD088B-46AD-4786-83AF-A4833EF0B302}"/>
              </a:ext>
            </a:extLst>
          </p:cNvPr>
          <p:cNvSpPr txBox="1"/>
          <p:nvPr/>
        </p:nvSpPr>
        <p:spPr>
          <a:xfrm>
            <a:off x="3206115" y="1294765"/>
            <a:ext cx="666750" cy="371475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/>
              <a:t>1,214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A4ABCD2F-4EE7-4E05-9793-249A65C18D07}"/>
              </a:ext>
            </a:extLst>
          </p:cNvPr>
          <p:cNvGraphicFramePr>
            <a:graphicFrameLocks/>
          </p:cNvGraphicFramePr>
          <p:nvPr/>
        </p:nvGraphicFramePr>
        <p:xfrm>
          <a:off x="1295400" y="3990975"/>
          <a:ext cx="7619999" cy="2664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70417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1752600" y="161925"/>
            <a:ext cx="9266853" cy="621526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Comparing TDC 2020 Estimates with the Decennial Census, State of Texas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AD58524-2AFE-4FB4-BE49-274D1C34D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971678"/>
              </p:ext>
            </p:extLst>
          </p:nvPr>
        </p:nvGraphicFramePr>
        <p:xfrm>
          <a:off x="1431745" y="1114625"/>
          <a:ext cx="9991165" cy="4628750"/>
        </p:xfrm>
        <a:graphic>
          <a:graphicData uri="http://schemas.openxmlformats.org/drawingml/2006/table">
            <a:tbl>
              <a:tblPr/>
              <a:tblGrid>
                <a:gridCol w="1875866">
                  <a:extLst>
                    <a:ext uri="{9D8B030D-6E8A-4147-A177-3AD203B41FA5}">
                      <a16:colId xmlns:a16="http://schemas.microsoft.com/office/drawing/2014/main" val="314325565"/>
                    </a:ext>
                  </a:extLst>
                </a:gridCol>
                <a:gridCol w="1317812">
                  <a:extLst>
                    <a:ext uri="{9D8B030D-6E8A-4147-A177-3AD203B41FA5}">
                      <a16:colId xmlns:a16="http://schemas.microsoft.com/office/drawing/2014/main" val="3357163192"/>
                    </a:ext>
                  </a:extLst>
                </a:gridCol>
                <a:gridCol w="1425388">
                  <a:extLst>
                    <a:ext uri="{9D8B030D-6E8A-4147-A177-3AD203B41FA5}">
                      <a16:colId xmlns:a16="http://schemas.microsoft.com/office/drawing/2014/main" val="2234561236"/>
                    </a:ext>
                  </a:extLst>
                </a:gridCol>
                <a:gridCol w="1411941">
                  <a:extLst>
                    <a:ext uri="{9D8B030D-6E8A-4147-A177-3AD203B41FA5}">
                      <a16:colId xmlns:a16="http://schemas.microsoft.com/office/drawing/2014/main" val="2942173841"/>
                    </a:ext>
                  </a:extLst>
                </a:gridCol>
                <a:gridCol w="1687606">
                  <a:extLst>
                    <a:ext uri="{9D8B030D-6E8A-4147-A177-3AD203B41FA5}">
                      <a16:colId xmlns:a16="http://schemas.microsoft.com/office/drawing/2014/main" val="1291943633"/>
                    </a:ext>
                  </a:extLst>
                </a:gridCol>
                <a:gridCol w="2272552">
                  <a:extLst>
                    <a:ext uri="{9D8B030D-6E8A-4147-A177-3AD203B41FA5}">
                      <a16:colId xmlns:a16="http://schemas.microsoft.com/office/drawing/2014/main" val="2529255366"/>
                    </a:ext>
                  </a:extLst>
                </a:gridCol>
              </a:tblGrid>
              <a:tr h="92575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Census 2020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</a:rPr>
                        <a:t>CB Estimates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Housing Unit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Ratio Correlation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Component Method II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5703573"/>
                  </a:ext>
                </a:extLst>
              </a:tr>
              <a:tr h="925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Population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   29,145,505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</a:rPr>
                        <a:t>        29,360,759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29,034,349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29,373,713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30,998,108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450042"/>
                  </a:ext>
                </a:extLst>
              </a:tr>
              <a:tr h="925750"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1" i="0" u="none" strike="noStrike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7698056"/>
                  </a:ext>
                </a:extLst>
              </a:tr>
              <a:tr h="925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Numeric Difference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</a:rPr>
                        <a:t>215,254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-111,156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228,208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1,852,603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7066946"/>
                  </a:ext>
                </a:extLst>
              </a:tr>
              <a:tr h="925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 Difference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chemeClr val="accent5"/>
                          </a:solidFill>
                          <a:effectLst/>
                          <a:latin typeface="Calibri" panose="020F0502020204030204" pitchFamily="34" charset="0"/>
                        </a:rPr>
                        <a:t>0.74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-0.38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0.79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6.31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7216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2740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1752600" y="161925"/>
            <a:ext cx="10232204" cy="621526"/>
          </a:xfrm>
        </p:spPr>
        <p:txBody>
          <a:bodyPr anchor="b"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Summary Measures of Estimation Errors, CB 2020 and TDC 2020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F19366-0A15-427D-B9BC-739DD69030D2}"/>
              </a:ext>
            </a:extLst>
          </p:cNvPr>
          <p:cNvSpPr txBox="1"/>
          <p:nvPr/>
        </p:nvSpPr>
        <p:spPr>
          <a:xfrm>
            <a:off x="1653987" y="6428455"/>
            <a:ext cx="10330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Note: Selected measures and their calculations guided by Swanson, D and </a:t>
            </a:r>
            <a:r>
              <a:rPr lang="en-US" sz="1400" dirty="0" err="1"/>
              <a:t>Tayman</a:t>
            </a:r>
            <a:r>
              <a:rPr lang="en-US" sz="1400" dirty="0"/>
              <a:t>, J, 2012, </a:t>
            </a:r>
            <a:r>
              <a:rPr lang="en-US" sz="1400" i="1" dirty="0"/>
              <a:t>Subnational Population Estimates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537A160-580C-44EB-A11F-86DA61F32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739839"/>
              </p:ext>
            </p:extLst>
          </p:nvPr>
        </p:nvGraphicFramePr>
        <p:xfrm>
          <a:off x="1519171" y="996444"/>
          <a:ext cx="9654715" cy="5219018"/>
        </p:xfrm>
        <a:graphic>
          <a:graphicData uri="http://schemas.openxmlformats.org/drawingml/2006/table">
            <a:tbl>
              <a:tblPr/>
              <a:tblGrid>
                <a:gridCol w="2664093">
                  <a:extLst>
                    <a:ext uri="{9D8B030D-6E8A-4147-A177-3AD203B41FA5}">
                      <a16:colId xmlns:a16="http://schemas.microsoft.com/office/drawing/2014/main" val="3840936886"/>
                    </a:ext>
                  </a:extLst>
                </a:gridCol>
                <a:gridCol w="1279604">
                  <a:extLst>
                    <a:ext uri="{9D8B030D-6E8A-4147-A177-3AD203B41FA5}">
                      <a16:colId xmlns:a16="http://schemas.microsoft.com/office/drawing/2014/main" val="519634411"/>
                    </a:ext>
                  </a:extLst>
                </a:gridCol>
                <a:gridCol w="2265528">
                  <a:extLst>
                    <a:ext uri="{9D8B030D-6E8A-4147-A177-3AD203B41FA5}">
                      <a16:colId xmlns:a16="http://schemas.microsoft.com/office/drawing/2014/main" val="2584817419"/>
                    </a:ext>
                  </a:extLst>
                </a:gridCol>
                <a:gridCol w="1620481">
                  <a:extLst>
                    <a:ext uri="{9D8B030D-6E8A-4147-A177-3AD203B41FA5}">
                      <a16:colId xmlns:a16="http://schemas.microsoft.com/office/drawing/2014/main" val="1690729033"/>
                    </a:ext>
                  </a:extLst>
                </a:gridCol>
                <a:gridCol w="1825009">
                  <a:extLst>
                    <a:ext uri="{9D8B030D-6E8A-4147-A177-3AD203B41FA5}">
                      <a16:colId xmlns:a16="http://schemas.microsoft.com/office/drawing/2014/main" val="176222378"/>
                    </a:ext>
                  </a:extLst>
                </a:gridCol>
              </a:tblGrid>
              <a:tr h="515333"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CBEst</a:t>
                      </a:r>
                      <a:endParaRPr lang="en-US" sz="1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HousingUnit_TDC_2020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RatioCorrelation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ComponentMethodII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5441725"/>
                  </a:ext>
                </a:extLst>
              </a:tr>
              <a:tr h="2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Bias_Measurements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099269"/>
                  </a:ext>
                </a:extLst>
              </a:tr>
              <a:tr h="2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Mean_Error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847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-438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7,294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9723685"/>
                  </a:ext>
                </a:extLst>
              </a:tr>
              <a:tr h="2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Median_Error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1,040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4937176"/>
                  </a:ext>
                </a:extLst>
              </a:tr>
              <a:tr h="2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MALPE(%)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3653011"/>
                  </a:ext>
                </a:extLst>
              </a:tr>
              <a:tr h="2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Positive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76.0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2541663"/>
                  </a:ext>
                </a:extLst>
              </a:tr>
              <a:tr h="2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Median_ALPE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8585024"/>
                  </a:ext>
                </a:extLst>
              </a:tr>
              <a:tr h="2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Trimmed_mean (5%)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43904"/>
                  </a:ext>
                </a:extLst>
              </a:tr>
              <a:tr h="2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Index of Misallocation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2319850"/>
                  </a:ext>
                </a:extLst>
              </a:tr>
              <a:tr h="278145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81201"/>
                  </a:ext>
                </a:extLst>
              </a:tr>
              <a:tr h="2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Accuracy_Measurements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419531"/>
                  </a:ext>
                </a:extLst>
              </a:tr>
              <a:tr h="2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Mean_Absolute_Error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1,557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8,123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2074751"/>
                  </a:ext>
                </a:extLst>
              </a:tr>
              <a:tr h="2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Median_Absolute_Error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1,337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66658"/>
                  </a:ext>
                </a:extLst>
              </a:tr>
              <a:tr h="2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MAPE (%)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7043826"/>
                  </a:ext>
                </a:extLst>
              </a:tr>
              <a:tr h="188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Median_APE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428353"/>
                  </a:ext>
                </a:extLst>
              </a:tr>
              <a:tr h="2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RMSPE (%)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4011478"/>
                  </a:ext>
                </a:extLst>
              </a:tr>
              <a:tr h="2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GMAPE (%)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456979"/>
                  </a:ext>
                </a:extLst>
              </a:tr>
              <a:tr h="2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Trimmed_APE_mean (5%)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4.1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8318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2479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2BC1FA3B-F0C1-4F58-90BE-DCC7501F4B28}" type="slidenum">
              <a:rPr lang="en-US" sz="1200">
                <a:solidFill>
                  <a:srgbClr val="8FA5D1"/>
                </a:solidFill>
                <a:latin typeface="Calibri" panose="020F0502020204030204"/>
              </a:rPr>
              <a:pPr algn="r">
                <a:defRPr/>
              </a:pPr>
              <a:t>8</a:t>
            </a:fld>
            <a:endParaRPr lang="en-US" sz="1200" dirty="0">
              <a:solidFill>
                <a:srgbClr val="8FA5D1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0717" y="6415801"/>
            <a:ext cx="10126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8513" indent="-798513">
              <a:spcBef>
                <a:spcPct val="50000"/>
              </a:spcBef>
              <a:defRPr/>
            </a:pPr>
            <a:r>
              <a:rPr 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  <a:cs typeface="Arial" pitchFamily="34" charset="0"/>
              </a:rPr>
              <a:t>Source: Texas Demographic. https://idser.maps.arcgis.com/apps/MapSeries/index.html?appid=88493fab762141d7b5a28d3430ab1ca8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DDFA06-389E-79A0-4749-9709CE71E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TDC Estimates Data, V2018 and V2022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6FD498-C6E7-419B-514C-4BBD7ABC10A4}"/>
              </a:ext>
            </a:extLst>
          </p:cNvPr>
          <p:cNvSpPr txBox="1"/>
          <p:nvPr/>
        </p:nvSpPr>
        <p:spPr>
          <a:xfrm>
            <a:off x="6325587" y="1901047"/>
            <a:ext cx="4570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Customized table tool available fall  2023 when new estimates are available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634C01-4198-EC34-A8AF-3E297D982F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790" t="4798" r="33837" b="2885"/>
          <a:stretch/>
        </p:blipFill>
        <p:spPr>
          <a:xfrm>
            <a:off x="2225747" y="896924"/>
            <a:ext cx="3475558" cy="535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419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1721965" y="0"/>
            <a:ext cx="10262839" cy="783451"/>
          </a:xfrm>
        </p:spPr>
        <p:txBody>
          <a:bodyPr anchor="b"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Comparing TDC and Census Bureau Population Estimates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0C4204-E0E8-40D1-B0F0-6D649F13FE3C}"/>
              </a:ext>
            </a:extLst>
          </p:cNvPr>
          <p:cNvSpPr txBox="1"/>
          <p:nvPr/>
        </p:nvSpPr>
        <p:spPr>
          <a:xfrm>
            <a:off x="1764324" y="867342"/>
            <a:ext cx="6781798" cy="55092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0D0D0D"/>
            </a:solidFill>
          </a:ln>
          <a:effectLst>
            <a:softEdge rad="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marL="342900" indent="-342900" rtl="0">
              <a:buFont typeface="Wingdings" panose="05000000000000000000" pitchFamily="2" charset="2"/>
              <a:buChar char="q"/>
            </a:pPr>
            <a:r>
              <a:rPr lang="en-US" sz="1600" b="1" dirty="0"/>
              <a:t>Timeline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600" dirty="0">
                <a:effectLst/>
              </a:rPr>
              <a:t>CB: estimates for July of the previous year from </a:t>
            </a:r>
            <a:r>
              <a:rPr lang="en-US" sz="1600" b="1" i="1" dirty="0">
                <a:effectLst/>
              </a:rPr>
              <a:t>December to June</a:t>
            </a:r>
            <a:r>
              <a:rPr lang="en-US" sz="1600" dirty="0">
                <a:effectLst/>
              </a:rPr>
              <a:t>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600" dirty="0">
                <a:effectLst/>
              </a:rPr>
              <a:t>TDC:  estimates for July of previous year and January of current year in </a:t>
            </a:r>
            <a:r>
              <a:rPr lang="en-US" sz="1600" b="1" i="1" dirty="0">
                <a:effectLst/>
              </a:rPr>
              <a:t>early October</a:t>
            </a:r>
            <a:r>
              <a:rPr lang="en-US" sz="1600" i="1" dirty="0">
                <a:effectLst/>
              </a:rPr>
              <a:t>.</a:t>
            </a:r>
          </a:p>
          <a:p>
            <a:pPr marL="342900" indent="-342900" rtl="0">
              <a:buFont typeface="Wingdings" panose="05000000000000000000" pitchFamily="2" charset="2"/>
              <a:buChar char="q"/>
            </a:pPr>
            <a:r>
              <a:rPr lang="en-US" sz="1600" b="1" dirty="0"/>
              <a:t>The input data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600" dirty="0"/>
              <a:t>CB: some input data are projected;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600" dirty="0">
                <a:effectLst/>
              </a:rPr>
              <a:t>TDC: </a:t>
            </a:r>
            <a:r>
              <a:rPr lang="en-US" sz="1600" dirty="0"/>
              <a:t>up-to-date data.</a:t>
            </a:r>
          </a:p>
          <a:p>
            <a:pPr marL="342900" indent="-342900" rtl="0">
              <a:buFont typeface="Wingdings" panose="05000000000000000000" pitchFamily="2" charset="2"/>
              <a:buChar char="q"/>
            </a:pPr>
            <a:r>
              <a:rPr lang="en-US" sz="1600" b="1" dirty="0"/>
              <a:t>Methodology.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600" dirty="0">
                <a:effectLst/>
              </a:rPr>
              <a:t>CB: the cohort component method, a more “dire</a:t>
            </a:r>
            <a:r>
              <a:rPr lang="en-US" sz="1600" dirty="0"/>
              <a:t>ct” method; access to individual level administrative data; migration estimates likely more accurate;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600" dirty="0">
                <a:effectLst/>
              </a:rPr>
              <a:t>TDC: a combination of three methods (cohort component, ratio-correlation, and housing unit method); compare with Census Bureau estimates.</a:t>
            </a:r>
          </a:p>
          <a:p>
            <a:pPr marL="342900" lvl="1" indent="-342900">
              <a:buFont typeface="Wingdings" panose="05000000000000000000" pitchFamily="2" charset="2"/>
              <a:buChar char="q"/>
            </a:pPr>
            <a:r>
              <a:rPr lang="en-US" sz="1600" b="1" dirty="0"/>
              <a:t>Data Available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600" dirty="0"/>
              <a:t>CB: July Estimates for previous year; components of Change;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600" dirty="0"/>
              <a:t>TDC: July Estimates for previous year and January estimates for Current year.</a:t>
            </a:r>
          </a:p>
          <a:p>
            <a:pPr marL="342900" lvl="1" indent="-342900">
              <a:buFont typeface="Wingdings" panose="05000000000000000000" pitchFamily="2" charset="2"/>
              <a:buChar char="q"/>
            </a:pPr>
            <a:r>
              <a:rPr lang="en-US" sz="1600" b="1" dirty="0"/>
              <a:t>Interactions with the local government.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600" dirty="0"/>
              <a:t>CB: collaboration with TDC; the challenge program;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1600" dirty="0"/>
              <a:t>TDC: collect data from state agencies and local governments; preliminary sent to local governments for review.</a:t>
            </a:r>
            <a:endParaRPr lang="en-US" sz="2000" dirty="0"/>
          </a:p>
        </p:txBody>
      </p:sp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0B14C3BF-C461-A580-E41D-D5627C539036}"/>
              </a:ext>
            </a:extLst>
          </p:cNvPr>
          <p:cNvSpPr/>
          <p:nvPr/>
        </p:nvSpPr>
        <p:spPr>
          <a:xfrm>
            <a:off x="8581292" y="1038329"/>
            <a:ext cx="3290835" cy="102995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Which time frame fits you better? 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algn="ctr"/>
            <a:endParaRPr lang="en-US" dirty="0"/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92C9DAB0-789E-9808-5A71-304A2BF4F4D8}"/>
              </a:ext>
            </a:extLst>
          </p:cNvPr>
          <p:cNvSpPr/>
          <p:nvPr/>
        </p:nvSpPr>
        <p:spPr>
          <a:xfrm>
            <a:off x="8581292" y="2663133"/>
            <a:ext cx="3290835" cy="102995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Is consistency an issue?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algn="ctr"/>
            <a:endParaRPr lang="en-US" dirty="0"/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D510537D-7F92-C374-89B7-B0C2E54C65C1}"/>
              </a:ext>
            </a:extLst>
          </p:cNvPr>
          <p:cNvSpPr/>
          <p:nvPr/>
        </p:nvSpPr>
        <p:spPr>
          <a:xfrm>
            <a:off x="8581292" y="4120661"/>
            <a:ext cx="3403512" cy="181121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Use caution when comparing estimates from different sources and decades.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11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1721965" y="0"/>
            <a:ext cx="10262839" cy="783451"/>
          </a:xfrm>
        </p:spPr>
        <p:txBody>
          <a:bodyPr anchor="b"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Texas Demographic Center Population Projections Program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0C4204-E0E8-40D1-B0F0-6D649F13FE3C}"/>
              </a:ext>
            </a:extLst>
          </p:cNvPr>
          <p:cNvSpPr txBox="1"/>
          <p:nvPr/>
        </p:nvSpPr>
        <p:spPr>
          <a:xfrm>
            <a:off x="1788811" y="1043901"/>
            <a:ext cx="8758989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Required by Texas Law to produce population projections for the State and its </a:t>
            </a:r>
            <a:r>
              <a:rPr lang="en-US" sz="2400" b="1" dirty="0"/>
              <a:t>counties</a:t>
            </a:r>
            <a:r>
              <a:rPr lang="en-US" sz="2400" dirty="0"/>
              <a:t> every other year. Release in fall. Available by: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Single year of age;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Male and Female;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NH White, NH Black, Hispanics, NH Asian and NH Other;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Single year, 40 years out in the future from the base year.</a:t>
            </a:r>
          </a:p>
          <a:p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Cohort Survival method is used to account for trends in fertility, mortality and migration.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lvl="1"/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/>
              <a:t>State and County projections are produced separately. County projections are </a:t>
            </a:r>
            <a:r>
              <a:rPr lang="en-US" sz="2400" b="1" dirty="0"/>
              <a:t>controlled</a:t>
            </a:r>
            <a:r>
              <a:rPr lang="en-US" sz="2400" dirty="0"/>
              <a:t> so that they add up to the state </a:t>
            </a:r>
            <a:r>
              <a:rPr lang="en-US" sz="2400"/>
              <a:t>projections.</a:t>
            </a:r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v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12714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1752600" y="0"/>
            <a:ext cx="10232204" cy="783451"/>
          </a:xfrm>
        </p:spPr>
        <p:txBody>
          <a:bodyPr anchor="b"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TDC Population Projection Illustration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21950657-6F3A-2896-E824-83578AD3DC89}"/>
              </a:ext>
            </a:extLst>
          </p:cNvPr>
          <p:cNvSpPr/>
          <p:nvPr/>
        </p:nvSpPr>
        <p:spPr>
          <a:xfrm>
            <a:off x="1655134" y="1115647"/>
            <a:ext cx="5635256" cy="5550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 b="1" kern="1200" spc="50">
                <a:ln>
                  <a:noFill/>
                </a:ln>
                <a:solidFill>
                  <a:srgbClr val="E7E6E6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ea typeface="+mn-ea"/>
                <a:cs typeface="+mn-cs"/>
              </a:rPr>
              <a:t>Population 2020 (Ages 0 to 95+)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B566EAA-F9B1-3723-4DDB-78802FE15946}"/>
              </a:ext>
            </a:extLst>
          </p:cNvPr>
          <p:cNvSpPr txBox="1"/>
          <p:nvPr/>
        </p:nvSpPr>
        <p:spPr>
          <a:xfrm>
            <a:off x="669850" y="1826383"/>
            <a:ext cx="6921796" cy="8299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Tx/>
              <a:buChar char="-"/>
            </a:pPr>
            <a:r>
              <a:rPr lang="en-US" sz="2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DEATHS</a:t>
            </a:r>
            <a:r>
              <a:rPr lang="en-US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  <a:p>
            <a:pPr marR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000" i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[= Base Population * Projected Death Rates</a:t>
            </a:r>
            <a:r>
              <a:rPr lang="en-US" sz="2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]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61F1761-AEDE-4B2C-0D39-D974DF9FFAA5}"/>
              </a:ext>
            </a:extLst>
          </p:cNvPr>
          <p:cNvSpPr txBox="1"/>
          <p:nvPr/>
        </p:nvSpPr>
        <p:spPr>
          <a:xfrm>
            <a:off x="457199" y="2810431"/>
            <a:ext cx="83465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+ NET MIGRANTS </a:t>
            </a:r>
          </a:p>
          <a:p>
            <a:pPr algn="ctr"/>
            <a:r>
              <a:rPr lang="en-US" sz="20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[= </a:t>
            </a:r>
            <a:r>
              <a:rPr lang="en-US" sz="2000" i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Base Population * Constant Migration Rates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]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641C145-142D-D138-4278-AAA6BACCB05D}"/>
              </a:ext>
            </a:extLst>
          </p:cNvPr>
          <p:cNvSpPr txBox="1"/>
          <p:nvPr/>
        </p:nvSpPr>
        <p:spPr>
          <a:xfrm>
            <a:off x="624736" y="4419768"/>
            <a:ext cx="76731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+ BIRTHS</a:t>
            </a:r>
            <a:r>
              <a:rPr lang="en-US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</a:t>
            </a:r>
          </a:p>
          <a:p>
            <a:pPr algn="ctr"/>
            <a:r>
              <a:rPr lang="en-US" sz="24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[= Women 15 -49 * Projected Fertility rates (ASFR) </a:t>
            </a:r>
            <a:endParaRPr lang="en-US" sz="2400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755844E-D52B-0641-7784-7CBB98535821}"/>
              </a:ext>
            </a:extLst>
          </p:cNvPr>
          <p:cNvSpPr/>
          <p:nvPr/>
        </p:nvSpPr>
        <p:spPr>
          <a:xfrm>
            <a:off x="4130748" y="3724909"/>
            <a:ext cx="4380615" cy="51665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Population 2021  (Ages 1 to 95+)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18DE283-3AF6-2B39-FFC4-BEB9BD41C004}"/>
              </a:ext>
            </a:extLst>
          </p:cNvPr>
          <p:cNvSpPr/>
          <p:nvPr/>
        </p:nvSpPr>
        <p:spPr>
          <a:xfrm>
            <a:off x="4130748" y="5358354"/>
            <a:ext cx="4380615" cy="51665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Population 2021  (Ages 0)</a:t>
            </a:r>
            <a:endParaRPr lang="en-US" sz="2400" dirty="0">
              <a:solidFill>
                <a:schemeClr val="accent2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3" name="Right Brace 82">
            <a:extLst>
              <a:ext uri="{FF2B5EF4-FFF2-40B4-BE49-F238E27FC236}">
                <a16:creationId xmlns:a16="http://schemas.microsoft.com/office/drawing/2014/main" id="{94E2FB94-A1F0-624C-668E-E0379E97A97C}"/>
              </a:ext>
            </a:extLst>
          </p:cNvPr>
          <p:cNvSpPr/>
          <p:nvPr/>
        </p:nvSpPr>
        <p:spPr>
          <a:xfrm>
            <a:off x="8575159" y="3963141"/>
            <a:ext cx="228600" cy="1653540"/>
          </a:xfrm>
          <a:prstGeom prst="righ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182C8154-8D1F-E55A-A0E5-89B4C1039B00}"/>
              </a:ext>
            </a:extLst>
          </p:cNvPr>
          <p:cNvSpPr/>
          <p:nvPr/>
        </p:nvSpPr>
        <p:spPr>
          <a:xfrm>
            <a:off x="8867555" y="4357520"/>
            <a:ext cx="2934656" cy="864782"/>
          </a:xfrm>
          <a:prstGeom prst="round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sz="2400" b="1" kern="1200" spc="50" dirty="0">
                <a:ln>
                  <a:noFill/>
                </a:ln>
                <a:solidFill>
                  <a:srgbClr val="E7E6E6"/>
                </a:solidFill>
                <a:effectLst>
                  <a:outerShdw blurRad="63500" dist="50800" dir="13500000" sx="0" sy="0">
                    <a:srgbClr val="000000">
                      <a:alpha val="50000"/>
                    </a:srgbClr>
                  </a:outerShdw>
                </a:effectLst>
                <a:ea typeface="+mn-ea"/>
                <a:cs typeface="+mn-cs"/>
              </a:rPr>
              <a:t>Population 2021 (Ages 0 to 95+)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746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4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7" grpId="0"/>
      <p:bldP spid="79" grpId="0"/>
      <p:bldP spid="80" grpId="0" animBg="1"/>
      <p:bldP spid="82" grpId="0" animBg="1"/>
      <p:bldP spid="83" grpId="0" animBg="1"/>
      <p:bldP spid="84" grpId="0" animBg="1"/>
      <p:bldP spid="8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DFAE608-4D14-4115-97A3-A223910F3A79}"/>
              </a:ext>
            </a:extLst>
          </p:cNvPr>
          <p:cNvGraphicFramePr>
            <a:graphicFrameLocks/>
          </p:cNvGraphicFramePr>
          <p:nvPr/>
        </p:nvGraphicFramePr>
        <p:xfrm>
          <a:off x="1320761" y="877191"/>
          <a:ext cx="8946037" cy="5513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5F38FFF2-B463-44C0-9E5B-07EE64572547}"/>
              </a:ext>
            </a:extLst>
          </p:cNvPr>
          <p:cNvSpPr/>
          <p:nvPr/>
        </p:nvSpPr>
        <p:spPr>
          <a:xfrm>
            <a:off x="1529041" y="6548237"/>
            <a:ext cx="997613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sz="900" kern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Texas Demographic Center, Vintage 2014 and 2018, 2022  Population Projections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D090CD-7292-4972-869B-070380A16F8B}"/>
              </a:ext>
            </a:extLst>
          </p:cNvPr>
          <p:cNvSpPr/>
          <p:nvPr/>
        </p:nvSpPr>
        <p:spPr>
          <a:xfrm>
            <a:off x="1779042" y="41467"/>
            <a:ext cx="9417685" cy="757130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Projected Population Growth in Texas with Various Migration Scenarios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9F75759-E28B-453D-A762-FEC8F3D6B058}"/>
              </a:ext>
            </a:extLst>
          </p:cNvPr>
          <p:cNvGraphicFramePr>
            <a:graphicFrameLocks noGrp="1"/>
          </p:cNvGraphicFramePr>
          <p:nvPr/>
        </p:nvGraphicFramePr>
        <p:xfrm>
          <a:off x="2348510" y="2061821"/>
          <a:ext cx="4139375" cy="988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1455">
                  <a:extLst>
                    <a:ext uri="{9D8B030D-6E8A-4147-A177-3AD203B41FA5}">
                      <a16:colId xmlns:a16="http://schemas.microsoft.com/office/drawing/2014/main" val="1525184045"/>
                    </a:ext>
                  </a:extLst>
                </a:gridCol>
                <a:gridCol w="1221455">
                  <a:extLst>
                    <a:ext uri="{9D8B030D-6E8A-4147-A177-3AD203B41FA5}">
                      <a16:colId xmlns:a16="http://schemas.microsoft.com/office/drawing/2014/main" val="3704539163"/>
                    </a:ext>
                  </a:extLst>
                </a:gridCol>
                <a:gridCol w="644657">
                  <a:extLst>
                    <a:ext uri="{9D8B030D-6E8A-4147-A177-3AD203B41FA5}">
                      <a16:colId xmlns:a16="http://schemas.microsoft.com/office/drawing/2014/main" val="1738689577"/>
                    </a:ext>
                  </a:extLst>
                </a:gridCol>
                <a:gridCol w="1051808">
                  <a:extLst>
                    <a:ext uri="{9D8B030D-6E8A-4147-A177-3AD203B41FA5}">
                      <a16:colId xmlns:a16="http://schemas.microsoft.com/office/drawing/2014/main" val="176498835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Census Count</a:t>
                      </a:r>
                      <a:endParaRPr lang="en-US" sz="16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TDC Projection</a:t>
                      </a:r>
                      <a:endParaRPr lang="en-US" sz="16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% </a:t>
                      </a:r>
                      <a:r>
                        <a:rPr lang="en-US" sz="1600" b="1" u="none" strike="noStrike" dirty="0" err="1">
                          <a:effectLst/>
                        </a:rPr>
                        <a:t>Dif</a:t>
                      </a:r>
                      <a:endParaRPr lang="en-US" sz="16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PES shows</a:t>
                      </a:r>
                      <a:br>
                        <a:rPr lang="en-US" sz="1600" b="1" u="none" strike="noStrike" dirty="0">
                          <a:effectLst/>
                        </a:rPr>
                      </a:br>
                      <a:r>
                        <a:rPr lang="en-US" sz="1600" b="1" u="none" strike="noStrike" dirty="0">
                          <a:effectLst/>
                        </a:rPr>
                        <a:t>Under Count</a:t>
                      </a:r>
                      <a:endParaRPr lang="en-US" sz="16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482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>
                          <a:effectLst/>
                        </a:rPr>
                        <a:t>29,145,505</a:t>
                      </a:r>
                      <a:endParaRPr lang="en-US" sz="1600" b="1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29,677,668</a:t>
                      </a:r>
                      <a:endParaRPr lang="en-US" sz="16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1.8%</a:t>
                      </a:r>
                      <a:endParaRPr lang="en-US" sz="16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1.9%</a:t>
                      </a:r>
                      <a:endParaRPr lang="en-US" sz="16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8708362"/>
                  </a:ext>
                </a:extLst>
              </a:tr>
            </a:tbl>
          </a:graphicData>
        </a:graphic>
      </p:graphicFrame>
      <p:sp>
        <p:nvSpPr>
          <p:cNvPr id="4" name="Arrow: Up 3">
            <a:extLst>
              <a:ext uri="{FF2B5EF4-FFF2-40B4-BE49-F238E27FC236}">
                <a16:creationId xmlns:a16="http://schemas.microsoft.com/office/drawing/2014/main" id="{901DB238-EEE0-45C1-A3AB-4D28268A65A0}"/>
              </a:ext>
            </a:extLst>
          </p:cNvPr>
          <p:cNvSpPr/>
          <p:nvPr/>
        </p:nvSpPr>
        <p:spPr>
          <a:xfrm>
            <a:off x="3853542" y="3270612"/>
            <a:ext cx="78199" cy="161156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5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2BC1FA3B-F0C1-4F58-90BE-DCC7501F4B28}" type="slidenum">
              <a:rPr lang="en-US" sz="1200">
                <a:solidFill>
                  <a:srgbClr val="8FA5D1"/>
                </a:solidFill>
                <a:latin typeface="Calibri" panose="020F0502020204030204"/>
              </a:rPr>
              <a:pPr algn="r">
                <a:defRPr/>
              </a:pPr>
              <a:t>13</a:t>
            </a:fld>
            <a:endParaRPr lang="en-US" sz="1200" dirty="0">
              <a:solidFill>
                <a:srgbClr val="8FA5D1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257" y="6579220"/>
            <a:ext cx="876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8513" indent="-798513">
              <a:spcBef>
                <a:spcPct val="50000"/>
              </a:spcBef>
              <a:defRPr/>
            </a:pPr>
            <a:r>
              <a:rPr 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  <a:cs typeface="Arial" pitchFamily="34" charset="0"/>
              </a:rPr>
              <a:t>Source: Texas Demographic Center Vintage 2022 Population Projections 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DDFA06-389E-79A0-4749-9709CE71E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 Population by Age and Sex, Texas, 2020-2060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4C58D3-654E-8A2F-97BE-C10184CEB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622" y="1018131"/>
            <a:ext cx="9997439" cy="524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00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2BC1FA3B-F0C1-4F58-90BE-DCC7501F4B28}" type="slidenum">
              <a:rPr lang="en-US" sz="1200">
                <a:solidFill>
                  <a:srgbClr val="8FA5D1"/>
                </a:solidFill>
                <a:latin typeface="Calibri" panose="020F0502020204030204"/>
              </a:rPr>
              <a:pPr algn="r">
                <a:defRPr/>
              </a:pPr>
              <a:t>14</a:t>
            </a:fld>
            <a:endParaRPr lang="en-US" sz="1200" dirty="0">
              <a:solidFill>
                <a:srgbClr val="8FA5D1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1257" y="6579220"/>
            <a:ext cx="876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8513" indent="-798513">
              <a:spcBef>
                <a:spcPct val="50000"/>
              </a:spcBef>
              <a:defRPr/>
            </a:pPr>
            <a:r>
              <a:rPr 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  <a:cs typeface="Arial" pitchFamily="34" charset="0"/>
              </a:rPr>
              <a:t>Source: Texas Demographic Center Vintage 2022 Population Projections 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DDFA06-389E-79A0-4749-9709CE71E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Projected Population Composition, Texas, 2020-2060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78362E-B16C-868E-9695-E4FC1FC5E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093" y="873776"/>
            <a:ext cx="9176774" cy="553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375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117665-EE6F-403D-BF7E-CC7D68071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15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C080191-23C0-6BC2-25EB-A26921146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441" y="9427"/>
            <a:ext cx="10262839" cy="783451"/>
          </a:xfrm>
        </p:spPr>
        <p:txBody>
          <a:bodyPr>
            <a:normAutofit/>
          </a:bodyPr>
          <a:lstStyle/>
          <a:p>
            <a:r>
              <a:rPr lang="en-US" dirty="0"/>
              <a:t>Projected Population Change, Texas Counties, 2020-2060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086D2E-3343-626A-7B92-B44568DE31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8" t="4500" r="1845" b="3250"/>
          <a:stretch/>
        </p:blipFill>
        <p:spPr>
          <a:xfrm>
            <a:off x="4552748" y="885524"/>
            <a:ext cx="6269389" cy="58803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9909A9F-E251-3A51-DD91-DAED20531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863" y="2301623"/>
            <a:ext cx="3075683" cy="28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33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80362A-AECB-4AC0-94CC-39348E00C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16</a:t>
            </a:fld>
            <a:endParaRPr lang="en-US" dirty="0"/>
          </a:p>
        </p:txBody>
      </p:sp>
      <p:sp>
        <p:nvSpPr>
          <p:cNvPr id="4" name="Title 8">
            <a:extLst>
              <a:ext uri="{FF2B5EF4-FFF2-40B4-BE49-F238E27FC236}">
                <a16:creationId xmlns:a16="http://schemas.microsoft.com/office/drawing/2014/main" id="{D2A2E94A-D60E-E562-B8D1-13EF78452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440" y="1"/>
            <a:ext cx="9997440" cy="795260"/>
          </a:xfrm>
        </p:spPr>
        <p:txBody>
          <a:bodyPr/>
          <a:lstStyle/>
          <a:p>
            <a:r>
              <a:rPr lang="en-US" dirty="0"/>
              <a:t>Projected Percent Population Change, Texas Counties, 2020-2060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3F5A37-8AFD-1142-C04D-14AFC0148E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48"/>
          <a:stretch/>
        </p:blipFill>
        <p:spPr>
          <a:xfrm>
            <a:off x="4468525" y="975193"/>
            <a:ext cx="6217019" cy="57462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C15A98-62E9-D17F-4A50-B78DA4E0AC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22" y="2310062"/>
            <a:ext cx="2642547" cy="269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790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2BC1FA3B-F0C1-4F58-90BE-DCC7501F4B28}" type="slidenum">
              <a:rPr lang="en-US" sz="1200">
                <a:solidFill>
                  <a:srgbClr val="8FA5D1"/>
                </a:solidFill>
                <a:latin typeface="Calibri" panose="020F0502020204030204"/>
              </a:rPr>
              <a:pPr algn="r">
                <a:defRPr/>
              </a:pPr>
              <a:t>17</a:t>
            </a:fld>
            <a:endParaRPr lang="en-US" sz="1200" dirty="0">
              <a:solidFill>
                <a:srgbClr val="8FA5D1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0717" y="6415801"/>
            <a:ext cx="10126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8513" indent="-798513">
              <a:spcBef>
                <a:spcPct val="50000"/>
              </a:spcBef>
              <a:defRPr/>
            </a:pPr>
            <a:r>
              <a:rPr 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  <a:cs typeface="Arial" pitchFamily="34" charset="0"/>
              </a:rPr>
              <a:t>Source: Texas Demographic. https://idser.maps.arcgis.com/apps/MapSeries/index.html?appid=88493fab762141d7b5a28d3430ab1ca8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DDFA06-389E-79A0-4749-9709CE71E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TDC Projections Data, V2018 and V2022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DD0986-D6F0-A7AC-EBE6-6398D62D55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77" t="2613" r="30949"/>
          <a:stretch/>
        </p:blipFill>
        <p:spPr>
          <a:xfrm>
            <a:off x="1569583" y="854712"/>
            <a:ext cx="3807165" cy="55915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40F521-72BB-2092-D195-2210111C55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058" t="4962" r="30959"/>
          <a:stretch/>
        </p:blipFill>
        <p:spPr>
          <a:xfrm>
            <a:off x="6717803" y="1304259"/>
            <a:ext cx="3568280" cy="48934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6FD498-C6E7-419B-514C-4BBD7ABC10A4}"/>
              </a:ext>
            </a:extLst>
          </p:cNvPr>
          <p:cNvSpPr txBox="1"/>
          <p:nvPr/>
        </p:nvSpPr>
        <p:spPr>
          <a:xfrm>
            <a:off x="6096000" y="854712"/>
            <a:ext cx="5450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Customized tables available for V2018 TDC projections</a:t>
            </a:r>
          </a:p>
        </p:txBody>
      </p:sp>
    </p:spTree>
    <p:extLst>
      <p:ext uri="{BB962C8B-B14F-4D97-AF65-F5344CB8AC3E}">
        <p14:creationId xmlns:p14="http://schemas.microsoft.com/office/powerpoint/2010/main" val="1773022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2BC1FA3B-F0C1-4F58-90BE-DCC7501F4B28}" type="slidenum">
              <a:rPr lang="en-US" sz="1200">
                <a:solidFill>
                  <a:srgbClr val="8FA5D1"/>
                </a:solidFill>
                <a:latin typeface="Calibri" panose="020F0502020204030204"/>
              </a:rPr>
              <a:pPr algn="r">
                <a:defRPr/>
              </a:pPr>
              <a:t>18</a:t>
            </a:fld>
            <a:endParaRPr lang="en-US" sz="1200" dirty="0">
              <a:solidFill>
                <a:srgbClr val="8FA5D1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20717" y="6415801"/>
            <a:ext cx="10126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98513" indent="-798513">
              <a:spcBef>
                <a:spcPct val="50000"/>
              </a:spcBef>
              <a:defRPr/>
            </a:pPr>
            <a:r>
              <a:rPr 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  <a:cs typeface="Arial" pitchFamily="34" charset="0"/>
              </a:rPr>
              <a:t>Source: Texas Demographic Center Vintage 2022 Population Projections. https://idser.maps.arcgis.com/apps/MapSeries/index.html?appid=88493fab762141d7b5a28d3430ab1ca8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DDFA06-389E-79A0-4749-9709CE71E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Swipe Maps for TDC Projections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791C5A-F61F-303D-C52A-F33F0538E2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24"/>
          <a:stretch/>
        </p:blipFill>
        <p:spPr>
          <a:xfrm>
            <a:off x="1516203" y="896510"/>
            <a:ext cx="9637250" cy="530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1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fld id="{2BC1FA3B-F0C1-4F58-90BE-DCC7501F4B28}" type="slidenum">
              <a:rPr lang="en-US" sz="1200">
                <a:solidFill>
                  <a:srgbClr val="8FA5D1"/>
                </a:solidFill>
                <a:latin typeface="Calibri" panose="020F0502020204030204"/>
              </a:rPr>
              <a:pPr algn="r">
                <a:defRPr/>
              </a:pPr>
              <a:t>19</a:t>
            </a:fld>
            <a:endParaRPr lang="en-US" sz="1200" dirty="0">
              <a:solidFill>
                <a:srgbClr val="8FA5D1"/>
              </a:solidFill>
              <a:latin typeface="Calibri" panose="020F0502020204030204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6DDDFA06-389E-79A0-4749-9709CE71E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Frequently Asked Questions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F2C9CA-FD98-A0AE-6914-6AFC907BC7D6}"/>
              </a:ext>
            </a:extLst>
          </p:cNvPr>
          <p:cNvSpPr txBox="1"/>
          <p:nvPr/>
        </p:nvSpPr>
        <p:spPr>
          <a:xfrm>
            <a:off x="1542611" y="1019597"/>
            <a:ext cx="850018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Why is your estimate different from your projection for the same year? Which one should I use?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What are migration scenarios?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Why is the projection for my county lower at 1.0 migration scenario than that at the 0.5 migration scenario?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Why did my county grow in the last decade but projected to decline in the future?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Why is my county projected to grow more slowly than a county that saw similar growth rate with us in the last decade?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r>
              <a:rPr lang="en-US" sz="2400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4012167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1721965" y="0"/>
            <a:ext cx="10262839" cy="783451"/>
          </a:xfrm>
        </p:spPr>
        <p:txBody>
          <a:bodyPr anchor="b"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Challenges in the New Decade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0C4204-E0E8-40D1-B0F0-6D649F13FE3C}"/>
              </a:ext>
            </a:extLst>
          </p:cNvPr>
          <p:cNvSpPr txBox="1"/>
          <p:nvPr/>
        </p:nvSpPr>
        <p:spPr>
          <a:xfrm>
            <a:off x="1721965" y="1041023"/>
            <a:ext cx="950978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Delays and possible undercounts (for Texas) in the 2020 Decennial Census.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Changes in the public data released by the Census Bureau.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“Differential privacy (noises)” and the “adaptive design” (varying population threshold for publication);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“Impossible/improbable” values, parts not adding up to totals, inconsistencies between datasets;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/>
              <a:t>Base (2020) population for the Census Bureau estimates can change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/>
              <a:t>Challenges in data collections.</a:t>
            </a:r>
          </a:p>
          <a:p>
            <a:pPr lvl="1"/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/>
              <a:t>Communications and outreach to data users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/>
          </a:p>
          <a:p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v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97063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253162" y="1717344"/>
            <a:ext cx="5816325" cy="3222170"/>
            <a:chOff x="2819400" y="1905006"/>
            <a:chExt cx="6194121" cy="3428581"/>
          </a:xfrm>
        </p:grpSpPr>
        <p:sp>
          <p:nvSpPr>
            <p:cNvPr id="9" name="Rectangle 8"/>
            <p:cNvSpPr/>
            <p:nvPr/>
          </p:nvSpPr>
          <p:spPr>
            <a:xfrm>
              <a:off x="2819400" y="1905006"/>
              <a:ext cx="4951892" cy="8187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buNone/>
              </a:pPr>
              <a:r>
                <a:rPr lang="en-US" sz="4400" b="1" dirty="0">
                  <a:latin typeface="Arial" panose="020B0604020202020204" pitchFamily="34" charset="0"/>
                  <a:cs typeface="Arial" panose="020B0604020202020204" pitchFamily="34" charset="0"/>
                </a:rPr>
                <a:t>Helen You, Ph.D.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3159701" y="2877393"/>
              <a:ext cx="5853820" cy="2456194"/>
              <a:chOff x="1600524" y="3504238"/>
              <a:chExt cx="5853819" cy="2456194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00524" y="5419306"/>
                <a:ext cx="380534" cy="380536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2122976" y="3504238"/>
                <a:ext cx="5331367" cy="2456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/>
                  <a:t>(210) 458-6530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TDC@UTSA.edu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Demographics.Texas.gov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@TexasDemography</a:t>
                </a:r>
              </a:p>
            </p:txBody>
          </p:sp>
        </p:grp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45478" y="4240534"/>
              <a:ext cx="367960" cy="367960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1842055" y="5513768"/>
            <a:ext cx="8492573" cy="1344232"/>
            <a:chOff x="318052" y="5513768"/>
            <a:chExt cx="8492573" cy="134423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318052" y="6453229"/>
              <a:ext cx="2270954" cy="14246"/>
            </a:xfrm>
            <a:prstGeom prst="line">
              <a:avLst/>
            </a:prstGeom>
            <a:ln w="34925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9006" y="5513768"/>
              <a:ext cx="3965986" cy="1344232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6486525" y="6467475"/>
              <a:ext cx="2324100" cy="0"/>
            </a:xfrm>
            <a:prstGeom prst="line">
              <a:avLst/>
            </a:prstGeom>
            <a:ln w="34925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AutoShape 2" descr="Image result for telephone icon vector"/>
          <p:cNvSpPr>
            <a:spLocks noChangeAspect="1" noChangeArrowheads="1"/>
          </p:cNvSpPr>
          <p:nvPr/>
        </p:nvSpPr>
        <p:spPr bwMode="auto">
          <a:xfrm>
            <a:off x="3353553" y="3172111"/>
            <a:ext cx="290141" cy="25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" name="Picture 10" descr="Image result for telephone icon vector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664" y="2719896"/>
            <a:ext cx="5334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3556270" y="3342781"/>
            <a:ext cx="390195" cy="39052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30D858-2E32-49C2-9313-A82CC560A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B3FC-F52A-4C3D-BF43-F2954D09CBB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938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TDC Template.potx" id="{A8AA4A31-D64B-4527-8D8E-CE9363F07BF5}" vid="{DEBAF849-1D8C-4359-AD0F-0FCB4EBE36F8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TDC Template.potx" id="{A8AA4A31-D64B-4527-8D8E-CE9363F07BF5}" vid="{DEBAF849-1D8C-4359-AD0F-0FCB4EBE36F8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>
        <a:spAutoFit/>
      </a:bodyPr>
      <a:lstStyle>
        <a:defPPr>
          <a:defRPr dirty="0" smtClean="0">
            <a:solidFill>
              <a:schemeClr val="tx2"/>
            </a:solidFill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TDC Template.potx" id="{A8AA4A31-D64B-4527-8D8E-CE9363F07BF5}" vid="{DEBAF849-1D8C-4359-AD0F-0FCB4EBE36F8}"/>
    </a:ext>
  </a:extLst>
</a:theme>
</file>

<file path=ppt/theme/theme6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22656c6-b205-4b62-909d-389f9e348b2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9ED1DF319F2048B3E62B9641678531" ma:contentTypeVersion="15" ma:contentTypeDescription="Create a new document." ma:contentTypeScope="" ma:versionID="d1c180feafade2a2ecb35299f835c4a3">
  <xsd:schema xmlns:xsd="http://www.w3.org/2001/XMLSchema" xmlns:xs="http://www.w3.org/2001/XMLSchema" xmlns:p="http://schemas.microsoft.com/office/2006/metadata/properties" xmlns:ns3="8865c3b5-672f-488d-b474-fd2e6972fa66" xmlns:ns4="122656c6-b205-4b62-909d-389f9e348b2b" targetNamespace="http://schemas.microsoft.com/office/2006/metadata/properties" ma:root="true" ma:fieldsID="7e962e94dafdbd0d6390d70c33227458" ns3:_="" ns4:_="">
    <xsd:import namespace="8865c3b5-672f-488d-b474-fd2e6972fa66"/>
    <xsd:import namespace="122656c6-b205-4b62-909d-389f9e348b2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65c3b5-672f-488d-b474-fd2e6972fa6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2656c6-b205-4b62-909d-389f9e348b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1484A1-434B-4BD9-91E0-487B0D646ADF}">
  <ds:schemaRefs>
    <ds:schemaRef ds:uri="122656c6-b205-4b62-909d-389f9e348b2b"/>
    <ds:schemaRef ds:uri="http://purl.org/dc/terms/"/>
    <ds:schemaRef ds:uri="http://schemas.microsoft.com/office/2006/metadata/properties"/>
    <ds:schemaRef ds:uri="http://purl.org/dc/elements/1.1/"/>
    <ds:schemaRef ds:uri="http://www.w3.org/XML/1998/namespace"/>
    <ds:schemaRef ds:uri="8865c3b5-672f-488d-b474-fd2e6972fa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77CF538-1040-4912-BBC1-C8C1D1E6F5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65c3b5-672f-488d-b474-fd2e6972fa66"/>
    <ds:schemaRef ds:uri="122656c6-b205-4b62-909d-389f9e348b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E6717D3-C7A6-437C-8864-D9C4D75542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44111</TotalTime>
  <Words>1352</Words>
  <Application>Microsoft Office PowerPoint</Application>
  <PresentationFormat>Widescreen</PresentationFormat>
  <Paragraphs>300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Arial</vt:lpstr>
      <vt:lpstr>Calibri</vt:lpstr>
      <vt:lpstr>Calibri Light</vt:lpstr>
      <vt:lpstr>Courier New</vt:lpstr>
      <vt:lpstr>Tahoma</vt:lpstr>
      <vt:lpstr>Times New Roman</vt:lpstr>
      <vt:lpstr>Wingdings</vt:lpstr>
      <vt:lpstr>Office Theme</vt:lpstr>
      <vt:lpstr>2_Office Theme</vt:lpstr>
      <vt:lpstr>1_Office Theme</vt:lpstr>
      <vt:lpstr>Custom Design</vt:lpstr>
      <vt:lpstr>3_Office Theme</vt:lpstr>
      <vt:lpstr>4_Office Theme</vt:lpstr>
      <vt:lpstr>PowerPoint Presentation</vt:lpstr>
      <vt:lpstr>Texas Demographic Center Population Estimates Program</vt:lpstr>
      <vt:lpstr>Three Methods are used in the TDC population Estimates </vt:lpstr>
      <vt:lpstr>“Symptomatic Indicators” are Powerful Predictors of Population</vt:lpstr>
      <vt:lpstr>TDC Building Permit Survey</vt:lpstr>
      <vt:lpstr>Comparing TDC 2020 Estimates with the Decennial Census, State of Texas</vt:lpstr>
      <vt:lpstr>Summary Measures of Estimation Errors, CB 2020 and TDC 2020</vt:lpstr>
      <vt:lpstr>Access TDC Estimates Data, V2018 and V2022</vt:lpstr>
      <vt:lpstr>Comparing TDC and Census Bureau Population Estimates</vt:lpstr>
      <vt:lpstr>Texas Demographic Center Population Projections Program</vt:lpstr>
      <vt:lpstr>TDC Population Projection Illustration</vt:lpstr>
      <vt:lpstr>PowerPoint Presentation</vt:lpstr>
      <vt:lpstr>Projected Population by Age and Sex, Texas, 2020-2060</vt:lpstr>
      <vt:lpstr>Projected Population Composition, Texas, 2020-2060</vt:lpstr>
      <vt:lpstr>Projected Population Change, Texas Counties, 2020-2060</vt:lpstr>
      <vt:lpstr>Projected Percent Population Change, Texas Counties, 2020-2060</vt:lpstr>
      <vt:lpstr>Access TDC Projections Data, V2018 and V2022</vt:lpstr>
      <vt:lpstr>Swipe Maps for TDC Projections</vt:lpstr>
      <vt:lpstr>Frequently Asked Questions</vt:lpstr>
      <vt:lpstr>Challenges in the New Decade</vt:lpstr>
      <vt:lpstr>PowerPoint Presentation</vt:lpstr>
    </vt:vector>
  </TitlesOfParts>
  <Company>UTSA/IDSER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Alelhie Lila Valencia</dc:creator>
  <cp:lastModifiedBy>Alfredo Zavala</cp:lastModifiedBy>
  <cp:revision>851</cp:revision>
  <cp:lastPrinted>2021-08-19T16:34:52Z</cp:lastPrinted>
  <dcterms:created xsi:type="dcterms:W3CDTF">2016-06-30T18:52:57Z</dcterms:created>
  <dcterms:modified xsi:type="dcterms:W3CDTF">2023-05-24T15:49:03Z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0x010100809ED1DF319F2048B3E62B9641678531</vt:lpwstr>
  </property>
</Properties>
</file>