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2" r:id="rId5"/>
  </p:sldMasterIdLst>
  <p:notesMasterIdLst>
    <p:notesMasterId r:id="rId36"/>
  </p:notesMasterIdLst>
  <p:sldIdLst>
    <p:sldId id="259" r:id="rId6"/>
    <p:sldId id="367" r:id="rId7"/>
    <p:sldId id="316" r:id="rId8"/>
    <p:sldId id="354" r:id="rId9"/>
    <p:sldId id="378" r:id="rId10"/>
    <p:sldId id="358" r:id="rId11"/>
    <p:sldId id="523" r:id="rId12"/>
    <p:sldId id="403" r:id="rId13"/>
    <p:sldId id="379" r:id="rId14"/>
    <p:sldId id="380" r:id="rId15"/>
    <p:sldId id="383" r:id="rId16"/>
    <p:sldId id="376" r:id="rId17"/>
    <p:sldId id="344" r:id="rId18"/>
    <p:sldId id="377" r:id="rId19"/>
    <p:sldId id="391" r:id="rId20"/>
    <p:sldId id="392" r:id="rId21"/>
    <p:sldId id="386" r:id="rId22"/>
    <p:sldId id="387" r:id="rId23"/>
    <p:sldId id="388" r:id="rId24"/>
    <p:sldId id="389" r:id="rId25"/>
    <p:sldId id="390" r:id="rId26"/>
    <p:sldId id="382" r:id="rId27"/>
    <p:sldId id="340" r:id="rId28"/>
    <p:sldId id="341" r:id="rId29"/>
    <p:sldId id="338" r:id="rId30"/>
    <p:sldId id="339" r:id="rId31"/>
    <p:sldId id="324" r:id="rId32"/>
    <p:sldId id="325" r:id="rId33"/>
    <p:sldId id="374" r:id="rId34"/>
    <p:sldId id="395" r:id="rId3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67C5B1B-D42B-F86E-2EA0-D599EF01B2C4}" name="Kevin Aaron Barragan-Smith (CENSUS/POP FED)" initials="KF" userId="S::kevin.barragan-smith@census.gov::8b19ad13-d833-4d4a-bafb-9d8f5d60f18b" providerId="AD"/>
  <p188:author id="{82125455-BC9C-793B-81D3-EE48FC4FE5CB}" name="Marc J Perry (CENSUS/POP FED)" initials="MF" userId="S::marc.j.perry@census.gov::dfab2cae-e62d-4e22-a7f0-bcb10a054320" providerId="AD"/>
  <p188:author id="{A43D448F-F069-87CA-8A2D-8CF0F41E0114}" name="Christine Hartley (CENSUS/POP FED)" initials="CH(F" userId="S::christine.hartley@census.gov::98f87047-c12d-498e-8bf2-f09319e8d48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7543" autoAdjust="0"/>
  </p:normalViewPr>
  <p:slideViewPr>
    <p:cSldViewPr snapToGrid="0">
      <p:cViewPr varScale="1">
        <p:scale>
          <a:sx n="109" d="100"/>
          <a:sy n="109" d="100"/>
        </p:scale>
        <p:origin x="2256" y="114"/>
      </p:cViewPr>
      <p:guideLst/>
    </p:cSldViewPr>
  </p:slideViewPr>
  <p:notesTextViewPr>
    <p:cViewPr>
      <p:scale>
        <a:sx n="1" d="1"/>
        <a:sy n="1" d="1"/>
      </p:scale>
      <p:origin x="0" y="0"/>
    </p:cViewPr>
  </p:notesTextViewPr>
  <p:sorterViewPr>
    <p:cViewPr>
      <p:scale>
        <a:sx n="100" d="100"/>
        <a:sy n="100" d="100"/>
      </p:scale>
      <p:origin x="0" y="-8904"/>
    </p:cViewPr>
  </p:sorterViewPr>
  <p:notesViewPr>
    <p:cSldViewPr snapToGrid="0" showGuides="1">
      <p:cViewPr varScale="1">
        <p:scale>
          <a:sx n="67" d="100"/>
          <a:sy n="67" d="100"/>
        </p:scale>
        <p:origin x="2995" y="7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A8A281-056C-45CE-9C04-4C00EC7BEB25}" type="doc">
      <dgm:prSet loTypeId="urn:microsoft.com/office/officeart/2005/8/layout/process1" loCatId="process" qsTypeId="urn:microsoft.com/office/officeart/2005/8/quickstyle/simple2" qsCatId="simple" csTypeId="urn:microsoft.com/office/officeart/2005/8/colors/accent1_2" csCatId="accent1" phldr="1"/>
      <dgm:spPr/>
      <dgm:t>
        <a:bodyPr/>
        <a:lstStyle/>
        <a:p>
          <a:endParaRPr lang="en-US"/>
        </a:p>
      </dgm:t>
    </dgm:pt>
    <dgm:pt modelId="{7B37D8D2-7FAF-47AA-B872-D5224C6BDE5D}">
      <dgm:prSet phldrT="[Text]" custT="1">
        <dgm:style>
          <a:lnRef idx="1">
            <a:schemeClr val="accent4"/>
          </a:lnRef>
          <a:fillRef idx="2">
            <a:schemeClr val="accent4"/>
          </a:fillRef>
          <a:effectRef idx="1">
            <a:schemeClr val="accent4"/>
          </a:effectRef>
          <a:fontRef idx="minor">
            <a:schemeClr val="dk1"/>
          </a:fontRef>
        </dgm:style>
      </dgm:prSet>
      <dgm:spPr>
        <a:solidFill>
          <a:schemeClr val="accent1">
            <a:lumMod val="40000"/>
            <a:lumOff val="60000"/>
          </a:schemeClr>
        </a:solidFill>
        <a:ln>
          <a:solidFill>
            <a:schemeClr val="accent5"/>
          </a:solidFill>
        </a:ln>
      </dgm:spPr>
      <dgm:t>
        <a:bodyPr/>
        <a:lstStyle/>
        <a:p>
          <a:pPr algn="ctr"/>
          <a:r>
            <a:rPr lang="en-US" sz="2000" b="1" dirty="0"/>
            <a:t>Population Base</a:t>
          </a:r>
        </a:p>
      </dgm:t>
    </dgm:pt>
    <dgm:pt modelId="{0F72A207-0280-4B27-AB64-1EF3336F716F}" type="parTrans" cxnId="{7A1E2FD1-5872-4716-8A6B-AC39853A357A}">
      <dgm:prSet/>
      <dgm:spPr/>
      <dgm:t>
        <a:bodyPr/>
        <a:lstStyle/>
        <a:p>
          <a:pPr algn="ctr"/>
          <a:endParaRPr lang="en-US" sz="2000"/>
        </a:p>
      </dgm:t>
    </dgm:pt>
    <dgm:pt modelId="{4A851DF6-BE61-415E-963B-3D3BB845454D}" type="sibTrans" cxnId="{7A1E2FD1-5872-4716-8A6B-AC39853A357A}">
      <dgm:prSet custT="1"/>
      <dgm:spPr/>
      <dgm:t>
        <a:bodyPr/>
        <a:lstStyle/>
        <a:p>
          <a:pPr algn="ctr"/>
          <a:endParaRPr lang="en-US" sz="2000" dirty="0"/>
        </a:p>
      </dgm:t>
    </dgm:pt>
    <dgm:pt modelId="{6A2C58DE-5CFA-4A9C-8611-E236FFCC7D72}">
      <dgm:prSet phldrT="[Text]" custT="1">
        <dgm:style>
          <a:lnRef idx="1">
            <a:schemeClr val="accent4"/>
          </a:lnRef>
          <a:fillRef idx="2">
            <a:schemeClr val="accent4"/>
          </a:fillRef>
          <a:effectRef idx="1">
            <a:schemeClr val="accent4"/>
          </a:effectRef>
          <a:fontRef idx="minor">
            <a:schemeClr val="dk1"/>
          </a:fontRef>
        </dgm:style>
      </dgm:prSet>
      <dgm:spPr/>
      <dgm:t>
        <a:bodyPr/>
        <a:lstStyle/>
        <a:p>
          <a:pPr algn="ctr"/>
          <a:r>
            <a:rPr lang="en-US" sz="2000" b="1" dirty="0"/>
            <a:t>Births</a:t>
          </a:r>
        </a:p>
      </dgm:t>
    </dgm:pt>
    <dgm:pt modelId="{7C9ED744-4060-4C0E-A875-4AB14FAFC897}" type="parTrans" cxnId="{99EFE671-DEE3-42F0-8C9D-8ADDB3DDB971}">
      <dgm:prSet/>
      <dgm:spPr/>
      <dgm:t>
        <a:bodyPr/>
        <a:lstStyle/>
        <a:p>
          <a:pPr algn="ctr"/>
          <a:endParaRPr lang="en-US" sz="2000"/>
        </a:p>
      </dgm:t>
    </dgm:pt>
    <dgm:pt modelId="{5EC6E450-430E-41CC-BE8D-D8704CC5C260}" type="sibTrans" cxnId="{99EFE671-DEE3-42F0-8C9D-8ADDB3DDB971}">
      <dgm:prSet custT="1"/>
      <dgm:spPr/>
      <dgm:t>
        <a:bodyPr/>
        <a:lstStyle/>
        <a:p>
          <a:pPr algn="ctr"/>
          <a:endParaRPr lang="en-US" sz="2000" dirty="0"/>
        </a:p>
      </dgm:t>
    </dgm:pt>
    <dgm:pt modelId="{0AFC27EC-A9FB-4C7A-9542-B55BF26F4858}">
      <dgm:prSet phldrT="[Text]" custT="1">
        <dgm:style>
          <a:lnRef idx="1">
            <a:schemeClr val="accent4"/>
          </a:lnRef>
          <a:fillRef idx="2">
            <a:schemeClr val="accent4"/>
          </a:fillRef>
          <a:effectRef idx="1">
            <a:schemeClr val="accent4"/>
          </a:effectRef>
          <a:fontRef idx="minor">
            <a:schemeClr val="dk1"/>
          </a:fontRef>
        </dgm:style>
      </dgm:prSet>
      <dgm:spPr/>
      <dgm:t>
        <a:bodyPr/>
        <a:lstStyle/>
        <a:p>
          <a:pPr algn="ctr"/>
          <a:r>
            <a:rPr lang="en-US" sz="2000" b="1" dirty="0"/>
            <a:t>Deaths</a:t>
          </a:r>
        </a:p>
      </dgm:t>
    </dgm:pt>
    <dgm:pt modelId="{B0858A43-88C4-434B-A3F5-9831669A9ED6}" type="parTrans" cxnId="{8C40AB99-9D21-4533-B3AE-DC0253C9BD84}">
      <dgm:prSet/>
      <dgm:spPr/>
      <dgm:t>
        <a:bodyPr/>
        <a:lstStyle/>
        <a:p>
          <a:pPr algn="ctr"/>
          <a:endParaRPr lang="en-US" sz="2000"/>
        </a:p>
      </dgm:t>
    </dgm:pt>
    <dgm:pt modelId="{0232BA27-F36A-4989-95E4-CD5E79FE4E2F}" type="sibTrans" cxnId="{8C40AB99-9D21-4533-B3AE-DC0253C9BD84}">
      <dgm:prSet custT="1"/>
      <dgm:spPr/>
      <dgm:t>
        <a:bodyPr/>
        <a:lstStyle/>
        <a:p>
          <a:pPr algn="ctr"/>
          <a:endParaRPr lang="en-US" sz="2000" dirty="0"/>
        </a:p>
      </dgm:t>
    </dgm:pt>
    <dgm:pt modelId="{C53E374D-5AF0-4F5F-8419-984413C74C39}">
      <dgm:prSet phldrT="[Text]" custT="1">
        <dgm:style>
          <a:lnRef idx="1">
            <a:schemeClr val="accent4"/>
          </a:lnRef>
          <a:fillRef idx="2">
            <a:schemeClr val="accent4"/>
          </a:fillRef>
          <a:effectRef idx="1">
            <a:schemeClr val="accent4"/>
          </a:effectRef>
          <a:fontRef idx="minor">
            <a:schemeClr val="dk1"/>
          </a:fontRef>
        </dgm:style>
      </dgm:prSet>
      <dgm:spPr/>
      <dgm:t>
        <a:bodyPr/>
        <a:lstStyle/>
        <a:p>
          <a:pPr algn="ctr"/>
          <a:r>
            <a:rPr lang="en-US" sz="2000" b="1" dirty="0"/>
            <a:t>Net Migration</a:t>
          </a:r>
        </a:p>
      </dgm:t>
    </dgm:pt>
    <dgm:pt modelId="{48358E9E-ADD7-475B-917C-3867770BB3B2}" type="parTrans" cxnId="{ADF1FC1E-EF01-4F04-8329-AAF347C4A145}">
      <dgm:prSet/>
      <dgm:spPr/>
      <dgm:t>
        <a:bodyPr/>
        <a:lstStyle/>
        <a:p>
          <a:pPr algn="ctr"/>
          <a:endParaRPr lang="en-US" sz="2000"/>
        </a:p>
      </dgm:t>
    </dgm:pt>
    <dgm:pt modelId="{C00B39E0-28BE-490A-A454-10D73B579E1E}" type="sibTrans" cxnId="{ADF1FC1E-EF01-4F04-8329-AAF347C4A145}">
      <dgm:prSet custT="1"/>
      <dgm:spPr/>
      <dgm:t>
        <a:bodyPr/>
        <a:lstStyle/>
        <a:p>
          <a:pPr algn="ctr"/>
          <a:endParaRPr lang="en-US" sz="2000" dirty="0"/>
        </a:p>
      </dgm:t>
    </dgm:pt>
    <dgm:pt modelId="{939624A1-0691-46BC-B504-27A6C01A4E35}">
      <dgm:prSet phldrT="[Text]" custT="1">
        <dgm:style>
          <a:lnRef idx="1">
            <a:schemeClr val="accent4"/>
          </a:lnRef>
          <a:fillRef idx="2">
            <a:schemeClr val="accent4"/>
          </a:fillRef>
          <a:effectRef idx="1">
            <a:schemeClr val="accent4"/>
          </a:effectRef>
          <a:fontRef idx="minor">
            <a:schemeClr val="dk1"/>
          </a:fontRef>
        </dgm:style>
      </dgm:prSet>
      <dgm:spPr/>
      <dgm:t>
        <a:bodyPr/>
        <a:lstStyle/>
        <a:p>
          <a:pPr algn="ctr"/>
          <a:r>
            <a:rPr lang="en-US" sz="2000" b="1" dirty="0"/>
            <a:t>Population Estimate</a:t>
          </a:r>
        </a:p>
      </dgm:t>
    </dgm:pt>
    <dgm:pt modelId="{8ED1D69B-78E5-4ABE-8014-1FA386CEBD9C}" type="parTrans" cxnId="{EF437357-FD81-4CE3-B709-1B3870924B37}">
      <dgm:prSet/>
      <dgm:spPr/>
      <dgm:t>
        <a:bodyPr/>
        <a:lstStyle/>
        <a:p>
          <a:endParaRPr lang="en-US" sz="2000"/>
        </a:p>
      </dgm:t>
    </dgm:pt>
    <dgm:pt modelId="{7B02D295-A747-4073-8F9C-8850FFD59CFD}" type="sibTrans" cxnId="{EF437357-FD81-4CE3-B709-1B3870924B37}">
      <dgm:prSet/>
      <dgm:spPr/>
      <dgm:t>
        <a:bodyPr/>
        <a:lstStyle/>
        <a:p>
          <a:endParaRPr lang="en-US" sz="2000"/>
        </a:p>
      </dgm:t>
    </dgm:pt>
    <dgm:pt modelId="{06D716C9-6A55-40C9-964C-20DB5ABDD39F}" type="pres">
      <dgm:prSet presAssocID="{80A8A281-056C-45CE-9C04-4C00EC7BEB25}" presName="Name0" presStyleCnt="0">
        <dgm:presLayoutVars>
          <dgm:dir/>
          <dgm:resizeHandles val="exact"/>
        </dgm:presLayoutVars>
      </dgm:prSet>
      <dgm:spPr/>
    </dgm:pt>
    <dgm:pt modelId="{FCD1C628-76A6-4D63-8D9C-BE65DA80F56C}" type="pres">
      <dgm:prSet presAssocID="{7B37D8D2-7FAF-47AA-B872-D5224C6BDE5D}" presName="node" presStyleLbl="node1" presStyleIdx="0" presStyleCnt="5">
        <dgm:presLayoutVars>
          <dgm:bulletEnabled val="1"/>
        </dgm:presLayoutVars>
      </dgm:prSet>
      <dgm:spPr/>
    </dgm:pt>
    <dgm:pt modelId="{F3258525-E87D-4A18-89A0-752EEEB765EC}" type="pres">
      <dgm:prSet presAssocID="{4A851DF6-BE61-415E-963B-3D3BB845454D}" presName="sibTrans" presStyleLbl="sibTrans2D1" presStyleIdx="0" presStyleCnt="4"/>
      <dgm:spPr>
        <a:prstGeom prst="mathPlus">
          <a:avLst/>
        </a:prstGeom>
      </dgm:spPr>
    </dgm:pt>
    <dgm:pt modelId="{7E72E592-8013-4315-A7CD-70A619861B79}" type="pres">
      <dgm:prSet presAssocID="{4A851DF6-BE61-415E-963B-3D3BB845454D}" presName="connectorText" presStyleLbl="sibTrans2D1" presStyleIdx="0" presStyleCnt="4"/>
      <dgm:spPr/>
    </dgm:pt>
    <dgm:pt modelId="{1C56450C-E774-43FD-B468-814DD045E3F5}" type="pres">
      <dgm:prSet presAssocID="{6A2C58DE-5CFA-4A9C-8611-E236FFCC7D72}" presName="node" presStyleLbl="node1" presStyleIdx="1" presStyleCnt="5">
        <dgm:presLayoutVars>
          <dgm:bulletEnabled val="1"/>
        </dgm:presLayoutVars>
      </dgm:prSet>
      <dgm:spPr/>
    </dgm:pt>
    <dgm:pt modelId="{3A24827D-F921-4173-94C5-4EF03D830247}" type="pres">
      <dgm:prSet presAssocID="{5EC6E450-430E-41CC-BE8D-D8704CC5C260}" presName="sibTrans" presStyleLbl="sibTrans2D1" presStyleIdx="1" presStyleCnt="4"/>
      <dgm:spPr>
        <a:prstGeom prst="mathMinus">
          <a:avLst/>
        </a:prstGeom>
      </dgm:spPr>
    </dgm:pt>
    <dgm:pt modelId="{33E64196-660E-4BD6-8039-3A6FAE28CB22}" type="pres">
      <dgm:prSet presAssocID="{5EC6E450-430E-41CC-BE8D-D8704CC5C260}" presName="connectorText" presStyleLbl="sibTrans2D1" presStyleIdx="1" presStyleCnt="4"/>
      <dgm:spPr/>
    </dgm:pt>
    <dgm:pt modelId="{9FEDC250-1F7B-4E98-82E7-B4EC0F596832}" type="pres">
      <dgm:prSet presAssocID="{0AFC27EC-A9FB-4C7A-9542-B55BF26F4858}" presName="node" presStyleLbl="node1" presStyleIdx="2" presStyleCnt="5">
        <dgm:presLayoutVars>
          <dgm:bulletEnabled val="1"/>
        </dgm:presLayoutVars>
      </dgm:prSet>
      <dgm:spPr/>
    </dgm:pt>
    <dgm:pt modelId="{2988B8CF-4CAC-4D73-A2C9-C53892F3A7E6}" type="pres">
      <dgm:prSet presAssocID="{0232BA27-F36A-4989-95E4-CD5E79FE4E2F}" presName="sibTrans" presStyleLbl="sibTrans2D1" presStyleIdx="2" presStyleCnt="4"/>
      <dgm:spPr>
        <a:prstGeom prst="mathPlus">
          <a:avLst/>
        </a:prstGeom>
      </dgm:spPr>
    </dgm:pt>
    <dgm:pt modelId="{864783DC-100F-4CE2-B3A7-42AD3C617137}" type="pres">
      <dgm:prSet presAssocID="{0232BA27-F36A-4989-95E4-CD5E79FE4E2F}" presName="connectorText" presStyleLbl="sibTrans2D1" presStyleIdx="2" presStyleCnt="4"/>
      <dgm:spPr/>
    </dgm:pt>
    <dgm:pt modelId="{4A3B9F64-29F6-40D2-B6F4-D2684B8AE333}" type="pres">
      <dgm:prSet presAssocID="{C53E374D-5AF0-4F5F-8419-984413C74C39}" presName="node" presStyleLbl="node1" presStyleIdx="3" presStyleCnt="5">
        <dgm:presLayoutVars>
          <dgm:bulletEnabled val="1"/>
        </dgm:presLayoutVars>
      </dgm:prSet>
      <dgm:spPr/>
    </dgm:pt>
    <dgm:pt modelId="{28E785F6-1F71-4247-A84A-F6AB9420F21E}" type="pres">
      <dgm:prSet presAssocID="{C00B39E0-28BE-490A-A454-10D73B579E1E}" presName="sibTrans" presStyleLbl="sibTrans2D1" presStyleIdx="3" presStyleCnt="4"/>
      <dgm:spPr>
        <a:prstGeom prst="mathEqual">
          <a:avLst/>
        </a:prstGeom>
      </dgm:spPr>
    </dgm:pt>
    <dgm:pt modelId="{F1B5F0A0-5F84-4DD7-88DD-F3FDF196D583}" type="pres">
      <dgm:prSet presAssocID="{C00B39E0-28BE-490A-A454-10D73B579E1E}" presName="connectorText" presStyleLbl="sibTrans2D1" presStyleIdx="3" presStyleCnt="4"/>
      <dgm:spPr/>
    </dgm:pt>
    <dgm:pt modelId="{C17FE756-B32D-42B6-976C-B0336095D2D7}" type="pres">
      <dgm:prSet presAssocID="{939624A1-0691-46BC-B504-27A6C01A4E35}" presName="node" presStyleLbl="node1" presStyleIdx="4" presStyleCnt="5">
        <dgm:presLayoutVars>
          <dgm:bulletEnabled val="1"/>
        </dgm:presLayoutVars>
      </dgm:prSet>
      <dgm:spPr/>
    </dgm:pt>
  </dgm:ptLst>
  <dgm:cxnLst>
    <dgm:cxn modelId="{69B2D60E-914E-48D2-A07E-2E93EF9827C2}" type="presOf" srcId="{C00B39E0-28BE-490A-A454-10D73B579E1E}" destId="{F1B5F0A0-5F84-4DD7-88DD-F3FDF196D583}" srcOrd="1" destOrd="0" presId="urn:microsoft.com/office/officeart/2005/8/layout/process1"/>
    <dgm:cxn modelId="{ADF1FC1E-EF01-4F04-8329-AAF347C4A145}" srcId="{80A8A281-056C-45CE-9C04-4C00EC7BEB25}" destId="{C53E374D-5AF0-4F5F-8419-984413C74C39}" srcOrd="3" destOrd="0" parTransId="{48358E9E-ADD7-475B-917C-3867770BB3B2}" sibTransId="{C00B39E0-28BE-490A-A454-10D73B579E1E}"/>
    <dgm:cxn modelId="{A2B56036-E255-43DE-A78E-F51C903446BE}" type="presOf" srcId="{6A2C58DE-5CFA-4A9C-8611-E236FFCC7D72}" destId="{1C56450C-E774-43FD-B468-814DD045E3F5}" srcOrd="0" destOrd="0" presId="urn:microsoft.com/office/officeart/2005/8/layout/process1"/>
    <dgm:cxn modelId="{86F9A96B-6FE2-4B47-8140-6E9383C161E5}" type="presOf" srcId="{0232BA27-F36A-4989-95E4-CD5E79FE4E2F}" destId="{2988B8CF-4CAC-4D73-A2C9-C53892F3A7E6}" srcOrd="0" destOrd="0" presId="urn:microsoft.com/office/officeart/2005/8/layout/process1"/>
    <dgm:cxn modelId="{EA751A71-77CF-4DD1-AF54-F00509270E02}" type="presOf" srcId="{5EC6E450-430E-41CC-BE8D-D8704CC5C260}" destId="{33E64196-660E-4BD6-8039-3A6FAE28CB22}" srcOrd="1" destOrd="0" presId="urn:microsoft.com/office/officeart/2005/8/layout/process1"/>
    <dgm:cxn modelId="{99EFE671-DEE3-42F0-8C9D-8ADDB3DDB971}" srcId="{80A8A281-056C-45CE-9C04-4C00EC7BEB25}" destId="{6A2C58DE-5CFA-4A9C-8611-E236FFCC7D72}" srcOrd="1" destOrd="0" parTransId="{7C9ED744-4060-4C0E-A875-4AB14FAFC897}" sibTransId="{5EC6E450-430E-41CC-BE8D-D8704CC5C260}"/>
    <dgm:cxn modelId="{7E98C076-B171-4E74-8A02-F14B43E2CA49}" type="presOf" srcId="{C53E374D-5AF0-4F5F-8419-984413C74C39}" destId="{4A3B9F64-29F6-40D2-B6F4-D2684B8AE333}" srcOrd="0" destOrd="0" presId="urn:microsoft.com/office/officeart/2005/8/layout/process1"/>
    <dgm:cxn modelId="{EF437357-FD81-4CE3-B709-1B3870924B37}" srcId="{80A8A281-056C-45CE-9C04-4C00EC7BEB25}" destId="{939624A1-0691-46BC-B504-27A6C01A4E35}" srcOrd="4" destOrd="0" parTransId="{8ED1D69B-78E5-4ABE-8014-1FA386CEBD9C}" sibTransId="{7B02D295-A747-4073-8F9C-8850FFD59CFD}"/>
    <dgm:cxn modelId="{98B94497-8C76-46F7-A26C-C448B8D0AF67}" type="presOf" srcId="{4A851DF6-BE61-415E-963B-3D3BB845454D}" destId="{7E72E592-8013-4315-A7CD-70A619861B79}" srcOrd="1" destOrd="0" presId="urn:microsoft.com/office/officeart/2005/8/layout/process1"/>
    <dgm:cxn modelId="{8C40AB99-9D21-4533-B3AE-DC0253C9BD84}" srcId="{80A8A281-056C-45CE-9C04-4C00EC7BEB25}" destId="{0AFC27EC-A9FB-4C7A-9542-B55BF26F4858}" srcOrd="2" destOrd="0" parTransId="{B0858A43-88C4-434B-A3F5-9831669A9ED6}" sibTransId="{0232BA27-F36A-4989-95E4-CD5E79FE4E2F}"/>
    <dgm:cxn modelId="{262B30A5-01AE-4712-A25F-A754B477EF51}" type="presOf" srcId="{0AFC27EC-A9FB-4C7A-9542-B55BF26F4858}" destId="{9FEDC250-1F7B-4E98-82E7-B4EC0F596832}" srcOrd="0" destOrd="0" presId="urn:microsoft.com/office/officeart/2005/8/layout/process1"/>
    <dgm:cxn modelId="{E1A73BC1-3082-4759-8589-47482C77E1D4}" type="presOf" srcId="{5EC6E450-430E-41CC-BE8D-D8704CC5C260}" destId="{3A24827D-F921-4173-94C5-4EF03D830247}" srcOrd="0" destOrd="0" presId="urn:microsoft.com/office/officeart/2005/8/layout/process1"/>
    <dgm:cxn modelId="{8B127CCE-60F2-4275-BF0B-D54E4411E34A}" type="presOf" srcId="{4A851DF6-BE61-415E-963B-3D3BB845454D}" destId="{F3258525-E87D-4A18-89A0-752EEEB765EC}" srcOrd="0" destOrd="0" presId="urn:microsoft.com/office/officeart/2005/8/layout/process1"/>
    <dgm:cxn modelId="{7A1E2FD1-5872-4716-8A6B-AC39853A357A}" srcId="{80A8A281-056C-45CE-9C04-4C00EC7BEB25}" destId="{7B37D8D2-7FAF-47AA-B872-D5224C6BDE5D}" srcOrd="0" destOrd="0" parTransId="{0F72A207-0280-4B27-AB64-1EF3336F716F}" sibTransId="{4A851DF6-BE61-415E-963B-3D3BB845454D}"/>
    <dgm:cxn modelId="{6D611FDE-547B-4F4E-8ACB-26339DD41B1D}" type="presOf" srcId="{0232BA27-F36A-4989-95E4-CD5E79FE4E2F}" destId="{864783DC-100F-4CE2-B3A7-42AD3C617137}" srcOrd="1" destOrd="0" presId="urn:microsoft.com/office/officeart/2005/8/layout/process1"/>
    <dgm:cxn modelId="{A25165E5-E434-49AF-AF5D-62DF14650DB9}" type="presOf" srcId="{939624A1-0691-46BC-B504-27A6C01A4E35}" destId="{C17FE756-B32D-42B6-976C-B0336095D2D7}" srcOrd="0" destOrd="0" presId="urn:microsoft.com/office/officeart/2005/8/layout/process1"/>
    <dgm:cxn modelId="{98460BE7-2FB4-4320-9AC4-A73100A98E21}" type="presOf" srcId="{80A8A281-056C-45CE-9C04-4C00EC7BEB25}" destId="{06D716C9-6A55-40C9-964C-20DB5ABDD39F}" srcOrd="0" destOrd="0" presId="urn:microsoft.com/office/officeart/2005/8/layout/process1"/>
    <dgm:cxn modelId="{C59C5EE7-0C0B-47D0-8BD2-A445AE157164}" type="presOf" srcId="{C00B39E0-28BE-490A-A454-10D73B579E1E}" destId="{28E785F6-1F71-4247-A84A-F6AB9420F21E}" srcOrd="0" destOrd="0" presId="urn:microsoft.com/office/officeart/2005/8/layout/process1"/>
    <dgm:cxn modelId="{E6D9C4EA-3CE9-434B-A6CD-44B0658C6581}" type="presOf" srcId="{7B37D8D2-7FAF-47AA-B872-D5224C6BDE5D}" destId="{FCD1C628-76A6-4D63-8D9C-BE65DA80F56C}" srcOrd="0" destOrd="0" presId="urn:microsoft.com/office/officeart/2005/8/layout/process1"/>
    <dgm:cxn modelId="{CBC4AA5F-C12F-427D-840E-73930B646E32}" type="presParOf" srcId="{06D716C9-6A55-40C9-964C-20DB5ABDD39F}" destId="{FCD1C628-76A6-4D63-8D9C-BE65DA80F56C}" srcOrd="0" destOrd="0" presId="urn:microsoft.com/office/officeart/2005/8/layout/process1"/>
    <dgm:cxn modelId="{A0582C96-A7F7-402A-9DE3-BE982F475F27}" type="presParOf" srcId="{06D716C9-6A55-40C9-964C-20DB5ABDD39F}" destId="{F3258525-E87D-4A18-89A0-752EEEB765EC}" srcOrd="1" destOrd="0" presId="urn:microsoft.com/office/officeart/2005/8/layout/process1"/>
    <dgm:cxn modelId="{BE67E8A3-F892-4801-8381-806EFD82DCFD}" type="presParOf" srcId="{F3258525-E87D-4A18-89A0-752EEEB765EC}" destId="{7E72E592-8013-4315-A7CD-70A619861B79}" srcOrd="0" destOrd="0" presId="urn:microsoft.com/office/officeart/2005/8/layout/process1"/>
    <dgm:cxn modelId="{3B512150-4B70-4773-A832-6D9B9A6D5758}" type="presParOf" srcId="{06D716C9-6A55-40C9-964C-20DB5ABDD39F}" destId="{1C56450C-E774-43FD-B468-814DD045E3F5}" srcOrd="2" destOrd="0" presId="urn:microsoft.com/office/officeart/2005/8/layout/process1"/>
    <dgm:cxn modelId="{80314534-24A2-49E3-8997-7C539ACC15D7}" type="presParOf" srcId="{06D716C9-6A55-40C9-964C-20DB5ABDD39F}" destId="{3A24827D-F921-4173-94C5-4EF03D830247}" srcOrd="3" destOrd="0" presId="urn:microsoft.com/office/officeart/2005/8/layout/process1"/>
    <dgm:cxn modelId="{F5454363-7974-43A5-A337-02DE76F990F4}" type="presParOf" srcId="{3A24827D-F921-4173-94C5-4EF03D830247}" destId="{33E64196-660E-4BD6-8039-3A6FAE28CB22}" srcOrd="0" destOrd="0" presId="urn:microsoft.com/office/officeart/2005/8/layout/process1"/>
    <dgm:cxn modelId="{C3F39E17-3076-4437-BD83-DE40E97F918D}" type="presParOf" srcId="{06D716C9-6A55-40C9-964C-20DB5ABDD39F}" destId="{9FEDC250-1F7B-4E98-82E7-B4EC0F596832}" srcOrd="4" destOrd="0" presId="urn:microsoft.com/office/officeart/2005/8/layout/process1"/>
    <dgm:cxn modelId="{324623DB-CCC6-4ACB-B65F-F871C3A6D774}" type="presParOf" srcId="{06D716C9-6A55-40C9-964C-20DB5ABDD39F}" destId="{2988B8CF-4CAC-4D73-A2C9-C53892F3A7E6}" srcOrd="5" destOrd="0" presId="urn:microsoft.com/office/officeart/2005/8/layout/process1"/>
    <dgm:cxn modelId="{9E116DA7-1DDF-47C7-A8F6-40A402F08A87}" type="presParOf" srcId="{2988B8CF-4CAC-4D73-A2C9-C53892F3A7E6}" destId="{864783DC-100F-4CE2-B3A7-42AD3C617137}" srcOrd="0" destOrd="0" presId="urn:microsoft.com/office/officeart/2005/8/layout/process1"/>
    <dgm:cxn modelId="{41D64060-F56E-45E1-86A6-3DCC02C67AB9}" type="presParOf" srcId="{06D716C9-6A55-40C9-964C-20DB5ABDD39F}" destId="{4A3B9F64-29F6-40D2-B6F4-D2684B8AE333}" srcOrd="6" destOrd="0" presId="urn:microsoft.com/office/officeart/2005/8/layout/process1"/>
    <dgm:cxn modelId="{FCF71CBC-EE34-4EE6-844D-49A1B585EC29}" type="presParOf" srcId="{06D716C9-6A55-40C9-964C-20DB5ABDD39F}" destId="{28E785F6-1F71-4247-A84A-F6AB9420F21E}" srcOrd="7" destOrd="0" presId="urn:microsoft.com/office/officeart/2005/8/layout/process1"/>
    <dgm:cxn modelId="{4EDD59E9-4E7F-4E4F-A76B-EB5A8EF3FBD6}" type="presParOf" srcId="{28E785F6-1F71-4247-A84A-F6AB9420F21E}" destId="{F1B5F0A0-5F84-4DD7-88DD-F3FDF196D583}" srcOrd="0" destOrd="0" presId="urn:microsoft.com/office/officeart/2005/8/layout/process1"/>
    <dgm:cxn modelId="{420492A4-B5C6-4BF8-973D-5E9B2D7EC676}" type="presParOf" srcId="{06D716C9-6A55-40C9-964C-20DB5ABDD39F}" destId="{C17FE756-B32D-42B6-976C-B0336095D2D7}" srcOrd="8" destOrd="0" presId="urn:microsoft.com/office/officeart/2005/8/layout/process1"/>
  </dgm:cxnLst>
  <dgm:bg>
    <a:noFill/>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240A9F49-28F0-4041-9D5E-D5D7F46E9017}" type="doc">
      <dgm:prSet loTypeId="urn:microsoft.com/office/officeart/2005/8/layout/process1" loCatId="process" qsTypeId="urn:microsoft.com/office/officeart/2005/8/quickstyle/simple1" qsCatId="simple" csTypeId="urn:microsoft.com/office/officeart/2005/8/colors/accent1_2" csCatId="accent1" phldr="1"/>
      <dgm:spPr/>
    </dgm:pt>
    <dgm:pt modelId="{89A23204-A68B-4CAA-9312-E7A0BBBBBF34}">
      <dgm:prSet phldrT="[Text]"/>
      <dgm:spPr>
        <a:solidFill>
          <a:schemeClr val="accent1">
            <a:lumMod val="40000"/>
            <a:lumOff val="60000"/>
          </a:schemeClr>
        </a:solidFill>
        <a:ln>
          <a:solidFill>
            <a:schemeClr val="accent5"/>
          </a:solidFill>
        </a:ln>
      </dgm:spPr>
      <dgm:t>
        <a:bodyPr/>
        <a:lstStyle/>
        <a:p>
          <a:r>
            <a:rPr lang="en-US" dirty="0">
              <a:solidFill>
                <a:schemeClr val="tx1"/>
              </a:solidFill>
            </a:rPr>
            <a:t>Initial Household Population Estimate</a:t>
          </a:r>
        </a:p>
      </dgm:t>
    </dgm:pt>
    <dgm:pt modelId="{D3BABF21-F987-45D9-91E6-10668125BDC1}" type="parTrans" cxnId="{DA0FDDB4-8DE6-415C-836A-6DF11E257BFB}">
      <dgm:prSet/>
      <dgm:spPr/>
      <dgm:t>
        <a:bodyPr/>
        <a:lstStyle/>
        <a:p>
          <a:endParaRPr lang="en-US"/>
        </a:p>
      </dgm:t>
    </dgm:pt>
    <dgm:pt modelId="{C764F67F-B4AB-4DEC-BC06-715E310C9FE8}" type="sibTrans" cxnId="{DA0FDDB4-8DE6-415C-836A-6DF11E257BFB}">
      <dgm:prSet/>
      <dgm:spPr>
        <a:solidFill>
          <a:schemeClr val="tx1">
            <a:lumMod val="50000"/>
            <a:lumOff val="50000"/>
          </a:schemeClr>
        </a:solidFill>
        <a:ln>
          <a:solidFill>
            <a:schemeClr val="tx1">
              <a:lumMod val="75000"/>
              <a:lumOff val="25000"/>
            </a:schemeClr>
          </a:solidFill>
        </a:ln>
      </dgm:spPr>
      <dgm:t>
        <a:bodyPr/>
        <a:lstStyle/>
        <a:p>
          <a:endParaRPr lang="en-US"/>
        </a:p>
      </dgm:t>
    </dgm:pt>
    <dgm:pt modelId="{B0F9D25B-35D6-454E-AADF-5F73FAE578F8}">
      <dgm:prSet phldrT="[Text]"/>
      <dgm:spPr>
        <a:solidFill>
          <a:schemeClr val="accent4">
            <a:lumMod val="40000"/>
            <a:lumOff val="60000"/>
          </a:schemeClr>
        </a:solidFill>
        <a:ln>
          <a:solidFill>
            <a:schemeClr val="accent4"/>
          </a:solidFill>
        </a:ln>
      </dgm:spPr>
      <dgm:t>
        <a:bodyPr/>
        <a:lstStyle/>
        <a:p>
          <a:r>
            <a:rPr lang="en-US" dirty="0">
              <a:solidFill>
                <a:schemeClr val="tx1"/>
              </a:solidFill>
            </a:rPr>
            <a:t>Housing Unit Estimate</a:t>
          </a:r>
        </a:p>
      </dgm:t>
    </dgm:pt>
    <dgm:pt modelId="{4470F681-6632-44BA-A6DA-B581B94FE1B6}" type="parTrans" cxnId="{7625D2F4-6DB8-4355-AEAB-1713DAE14EF7}">
      <dgm:prSet/>
      <dgm:spPr/>
      <dgm:t>
        <a:bodyPr/>
        <a:lstStyle/>
        <a:p>
          <a:endParaRPr lang="en-US"/>
        </a:p>
      </dgm:t>
    </dgm:pt>
    <dgm:pt modelId="{19FC48EF-9790-4D9A-A535-D2CC86F2CB70}" type="sibTrans" cxnId="{7625D2F4-6DB8-4355-AEAB-1713DAE14EF7}">
      <dgm:prSet/>
      <dgm:spPr>
        <a:solidFill>
          <a:schemeClr val="tx1">
            <a:lumMod val="50000"/>
            <a:lumOff val="50000"/>
          </a:schemeClr>
        </a:solidFill>
        <a:ln>
          <a:solidFill>
            <a:schemeClr val="tx1">
              <a:lumMod val="75000"/>
              <a:lumOff val="25000"/>
            </a:schemeClr>
          </a:solidFill>
        </a:ln>
      </dgm:spPr>
      <dgm:t>
        <a:bodyPr/>
        <a:lstStyle/>
        <a:p>
          <a:endParaRPr lang="en-US"/>
        </a:p>
      </dgm:t>
    </dgm:pt>
    <dgm:pt modelId="{8144D7A5-9854-4DCA-B8F6-097B2BBEE57D}">
      <dgm:prSet phldrT="[Text]"/>
      <dgm:spPr>
        <a:solidFill>
          <a:schemeClr val="accent4">
            <a:lumMod val="40000"/>
            <a:lumOff val="60000"/>
          </a:schemeClr>
        </a:solidFill>
        <a:ln>
          <a:solidFill>
            <a:srgbClr val="FFC000"/>
          </a:solidFill>
        </a:ln>
      </dgm:spPr>
      <dgm:t>
        <a:bodyPr/>
        <a:lstStyle/>
        <a:p>
          <a:r>
            <a:rPr lang="en-US" dirty="0">
              <a:solidFill>
                <a:schemeClr val="tx1"/>
              </a:solidFill>
            </a:rPr>
            <a:t>Household Population Base (from 2020 Census)</a:t>
          </a:r>
        </a:p>
      </dgm:t>
    </dgm:pt>
    <dgm:pt modelId="{FD630C23-73F9-4AD4-96BA-361DD3110610}" type="parTrans" cxnId="{FA0A2297-1F1E-4C6C-9C71-9A0441F550A6}">
      <dgm:prSet/>
      <dgm:spPr/>
      <dgm:t>
        <a:bodyPr/>
        <a:lstStyle/>
        <a:p>
          <a:endParaRPr lang="en-US"/>
        </a:p>
      </dgm:t>
    </dgm:pt>
    <dgm:pt modelId="{3BC8861B-8D9C-41FD-A8F0-5B926D98D50F}" type="sibTrans" cxnId="{FA0A2297-1F1E-4C6C-9C71-9A0441F550A6}">
      <dgm:prSet/>
      <dgm:spPr>
        <a:solidFill>
          <a:schemeClr val="tx1">
            <a:lumMod val="50000"/>
            <a:lumOff val="50000"/>
          </a:schemeClr>
        </a:solidFill>
        <a:ln>
          <a:solidFill>
            <a:schemeClr val="tx1">
              <a:lumMod val="75000"/>
              <a:lumOff val="25000"/>
            </a:schemeClr>
          </a:solidFill>
        </a:ln>
      </dgm:spPr>
      <dgm:t>
        <a:bodyPr/>
        <a:lstStyle/>
        <a:p>
          <a:endParaRPr lang="en-US"/>
        </a:p>
      </dgm:t>
    </dgm:pt>
    <dgm:pt modelId="{651AD3BF-8E95-4F38-9723-481F8C0EE87A}">
      <dgm:prSet phldrT="[Text]"/>
      <dgm:spPr>
        <a:solidFill>
          <a:schemeClr val="accent4">
            <a:lumMod val="40000"/>
            <a:lumOff val="60000"/>
          </a:schemeClr>
        </a:solidFill>
        <a:ln>
          <a:solidFill>
            <a:srgbClr val="FFC000"/>
          </a:solidFill>
        </a:ln>
      </dgm:spPr>
      <dgm:t>
        <a:bodyPr/>
        <a:lstStyle/>
        <a:p>
          <a:r>
            <a:rPr lang="en-US" dirty="0">
              <a:solidFill>
                <a:schemeClr val="tx1"/>
              </a:solidFill>
            </a:rPr>
            <a:t>Housing Unit Base (from 2020 Census)</a:t>
          </a:r>
        </a:p>
      </dgm:t>
    </dgm:pt>
    <dgm:pt modelId="{EF23731E-D41C-4E7A-90ED-432B11D71A3E}" type="sibTrans" cxnId="{F33035D4-E03F-4CA0-A336-43AA4AEF2E73}">
      <dgm:prSet/>
      <dgm:spPr/>
      <dgm:t>
        <a:bodyPr/>
        <a:lstStyle/>
        <a:p>
          <a:endParaRPr lang="en-US"/>
        </a:p>
      </dgm:t>
    </dgm:pt>
    <dgm:pt modelId="{E43803F6-9756-46C9-898B-24F119DD2A27}" type="parTrans" cxnId="{F33035D4-E03F-4CA0-A336-43AA4AEF2E73}">
      <dgm:prSet/>
      <dgm:spPr/>
      <dgm:t>
        <a:bodyPr/>
        <a:lstStyle/>
        <a:p>
          <a:endParaRPr lang="en-US"/>
        </a:p>
      </dgm:t>
    </dgm:pt>
    <dgm:pt modelId="{F70952B1-2268-46F5-A18D-BA383A83B8FE}" type="pres">
      <dgm:prSet presAssocID="{240A9F49-28F0-4041-9D5E-D5D7F46E9017}" presName="Name0" presStyleCnt="0">
        <dgm:presLayoutVars>
          <dgm:dir/>
          <dgm:resizeHandles val="exact"/>
        </dgm:presLayoutVars>
      </dgm:prSet>
      <dgm:spPr/>
    </dgm:pt>
    <dgm:pt modelId="{B17E17AE-6D3A-44A2-A704-5855B94EB4DB}" type="pres">
      <dgm:prSet presAssocID="{89A23204-A68B-4CAA-9312-E7A0BBBBBF34}" presName="node" presStyleLbl="node1" presStyleIdx="0" presStyleCnt="4">
        <dgm:presLayoutVars>
          <dgm:bulletEnabled val="1"/>
        </dgm:presLayoutVars>
      </dgm:prSet>
      <dgm:spPr/>
    </dgm:pt>
    <dgm:pt modelId="{749AE16C-B342-40C2-B466-7AAFE5824CAA}" type="pres">
      <dgm:prSet presAssocID="{C764F67F-B4AB-4DEC-BC06-715E310C9FE8}" presName="sibTrans" presStyleLbl="sibTrans2D1" presStyleIdx="0" presStyleCnt="3"/>
      <dgm:spPr>
        <a:prstGeom prst="mathEqual">
          <a:avLst/>
        </a:prstGeom>
      </dgm:spPr>
    </dgm:pt>
    <dgm:pt modelId="{7C17B087-E532-4927-958A-388AC6CEEA70}" type="pres">
      <dgm:prSet presAssocID="{C764F67F-B4AB-4DEC-BC06-715E310C9FE8}" presName="connectorText" presStyleLbl="sibTrans2D1" presStyleIdx="0" presStyleCnt="3"/>
      <dgm:spPr/>
    </dgm:pt>
    <dgm:pt modelId="{90BF466D-D303-4FD8-ADB5-51BB3EC22FA7}" type="pres">
      <dgm:prSet presAssocID="{B0F9D25B-35D6-454E-AADF-5F73FAE578F8}" presName="node" presStyleLbl="node1" presStyleIdx="1" presStyleCnt="4">
        <dgm:presLayoutVars>
          <dgm:bulletEnabled val="1"/>
        </dgm:presLayoutVars>
      </dgm:prSet>
      <dgm:spPr/>
    </dgm:pt>
    <dgm:pt modelId="{DE7D9B5C-5D36-465E-B408-B02110402734}" type="pres">
      <dgm:prSet presAssocID="{19FC48EF-9790-4D9A-A535-D2CC86F2CB70}" presName="sibTrans" presStyleLbl="sibTrans2D1" presStyleIdx="1" presStyleCnt="3"/>
      <dgm:spPr>
        <a:prstGeom prst="mathMultiply">
          <a:avLst/>
        </a:prstGeom>
      </dgm:spPr>
    </dgm:pt>
    <dgm:pt modelId="{2F513C89-480B-4DF1-8DE8-344A6CE2F4E4}" type="pres">
      <dgm:prSet presAssocID="{19FC48EF-9790-4D9A-A535-D2CC86F2CB70}" presName="connectorText" presStyleLbl="sibTrans2D1" presStyleIdx="1" presStyleCnt="3"/>
      <dgm:spPr/>
    </dgm:pt>
    <dgm:pt modelId="{B6FE619A-DE84-4274-9AE0-70E83D2C62CB}" type="pres">
      <dgm:prSet presAssocID="{8144D7A5-9854-4DCA-B8F6-097B2BBEE57D}" presName="node" presStyleLbl="node1" presStyleIdx="2" presStyleCnt="4">
        <dgm:presLayoutVars>
          <dgm:bulletEnabled val="1"/>
        </dgm:presLayoutVars>
      </dgm:prSet>
      <dgm:spPr/>
    </dgm:pt>
    <dgm:pt modelId="{565C12CE-32D1-44FA-BA7C-DE4B3D6315E7}" type="pres">
      <dgm:prSet presAssocID="{3BC8861B-8D9C-41FD-A8F0-5B926D98D50F}" presName="sibTrans" presStyleLbl="sibTrans2D1" presStyleIdx="2" presStyleCnt="3"/>
      <dgm:spPr>
        <a:prstGeom prst="mathDivide">
          <a:avLst/>
        </a:prstGeom>
      </dgm:spPr>
    </dgm:pt>
    <dgm:pt modelId="{BBCDD62C-07D5-4255-818D-16E9B55C2B87}" type="pres">
      <dgm:prSet presAssocID="{3BC8861B-8D9C-41FD-A8F0-5B926D98D50F}" presName="connectorText" presStyleLbl="sibTrans2D1" presStyleIdx="2" presStyleCnt="3"/>
      <dgm:spPr/>
    </dgm:pt>
    <dgm:pt modelId="{9CD08FB0-4367-4705-9861-4F46C67DCD2E}" type="pres">
      <dgm:prSet presAssocID="{651AD3BF-8E95-4F38-9723-481F8C0EE87A}" presName="node" presStyleLbl="node1" presStyleIdx="3" presStyleCnt="4">
        <dgm:presLayoutVars>
          <dgm:bulletEnabled val="1"/>
        </dgm:presLayoutVars>
      </dgm:prSet>
      <dgm:spPr/>
    </dgm:pt>
  </dgm:ptLst>
  <dgm:cxnLst>
    <dgm:cxn modelId="{F5F97E05-C34F-43DE-B9EF-CD9792448078}" type="presOf" srcId="{651AD3BF-8E95-4F38-9723-481F8C0EE87A}" destId="{9CD08FB0-4367-4705-9861-4F46C67DCD2E}" srcOrd="0" destOrd="0" presId="urn:microsoft.com/office/officeart/2005/8/layout/process1"/>
    <dgm:cxn modelId="{1F6FA10F-6A38-449B-A505-AFB724723F12}" type="presOf" srcId="{19FC48EF-9790-4D9A-A535-D2CC86F2CB70}" destId="{DE7D9B5C-5D36-465E-B408-B02110402734}" srcOrd="0" destOrd="0" presId="urn:microsoft.com/office/officeart/2005/8/layout/process1"/>
    <dgm:cxn modelId="{9940872B-CA52-44B5-A1D8-D5F1EB6F1823}" type="presOf" srcId="{C764F67F-B4AB-4DEC-BC06-715E310C9FE8}" destId="{7C17B087-E532-4927-958A-388AC6CEEA70}" srcOrd="1" destOrd="0" presId="urn:microsoft.com/office/officeart/2005/8/layout/process1"/>
    <dgm:cxn modelId="{A7B79E44-FD0E-4EC1-A5C6-D08F0E29D5CC}" type="presOf" srcId="{3BC8861B-8D9C-41FD-A8F0-5B926D98D50F}" destId="{BBCDD62C-07D5-4255-818D-16E9B55C2B87}" srcOrd="1" destOrd="0" presId="urn:microsoft.com/office/officeart/2005/8/layout/process1"/>
    <dgm:cxn modelId="{316FC065-5400-44E9-B226-E26CAEC10B06}" type="presOf" srcId="{C764F67F-B4AB-4DEC-BC06-715E310C9FE8}" destId="{749AE16C-B342-40C2-B466-7AAFE5824CAA}" srcOrd="0" destOrd="0" presId="urn:microsoft.com/office/officeart/2005/8/layout/process1"/>
    <dgm:cxn modelId="{374B646B-B864-47CD-8171-35138CB9784B}" type="presOf" srcId="{8144D7A5-9854-4DCA-B8F6-097B2BBEE57D}" destId="{B6FE619A-DE84-4274-9AE0-70E83D2C62CB}" srcOrd="0" destOrd="0" presId="urn:microsoft.com/office/officeart/2005/8/layout/process1"/>
    <dgm:cxn modelId="{C711BD72-B09E-43AF-AF1E-A72F90AB432E}" type="presOf" srcId="{19FC48EF-9790-4D9A-A535-D2CC86F2CB70}" destId="{2F513C89-480B-4DF1-8DE8-344A6CE2F4E4}" srcOrd="1" destOrd="0" presId="urn:microsoft.com/office/officeart/2005/8/layout/process1"/>
    <dgm:cxn modelId="{22439B7E-479D-47FD-BAF0-E514AC92A521}" type="presOf" srcId="{3BC8861B-8D9C-41FD-A8F0-5B926D98D50F}" destId="{565C12CE-32D1-44FA-BA7C-DE4B3D6315E7}" srcOrd="0" destOrd="0" presId="urn:microsoft.com/office/officeart/2005/8/layout/process1"/>
    <dgm:cxn modelId="{132F8A84-4A50-4BBC-80CF-92216FBBA730}" type="presOf" srcId="{B0F9D25B-35D6-454E-AADF-5F73FAE578F8}" destId="{90BF466D-D303-4FD8-ADB5-51BB3EC22FA7}" srcOrd="0" destOrd="0" presId="urn:microsoft.com/office/officeart/2005/8/layout/process1"/>
    <dgm:cxn modelId="{2B99FA89-EB1F-4418-A9E2-8DCB74766079}" type="presOf" srcId="{89A23204-A68B-4CAA-9312-E7A0BBBBBF34}" destId="{B17E17AE-6D3A-44A2-A704-5855B94EB4DB}" srcOrd="0" destOrd="0" presId="urn:microsoft.com/office/officeart/2005/8/layout/process1"/>
    <dgm:cxn modelId="{FA0A2297-1F1E-4C6C-9C71-9A0441F550A6}" srcId="{240A9F49-28F0-4041-9D5E-D5D7F46E9017}" destId="{8144D7A5-9854-4DCA-B8F6-097B2BBEE57D}" srcOrd="2" destOrd="0" parTransId="{FD630C23-73F9-4AD4-96BA-361DD3110610}" sibTransId="{3BC8861B-8D9C-41FD-A8F0-5B926D98D50F}"/>
    <dgm:cxn modelId="{DA0FDDB4-8DE6-415C-836A-6DF11E257BFB}" srcId="{240A9F49-28F0-4041-9D5E-D5D7F46E9017}" destId="{89A23204-A68B-4CAA-9312-E7A0BBBBBF34}" srcOrd="0" destOrd="0" parTransId="{D3BABF21-F987-45D9-91E6-10668125BDC1}" sibTransId="{C764F67F-B4AB-4DEC-BC06-715E310C9FE8}"/>
    <dgm:cxn modelId="{F33035D4-E03F-4CA0-A336-43AA4AEF2E73}" srcId="{240A9F49-28F0-4041-9D5E-D5D7F46E9017}" destId="{651AD3BF-8E95-4F38-9723-481F8C0EE87A}" srcOrd="3" destOrd="0" parTransId="{E43803F6-9756-46C9-898B-24F119DD2A27}" sibTransId="{EF23731E-D41C-4E7A-90ED-432B11D71A3E}"/>
    <dgm:cxn modelId="{C7EC8CEC-51FB-4E82-AEB9-420617C85977}" type="presOf" srcId="{240A9F49-28F0-4041-9D5E-D5D7F46E9017}" destId="{F70952B1-2268-46F5-A18D-BA383A83B8FE}" srcOrd="0" destOrd="0" presId="urn:microsoft.com/office/officeart/2005/8/layout/process1"/>
    <dgm:cxn modelId="{7625D2F4-6DB8-4355-AEAB-1713DAE14EF7}" srcId="{240A9F49-28F0-4041-9D5E-D5D7F46E9017}" destId="{B0F9D25B-35D6-454E-AADF-5F73FAE578F8}" srcOrd="1" destOrd="0" parTransId="{4470F681-6632-44BA-A6DA-B581B94FE1B6}" sibTransId="{19FC48EF-9790-4D9A-A535-D2CC86F2CB70}"/>
    <dgm:cxn modelId="{2B360F47-0351-4E95-A5AA-78582E708974}" type="presParOf" srcId="{F70952B1-2268-46F5-A18D-BA383A83B8FE}" destId="{B17E17AE-6D3A-44A2-A704-5855B94EB4DB}" srcOrd="0" destOrd="0" presId="urn:microsoft.com/office/officeart/2005/8/layout/process1"/>
    <dgm:cxn modelId="{CC26E86D-C32C-4E2D-8F63-5B670E186B3E}" type="presParOf" srcId="{F70952B1-2268-46F5-A18D-BA383A83B8FE}" destId="{749AE16C-B342-40C2-B466-7AAFE5824CAA}" srcOrd="1" destOrd="0" presId="urn:microsoft.com/office/officeart/2005/8/layout/process1"/>
    <dgm:cxn modelId="{3CC5C26D-A442-45D5-B187-1C14F432CA44}" type="presParOf" srcId="{749AE16C-B342-40C2-B466-7AAFE5824CAA}" destId="{7C17B087-E532-4927-958A-388AC6CEEA70}" srcOrd="0" destOrd="0" presId="urn:microsoft.com/office/officeart/2005/8/layout/process1"/>
    <dgm:cxn modelId="{46B70DF4-FE4C-4FEE-8FD7-33A3D6EDBB66}" type="presParOf" srcId="{F70952B1-2268-46F5-A18D-BA383A83B8FE}" destId="{90BF466D-D303-4FD8-ADB5-51BB3EC22FA7}" srcOrd="2" destOrd="0" presId="urn:microsoft.com/office/officeart/2005/8/layout/process1"/>
    <dgm:cxn modelId="{F56D8245-5E16-4689-95D4-904F043F4BEA}" type="presParOf" srcId="{F70952B1-2268-46F5-A18D-BA383A83B8FE}" destId="{DE7D9B5C-5D36-465E-B408-B02110402734}" srcOrd="3" destOrd="0" presId="urn:microsoft.com/office/officeart/2005/8/layout/process1"/>
    <dgm:cxn modelId="{F448514A-6F55-4CBF-BFCF-A23E0AEBA3B1}" type="presParOf" srcId="{DE7D9B5C-5D36-465E-B408-B02110402734}" destId="{2F513C89-480B-4DF1-8DE8-344A6CE2F4E4}" srcOrd="0" destOrd="0" presId="urn:microsoft.com/office/officeart/2005/8/layout/process1"/>
    <dgm:cxn modelId="{9F685FA3-C221-4840-B7BD-9F9008F9360F}" type="presParOf" srcId="{F70952B1-2268-46F5-A18D-BA383A83B8FE}" destId="{B6FE619A-DE84-4274-9AE0-70E83D2C62CB}" srcOrd="4" destOrd="0" presId="urn:microsoft.com/office/officeart/2005/8/layout/process1"/>
    <dgm:cxn modelId="{4E02E5FB-58A0-49F0-85A8-D643A1C31ABF}" type="presParOf" srcId="{F70952B1-2268-46F5-A18D-BA383A83B8FE}" destId="{565C12CE-32D1-44FA-BA7C-DE4B3D6315E7}" srcOrd="5" destOrd="0" presId="urn:microsoft.com/office/officeart/2005/8/layout/process1"/>
    <dgm:cxn modelId="{7A095DCA-76B3-4A80-8360-53790DE2437A}" type="presParOf" srcId="{565C12CE-32D1-44FA-BA7C-DE4B3D6315E7}" destId="{BBCDD62C-07D5-4255-818D-16E9B55C2B87}" srcOrd="0" destOrd="0" presId="urn:microsoft.com/office/officeart/2005/8/layout/process1"/>
    <dgm:cxn modelId="{4A951055-1912-49FB-B546-864118E2BF91}" type="presParOf" srcId="{F70952B1-2268-46F5-A18D-BA383A83B8FE}" destId="{9CD08FB0-4367-4705-9861-4F46C67DCD2E}"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40A9F49-28F0-4041-9D5E-D5D7F46E9017}" type="doc">
      <dgm:prSet loTypeId="urn:microsoft.com/office/officeart/2005/8/layout/process1" loCatId="process" qsTypeId="urn:microsoft.com/office/officeart/2005/8/quickstyle/simple1" qsCatId="simple" csTypeId="urn:microsoft.com/office/officeart/2005/8/colors/accent1_2" csCatId="accent1" phldr="1"/>
      <dgm:spPr/>
    </dgm:pt>
    <dgm:pt modelId="{89A23204-A68B-4CAA-9312-E7A0BBBBBF34}">
      <dgm:prSet phldrT="[Text]"/>
      <dgm:spPr>
        <a:solidFill>
          <a:schemeClr val="accent4">
            <a:lumMod val="40000"/>
            <a:lumOff val="60000"/>
          </a:schemeClr>
        </a:solidFill>
        <a:ln>
          <a:solidFill>
            <a:schemeClr val="accent4"/>
          </a:solidFill>
        </a:ln>
      </dgm:spPr>
      <dgm:t>
        <a:bodyPr/>
        <a:lstStyle/>
        <a:p>
          <a:r>
            <a:rPr lang="en-US">
              <a:solidFill>
                <a:schemeClr val="tx1"/>
              </a:solidFill>
            </a:rPr>
            <a:t>Resident Population Estimate</a:t>
          </a:r>
        </a:p>
      </dgm:t>
    </dgm:pt>
    <dgm:pt modelId="{D3BABF21-F987-45D9-91E6-10668125BDC1}" type="parTrans" cxnId="{DA0FDDB4-8DE6-415C-836A-6DF11E257BFB}">
      <dgm:prSet/>
      <dgm:spPr/>
      <dgm:t>
        <a:bodyPr/>
        <a:lstStyle/>
        <a:p>
          <a:endParaRPr lang="en-US"/>
        </a:p>
      </dgm:t>
    </dgm:pt>
    <dgm:pt modelId="{C764F67F-B4AB-4DEC-BC06-715E310C9FE8}" type="sibTrans" cxnId="{DA0FDDB4-8DE6-415C-836A-6DF11E257BFB}">
      <dgm:prSet/>
      <dgm:spPr>
        <a:solidFill>
          <a:schemeClr val="tx1">
            <a:lumMod val="50000"/>
            <a:lumOff val="50000"/>
          </a:schemeClr>
        </a:solidFill>
        <a:ln>
          <a:solidFill>
            <a:schemeClr val="tx1">
              <a:lumMod val="75000"/>
              <a:lumOff val="25000"/>
            </a:schemeClr>
          </a:solidFill>
        </a:ln>
      </dgm:spPr>
      <dgm:t>
        <a:bodyPr/>
        <a:lstStyle/>
        <a:p>
          <a:endParaRPr lang="en-US"/>
        </a:p>
      </dgm:t>
    </dgm:pt>
    <dgm:pt modelId="{B0F9D25B-35D6-454E-AADF-5F73FAE578F8}">
      <dgm:prSet phldrT="[Text]"/>
      <dgm:spPr>
        <a:solidFill>
          <a:schemeClr val="accent1">
            <a:lumMod val="40000"/>
            <a:lumOff val="60000"/>
          </a:schemeClr>
        </a:solidFill>
        <a:ln>
          <a:solidFill>
            <a:schemeClr val="accent5"/>
          </a:solidFill>
        </a:ln>
      </dgm:spPr>
      <dgm:t>
        <a:bodyPr/>
        <a:lstStyle/>
        <a:p>
          <a:r>
            <a:rPr lang="en-US" dirty="0">
              <a:solidFill>
                <a:schemeClr val="tx1"/>
              </a:solidFill>
            </a:rPr>
            <a:t>Initial Household Population Estimate</a:t>
          </a:r>
        </a:p>
      </dgm:t>
    </dgm:pt>
    <dgm:pt modelId="{4470F681-6632-44BA-A6DA-B581B94FE1B6}" type="parTrans" cxnId="{7625D2F4-6DB8-4355-AEAB-1713DAE14EF7}">
      <dgm:prSet/>
      <dgm:spPr/>
      <dgm:t>
        <a:bodyPr/>
        <a:lstStyle/>
        <a:p>
          <a:endParaRPr lang="en-US"/>
        </a:p>
      </dgm:t>
    </dgm:pt>
    <dgm:pt modelId="{19FC48EF-9790-4D9A-A535-D2CC86F2CB70}" type="sibTrans" cxnId="{7625D2F4-6DB8-4355-AEAB-1713DAE14EF7}">
      <dgm:prSet/>
      <dgm:spPr>
        <a:solidFill>
          <a:schemeClr val="tx1">
            <a:lumMod val="50000"/>
            <a:lumOff val="50000"/>
          </a:schemeClr>
        </a:solidFill>
        <a:ln>
          <a:solidFill>
            <a:schemeClr val="tx1">
              <a:lumMod val="75000"/>
              <a:lumOff val="25000"/>
            </a:schemeClr>
          </a:solidFill>
        </a:ln>
      </dgm:spPr>
      <dgm:t>
        <a:bodyPr/>
        <a:lstStyle/>
        <a:p>
          <a:endParaRPr lang="en-US"/>
        </a:p>
      </dgm:t>
    </dgm:pt>
    <dgm:pt modelId="{8144D7A5-9854-4DCA-B8F6-097B2BBEE57D}">
      <dgm:prSet phldrT="[Text]"/>
      <dgm:spPr>
        <a:solidFill>
          <a:schemeClr val="accent4">
            <a:lumMod val="40000"/>
            <a:lumOff val="60000"/>
          </a:schemeClr>
        </a:solidFill>
        <a:ln>
          <a:solidFill>
            <a:schemeClr val="accent4"/>
          </a:solidFill>
        </a:ln>
      </dgm:spPr>
      <dgm:t>
        <a:bodyPr/>
        <a:lstStyle/>
        <a:p>
          <a:r>
            <a:rPr lang="en-US">
              <a:solidFill>
                <a:schemeClr val="tx1"/>
              </a:solidFill>
            </a:rPr>
            <a:t>County Household</a:t>
          </a:r>
          <a:br>
            <a:rPr lang="en-US">
              <a:solidFill>
                <a:schemeClr val="tx1"/>
              </a:solidFill>
            </a:rPr>
          </a:br>
          <a:r>
            <a:rPr lang="en-US">
              <a:solidFill>
                <a:schemeClr val="tx1"/>
              </a:solidFill>
            </a:rPr>
            <a:t>Rake Factor</a:t>
          </a:r>
        </a:p>
      </dgm:t>
    </dgm:pt>
    <dgm:pt modelId="{FD630C23-73F9-4AD4-96BA-361DD3110610}" type="parTrans" cxnId="{FA0A2297-1F1E-4C6C-9C71-9A0441F550A6}">
      <dgm:prSet/>
      <dgm:spPr/>
      <dgm:t>
        <a:bodyPr/>
        <a:lstStyle/>
        <a:p>
          <a:endParaRPr lang="en-US"/>
        </a:p>
      </dgm:t>
    </dgm:pt>
    <dgm:pt modelId="{3BC8861B-8D9C-41FD-A8F0-5B926D98D50F}" type="sibTrans" cxnId="{FA0A2297-1F1E-4C6C-9C71-9A0441F550A6}">
      <dgm:prSet/>
      <dgm:spPr>
        <a:solidFill>
          <a:schemeClr val="tx1">
            <a:lumMod val="50000"/>
            <a:lumOff val="50000"/>
          </a:schemeClr>
        </a:solidFill>
        <a:ln>
          <a:solidFill>
            <a:schemeClr val="tx1">
              <a:lumMod val="75000"/>
              <a:lumOff val="25000"/>
            </a:schemeClr>
          </a:solidFill>
        </a:ln>
      </dgm:spPr>
      <dgm:t>
        <a:bodyPr/>
        <a:lstStyle/>
        <a:p>
          <a:endParaRPr lang="en-US"/>
        </a:p>
      </dgm:t>
    </dgm:pt>
    <dgm:pt modelId="{651AD3BF-8E95-4F38-9723-481F8C0EE87A}">
      <dgm:prSet phldrT="[Text]"/>
      <dgm:spPr>
        <a:solidFill>
          <a:schemeClr val="accent4">
            <a:lumMod val="40000"/>
            <a:lumOff val="60000"/>
          </a:schemeClr>
        </a:solidFill>
        <a:ln>
          <a:solidFill>
            <a:schemeClr val="accent4"/>
          </a:solidFill>
        </a:ln>
      </dgm:spPr>
      <dgm:t>
        <a:bodyPr/>
        <a:lstStyle/>
        <a:p>
          <a:r>
            <a:rPr lang="en-US">
              <a:solidFill>
                <a:schemeClr val="tx1"/>
              </a:solidFill>
            </a:rPr>
            <a:t>Group Quarters Population</a:t>
          </a:r>
        </a:p>
      </dgm:t>
    </dgm:pt>
    <dgm:pt modelId="{EF23731E-D41C-4E7A-90ED-432B11D71A3E}" type="sibTrans" cxnId="{F33035D4-E03F-4CA0-A336-43AA4AEF2E73}">
      <dgm:prSet/>
      <dgm:spPr/>
      <dgm:t>
        <a:bodyPr/>
        <a:lstStyle/>
        <a:p>
          <a:endParaRPr lang="en-US"/>
        </a:p>
      </dgm:t>
    </dgm:pt>
    <dgm:pt modelId="{E43803F6-9756-46C9-898B-24F119DD2A27}" type="parTrans" cxnId="{F33035D4-E03F-4CA0-A336-43AA4AEF2E73}">
      <dgm:prSet/>
      <dgm:spPr/>
      <dgm:t>
        <a:bodyPr/>
        <a:lstStyle/>
        <a:p>
          <a:endParaRPr lang="en-US"/>
        </a:p>
      </dgm:t>
    </dgm:pt>
    <dgm:pt modelId="{F70952B1-2268-46F5-A18D-BA383A83B8FE}" type="pres">
      <dgm:prSet presAssocID="{240A9F49-28F0-4041-9D5E-D5D7F46E9017}" presName="Name0" presStyleCnt="0">
        <dgm:presLayoutVars>
          <dgm:dir/>
          <dgm:resizeHandles val="exact"/>
        </dgm:presLayoutVars>
      </dgm:prSet>
      <dgm:spPr/>
    </dgm:pt>
    <dgm:pt modelId="{B17E17AE-6D3A-44A2-A704-5855B94EB4DB}" type="pres">
      <dgm:prSet presAssocID="{89A23204-A68B-4CAA-9312-E7A0BBBBBF34}" presName="node" presStyleLbl="node1" presStyleIdx="0" presStyleCnt="4">
        <dgm:presLayoutVars>
          <dgm:bulletEnabled val="1"/>
        </dgm:presLayoutVars>
      </dgm:prSet>
      <dgm:spPr/>
    </dgm:pt>
    <dgm:pt modelId="{749AE16C-B342-40C2-B466-7AAFE5824CAA}" type="pres">
      <dgm:prSet presAssocID="{C764F67F-B4AB-4DEC-BC06-715E310C9FE8}" presName="sibTrans" presStyleLbl="sibTrans2D1" presStyleIdx="0" presStyleCnt="3"/>
      <dgm:spPr>
        <a:prstGeom prst="mathEqual">
          <a:avLst/>
        </a:prstGeom>
      </dgm:spPr>
    </dgm:pt>
    <dgm:pt modelId="{7C17B087-E532-4927-958A-388AC6CEEA70}" type="pres">
      <dgm:prSet presAssocID="{C764F67F-B4AB-4DEC-BC06-715E310C9FE8}" presName="connectorText" presStyleLbl="sibTrans2D1" presStyleIdx="0" presStyleCnt="3"/>
      <dgm:spPr/>
    </dgm:pt>
    <dgm:pt modelId="{B720D23F-B816-4EA9-8CAD-7C8617FA2D38}" type="pres">
      <dgm:prSet presAssocID="{B0F9D25B-35D6-454E-AADF-5F73FAE578F8}" presName="node" presStyleLbl="node1" presStyleIdx="1" presStyleCnt="4">
        <dgm:presLayoutVars>
          <dgm:bulletEnabled val="1"/>
        </dgm:presLayoutVars>
      </dgm:prSet>
      <dgm:spPr/>
    </dgm:pt>
    <dgm:pt modelId="{D7B868AC-048A-4CE3-8E5D-DDF827A345D3}" type="pres">
      <dgm:prSet presAssocID="{19FC48EF-9790-4D9A-A535-D2CC86F2CB70}" presName="sibTrans" presStyleLbl="sibTrans2D1" presStyleIdx="1" presStyleCnt="3"/>
      <dgm:spPr>
        <a:prstGeom prst="mathMultiply">
          <a:avLst/>
        </a:prstGeom>
      </dgm:spPr>
    </dgm:pt>
    <dgm:pt modelId="{E6DAFF0F-B1A4-45CB-B4ED-D437EE86C41A}" type="pres">
      <dgm:prSet presAssocID="{19FC48EF-9790-4D9A-A535-D2CC86F2CB70}" presName="connectorText" presStyleLbl="sibTrans2D1" presStyleIdx="1" presStyleCnt="3"/>
      <dgm:spPr/>
    </dgm:pt>
    <dgm:pt modelId="{B6FE619A-DE84-4274-9AE0-70E83D2C62CB}" type="pres">
      <dgm:prSet presAssocID="{8144D7A5-9854-4DCA-B8F6-097B2BBEE57D}" presName="node" presStyleLbl="node1" presStyleIdx="2" presStyleCnt="4">
        <dgm:presLayoutVars>
          <dgm:bulletEnabled val="1"/>
        </dgm:presLayoutVars>
      </dgm:prSet>
      <dgm:spPr/>
    </dgm:pt>
    <dgm:pt modelId="{565C12CE-32D1-44FA-BA7C-DE4B3D6315E7}" type="pres">
      <dgm:prSet presAssocID="{3BC8861B-8D9C-41FD-A8F0-5B926D98D50F}" presName="sibTrans" presStyleLbl="sibTrans2D1" presStyleIdx="2" presStyleCnt="3"/>
      <dgm:spPr>
        <a:prstGeom prst="mathPlus">
          <a:avLst/>
        </a:prstGeom>
      </dgm:spPr>
    </dgm:pt>
    <dgm:pt modelId="{BBCDD62C-07D5-4255-818D-16E9B55C2B87}" type="pres">
      <dgm:prSet presAssocID="{3BC8861B-8D9C-41FD-A8F0-5B926D98D50F}" presName="connectorText" presStyleLbl="sibTrans2D1" presStyleIdx="2" presStyleCnt="3"/>
      <dgm:spPr/>
    </dgm:pt>
    <dgm:pt modelId="{9CD08FB0-4367-4705-9861-4F46C67DCD2E}" type="pres">
      <dgm:prSet presAssocID="{651AD3BF-8E95-4F38-9723-481F8C0EE87A}" presName="node" presStyleLbl="node1" presStyleIdx="3" presStyleCnt="4">
        <dgm:presLayoutVars>
          <dgm:bulletEnabled val="1"/>
        </dgm:presLayoutVars>
      </dgm:prSet>
      <dgm:spPr/>
    </dgm:pt>
  </dgm:ptLst>
  <dgm:cxnLst>
    <dgm:cxn modelId="{F5F97E05-C34F-43DE-B9EF-CD9792448078}" type="presOf" srcId="{651AD3BF-8E95-4F38-9723-481F8C0EE87A}" destId="{9CD08FB0-4367-4705-9861-4F46C67DCD2E}" srcOrd="0" destOrd="0" presId="urn:microsoft.com/office/officeart/2005/8/layout/process1"/>
    <dgm:cxn modelId="{5B923A19-AA55-4EB2-8001-53D458865F9A}" type="presOf" srcId="{B0F9D25B-35D6-454E-AADF-5F73FAE578F8}" destId="{B720D23F-B816-4EA9-8CAD-7C8617FA2D38}" srcOrd="0" destOrd="0" presId="urn:microsoft.com/office/officeart/2005/8/layout/process1"/>
    <dgm:cxn modelId="{9940872B-CA52-44B5-A1D8-D5F1EB6F1823}" type="presOf" srcId="{C764F67F-B4AB-4DEC-BC06-715E310C9FE8}" destId="{7C17B087-E532-4927-958A-388AC6CEEA70}" srcOrd="1" destOrd="0" presId="urn:microsoft.com/office/officeart/2005/8/layout/process1"/>
    <dgm:cxn modelId="{A7B79E44-FD0E-4EC1-A5C6-D08F0E29D5CC}" type="presOf" srcId="{3BC8861B-8D9C-41FD-A8F0-5B926D98D50F}" destId="{BBCDD62C-07D5-4255-818D-16E9B55C2B87}" srcOrd="1" destOrd="0" presId="urn:microsoft.com/office/officeart/2005/8/layout/process1"/>
    <dgm:cxn modelId="{316FC065-5400-44E9-B226-E26CAEC10B06}" type="presOf" srcId="{C764F67F-B4AB-4DEC-BC06-715E310C9FE8}" destId="{749AE16C-B342-40C2-B466-7AAFE5824CAA}" srcOrd="0" destOrd="0" presId="urn:microsoft.com/office/officeart/2005/8/layout/process1"/>
    <dgm:cxn modelId="{374B646B-B864-47CD-8171-35138CB9784B}" type="presOf" srcId="{8144D7A5-9854-4DCA-B8F6-097B2BBEE57D}" destId="{B6FE619A-DE84-4274-9AE0-70E83D2C62CB}" srcOrd="0" destOrd="0" presId="urn:microsoft.com/office/officeart/2005/8/layout/process1"/>
    <dgm:cxn modelId="{C3CB0177-01BC-41A7-AA0B-1F01257496E1}" type="presOf" srcId="{19FC48EF-9790-4D9A-A535-D2CC86F2CB70}" destId="{E6DAFF0F-B1A4-45CB-B4ED-D437EE86C41A}" srcOrd="1" destOrd="0" presId="urn:microsoft.com/office/officeart/2005/8/layout/process1"/>
    <dgm:cxn modelId="{22439B7E-479D-47FD-BAF0-E514AC92A521}" type="presOf" srcId="{3BC8861B-8D9C-41FD-A8F0-5B926D98D50F}" destId="{565C12CE-32D1-44FA-BA7C-DE4B3D6315E7}" srcOrd="0" destOrd="0" presId="urn:microsoft.com/office/officeart/2005/8/layout/process1"/>
    <dgm:cxn modelId="{2B99FA89-EB1F-4418-A9E2-8DCB74766079}" type="presOf" srcId="{89A23204-A68B-4CAA-9312-E7A0BBBBBF34}" destId="{B17E17AE-6D3A-44A2-A704-5855B94EB4DB}" srcOrd="0" destOrd="0" presId="urn:microsoft.com/office/officeart/2005/8/layout/process1"/>
    <dgm:cxn modelId="{FA0A2297-1F1E-4C6C-9C71-9A0441F550A6}" srcId="{240A9F49-28F0-4041-9D5E-D5D7F46E9017}" destId="{8144D7A5-9854-4DCA-B8F6-097B2BBEE57D}" srcOrd="2" destOrd="0" parTransId="{FD630C23-73F9-4AD4-96BA-361DD3110610}" sibTransId="{3BC8861B-8D9C-41FD-A8F0-5B926D98D50F}"/>
    <dgm:cxn modelId="{DA0FDDB4-8DE6-415C-836A-6DF11E257BFB}" srcId="{240A9F49-28F0-4041-9D5E-D5D7F46E9017}" destId="{89A23204-A68B-4CAA-9312-E7A0BBBBBF34}" srcOrd="0" destOrd="0" parTransId="{D3BABF21-F987-45D9-91E6-10668125BDC1}" sibTransId="{C764F67F-B4AB-4DEC-BC06-715E310C9FE8}"/>
    <dgm:cxn modelId="{A04EC0BD-D431-4232-A0EF-01EB33EDE9F0}" type="presOf" srcId="{19FC48EF-9790-4D9A-A535-D2CC86F2CB70}" destId="{D7B868AC-048A-4CE3-8E5D-DDF827A345D3}" srcOrd="0" destOrd="0" presId="urn:microsoft.com/office/officeart/2005/8/layout/process1"/>
    <dgm:cxn modelId="{F33035D4-E03F-4CA0-A336-43AA4AEF2E73}" srcId="{240A9F49-28F0-4041-9D5E-D5D7F46E9017}" destId="{651AD3BF-8E95-4F38-9723-481F8C0EE87A}" srcOrd="3" destOrd="0" parTransId="{E43803F6-9756-46C9-898B-24F119DD2A27}" sibTransId="{EF23731E-D41C-4E7A-90ED-432B11D71A3E}"/>
    <dgm:cxn modelId="{C7EC8CEC-51FB-4E82-AEB9-420617C85977}" type="presOf" srcId="{240A9F49-28F0-4041-9D5E-D5D7F46E9017}" destId="{F70952B1-2268-46F5-A18D-BA383A83B8FE}" srcOrd="0" destOrd="0" presId="urn:microsoft.com/office/officeart/2005/8/layout/process1"/>
    <dgm:cxn modelId="{7625D2F4-6DB8-4355-AEAB-1713DAE14EF7}" srcId="{240A9F49-28F0-4041-9D5E-D5D7F46E9017}" destId="{B0F9D25B-35D6-454E-AADF-5F73FAE578F8}" srcOrd="1" destOrd="0" parTransId="{4470F681-6632-44BA-A6DA-B581B94FE1B6}" sibTransId="{19FC48EF-9790-4D9A-A535-D2CC86F2CB70}"/>
    <dgm:cxn modelId="{2B360F47-0351-4E95-A5AA-78582E708974}" type="presParOf" srcId="{F70952B1-2268-46F5-A18D-BA383A83B8FE}" destId="{B17E17AE-6D3A-44A2-A704-5855B94EB4DB}" srcOrd="0" destOrd="0" presId="urn:microsoft.com/office/officeart/2005/8/layout/process1"/>
    <dgm:cxn modelId="{CC26E86D-C32C-4E2D-8F63-5B670E186B3E}" type="presParOf" srcId="{F70952B1-2268-46F5-A18D-BA383A83B8FE}" destId="{749AE16C-B342-40C2-B466-7AAFE5824CAA}" srcOrd="1" destOrd="0" presId="urn:microsoft.com/office/officeart/2005/8/layout/process1"/>
    <dgm:cxn modelId="{3CC5C26D-A442-45D5-B187-1C14F432CA44}" type="presParOf" srcId="{749AE16C-B342-40C2-B466-7AAFE5824CAA}" destId="{7C17B087-E532-4927-958A-388AC6CEEA70}" srcOrd="0" destOrd="0" presId="urn:microsoft.com/office/officeart/2005/8/layout/process1"/>
    <dgm:cxn modelId="{8013AE7A-E1E4-46AE-A17C-38DBFCF18DF7}" type="presParOf" srcId="{F70952B1-2268-46F5-A18D-BA383A83B8FE}" destId="{B720D23F-B816-4EA9-8CAD-7C8617FA2D38}" srcOrd="2" destOrd="0" presId="urn:microsoft.com/office/officeart/2005/8/layout/process1"/>
    <dgm:cxn modelId="{00B4DFE1-C0D0-41F9-B6CB-127471B73434}" type="presParOf" srcId="{F70952B1-2268-46F5-A18D-BA383A83B8FE}" destId="{D7B868AC-048A-4CE3-8E5D-DDF827A345D3}" srcOrd="3" destOrd="0" presId="urn:microsoft.com/office/officeart/2005/8/layout/process1"/>
    <dgm:cxn modelId="{65A98695-DFEE-4DA7-A735-B198228A5903}" type="presParOf" srcId="{D7B868AC-048A-4CE3-8E5D-DDF827A345D3}" destId="{E6DAFF0F-B1A4-45CB-B4ED-D437EE86C41A}" srcOrd="0" destOrd="0" presId="urn:microsoft.com/office/officeart/2005/8/layout/process1"/>
    <dgm:cxn modelId="{9F685FA3-C221-4840-B7BD-9F9008F9360F}" type="presParOf" srcId="{F70952B1-2268-46F5-A18D-BA383A83B8FE}" destId="{B6FE619A-DE84-4274-9AE0-70E83D2C62CB}" srcOrd="4" destOrd="0" presId="urn:microsoft.com/office/officeart/2005/8/layout/process1"/>
    <dgm:cxn modelId="{4E02E5FB-58A0-49F0-85A8-D643A1C31ABF}" type="presParOf" srcId="{F70952B1-2268-46F5-A18D-BA383A83B8FE}" destId="{565C12CE-32D1-44FA-BA7C-DE4B3D6315E7}" srcOrd="5" destOrd="0" presId="urn:microsoft.com/office/officeart/2005/8/layout/process1"/>
    <dgm:cxn modelId="{7A095DCA-76B3-4A80-8360-53790DE2437A}" type="presParOf" srcId="{565C12CE-32D1-44FA-BA7C-DE4B3D6315E7}" destId="{BBCDD62C-07D5-4255-818D-16E9B55C2B87}" srcOrd="0" destOrd="0" presId="urn:microsoft.com/office/officeart/2005/8/layout/process1"/>
    <dgm:cxn modelId="{4A951055-1912-49FB-B546-864118E2BF91}" type="presParOf" srcId="{F70952B1-2268-46F5-A18D-BA383A83B8FE}" destId="{9CD08FB0-4367-4705-9861-4F46C67DCD2E}" srcOrd="6"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D1C628-76A6-4D63-8D9C-BE65DA80F56C}">
      <dsp:nvSpPr>
        <dsp:cNvPr id="0" name=""/>
        <dsp:cNvSpPr/>
      </dsp:nvSpPr>
      <dsp:spPr>
        <a:xfrm>
          <a:off x="5223" y="364655"/>
          <a:ext cx="1619328" cy="971597"/>
        </a:xfrm>
        <a:prstGeom prst="roundRect">
          <a:avLst>
            <a:gd name="adj" fmla="val 10000"/>
          </a:avLst>
        </a:prstGeom>
        <a:solidFill>
          <a:schemeClr val="accent1">
            <a:lumMod val="40000"/>
            <a:lumOff val="60000"/>
          </a:schemeClr>
        </a:solidFill>
        <a:ln w="6350" cap="flat" cmpd="sng" algn="ctr">
          <a:solidFill>
            <a:schemeClr val="accent5"/>
          </a:solidFill>
          <a:prstDash val="solid"/>
          <a:miter lim="800000"/>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Population Base</a:t>
          </a:r>
        </a:p>
      </dsp:txBody>
      <dsp:txXfrm>
        <a:off x="33680" y="393112"/>
        <a:ext cx="1562414" cy="914683"/>
      </dsp:txXfrm>
    </dsp:sp>
    <dsp:sp modelId="{F3258525-E87D-4A18-89A0-752EEEB765EC}">
      <dsp:nvSpPr>
        <dsp:cNvPr id="0" name=""/>
        <dsp:cNvSpPr/>
      </dsp:nvSpPr>
      <dsp:spPr>
        <a:xfrm>
          <a:off x="1786485" y="649657"/>
          <a:ext cx="343297" cy="401593"/>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dirty="0"/>
        </a:p>
      </dsp:txBody>
      <dsp:txXfrm>
        <a:off x="1786485" y="729976"/>
        <a:ext cx="240308" cy="240955"/>
      </dsp:txXfrm>
    </dsp:sp>
    <dsp:sp modelId="{1C56450C-E774-43FD-B468-814DD045E3F5}">
      <dsp:nvSpPr>
        <dsp:cNvPr id="0" name=""/>
        <dsp:cNvSpPr/>
      </dsp:nvSpPr>
      <dsp:spPr>
        <a:xfrm>
          <a:off x="2272283" y="364655"/>
          <a:ext cx="1619328" cy="971597"/>
        </a:xfrm>
        <a:prstGeom prst="roundRect">
          <a:avLst>
            <a:gd name="adj" fmla="val 10000"/>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Births</a:t>
          </a:r>
        </a:p>
      </dsp:txBody>
      <dsp:txXfrm>
        <a:off x="2300740" y="393112"/>
        <a:ext cx="1562414" cy="914683"/>
      </dsp:txXfrm>
    </dsp:sp>
    <dsp:sp modelId="{3A24827D-F921-4173-94C5-4EF03D830247}">
      <dsp:nvSpPr>
        <dsp:cNvPr id="0" name=""/>
        <dsp:cNvSpPr/>
      </dsp:nvSpPr>
      <dsp:spPr>
        <a:xfrm>
          <a:off x="4053545" y="649657"/>
          <a:ext cx="343297" cy="401593"/>
        </a:xfrm>
        <a:prstGeom prst="mathMin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dirty="0"/>
        </a:p>
      </dsp:txBody>
      <dsp:txXfrm>
        <a:off x="4053545" y="729976"/>
        <a:ext cx="240308" cy="240955"/>
      </dsp:txXfrm>
    </dsp:sp>
    <dsp:sp modelId="{9FEDC250-1F7B-4E98-82E7-B4EC0F596832}">
      <dsp:nvSpPr>
        <dsp:cNvPr id="0" name=""/>
        <dsp:cNvSpPr/>
      </dsp:nvSpPr>
      <dsp:spPr>
        <a:xfrm>
          <a:off x="4539344" y="364655"/>
          <a:ext cx="1619328" cy="971597"/>
        </a:xfrm>
        <a:prstGeom prst="roundRect">
          <a:avLst>
            <a:gd name="adj" fmla="val 10000"/>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Deaths</a:t>
          </a:r>
        </a:p>
      </dsp:txBody>
      <dsp:txXfrm>
        <a:off x="4567801" y="393112"/>
        <a:ext cx="1562414" cy="914683"/>
      </dsp:txXfrm>
    </dsp:sp>
    <dsp:sp modelId="{2988B8CF-4CAC-4D73-A2C9-C53892F3A7E6}">
      <dsp:nvSpPr>
        <dsp:cNvPr id="0" name=""/>
        <dsp:cNvSpPr/>
      </dsp:nvSpPr>
      <dsp:spPr>
        <a:xfrm>
          <a:off x="6320605" y="649657"/>
          <a:ext cx="343297" cy="401593"/>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dirty="0"/>
        </a:p>
      </dsp:txBody>
      <dsp:txXfrm>
        <a:off x="6320605" y="729976"/>
        <a:ext cx="240308" cy="240955"/>
      </dsp:txXfrm>
    </dsp:sp>
    <dsp:sp modelId="{4A3B9F64-29F6-40D2-B6F4-D2684B8AE333}">
      <dsp:nvSpPr>
        <dsp:cNvPr id="0" name=""/>
        <dsp:cNvSpPr/>
      </dsp:nvSpPr>
      <dsp:spPr>
        <a:xfrm>
          <a:off x="6806404" y="364655"/>
          <a:ext cx="1619328" cy="971597"/>
        </a:xfrm>
        <a:prstGeom prst="roundRect">
          <a:avLst>
            <a:gd name="adj" fmla="val 10000"/>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Net Migration</a:t>
          </a:r>
        </a:p>
      </dsp:txBody>
      <dsp:txXfrm>
        <a:off x="6834861" y="393112"/>
        <a:ext cx="1562414" cy="914683"/>
      </dsp:txXfrm>
    </dsp:sp>
    <dsp:sp modelId="{28E785F6-1F71-4247-A84A-F6AB9420F21E}">
      <dsp:nvSpPr>
        <dsp:cNvPr id="0" name=""/>
        <dsp:cNvSpPr/>
      </dsp:nvSpPr>
      <dsp:spPr>
        <a:xfrm>
          <a:off x="8587665" y="649657"/>
          <a:ext cx="343297" cy="401593"/>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dirty="0"/>
        </a:p>
      </dsp:txBody>
      <dsp:txXfrm>
        <a:off x="8587665" y="729976"/>
        <a:ext cx="240308" cy="240955"/>
      </dsp:txXfrm>
    </dsp:sp>
    <dsp:sp modelId="{C17FE756-B32D-42B6-976C-B0336095D2D7}">
      <dsp:nvSpPr>
        <dsp:cNvPr id="0" name=""/>
        <dsp:cNvSpPr/>
      </dsp:nvSpPr>
      <dsp:spPr>
        <a:xfrm>
          <a:off x="9073464" y="364655"/>
          <a:ext cx="1619328" cy="971597"/>
        </a:xfrm>
        <a:prstGeom prst="roundRect">
          <a:avLst>
            <a:gd name="adj" fmla="val 10000"/>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Population Estimate</a:t>
          </a:r>
        </a:p>
      </dsp:txBody>
      <dsp:txXfrm>
        <a:off x="9101921" y="393112"/>
        <a:ext cx="1562414" cy="9146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7E17AE-6D3A-44A2-A704-5855B94EB4DB}">
      <dsp:nvSpPr>
        <dsp:cNvPr id="0" name=""/>
        <dsp:cNvSpPr/>
      </dsp:nvSpPr>
      <dsp:spPr>
        <a:xfrm>
          <a:off x="4621" y="384977"/>
          <a:ext cx="2020453" cy="1212272"/>
        </a:xfrm>
        <a:prstGeom prst="roundRect">
          <a:avLst>
            <a:gd name="adj" fmla="val 10000"/>
          </a:avLst>
        </a:prstGeom>
        <a:solidFill>
          <a:schemeClr val="accent1">
            <a:lumMod val="40000"/>
            <a:lumOff val="60000"/>
          </a:schemeClr>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rPr>
            <a:t>Initial Household Population Estimate</a:t>
          </a:r>
        </a:p>
      </dsp:txBody>
      <dsp:txXfrm>
        <a:off x="40127" y="420483"/>
        <a:ext cx="1949441" cy="1141260"/>
      </dsp:txXfrm>
    </dsp:sp>
    <dsp:sp modelId="{749AE16C-B342-40C2-B466-7AAFE5824CAA}">
      <dsp:nvSpPr>
        <dsp:cNvPr id="0" name=""/>
        <dsp:cNvSpPr/>
      </dsp:nvSpPr>
      <dsp:spPr>
        <a:xfrm>
          <a:off x="2227119" y="740577"/>
          <a:ext cx="428336" cy="501072"/>
        </a:xfrm>
        <a:prstGeom prst="mathEqual">
          <a:avLst/>
        </a:prstGeom>
        <a:solidFill>
          <a:schemeClr val="tx1">
            <a:lumMod val="50000"/>
            <a:lumOff val="50000"/>
          </a:schemeClr>
        </a:solidFill>
        <a:ln>
          <a:solidFill>
            <a:schemeClr val="tx1">
              <a:lumMod val="75000"/>
              <a:lumOff val="2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2227119" y="840791"/>
        <a:ext cx="299835" cy="300644"/>
      </dsp:txXfrm>
    </dsp:sp>
    <dsp:sp modelId="{90BF466D-D303-4FD8-ADB5-51BB3EC22FA7}">
      <dsp:nvSpPr>
        <dsp:cNvPr id="0" name=""/>
        <dsp:cNvSpPr/>
      </dsp:nvSpPr>
      <dsp:spPr>
        <a:xfrm>
          <a:off x="2833255" y="384977"/>
          <a:ext cx="2020453" cy="1212272"/>
        </a:xfrm>
        <a:prstGeom prst="roundRect">
          <a:avLst>
            <a:gd name="adj" fmla="val 10000"/>
          </a:avLst>
        </a:prstGeom>
        <a:solidFill>
          <a:schemeClr val="accent4">
            <a:lumMod val="40000"/>
            <a:lumOff val="60000"/>
          </a:schemeClr>
        </a:solidFill>
        <a:ln w="127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rPr>
            <a:t>Housing Unit Estimate</a:t>
          </a:r>
        </a:p>
      </dsp:txBody>
      <dsp:txXfrm>
        <a:off x="2868761" y="420483"/>
        <a:ext cx="1949441" cy="1141260"/>
      </dsp:txXfrm>
    </dsp:sp>
    <dsp:sp modelId="{DE7D9B5C-5D36-465E-B408-B02110402734}">
      <dsp:nvSpPr>
        <dsp:cNvPr id="0" name=""/>
        <dsp:cNvSpPr/>
      </dsp:nvSpPr>
      <dsp:spPr>
        <a:xfrm>
          <a:off x="5055754" y="740577"/>
          <a:ext cx="428336" cy="501072"/>
        </a:xfrm>
        <a:prstGeom prst="mathMultiply">
          <a:avLst/>
        </a:prstGeom>
        <a:solidFill>
          <a:schemeClr val="tx1">
            <a:lumMod val="50000"/>
            <a:lumOff val="50000"/>
          </a:schemeClr>
        </a:solidFill>
        <a:ln>
          <a:solidFill>
            <a:schemeClr val="tx1">
              <a:lumMod val="75000"/>
              <a:lumOff val="2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5055754" y="840791"/>
        <a:ext cx="299835" cy="300644"/>
      </dsp:txXfrm>
    </dsp:sp>
    <dsp:sp modelId="{B6FE619A-DE84-4274-9AE0-70E83D2C62CB}">
      <dsp:nvSpPr>
        <dsp:cNvPr id="0" name=""/>
        <dsp:cNvSpPr/>
      </dsp:nvSpPr>
      <dsp:spPr>
        <a:xfrm>
          <a:off x="5661890" y="384977"/>
          <a:ext cx="2020453" cy="1212272"/>
        </a:xfrm>
        <a:prstGeom prst="roundRect">
          <a:avLst>
            <a:gd name="adj" fmla="val 10000"/>
          </a:avLst>
        </a:prstGeom>
        <a:solidFill>
          <a:schemeClr val="accent4">
            <a:lumMod val="40000"/>
            <a:lumOff val="60000"/>
          </a:schemeClr>
        </a:solidFill>
        <a:ln w="12700" cap="flat" cmpd="sng" algn="ctr">
          <a:solidFill>
            <a:srgbClr val="FFC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rPr>
            <a:t>Household Population Base (from 2020 Census)</a:t>
          </a:r>
        </a:p>
      </dsp:txBody>
      <dsp:txXfrm>
        <a:off x="5697396" y="420483"/>
        <a:ext cx="1949441" cy="1141260"/>
      </dsp:txXfrm>
    </dsp:sp>
    <dsp:sp modelId="{565C12CE-32D1-44FA-BA7C-DE4B3D6315E7}">
      <dsp:nvSpPr>
        <dsp:cNvPr id="0" name=""/>
        <dsp:cNvSpPr/>
      </dsp:nvSpPr>
      <dsp:spPr>
        <a:xfrm>
          <a:off x="7884389" y="740577"/>
          <a:ext cx="428336" cy="501072"/>
        </a:xfrm>
        <a:prstGeom prst="mathDivide">
          <a:avLst/>
        </a:prstGeom>
        <a:solidFill>
          <a:schemeClr val="tx1">
            <a:lumMod val="50000"/>
            <a:lumOff val="50000"/>
          </a:schemeClr>
        </a:solidFill>
        <a:ln>
          <a:solidFill>
            <a:schemeClr val="tx1">
              <a:lumMod val="75000"/>
              <a:lumOff val="2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7884389" y="840791"/>
        <a:ext cx="299835" cy="300644"/>
      </dsp:txXfrm>
    </dsp:sp>
    <dsp:sp modelId="{9CD08FB0-4367-4705-9861-4F46C67DCD2E}">
      <dsp:nvSpPr>
        <dsp:cNvPr id="0" name=""/>
        <dsp:cNvSpPr/>
      </dsp:nvSpPr>
      <dsp:spPr>
        <a:xfrm>
          <a:off x="8490525" y="384977"/>
          <a:ext cx="2020453" cy="1212272"/>
        </a:xfrm>
        <a:prstGeom prst="roundRect">
          <a:avLst>
            <a:gd name="adj" fmla="val 10000"/>
          </a:avLst>
        </a:prstGeom>
        <a:solidFill>
          <a:schemeClr val="accent4">
            <a:lumMod val="40000"/>
            <a:lumOff val="60000"/>
          </a:schemeClr>
        </a:solidFill>
        <a:ln w="12700" cap="flat" cmpd="sng" algn="ctr">
          <a:solidFill>
            <a:srgbClr val="FFC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rPr>
            <a:t>Housing Unit Base (from 2020 Census)</a:t>
          </a:r>
        </a:p>
      </dsp:txBody>
      <dsp:txXfrm>
        <a:off x="8526031" y="420483"/>
        <a:ext cx="1949441" cy="11412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7E17AE-6D3A-44A2-A704-5855B94EB4DB}">
      <dsp:nvSpPr>
        <dsp:cNvPr id="0" name=""/>
        <dsp:cNvSpPr/>
      </dsp:nvSpPr>
      <dsp:spPr>
        <a:xfrm>
          <a:off x="4621" y="384977"/>
          <a:ext cx="2020453" cy="1212272"/>
        </a:xfrm>
        <a:prstGeom prst="roundRect">
          <a:avLst>
            <a:gd name="adj" fmla="val 10000"/>
          </a:avLst>
        </a:prstGeom>
        <a:solidFill>
          <a:schemeClr val="accent4">
            <a:lumMod val="40000"/>
            <a:lumOff val="60000"/>
          </a:schemeClr>
        </a:solidFill>
        <a:ln w="127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solidFill>
                <a:schemeClr val="tx1"/>
              </a:solidFill>
            </a:rPr>
            <a:t>Resident Population Estimate</a:t>
          </a:r>
        </a:p>
      </dsp:txBody>
      <dsp:txXfrm>
        <a:off x="40127" y="420483"/>
        <a:ext cx="1949441" cy="1141260"/>
      </dsp:txXfrm>
    </dsp:sp>
    <dsp:sp modelId="{749AE16C-B342-40C2-B466-7AAFE5824CAA}">
      <dsp:nvSpPr>
        <dsp:cNvPr id="0" name=""/>
        <dsp:cNvSpPr/>
      </dsp:nvSpPr>
      <dsp:spPr>
        <a:xfrm>
          <a:off x="2227119" y="740577"/>
          <a:ext cx="428336" cy="501072"/>
        </a:xfrm>
        <a:prstGeom prst="mathEqual">
          <a:avLst/>
        </a:prstGeom>
        <a:solidFill>
          <a:schemeClr val="tx1">
            <a:lumMod val="50000"/>
            <a:lumOff val="50000"/>
          </a:schemeClr>
        </a:solidFill>
        <a:ln>
          <a:solidFill>
            <a:schemeClr val="tx1">
              <a:lumMod val="75000"/>
              <a:lumOff val="2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2227119" y="840791"/>
        <a:ext cx="299835" cy="300644"/>
      </dsp:txXfrm>
    </dsp:sp>
    <dsp:sp modelId="{B720D23F-B816-4EA9-8CAD-7C8617FA2D38}">
      <dsp:nvSpPr>
        <dsp:cNvPr id="0" name=""/>
        <dsp:cNvSpPr/>
      </dsp:nvSpPr>
      <dsp:spPr>
        <a:xfrm>
          <a:off x="2833255" y="384977"/>
          <a:ext cx="2020453" cy="1212272"/>
        </a:xfrm>
        <a:prstGeom prst="roundRect">
          <a:avLst>
            <a:gd name="adj" fmla="val 10000"/>
          </a:avLst>
        </a:prstGeom>
        <a:solidFill>
          <a:schemeClr val="accent1">
            <a:lumMod val="40000"/>
            <a:lumOff val="60000"/>
          </a:schemeClr>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Initial Household Population Estimate</a:t>
          </a:r>
        </a:p>
      </dsp:txBody>
      <dsp:txXfrm>
        <a:off x="2868761" y="420483"/>
        <a:ext cx="1949441" cy="1141260"/>
      </dsp:txXfrm>
    </dsp:sp>
    <dsp:sp modelId="{D7B868AC-048A-4CE3-8E5D-DDF827A345D3}">
      <dsp:nvSpPr>
        <dsp:cNvPr id="0" name=""/>
        <dsp:cNvSpPr/>
      </dsp:nvSpPr>
      <dsp:spPr>
        <a:xfrm>
          <a:off x="5055754" y="740577"/>
          <a:ext cx="428336" cy="501072"/>
        </a:xfrm>
        <a:prstGeom prst="mathMultiply">
          <a:avLst/>
        </a:prstGeom>
        <a:solidFill>
          <a:schemeClr val="tx1">
            <a:lumMod val="50000"/>
            <a:lumOff val="50000"/>
          </a:schemeClr>
        </a:solidFill>
        <a:ln>
          <a:solidFill>
            <a:schemeClr val="tx1">
              <a:lumMod val="75000"/>
              <a:lumOff val="2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5055754" y="840791"/>
        <a:ext cx="299835" cy="300644"/>
      </dsp:txXfrm>
    </dsp:sp>
    <dsp:sp modelId="{B6FE619A-DE84-4274-9AE0-70E83D2C62CB}">
      <dsp:nvSpPr>
        <dsp:cNvPr id="0" name=""/>
        <dsp:cNvSpPr/>
      </dsp:nvSpPr>
      <dsp:spPr>
        <a:xfrm>
          <a:off x="5661890" y="384977"/>
          <a:ext cx="2020453" cy="1212272"/>
        </a:xfrm>
        <a:prstGeom prst="roundRect">
          <a:avLst>
            <a:gd name="adj" fmla="val 10000"/>
          </a:avLst>
        </a:prstGeom>
        <a:solidFill>
          <a:schemeClr val="accent4">
            <a:lumMod val="40000"/>
            <a:lumOff val="60000"/>
          </a:schemeClr>
        </a:solidFill>
        <a:ln w="127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solidFill>
                <a:schemeClr val="tx1"/>
              </a:solidFill>
            </a:rPr>
            <a:t>County Household</a:t>
          </a:r>
          <a:br>
            <a:rPr lang="en-US" sz="2000" kern="1200">
              <a:solidFill>
                <a:schemeClr val="tx1"/>
              </a:solidFill>
            </a:rPr>
          </a:br>
          <a:r>
            <a:rPr lang="en-US" sz="2000" kern="1200">
              <a:solidFill>
                <a:schemeClr val="tx1"/>
              </a:solidFill>
            </a:rPr>
            <a:t>Rake Factor</a:t>
          </a:r>
        </a:p>
      </dsp:txBody>
      <dsp:txXfrm>
        <a:off x="5697396" y="420483"/>
        <a:ext cx="1949441" cy="1141260"/>
      </dsp:txXfrm>
    </dsp:sp>
    <dsp:sp modelId="{565C12CE-32D1-44FA-BA7C-DE4B3D6315E7}">
      <dsp:nvSpPr>
        <dsp:cNvPr id="0" name=""/>
        <dsp:cNvSpPr/>
      </dsp:nvSpPr>
      <dsp:spPr>
        <a:xfrm>
          <a:off x="7884389" y="740577"/>
          <a:ext cx="428336" cy="501072"/>
        </a:xfrm>
        <a:prstGeom prst="mathPlus">
          <a:avLst/>
        </a:prstGeom>
        <a:solidFill>
          <a:schemeClr val="tx1">
            <a:lumMod val="50000"/>
            <a:lumOff val="50000"/>
          </a:schemeClr>
        </a:solidFill>
        <a:ln>
          <a:solidFill>
            <a:schemeClr val="tx1">
              <a:lumMod val="75000"/>
              <a:lumOff val="2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7884389" y="840791"/>
        <a:ext cx="299835" cy="300644"/>
      </dsp:txXfrm>
    </dsp:sp>
    <dsp:sp modelId="{9CD08FB0-4367-4705-9861-4F46C67DCD2E}">
      <dsp:nvSpPr>
        <dsp:cNvPr id="0" name=""/>
        <dsp:cNvSpPr/>
      </dsp:nvSpPr>
      <dsp:spPr>
        <a:xfrm>
          <a:off x="8490525" y="384977"/>
          <a:ext cx="2020453" cy="1212272"/>
        </a:xfrm>
        <a:prstGeom prst="roundRect">
          <a:avLst>
            <a:gd name="adj" fmla="val 10000"/>
          </a:avLst>
        </a:prstGeom>
        <a:solidFill>
          <a:schemeClr val="accent4">
            <a:lumMod val="40000"/>
            <a:lumOff val="60000"/>
          </a:schemeClr>
        </a:solidFill>
        <a:ln w="127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solidFill>
                <a:schemeClr val="tx1"/>
              </a:solidFill>
            </a:rPr>
            <a:t>Group Quarters Population</a:t>
          </a:r>
        </a:p>
      </dsp:txBody>
      <dsp:txXfrm>
        <a:off x="8526031" y="420483"/>
        <a:ext cx="1949441" cy="1141260"/>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A235F9E-7F22-46ED-A69C-0DF20990157C}" type="datetimeFigureOut">
              <a:rPr lang="en-US" smtClean="0"/>
              <a:t>5/19/2023</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6A33367-C7DD-4070-8A8A-4A94FB71ED67}" type="slidenum">
              <a:rPr lang="en-US" smtClean="0"/>
              <a:t>‹#›</a:t>
            </a:fld>
            <a:endParaRPr lang="en-US" dirty="0"/>
          </a:p>
        </p:txBody>
      </p:sp>
    </p:spTree>
    <p:extLst>
      <p:ext uri="{BB962C8B-B14F-4D97-AF65-F5344CB8AC3E}">
        <p14:creationId xmlns:p14="http://schemas.microsoft.com/office/powerpoint/2010/main" val="3798859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1</a:t>
            </a:fld>
            <a:endParaRPr lang="en-US" dirty="0"/>
          </a:p>
        </p:txBody>
      </p:sp>
    </p:spTree>
    <p:extLst>
      <p:ext uri="{BB962C8B-B14F-4D97-AF65-F5344CB8AC3E}">
        <p14:creationId xmlns:p14="http://schemas.microsoft.com/office/powerpoint/2010/main" val="6344592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2</a:t>
            </a:fld>
            <a:endParaRPr lang="en-US" dirty="0"/>
          </a:p>
        </p:txBody>
      </p:sp>
    </p:spTree>
    <p:extLst>
      <p:ext uri="{BB962C8B-B14F-4D97-AF65-F5344CB8AC3E}">
        <p14:creationId xmlns:p14="http://schemas.microsoft.com/office/powerpoint/2010/main" val="41490019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1138" y="361950"/>
            <a:ext cx="6588125" cy="3706813"/>
          </a:xfrm>
        </p:spPr>
      </p:sp>
      <p:sp>
        <p:nvSpPr>
          <p:cNvPr id="3" name="Notes Placeholder 2"/>
          <p:cNvSpPr>
            <a:spLocks noGrp="1"/>
          </p:cNvSpPr>
          <p:nvPr>
            <p:ph type="body" idx="1"/>
          </p:nvPr>
        </p:nvSpPr>
        <p:spPr>
          <a:xfrm>
            <a:off x="701039" y="4288937"/>
            <a:ext cx="5608320" cy="4404375"/>
          </a:xfrm>
        </p:spPr>
        <p:txBody>
          <a:bodyPr>
            <a:normAutofit/>
          </a:bodyPr>
          <a:lstStyle/>
          <a:p>
            <a:pPr marL="171450" indent="-171450">
              <a:buFont typeface="Arial" panose="020B0604020202020204" pitchFamily="34" charset="0"/>
              <a:buChar char="•"/>
            </a:pPr>
            <a:endParaRPr lang="en-US" dirty="0"/>
          </a:p>
        </p:txBody>
      </p:sp>
    </p:spTree>
    <p:extLst>
      <p:ext uri="{BB962C8B-B14F-4D97-AF65-F5344CB8AC3E}">
        <p14:creationId xmlns:p14="http://schemas.microsoft.com/office/powerpoint/2010/main" val="3477102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1138" y="361950"/>
            <a:ext cx="6588125" cy="3706813"/>
          </a:xfrm>
        </p:spPr>
      </p:sp>
      <p:sp>
        <p:nvSpPr>
          <p:cNvPr id="3" name="Notes Placeholder 2"/>
          <p:cNvSpPr>
            <a:spLocks noGrp="1"/>
          </p:cNvSpPr>
          <p:nvPr>
            <p:ph type="body" idx="1"/>
          </p:nvPr>
        </p:nvSpPr>
        <p:spPr>
          <a:xfrm>
            <a:off x="701040" y="4161344"/>
            <a:ext cx="5608320" cy="4404375"/>
          </a:xfrm>
        </p:spPr>
        <p:txBody>
          <a:bodyPr>
            <a:noAutofit/>
          </a:bodyPr>
          <a:lstStyle/>
          <a:p>
            <a:pPr marL="285750" indent="-285750" algn="l" eaLnBrk="1" hangingPunct="1">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D71A8971-5F0B-4911-87AC-F8CFD894A892}" type="slidenum">
              <a:rPr lang="en-US" smtClean="0"/>
              <a:t>4</a:t>
            </a:fld>
            <a:endParaRPr lang="en-US" dirty="0"/>
          </a:p>
        </p:txBody>
      </p:sp>
    </p:spTree>
    <p:extLst>
      <p:ext uri="{BB962C8B-B14F-4D97-AF65-F5344CB8AC3E}">
        <p14:creationId xmlns:p14="http://schemas.microsoft.com/office/powerpoint/2010/main" val="2861300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050"/>
          <p:cNvSpPr>
            <a:spLocks noGrp="1" noRot="1" noChangeAspect="1" noChangeArrowheads="1" noTextEdit="1"/>
          </p:cNvSpPr>
          <p:nvPr>
            <p:ph type="sldImg"/>
          </p:nvPr>
        </p:nvSpPr>
        <p:spPr>
          <a:xfrm>
            <a:off x="211138" y="384175"/>
            <a:ext cx="6588125" cy="3706813"/>
          </a:xfrm>
          <a:ln/>
        </p:spPr>
      </p:sp>
      <p:sp>
        <p:nvSpPr>
          <p:cNvPr id="26628" name="Rectangle 2051"/>
          <p:cNvSpPr>
            <a:spLocks noGrp="1" noChangeArrowheads="1"/>
          </p:cNvSpPr>
          <p:nvPr>
            <p:ph type="body" idx="1"/>
          </p:nvPr>
        </p:nvSpPr>
        <p:spPr>
          <a:xfrm>
            <a:off x="586739" y="4266872"/>
            <a:ext cx="5608320" cy="4404375"/>
          </a:xfrm>
          <a:noFill/>
          <a:ln/>
        </p:spPr>
        <p:txBody>
          <a:bodyPr/>
          <a:lstStyle/>
          <a:p>
            <a:pPr marL="171450" indent="-171450">
              <a:buFont typeface="Arial" panose="020B0604020202020204" pitchFamily="34" charset="0"/>
              <a:buChar char="•"/>
            </a:pPr>
            <a:endParaRPr lang="en-US" dirty="0"/>
          </a:p>
        </p:txBody>
      </p:sp>
      <p:sp>
        <p:nvSpPr>
          <p:cNvPr id="2" name="Slide Number Placeholder 1"/>
          <p:cNvSpPr>
            <a:spLocks noGrp="1"/>
          </p:cNvSpPr>
          <p:nvPr>
            <p:ph type="sldNum" sz="quarter" idx="10"/>
          </p:nvPr>
        </p:nvSpPr>
        <p:spPr/>
        <p:txBody>
          <a:bodyPr/>
          <a:lstStyle/>
          <a:p>
            <a:fld id="{D71A8971-5F0B-4911-87AC-F8CFD894A892}" type="slidenum">
              <a:rPr lang="en-US" smtClean="0"/>
              <a:t>5</a:t>
            </a:fld>
            <a:endParaRPr lang="en-US" dirty="0"/>
          </a:p>
        </p:txBody>
      </p:sp>
    </p:spTree>
    <p:extLst>
      <p:ext uri="{BB962C8B-B14F-4D97-AF65-F5344CB8AC3E}">
        <p14:creationId xmlns:p14="http://schemas.microsoft.com/office/powerpoint/2010/main" val="1036531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Rot="1" noChangeAspect="1" noChangeArrowheads="1" noTextEdit="1"/>
          </p:cNvSpPr>
          <p:nvPr>
            <p:ph type="sldImg"/>
          </p:nvPr>
        </p:nvSpPr>
        <p:spPr>
          <a:xfrm>
            <a:off x="211138" y="241300"/>
            <a:ext cx="6588125" cy="3706813"/>
          </a:xfrm>
          <a:ln/>
        </p:spPr>
      </p:sp>
      <p:sp>
        <p:nvSpPr>
          <p:cNvPr id="32772" name="Rectangle 3"/>
          <p:cNvSpPr>
            <a:spLocks noGrp="1" noChangeArrowheads="1"/>
          </p:cNvSpPr>
          <p:nvPr>
            <p:ph type="body" idx="1"/>
          </p:nvPr>
        </p:nvSpPr>
        <p:spPr>
          <a:xfrm>
            <a:off x="211138" y="4239506"/>
            <a:ext cx="6494462" cy="4626198"/>
          </a:xfrm>
          <a:noFill/>
          <a:ln/>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
        <p:nvSpPr>
          <p:cNvPr id="2" name="Slide Number Placeholder 1"/>
          <p:cNvSpPr>
            <a:spLocks noGrp="1"/>
          </p:cNvSpPr>
          <p:nvPr>
            <p:ph type="sldNum" sz="quarter" idx="10"/>
          </p:nvPr>
        </p:nvSpPr>
        <p:spPr/>
        <p:txBody>
          <a:bodyPr/>
          <a:lstStyle/>
          <a:p>
            <a:fld id="{D71A8971-5F0B-4911-87AC-F8CFD894A892}" type="slidenum">
              <a:rPr lang="en-US" smtClean="0"/>
              <a:t>6</a:t>
            </a:fld>
            <a:endParaRPr lang="en-US" dirty="0"/>
          </a:p>
        </p:txBody>
      </p:sp>
    </p:spTree>
    <p:extLst>
      <p:ext uri="{BB962C8B-B14F-4D97-AF65-F5344CB8AC3E}">
        <p14:creationId xmlns:p14="http://schemas.microsoft.com/office/powerpoint/2010/main" val="12358371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120FC0-230F-4F97-AB87-FC804EFB01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01008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Rot="1" noChangeAspect="1" noChangeArrowheads="1" noTextEdit="1"/>
          </p:cNvSpPr>
          <p:nvPr>
            <p:ph type="sldImg"/>
          </p:nvPr>
        </p:nvSpPr>
        <p:spPr>
          <a:xfrm>
            <a:off x="211138" y="241300"/>
            <a:ext cx="6588125" cy="3706813"/>
          </a:xfrm>
          <a:ln/>
        </p:spPr>
      </p:sp>
      <p:sp>
        <p:nvSpPr>
          <p:cNvPr id="32772" name="Rectangle 3"/>
          <p:cNvSpPr>
            <a:spLocks noGrp="1" noChangeArrowheads="1"/>
          </p:cNvSpPr>
          <p:nvPr>
            <p:ph type="body" idx="1"/>
          </p:nvPr>
        </p:nvSpPr>
        <p:spPr>
          <a:xfrm>
            <a:off x="211138" y="4239506"/>
            <a:ext cx="6494462" cy="4626198"/>
          </a:xfrm>
          <a:noFill/>
          <a:ln/>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
        <p:nvSpPr>
          <p:cNvPr id="2" name="Slide Number Placeholder 1"/>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1A8971-5F0B-4911-87AC-F8CFD894A89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3619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Rot="1" noChangeAspect="1" noChangeArrowheads="1" noTextEdit="1"/>
          </p:cNvSpPr>
          <p:nvPr>
            <p:ph type="sldImg"/>
          </p:nvPr>
        </p:nvSpPr>
        <p:spPr>
          <a:xfrm>
            <a:off x="717550" y="796925"/>
            <a:ext cx="5575300" cy="3136900"/>
          </a:xfrm>
          <a:ln/>
        </p:spPr>
      </p:sp>
      <p:sp>
        <p:nvSpPr>
          <p:cNvPr id="34820" name="Rectangle 3"/>
          <p:cNvSpPr>
            <a:spLocks noGrp="1" noChangeArrowheads="1"/>
          </p:cNvSpPr>
          <p:nvPr>
            <p:ph type="body" idx="1"/>
          </p:nvPr>
        </p:nvSpPr>
        <p:spPr>
          <a:xfrm>
            <a:off x="684530" y="4110990"/>
            <a:ext cx="5608320" cy="4058478"/>
          </a:xfrm>
          <a:noFill/>
          <a:ln/>
        </p:spPr>
        <p:txBody>
          <a:bodyPr vert="horz" lIns="93177" tIns="46589" rIns="93177" bIns="46589" rtlCol="0"/>
          <a:lstStyle/>
          <a:p>
            <a:pPr marL="171450" lvl="0" indent="-171450">
              <a:buFont typeface="Arial" panose="020B0604020202020204" pitchFamily="34" charset="0"/>
              <a:buChar char="•"/>
            </a:pPr>
            <a:endParaRPr lang="en-US" dirty="0"/>
          </a:p>
        </p:txBody>
      </p:sp>
      <p:sp>
        <p:nvSpPr>
          <p:cNvPr id="4" name="Slide Number Placeholder 3"/>
          <p:cNvSpPr>
            <a:spLocks noGrp="1"/>
          </p:cNvSpPr>
          <p:nvPr>
            <p:ph type="sldNum" sz="quarter" idx="11"/>
          </p:nvPr>
        </p:nvSpPr>
        <p:spPr/>
        <p:txBody>
          <a:bodyPr/>
          <a:lstStyle/>
          <a:p>
            <a:fld id="{0B7636DE-24C9-474E-AD32-6848D9CBF2D2}" type="slidenum">
              <a:rPr lang="en-US" smtClean="0"/>
              <a:t>9</a:t>
            </a:fld>
            <a:endParaRPr lang="en-US" dirty="0"/>
          </a:p>
        </p:txBody>
      </p:sp>
    </p:spTree>
    <p:extLst>
      <p:ext uri="{BB962C8B-B14F-4D97-AF65-F5344CB8AC3E}">
        <p14:creationId xmlns:p14="http://schemas.microsoft.com/office/powerpoint/2010/main" val="32562925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xfrm>
            <a:off x="1169988" y="317500"/>
            <a:ext cx="4622800" cy="2600325"/>
          </a:xfrm>
          <a:ln/>
        </p:spPr>
      </p:sp>
      <p:sp>
        <p:nvSpPr>
          <p:cNvPr id="51203" name="Notes Placeholder 2"/>
          <p:cNvSpPr>
            <a:spLocks noGrp="1"/>
          </p:cNvSpPr>
          <p:nvPr>
            <p:ph type="body" idx="1"/>
          </p:nvPr>
        </p:nvSpPr>
        <p:spPr>
          <a:xfrm>
            <a:off x="324092" y="3189545"/>
            <a:ext cx="6412375" cy="3363552"/>
          </a:xfrm>
          <a:noFill/>
          <a:ln/>
        </p:spPr>
        <p:txBody>
          <a:bodyPr/>
          <a:lstStyle/>
          <a:p>
            <a:pPr marL="171450" indent="-171450">
              <a:buFont typeface="Arial" panose="020B0604020202020204" pitchFamily="34" charset="0"/>
              <a:buChar char="•"/>
            </a:pPr>
            <a:endParaRPr lang="en-US" dirty="0"/>
          </a:p>
        </p:txBody>
      </p:sp>
      <p:sp>
        <p:nvSpPr>
          <p:cNvPr id="51204" name="Slide Number Placeholder 3"/>
          <p:cNvSpPr>
            <a:spLocks noGrp="1"/>
          </p:cNvSpPr>
          <p:nvPr>
            <p:ph type="sldNum" sz="quarter" idx="5"/>
          </p:nvPr>
        </p:nvSpPr>
        <p:spPr>
          <a:noFill/>
        </p:spPr>
        <p:txBody>
          <a:bodyPr/>
          <a:lstStyle/>
          <a:p>
            <a:fld id="{0B25B270-CC2D-46CD-99C6-96504479E69D}" type="slidenum">
              <a:rPr lang="en-US"/>
              <a:pPr/>
              <a:t>10</a:t>
            </a:fld>
            <a:endParaRPr lang="en-US" dirty="0"/>
          </a:p>
        </p:txBody>
      </p:sp>
    </p:spTree>
    <p:extLst>
      <p:ext uri="{BB962C8B-B14F-4D97-AF65-F5344CB8AC3E}">
        <p14:creationId xmlns:p14="http://schemas.microsoft.com/office/powerpoint/2010/main" val="11432699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defRPr/>
            </a:pPr>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11</a:t>
            </a:fld>
            <a:endParaRPr lang="en-US" dirty="0"/>
          </a:p>
        </p:txBody>
      </p:sp>
    </p:spTree>
    <p:extLst>
      <p:ext uri="{BB962C8B-B14F-4D97-AF65-F5344CB8AC3E}">
        <p14:creationId xmlns:p14="http://schemas.microsoft.com/office/powerpoint/2010/main" val="18726452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
        <p:nvSpPr>
          <p:cNvPr id="4" name="Slide Number Placeholder 3"/>
          <p:cNvSpPr>
            <a:spLocks noGrp="1"/>
          </p:cNvSpPr>
          <p:nvPr>
            <p:ph type="sldNum" sz="quarter" idx="10"/>
          </p:nvPr>
        </p:nvSpPr>
        <p:spPr/>
        <p:txBody>
          <a:bodyPr/>
          <a:lstStyle/>
          <a:p>
            <a:fld id="{D71A8971-5F0B-4911-87AC-F8CFD894A892}" type="slidenum">
              <a:rPr lang="en-US" smtClean="0"/>
              <a:t>12</a:t>
            </a:fld>
            <a:endParaRPr lang="en-US" dirty="0"/>
          </a:p>
        </p:txBody>
      </p:sp>
    </p:spTree>
    <p:extLst>
      <p:ext uri="{BB962C8B-B14F-4D97-AF65-F5344CB8AC3E}">
        <p14:creationId xmlns:p14="http://schemas.microsoft.com/office/powerpoint/2010/main" val="36172039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D71A8971-5F0B-4911-87AC-F8CFD894A892}" type="slidenum">
              <a:rPr lang="en-US" smtClean="0"/>
              <a:t>13</a:t>
            </a:fld>
            <a:endParaRPr lang="en-US" dirty="0"/>
          </a:p>
        </p:txBody>
      </p:sp>
    </p:spTree>
    <p:extLst>
      <p:ext uri="{BB962C8B-B14F-4D97-AF65-F5344CB8AC3E}">
        <p14:creationId xmlns:p14="http://schemas.microsoft.com/office/powerpoint/2010/main" val="8317869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0B7636DE-24C9-474E-AD32-6848D9CBF2D2}" type="slidenum">
              <a:rPr lang="en-US" smtClean="0"/>
              <a:t>14</a:t>
            </a:fld>
            <a:endParaRPr lang="en-US" dirty="0"/>
          </a:p>
        </p:txBody>
      </p:sp>
    </p:spTree>
    <p:extLst>
      <p:ext uri="{BB962C8B-B14F-4D97-AF65-F5344CB8AC3E}">
        <p14:creationId xmlns:p14="http://schemas.microsoft.com/office/powerpoint/2010/main" val="24633272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15</a:t>
            </a:fld>
            <a:endParaRPr lang="en-US" dirty="0"/>
          </a:p>
        </p:txBody>
      </p:sp>
    </p:spTree>
    <p:extLst>
      <p:ext uri="{BB962C8B-B14F-4D97-AF65-F5344CB8AC3E}">
        <p14:creationId xmlns:p14="http://schemas.microsoft.com/office/powerpoint/2010/main" val="1714653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16</a:t>
            </a:fld>
            <a:endParaRPr lang="en-US" dirty="0"/>
          </a:p>
        </p:txBody>
      </p:sp>
    </p:spTree>
    <p:extLst>
      <p:ext uri="{BB962C8B-B14F-4D97-AF65-F5344CB8AC3E}">
        <p14:creationId xmlns:p14="http://schemas.microsoft.com/office/powerpoint/2010/main" val="42816491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D71A8971-5F0B-4911-87AC-F8CFD894A892}" type="slidenum">
              <a:rPr lang="en-US" smtClean="0"/>
              <a:t>17</a:t>
            </a:fld>
            <a:endParaRPr lang="en-US" dirty="0"/>
          </a:p>
        </p:txBody>
      </p:sp>
    </p:spTree>
    <p:extLst>
      <p:ext uri="{BB962C8B-B14F-4D97-AF65-F5344CB8AC3E}">
        <p14:creationId xmlns:p14="http://schemas.microsoft.com/office/powerpoint/2010/main" val="2264253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D71A8971-5F0B-4911-87AC-F8CFD894A892}" type="slidenum">
              <a:rPr lang="en-US" smtClean="0"/>
              <a:t>18</a:t>
            </a:fld>
            <a:endParaRPr lang="en-US" dirty="0"/>
          </a:p>
        </p:txBody>
      </p:sp>
    </p:spTree>
    <p:extLst>
      <p:ext uri="{BB962C8B-B14F-4D97-AF65-F5344CB8AC3E}">
        <p14:creationId xmlns:p14="http://schemas.microsoft.com/office/powerpoint/2010/main" val="18719522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D71A8971-5F0B-4911-87AC-F8CFD894A892}" type="slidenum">
              <a:rPr lang="en-US" smtClean="0"/>
              <a:t>19</a:t>
            </a:fld>
            <a:endParaRPr lang="en-US" dirty="0"/>
          </a:p>
        </p:txBody>
      </p:sp>
    </p:spTree>
    <p:extLst>
      <p:ext uri="{BB962C8B-B14F-4D97-AF65-F5344CB8AC3E}">
        <p14:creationId xmlns:p14="http://schemas.microsoft.com/office/powerpoint/2010/main" val="4578512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D71A8971-5F0B-4911-87AC-F8CFD894A892}" type="slidenum">
              <a:rPr lang="en-US" smtClean="0"/>
              <a:t>20</a:t>
            </a:fld>
            <a:endParaRPr lang="en-US" dirty="0"/>
          </a:p>
        </p:txBody>
      </p:sp>
    </p:spTree>
    <p:extLst>
      <p:ext uri="{BB962C8B-B14F-4D97-AF65-F5344CB8AC3E}">
        <p14:creationId xmlns:p14="http://schemas.microsoft.com/office/powerpoint/2010/main" val="34445429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D71A8971-5F0B-4911-87AC-F8CFD894A892}" type="slidenum">
              <a:rPr lang="en-US" smtClean="0"/>
              <a:t>21</a:t>
            </a:fld>
            <a:endParaRPr lang="en-US" dirty="0"/>
          </a:p>
        </p:txBody>
      </p:sp>
    </p:spTree>
    <p:extLst>
      <p:ext uri="{BB962C8B-B14F-4D97-AF65-F5344CB8AC3E}">
        <p14:creationId xmlns:p14="http://schemas.microsoft.com/office/powerpoint/2010/main" val="33438497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725" y="407988"/>
            <a:ext cx="6584950" cy="3705225"/>
          </a:xfrm>
        </p:spPr>
      </p:sp>
      <p:sp>
        <p:nvSpPr>
          <p:cNvPr id="3" name="Notes Placeholder 2"/>
          <p:cNvSpPr>
            <a:spLocks noGrp="1"/>
          </p:cNvSpPr>
          <p:nvPr>
            <p:ph type="body" idx="1"/>
          </p:nvPr>
        </p:nvSpPr>
        <p:spPr>
          <a:xfrm>
            <a:off x="572451" y="4269924"/>
            <a:ext cx="5608320" cy="4404375"/>
          </a:xfrm>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D71A8971-5F0B-4911-87AC-F8CFD894A892}" type="slidenum">
              <a:rPr lang="en-US" smtClean="0"/>
              <a:t>22</a:t>
            </a:fld>
            <a:endParaRPr lang="en-US" dirty="0"/>
          </a:p>
        </p:txBody>
      </p:sp>
    </p:spTree>
    <p:extLst>
      <p:ext uri="{BB962C8B-B14F-4D97-AF65-F5344CB8AC3E}">
        <p14:creationId xmlns:p14="http://schemas.microsoft.com/office/powerpoint/2010/main" val="23197156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050"/>
          <p:cNvSpPr>
            <a:spLocks noGrp="1" noRot="1" noChangeAspect="1" noChangeArrowheads="1" noTextEdit="1"/>
          </p:cNvSpPr>
          <p:nvPr>
            <p:ph type="sldImg"/>
          </p:nvPr>
        </p:nvSpPr>
        <p:spPr>
          <a:ln/>
        </p:spPr>
      </p:sp>
      <p:sp>
        <p:nvSpPr>
          <p:cNvPr id="26628" name="Rectangle 2051"/>
          <p:cNvSpPr>
            <a:spLocks noGrp="1" noChangeArrowheads="1"/>
          </p:cNvSpPr>
          <p:nvPr>
            <p:ph type="body" idx="1"/>
          </p:nvPr>
        </p:nvSpPr>
        <p:spPr/>
        <p:txBody>
          <a:bodyPr vert="horz" lIns="93177" tIns="46589" rIns="93177" bIns="46589" rtlCol="0"/>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1"/>
          </p:nvPr>
        </p:nvSpPr>
        <p:spPr/>
        <p:txBody>
          <a:bodyPr/>
          <a:lstStyle/>
          <a:p>
            <a:fld id="{0B7636DE-24C9-474E-AD32-6848D9CBF2D2}" type="slidenum">
              <a:rPr lang="en-US" smtClean="0"/>
              <a:t>23</a:t>
            </a:fld>
            <a:endParaRPr lang="en-US" dirty="0"/>
          </a:p>
        </p:txBody>
      </p:sp>
    </p:spTree>
    <p:extLst>
      <p:ext uri="{BB962C8B-B14F-4D97-AF65-F5344CB8AC3E}">
        <p14:creationId xmlns:p14="http://schemas.microsoft.com/office/powerpoint/2010/main" val="36213893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vert="horz" lIns="93177" tIns="46589" rIns="93177" bIns="46589" rtlCol="0"/>
          <a:lstStyle/>
          <a:p>
            <a:pPr marL="171450" indent="-171450">
              <a:buFont typeface="Arial" panose="020B0604020202020204" pitchFamily="34" charset="0"/>
              <a:buChar char="•"/>
            </a:pPr>
            <a:endParaRPr lang="es-CL" dirty="0"/>
          </a:p>
        </p:txBody>
      </p:sp>
      <p:sp>
        <p:nvSpPr>
          <p:cNvPr id="7" name="Slide Number Placeholder 6"/>
          <p:cNvSpPr>
            <a:spLocks noGrp="1"/>
          </p:cNvSpPr>
          <p:nvPr>
            <p:ph type="sldNum" sz="quarter" idx="11"/>
          </p:nvPr>
        </p:nvSpPr>
        <p:spPr/>
        <p:txBody>
          <a:bodyPr/>
          <a:lstStyle/>
          <a:p>
            <a:fld id="{0B7636DE-24C9-474E-AD32-6848D9CBF2D2}" type="slidenum">
              <a:rPr lang="en-US" smtClean="0"/>
              <a:t>24</a:t>
            </a:fld>
            <a:endParaRPr lang="en-US" dirty="0"/>
          </a:p>
        </p:txBody>
      </p:sp>
    </p:spTree>
    <p:extLst>
      <p:ext uri="{BB962C8B-B14F-4D97-AF65-F5344CB8AC3E}">
        <p14:creationId xmlns:p14="http://schemas.microsoft.com/office/powerpoint/2010/main" val="4492047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050"/>
          <p:cNvSpPr>
            <a:spLocks noGrp="1" noRot="1" noChangeAspect="1" noChangeArrowheads="1" noTextEdit="1"/>
          </p:cNvSpPr>
          <p:nvPr>
            <p:ph type="sldImg"/>
          </p:nvPr>
        </p:nvSpPr>
        <p:spPr>
          <a:ln/>
        </p:spPr>
      </p:sp>
      <p:sp>
        <p:nvSpPr>
          <p:cNvPr id="26628" name="Rectangle 2051"/>
          <p:cNvSpPr>
            <a:spLocks noGrp="1" noChangeArrowheads="1"/>
          </p:cNvSpPr>
          <p:nvPr>
            <p:ph type="body" idx="1"/>
          </p:nvPr>
        </p:nvSpPr>
        <p:spPr/>
        <p:txBody>
          <a:bodyPr vert="horz" lIns="93177" tIns="46589" rIns="93177" bIns="46589" rtlCol="0"/>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1"/>
          </p:nvPr>
        </p:nvSpPr>
        <p:spPr/>
        <p:txBody>
          <a:bodyPr/>
          <a:lstStyle/>
          <a:p>
            <a:fld id="{0B7636DE-24C9-474E-AD32-6848D9CBF2D2}" type="slidenum">
              <a:rPr lang="en-US" smtClean="0"/>
              <a:t>25</a:t>
            </a:fld>
            <a:endParaRPr lang="en-US" dirty="0"/>
          </a:p>
        </p:txBody>
      </p:sp>
    </p:spTree>
    <p:extLst>
      <p:ext uri="{BB962C8B-B14F-4D97-AF65-F5344CB8AC3E}">
        <p14:creationId xmlns:p14="http://schemas.microsoft.com/office/powerpoint/2010/main" val="3242600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050"/>
          <p:cNvSpPr>
            <a:spLocks noGrp="1" noRot="1" noChangeAspect="1" noChangeArrowheads="1" noTextEdit="1"/>
          </p:cNvSpPr>
          <p:nvPr>
            <p:ph type="sldImg"/>
          </p:nvPr>
        </p:nvSpPr>
        <p:spPr>
          <a:ln/>
        </p:spPr>
      </p:sp>
      <p:sp>
        <p:nvSpPr>
          <p:cNvPr id="26628" name="Rectangle 2051"/>
          <p:cNvSpPr>
            <a:spLocks noGrp="1" noChangeArrowheads="1"/>
          </p:cNvSpPr>
          <p:nvPr>
            <p:ph type="body" idx="1"/>
          </p:nvPr>
        </p:nvSpPr>
        <p:spPr/>
        <p:txBody>
          <a:bodyPr vert="horz" lIns="93177" tIns="46589" rIns="93177" bIns="46589" rtlCol="0"/>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1"/>
          </p:nvPr>
        </p:nvSpPr>
        <p:spPr/>
        <p:txBody>
          <a:bodyPr/>
          <a:lstStyle/>
          <a:p>
            <a:fld id="{0B7636DE-24C9-474E-AD32-6848D9CBF2D2}" type="slidenum">
              <a:rPr lang="en-US" smtClean="0"/>
              <a:t>26</a:t>
            </a:fld>
            <a:endParaRPr lang="en-US" dirty="0"/>
          </a:p>
        </p:txBody>
      </p:sp>
    </p:spTree>
    <p:extLst>
      <p:ext uri="{BB962C8B-B14F-4D97-AF65-F5344CB8AC3E}">
        <p14:creationId xmlns:p14="http://schemas.microsoft.com/office/powerpoint/2010/main" val="659992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050"/>
          <p:cNvSpPr>
            <a:spLocks noGrp="1" noRot="1" noChangeAspect="1" noChangeArrowheads="1" noTextEdit="1"/>
          </p:cNvSpPr>
          <p:nvPr>
            <p:ph type="sldImg"/>
          </p:nvPr>
        </p:nvSpPr>
        <p:spPr>
          <a:ln/>
        </p:spPr>
      </p:sp>
      <p:sp>
        <p:nvSpPr>
          <p:cNvPr id="26628" name="Rectangle 2051"/>
          <p:cNvSpPr>
            <a:spLocks noGrp="1" noChangeArrowheads="1"/>
          </p:cNvSpPr>
          <p:nvPr>
            <p:ph type="body" idx="1"/>
          </p:nvPr>
        </p:nvSpPr>
        <p:spPr/>
        <p:txBody>
          <a:bodyPr vert="horz" lIns="93177" tIns="46589" rIns="93177" bIns="46589" rtlCol="0"/>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
        <p:nvSpPr>
          <p:cNvPr id="4" name="Slide Number Placeholder 3"/>
          <p:cNvSpPr>
            <a:spLocks noGrp="1"/>
          </p:cNvSpPr>
          <p:nvPr>
            <p:ph type="sldNum" sz="quarter" idx="11"/>
          </p:nvPr>
        </p:nvSpPr>
        <p:spPr/>
        <p:txBody>
          <a:bodyPr/>
          <a:lstStyle/>
          <a:p>
            <a:fld id="{0B7636DE-24C9-474E-AD32-6848D9CBF2D2}" type="slidenum">
              <a:rPr lang="en-US" smtClean="0"/>
              <a:t>27</a:t>
            </a:fld>
            <a:endParaRPr lang="en-US" dirty="0"/>
          </a:p>
        </p:txBody>
      </p:sp>
    </p:spTree>
    <p:extLst>
      <p:ext uri="{BB962C8B-B14F-4D97-AF65-F5344CB8AC3E}">
        <p14:creationId xmlns:p14="http://schemas.microsoft.com/office/powerpoint/2010/main" val="31014846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050"/>
          <p:cNvSpPr>
            <a:spLocks noGrp="1" noRot="1" noChangeAspect="1" noChangeArrowheads="1" noTextEdit="1"/>
          </p:cNvSpPr>
          <p:nvPr>
            <p:ph type="sldImg"/>
          </p:nvPr>
        </p:nvSpPr>
        <p:spPr>
          <a:ln/>
        </p:spPr>
      </p:sp>
      <p:sp>
        <p:nvSpPr>
          <p:cNvPr id="26628" name="Rectangle 2051"/>
          <p:cNvSpPr>
            <a:spLocks noGrp="1" noChangeArrowheads="1"/>
          </p:cNvSpPr>
          <p:nvPr>
            <p:ph type="body" idx="1"/>
          </p:nvPr>
        </p:nvSpPr>
        <p:spPr>
          <a:noFill/>
          <a:ln/>
        </p:spPr>
        <p:txBody>
          <a:bodyPr vert="horz" lIns="108850" tIns="54425" rIns="108850" bIns="54425" rtlCol="0"/>
          <a:lstStyle/>
          <a:p>
            <a:pPr marL="0" indent="0">
              <a:buNone/>
            </a:pPr>
            <a:endParaRPr lang="en-US" dirty="0"/>
          </a:p>
        </p:txBody>
      </p:sp>
      <p:sp>
        <p:nvSpPr>
          <p:cNvPr id="4" name="Slide Number Placeholder 3"/>
          <p:cNvSpPr>
            <a:spLocks noGrp="1"/>
          </p:cNvSpPr>
          <p:nvPr>
            <p:ph type="sldNum" sz="quarter" idx="11"/>
          </p:nvPr>
        </p:nvSpPr>
        <p:spPr/>
        <p:txBody>
          <a:bodyPr/>
          <a:lstStyle/>
          <a:p>
            <a:fld id="{0B7636DE-24C9-474E-AD32-6848D9CBF2D2}" type="slidenum">
              <a:rPr lang="en-US" smtClean="0"/>
              <a:t>28</a:t>
            </a:fld>
            <a:endParaRPr lang="en-US" dirty="0"/>
          </a:p>
        </p:txBody>
      </p:sp>
    </p:spTree>
    <p:extLst>
      <p:ext uri="{BB962C8B-B14F-4D97-AF65-F5344CB8AC3E}">
        <p14:creationId xmlns:p14="http://schemas.microsoft.com/office/powerpoint/2010/main" val="17641177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29</a:t>
            </a:fld>
            <a:endParaRPr lang="en-US" dirty="0"/>
          </a:p>
        </p:txBody>
      </p:sp>
    </p:spTree>
    <p:extLst>
      <p:ext uri="{BB962C8B-B14F-4D97-AF65-F5344CB8AC3E}">
        <p14:creationId xmlns:p14="http://schemas.microsoft.com/office/powerpoint/2010/main" val="18845148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A33367-C7DD-4070-8A8A-4A94FB71ED67}" type="slidenum">
              <a:rPr lang="en-US" smtClean="0"/>
              <a:t>30</a:t>
            </a:fld>
            <a:endParaRPr lang="en-US" dirty="0"/>
          </a:p>
        </p:txBody>
      </p:sp>
    </p:spTree>
    <p:extLst>
      <p:ext uri="{BB962C8B-B14F-4D97-AF65-F5344CB8AC3E}">
        <p14:creationId xmlns:p14="http://schemas.microsoft.com/office/powerpoint/2010/main" val="29525801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63ECC8-719A-498E-B101-491B6A35558E}" type="slidenum">
              <a:rPr lang="en-US" smtClean="0"/>
              <a:t>‹#›</a:t>
            </a:fld>
            <a:endParaRPr lang="en-US" dirty="0"/>
          </a:p>
        </p:txBody>
      </p:sp>
    </p:spTree>
    <p:extLst>
      <p:ext uri="{BB962C8B-B14F-4D97-AF65-F5344CB8AC3E}">
        <p14:creationId xmlns:p14="http://schemas.microsoft.com/office/powerpoint/2010/main" val="4286397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2438400" y="6319447"/>
            <a:ext cx="2743200" cy="365125"/>
          </a:xfrm>
          <a:prstGeom prst="rect">
            <a:avLst/>
          </a:prstGeom>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63ECC8-719A-498E-B101-491B6A35558E}" type="slidenum">
              <a:rPr lang="en-US" smtClean="0"/>
              <a:t>‹#›</a:t>
            </a:fld>
            <a:endParaRPr lang="en-US" dirty="0"/>
          </a:p>
        </p:txBody>
      </p:sp>
    </p:spTree>
    <p:extLst>
      <p:ext uri="{BB962C8B-B14F-4D97-AF65-F5344CB8AC3E}">
        <p14:creationId xmlns:p14="http://schemas.microsoft.com/office/powerpoint/2010/main" val="3835003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2438400" y="6319447"/>
            <a:ext cx="2743200" cy="365125"/>
          </a:xfrm>
          <a:prstGeom prst="rect">
            <a:avLst/>
          </a:prstGeom>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63ECC8-719A-498E-B101-491B6A35558E}" type="slidenum">
              <a:rPr lang="en-US" smtClean="0"/>
              <a:t>‹#›</a:t>
            </a:fld>
            <a:endParaRPr lang="en-US" dirty="0"/>
          </a:p>
        </p:txBody>
      </p:sp>
    </p:spTree>
    <p:extLst>
      <p:ext uri="{BB962C8B-B14F-4D97-AF65-F5344CB8AC3E}">
        <p14:creationId xmlns:p14="http://schemas.microsoft.com/office/powerpoint/2010/main" val="2350106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2438400" y="6319447"/>
            <a:ext cx="2743200" cy="365125"/>
          </a:xfrm>
          <a:prstGeom prst="rect">
            <a:avLst/>
          </a:prstGeom>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C63ECC8-719A-498E-B101-491B6A35558E}" type="slidenum">
              <a:rPr lang="en-US" smtClean="0"/>
              <a:t>‹#›</a:t>
            </a:fld>
            <a:endParaRPr lang="en-US" dirty="0"/>
          </a:p>
        </p:txBody>
      </p:sp>
    </p:spTree>
    <p:extLst>
      <p:ext uri="{BB962C8B-B14F-4D97-AF65-F5344CB8AC3E}">
        <p14:creationId xmlns:p14="http://schemas.microsoft.com/office/powerpoint/2010/main" val="2686677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2438400" y="6319447"/>
            <a:ext cx="2743200" cy="365125"/>
          </a:xfrm>
          <a:prstGeom prst="rect">
            <a:avLst/>
          </a:prstGeom>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C63ECC8-719A-498E-B101-491B6A35558E}" type="slidenum">
              <a:rPr lang="en-US" smtClean="0"/>
              <a:t>‹#›</a:t>
            </a:fld>
            <a:endParaRPr lang="en-US" dirty="0"/>
          </a:p>
        </p:txBody>
      </p:sp>
    </p:spTree>
    <p:extLst>
      <p:ext uri="{BB962C8B-B14F-4D97-AF65-F5344CB8AC3E}">
        <p14:creationId xmlns:p14="http://schemas.microsoft.com/office/powerpoint/2010/main" val="2599559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2438400" y="6319447"/>
            <a:ext cx="2743200" cy="365125"/>
          </a:xfrm>
          <a:prstGeom prst="rect">
            <a:avLst/>
          </a:prstGeom>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C63ECC8-719A-498E-B101-491B6A35558E}" type="slidenum">
              <a:rPr lang="en-US" smtClean="0"/>
              <a:t>‹#›</a:t>
            </a:fld>
            <a:endParaRPr lang="en-US" dirty="0"/>
          </a:p>
        </p:txBody>
      </p:sp>
    </p:spTree>
    <p:extLst>
      <p:ext uri="{BB962C8B-B14F-4D97-AF65-F5344CB8AC3E}">
        <p14:creationId xmlns:p14="http://schemas.microsoft.com/office/powerpoint/2010/main" val="2030695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438400" y="6319447"/>
            <a:ext cx="2743200" cy="365125"/>
          </a:xfrm>
          <a:prstGeom prst="rect">
            <a:avLst/>
          </a:prstGeom>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C63ECC8-719A-498E-B101-491B6A35558E}" type="slidenum">
              <a:rPr lang="en-US" smtClean="0"/>
              <a:t>‹#›</a:t>
            </a:fld>
            <a:endParaRPr lang="en-US" dirty="0"/>
          </a:p>
        </p:txBody>
      </p:sp>
    </p:spTree>
    <p:extLst>
      <p:ext uri="{BB962C8B-B14F-4D97-AF65-F5344CB8AC3E}">
        <p14:creationId xmlns:p14="http://schemas.microsoft.com/office/powerpoint/2010/main" val="2640345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2438400" y="6319447"/>
            <a:ext cx="2743200" cy="365125"/>
          </a:xfrm>
          <a:prstGeom prst="rect">
            <a:avLst/>
          </a:prstGeom>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C63ECC8-719A-498E-B101-491B6A35558E}" type="slidenum">
              <a:rPr lang="en-US" smtClean="0"/>
              <a:t>‹#›</a:t>
            </a:fld>
            <a:endParaRPr lang="en-US" dirty="0"/>
          </a:p>
        </p:txBody>
      </p:sp>
    </p:spTree>
    <p:extLst>
      <p:ext uri="{BB962C8B-B14F-4D97-AF65-F5344CB8AC3E}">
        <p14:creationId xmlns:p14="http://schemas.microsoft.com/office/powerpoint/2010/main" val="18291279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2438400" y="6319447"/>
            <a:ext cx="2743200" cy="365125"/>
          </a:xfrm>
          <a:prstGeom prst="rect">
            <a:avLst/>
          </a:prstGeom>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C63ECC8-719A-498E-B101-491B6A35558E}" type="slidenum">
              <a:rPr lang="en-US" smtClean="0"/>
              <a:t>‹#›</a:t>
            </a:fld>
            <a:endParaRPr lang="en-US" dirty="0"/>
          </a:p>
        </p:txBody>
      </p:sp>
    </p:spTree>
    <p:extLst>
      <p:ext uri="{BB962C8B-B14F-4D97-AF65-F5344CB8AC3E}">
        <p14:creationId xmlns:p14="http://schemas.microsoft.com/office/powerpoint/2010/main" val="3194733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2438400" y="6319447"/>
            <a:ext cx="2743200" cy="365125"/>
          </a:xfrm>
          <a:prstGeom prst="rect">
            <a:avLst/>
          </a:prstGeom>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63ECC8-719A-498E-B101-491B6A35558E}" type="slidenum">
              <a:rPr lang="en-US" smtClean="0"/>
              <a:t>‹#›</a:t>
            </a:fld>
            <a:endParaRPr lang="en-US" dirty="0"/>
          </a:p>
        </p:txBody>
      </p:sp>
    </p:spTree>
    <p:extLst>
      <p:ext uri="{BB962C8B-B14F-4D97-AF65-F5344CB8AC3E}">
        <p14:creationId xmlns:p14="http://schemas.microsoft.com/office/powerpoint/2010/main" val="1203020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2438400" y="6319447"/>
            <a:ext cx="2743200" cy="365125"/>
          </a:xfrm>
          <a:prstGeom prst="rect">
            <a:avLst/>
          </a:prstGeom>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63ECC8-719A-498E-B101-491B6A35558E}" type="slidenum">
              <a:rPr lang="en-US" smtClean="0"/>
              <a:t>‹#›</a:t>
            </a:fld>
            <a:endParaRPr lang="en-US" dirty="0"/>
          </a:p>
        </p:txBody>
      </p:sp>
    </p:spTree>
    <p:extLst>
      <p:ext uri="{BB962C8B-B14F-4D97-AF65-F5344CB8AC3E}">
        <p14:creationId xmlns:p14="http://schemas.microsoft.com/office/powerpoint/2010/main" val="12571175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6267144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endParaRPr lang="en-US" dirty="0"/>
          </a:p>
        </p:txBody>
      </p:sp>
      <p:sp>
        <p:nvSpPr>
          <p:cNvPr id="3" name="Slide Number Placeholder 2"/>
          <p:cNvSpPr>
            <a:spLocks noGrp="1"/>
          </p:cNvSpPr>
          <p:nvPr>
            <p:ph type="sldNum" sz="quarter" idx="11"/>
          </p:nvPr>
        </p:nvSpPr>
        <p:spPr/>
        <p:txBody>
          <a:bodyPr/>
          <a:lstStyle/>
          <a:p>
            <a:fld id="{5212C905-FF40-4437-BDDD-7BDE312C732D}" type="slidenum">
              <a:rPr lang="en-US" smtClean="0"/>
              <a:pPr/>
              <a:t>‹#›</a:t>
            </a:fld>
            <a:endParaRPr lang="en-US" dirty="0"/>
          </a:p>
        </p:txBody>
      </p:sp>
    </p:spTree>
    <p:extLst>
      <p:ext uri="{BB962C8B-B14F-4D97-AF65-F5344CB8AC3E}">
        <p14:creationId xmlns:p14="http://schemas.microsoft.com/office/powerpoint/2010/main" val="1213746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p:cNvSpPr>
            <a:spLocks noGrp="1"/>
          </p:cNvSpPr>
          <p:nvPr>
            <p:ph type="ftr" sz="quarter" idx="11"/>
          </p:nvPr>
        </p:nvSpPr>
        <p:spPr/>
        <p:txBody>
          <a:bodyPr/>
          <a:lstStyle>
            <a:lvl1pPr>
              <a:defRPr cap="small" baseline="0"/>
            </a:lvl1pPr>
          </a:lstStyle>
          <a:p>
            <a:r>
              <a:rPr lang="en-US"/>
              <a:t>Pre-decisional</a:t>
            </a:r>
          </a:p>
        </p:txBody>
      </p:sp>
      <p:sp>
        <p:nvSpPr>
          <p:cNvPr id="6" name="Slide Number Placeholder 5"/>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30941675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2438400" y="6319447"/>
            <a:ext cx="27432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lvl1pPr>
              <a:defRPr cap="small" baseline="0"/>
            </a:lvl1pPr>
          </a:lstStyle>
          <a:p>
            <a:r>
              <a:rPr lang="en-US"/>
              <a:t>Pre-decisional</a:t>
            </a:r>
          </a:p>
        </p:txBody>
      </p:sp>
      <p:sp>
        <p:nvSpPr>
          <p:cNvPr id="6" name="Slide Number Placeholder 5"/>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6577982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2438400" y="6319447"/>
            <a:ext cx="27432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r>
              <a:rPr lang="en-US"/>
              <a:t>Pre-decisional</a:t>
            </a:r>
          </a:p>
        </p:txBody>
      </p:sp>
      <p:sp>
        <p:nvSpPr>
          <p:cNvPr id="6" name="Slide Number Placeholder 5"/>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40122558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2438400" y="6319447"/>
            <a:ext cx="2743200" cy="365125"/>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r>
              <a:rPr lang="en-US"/>
              <a:t>Pre-decisional</a:t>
            </a:r>
          </a:p>
        </p:txBody>
      </p:sp>
      <p:sp>
        <p:nvSpPr>
          <p:cNvPr id="7" name="Slide Number Placeholder 6"/>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24227783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2438400" y="6319447"/>
            <a:ext cx="2743200" cy="365125"/>
          </a:xfrm>
          <a:prstGeom prst="rect">
            <a:avLst/>
          </a:prstGeom>
        </p:spPr>
        <p:txBody>
          <a:bodyPr/>
          <a:lstStyle/>
          <a:p>
            <a:endParaRPr lang="en-US"/>
          </a:p>
        </p:txBody>
      </p:sp>
      <p:sp>
        <p:nvSpPr>
          <p:cNvPr id="8" name="Footer Placeholder 7"/>
          <p:cNvSpPr>
            <a:spLocks noGrp="1"/>
          </p:cNvSpPr>
          <p:nvPr>
            <p:ph type="ftr" sz="quarter" idx="11"/>
          </p:nvPr>
        </p:nvSpPr>
        <p:spPr/>
        <p:txBody>
          <a:bodyPr/>
          <a:lstStyle/>
          <a:p>
            <a:r>
              <a:rPr lang="en-US"/>
              <a:t>Pre-decisional</a:t>
            </a:r>
          </a:p>
        </p:txBody>
      </p:sp>
      <p:sp>
        <p:nvSpPr>
          <p:cNvPr id="9" name="Slide Number Placeholder 8"/>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26931083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2438400" y="6319447"/>
            <a:ext cx="2743200" cy="365125"/>
          </a:xfrm>
          <a:prstGeom prst="rect">
            <a:avLst/>
          </a:prstGeom>
        </p:spPr>
        <p:txBody>
          <a:bodyPr/>
          <a:lstStyle/>
          <a:p>
            <a:endParaRPr lang="en-US"/>
          </a:p>
        </p:txBody>
      </p:sp>
      <p:sp>
        <p:nvSpPr>
          <p:cNvPr id="4" name="Footer Placeholder 3"/>
          <p:cNvSpPr>
            <a:spLocks noGrp="1"/>
          </p:cNvSpPr>
          <p:nvPr>
            <p:ph type="ftr" sz="quarter" idx="11"/>
          </p:nvPr>
        </p:nvSpPr>
        <p:spPr/>
        <p:txBody>
          <a:bodyPr/>
          <a:lstStyle/>
          <a:p>
            <a:r>
              <a:rPr lang="en-US"/>
              <a:t>Pre-decisional</a:t>
            </a:r>
          </a:p>
        </p:txBody>
      </p:sp>
      <p:sp>
        <p:nvSpPr>
          <p:cNvPr id="5" name="Slide Number Placeholder 4"/>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30690919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438400" y="6319447"/>
            <a:ext cx="2743200" cy="365125"/>
          </a:xfrm>
          <a:prstGeom prst="rect">
            <a:avLst/>
          </a:prstGeom>
        </p:spPr>
        <p:txBody>
          <a:bodyPr/>
          <a:lstStyle/>
          <a:p>
            <a:endParaRPr lang="en-US"/>
          </a:p>
        </p:txBody>
      </p:sp>
      <p:sp>
        <p:nvSpPr>
          <p:cNvPr id="3" name="Footer Placeholder 2"/>
          <p:cNvSpPr>
            <a:spLocks noGrp="1"/>
          </p:cNvSpPr>
          <p:nvPr>
            <p:ph type="ftr" sz="quarter" idx="11"/>
          </p:nvPr>
        </p:nvSpPr>
        <p:spPr/>
        <p:txBody>
          <a:bodyPr/>
          <a:lstStyle/>
          <a:p>
            <a:r>
              <a:rPr lang="en-US"/>
              <a:t>Pre-decisional</a:t>
            </a:r>
          </a:p>
        </p:txBody>
      </p:sp>
      <p:sp>
        <p:nvSpPr>
          <p:cNvPr id="4" name="Slide Number Placeholder 3"/>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29404947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2438400" y="6319447"/>
            <a:ext cx="2743200" cy="365125"/>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r>
              <a:rPr lang="en-US"/>
              <a:t>Pre-decisional</a:t>
            </a:r>
          </a:p>
        </p:txBody>
      </p:sp>
      <p:sp>
        <p:nvSpPr>
          <p:cNvPr id="7" name="Slide Number Placeholder 6"/>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9125481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2438400" y="6319447"/>
            <a:ext cx="2743200" cy="365125"/>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r>
              <a:rPr lang="en-US"/>
              <a:t>Pre-decisional</a:t>
            </a:r>
          </a:p>
        </p:txBody>
      </p:sp>
      <p:sp>
        <p:nvSpPr>
          <p:cNvPr id="7" name="Slide Number Placeholder 6"/>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11415646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2438400" y="6319447"/>
            <a:ext cx="27432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r>
              <a:rPr lang="en-US"/>
              <a:t>Pre-decisional</a:t>
            </a:r>
          </a:p>
        </p:txBody>
      </p:sp>
      <p:sp>
        <p:nvSpPr>
          <p:cNvPr id="6" name="Slide Number Placeholder 5"/>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7622990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2438400" y="6319447"/>
            <a:ext cx="27432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r>
              <a:rPr lang="en-US"/>
              <a:t>Pre-decisional</a:t>
            </a:r>
          </a:p>
        </p:txBody>
      </p:sp>
      <p:sp>
        <p:nvSpPr>
          <p:cNvPr id="6" name="Slide Number Placeholder 5"/>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95998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1.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63ECC8-719A-498E-B101-491B6A35558E}" type="slidenum">
              <a:rPr lang="en-US" smtClean="0"/>
              <a:t>‹#›</a:t>
            </a:fld>
            <a:endParaRPr lang="en-US" dirty="0"/>
          </a:p>
        </p:txBody>
      </p:sp>
      <p:pic>
        <p:nvPicPr>
          <p:cNvPr id="8" name="Picture 7"/>
          <p:cNvPicPr>
            <a:picLocks noSelect="1" noChangeAspect="1"/>
          </p:cNvPicPr>
          <p:nvPr userDrawn="1"/>
        </p:nvPicPr>
        <p:blipFill>
          <a:blip r:embed="rId15">
            <a:extLst>
              <a:ext uri="{28A0092B-C50C-407E-A947-70E740481C1C}">
                <a14:useLocalDpi xmlns:a14="http://schemas.microsoft.com/office/drawing/2010/main" val="0"/>
              </a:ext>
            </a:extLst>
          </a:blip>
          <a:stretch>
            <a:fillRect/>
          </a:stretch>
        </p:blipFill>
        <p:spPr>
          <a:xfrm>
            <a:off x="115325" y="5796743"/>
            <a:ext cx="1810669" cy="1030313"/>
          </a:xfrm>
          <a:prstGeom prst="rect">
            <a:avLst/>
          </a:prstGeom>
        </p:spPr>
      </p:pic>
    </p:spTree>
    <p:extLst>
      <p:ext uri="{BB962C8B-B14F-4D97-AF65-F5344CB8AC3E}">
        <p14:creationId xmlns:p14="http://schemas.microsoft.com/office/powerpoint/2010/main" val="23385936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Pre-decisional</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63ECC8-719A-498E-B101-491B6A35558E}" type="slidenum">
              <a:rPr lang="en-US" smtClean="0"/>
              <a:t>‹#›</a:t>
            </a:fld>
            <a:endParaRPr lang="en-US"/>
          </a:p>
        </p:txBody>
      </p:sp>
      <p:pic>
        <p:nvPicPr>
          <p:cNvPr id="8" name="Picture 7"/>
          <p:cNvPicPr>
            <a:picLocks noSelect="1" noChangeAspect="1"/>
          </p:cNvPicPr>
          <p:nvPr userDrawn="1"/>
        </p:nvPicPr>
        <p:blipFill>
          <a:blip r:embed="rId13">
            <a:extLst>
              <a:ext uri="{28A0092B-C50C-407E-A947-70E740481C1C}">
                <a14:useLocalDpi xmlns:a14="http://schemas.microsoft.com/office/drawing/2010/main" val="0"/>
              </a:ext>
            </a:extLst>
          </a:blip>
          <a:stretch>
            <a:fillRect/>
          </a:stretch>
        </p:blipFill>
        <p:spPr>
          <a:xfrm>
            <a:off x="115325" y="5796743"/>
            <a:ext cx="1810669" cy="1030313"/>
          </a:xfrm>
          <a:prstGeom prst="rect">
            <a:avLst/>
          </a:prstGeom>
        </p:spPr>
      </p:pic>
    </p:spTree>
    <p:extLst>
      <p:ext uri="{BB962C8B-B14F-4D97-AF65-F5344CB8AC3E}">
        <p14:creationId xmlns:p14="http://schemas.microsoft.com/office/powerpoint/2010/main" val="208069677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mailto:pop.challenge@census.gov"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mailto:pop.bert@census.gov"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mailto:thomas.r.burson@census.gov" TargetMode="External"/><Relationship Id="rId7" Type="http://schemas.openxmlformats.org/officeDocument/2006/relationships/image" Target="../media/image25.sv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9.xml"/><Relationship Id="rId4" Type="http://schemas.openxmlformats.org/officeDocument/2006/relationships/image" Target="../media/image2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44B01A2-5E56-47D3-A92C-EF81D3CC958E}"/>
              </a:ext>
            </a:extLst>
          </p:cNvPr>
          <p:cNvSpPr>
            <a:spLocks noGrp="1"/>
          </p:cNvSpPr>
          <p:nvPr>
            <p:ph type="sldNum" sz="quarter" idx="12"/>
          </p:nvPr>
        </p:nvSpPr>
        <p:spPr/>
        <p:txBody>
          <a:bodyPr/>
          <a:lstStyle/>
          <a:p>
            <a:fld id="{FC63ECC8-719A-498E-B101-491B6A35558E}" type="slidenum">
              <a:rPr lang="en-US" smtClean="0"/>
              <a:t>1</a:t>
            </a:fld>
            <a:endParaRPr lang="en-US" dirty="0"/>
          </a:p>
        </p:txBody>
      </p:sp>
      <p:sp>
        <p:nvSpPr>
          <p:cNvPr id="5" name="TextBox 4">
            <a:extLst>
              <a:ext uri="{FF2B5EF4-FFF2-40B4-BE49-F238E27FC236}">
                <a16:creationId xmlns:a16="http://schemas.microsoft.com/office/drawing/2014/main" id="{F03A9407-FE91-4179-B7DE-EFD802D181F7}"/>
              </a:ext>
            </a:extLst>
          </p:cNvPr>
          <p:cNvSpPr txBox="1"/>
          <p:nvPr/>
        </p:nvSpPr>
        <p:spPr>
          <a:xfrm>
            <a:off x="2028971" y="6000303"/>
            <a:ext cx="8134057" cy="538609"/>
          </a:xfrm>
          <a:prstGeom prst="rect">
            <a:avLst/>
          </a:prstGeom>
          <a:noFill/>
        </p:spPr>
        <p:txBody>
          <a:bodyPr wrap="square">
            <a:spAutoFit/>
          </a:bodyPr>
          <a:lstStyle/>
          <a:p>
            <a:pPr lvl="0">
              <a:defRPr/>
            </a:pPr>
            <a:endParaRPr lang="en-US" sz="500" b="0" i="1" dirty="0">
              <a:solidFill>
                <a:schemeClr val="tx1"/>
              </a:solidFill>
            </a:endParaRPr>
          </a:p>
          <a:p>
            <a:pPr lvl="0">
              <a:defRPr/>
            </a:pPr>
            <a:r>
              <a:rPr lang="en-US" sz="1200" b="0" i="1" dirty="0">
                <a:solidFill>
                  <a:schemeClr val="tx1"/>
                </a:solidFill>
              </a:rPr>
              <a:t>This presentation is released to inform interested parties of ongoing research and to encourage discussion of work in progress. Any opinions and conclusions expressed herein are those of the author(s) and do not reflect the views of the U.S. Census Bureau.</a:t>
            </a:r>
          </a:p>
        </p:txBody>
      </p:sp>
      <p:sp>
        <p:nvSpPr>
          <p:cNvPr id="11" name="Title 4">
            <a:extLst>
              <a:ext uri="{FF2B5EF4-FFF2-40B4-BE49-F238E27FC236}">
                <a16:creationId xmlns:a16="http://schemas.microsoft.com/office/drawing/2014/main" id="{1881E7B7-4D45-04F5-7E8F-5E30FDCCB270}"/>
              </a:ext>
            </a:extLst>
          </p:cNvPr>
          <p:cNvSpPr txBox="1">
            <a:spLocks/>
          </p:cNvSpPr>
          <p:nvPr/>
        </p:nvSpPr>
        <p:spPr>
          <a:xfrm>
            <a:off x="1524000" y="791805"/>
            <a:ext cx="9144000" cy="1620835"/>
          </a:xfrm>
          <a:prstGeom prst="rect">
            <a:avLst/>
          </a:prstGeom>
        </p:spPr>
        <p:txBody>
          <a:bodyPr vert="horz" lIns="91440" tIns="45720" rIns="91440" bIns="45720" rtlCol="0" anchor="b">
            <a:normAutofit fontScale="97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t>Population Estimates from the U.S. Census Bureau</a:t>
            </a:r>
          </a:p>
        </p:txBody>
      </p:sp>
      <p:sp>
        <p:nvSpPr>
          <p:cNvPr id="14" name="Subtitle 5">
            <a:extLst>
              <a:ext uri="{FF2B5EF4-FFF2-40B4-BE49-F238E27FC236}">
                <a16:creationId xmlns:a16="http://schemas.microsoft.com/office/drawing/2014/main" id="{76ADF71B-A11D-FC37-D614-075226275782}"/>
              </a:ext>
            </a:extLst>
          </p:cNvPr>
          <p:cNvSpPr txBox="1">
            <a:spLocks/>
          </p:cNvSpPr>
          <p:nvPr/>
        </p:nvSpPr>
        <p:spPr>
          <a:xfrm>
            <a:off x="1524000" y="2566751"/>
            <a:ext cx="9144000" cy="3091926"/>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200" b="1" dirty="0"/>
              <a:t>Kevin Barragan-Smith</a:t>
            </a:r>
          </a:p>
          <a:p>
            <a:r>
              <a:rPr lang="en-US" sz="2200" b="1" dirty="0"/>
              <a:t>Demographer</a:t>
            </a:r>
          </a:p>
          <a:p>
            <a:r>
              <a:rPr lang="en-US" sz="2200" b="1" dirty="0"/>
              <a:t>Estimates &amp; Projections Area</a:t>
            </a:r>
          </a:p>
          <a:p>
            <a:r>
              <a:rPr lang="en-US" sz="2200" b="1" dirty="0"/>
              <a:t>Population Division</a:t>
            </a:r>
          </a:p>
          <a:p>
            <a:endParaRPr lang="en-US" sz="1200" dirty="0"/>
          </a:p>
          <a:p>
            <a:r>
              <a:rPr lang="en-US" sz="1800" dirty="0"/>
              <a:t>Texas Demographic Conference 2023 Annual Meeting</a:t>
            </a:r>
          </a:p>
          <a:p>
            <a:r>
              <a:rPr lang="en-US" sz="1800" dirty="0"/>
              <a:t>Austin, TX</a:t>
            </a:r>
          </a:p>
          <a:p>
            <a:r>
              <a:rPr lang="en-US" sz="1800" dirty="0"/>
              <a:t>May 24, 2023</a:t>
            </a:r>
          </a:p>
        </p:txBody>
      </p:sp>
    </p:spTree>
    <p:extLst>
      <p:ext uri="{BB962C8B-B14F-4D97-AF65-F5344CB8AC3E}">
        <p14:creationId xmlns:p14="http://schemas.microsoft.com/office/powerpoint/2010/main" val="1102735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3DB94CDC-6E62-4991-A174-260B3D259DC5}"/>
              </a:ext>
            </a:extLst>
          </p:cNvPr>
          <p:cNvSpPr>
            <a:spLocks noGrp="1"/>
          </p:cNvSpPr>
          <p:nvPr>
            <p:ph idx="1"/>
          </p:nvPr>
        </p:nvSpPr>
        <p:spPr>
          <a:xfrm>
            <a:off x="954314" y="1031377"/>
            <a:ext cx="10515600" cy="4530206"/>
          </a:xfrm>
        </p:spPr>
        <p:txBody>
          <a:bodyPr>
            <a:noAutofit/>
          </a:bodyPr>
          <a:lstStyle/>
          <a:p>
            <a:pPr marL="342900" lvl="1" indent="-342900" defTabSz="577850">
              <a:lnSpc>
                <a:spcPct val="150000"/>
              </a:lnSpc>
              <a:spcBef>
                <a:spcPct val="0"/>
              </a:spcBef>
            </a:pPr>
            <a:r>
              <a:rPr lang="en-US" sz="2800" dirty="0"/>
              <a:t>What we mean by “estimates”</a:t>
            </a:r>
          </a:p>
          <a:p>
            <a:pPr marL="342900" lvl="1" indent="-342900" defTabSz="577850">
              <a:lnSpc>
                <a:spcPct val="150000"/>
              </a:lnSpc>
              <a:spcBef>
                <a:spcPct val="0"/>
              </a:spcBef>
            </a:pPr>
            <a:r>
              <a:rPr lang="en-US" sz="2800" dirty="0"/>
              <a:t>Why we disseminate estimates</a:t>
            </a:r>
          </a:p>
          <a:p>
            <a:pPr marL="342900" lvl="1" indent="-342900" defTabSz="577850">
              <a:lnSpc>
                <a:spcPct val="150000"/>
              </a:lnSpc>
              <a:spcBef>
                <a:spcPct val="0"/>
              </a:spcBef>
            </a:pPr>
            <a:r>
              <a:rPr lang="en-US" sz="2800" dirty="0"/>
              <a:t>How estimates are made</a:t>
            </a:r>
          </a:p>
          <a:p>
            <a:pPr marL="342900" lvl="1" indent="-342900" defTabSz="577850">
              <a:lnSpc>
                <a:spcPct val="150000"/>
              </a:lnSpc>
              <a:spcBef>
                <a:spcPct val="0"/>
              </a:spcBef>
            </a:pPr>
            <a:r>
              <a:rPr lang="en-US" sz="2800" dirty="0"/>
              <a:t>When estimates products are available</a:t>
            </a:r>
          </a:p>
          <a:p>
            <a:pPr marL="342900" lvl="1" indent="-342900" defTabSz="577850">
              <a:lnSpc>
                <a:spcPct val="150000"/>
              </a:lnSpc>
              <a:spcBef>
                <a:spcPct val="0"/>
              </a:spcBef>
            </a:pPr>
            <a:r>
              <a:rPr lang="en-US" sz="2800" dirty="0"/>
              <a:t>Where estimates products can be accessed</a:t>
            </a:r>
          </a:p>
          <a:p>
            <a:pPr marL="342900" lvl="1" indent="-342900" defTabSz="577850">
              <a:lnSpc>
                <a:spcPct val="150000"/>
              </a:lnSpc>
              <a:spcBef>
                <a:spcPct val="0"/>
              </a:spcBef>
            </a:pPr>
            <a:r>
              <a:rPr lang="en-US" sz="2800" dirty="0"/>
              <a:t>Where to learn more</a:t>
            </a:r>
          </a:p>
          <a:p>
            <a:pPr marL="338138" lvl="1" indent="-338138" defTabSz="577850">
              <a:lnSpc>
                <a:spcPct val="150000"/>
              </a:lnSpc>
              <a:spcBef>
                <a:spcPct val="0"/>
              </a:spcBef>
            </a:pPr>
            <a:r>
              <a:rPr lang="en-US" sz="2800" dirty="0"/>
              <a:t>Questions</a:t>
            </a:r>
          </a:p>
        </p:txBody>
      </p:sp>
      <p:sp>
        <p:nvSpPr>
          <p:cNvPr id="4" name="Slide Number Placeholder 3">
            <a:extLst>
              <a:ext uri="{FF2B5EF4-FFF2-40B4-BE49-F238E27FC236}">
                <a16:creationId xmlns:a16="http://schemas.microsoft.com/office/drawing/2014/main" id="{9B6B0C6B-39B6-4FB3-89E9-A30EC12E297F}"/>
              </a:ext>
            </a:extLst>
          </p:cNvPr>
          <p:cNvSpPr>
            <a:spLocks noGrp="1"/>
          </p:cNvSpPr>
          <p:nvPr>
            <p:ph type="sldNum" sz="quarter" idx="12"/>
          </p:nvPr>
        </p:nvSpPr>
        <p:spPr/>
        <p:txBody>
          <a:bodyPr/>
          <a:lstStyle/>
          <a:p>
            <a:fld id="{FC63ECC8-719A-498E-B101-491B6A35558E}" type="slidenum">
              <a:rPr lang="en-US" smtClean="0"/>
              <a:t>2</a:t>
            </a:fld>
            <a:endParaRPr lang="en-US" dirty="0"/>
          </a:p>
        </p:txBody>
      </p:sp>
      <p:sp>
        <p:nvSpPr>
          <p:cNvPr id="6" name="Title 1">
            <a:extLst>
              <a:ext uri="{FF2B5EF4-FFF2-40B4-BE49-F238E27FC236}">
                <a16:creationId xmlns:a16="http://schemas.microsoft.com/office/drawing/2014/main" id="{63D8361F-E2C5-4DF4-836D-85EA95D54E1D}"/>
              </a:ext>
            </a:extLst>
          </p:cNvPr>
          <p:cNvSpPr txBox="1">
            <a:spLocks/>
          </p:cNvSpPr>
          <p:nvPr/>
        </p:nvSpPr>
        <p:spPr>
          <a:xfrm>
            <a:off x="954314" y="11961"/>
            <a:ext cx="10515600" cy="127352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b="1" dirty="0">
                <a:solidFill>
                  <a:srgbClr val="0070C0"/>
                </a:solidFill>
              </a:rPr>
              <a:t>Overview of Presentation</a:t>
            </a:r>
          </a:p>
        </p:txBody>
      </p:sp>
    </p:spTree>
    <p:extLst>
      <p:ext uri="{BB962C8B-B14F-4D97-AF65-F5344CB8AC3E}">
        <p14:creationId xmlns:p14="http://schemas.microsoft.com/office/powerpoint/2010/main" val="2127409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2EEC05E-B745-4F41-8E77-3A5587D1607B}"/>
              </a:ext>
            </a:extLst>
          </p:cNvPr>
          <p:cNvSpPr>
            <a:spLocks noGrp="1"/>
          </p:cNvSpPr>
          <p:nvPr>
            <p:ph type="title"/>
          </p:nvPr>
        </p:nvSpPr>
        <p:spPr>
          <a:xfrm>
            <a:off x="838200" y="2272"/>
            <a:ext cx="10515600" cy="1325563"/>
          </a:xfrm>
        </p:spPr>
        <p:txBody>
          <a:bodyPr>
            <a:normAutofit/>
          </a:bodyPr>
          <a:lstStyle/>
          <a:p>
            <a:pPr>
              <a:defRPr/>
            </a:pPr>
            <a:r>
              <a:rPr lang="en-US" b="1" dirty="0">
                <a:solidFill>
                  <a:srgbClr val="0070C0"/>
                </a:solidFill>
              </a:rPr>
              <a:t>What We Mean by “Estimates”</a:t>
            </a:r>
          </a:p>
        </p:txBody>
      </p:sp>
      <p:sp>
        <p:nvSpPr>
          <p:cNvPr id="10" name="Content Placeholder 9">
            <a:extLst>
              <a:ext uri="{FF2B5EF4-FFF2-40B4-BE49-F238E27FC236}">
                <a16:creationId xmlns:a16="http://schemas.microsoft.com/office/drawing/2014/main" id="{71723020-76AB-4F5C-A041-38D02AD86D55}"/>
              </a:ext>
            </a:extLst>
          </p:cNvPr>
          <p:cNvSpPr>
            <a:spLocks noGrp="1"/>
          </p:cNvSpPr>
          <p:nvPr>
            <p:ph idx="1"/>
          </p:nvPr>
        </p:nvSpPr>
        <p:spPr>
          <a:xfrm>
            <a:off x="838200" y="1332141"/>
            <a:ext cx="10515600" cy="4351338"/>
          </a:xfrm>
        </p:spPr>
        <p:txBody>
          <a:bodyPr/>
          <a:lstStyle/>
          <a:p>
            <a:r>
              <a:rPr lang="en-US" dirty="0"/>
              <a:t>“Estimates” are the official measures of population and housing units between censuses</a:t>
            </a:r>
          </a:p>
          <a:p>
            <a:r>
              <a:rPr lang="en-US" dirty="0"/>
              <a:t>Population Estimates Program (PEP) estimates are:</a:t>
            </a:r>
          </a:p>
          <a:p>
            <a:pPr lvl="1"/>
            <a:r>
              <a:rPr lang="en-US" dirty="0"/>
              <a:t>Based on date of the previous decennial census</a:t>
            </a:r>
          </a:p>
          <a:p>
            <a:pPr lvl="1"/>
            <a:r>
              <a:rPr lang="en-US" dirty="0"/>
              <a:t>Produced primarily using administrative records data on components of change, such as births, deaths, and migration</a:t>
            </a:r>
          </a:p>
          <a:p>
            <a:pPr lvl="1"/>
            <a:r>
              <a:rPr lang="en-US" dirty="0"/>
              <a:t>Typically made for prior dates with some short-term projections</a:t>
            </a:r>
          </a:p>
          <a:p>
            <a:pPr lvl="1"/>
            <a:r>
              <a:rPr lang="en-US" dirty="0"/>
              <a:t>Include annual data for July 1 each year</a:t>
            </a:r>
          </a:p>
          <a:p>
            <a:pPr lvl="1"/>
            <a:r>
              <a:rPr lang="en-US" dirty="0"/>
              <a:t>Include monthly estimates at the national level </a:t>
            </a:r>
          </a:p>
          <a:p>
            <a:pPr lvl="1"/>
            <a:endParaRPr lang="en-US" dirty="0"/>
          </a:p>
          <a:p>
            <a:endParaRPr lang="en-US" dirty="0"/>
          </a:p>
        </p:txBody>
      </p:sp>
      <p:sp>
        <p:nvSpPr>
          <p:cNvPr id="4" name="Slide Number Placeholder 1"/>
          <p:cNvSpPr>
            <a:spLocks noGrp="1"/>
          </p:cNvSpPr>
          <p:nvPr>
            <p:ph type="sldNum" sz="quarter" idx="12"/>
          </p:nvPr>
        </p:nvSpPr>
        <p:spPr/>
        <p:txBody>
          <a:bodyPr/>
          <a:lstStyle/>
          <a:p>
            <a:fld id="{5212C905-FF40-4437-BDDD-7BDE312C732D}" type="slidenum">
              <a:rPr lang="en-US" smtClean="0"/>
              <a:pPr/>
              <a:t>3</a:t>
            </a:fld>
            <a:endParaRPr lang="en-US" dirty="0"/>
          </a:p>
        </p:txBody>
      </p:sp>
      <p:sp>
        <p:nvSpPr>
          <p:cNvPr id="7" name="Title 1">
            <a:extLst>
              <a:ext uri="{FF2B5EF4-FFF2-40B4-BE49-F238E27FC236}">
                <a16:creationId xmlns:a16="http://schemas.microsoft.com/office/drawing/2014/main" id="{D4F778E3-ABFC-4601-8866-09771B090A4B}"/>
              </a:ext>
            </a:extLst>
          </p:cNvPr>
          <p:cNvSpPr txBox="1">
            <a:spLocks/>
          </p:cNvSpPr>
          <p:nvPr/>
        </p:nvSpPr>
        <p:spPr>
          <a:xfrm>
            <a:off x="9116058" y="1108632"/>
            <a:ext cx="10515600" cy="80111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endParaRPr lang="en-US" sz="2800" dirty="0">
              <a:solidFill>
                <a:schemeClr val="accent1"/>
              </a:solidFill>
            </a:endParaRPr>
          </a:p>
        </p:txBody>
      </p:sp>
    </p:spTree>
    <p:extLst>
      <p:ext uri="{BB962C8B-B14F-4D97-AF65-F5344CB8AC3E}">
        <p14:creationId xmlns:p14="http://schemas.microsoft.com/office/powerpoint/2010/main" val="157065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E80654E-EFF7-49FC-9F38-924EE19AF3A0}"/>
              </a:ext>
            </a:extLst>
          </p:cNvPr>
          <p:cNvSpPr txBox="1">
            <a:spLocks noGrp="1"/>
          </p:cNvSpPr>
          <p:nvPr>
            <p:ph type="title"/>
          </p:nvPr>
        </p:nvSpPr>
        <p:spPr>
          <a:xfrm>
            <a:off x="838200" y="16782"/>
            <a:ext cx="10515600" cy="1325563"/>
          </a:xfr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defRPr/>
            </a:pPr>
            <a:r>
              <a:rPr lang="en-US" b="1" dirty="0">
                <a:solidFill>
                  <a:srgbClr val="0070C0"/>
                </a:solidFill>
              </a:rPr>
              <a:t>Why We Disseminate Estimates</a:t>
            </a:r>
          </a:p>
        </p:txBody>
      </p:sp>
      <p:sp>
        <p:nvSpPr>
          <p:cNvPr id="7" name="Slide Number Placeholder 2">
            <a:extLst>
              <a:ext uri="{FF2B5EF4-FFF2-40B4-BE49-F238E27FC236}">
                <a16:creationId xmlns:a16="http://schemas.microsoft.com/office/drawing/2014/main" id="{8F95D1B5-4BEC-41F7-9E4F-20E1DD965F76}"/>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4BFE6D4-27A9-4AE4-9EAE-AF75F97B179B}" type="slidenum">
              <a:rPr lang="en-US" smtClean="0"/>
              <a:pPr/>
              <a:t>4</a:t>
            </a:fld>
            <a:endParaRPr lang="en-US" dirty="0"/>
          </a:p>
        </p:txBody>
      </p:sp>
      <p:grpSp>
        <p:nvGrpSpPr>
          <p:cNvPr id="4" name="Group 3">
            <a:extLst>
              <a:ext uri="{FF2B5EF4-FFF2-40B4-BE49-F238E27FC236}">
                <a16:creationId xmlns:a16="http://schemas.microsoft.com/office/drawing/2014/main" id="{17BBB3BE-3116-928B-A04E-B3B7EE27ADED}"/>
              </a:ext>
            </a:extLst>
          </p:cNvPr>
          <p:cNvGrpSpPr/>
          <p:nvPr/>
        </p:nvGrpSpPr>
        <p:grpSpPr>
          <a:xfrm>
            <a:off x="1908628" y="1440636"/>
            <a:ext cx="8374743" cy="4555644"/>
            <a:chOff x="1380026" y="1241575"/>
            <a:chExt cx="6384061" cy="4374849"/>
          </a:xfrm>
        </p:grpSpPr>
        <p:sp>
          <p:nvSpPr>
            <p:cNvPr id="5" name="Freeform 3">
              <a:extLst>
                <a:ext uri="{FF2B5EF4-FFF2-40B4-BE49-F238E27FC236}">
                  <a16:creationId xmlns:a16="http://schemas.microsoft.com/office/drawing/2014/main" id="{ABF8BB54-19D3-A204-5DF5-FAACA84D513D}"/>
                </a:ext>
              </a:extLst>
            </p:cNvPr>
            <p:cNvSpPr/>
            <p:nvPr/>
          </p:nvSpPr>
          <p:spPr>
            <a:xfrm>
              <a:off x="1928076" y="1762991"/>
              <a:ext cx="2548795" cy="1529277"/>
            </a:xfrm>
            <a:custGeom>
              <a:avLst/>
              <a:gdLst>
                <a:gd name="connsiteX0" fmla="*/ 0 w 2172617"/>
                <a:gd name="connsiteY0" fmla="*/ 217266 h 1303570"/>
                <a:gd name="connsiteX1" fmla="*/ 217266 w 2172617"/>
                <a:gd name="connsiteY1" fmla="*/ 0 h 1303570"/>
                <a:gd name="connsiteX2" fmla="*/ 1955351 w 2172617"/>
                <a:gd name="connsiteY2" fmla="*/ 0 h 1303570"/>
                <a:gd name="connsiteX3" fmla="*/ 2172617 w 2172617"/>
                <a:gd name="connsiteY3" fmla="*/ 217266 h 1303570"/>
                <a:gd name="connsiteX4" fmla="*/ 2172617 w 2172617"/>
                <a:gd name="connsiteY4" fmla="*/ 1086304 h 1303570"/>
                <a:gd name="connsiteX5" fmla="*/ 1955351 w 2172617"/>
                <a:gd name="connsiteY5" fmla="*/ 1303570 h 1303570"/>
                <a:gd name="connsiteX6" fmla="*/ 217266 w 2172617"/>
                <a:gd name="connsiteY6" fmla="*/ 1303570 h 1303570"/>
                <a:gd name="connsiteX7" fmla="*/ 0 w 2172617"/>
                <a:gd name="connsiteY7" fmla="*/ 1086304 h 1303570"/>
                <a:gd name="connsiteX8" fmla="*/ 0 w 2172617"/>
                <a:gd name="connsiteY8" fmla="*/ 217266 h 1303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72617" h="1303570">
                  <a:moveTo>
                    <a:pt x="0" y="217266"/>
                  </a:moveTo>
                  <a:cubicBezTo>
                    <a:pt x="0" y="97273"/>
                    <a:pt x="97273" y="0"/>
                    <a:pt x="217266" y="0"/>
                  </a:cubicBezTo>
                  <a:lnTo>
                    <a:pt x="1955351" y="0"/>
                  </a:lnTo>
                  <a:cubicBezTo>
                    <a:pt x="2075344" y="0"/>
                    <a:pt x="2172617" y="97273"/>
                    <a:pt x="2172617" y="217266"/>
                  </a:cubicBezTo>
                  <a:lnTo>
                    <a:pt x="2172617" y="1086304"/>
                  </a:lnTo>
                  <a:cubicBezTo>
                    <a:pt x="2172617" y="1206297"/>
                    <a:pt x="2075344" y="1303570"/>
                    <a:pt x="1955351" y="1303570"/>
                  </a:cubicBezTo>
                  <a:lnTo>
                    <a:pt x="217266" y="1303570"/>
                  </a:lnTo>
                  <a:cubicBezTo>
                    <a:pt x="97273" y="1303570"/>
                    <a:pt x="0" y="1206297"/>
                    <a:pt x="0" y="1086304"/>
                  </a:cubicBezTo>
                  <a:lnTo>
                    <a:pt x="0" y="217266"/>
                  </a:lnTo>
                  <a:close/>
                </a:path>
              </a:pathLst>
            </a:custGeom>
            <a:solidFill>
              <a:schemeClr val="accent1">
                <a:lumMod val="20000"/>
                <a:lumOff val="80000"/>
              </a:schemeClr>
            </a:solidFill>
            <a:ln>
              <a:solidFill>
                <a:schemeClr val="bg1"/>
              </a:solidFill>
            </a:ln>
          </p:spPr>
          <p:style>
            <a:lnRef idx="2">
              <a:schemeClr val="accent6">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87731" tIns="87731" rIns="87731" bIns="87731" numCol="1" spcCol="1270" anchor="t" anchorCtr="0">
              <a:noAutofit/>
            </a:bodyPr>
            <a:lstStyle/>
            <a:p>
              <a:pPr algn="ctr" defTabSz="466725">
                <a:lnSpc>
                  <a:spcPct val="90000"/>
                </a:lnSpc>
                <a:spcBef>
                  <a:spcPct val="0"/>
                </a:spcBef>
                <a:spcAft>
                  <a:spcPct val="35000"/>
                </a:spcAft>
              </a:pPr>
              <a:endParaRPr lang="en-US" sz="2000" b="1" dirty="0"/>
            </a:p>
            <a:p>
              <a:pPr algn="ctr" defTabSz="466725">
                <a:lnSpc>
                  <a:spcPct val="90000"/>
                </a:lnSpc>
                <a:spcBef>
                  <a:spcPct val="0"/>
                </a:spcBef>
                <a:spcAft>
                  <a:spcPts val="1200"/>
                </a:spcAft>
              </a:pPr>
              <a:r>
                <a:rPr lang="en-US" sz="2400" b="1" dirty="0"/>
                <a:t>Federal Mandate</a:t>
              </a:r>
            </a:p>
            <a:p>
              <a:pPr algn="ctr" defTabSz="466725">
                <a:lnSpc>
                  <a:spcPct val="90000"/>
                </a:lnSpc>
                <a:spcBef>
                  <a:spcPct val="0"/>
                </a:spcBef>
                <a:spcAft>
                  <a:spcPts val="1200"/>
                </a:spcAft>
              </a:pPr>
              <a:r>
                <a:rPr lang="en-US" sz="2400" b="1" dirty="0"/>
                <a:t>(U.S.C. Title 13)</a:t>
              </a:r>
              <a:endParaRPr lang="en-US" sz="2400" dirty="0"/>
            </a:p>
          </p:txBody>
        </p:sp>
        <p:sp>
          <p:nvSpPr>
            <p:cNvPr id="6" name="Freeform 4">
              <a:extLst>
                <a:ext uri="{FF2B5EF4-FFF2-40B4-BE49-F238E27FC236}">
                  <a16:creationId xmlns:a16="http://schemas.microsoft.com/office/drawing/2014/main" id="{B07F4C76-8CD6-3CCD-8023-FE683A583BAB}"/>
                </a:ext>
              </a:extLst>
            </p:cNvPr>
            <p:cNvSpPr/>
            <p:nvPr/>
          </p:nvSpPr>
          <p:spPr>
            <a:xfrm>
              <a:off x="4731751" y="1762991"/>
              <a:ext cx="2548795" cy="1529277"/>
            </a:xfrm>
            <a:custGeom>
              <a:avLst/>
              <a:gdLst>
                <a:gd name="connsiteX0" fmla="*/ 0 w 2172617"/>
                <a:gd name="connsiteY0" fmla="*/ 217266 h 1303570"/>
                <a:gd name="connsiteX1" fmla="*/ 217266 w 2172617"/>
                <a:gd name="connsiteY1" fmla="*/ 0 h 1303570"/>
                <a:gd name="connsiteX2" fmla="*/ 1955351 w 2172617"/>
                <a:gd name="connsiteY2" fmla="*/ 0 h 1303570"/>
                <a:gd name="connsiteX3" fmla="*/ 2172617 w 2172617"/>
                <a:gd name="connsiteY3" fmla="*/ 217266 h 1303570"/>
                <a:gd name="connsiteX4" fmla="*/ 2172617 w 2172617"/>
                <a:gd name="connsiteY4" fmla="*/ 1086304 h 1303570"/>
                <a:gd name="connsiteX5" fmla="*/ 1955351 w 2172617"/>
                <a:gd name="connsiteY5" fmla="*/ 1303570 h 1303570"/>
                <a:gd name="connsiteX6" fmla="*/ 217266 w 2172617"/>
                <a:gd name="connsiteY6" fmla="*/ 1303570 h 1303570"/>
                <a:gd name="connsiteX7" fmla="*/ 0 w 2172617"/>
                <a:gd name="connsiteY7" fmla="*/ 1086304 h 1303570"/>
                <a:gd name="connsiteX8" fmla="*/ 0 w 2172617"/>
                <a:gd name="connsiteY8" fmla="*/ 217266 h 1303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72617" h="1303570">
                  <a:moveTo>
                    <a:pt x="0" y="217266"/>
                  </a:moveTo>
                  <a:cubicBezTo>
                    <a:pt x="0" y="97273"/>
                    <a:pt x="97273" y="0"/>
                    <a:pt x="217266" y="0"/>
                  </a:cubicBezTo>
                  <a:lnTo>
                    <a:pt x="1955351" y="0"/>
                  </a:lnTo>
                  <a:cubicBezTo>
                    <a:pt x="2075344" y="0"/>
                    <a:pt x="2172617" y="97273"/>
                    <a:pt x="2172617" y="217266"/>
                  </a:cubicBezTo>
                  <a:lnTo>
                    <a:pt x="2172617" y="1086304"/>
                  </a:lnTo>
                  <a:cubicBezTo>
                    <a:pt x="2172617" y="1206297"/>
                    <a:pt x="2075344" y="1303570"/>
                    <a:pt x="1955351" y="1303570"/>
                  </a:cubicBezTo>
                  <a:lnTo>
                    <a:pt x="217266" y="1303570"/>
                  </a:lnTo>
                  <a:cubicBezTo>
                    <a:pt x="97273" y="1303570"/>
                    <a:pt x="0" y="1206297"/>
                    <a:pt x="0" y="1086304"/>
                  </a:cubicBezTo>
                  <a:lnTo>
                    <a:pt x="0" y="217266"/>
                  </a:lnTo>
                  <a:close/>
                </a:path>
              </a:pathLst>
            </a:custGeom>
            <a:solidFill>
              <a:schemeClr val="accent1">
                <a:lumMod val="20000"/>
                <a:lumOff val="80000"/>
              </a:schemeClr>
            </a:solidFill>
            <a:ln>
              <a:solidFill>
                <a:schemeClr val="bg1"/>
              </a:solidFill>
            </a:ln>
          </p:spPr>
          <p:style>
            <a:lnRef idx="2">
              <a:schemeClr val="accent6">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87731" tIns="87731" rIns="87731" bIns="87731" numCol="1" spcCol="1270" anchor="t" anchorCtr="0">
              <a:noAutofit/>
            </a:bodyPr>
            <a:lstStyle/>
            <a:p>
              <a:pPr algn="ctr" defTabSz="466725">
                <a:lnSpc>
                  <a:spcPct val="90000"/>
                </a:lnSpc>
                <a:spcBef>
                  <a:spcPct val="0"/>
                </a:spcBef>
                <a:spcAft>
                  <a:spcPct val="35000"/>
                </a:spcAft>
              </a:pPr>
              <a:endParaRPr lang="en-US" sz="2000" b="1" dirty="0"/>
            </a:p>
            <a:p>
              <a:pPr algn="ctr" defTabSz="466725">
                <a:lnSpc>
                  <a:spcPct val="90000"/>
                </a:lnSpc>
                <a:spcBef>
                  <a:spcPct val="0"/>
                </a:spcBef>
                <a:spcAft>
                  <a:spcPts val="1200"/>
                </a:spcAft>
              </a:pPr>
              <a:r>
                <a:rPr lang="en-US" sz="2400" b="1" dirty="0"/>
                <a:t>Allocation of </a:t>
              </a:r>
            </a:p>
            <a:p>
              <a:pPr algn="ctr" defTabSz="466725">
                <a:lnSpc>
                  <a:spcPct val="90000"/>
                </a:lnSpc>
                <a:spcBef>
                  <a:spcPct val="0"/>
                </a:spcBef>
                <a:spcAft>
                  <a:spcPts val="1200"/>
                </a:spcAft>
              </a:pPr>
              <a:r>
                <a:rPr lang="en-US" sz="2400" b="1" dirty="0"/>
                <a:t>federal funds</a:t>
              </a:r>
            </a:p>
            <a:p>
              <a:pPr marL="0" lvl="1" defTabSz="366713">
                <a:lnSpc>
                  <a:spcPct val="90000"/>
                </a:lnSpc>
                <a:spcBef>
                  <a:spcPct val="0"/>
                </a:spcBef>
                <a:spcAft>
                  <a:spcPct val="15000"/>
                </a:spcAft>
              </a:pPr>
              <a:endParaRPr lang="en-US" sz="2000" dirty="0"/>
            </a:p>
          </p:txBody>
        </p:sp>
        <p:sp>
          <p:nvSpPr>
            <p:cNvPr id="8" name="Freeform 5">
              <a:extLst>
                <a:ext uri="{FF2B5EF4-FFF2-40B4-BE49-F238E27FC236}">
                  <a16:creationId xmlns:a16="http://schemas.microsoft.com/office/drawing/2014/main" id="{A39E2162-4AA3-3E2C-4607-3C7D3A5FBA46}"/>
                </a:ext>
              </a:extLst>
            </p:cNvPr>
            <p:cNvSpPr/>
            <p:nvPr/>
          </p:nvSpPr>
          <p:spPr>
            <a:xfrm>
              <a:off x="4731751" y="3522145"/>
              <a:ext cx="2548795" cy="1529277"/>
            </a:xfrm>
            <a:custGeom>
              <a:avLst/>
              <a:gdLst>
                <a:gd name="connsiteX0" fmla="*/ 0 w 2172617"/>
                <a:gd name="connsiteY0" fmla="*/ 217266 h 1303570"/>
                <a:gd name="connsiteX1" fmla="*/ 217266 w 2172617"/>
                <a:gd name="connsiteY1" fmla="*/ 0 h 1303570"/>
                <a:gd name="connsiteX2" fmla="*/ 1955351 w 2172617"/>
                <a:gd name="connsiteY2" fmla="*/ 0 h 1303570"/>
                <a:gd name="connsiteX3" fmla="*/ 2172617 w 2172617"/>
                <a:gd name="connsiteY3" fmla="*/ 217266 h 1303570"/>
                <a:gd name="connsiteX4" fmla="*/ 2172617 w 2172617"/>
                <a:gd name="connsiteY4" fmla="*/ 1086304 h 1303570"/>
                <a:gd name="connsiteX5" fmla="*/ 1955351 w 2172617"/>
                <a:gd name="connsiteY5" fmla="*/ 1303570 h 1303570"/>
                <a:gd name="connsiteX6" fmla="*/ 217266 w 2172617"/>
                <a:gd name="connsiteY6" fmla="*/ 1303570 h 1303570"/>
                <a:gd name="connsiteX7" fmla="*/ 0 w 2172617"/>
                <a:gd name="connsiteY7" fmla="*/ 1086304 h 1303570"/>
                <a:gd name="connsiteX8" fmla="*/ 0 w 2172617"/>
                <a:gd name="connsiteY8" fmla="*/ 217266 h 1303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72617" h="1303570">
                  <a:moveTo>
                    <a:pt x="0" y="217266"/>
                  </a:moveTo>
                  <a:cubicBezTo>
                    <a:pt x="0" y="97273"/>
                    <a:pt x="97273" y="0"/>
                    <a:pt x="217266" y="0"/>
                  </a:cubicBezTo>
                  <a:lnTo>
                    <a:pt x="1955351" y="0"/>
                  </a:lnTo>
                  <a:cubicBezTo>
                    <a:pt x="2075344" y="0"/>
                    <a:pt x="2172617" y="97273"/>
                    <a:pt x="2172617" y="217266"/>
                  </a:cubicBezTo>
                  <a:lnTo>
                    <a:pt x="2172617" y="1086304"/>
                  </a:lnTo>
                  <a:cubicBezTo>
                    <a:pt x="2172617" y="1206297"/>
                    <a:pt x="2075344" y="1303570"/>
                    <a:pt x="1955351" y="1303570"/>
                  </a:cubicBezTo>
                  <a:lnTo>
                    <a:pt x="217266" y="1303570"/>
                  </a:lnTo>
                  <a:cubicBezTo>
                    <a:pt x="97273" y="1303570"/>
                    <a:pt x="0" y="1206297"/>
                    <a:pt x="0" y="1086304"/>
                  </a:cubicBezTo>
                  <a:lnTo>
                    <a:pt x="0" y="217266"/>
                  </a:lnTo>
                  <a:close/>
                </a:path>
              </a:pathLst>
            </a:custGeom>
            <a:solidFill>
              <a:schemeClr val="accent1">
                <a:lumMod val="20000"/>
                <a:lumOff val="80000"/>
              </a:schemeClr>
            </a:solidFill>
            <a:ln>
              <a:solidFill>
                <a:schemeClr val="bg1"/>
              </a:solidFill>
            </a:ln>
          </p:spPr>
          <p:style>
            <a:lnRef idx="2">
              <a:schemeClr val="accent6">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87731" tIns="87731" rIns="87731" bIns="87731" numCol="1" spcCol="1270" anchor="ctr" anchorCtr="0">
              <a:noAutofit/>
            </a:bodyPr>
            <a:lstStyle/>
            <a:p>
              <a:pPr algn="ctr" defTabSz="466725">
                <a:lnSpc>
                  <a:spcPct val="90000"/>
                </a:lnSpc>
                <a:spcBef>
                  <a:spcPct val="0"/>
                </a:spcBef>
                <a:spcAft>
                  <a:spcPts val="1200"/>
                </a:spcAft>
              </a:pPr>
              <a:r>
                <a:rPr lang="en-US" sz="2400" b="1" dirty="0"/>
                <a:t>Controls for </a:t>
              </a:r>
            </a:p>
            <a:p>
              <a:pPr algn="ctr" defTabSz="466725">
                <a:lnSpc>
                  <a:spcPct val="90000"/>
                </a:lnSpc>
                <a:spcBef>
                  <a:spcPct val="0"/>
                </a:spcBef>
                <a:spcAft>
                  <a:spcPts val="1200"/>
                </a:spcAft>
              </a:pPr>
              <a:r>
                <a:rPr lang="en-US" sz="2400" b="1" dirty="0"/>
                <a:t>federal surveys</a:t>
              </a:r>
            </a:p>
          </p:txBody>
        </p:sp>
        <p:sp>
          <p:nvSpPr>
            <p:cNvPr id="11" name="Freeform 6">
              <a:extLst>
                <a:ext uri="{FF2B5EF4-FFF2-40B4-BE49-F238E27FC236}">
                  <a16:creationId xmlns:a16="http://schemas.microsoft.com/office/drawing/2014/main" id="{E68FB562-970F-5E0A-1A78-0E7D44A0800E}"/>
                </a:ext>
              </a:extLst>
            </p:cNvPr>
            <p:cNvSpPr/>
            <p:nvPr/>
          </p:nvSpPr>
          <p:spPr>
            <a:xfrm>
              <a:off x="1928076" y="3547148"/>
              <a:ext cx="2548795" cy="1529277"/>
            </a:xfrm>
            <a:custGeom>
              <a:avLst/>
              <a:gdLst>
                <a:gd name="connsiteX0" fmla="*/ 0 w 2172617"/>
                <a:gd name="connsiteY0" fmla="*/ 217266 h 1303570"/>
                <a:gd name="connsiteX1" fmla="*/ 217266 w 2172617"/>
                <a:gd name="connsiteY1" fmla="*/ 0 h 1303570"/>
                <a:gd name="connsiteX2" fmla="*/ 1955351 w 2172617"/>
                <a:gd name="connsiteY2" fmla="*/ 0 h 1303570"/>
                <a:gd name="connsiteX3" fmla="*/ 2172617 w 2172617"/>
                <a:gd name="connsiteY3" fmla="*/ 217266 h 1303570"/>
                <a:gd name="connsiteX4" fmla="*/ 2172617 w 2172617"/>
                <a:gd name="connsiteY4" fmla="*/ 1086304 h 1303570"/>
                <a:gd name="connsiteX5" fmla="*/ 1955351 w 2172617"/>
                <a:gd name="connsiteY5" fmla="*/ 1303570 h 1303570"/>
                <a:gd name="connsiteX6" fmla="*/ 217266 w 2172617"/>
                <a:gd name="connsiteY6" fmla="*/ 1303570 h 1303570"/>
                <a:gd name="connsiteX7" fmla="*/ 0 w 2172617"/>
                <a:gd name="connsiteY7" fmla="*/ 1086304 h 1303570"/>
                <a:gd name="connsiteX8" fmla="*/ 0 w 2172617"/>
                <a:gd name="connsiteY8" fmla="*/ 217266 h 1303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72617" h="1303570">
                  <a:moveTo>
                    <a:pt x="0" y="217266"/>
                  </a:moveTo>
                  <a:cubicBezTo>
                    <a:pt x="0" y="97273"/>
                    <a:pt x="97273" y="0"/>
                    <a:pt x="217266" y="0"/>
                  </a:cubicBezTo>
                  <a:lnTo>
                    <a:pt x="1955351" y="0"/>
                  </a:lnTo>
                  <a:cubicBezTo>
                    <a:pt x="2075344" y="0"/>
                    <a:pt x="2172617" y="97273"/>
                    <a:pt x="2172617" y="217266"/>
                  </a:cubicBezTo>
                  <a:lnTo>
                    <a:pt x="2172617" y="1086304"/>
                  </a:lnTo>
                  <a:cubicBezTo>
                    <a:pt x="2172617" y="1206297"/>
                    <a:pt x="2075344" y="1303570"/>
                    <a:pt x="1955351" y="1303570"/>
                  </a:cubicBezTo>
                  <a:lnTo>
                    <a:pt x="217266" y="1303570"/>
                  </a:lnTo>
                  <a:cubicBezTo>
                    <a:pt x="97273" y="1303570"/>
                    <a:pt x="0" y="1206297"/>
                    <a:pt x="0" y="1086304"/>
                  </a:cubicBezTo>
                  <a:lnTo>
                    <a:pt x="0" y="217266"/>
                  </a:lnTo>
                  <a:close/>
                </a:path>
              </a:pathLst>
            </a:custGeom>
            <a:solidFill>
              <a:schemeClr val="accent1">
                <a:lumMod val="20000"/>
                <a:lumOff val="80000"/>
              </a:schemeClr>
            </a:solidFill>
            <a:ln>
              <a:solidFill>
                <a:schemeClr val="bg1"/>
              </a:solidFill>
            </a:ln>
          </p:spPr>
          <p:style>
            <a:lnRef idx="2">
              <a:schemeClr val="accent6">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87731" tIns="87731" rIns="87731" bIns="87731" numCol="1" spcCol="1270" anchor="ctr" anchorCtr="0">
              <a:noAutofit/>
            </a:bodyPr>
            <a:lstStyle/>
            <a:p>
              <a:pPr algn="ctr" defTabSz="466725">
                <a:lnSpc>
                  <a:spcPct val="90000"/>
                </a:lnSpc>
                <a:spcAft>
                  <a:spcPts val="1200"/>
                </a:spcAft>
              </a:pPr>
              <a:r>
                <a:rPr lang="en-US" sz="2400" b="1" dirty="0"/>
                <a:t>Program planning for </a:t>
              </a:r>
            </a:p>
            <a:p>
              <a:pPr algn="ctr" defTabSz="466725">
                <a:lnSpc>
                  <a:spcPct val="90000"/>
                </a:lnSpc>
                <a:spcAft>
                  <a:spcPts val="1200"/>
                </a:spcAft>
              </a:pPr>
              <a:r>
                <a:rPr lang="en-US" sz="2400" b="1" dirty="0"/>
                <a:t>public and private </a:t>
              </a:r>
            </a:p>
            <a:p>
              <a:pPr algn="ctr" defTabSz="466725">
                <a:lnSpc>
                  <a:spcPct val="90000"/>
                </a:lnSpc>
                <a:spcAft>
                  <a:spcPts val="1200"/>
                </a:spcAft>
              </a:pPr>
              <a:r>
                <a:rPr lang="en-US" sz="2400" b="1" dirty="0"/>
                <a:t>services</a:t>
              </a:r>
            </a:p>
          </p:txBody>
        </p:sp>
        <p:sp>
          <p:nvSpPr>
            <p:cNvPr id="12" name="Rectangle 11">
              <a:extLst>
                <a:ext uri="{FF2B5EF4-FFF2-40B4-BE49-F238E27FC236}">
                  <a16:creationId xmlns:a16="http://schemas.microsoft.com/office/drawing/2014/main" id="{0AAB3996-3A56-4C11-D259-5F221DD75DE2}"/>
                </a:ext>
              </a:extLst>
            </p:cNvPr>
            <p:cNvSpPr/>
            <p:nvPr/>
          </p:nvSpPr>
          <p:spPr>
            <a:xfrm>
              <a:off x="1380026" y="1241575"/>
              <a:ext cx="6384061" cy="437484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Tree>
    <p:extLst>
      <p:ext uri="{BB962C8B-B14F-4D97-AF65-F5344CB8AC3E}">
        <p14:creationId xmlns:p14="http://schemas.microsoft.com/office/powerpoint/2010/main" val="6255332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alpha val="12000"/>
          </a:schemeClr>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47681E0-7794-4ED7-B9AF-BB275E4F5C99}"/>
              </a:ext>
            </a:extLst>
          </p:cNvPr>
          <p:cNvSpPr txBox="1">
            <a:spLocks noGrp="1"/>
          </p:cNvSpPr>
          <p:nvPr>
            <p:ph type="title" idx="4294967295"/>
          </p:nvPr>
        </p:nvSpPr>
        <p:spPr>
          <a:xfrm>
            <a:off x="533400" y="0"/>
            <a:ext cx="10515600" cy="126180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b="1" i="0" u="none" strike="noStrike" kern="1200" cap="none" spc="0" normalizeH="0" baseline="0" noProof="0" dirty="0">
                <a:ln>
                  <a:noFill/>
                </a:ln>
                <a:solidFill>
                  <a:srgbClr val="0070C0"/>
                </a:solidFill>
                <a:effectLst/>
                <a:uLnTx/>
                <a:uFillTx/>
                <a:latin typeface="+mj-lt"/>
                <a:ea typeface="+mj-ea"/>
                <a:cs typeface="+mj-cs"/>
              </a:rPr>
              <a:t>Population and Housing Unit Estimates by Type and Geography </a:t>
            </a:r>
          </a:p>
        </p:txBody>
      </p:sp>
      <p:sp>
        <p:nvSpPr>
          <p:cNvPr id="3" name="Slide Number Placeholder 2"/>
          <p:cNvSpPr>
            <a:spLocks noGrp="1"/>
          </p:cNvSpPr>
          <p:nvPr>
            <p:ph type="sldNum" sz="quarter" idx="12"/>
          </p:nvPr>
        </p:nvSpPr>
        <p:spPr/>
        <p:txBody>
          <a:bodyPr/>
          <a:lstStyle/>
          <a:p>
            <a:fld id="{24BFE6D4-27A9-4AE4-9EAE-AF75F97B179B}" type="slidenum">
              <a:rPr lang="en-US" smtClean="0"/>
              <a:t>5</a:t>
            </a:fld>
            <a:endParaRPr lang="en-US" dirty="0"/>
          </a:p>
        </p:txBody>
      </p:sp>
      <p:pic>
        <p:nvPicPr>
          <p:cNvPr id="6" name="Picture 5">
            <a:extLst>
              <a:ext uri="{FF2B5EF4-FFF2-40B4-BE49-F238E27FC236}">
                <a16:creationId xmlns:a16="http://schemas.microsoft.com/office/drawing/2014/main" id="{54709E5C-417E-430B-812B-25833EE0FA33}"/>
              </a:ext>
            </a:extLst>
          </p:cNvPr>
          <p:cNvPicPr>
            <a:picLocks noChangeAspect="1"/>
          </p:cNvPicPr>
          <p:nvPr/>
        </p:nvPicPr>
        <p:blipFill>
          <a:blip r:embed="rId3"/>
          <a:stretch>
            <a:fillRect/>
          </a:stretch>
        </p:blipFill>
        <p:spPr>
          <a:xfrm>
            <a:off x="1066364" y="1148482"/>
            <a:ext cx="10059272" cy="4932091"/>
          </a:xfrm>
          <a:prstGeom prst="rect">
            <a:avLst/>
          </a:prstGeom>
        </p:spPr>
      </p:pic>
    </p:spTree>
    <p:extLst>
      <p:ext uri="{BB962C8B-B14F-4D97-AF65-F5344CB8AC3E}">
        <p14:creationId xmlns:p14="http://schemas.microsoft.com/office/powerpoint/2010/main" val="2877737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1">
            <a:extLst>
              <a:ext uri="{FF2B5EF4-FFF2-40B4-BE49-F238E27FC236}">
                <a16:creationId xmlns:a16="http://schemas.microsoft.com/office/drawing/2014/main" id="{E86F4098-08AD-4D54-96FD-25D1A2C3BBC4}"/>
              </a:ext>
            </a:extLst>
          </p:cNvPr>
          <p:cNvSpPr txBox="1">
            <a:spLocks noGrp="1"/>
          </p:cNvSpPr>
          <p:nvPr>
            <p:ph type="title"/>
          </p:nvPr>
        </p:nvSpPr>
        <p:spPr>
          <a:xfrm>
            <a:off x="838200" y="656087"/>
            <a:ext cx="11353800" cy="93774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b="1" i="0" u="none" strike="noStrike" kern="1200" cap="none" spc="0" normalizeH="0" baseline="0" noProof="0" dirty="0">
                <a:ln>
                  <a:noFill/>
                </a:ln>
                <a:solidFill>
                  <a:srgbClr val="0070C0"/>
                </a:solidFill>
                <a:effectLst/>
                <a:uLnTx/>
                <a:uFillTx/>
                <a:latin typeface="+mj-lt"/>
                <a:ea typeface="+mj-ea"/>
                <a:cs typeface="+mj-cs"/>
              </a:rPr>
              <a:t>Estimates</a:t>
            </a:r>
            <a:r>
              <a:rPr lang="en-US" b="1" dirty="0">
                <a:solidFill>
                  <a:srgbClr val="0070C0"/>
                </a:solidFill>
              </a:rPr>
              <a:t> </a:t>
            </a:r>
            <a:r>
              <a:rPr kumimoji="0" lang="en-US" b="1" i="0" u="none" strike="noStrike" kern="1200" cap="none" spc="0" normalizeH="0" baseline="0" noProof="0" dirty="0">
                <a:ln>
                  <a:noFill/>
                </a:ln>
                <a:solidFill>
                  <a:srgbClr val="0070C0"/>
                </a:solidFill>
                <a:effectLst/>
                <a:uLnTx/>
                <a:uFillTx/>
                <a:latin typeface="+mj-lt"/>
                <a:ea typeface="+mj-ea"/>
                <a:cs typeface="+mj-cs"/>
              </a:rPr>
              <a:t>Methodology</a:t>
            </a:r>
          </a:p>
        </p:txBody>
      </p:sp>
      <p:sp>
        <p:nvSpPr>
          <p:cNvPr id="11268" name="Rectangle 3"/>
          <p:cNvSpPr>
            <a:spLocks noGrp="1" noChangeArrowheads="1"/>
          </p:cNvSpPr>
          <p:nvPr>
            <p:ph idx="1"/>
          </p:nvPr>
        </p:nvSpPr>
        <p:spPr>
          <a:xfrm>
            <a:off x="838200" y="1744394"/>
            <a:ext cx="10515599" cy="2687015"/>
          </a:xfrm>
          <a:prstGeom prst="rect">
            <a:avLst/>
          </a:prstGeom>
          <a:noFill/>
          <a:ln>
            <a:solidFill>
              <a:schemeClr val="bg1"/>
            </a:solidFill>
          </a:ln>
        </p:spPr>
        <p:txBody>
          <a:bodyPr>
            <a:noAutofit/>
          </a:bodyPr>
          <a:lstStyle/>
          <a:p>
            <a:pPr marL="0" indent="0" algn="ctr">
              <a:lnSpc>
                <a:spcPct val="90000"/>
              </a:lnSpc>
              <a:buClrTx/>
              <a:buNone/>
            </a:pPr>
            <a:endParaRPr lang="en-US" sz="800" b="1" dirty="0"/>
          </a:p>
          <a:p>
            <a:pPr marL="0" indent="0" algn="ctr">
              <a:lnSpc>
                <a:spcPct val="90000"/>
              </a:lnSpc>
              <a:buClrTx/>
              <a:buNone/>
            </a:pPr>
            <a:r>
              <a:rPr lang="en-US" sz="2400" b="1" dirty="0"/>
              <a:t>National, state, and county populations</a:t>
            </a:r>
          </a:p>
          <a:p>
            <a:pPr marL="457200" lvl="1" indent="0" algn="ctr">
              <a:lnSpc>
                <a:spcPct val="90000"/>
              </a:lnSpc>
              <a:buNone/>
            </a:pPr>
            <a:r>
              <a:rPr lang="en-US" sz="2000" i="1" dirty="0"/>
              <a:t>Cohort-component method</a:t>
            </a:r>
          </a:p>
          <a:p>
            <a:pPr marL="457200" lvl="1" indent="0" algn="ctr">
              <a:lnSpc>
                <a:spcPct val="90000"/>
              </a:lnSpc>
              <a:buNone/>
            </a:pPr>
            <a:endParaRPr lang="en-US" sz="800" dirty="0"/>
          </a:p>
          <a:p>
            <a:pPr marL="0" indent="0">
              <a:lnSpc>
                <a:spcPct val="90000"/>
              </a:lnSpc>
              <a:buClrTx/>
              <a:buNone/>
            </a:pPr>
            <a:endParaRPr lang="en-US" sz="1500" dirty="0"/>
          </a:p>
          <a:p>
            <a:pPr marL="0" indent="0">
              <a:lnSpc>
                <a:spcPct val="90000"/>
              </a:lnSpc>
              <a:buClrTx/>
              <a:buNone/>
            </a:pPr>
            <a:endParaRPr lang="en-US" sz="1500" dirty="0"/>
          </a:p>
          <a:p>
            <a:pPr marL="0" indent="0">
              <a:lnSpc>
                <a:spcPct val="90000"/>
              </a:lnSpc>
              <a:buClrTx/>
              <a:buNone/>
            </a:pPr>
            <a:endParaRPr lang="en-US" sz="2400" dirty="0"/>
          </a:p>
        </p:txBody>
      </p:sp>
      <p:sp>
        <p:nvSpPr>
          <p:cNvPr id="25" name="Slide Number Placeholder 24"/>
          <p:cNvSpPr>
            <a:spLocks noGrp="1"/>
          </p:cNvSpPr>
          <p:nvPr>
            <p:ph type="sldNum" sz="quarter" idx="12"/>
          </p:nvPr>
        </p:nvSpPr>
        <p:spPr/>
        <p:txBody>
          <a:bodyPr/>
          <a:lstStyle/>
          <a:p>
            <a:fld id="{24BFE6D4-27A9-4AE4-9EAE-AF75F97B179B}" type="slidenum">
              <a:rPr lang="en-US" smtClean="0"/>
              <a:t>6</a:t>
            </a:fld>
            <a:endParaRPr lang="en-US" dirty="0"/>
          </a:p>
        </p:txBody>
      </p:sp>
      <p:graphicFrame>
        <p:nvGraphicFramePr>
          <p:cNvPr id="22" name="Diagram 21">
            <a:extLst>
              <a:ext uri="{FF2B5EF4-FFF2-40B4-BE49-F238E27FC236}">
                <a16:creationId xmlns:a16="http://schemas.microsoft.com/office/drawing/2014/main" id="{24E2BAE1-869E-45B9-9A32-E7B0667C7378}"/>
              </a:ext>
            </a:extLst>
          </p:cNvPr>
          <p:cNvGraphicFramePr/>
          <p:nvPr/>
        </p:nvGraphicFramePr>
        <p:xfrm>
          <a:off x="723900" y="2489200"/>
          <a:ext cx="10698017" cy="17009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3" name="Content Placeholder 4">
            <a:extLst>
              <a:ext uri="{FF2B5EF4-FFF2-40B4-BE49-F238E27FC236}">
                <a16:creationId xmlns:a16="http://schemas.microsoft.com/office/drawing/2014/main" id="{C6E22199-3C6F-4316-BEBA-CDF187E771A1}"/>
              </a:ext>
            </a:extLst>
          </p:cNvPr>
          <p:cNvSpPr txBox="1">
            <a:spLocks/>
          </p:cNvSpPr>
          <p:nvPr/>
        </p:nvSpPr>
        <p:spPr>
          <a:xfrm>
            <a:off x="1054100" y="4152900"/>
            <a:ext cx="10118834" cy="184150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r>
              <a:rPr lang="en-US" sz="2400" dirty="0">
                <a:latin typeface="Calibri"/>
                <a:cs typeface="Calibri"/>
              </a:rPr>
              <a:t>Cohort-component method measures population change since the last census using the most current administrative records on births, deaths, and migration</a:t>
            </a:r>
            <a:endParaRPr lang="en-US" sz="2400" dirty="0">
              <a:latin typeface="Calibri" panose="020F0502020204030204" pitchFamily="34" charset="0"/>
              <a:cs typeface="Calibri" panose="020F0502020204030204" pitchFamily="34" charset="0"/>
            </a:endParaRPr>
          </a:p>
          <a:p>
            <a:pPr marL="342900" indent="-342900"/>
            <a:r>
              <a:rPr lang="en-US" sz="2400" dirty="0">
                <a:latin typeface="Calibri"/>
                <a:cs typeface="Calibri"/>
              </a:rPr>
              <a:t>Population base represents the date of the latest decennial census</a:t>
            </a:r>
          </a:p>
        </p:txBody>
      </p:sp>
    </p:spTree>
    <p:extLst>
      <p:ext uri="{BB962C8B-B14F-4D97-AF65-F5344CB8AC3E}">
        <p14:creationId xmlns:p14="http://schemas.microsoft.com/office/powerpoint/2010/main" val="38712108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3B1AEB8D-D31C-428A-A080-CCC37010940E}"/>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Blended Base Approach</a:t>
            </a:r>
          </a:p>
        </p:txBody>
      </p:sp>
      <p:sp>
        <p:nvSpPr>
          <p:cNvPr id="4" name="Slide Number Placeholder 3">
            <a:extLst>
              <a:ext uri="{FF2B5EF4-FFF2-40B4-BE49-F238E27FC236}">
                <a16:creationId xmlns:a16="http://schemas.microsoft.com/office/drawing/2014/main" id="{FC2B5F4C-28B3-430C-B02E-08E3E66FDA45}"/>
              </a:ext>
            </a:extLst>
          </p:cNvPr>
          <p:cNvSpPr>
            <a:spLocks noGrp="1"/>
          </p:cNvSpPr>
          <p:nvPr>
            <p:ph type="sldNum" sz="quarter" idx="12"/>
          </p:nvPr>
        </p:nvSpPr>
        <p:spPr>
          <a:xfrm>
            <a:off x="11034184" y="6356350"/>
            <a:ext cx="514349"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BEE099A-8562-47CA-944D-F82EDDAC5192}" type="slidenum">
              <a:rPr kumimoji="0" lang="en-US" sz="1200" b="0" i="0" u="none" strike="noStrike" kern="1200" cap="none" spc="0" normalizeH="0" baseline="0" noProof="0">
                <a:ln>
                  <a:noFill/>
                </a:ln>
                <a:solidFill>
                  <a:prstClr val="black">
                    <a:alpha val="80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7</a:t>
            </a:fld>
            <a:endParaRPr kumimoji="0" lang="en-US" sz="1200" b="0" i="0" u="none" strike="noStrike" kern="1200" cap="none" spc="0" normalizeH="0" baseline="0" noProof="0">
              <a:ln>
                <a:noFill/>
              </a:ln>
              <a:solidFill>
                <a:prstClr val="black">
                  <a:alpha val="80000"/>
                </a:prstClr>
              </a:solidFill>
              <a:effectLst/>
              <a:uLnTx/>
              <a:uFillTx/>
              <a:latin typeface="Calibri" panose="020F0502020204030204"/>
              <a:ea typeface="+mn-ea"/>
              <a:cs typeface="+mn-cs"/>
            </a:endParaRPr>
          </a:p>
        </p:txBody>
      </p:sp>
      <p:pic>
        <p:nvPicPr>
          <p:cNvPr id="2" name="Picture 2" descr="Creating the Vintage 2021 “Blended” Base">
            <a:extLst>
              <a:ext uri="{FF2B5EF4-FFF2-40B4-BE49-F238E27FC236}">
                <a16:creationId xmlns:a16="http://schemas.microsoft.com/office/drawing/2014/main" id="{4B24CD5E-25D7-0E1F-025B-AB3E6A55F74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749" b="14078"/>
          <a:stretch/>
        </p:blipFill>
        <p:spPr bwMode="auto">
          <a:xfrm>
            <a:off x="5496622" y="1"/>
            <a:ext cx="523112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6194416"/>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1">
            <a:extLst>
              <a:ext uri="{FF2B5EF4-FFF2-40B4-BE49-F238E27FC236}">
                <a16:creationId xmlns:a16="http://schemas.microsoft.com/office/drawing/2014/main" id="{E86F4098-08AD-4D54-96FD-25D1A2C3BBC4}"/>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b="1" i="0" u="none" strike="noStrike" kern="1200" cap="none" spc="0" normalizeH="0" baseline="0" noProof="0" dirty="0">
                <a:ln>
                  <a:noFill/>
                </a:ln>
                <a:solidFill>
                  <a:srgbClr val="0070C0"/>
                </a:solidFill>
                <a:effectLst/>
                <a:uLnTx/>
                <a:uFillTx/>
                <a:latin typeface="+mj-lt"/>
                <a:ea typeface="+mj-ea"/>
                <a:cs typeface="+mj-cs"/>
              </a:rPr>
              <a:t>Estimates Methodology (</a:t>
            </a:r>
            <a:r>
              <a:rPr kumimoji="0" lang="en-US" b="1" i="0" u="none" strike="noStrike" kern="1200" cap="none" spc="0" normalizeH="0" baseline="0" noProof="0" dirty="0" err="1">
                <a:ln>
                  <a:noFill/>
                </a:ln>
                <a:solidFill>
                  <a:srgbClr val="0070C0"/>
                </a:solidFill>
                <a:effectLst/>
                <a:uLnTx/>
                <a:uFillTx/>
                <a:latin typeface="+mj-lt"/>
                <a:ea typeface="+mj-ea"/>
                <a:cs typeface="+mj-cs"/>
              </a:rPr>
              <a:t>cont</a:t>
            </a:r>
            <a:r>
              <a:rPr lang="en-US" b="1" dirty="0">
                <a:solidFill>
                  <a:srgbClr val="0070C0"/>
                </a:solidFill>
              </a:rPr>
              <a:t>.)</a:t>
            </a:r>
            <a:endParaRPr kumimoji="0" lang="en-US" b="1" i="0" u="none" strike="noStrike" kern="1200" cap="none" spc="0" normalizeH="0" baseline="0" noProof="0" dirty="0">
              <a:ln>
                <a:noFill/>
              </a:ln>
              <a:solidFill>
                <a:srgbClr val="0070C0"/>
              </a:solidFill>
              <a:effectLst/>
              <a:uLnTx/>
              <a:uFillTx/>
              <a:latin typeface="+mj-lt"/>
              <a:ea typeface="+mj-ea"/>
              <a:cs typeface="+mj-cs"/>
            </a:endParaRPr>
          </a:p>
        </p:txBody>
      </p:sp>
      <p:sp>
        <p:nvSpPr>
          <p:cNvPr id="11268" name="Rectangle 3"/>
          <p:cNvSpPr>
            <a:spLocks noGrp="1" noChangeArrowheads="1"/>
          </p:cNvSpPr>
          <p:nvPr>
            <p:ph idx="1"/>
          </p:nvPr>
        </p:nvSpPr>
        <p:spPr>
          <a:prstGeom prst="rect">
            <a:avLst/>
          </a:prstGeom>
          <a:noFill/>
          <a:ln>
            <a:solidFill>
              <a:schemeClr val="bg1"/>
            </a:solidFill>
          </a:ln>
        </p:spPr>
        <p:txBody>
          <a:bodyPr>
            <a:noAutofit/>
          </a:bodyPr>
          <a:lstStyle/>
          <a:p>
            <a:pPr marL="0" indent="0" algn="ctr">
              <a:lnSpc>
                <a:spcPct val="90000"/>
              </a:lnSpc>
              <a:buClrTx/>
              <a:buNone/>
            </a:pPr>
            <a:endParaRPr lang="en-US" sz="800" b="1" dirty="0"/>
          </a:p>
          <a:p>
            <a:pPr marL="0" indent="0" algn="ctr">
              <a:lnSpc>
                <a:spcPct val="90000"/>
              </a:lnSpc>
              <a:buClrTx/>
              <a:buNone/>
            </a:pPr>
            <a:r>
              <a:rPr lang="en-US" sz="2400" b="1" dirty="0"/>
              <a:t>Subcounty population (cities and towns)</a:t>
            </a:r>
          </a:p>
          <a:p>
            <a:pPr marL="457200" lvl="1" indent="0" algn="ctr">
              <a:buNone/>
            </a:pPr>
            <a:r>
              <a:rPr lang="en-US" sz="2000" i="1" dirty="0"/>
              <a:t>Distributive housing unit method</a:t>
            </a:r>
          </a:p>
        </p:txBody>
      </p:sp>
      <p:sp>
        <p:nvSpPr>
          <p:cNvPr id="25" name="Slide Number Placeholder 2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BFE6D4-27A9-4AE4-9EAE-AF75F97B179B}"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7" name="Diagram 6">
            <a:extLst>
              <a:ext uri="{FF2B5EF4-FFF2-40B4-BE49-F238E27FC236}">
                <a16:creationId xmlns:a16="http://schemas.microsoft.com/office/drawing/2014/main" id="{004A7851-40F1-4A6B-AB92-1747037E4746}"/>
              </a:ext>
            </a:extLst>
          </p:cNvPr>
          <p:cNvGraphicFramePr/>
          <p:nvPr/>
        </p:nvGraphicFramePr>
        <p:xfrm>
          <a:off x="838199" y="2437886"/>
          <a:ext cx="10515600" cy="19822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Diagram 7">
            <a:extLst>
              <a:ext uri="{FF2B5EF4-FFF2-40B4-BE49-F238E27FC236}">
                <a16:creationId xmlns:a16="http://schemas.microsoft.com/office/drawing/2014/main" id="{65136F00-7270-445B-83CB-9D129473B479}"/>
              </a:ext>
            </a:extLst>
          </p:cNvPr>
          <p:cNvGraphicFramePr/>
          <p:nvPr/>
        </p:nvGraphicFramePr>
        <p:xfrm>
          <a:off x="838200" y="4024597"/>
          <a:ext cx="10515600" cy="198222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cxnSp>
        <p:nvCxnSpPr>
          <p:cNvPr id="9" name="Straight Arrow Connector 8">
            <a:extLst>
              <a:ext uri="{FF2B5EF4-FFF2-40B4-BE49-F238E27FC236}">
                <a16:creationId xmlns:a16="http://schemas.microsoft.com/office/drawing/2014/main" id="{7B7FDB02-0394-4707-A9C6-BB1F432E6FDF}"/>
              </a:ext>
            </a:extLst>
          </p:cNvPr>
          <p:cNvCxnSpPr>
            <a:cxnSpLocks/>
          </p:cNvCxnSpPr>
          <p:nvPr/>
        </p:nvCxnSpPr>
        <p:spPr>
          <a:xfrm>
            <a:off x="2870200" y="3982479"/>
            <a:ext cx="711200" cy="458696"/>
          </a:xfrm>
          <a:prstGeom prst="straightConnector1">
            <a:avLst/>
          </a:prstGeom>
          <a:ln w="381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01973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75692" y="6396332"/>
            <a:ext cx="697706" cy="173124"/>
          </a:xfrm>
          <a:prstGeom prst="rect">
            <a:avLst/>
          </a:prstGeom>
        </p:spPr>
        <p:txBody>
          <a:bodyPr vert="horz" lIns="91440" tIns="45720" rIns="91440" bIns="45720" rtlCol="0" anchor="ctr"/>
          <a:lstStyle>
            <a:defPPr>
              <a:defRPr lang="en-US"/>
            </a:defPPr>
            <a:lvl1pPr algn="r">
              <a:defRPr sz="1200">
                <a:solidFill>
                  <a:schemeClr val="tx1">
                    <a:tint val="75000"/>
                  </a:schemeClr>
                </a:solidFill>
              </a:defRPr>
            </a:lvl1pPr>
          </a:lstStyle>
          <a:p>
            <a:fld id="{48A3D779-4358-478C-8A21-D31ED9D35174}" type="slidenum">
              <a:rPr lang="en-US"/>
              <a:pPr/>
              <a:t>9</a:t>
            </a:fld>
            <a:endParaRPr lang="en-US" dirty="0"/>
          </a:p>
        </p:txBody>
      </p:sp>
      <p:sp>
        <p:nvSpPr>
          <p:cNvPr id="7" name="Title 1">
            <a:extLst>
              <a:ext uri="{FF2B5EF4-FFF2-40B4-BE49-F238E27FC236}">
                <a16:creationId xmlns:a16="http://schemas.microsoft.com/office/drawing/2014/main" id="{12E27A50-B7E6-45C7-AC3B-24B4A2310C99}"/>
              </a:ext>
            </a:extLst>
          </p:cNvPr>
          <p:cNvSpPr txBox="1">
            <a:spLocks noGrp="1"/>
          </p:cNvSpPr>
          <p:nvPr>
            <p:ph type="title" idx="4294967295"/>
          </p:nvPr>
        </p:nvSpPr>
        <p:spPr>
          <a:xfrm>
            <a:off x="533400" y="0"/>
            <a:ext cx="10515600" cy="126180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mj-lt"/>
                <a:ea typeface="+mj-ea"/>
                <a:cs typeface="+mj-cs"/>
              </a:rPr>
              <a:t>Availability of Vintage 2022 Population and Housing Unit Data Products</a:t>
            </a:r>
          </a:p>
        </p:txBody>
      </p:sp>
      <p:sp>
        <p:nvSpPr>
          <p:cNvPr id="8" name="TextBox 7">
            <a:extLst>
              <a:ext uri="{FF2B5EF4-FFF2-40B4-BE49-F238E27FC236}">
                <a16:creationId xmlns:a16="http://schemas.microsoft.com/office/drawing/2014/main" id="{BA298211-09C1-4D6F-B61B-6F5167B0A4CC}"/>
              </a:ext>
            </a:extLst>
          </p:cNvPr>
          <p:cNvSpPr txBox="1"/>
          <p:nvPr/>
        </p:nvSpPr>
        <p:spPr>
          <a:xfrm>
            <a:off x="533400" y="756680"/>
            <a:ext cx="5726046" cy="375138"/>
          </a:xfrm>
          <a:prstGeom prst="rect">
            <a:avLst/>
          </a:prstGeom>
          <a:noFill/>
        </p:spPr>
        <p:txBody>
          <a:bodyPr wrap="square" rtlCol="0">
            <a:spAutoFit/>
          </a:bodyPr>
          <a:lstStyle/>
          <a:p>
            <a:pPr lvl="0" algn="ctr"/>
            <a:r>
              <a:rPr lang="en-US" dirty="0">
                <a:solidFill>
                  <a:srgbClr val="0070C0"/>
                </a:solidFill>
                <a:cs typeface="Arial" panose="020B0604020202020204" pitchFamily="34" charset="0"/>
              </a:rPr>
              <a:t>census.gov/programs-surveys/popest/about/schedule.html</a:t>
            </a:r>
            <a:endParaRPr lang="en-US" sz="1600" dirty="0">
              <a:solidFill>
                <a:srgbClr val="0070C0"/>
              </a:solidFill>
            </a:endParaRPr>
          </a:p>
        </p:txBody>
      </p:sp>
      <p:graphicFrame>
        <p:nvGraphicFramePr>
          <p:cNvPr id="9" name="Table 8">
            <a:extLst>
              <a:ext uri="{FF2B5EF4-FFF2-40B4-BE49-F238E27FC236}">
                <a16:creationId xmlns:a16="http://schemas.microsoft.com/office/drawing/2014/main" id="{7DF8612D-35A0-4CB9-920C-81D14BB426FF}"/>
              </a:ext>
            </a:extLst>
          </p:cNvPr>
          <p:cNvGraphicFramePr>
            <a:graphicFrameLocks noGrp="1"/>
          </p:cNvGraphicFramePr>
          <p:nvPr>
            <p:extLst>
              <p:ext uri="{D42A27DB-BD31-4B8C-83A1-F6EECF244321}">
                <p14:modId xmlns:p14="http://schemas.microsoft.com/office/powerpoint/2010/main" val="1387337995"/>
              </p:ext>
            </p:extLst>
          </p:nvPr>
        </p:nvGraphicFramePr>
        <p:xfrm>
          <a:off x="668076" y="1114033"/>
          <a:ext cx="10808955" cy="4864396"/>
        </p:xfrm>
        <a:graphic>
          <a:graphicData uri="http://schemas.openxmlformats.org/drawingml/2006/table">
            <a:tbl>
              <a:tblPr firstRow="1" bandRow="1">
                <a:tableStyleId>{10A1B5D5-9B99-4C35-A422-299274C87663}</a:tableStyleId>
              </a:tblPr>
              <a:tblGrid>
                <a:gridCol w="2446789">
                  <a:extLst>
                    <a:ext uri="{9D8B030D-6E8A-4147-A177-3AD203B41FA5}">
                      <a16:colId xmlns:a16="http://schemas.microsoft.com/office/drawing/2014/main" val="20000"/>
                    </a:ext>
                  </a:extLst>
                </a:gridCol>
                <a:gridCol w="3460257">
                  <a:extLst>
                    <a:ext uri="{9D8B030D-6E8A-4147-A177-3AD203B41FA5}">
                      <a16:colId xmlns:a16="http://schemas.microsoft.com/office/drawing/2014/main" val="20001"/>
                    </a:ext>
                  </a:extLst>
                </a:gridCol>
                <a:gridCol w="4901909">
                  <a:extLst>
                    <a:ext uri="{9D8B030D-6E8A-4147-A177-3AD203B41FA5}">
                      <a16:colId xmlns:a16="http://schemas.microsoft.com/office/drawing/2014/main" val="20002"/>
                    </a:ext>
                  </a:extLst>
                </a:gridCol>
              </a:tblGrid>
              <a:tr h="278130">
                <a:tc>
                  <a:txBody>
                    <a:bodyPr/>
                    <a:lstStyle/>
                    <a:p>
                      <a:r>
                        <a:rPr lang="en-US" sz="2000" b="1" kern="1200" dirty="0">
                          <a:solidFill>
                            <a:schemeClr val="bg1"/>
                          </a:solidFill>
                          <a:latin typeface="Calibri" panose="020F0502020204030204"/>
                          <a:ea typeface="+mn-ea"/>
                          <a:cs typeface="+mn-cs"/>
                        </a:rPr>
                        <a:t>Release Date</a:t>
                      </a:r>
                      <a:endParaRPr lang="en-US" sz="2000" b="1" dirty="0"/>
                    </a:p>
                  </a:txBody>
                  <a:tcPr marL="68580" marR="68580" marT="34290" marB="34290">
                    <a:solidFill>
                      <a:srgbClr val="0095A8"/>
                    </a:solidFill>
                  </a:tcPr>
                </a:tc>
                <a:tc>
                  <a:txBody>
                    <a:bodyPr/>
                    <a:lstStyle/>
                    <a:p>
                      <a:r>
                        <a:rPr lang="en-US" sz="2000" dirty="0"/>
                        <a:t>Product</a:t>
                      </a:r>
                    </a:p>
                  </a:txBody>
                  <a:tcPr marL="68580" marR="68580" marT="34290" marB="34290">
                    <a:solidFill>
                      <a:srgbClr val="0095A8"/>
                    </a:solidFill>
                  </a:tcPr>
                </a:tc>
                <a:tc>
                  <a:txBody>
                    <a:bodyPr/>
                    <a:lstStyle/>
                    <a:p>
                      <a:r>
                        <a:rPr lang="en-US" sz="2000" dirty="0"/>
                        <a:t>Geography</a:t>
                      </a:r>
                    </a:p>
                  </a:txBody>
                  <a:tcPr marL="68580" marR="68580" marT="34290" marB="34290">
                    <a:solidFill>
                      <a:srgbClr val="0095A8"/>
                    </a:solidFill>
                  </a:tcPr>
                </a:tc>
                <a:extLst>
                  <a:ext uri="{0D108BD9-81ED-4DB2-BD59-A6C34878D82A}">
                    <a16:rowId xmlns:a16="http://schemas.microsoft.com/office/drawing/2014/main" val="10000"/>
                  </a:ext>
                </a:extLst>
              </a:tr>
              <a:tr h="377190">
                <a:tc>
                  <a:txBody>
                    <a:bodyPr/>
                    <a:lstStyle/>
                    <a:p>
                      <a:r>
                        <a:rPr lang="en-US" sz="2000" dirty="0"/>
                        <a:t>December 22, 2022</a:t>
                      </a:r>
                    </a:p>
                  </a:txBody>
                  <a:tcPr marL="68580" marR="68580" marT="34290" marB="34290"/>
                </a:tc>
                <a:tc>
                  <a:txBody>
                    <a:bodyPr/>
                    <a:lstStyle/>
                    <a:p>
                      <a:r>
                        <a:rPr lang="en-US" sz="2000" dirty="0"/>
                        <a:t>Population totals</a:t>
                      </a:r>
                      <a:r>
                        <a:rPr lang="en-US" sz="2000" baseline="0" dirty="0"/>
                        <a:t>,</a:t>
                      </a:r>
                    </a:p>
                    <a:p>
                      <a:r>
                        <a:rPr lang="en-US" sz="2000" baseline="0" dirty="0"/>
                        <a:t>components of change, and voting-age population</a:t>
                      </a:r>
                    </a:p>
                  </a:txBody>
                  <a:tcPr marL="68580" marR="68580" marT="34290" marB="34290"/>
                </a:tc>
                <a:tc>
                  <a:txBody>
                    <a:bodyPr/>
                    <a:lstStyle/>
                    <a:p>
                      <a:r>
                        <a:rPr lang="en-US" sz="2000" dirty="0"/>
                        <a:t>Nation, states, and Puerto</a:t>
                      </a:r>
                      <a:r>
                        <a:rPr lang="en-US" sz="2000" baseline="0" dirty="0"/>
                        <a:t> Rico Commonwealth</a:t>
                      </a:r>
                      <a:endParaRPr lang="en-US" sz="2000" dirty="0"/>
                    </a:p>
                  </a:txBody>
                  <a:tcPr marL="68580" marR="68580" marT="34290" marB="34290"/>
                </a:tc>
                <a:extLst>
                  <a:ext uri="{0D108BD9-81ED-4DB2-BD59-A6C34878D82A}">
                    <a16:rowId xmlns:a16="http://schemas.microsoft.com/office/drawing/2014/main" val="10001"/>
                  </a:ext>
                </a:extLst>
              </a:tr>
              <a:tr h="0">
                <a:tc>
                  <a:txBody>
                    <a:bodyPr/>
                    <a:lstStyle/>
                    <a:p>
                      <a:r>
                        <a:rPr lang="en-US" sz="2000" dirty="0"/>
                        <a:t>March 30, 2023*</a:t>
                      </a:r>
                    </a:p>
                  </a:txBody>
                  <a:tcPr marL="68580" marR="68580" marT="34290" marB="34290"/>
                </a:tc>
                <a:tc>
                  <a:txBody>
                    <a:bodyPr/>
                    <a:lstStyle/>
                    <a:p>
                      <a:r>
                        <a:rPr lang="en-US" sz="2000" dirty="0"/>
                        <a:t>Population</a:t>
                      </a:r>
                      <a:r>
                        <a:rPr lang="en-US" sz="2000" baseline="0" dirty="0"/>
                        <a:t> totals and components of change</a:t>
                      </a:r>
                      <a:endParaRPr lang="en-US" sz="2000" dirty="0"/>
                    </a:p>
                  </a:txBody>
                  <a:tcPr marL="68580" marR="68580" marT="34290" marB="3429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baseline="0" dirty="0"/>
                        <a:t>Counties, and Puerto Rico municipios</a:t>
                      </a:r>
                      <a:endParaRPr lang="en-US" sz="2000" dirty="0"/>
                    </a:p>
                  </a:txBody>
                  <a:tcPr marL="68580" marR="68580" marT="34290" marB="34290"/>
                </a:tc>
                <a:extLst>
                  <a:ext uri="{0D108BD9-81ED-4DB2-BD59-A6C34878D82A}">
                    <a16:rowId xmlns:a16="http://schemas.microsoft.com/office/drawing/2014/main" val="10002"/>
                  </a:ext>
                </a:extLst>
              </a:tr>
              <a:tr h="465116">
                <a:tc>
                  <a:txBody>
                    <a:bodyPr/>
                    <a:lstStyle/>
                    <a:p>
                      <a:r>
                        <a:rPr lang="en-US" sz="2000" dirty="0"/>
                        <a:t>April 13, 2023*</a:t>
                      </a:r>
                    </a:p>
                  </a:txBody>
                  <a:tcPr marL="68580" marR="68580" marT="34290" marB="34290"/>
                </a:tc>
                <a:tc>
                  <a:txBody>
                    <a:bodyPr/>
                    <a:lstStyle/>
                    <a:p>
                      <a:r>
                        <a:rPr lang="en-US" sz="2000" dirty="0"/>
                        <a:t>Population by age and sex</a:t>
                      </a:r>
                    </a:p>
                  </a:txBody>
                  <a:tcPr marL="68580" marR="68580" marT="34290" marB="34290"/>
                </a:tc>
                <a:tc>
                  <a:txBody>
                    <a:bodyPr/>
                    <a:lstStyle/>
                    <a:p>
                      <a:r>
                        <a:rPr lang="en-US" sz="2000" dirty="0"/>
                        <a:t>Nation</a:t>
                      </a:r>
                    </a:p>
                  </a:txBody>
                  <a:tcPr marL="68580" marR="68580" marT="34290" marB="34290"/>
                </a:tc>
                <a:extLst>
                  <a:ext uri="{0D108BD9-81ED-4DB2-BD59-A6C34878D82A}">
                    <a16:rowId xmlns:a16="http://schemas.microsoft.com/office/drawing/2014/main" val="10004"/>
                  </a:ext>
                </a:extLst>
              </a:tr>
              <a:tr h="278130">
                <a:tc>
                  <a:txBody>
                    <a:bodyPr/>
                    <a:lstStyle/>
                    <a:p>
                      <a:r>
                        <a:rPr lang="en-US" sz="2000" dirty="0"/>
                        <a:t>May 18, 2023*</a:t>
                      </a:r>
                    </a:p>
                  </a:txBody>
                  <a:tcPr marL="68580" marR="68580" marT="34290" marB="34290"/>
                </a:tc>
                <a:tc>
                  <a:txBody>
                    <a:bodyPr/>
                    <a:lstStyle/>
                    <a:p>
                      <a:r>
                        <a:rPr lang="en-US" sz="2000" dirty="0"/>
                        <a:t>Population totals--</a:t>
                      </a:r>
                    </a:p>
                    <a:p>
                      <a:endParaRPr lang="en-US" sz="2000" dirty="0"/>
                    </a:p>
                    <a:p>
                      <a:endParaRPr lang="en-US" sz="2000" dirty="0"/>
                    </a:p>
                    <a:p>
                      <a:r>
                        <a:rPr lang="en-US" sz="2000" dirty="0"/>
                        <a:t>Housing unit totals--</a:t>
                      </a:r>
                    </a:p>
                  </a:txBody>
                  <a:tcPr marL="68580" marR="68580" marT="34290" marB="34290"/>
                </a:tc>
                <a:tc>
                  <a:txBody>
                    <a:bodyPr/>
                    <a:lstStyle/>
                    <a:p>
                      <a:r>
                        <a:rPr lang="en-US" sz="2000" dirty="0">
                          <a:effectLst/>
                        </a:rPr>
                        <a:t>Cities and towns (incorporated places, minor civil divisions), </a:t>
                      </a:r>
                      <a:r>
                        <a:rPr lang="en-US" sz="2000" baseline="0" dirty="0"/>
                        <a:t>and metropolitan/micropolitan areas</a:t>
                      </a:r>
                      <a:endParaRPr lang="en-US" sz="2000" dirty="0">
                        <a:effectLst/>
                      </a:endParaRPr>
                    </a:p>
                    <a:p>
                      <a:r>
                        <a:rPr lang="en-US" sz="2000" dirty="0">
                          <a:effectLst/>
                        </a:rPr>
                        <a:t>Nation, states, and counties</a:t>
                      </a:r>
                      <a:endParaRPr lang="en-US" sz="2000" dirty="0"/>
                    </a:p>
                  </a:txBody>
                  <a:tcPr marL="68580" marR="68580" marT="34290" marB="34290"/>
                </a:tc>
                <a:extLst>
                  <a:ext uri="{0D108BD9-81ED-4DB2-BD59-A6C34878D82A}">
                    <a16:rowId xmlns:a16="http://schemas.microsoft.com/office/drawing/2014/main" val="10005"/>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June 22, 2023*</a:t>
                      </a:r>
                    </a:p>
                    <a:p>
                      <a:endParaRPr lang="en-US" sz="2000" dirty="0"/>
                    </a:p>
                  </a:txBody>
                  <a:tcPr marL="68580" marR="68580" marT="34290" marB="34290"/>
                </a:tc>
                <a:tc>
                  <a:txBody>
                    <a:bodyPr/>
                    <a:lstStyle/>
                    <a:p>
                      <a:r>
                        <a:rPr lang="en-US" sz="2000" dirty="0"/>
                        <a:t>Population</a:t>
                      </a:r>
                      <a:r>
                        <a:rPr lang="en-US" sz="2000" baseline="0" dirty="0"/>
                        <a:t> by age, sex, race, and Hispanic origin--</a:t>
                      </a:r>
                    </a:p>
                    <a:p>
                      <a:r>
                        <a:rPr lang="en-US" sz="2000" baseline="0" dirty="0"/>
                        <a:t>Population by age and sex--</a:t>
                      </a:r>
                      <a:endParaRPr lang="en-US" sz="2000" dirty="0"/>
                    </a:p>
                  </a:txBody>
                  <a:tcPr marL="68580" marR="68580" marT="34290" marB="34290"/>
                </a:tc>
                <a:tc>
                  <a:txBody>
                    <a:bodyPr/>
                    <a:lstStyle/>
                    <a:p>
                      <a:r>
                        <a:rPr lang="en-US" sz="2000" dirty="0"/>
                        <a:t>Nation, states, and counties</a:t>
                      </a:r>
                    </a:p>
                    <a:p>
                      <a:endParaRPr lang="en-US" sz="2000" dirty="0"/>
                    </a:p>
                    <a:p>
                      <a:r>
                        <a:rPr lang="en-US" sz="2000" dirty="0"/>
                        <a:t>Puerto Rico </a:t>
                      </a:r>
                      <a:r>
                        <a:rPr lang="en-US" sz="2000" baseline="0" dirty="0"/>
                        <a:t>Commonwealth and municipios</a:t>
                      </a:r>
                      <a:endParaRPr lang="en-US" sz="2000" dirty="0"/>
                    </a:p>
                  </a:txBody>
                  <a:tcPr marL="68580" marR="68580" marT="34290" marB="34290"/>
                </a:tc>
                <a:extLst>
                  <a:ext uri="{0D108BD9-81ED-4DB2-BD59-A6C34878D82A}">
                    <a16:rowId xmlns:a16="http://schemas.microsoft.com/office/drawing/2014/main" val="10006"/>
                  </a:ext>
                </a:extLst>
              </a:tr>
              <a:tr h="0">
                <a:tc>
                  <a:txBody>
                    <a:bodyPr/>
                    <a:lstStyle/>
                    <a:p>
                      <a:endParaRPr lang="en-US" sz="100" dirty="0"/>
                    </a:p>
                  </a:txBody>
                  <a:tcPr marL="68580" marR="68580" marT="34290" marB="34290">
                    <a:solidFill>
                      <a:srgbClr val="0095A8"/>
                    </a:solidFill>
                  </a:tcPr>
                </a:tc>
                <a:tc>
                  <a:txBody>
                    <a:bodyPr/>
                    <a:lstStyle/>
                    <a:p>
                      <a:endParaRPr lang="en-US" sz="100" dirty="0"/>
                    </a:p>
                  </a:txBody>
                  <a:tcPr marL="68580" marR="68580" marT="34290" marB="34290">
                    <a:solidFill>
                      <a:srgbClr val="0095A8"/>
                    </a:solidFill>
                  </a:tcPr>
                </a:tc>
                <a:tc>
                  <a:txBody>
                    <a:bodyPr/>
                    <a:lstStyle/>
                    <a:p>
                      <a:endParaRPr lang="en-US" sz="100" dirty="0"/>
                    </a:p>
                  </a:txBody>
                  <a:tcPr marL="68580" marR="68580" marT="34290" marB="34290">
                    <a:solidFill>
                      <a:srgbClr val="0095A8"/>
                    </a:solidFill>
                  </a:tcPr>
                </a:tc>
                <a:extLst>
                  <a:ext uri="{0D108BD9-81ED-4DB2-BD59-A6C34878D82A}">
                    <a16:rowId xmlns:a16="http://schemas.microsoft.com/office/drawing/2014/main" val="10007"/>
                  </a:ext>
                </a:extLst>
              </a:tr>
            </a:tbl>
          </a:graphicData>
        </a:graphic>
      </p:graphicFrame>
      <p:sp>
        <p:nvSpPr>
          <p:cNvPr id="3" name="TextBox 2">
            <a:extLst>
              <a:ext uri="{FF2B5EF4-FFF2-40B4-BE49-F238E27FC236}">
                <a16:creationId xmlns:a16="http://schemas.microsoft.com/office/drawing/2014/main" id="{F4EF33E5-64E2-4597-9089-1C69934CB761}"/>
              </a:ext>
            </a:extLst>
          </p:cNvPr>
          <p:cNvSpPr txBox="1"/>
          <p:nvPr/>
        </p:nvSpPr>
        <p:spPr>
          <a:xfrm>
            <a:off x="4970584" y="6104222"/>
            <a:ext cx="2180493" cy="369332"/>
          </a:xfrm>
          <a:prstGeom prst="rect">
            <a:avLst/>
          </a:prstGeom>
          <a:noFill/>
        </p:spPr>
        <p:txBody>
          <a:bodyPr wrap="square" rtlCol="0">
            <a:spAutoFit/>
          </a:bodyPr>
          <a:lstStyle/>
          <a:p>
            <a:r>
              <a:rPr lang="en-US" dirty="0"/>
              <a:t>*Embargoed Release</a:t>
            </a:r>
          </a:p>
        </p:txBody>
      </p:sp>
    </p:spTree>
    <p:extLst>
      <p:ext uri="{BB962C8B-B14F-4D97-AF65-F5344CB8AC3E}">
        <p14:creationId xmlns:p14="http://schemas.microsoft.com/office/powerpoint/2010/main" val="543093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4A6A8661-D7B4-47A4-8E32-C2EF5D4AE347}"/>
              </a:ext>
            </a:extLst>
          </p:cNvPr>
          <p:cNvSpPr txBox="1">
            <a:spLocks noGrp="1"/>
          </p:cNvSpPr>
          <p:nvPr>
            <p:ph type="title" idx="4294967295"/>
          </p:nvPr>
        </p:nvSpPr>
        <p:spPr>
          <a:xfrm>
            <a:off x="533400" y="0"/>
            <a:ext cx="10515600" cy="126180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b="1" i="0" u="none" strike="noStrike" kern="1200" cap="none" spc="0" normalizeH="0" baseline="0" noProof="0" dirty="0">
                <a:ln>
                  <a:noFill/>
                </a:ln>
                <a:solidFill>
                  <a:srgbClr val="0070C0"/>
                </a:solidFill>
                <a:effectLst/>
                <a:uLnTx/>
                <a:uFillTx/>
                <a:latin typeface="+mj-lt"/>
                <a:ea typeface="+mj-ea"/>
                <a:cs typeface="+mj-cs"/>
              </a:rPr>
              <a:t>Ways to Access Estimates</a:t>
            </a:r>
          </a:p>
        </p:txBody>
      </p:sp>
      <p:sp>
        <p:nvSpPr>
          <p:cNvPr id="3" name="Content Placeholder 2"/>
          <p:cNvSpPr>
            <a:spLocks noGrp="1"/>
          </p:cNvSpPr>
          <p:nvPr>
            <p:ph idx="1"/>
          </p:nvPr>
        </p:nvSpPr>
        <p:spPr>
          <a:xfrm>
            <a:off x="513348" y="871609"/>
            <a:ext cx="5846814" cy="2277594"/>
          </a:xfrm>
        </p:spPr>
        <p:txBody>
          <a:bodyPr>
            <a:normAutofit/>
          </a:bodyPr>
          <a:lstStyle/>
          <a:p>
            <a:r>
              <a:rPr lang="en-US" sz="2400" dirty="0">
                <a:solidFill>
                  <a:schemeClr val="tx1">
                    <a:lumMod val="75000"/>
                    <a:lumOff val="25000"/>
                  </a:schemeClr>
                </a:solidFill>
              </a:rPr>
              <a:t>PEP Webpage: </a:t>
            </a:r>
          </a:p>
          <a:p>
            <a:pPr marL="0" indent="0">
              <a:buNone/>
            </a:pPr>
            <a:r>
              <a:rPr lang="en-US" sz="2400" dirty="0">
                <a:solidFill>
                  <a:schemeClr val="accent1"/>
                </a:solidFill>
                <a:cs typeface="Arial" panose="020B0604020202020204" pitchFamily="34" charset="0"/>
              </a:rPr>
              <a:t>    </a:t>
            </a:r>
            <a:r>
              <a:rPr lang="en-US" sz="2400" dirty="0">
                <a:cs typeface="Arial" panose="020B0604020202020204" pitchFamily="34" charset="0"/>
              </a:rPr>
              <a:t>census.gov/programs-surveys/popest.html</a:t>
            </a:r>
          </a:p>
          <a:p>
            <a:r>
              <a:rPr lang="en-US" sz="2400" dirty="0">
                <a:cs typeface="Arial" panose="020B0604020202020204" pitchFamily="34" charset="0"/>
              </a:rPr>
              <a:t>data.census.gov</a:t>
            </a:r>
          </a:p>
          <a:p>
            <a:r>
              <a:rPr lang="en-US" sz="2400" dirty="0"/>
              <a:t>QuickFacts</a:t>
            </a:r>
          </a:p>
          <a:p>
            <a:r>
              <a:rPr lang="en-US" sz="2400" dirty="0"/>
              <a:t>Application Programming Interface (API)</a:t>
            </a:r>
          </a:p>
          <a:p>
            <a:pPr marL="0" indent="0">
              <a:buNone/>
            </a:pPr>
            <a:endParaRPr lang="en-US" sz="1800" dirty="0">
              <a:solidFill>
                <a:schemeClr val="tx1">
                  <a:lumMod val="75000"/>
                  <a:lumOff val="25000"/>
                </a:schemeClr>
              </a:solidFill>
            </a:endParaRPr>
          </a:p>
        </p:txBody>
      </p:sp>
      <p:sp>
        <p:nvSpPr>
          <p:cNvPr id="4" name="Slide Number Placeholder 3"/>
          <p:cNvSpPr>
            <a:spLocks noGrp="1"/>
          </p:cNvSpPr>
          <p:nvPr>
            <p:ph type="sldNum" sz="quarter" idx="12"/>
          </p:nvPr>
        </p:nvSpPr>
        <p:spPr/>
        <p:txBody>
          <a:bodyPr/>
          <a:lstStyle/>
          <a:p>
            <a:fld id="{24BFE6D4-27A9-4AE4-9EAE-AF75F97B179B}" type="slidenum">
              <a:rPr lang="en-US" smtClean="0"/>
              <a:t>10</a:t>
            </a:fld>
            <a:endParaRPr lang="en-US" dirty="0"/>
          </a:p>
        </p:txBody>
      </p:sp>
      <p:pic>
        <p:nvPicPr>
          <p:cNvPr id="8" name="Picture 7">
            <a:extLst>
              <a:ext uri="{FF2B5EF4-FFF2-40B4-BE49-F238E27FC236}">
                <a16:creationId xmlns:a16="http://schemas.microsoft.com/office/drawing/2014/main" id="{3D7C6828-B769-45DD-8BA6-4961EC1F70D9}"/>
              </a:ext>
            </a:extLst>
          </p:cNvPr>
          <p:cNvPicPr>
            <a:picLocks noChangeAspect="1"/>
          </p:cNvPicPr>
          <p:nvPr/>
        </p:nvPicPr>
        <p:blipFill rotWithShape="1">
          <a:blip r:embed="rId3"/>
          <a:srcRect t="9463" r="20716" b="24684"/>
          <a:stretch/>
        </p:blipFill>
        <p:spPr>
          <a:xfrm>
            <a:off x="488043" y="3259407"/>
            <a:ext cx="4349848" cy="2032313"/>
          </a:xfrm>
          <a:prstGeom prst="rect">
            <a:avLst/>
          </a:prstGeom>
          <a:ln>
            <a:solidFill>
              <a:schemeClr val="tx1"/>
            </a:solidFill>
          </a:ln>
        </p:spPr>
      </p:pic>
      <p:pic>
        <p:nvPicPr>
          <p:cNvPr id="16" name="Picture 15" descr="screen grab of QuickFacts"/>
          <p:cNvPicPr>
            <a:picLocks noChangeAspect="1"/>
          </p:cNvPicPr>
          <p:nvPr/>
        </p:nvPicPr>
        <p:blipFill rotWithShape="1">
          <a:blip r:embed="rId4" cstate="print">
            <a:extLst>
              <a:ext uri="{28A0092B-C50C-407E-A947-70E740481C1C}">
                <a14:useLocalDpi xmlns:a14="http://schemas.microsoft.com/office/drawing/2010/main" val="0"/>
              </a:ext>
            </a:extLst>
          </a:blip>
          <a:srcRect r="14334" b="50073"/>
          <a:stretch/>
        </p:blipFill>
        <p:spPr>
          <a:xfrm>
            <a:off x="3125751" y="3843096"/>
            <a:ext cx="4572000" cy="2277594"/>
          </a:xfrm>
          <a:prstGeom prst="rect">
            <a:avLst/>
          </a:prstGeom>
          <a:ln>
            <a:solidFill>
              <a:schemeClr val="tx1"/>
            </a:solidFill>
          </a:ln>
        </p:spPr>
      </p:pic>
      <p:pic>
        <p:nvPicPr>
          <p:cNvPr id="5" name="Picture 4">
            <a:extLst>
              <a:ext uri="{FF2B5EF4-FFF2-40B4-BE49-F238E27FC236}">
                <a16:creationId xmlns:a16="http://schemas.microsoft.com/office/drawing/2014/main" id="{E1BB0782-1CBB-4612-9082-F352F8387574}"/>
              </a:ext>
            </a:extLst>
          </p:cNvPr>
          <p:cNvPicPr>
            <a:picLocks noChangeAspect="1"/>
          </p:cNvPicPr>
          <p:nvPr/>
        </p:nvPicPr>
        <p:blipFill rotWithShape="1">
          <a:blip r:embed="rId5"/>
          <a:srcRect l="20572" t="10476" r="15142" b="7315"/>
          <a:stretch/>
        </p:blipFill>
        <p:spPr>
          <a:xfrm>
            <a:off x="6364435" y="361301"/>
            <a:ext cx="5029200" cy="3617647"/>
          </a:xfrm>
          <a:prstGeom prst="rect">
            <a:avLst/>
          </a:prstGeom>
          <a:ln>
            <a:solidFill>
              <a:schemeClr val="tx1"/>
            </a:solidFill>
          </a:ln>
        </p:spPr>
      </p:pic>
      <p:pic>
        <p:nvPicPr>
          <p:cNvPr id="13" name="Picture 12" descr="Screen grab of PEP API web page&#10;">
            <a:extLst>
              <a:ext uri="{FF2B5EF4-FFF2-40B4-BE49-F238E27FC236}">
                <a16:creationId xmlns:a16="http://schemas.microsoft.com/office/drawing/2014/main" id="{77D4FA2E-7AC2-479D-831F-C9069DDBB6E5}"/>
              </a:ext>
            </a:extLst>
          </p:cNvPr>
          <p:cNvPicPr>
            <a:picLocks noChangeAspect="1"/>
          </p:cNvPicPr>
          <p:nvPr/>
        </p:nvPicPr>
        <p:blipFill rotWithShape="1">
          <a:blip r:embed="rId6"/>
          <a:srcRect l="7676" t="24718" r="14398" b="5322"/>
          <a:stretch/>
        </p:blipFill>
        <p:spPr>
          <a:xfrm>
            <a:off x="7450294" y="4278372"/>
            <a:ext cx="4114800" cy="2077978"/>
          </a:xfrm>
          <a:prstGeom prst="rect">
            <a:avLst/>
          </a:prstGeom>
          <a:ln>
            <a:solidFill>
              <a:schemeClr val="tx1"/>
            </a:solidFill>
          </a:ln>
        </p:spPr>
      </p:pic>
    </p:spTree>
    <p:extLst>
      <p:ext uri="{BB962C8B-B14F-4D97-AF65-F5344CB8AC3E}">
        <p14:creationId xmlns:p14="http://schemas.microsoft.com/office/powerpoint/2010/main" val="2328945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2FBEA1A-4E82-48B1-BBE4-91C52D23BE32}"/>
              </a:ext>
            </a:extLst>
          </p:cNvPr>
          <p:cNvSpPr>
            <a:spLocks noGrp="1"/>
          </p:cNvSpPr>
          <p:nvPr>
            <p:ph type="sldNum" sz="quarter" idx="12"/>
          </p:nvPr>
        </p:nvSpPr>
        <p:spPr/>
        <p:txBody>
          <a:bodyPr/>
          <a:lstStyle/>
          <a:p>
            <a:fld id="{FC63ECC8-719A-498E-B101-491B6A35558E}" type="slidenum">
              <a:rPr lang="en-US" smtClean="0"/>
              <a:t>11</a:t>
            </a:fld>
            <a:endParaRPr lang="en-US" dirty="0"/>
          </a:p>
        </p:txBody>
      </p:sp>
      <p:sp>
        <p:nvSpPr>
          <p:cNvPr id="5" name="Title 1">
            <a:extLst>
              <a:ext uri="{FF2B5EF4-FFF2-40B4-BE49-F238E27FC236}">
                <a16:creationId xmlns:a16="http://schemas.microsoft.com/office/drawing/2014/main" id="{1DB4CC80-D146-4BFB-8D48-BF9618968E81}"/>
              </a:ext>
            </a:extLst>
          </p:cNvPr>
          <p:cNvSpPr txBox="1">
            <a:spLocks/>
          </p:cNvSpPr>
          <p:nvPr/>
        </p:nvSpPr>
        <p:spPr>
          <a:xfrm>
            <a:off x="533400" y="9792"/>
            <a:ext cx="10515600" cy="1225508"/>
          </a:xfrm>
          <a:prstGeom prst="rect">
            <a:avLst/>
          </a:prstGeom>
          <a:solidFill>
            <a:schemeClr val="bg1"/>
          </a:solid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b="1" dirty="0">
                <a:solidFill>
                  <a:srgbClr val="0070C0"/>
                </a:solidFill>
              </a:rPr>
              <a:t>Accessing Vintage 2022 Estimates</a:t>
            </a:r>
          </a:p>
        </p:txBody>
      </p:sp>
      <p:sp>
        <p:nvSpPr>
          <p:cNvPr id="6" name="Rectangle 5">
            <a:extLst>
              <a:ext uri="{FF2B5EF4-FFF2-40B4-BE49-F238E27FC236}">
                <a16:creationId xmlns:a16="http://schemas.microsoft.com/office/drawing/2014/main" id="{70DD5A3B-9FA5-4F34-9811-DA96713F08CE}"/>
              </a:ext>
            </a:extLst>
          </p:cNvPr>
          <p:cNvSpPr/>
          <p:nvPr/>
        </p:nvSpPr>
        <p:spPr>
          <a:xfrm>
            <a:off x="523094" y="836398"/>
            <a:ext cx="4191212" cy="369332"/>
          </a:xfrm>
          <a:prstGeom prst="rect">
            <a:avLst/>
          </a:prstGeom>
        </p:spPr>
        <p:txBody>
          <a:bodyPr wrap="none">
            <a:spAutoFit/>
          </a:bodyPr>
          <a:lstStyle/>
          <a:p>
            <a:r>
              <a:rPr lang="en-US" dirty="0">
                <a:solidFill>
                  <a:srgbClr val="0070C0"/>
                </a:solidFill>
                <a:cs typeface="Arial" panose="020B0604020202020204" pitchFamily="34" charset="0"/>
              </a:rPr>
              <a:t>census.gov/programs-surveys/popest.html</a:t>
            </a:r>
            <a:endParaRPr lang="en-US" dirty="0">
              <a:solidFill>
                <a:srgbClr val="0070C0"/>
              </a:solidFill>
            </a:endParaRPr>
          </a:p>
        </p:txBody>
      </p:sp>
      <p:pic>
        <p:nvPicPr>
          <p:cNvPr id="8" name="Picture 7">
            <a:extLst>
              <a:ext uri="{FF2B5EF4-FFF2-40B4-BE49-F238E27FC236}">
                <a16:creationId xmlns:a16="http://schemas.microsoft.com/office/drawing/2014/main" id="{1792A3D5-69F7-425C-B346-D01C27871AFA}"/>
              </a:ext>
            </a:extLst>
          </p:cNvPr>
          <p:cNvPicPr>
            <a:picLocks noChangeAspect="1"/>
          </p:cNvPicPr>
          <p:nvPr/>
        </p:nvPicPr>
        <p:blipFill rotWithShape="1">
          <a:blip r:embed="rId3"/>
          <a:srcRect l="20572" t="10477" r="15142" b="7789"/>
          <a:stretch/>
        </p:blipFill>
        <p:spPr>
          <a:xfrm>
            <a:off x="2629006" y="1307284"/>
            <a:ext cx="7315200" cy="5231628"/>
          </a:xfrm>
          <a:prstGeom prst="rect">
            <a:avLst/>
          </a:prstGeom>
          <a:ln>
            <a:solidFill>
              <a:schemeClr val="tx1"/>
            </a:solidFill>
          </a:ln>
        </p:spPr>
      </p:pic>
      <p:cxnSp>
        <p:nvCxnSpPr>
          <p:cNvPr id="9" name="Straight Arrow Connector 8">
            <a:extLst>
              <a:ext uri="{FF2B5EF4-FFF2-40B4-BE49-F238E27FC236}">
                <a16:creationId xmlns:a16="http://schemas.microsoft.com/office/drawing/2014/main" id="{A158DFE6-6483-4BEC-AD7D-F3A29354A14F}"/>
              </a:ext>
            </a:extLst>
          </p:cNvPr>
          <p:cNvCxnSpPr/>
          <p:nvPr/>
        </p:nvCxnSpPr>
        <p:spPr>
          <a:xfrm>
            <a:off x="2437435" y="2984444"/>
            <a:ext cx="383141" cy="22860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30E887F8-3167-4A8B-9753-806E76EAB6B1}"/>
              </a:ext>
            </a:extLst>
          </p:cNvPr>
          <p:cNvCxnSpPr/>
          <p:nvPr/>
        </p:nvCxnSpPr>
        <p:spPr>
          <a:xfrm>
            <a:off x="4013686" y="4495381"/>
            <a:ext cx="383141" cy="22860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1262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206872F-4D08-4C35-A6FF-68029F80F6F8}"/>
              </a:ext>
            </a:extLst>
          </p:cNvPr>
          <p:cNvSpPr txBox="1">
            <a:spLocks/>
          </p:cNvSpPr>
          <p:nvPr/>
        </p:nvSpPr>
        <p:spPr>
          <a:xfrm>
            <a:off x="621011" y="99564"/>
            <a:ext cx="10515600" cy="762848"/>
          </a:xfrm>
          <a:prstGeom prst="rect">
            <a:avLst/>
          </a:prstGeom>
          <a:solidFill>
            <a:schemeClr val="bg1"/>
          </a:solid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b="1" dirty="0">
                <a:solidFill>
                  <a:srgbClr val="0070C0"/>
                </a:solidFill>
              </a:rPr>
              <a:t>Accessing Vintage 2022 Estimates (cont.)</a:t>
            </a:r>
          </a:p>
        </p:txBody>
      </p:sp>
      <p:sp>
        <p:nvSpPr>
          <p:cNvPr id="2" name="Slide Number Placeholder 1"/>
          <p:cNvSpPr>
            <a:spLocks noGrp="1"/>
          </p:cNvSpPr>
          <p:nvPr>
            <p:ph type="sldNum" sz="quarter" idx="11"/>
          </p:nvPr>
        </p:nvSpPr>
        <p:spPr/>
        <p:txBody>
          <a:bodyPr/>
          <a:lstStyle/>
          <a:p>
            <a:fld id="{5212C905-FF40-4437-BDDD-7BDE312C732D}" type="slidenum">
              <a:rPr lang="en-US" smtClean="0"/>
              <a:pPr/>
              <a:t>12</a:t>
            </a:fld>
            <a:endParaRPr lang="en-US" dirty="0"/>
          </a:p>
        </p:txBody>
      </p:sp>
      <p:pic>
        <p:nvPicPr>
          <p:cNvPr id="10" name="Picture 9">
            <a:extLst>
              <a:ext uri="{FF2B5EF4-FFF2-40B4-BE49-F238E27FC236}">
                <a16:creationId xmlns:a16="http://schemas.microsoft.com/office/drawing/2014/main" id="{68ADB898-D060-D32E-8CC7-1C8D3E2F6A1B}"/>
              </a:ext>
            </a:extLst>
          </p:cNvPr>
          <p:cNvPicPr>
            <a:picLocks noChangeAspect="1"/>
          </p:cNvPicPr>
          <p:nvPr/>
        </p:nvPicPr>
        <p:blipFill>
          <a:blip r:embed="rId3"/>
          <a:stretch>
            <a:fillRect/>
          </a:stretch>
        </p:blipFill>
        <p:spPr>
          <a:xfrm>
            <a:off x="1916830" y="967652"/>
            <a:ext cx="8358340" cy="5572227"/>
          </a:xfrm>
          <a:prstGeom prst="rect">
            <a:avLst/>
          </a:prstGeom>
          <a:ln>
            <a:solidFill>
              <a:schemeClr val="tx1"/>
            </a:solidFill>
          </a:ln>
        </p:spPr>
      </p:pic>
      <p:cxnSp>
        <p:nvCxnSpPr>
          <p:cNvPr id="12" name="Straight Arrow Connector 11">
            <a:extLst>
              <a:ext uri="{FF2B5EF4-FFF2-40B4-BE49-F238E27FC236}">
                <a16:creationId xmlns:a16="http://schemas.microsoft.com/office/drawing/2014/main" id="{5A7728BE-6B4E-B194-980E-AAAD2E34344C}"/>
              </a:ext>
            </a:extLst>
          </p:cNvPr>
          <p:cNvCxnSpPr/>
          <p:nvPr/>
        </p:nvCxnSpPr>
        <p:spPr>
          <a:xfrm>
            <a:off x="3457095" y="5595311"/>
            <a:ext cx="383141" cy="22860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4900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206872F-4D08-4C35-A6FF-68029F80F6F8}"/>
              </a:ext>
            </a:extLst>
          </p:cNvPr>
          <p:cNvSpPr txBox="1">
            <a:spLocks/>
          </p:cNvSpPr>
          <p:nvPr/>
        </p:nvSpPr>
        <p:spPr>
          <a:xfrm>
            <a:off x="621011" y="4249"/>
            <a:ext cx="10515600" cy="1281682"/>
          </a:xfrm>
          <a:prstGeom prst="rect">
            <a:avLst/>
          </a:prstGeom>
          <a:solidFill>
            <a:schemeClr val="bg1"/>
          </a:solid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b="1" dirty="0">
                <a:solidFill>
                  <a:srgbClr val="0070C0"/>
                </a:solidFill>
              </a:rPr>
              <a:t>Accessing Vintage 2022 Estimates (cont.)</a:t>
            </a:r>
          </a:p>
        </p:txBody>
      </p:sp>
      <p:sp>
        <p:nvSpPr>
          <p:cNvPr id="2" name="Slide Number Placeholder 1"/>
          <p:cNvSpPr>
            <a:spLocks noGrp="1"/>
          </p:cNvSpPr>
          <p:nvPr>
            <p:ph type="sldNum" sz="quarter" idx="11"/>
          </p:nvPr>
        </p:nvSpPr>
        <p:spPr/>
        <p:txBody>
          <a:bodyPr/>
          <a:lstStyle/>
          <a:p>
            <a:fld id="{5212C905-FF40-4437-BDDD-7BDE312C732D}" type="slidenum">
              <a:rPr lang="en-US" smtClean="0"/>
              <a:pPr/>
              <a:t>13</a:t>
            </a:fld>
            <a:endParaRPr lang="en-US" dirty="0"/>
          </a:p>
        </p:txBody>
      </p:sp>
      <p:pic>
        <p:nvPicPr>
          <p:cNvPr id="8" name="Picture 7">
            <a:extLst>
              <a:ext uri="{FF2B5EF4-FFF2-40B4-BE49-F238E27FC236}">
                <a16:creationId xmlns:a16="http://schemas.microsoft.com/office/drawing/2014/main" id="{4C74E375-F32A-6559-36E3-70A49D5827E4}"/>
              </a:ext>
            </a:extLst>
          </p:cNvPr>
          <p:cNvPicPr>
            <a:picLocks noChangeAspect="1"/>
          </p:cNvPicPr>
          <p:nvPr/>
        </p:nvPicPr>
        <p:blipFill rotWithShape="1">
          <a:blip r:embed="rId3"/>
          <a:srcRect l="18695" t="12972" r="17065" b="2335"/>
          <a:stretch/>
        </p:blipFill>
        <p:spPr>
          <a:xfrm>
            <a:off x="2279374" y="1119900"/>
            <a:ext cx="7832035" cy="5539408"/>
          </a:xfrm>
          <a:prstGeom prst="rect">
            <a:avLst/>
          </a:prstGeom>
          <a:ln>
            <a:solidFill>
              <a:schemeClr val="tx1"/>
            </a:solidFill>
          </a:ln>
        </p:spPr>
      </p:pic>
      <p:cxnSp>
        <p:nvCxnSpPr>
          <p:cNvPr id="9" name="Straight Arrow Connector 8">
            <a:extLst>
              <a:ext uri="{FF2B5EF4-FFF2-40B4-BE49-F238E27FC236}">
                <a16:creationId xmlns:a16="http://schemas.microsoft.com/office/drawing/2014/main" id="{BFD9A361-AB69-BD85-69CF-1F300D40AA2A}"/>
              </a:ext>
            </a:extLst>
          </p:cNvPr>
          <p:cNvCxnSpPr/>
          <p:nvPr/>
        </p:nvCxnSpPr>
        <p:spPr>
          <a:xfrm>
            <a:off x="5812250" y="6143915"/>
            <a:ext cx="383141" cy="22860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1855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txBox="1">
            <a:spLocks/>
          </p:cNvSpPr>
          <p:nvPr/>
        </p:nvSpPr>
        <p:spPr>
          <a:xfrm>
            <a:off x="9296400" y="6308727"/>
            <a:ext cx="2057400" cy="365125"/>
          </a:xfrm>
          <a:prstGeom prst="rect">
            <a:avLst/>
          </a:prstGeom>
        </p:spPr>
        <p:txBody>
          <a:bodyPr vert="horz" lIns="91440" tIns="45720" rIns="91440" bIns="45720" rtlCol="0" anchor="ctr"/>
          <a:lstStyle>
            <a:defPPr>
              <a:defRPr lang="en-US"/>
            </a:defPPr>
            <a:lvl1pPr algn="r">
              <a:defRPr sz="900" b="1">
                <a:solidFill>
                  <a:schemeClr val="tx1">
                    <a:tint val="75000"/>
                  </a:schemeClr>
                </a:solidFill>
              </a:defRPr>
            </a:lvl1pPr>
          </a:lstStyle>
          <a:p>
            <a:fld id="{5212C905-FF40-4437-BDDD-7BDE312C732D}" type="slidenum">
              <a:rPr lang="en-US" sz="1200"/>
              <a:pPr/>
              <a:t>14</a:t>
            </a:fld>
            <a:endParaRPr lang="en-US" sz="1200" dirty="0"/>
          </a:p>
        </p:txBody>
      </p:sp>
      <p:sp>
        <p:nvSpPr>
          <p:cNvPr id="7" name="Title 1">
            <a:extLst>
              <a:ext uri="{FF2B5EF4-FFF2-40B4-BE49-F238E27FC236}">
                <a16:creationId xmlns:a16="http://schemas.microsoft.com/office/drawing/2014/main" id="{59F257DB-0920-4818-BA0A-17FA74D03E66}"/>
              </a:ext>
            </a:extLst>
          </p:cNvPr>
          <p:cNvSpPr txBox="1">
            <a:spLocks/>
          </p:cNvSpPr>
          <p:nvPr/>
        </p:nvSpPr>
        <p:spPr>
          <a:xfrm>
            <a:off x="553278" y="0"/>
            <a:ext cx="10515600" cy="1281682"/>
          </a:xfrm>
          <a:prstGeom prst="rect">
            <a:avLst/>
          </a:prstGeom>
          <a:solidFill>
            <a:schemeClr val="bg1"/>
          </a:solid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b="1" dirty="0">
                <a:solidFill>
                  <a:srgbClr val="0070C0"/>
                </a:solidFill>
              </a:rPr>
              <a:t>Accessing Vintage 2022 Estimates (cont.)</a:t>
            </a:r>
          </a:p>
        </p:txBody>
      </p:sp>
      <p:pic>
        <p:nvPicPr>
          <p:cNvPr id="3" name="Picture 2">
            <a:extLst>
              <a:ext uri="{FF2B5EF4-FFF2-40B4-BE49-F238E27FC236}">
                <a16:creationId xmlns:a16="http://schemas.microsoft.com/office/drawing/2014/main" id="{0C1ACB94-EF70-5E81-10E8-887569B7EE7F}"/>
              </a:ext>
            </a:extLst>
          </p:cNvPr>
          <p:cNvPicPr>
            <a:picLocks noChangeAspect="1"/>
          </p:cNvPicPr>
          <p:nvPr/>
        </p:nvPicPr>
        <p:blipFill rotWithShape="1">
          <a:blip r:embed="rId3"/>
          <a:srcRect l="1847" t="27151" r="49241" b="6353"/>
          <a:stretch/>
        </p:blipFill>
        <p:spPr>
          <a:xfrm>
            <a:off x="2647921" y="1042658"/>
            <a:ext cx="6896158" cy="5073308"/>
          </a:xfrm>
          <a:prstGeom prst="rect">
            <a:avLst/>
          </a:prstGeom>
          <a:ln>
            <a:solidFill>
              <a:schemeClr val="tx1"/>
            </a:solidFill>
          </a:ln>
        </p:spPr>
      </p:pic>
    </p:spTree>
    <p:extLst>
      <p:ext uri="{BB962C8B-B14F-4D97-AF65-F5344CB8AC3E}">
        <p14:creationId xmlns:p14="http://schemas.microsoft.com/office/powerpoint/2010/main" val="2632330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2FBEA1A-4E82-48B1-BBE4-91C52D23BE32}"/>
              </a:ext>
            </a:extLst>
          </p:cNvPr>
          <p:cNvSpPr>
            <a:spLocks noGrp="1"/>
          </p:cNvSpPr>
          <p:nvPr>
            <p:ph type="sldNum" sz="quarter" idx="12"/>
          </p:nvPr>
        </p:nvSpPr>
        <p:spPr/>
        <p:txBody>
          <a:bodyPr/>
          <a:lstStyle/>
          <a:p>
            <a:fld id="{FC63ECC8-719A-498E-B101-491B6A35558E}" type="slidenum">
              <a:rPr lang="en-US" smtClean="0"/>
              <a:t>15</a:t>
            </a:fld>
            <a:endParaRPr lang="en-US" dirty="0"/>
          </a:p>
        </p:txBody>
      </p:sp>
      <p:sp>
        <p:nvSpPr>
          <p:cNvPr id="5" name="Title 1">
            <a:extLst>
              <a:ext uri="{FF2B5EF4-FFF2-40B4-BE49-F238E27FC236}">
                <a16:creationId xmlns:a16="http://schemas.microsoft.com/office/drawing/2014/main" id="{1DB4CC80-D146-4BFB-8D48-BF9618968E81}"/>
              </a:ext>
            </a:extLst>
          </p:cNvPr>
          <p:cNvSpPr txBox="1">
            <a:spLocks/>
          </p:cNvSpPr>
          <p:nvPr/>
        </p:nvSpPr>
        <p:spPr>
          <a:xfrm>
            <a:off x="533400" y="36296"/>
            <a:ext cx="10515600" cy="1225508"/>
          </a:xfrm>
          <a:prstGeom prst="rect">
            <a:avLst/>
          </a:prstGeom>
          <a:solidFill>
            <a:schemeClr val="bg1"/>
          </a:solid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b="1" dirty="0">
                <a:solidFill>
                  <a:srgbClr val="0070C0"/>
                </a:solidFill>
              </a:rPr>
              <a:t>Accessing Vintage 2021 Estimates</a:t>
            </a:r>
          </a:p>
        </p:txBody>
      </p:sp>
      <p:sp>
        <p:nvSpPr>
          <p:cNvPr id="6" name="Rectangle 5">
            <a:extLst>
              <a:ext uri="{FF2B5EF4-FFF2-40B4-BE49-F238E27FC236}">
                <a16:creationId xmlns:a16="http://schemas.microsoft.com/office/drawing/2014/main" id="{70DD5A3B-9FA5-4F34-9811-DA96713F08CE}"/>
              </a:ext>
            </a:extLst>
          </p:cNvPr>
          <p:cNvSpPr/>
          <p:nvPr/>
        </p:nvSpPr>
        <p:spPr>
          <a:xfrm>
            <a:off x="533400" y="820869"/>
            <a:ext cx="4280018" cy="369332"/>
          </a:xfrm>
          <a:prstGeom prst="rect">
            <a:avLst/>
          </a:prstGeom>
        </p:spPr>
        <p:txBody>
          <a:bodyPr wrap="none">
            <a:spAutoFit/>
          </a:bodyPr>
          <a:lstStyle/>
          <a:p>
            <a:r>
              <a:rPr lang="en-US" b="1" dirty="0">
                <a:solidFill>
                  <a:srgbClr val="0070C0"/>
                </a:solidFill>
                <a:cs typeface="Arial" panose="020B0604020202020204" pitchFamily="34" charset="0"/>
              </a:rPr>
              <a:t>census.gov/programs-surveys/popest.html</a:t>
            </a:r>
            <a:endParaRPr lang="en-US" b="1" dirty="0">
              <a:solidFill>
                <a:srgbClr val="0070C0"/>
              </a:solidFill>
            </a:endParaRPr>
          </a:p>
        </p:txBody>
      </p:sp>
      <p:pic>
        <p:nvPicPr>
          <p:cNvPr id="8" name="Picture 7">
            <a:extLst>
              <a:ext uri="{FF2B5EF4-FFF2-40B4-BE49-F238E27FC236}">
                <a16:creationId xmlns:a16="http://schemas.microsoft.com/office/drawing/2014/main" id="{1792A3D5-69F7-425C-B346-D01C27871AFA}"/>
              </a:ext>
            </a:extLst>
          </p:cNvPr>
          <p:cNvPicPr>
            <a:picLocks noChangeAspect="1"/>
          </p:cNvPicPr>
          <p:nvPr/>
        </p:nvPicPr>
        <p:blipFill rotWithShape="1">
          <a:blip r:embed="rId3"/>
          <a:srcRect l="20572" t="10477" r="15142" b="7789"/>
          <a:stretch/>
        </p:blipFill>
        <p:spPr>
          <a:xfrm>
            <a:off x="2629006" y="1307284"/>
            <a:ext cx="7315200" cy="5231628"/>
          </a:xfrm>
          <a:prstGeom prst="rect">
            <a:avLst/>
          </a:prstGeom>
          <a:ln>
            <a:solidFill>
              <a:schemeClr val="tx1"/>
            </a:solidFill>
          </a:ln>
        </p:spPr>
      </p:pic>
      <p:cxnSp>
        <p:nvCxnSpPr>
          <p:cNvPr id="9" name="Straight Arrow Connector 8">
            <a:extLst>
              <a:ext uri="{FF2B5EF4-FFF2-40B4-BE49-F238E27FC236}">
                <a16:creationId xmlns:a16="http://schemas.microsoft.com/office/drawing/2014/main" id="{A158DFE6-6483-4BEC-AD7D-F3A29354A14F}"/>
              </a:ext>
            </a:extLst>
          </p:cNvPr>
          <p:cNvCxnSpPr/>
          <p:nvPr/>
        </p:nvCxnSpPr>
        <p:spPr>
          <a:xfrm>
            <a:off x="2437435" y="2984444"/>
            <a:ext cx="383141" cy="22860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6702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2FBEA1A-4E82-48B1-BBE4-91C52D23BE32}"/>
              </a:ext>
            </a:extLst>
          </p:cNvPr>
          <p:cNvSpPr>
            <a:spLocks noGrp="1"/>
          </p:cNvSpPr>
          <p:nvPr>
            <p:ph type="sldNum" sz="quarter" idx="12"/>
          </p:nvPr>
        </p:nvSpPr>
        <p:spPr/>
        <p:txBody>
          <a:bodyPr/>
          <a:lstStyle/>
          <a:p>
            <a:fld id="{FC63ECC8-719A-498E-B101-491B6A35558E}" type="slidenum">
              <a:rPr lang="en-US" smtClean="0"/>
              <a:t>16</a:t>
            </a:fld>
            <a:endParaRPr lang="en-US" dirty="0"/>
          </a:p>
        </p:txBody>
      </p:sp>
      <p:sp>
        <p:nvSpPr>
          <p:cNvPr id="5" name="Title 1">
            <a:extLst>
              <a:ext uri="{FF2B5EF4-FFF2-40B4-BE49-F238E27FC236}">
                <a16:creationId xmlns:a16="http://schemas.microsoft.com/office/drawing/2014/main" id="{1DB4CC80-D146-4BFB-8D48-BF9618968E81}"/>
              </a:ext>
            </a:extLst>
          </p:cNvPr>
          <p:cNvSpPr txBox="1">
            <a:spLocks/>
          </p:cNvSpPr>
          <p:nvPr/>
        </p:nvSpPr>
        <p:spPr>
          <a:xfrm>
            <a:off x="533400" y="36296"/>
            <a:ext cx="10515600" cy="1225508"/>
          </a:xfrm>
          <a:prstGeom prst="rect">
            <a:avLst/>
          </a:prstGeom>
          <a:solidFill>
            <a:schemeClr val="bg1"/>
          </a:solid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b="1" dirty="0">
                <a:solidFill>
                  <a:srgbClr val="0070C0"/>
                </a:solidFill>
              </a:rPr>
              <a:t>Accessing Vintage 2021 Estimates (cont.)</a:t>
            </a:r>
          </a:p>
        </p:txBody>
      </p:sp>
      <p:sp>
        <p:nvSpPr>
          <p:cNvPr id="6" name="Rectangle 5">
            <a:extLst>
              <a:ext uri="{FF2B5EF4-FFF2-40B4-BE49-F238E27FC236}">
                <a16:creationId xmlns:a16="http://schemas.microsoft.com/office/drawing/2014/main" id="{70DD5A3B-9FA5-4F34-9811-DA96713F08CE}"/>
              </a:ext>
            </a:extLst>
          </p:cNvPr>
          <p:cNvSpPr/>
          <p:nvPr/>
        </p:nvSpPr>
        <p:spPr>
          <a:xfrm>
            <a:off x="533400" y="820869"/>
            <a:ext cx="4280018" cy="369332"/>
          </a:xfrm>
          <a:prstGeom prst="rect">
            <a:avLst/>
          </a:prstGeom>
        </p:spPr>
        <p:txBody>
          <a:bodyPr wrap="none">
            <a:spAutoFit/>
          </a:bodyPr>
          <a:lstStyle/>
          <a:p>
            <a:r>
              <a:rPr lang="en-US" b="1" dirty="0">
                <a:solidFill>
                  <a:srgbClr val="0070C0"/>
                </a:solidFill>
                <a:cs typeface="Arial" panose="020B0604020202020204" pitchFamily="34" charset="0"/>
              </a:rPr>
              <a:t>census.gov/programs-surveys/popest.html</a:t>
            </a:r>
            <a:endParaRPr lang="en-US" b="1" dirty="0">
              <a:solidFill>
                <a:srgbClr val="0070C0"/>
              </a:solidFill>
            </a:endParaRPr>
          </a:p>
        </p:txBody>
      </p:sp>
      <p:pic>
        <p:nvPicPr>
          <p:cNvPr id="3" name="Picture 2">
            <a:extLst>
              <a:ext uri="{FF2B5EF4-FFF2-40B4-BE49-F238E27FC236}">
                <a16:creationId xmlns:a16="http://schemas.microsoft.com/office/drawing/2014/main" id="{AD78C4C8-FCDC-4263-9DD7-E707B604BD4C}"/>
              </a:ext>
            </a:extLst>
          </p:cNvPr>
          <p:cNvPicPr>
            <a:picLocks noChangeAspect="1"/>
          </p:cNvPicPr>
          <p:nvPr/>
        </p:nvPicPr>
        <p:blipFill rotWithShape="1">
          <a:blip r:embed="rId3"/>
          <a:srcRect l="21001" t="9905" r="21143" b="28952"/>
          <a:stretch/>
        </p:blipFill>
        <p:spPr>
          <a:xfrm>
            <a:off x="1981200" y="1261804"/>
            <a:ext cx="8229600" cy="4892041"/>
          </a:xfrm>
          <a:prstGeom prst="rect">
            <a:avLst/>
          </a:prstGeom>
          <a:ln>
            <a:solidFill>
              <a:schemeClr val="tx1"/>
            </a:solidFill>
          </a:ln>
        </p:spPr>
      </p:pic>
      <p:cxnSp>
        <p:nvCxnSpPr>
          <p:cNvPr id="9" name="Straight Arrow Connector 8">
            <a:extLst>
              <a:ext uri="{FF2B5EF4-FFF2-40B4-BE49-F238E27FC236}">
                <a16:creationId xmlns:a16="http://schemas.microsoft.com/office/drawing/2014/main" id="{A158DFE6-6483-4BEC-AD7D-F3A29354A14F}"/>
              </a:ext>
            </a:extLst>
          </p:cNvPr>
          <p:cNvCxnSpPr/>
          <p:nvPr/>
        </p:nvCxnSpPr>
        <p:spPr>
          <a:xfrm>
            <a:off x="3761050" y="3707824"/>
            <a:ext cx="383141" cy="22860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3520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206872F-4D08-4C35-A6FF-68029F80F6F8}"/>
              </a:ext>
            </a:extLst>
          </p:cNvPr>
          <p:cNvSpPr txBox="1">
            <a:spLocks/>
          </p:cNvSpPr>
          <p:nvPr/>
        </p:nvSpPr>
        <p:spPr>
          <a:xfrm>
            <a:off x="621011" y="17503"/>
            <a:ext cx="10515600" cy="1281682"/>
          </a:xfrm>
          <a:prstGeom prst="rect">
            <a:avLst/>
          </a:prstGeom>
          <a:solidFill>
            <a:schemeClr val="bg1"/>
          </a:solid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b="1" dirty="0">
                <a:solidFill>
                  <a:srgbClr val="0070C0"/>
                </a:solidFill>
              </a:rPr>
              <a:t>Accessing Vintage 2021 Estimates (cont.)</a:t>
            </a:r>
          </a:p>
        </p:txBody>
      </p:sp>
      <p:sp>
        <p:nvSpPr>
          <p:cNvPr id="2" name="Slide Number Placeholder 1"/>
          <p:cNvSpPr>
            <a:spLocks noGrp="1"/>
          </p:cNvSpPr>
          <p:nvPr>
            <p:ph type="sldNum" sz="quarter" idx="11"/>
          </p:nvPr>
        </p:nvSpPr>
        <p:spPr/>
        <p:txBody>
          <a:bodyPr/>
          <a:lstStyle/>
          <a:p>
            <a:fld id="{5212C905-FF40-4437-BDDD-7BDE312C732D}" type="slidenum">
              <a:rPr lang="en-US" smtClean="0"/>
              <a:pPr/>
              <a:t>17</a:t>
            </a:fld>
            <a:endParaRPr lang="en-US" dirty="0"/>
          </a:p>
        </p:txBody>
      </p:sp>
      <p:pic>
        <p:nvPicPr>
          <p:cNvPr id="9" name="Picture 8">
            <a:extLst>
              <a:ext uri="{FF2B5EF4-FFF2-40B4-BE49-F238E27FC236}">
                <a16:creationId xmlns:a16="http://schemas.microsoft.com/office/drawing/2014/main" id="{DDC388AA-FF56-3EF9-F5E6-5C480D24C912}"/>
              </a:ext>
            </a:extLst>
          </p:cNvPr>
          <p:cNvPicPr>
            <a:picLocks noChangeAspect="1"/>
          </p:cNvPicPr>
          <p:nvPr/>
        </p:nvPicPr>
        <p:blipFill rotWithShape="1">
          <a:blip r:embed="rId3"/>
          <a:srcRect l="16957" t="11981" r="21956" b="9952"/>
          <a:stretch/>
        </p:blipFill>
        <p:spPr>
          <a:xfrm>
            <a:off x="2372138" y="977347"/>
            <a:ext cx="7447723" cy="5353878"/>
          </a:xfrm>
          <a:prstGeom prst="rect">
            <a:avLst/>
          </a:prstGeom>
          <a:ln>
            <a:solidFill>
              <a:schemeClr val="tx1"/>
            </a:solidFill>
          </a:ln>
        </p:spPr>
      </p:pic>
      <p:cxnSp>
        <p:nvCxnSpPr>
          <p:cNvPr id="5" name="Straight Arrow Connector 4">
            <a:extLst>
              <a:ext uri="{FF2B5EF4-FFF2-40B4-BE49-F238E27FC236}">
                <a16:creationId xmlns:a16="http://schemas.microsoft.com/office/drawing/2014/main" id="{83CC4F81-33BB-EC84-4363-1BFFE0674431}"/>
              </a:ext>
            </a:extLst>
          </p:cNvPr>
          <p:cNvCxnSpPr/>
          <p:nvPr/>
        </p:nvCxnSpPr>
        <p:spPr>
          <a:xfrm>
            <a:off x="4379509" y="4625481"/>
            <a:ext cx="383141" cy="22860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4876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206872F-4D08-4C35-A6FF-68029F80F6F8}"/>
              </a:ext>
            </a:extLst>
          </p:cNvPr>
          <p:cNvSpPr txBox="1">
            <a:spLocks/>
          </p:cNvSpPr>
          <p:nvPr/>
        </p:nvSpPr>
        <p:spPr>
          <a:xfrm>
            <a:off x="621011" y="17503"/>
            <a:ext cx="10515600" cy="1281682"/>
          </a:xfrm>
          <a:prstGeom prst="rect">
            <a:avLst/>
          </a:prstGeom>
          <a:solidFill>
            <a:schemeClr val="bg1"/>
          </a:solid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b="1" dirty="0">
                <a:solidFill>
                  <a:srgbClr val="0070C0"/>
                </a:solidFill>
              </a:rPr>
              <a:t>Accessing Vintage 2021 Estimates (cont.)</a:t>
            </a:r>
          </a:p>
        </p:txBody>
      </p:sp>
      <p:sp>
        <p:nvSpPr>
          <p:cNvPr id="2" name="Slide Number Placeholder 1"/>
          <p:cNvSpPr>
            <a:spLocks noGrp="1"/>
          </p:cNvSpPr>
          <p:nvPr>
            <p:ph type="sldNum" sz="quarter" idx="11"/>
          </p:nvPr>
        </p:nvSpPr>
        <p:spPr/>
        <p:txBody>
          <a:bodyPr/>
          <a:lstStyle/>
          <a:p>
            <a:fld id="{5212C905-FF40-4437-BDDD-7BDE312C732D}" type="slidenum">
              <a:rPr lang="en-US" smtClean="0"/>
              <a:pPr/>
              <a:t>18</a:t>
            </a:fld>
            <a:endParaRPr lang="en-US" dirty="0"/>
          </a:p>
        </p:txBody>
      </p:sp>
      <p:pic>
        <p:nvPicPr>
          <p:cNvPr id="5" name="Picture 4">
            <a:extLst>
              <a:ext uri="{FF2B5EF4-FFF2-40B4-BE49-F238E27FC236}">
                <a16:creationId xmlns:a16="http://schemas.microsoft.com/office/drawing/2014/main" id="{FF850165-60CF-6014-B080-0BCF9DE5D588}"/>
              </a:ext>
            </a:extLst>
          </p:cNvPr>
          <p:cNvPicPr>
            <a:picLocks noChangeAspect="1"/>
          </p:cNvPicPr>
          <p:nvPr/>
        </p:nvPicPr>
        <p:blipFill rotWithShape="1">
          <a:blip r:embed="rId3"/>
          <a:srcRect l="17391" t="12756" r="18588" b="18067"/>
          <a:stretch/>
        </p:blipFill>
        <p:spPr>
          <a:xfrm>
            <a:off x="2193235" y="1056860"/>
            <a:ext cx="7805530" cy="4744279"/>
          </a:xfrm>
          <a:prstGeom prst="rect">
            <a:avLst/>
          </a:prstGeom>
          <a:ln>
            <a:solidFill>
              <a:schemeClr val="tx1"/>
            </a:solidFill>
          </a:ln>
        </p:spPr>
      </p:pic>
      <p:sp>
        <p:nvSpPr>
          <p:cNvPr id="7" name="Oval 6">
            <a:extLst>
              <a:ext uri="{FF2B5EF4-FFF2-40B4-BE49-F238E27FC236}">
                <a16:creationId xmlns:a16="http://schemas.microsoft.com/office/drawing/2014/main" id="{9F49678F-68B6-427A-A862-624C4F2BC0D4}"/>
              </a:ext>
            </a:extLst>
          </p:cNvPr>
          <p:cNvSpPr/>
          <p:nvPr/>
        </p:nvSpPr>
        <p:spPr>
          <a:xfrm>
            <a:off x="4266579" y="3595506"/>
            <a:ext cx="1612232" cy="38501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8883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206872F-4D08-4C35-A6FF-68029F80F6F8}"/>
              </a:ext>
            </a:extLst>
          </p:cNvPr>
          <p:cNvSpPr txBox="1">
            <a:spLocks/>
          </p:cNvSpPr>
          <p:nvPr/>
        </p:nvSpPr>
        <p:spPr>
          <a:xfrm>
            <a:off x="621011" y="17503"/>
            <a:ext cx="10515600" cy="1281682"/>
          </a:xfrm>
          <a:prstGeom prst="rect">
            <a:avLst/>
          </a:prstGeom>
          <a:solidFill>
            <a:schemeClr val="bg1"/>
          </a:solid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b="1" dirty="0">
                <a:solidFill>
                  <a:srgbClr val="0070C0"/>
                </a:solidFill>
              </a:rPr>
              <a:t>Accessing Vintage 2021 Estimates (cont.)</a:t>
            </a:r>
          </a:p>
        </p:txBody>
      </p:sp>
      <p:sp>
        <p:nvSpPr>
          <p:cNvPr id="2" name="Slide Number Placeholder 1"/>
          <p:cNvSpPr>
            <a:spLocks noGrp="1"/>
          </p:cNvSpPr>
          <p:nvPr>
            <p:ph type="sldNum" sz="quarter" idx="11"/>
          </p:nvPr>
        </p:nvSpPr>
        <p:spPr/>
        <p:txBody>
          <a:bodyPr/>
          <a:lstStyle/>
          <a:p>
            <a:fld id="{5212C905-FF40-4437-BDDD-7BDE312C732D}" type="slidenum">
              <a:rPr lang="en-US" smtClean="0"/>
              <a:pPr/>
              <a:t>19</a:t>
            </a:fld>
            <a:endParaRPr lang="en-US" dirty="0"/>
          </a:p>
        </p:txBody>
      </p:sp>
      <p:pic>
        <p:nvPicPr>
          <p:cNvPr id="5" name="Picture 4">
            <a:extLst>
              <a:ext uri="{FF2B5EF4-FFF2-40B4-BE49-F238E27FC236}">
                <a16:creationId xmlns:a16="http://schemas.microsoft.com/office/drawing/2014/main" id="{B03ED0B4-BE6E-4E0E-9913-FE83624E62D4}"/>
              </a:ext>
            </a:extLst>
          </p:cNvPr>
          <p:cNvPicPr>
            <a:picLocks noChangeAspect="1"/>
          </p:cNvPicPr>
          <p:nvPr/>
        </p:nvPicPr>
        <p:blipFill rotWithShape="1">
          <a:blip r:embed="rId3"/>
          <a:srcRect l="34261" t="10909" r="35653" b="28182"/>
          <a:stretch/>
        </p:blipFill>
        <p:spPr>
          <a:xfrm>
            <a:off x="3687171" y="1235075"/>
            <a:ext cx="4817658" cy="5486400"/>
          </a:xfrm>
          <a:prstGeom prst="rect">
            <a:avLst/>
          </a:prstGeom>
          <a:ln>
            <a:solidFill>
              <a:schemeClr val="tx1"/>
            </a:solidFill>
          </a:ln>
        </p:spPr>
      </p:pic>
      <p:cxnSp>
        <p:nvCxnSpPr>
          <p:cNvPr id="7" name="Straight Arrow Connector 6">
            <a:extLst>
              <a:ext uri="{FF2B5EF4-FFF2-40B4-BE49-F238E27FC236}">
                <a16:creationId xmlns:a16="http://schemas.microsoft.com/office/drawing/2014/main" id="{CDC5873C-20F9-447A-9255-FE0EC1DC6B45}"/>
              </a:ext>
            </a:extLst>
          </p:cNvPr>
          <p:cNvCxnSpPr/>
          <p:nvPr/>
        </p:nvCxnSpPr>
        <p:spPr>
          <a:xfrm>
            <a:off x="3623175" y="1694256"/>
            <a:ext cx="383141" cy="276606"/>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5CC9C86D-5853-4341-9B4F-29CDDC0F0831}"/>
              </a:ext>
            </a:extLst>
          </p:cNvPr>
          <p:cNvCxnSpPr/>
          <p:nvPr/>
        </p:nvCxnSpPr>
        <p:spPr>
          <a:xfrm>
            <a:off x="6325586" y="4846693"/>
            <a:ext cx="383141" cy="276606"/>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5684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206872F-4D08-4C35-A6FF-68029F80F6F8}"/>
              </a:ext>
            </a:extLst>
          </p:cNvPr>
          <p:cNvSpPr txBox="1">
            <a:spLocks/>
          </p:cNvSpPr>
          <p:nvPr/>
        </p:nvSpPr>
        <p:spPr>
          <a:xfrm>
            <a:off x="621011" y="4251"/>
            <a:ext cx="10515600" cy="1281682"/>
          </a:xfrm>
          <a:prstGeom prst="rect">
            <a:avLst/>
          </a:prstGeom>
          <a:solidFill>
            <a:schemeClr val="bg1"/>
          </a:solid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b="1" dirty="0">
                <a:solidFill>
                  <a:srgbClr val="0070C0"/>
                </a:solidFill>
              </a:rPr>
              <a:t>Accessing Vintage 2021 Estimates (cont.)</a:t>
            </a:r>
          </a:p>
        </p:txBody>
      </p:sp>
      <p:sp>
        <p:nvSpPr>
          <p:cNvPr id="2" name="Slide Number Placeholder 1"/>
          <p:cNvSpPr>
            <a:spLocks noGrp="1"/>
          </p:cNvSpPr>
          <p:nvPr>
            <p:ph type="sldNum" sz="quarter" idx="11"/>
          </p:nvPr>
        </p:nvSpPr>
        <p:spPr/>
        <p:txBody>
          <a:bodyPr/>
          <a:lstStyle/>
          <a:p>
            <a:fld id="{5212C905-FF40-4437-BDDD-7BDE312C732D}" type="slidenum">
              <a:rPr lang="en-US" smtClean="0"/>
              <a:pPr/>
              <a:t>20</a:t>
            </a:fld>
            <a:endParaRPr lang="en-US" dirty="0"/>
          </a:p>
        </p:txBody>
      </p:sp>
      <p:pic>
        <p:nvPicPr>
          <p:cNvPr id="3" name="Picture 2">
            <a:extLst>
              <a:ext uri="{FF2B5EF4-FFF2-40B4-BE49-F238E27FC236}">
                <a16:creationId xmlns:a16="http://schemas.microsoft.com/office/drawing/2014/main" id="{B67B7FA5-7050-D9D7-C43A-4E02DCED9504}"/>
              </a:ext>
            </a:extLst>
          </p:cNvPr>
          <p:cNvPicPr>
            <a:picLocks noChangeAspect="1"/>
          </p:cNvPicPr>
          <p:nvPr/>
        </p:nvPicPr>
        <p:blipFill rotWithShape="1">
          <a:blip r:embed="rId3"/>
          <a:srcRect l="16960" t="28182" r="18267" b="4848"/>
          <a:stretch/>
        </p:blipFill>
        <p:spPr>
          <a:xfrm>
            <a:off x="1948370" y="1292904"/>
            <a:ext cx="8295259" cy="4824348"/>
          </a:xfrm>
          <a:prstGeom prst="rect">
            <a:avLst/>
          </a:prstGeom>
          <a:ln>
            <a:solidFill>
              <a:schemeClr val="tx1"/>
            </a:solidFill>
          </a:ln>
        </p:spPr>
      </p:pic>
    </p:spTree>
    <p:extLst>
      <p:ext uri="{BB962C8B-B14F-4D97-AF65-F5344CB8AC3E}">
        <p14:creationId xmlns:p14="http://schemas.microsoft.com/office/powerpoint/2010/main" val="7008307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206872F-4D08-4C35-A6FF-68029F80F6F8}"/>
              </a:ext>
            </a:extLst>
          </p:cNvPr>
          <p:cNvSpPr txBox="1">
            <a:spLocks/>
          </p:cNvSpPr>
          <p:nvPr/>
        </p:nvSpPr>
        <p:spPr>
          <a:xfrm>
            <a:off x="621011" y="17503"/>
            <a:ext cx="10515600" cy="1281682"/>
          </a:xfrm>
          <a:prstGeom prst="rect">
            <a:avLst/>
          </a:prstGeom>
          <a:solidFill>
            <a:schemeClr val="bg1"/>
          </a:solid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b="1" dirty="0">
                <a:solidFill>
                  <a:srgbClr val="0070C0"/>
                </a:solidFill>
              </a:rPr>
              <a:t>Accessing Vintage 2021 Estimates (cont.)</a:t>
            </a:r>
          </a:p>
        </p:txBody>
      </p:sp>
      <p:sp>
        <p:nvSpPr>
          <p:cNvPr id="2" name="Slide Number Placeholder 1"/>
          <p:cNvSpPr>
            <a:spLocks noGrp="1"/>
          </p:cNvSpPr>
          <p:nvPr>
            <p:ph type="sldNum" sz="quarter" idx="11"/>
          </p:nvPr>
        </p:nvSpPr>
        <p:spPr/>
        <p:txBody>
          <a:bodyPr/>
          <a:lstStyle/>
          <a:p>
            <a:fld id="{5212C905-FF40-4437-BDDD-7BDE312C732D}" type="slidenum">
              <a:rPr lang="en-US" smtClean="0"/>
              <a:pPr/>
              <a:t>21</a:t>
            </a:fld>
            <a:endParaRPr lang="en-US" dirty="0"/>
          </a:p>
        </p:txBody>
      </p:sp>
      <p:pic>
        <p:nvPicPr>
          <p:cNvPr id="5" name="Picture 4">
            <a:extLst>
              <a:ext uri="{FF2B5EF4-FFF2-40B4-BE49-F238E27FC236}">
                <a16:creationId xmlns:a16="http://schemas.microsoft.com/office/drawing/2014/main" id="{15BB5DA4-3588-54B7-702C-BED6889D0FE9}"/>
              </a:ext>
            </a:extLst>
          </p:cNvPr>
          <p:cNvPicPr>
            <a:picLocks noChangeAspect="1"/>
          </p:cNvPicPr>
          <p:nvPr/>
        </p:nvPicPr>
        <p:blipFill rotWithShape="1">
          <a:blip r:embed="rId3"/>
          <a:srcRect l="1955" t="30165" r="27935" b="7367"/>
          <a:stretch/>
        </p:blipFill>
        <p:spPr>
          <a:xfrm>
            <a:off x="1378962" y="1154582"/>
            <a:ext cx="9434076" cy="4548835"/>
          </a:xfrm>
          <a:prstGeom prst="rect">
            <a:avLst/>
          </a:prstGeom>
          <a:ln>
            <a:solidFill>
              <a:schemeClr val="tx1"/>
            </a:solidFill>
          </a:ln>
        </p:spPr>
      </p:pic>
    </p:spTree>
    <p:extLst>
      <p:ext uri="{BB962C8B-B14F-4D97-AF65-F5344CB8AC3E}">
        <p14:creationId xmlns:p14="http://schemas.microsoft.com/office/powerpoint/2010/main" val="7630509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0E001C71-69BF-4723-9AC4-B7AED99B5D7F}"/>
              </a:ext>
            </a:extLst>
          </p:cNvPr>
          <p:cNvSpPr txBox="1">
            <a:spLocks/>
          </p:cNvSpPr>
          <p:nvPr/>
        </p:nvSpPr>
        <p:spPr>
          <a:xfrm>
            <a:off x="533400" y="0"/>
            <a:ext cx="10515600" cy="126180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b="1" dirty="0">
                <a:solidFill>
                  <a:srgbClr val="0070C0"/>
                </a:solidFill>
              </a:rPr>
              <a:t>Accuracy of the Estimates</a:t>
            </a:r>
          </a:p>
        </p:txBody>
      </p:sp>
      <p:sp>
        <p:nvSpPr>
          <p:cNvPr id="14" name="TextBox 13"/>
          <p:cNvSpPr txBox="1"/>
          <p:nvPr/>
        </p:nvSpPr>
        <p:spPr>
          <a:xfrm>
            <a:off x="10726040" y="6451335"/>
            <a:ext cx="685800" cy="230832"/>
          </a:xfrm>
          <a:prstGeom prst="rect">
            <a:avLst/>
          </a:prstGeom>
        </p:spPr>
        <p:txBody>
          <a:bodyPr vert="horz" lIns="91440" tIns="45720" rIns="91440" bIns="45720" rtlCol="0" anchor="ctr"/>
          <a:lstStyle>
            <a:defPPr>
              <a:defRPr lang="en-US"/>
            </a:defPPr>
            <a:lvl1pPr algn="r">
              <a:defRPr sz="1200">
                <a:solidFill>
                  <a:schemeClr val="tx1">
                    <a:tint val="75000"/>
                  </a:schemeClr>
                </a:solidFill>
              </a:defRPr>
            </a:lvl1pPr>
          </a:lstStyle>
          <a:p>
            <a:fld id="{474CC192-434E-4674-9B9B-CB707BB4D0B7}" type="slidenum">
              <a:rPr lang="en-US"/>
              <a:pPr/>
              <a:t>22</a:t>
            </a:fld>
            <a:endParaRPr lang="en-US" dirty="0"/>
          </a:p>
        </p:txBody>
      </p:sp>
      <p:grpSp>
        <p:nvGrpSpPr>
          <p:cNvPr id="6" name="Group 5">
            <a:extLst>
              <a:ext uri="{FF2B5EF4-FFF2-40B4-BE49-F238E27FC236}">
                <a16:creationId xmlns:a16="http://schemas.microsoft.com/office/drawing/2014/main" id="{5C6164A0-414E-4ECE-8821-4CABF81F8577}"/>
              </a:ext>
            </a:extLst>
          </p:cNvPr>
          <p:cNvGrpSpPr/>
          <p:nvPr/>
        </p:nvGrpSpPr>
        <p:grpSpPr>
          <a:xfrm>
            <a:off x="1524000" y="1082128"/>
            <a:ext cx="9144000" cy="4693744"/>
            <a:chOff x="715104" y="1026424"/>
            <a:chExt cx="10398371" cy="4693744"/>
          </a:xfrm>
        </p:grpSpPr>
        <p:grpSp>
          <p:nvGrpSpPr>
            <p:cNvPr id="5" name="Group 4">
              <a:extLst>
                <a:ext uri="{FF2B5EF4-FFF2-40B4-BE49-F238E27FC236}">
                  <a16:creationId xmlns:a16="http://schemas.microsoft.com/office/drawing/2014/main" id="{D8E5435A-C94B-438D-B9DD-69B6EE82BA0E}"/>
                </a:ext>
              </a:extLst>
            </p:cNvPr>
            <p:cNvGrpSpPr/>
            <p:nvPr/>
          </p:nvGrpSpPr>
          <p:grpSpPr>
            <a:xfrm>
              <a:off x="715104" y="1026424"/>
              <a:ext cx="10398371" cy="4693744"/>
              <a:chOff x="269629" y="1036006"/>
              <a:chExt cx="10398371" cy="4693744"/>
            </a:xfrm>
          </p:grpSpPr>
          <p:sp>
            <p:nvSpPr>
              <p:cNvPr id="8" name="Freeform 7"/>
              <p:cNvSpPr/>
              <p:nvPr/>
            </p:nvSpPr>
            <p:spPr>
              <a:xfrm>
                <a:off x="269629" y="1036006"/>
                <a:ext cx="10398371" cy="713792"/>
              </a:xfrm>
              <a:custGeom>
                <a:avLst/>
                <a:gdLst>
                  <a:gd name="connsiteX0" fmla="*/ 0 w 10806923"/>
                  <a:gd name="connsiteY0" fmla="*/ 0 h 817362"/>
                  <a:gd name="connsiteX1" fmla="*/ 10806923 w 10806923"/>
                  <a:gd name="connsiteY1" fmla="*/ 0 h 817362"/>
                  <a:gd name="connsiteX2" fmla="*/ 10806923 w 10806923"/>
                  <a:gd name="connsiteY2" fmla="*/ 817362 h 817362"/>
                  <a:gd name="connsiteX3" fmla="*/ 0 w 10806923"/>
                  <a:gd name="connsiteY3" fmla="*/ 817362 h 817362"/>
                  <a:gd name="connsiteX4" fmla="*/ 0 w 10806923"/>
                  <a:gd name="connsiteY4" fmla="*/ 0 h 81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6923" h="817362">
                    <a:moveTo>
                      <a:pt x="0" y="0"/>
                    </a:moveTo>
                    <a:lnTo>
                      <a:pt x="10806923" y="0"/>
                    </a:lnTo>
                    <a:lnTo>
                      <a:pt x="10806923" y="817362"/>
                    </a:lnTo>
                    <a:lnTo>
                      <a:pt x="0" y="817362"/>
                    </a:lnTo>
                    <a:lnTo>
                      <a:pt x="0" y="0"/>
                    </a:lnTo>
                    <a:close/>
                  </a:path>
                </a:pathLst>
              </a:custGeom>
              <a:ln>
                <a:solidFill>
                  <a:schemeClr val="tx1"/>
                </a:solidFill>
              </a:ln>
            </p:spPr>
            <p:style>
              <a:lnRef idx="0">
                <a:schemeClr val="dk2">
                  <a:hueOff val="0"/>
                  <a:satOff val="0"/>
                  <a:lumOff val="0"/>
                  <a:alphaOff val="0"/>
                </a:schemeClr>
              </a:lnRef>
              <a:fillRef idx="1">
                <a:schemeClr val="dk2">
                  <a:shade val="80000"/>
                  <a:hueOff val="0"/>
                  <a:satOff val="0"/>
                  <a:lumOff val="0"/>
                  <a:alphaOff val="0"/>
                </a:schemeClr>
              </a:fillRef>
              <a:effectRef idx="0">
                <a:schemeClr val="dk2">
                  <a:shade val="80000"/>
                  <a:hueOff val="0"/>
                  <a:satOff val="0"/>
                  <a:lumOff val="0"/>
                  <a:alphaOff val="0"/>
                </a:schemeClr>
              </a:effectRef>
              <a:fontRef idx="minor">
                <a:schemeClr val="lt2">
                  <a:hueOff val="0"/>
                  <a:satOff val="0"/>
                  <a:lumOff val="0"/>
                  <a:alphaOff val="0"/>
                </a:schemeClr>
              </a:fontRef>
            </p:style>
            <p:txBody>
              <a:bodyPr spcFirstLastPara="0" vert="horz" wrap="square" lIns="65723" tIns="65723" rIns="65723" bIns="65723" numCol="1" spcCol="1270" anchor="ctr" anchorCtr="0">
                <a:noAutofit/>
              </a:bodyPr>
              <a:lstStyle/>
              <a:p>
                <a:pPr defTabSz="766763">
                  <a:lnSpc>
                    <a:spcPct val="90000"/>
                  </a:lnSpc>
                  <a:spcBef>
                    <a:spcPct val="0"/>
                  </a:spcBef>
                  <a:spcAft>
                    <a:spcPct val="35000"/>
                  </a:spcAft>
                </a:pPr>
                <a:r>
                  <a:rPr lang="en-US" sz="2400" dirty="0">
                    <a:solidFill>
                      <a:schemeClr val="bg1"/>
                    </a:solidFill>
                  </a:rPr>
                  <a:t>Average Absolute Percent Differences between Resident Population Estimates and Census Counts: April 1, 2010 and 2020 </a:t>
                </a:r>
              </a:p>
            </p:txBody>
          </p:sp>
          <p:grpSp>
            <p:nvGrpSpPr>
              <p:cNvPr id="4" name="Group 3">
                <a:extLst>
                  <a:ext uri="{FF2B5EF4-FFF2-40B4-BE49-F238E27FC236}">
                    <a16:creationId xmlns:a16="http://schemas.microsoft.com/office/drawing/2014/main" id="{091AE13F-B8A7-4967-975A-B0E85D927F61}"/>
                  </a:ext>
                </a:extLst>
              </p:cNvPr>
              <p:cNvGrpSpPr/>
              <p:nvPr/>
            </p:nvGrpSpPr>
            <p:grpSpPr>
              <a:xfrm>
                <a:off x="269629" y="1749796"/>
                <a:ext cx="10398371" cy="3979954"/>
                <a:chOff x="410209" y="2237791"/>
                <a:chExt cx="10398371" cy="3979954"/>
              </a:xfrm>
            </p:grpSpPr>
            <p:grpSp>
              <p:nvGrpSpPr>
                <p:cNvPr id="3" name="Group 2"/>
                <p:cNvGrpSpPr/>
                <p:nvPr/>
              </p:nvGrpSpPr>
              <p:grpSpPr>
                <a:xfrm>
                  <a:off x="1664580" y="4288860"/>
                  <a:ext cx="9143999" cy="1928885"/>
                  <a:chOff x="2043402" y="2415398"/>
                  <a:chExt cx="9143999" cy="2883626"/>
                </a:xfrm>
              </p:grpSpPr>
              <p:sp>
                <p:nvSpPr>
                  <p:cNvPr id="9" name="Freeform 8"/>
                  <p:cNvSpPr/>
                  <p:nvPr/>
                </p:nvSpPr>
                <p:spPr>
                  <a:xfrm>
                    <a:off x="2043402" y="2415398"/>
                    <a:ext cx="2285999" cy="2883626"/>
                  </a:xfrm>
                  <a:custGeom>
                    <a:avLst/>
                    <a:gdLst>
                      <a:gd name="connsiteX0" fmla="*/ 0 w 2701730"/>
                      <a:gd name="connsiteY0" fmla="*/ 0 h 1716460"/>
                      <a:gd name="connsiteX1" fmla="*/ 2701730 w 2701730"/>
                      <a:gd name="connsiteY1" fmla="*/ 0 h 1716460"/>
                      <a:gd name="connsiteX2" fmla="*/ 2701730 w 2701730"/>
                      <a:gd name="connsiteY2" fmla="*/ 1716460 h 1716460"/>
                      <a:gd name="connsiteX3" fmla="*/ 0 w 2701730"/>
                      <a:gd name="connsiteY3" fmla="*/ 1716460 h 1716460"/>
                      <a:gd name="connsiteX4" fmla="*/ 0 w 2701730"/>
                      <a:gd name="connsiteY4" fmla="*/ 0 h 1716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1730" h="1716460">
                        <a:moveTo>
                          <a:pt x="0" y="0"/>
                        </a:moveTo>
                        <a:lnTo>
                          <a:pt x="2701730" y="0"/>
                        </a:lnTo>
                        <a:lnTo>
                          <a:pt x="2701730" y="1716460"/>
                        </a:lnTo>
                        <a:lnTo>
                          <a:pt x="0" y="1716460"/>
                        </a:lnTo>
                        <a:lnTo>
                          <a:pt x="0" y="0"/>
                        </a:lnTo>
                        <a:close/>
                      </a:path>
                    </a:pathLst>
                  </a:custGeom>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51435" tIns="51435" rIns="51435" bIns="51435" numCol="1" spcCol="1270" anchor="t" anchorCtr="0">
                    <a:noAutofit/>
                  </a:bodyPr>
                  <a:lstStyle/>
                  <a:p>
                    <a:pPr algn="ctr" defTabSz="600075">
                      <a:lnSpc>
                        <a:spcPct val="90000"/>
                      </a:lnSpc>
                      <a:spcBef>
                        <a:spcPct val="0"/>
                      </a:spcBef>
                      <a:spcAft>
                        <a:spcPct val="35000"/>
                      </a:spcAft>
                    </a:pPr>
                    <a:endParaRPr lang="en-US" sz="1050" b="1" dirty="0"/>
                  </a:p>
                  <a:p>
                    <a:pPr algn="ctr" defTabSz="600075">
                      <a:lnSpc>
                        <a:spcPct val="90000"/>
                      </a:lnSpc>
                      <a:spcBef>
                        <a:spcPct val="0"/>
                      </a:spcBef>
                      <a:spcAft>
                        <a:spcPct val="35000"/>
                      </a:spcAft>
                    </a:pPr>
                    <a:endParaRPr lang="en-US" sz="2100" b="1" dirty="0"/>
                  </a:p>
                  <a:p>
                    <a:pPr algn="ctr" defTabSz="600075">
                      <a:lnSpc>
                        <a:spcPct val="90000"/>
                      </a:lnSpc>
                      <a:spcBef>
                        <a:spcPct val="0"/>
                      </a:spcBef>
                      <a:spcAft>
                        <a:spcPct val="35000"/>
                      </a:spcAft>
                    </a:pPr>
                    <a:r>
                      <a:rPr lang="en-US" sz="2100" b="1" dirty="0"/>
                      <a:t>Nation</a:t>
                    </a:r>
                  </a:p>
                  <a:p>
                    <a:pPr algn="ctr" defTabSz="600075">
                      <a:lnSpc>
                        <a:spcPct val="90000"/>
                      </a:lnSpc>
                      <a:spcBef>
                        <a:spcPct val="0"/>
                      </a:spcBef>
                      <a:spcAft>
                        <a:spcPct val="35000"/>
                      </a:spcAft>
                    </a:pPr>
                    <a:r>
                      <a:rPr lang="en-US" sz="2100" b="1" dirty="0"/>
                      <a:t>0.6%</a:t>
                    </a:r>
                  </a:p>
                </p:txBody>
              </p:sp>
              <p:sp>
                <p:nvSpPr>
                  <p:cNvPr id="10" name="Freeform 9"/>
                  <p:cNvSpPr/>
                  <p:nvPr/>
                </p:nvSpPr>
                <p:spPr>
                  <a:xfrm>
                    <a:off x="4329401" y="2415398"/>
                    <a:ext cx="2285999" cy="2883626"/>
                  </a:xfrm>
                  <a:custGeom>
                    <a:avLst/>
                    <a:gdLst>
                      <a:gd name="connsiteX0" fmla="*/ 0 w 2701730"/>
                      <a:gd name="connsiteY0" fmla="*/ 0 h 1716460"/>
                      <a:gd name="connsiteX1" fmla="*/ 2701730 w 2701730"/>
                      <a:gd name="connsiteY1" fmla="*/ 0 h 1716460"/>
                      <a:gd name="connsiteX2" fmla="*/ 2701730 w 2701730"/>
                      <a:gd name="connsiteY2" fmla="*/ 1716460 h 1716460"/>
                      <a:gd name="connsiteX3" fmla="*/ 0 w 2701730"/>
                      <a:gd name="connsiteY3" fmla="*/ 1716460 h 1716460"/>
                      <a:gd name="connsiteX4" fmla="*/ 0 w 2701730"/>
                      <a:gd name="connsiteY4" fmla="*/ 0 h 1716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1730" h="1716460">
                        <a:moveTo>
                          <a:pt x="0" y="0"/>
                        </a:moveTo>
                        <a:lnTo>
                          <a:pt x="2701730" y="0"/>
                        </a:lnTo>
                        <a:lnTo>
                          <a:pt x="2701730" y="1716460"/>
                        </a:lnTo>
                        <a:lnTo>
                          <a:pt x="0" y="1716460"/>
                        </a:lnTo>
                        <a:lnTo>
                          <a:pt x="0" y="0"/>
                        </a:lnTo>
                        <a:close/>
                      </a:path>
                    </a:pathLst>
                  </a:custGeom>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51435" tIns="51435" rIns="51435" bIns="51435" numCol="1" spcCol="1270" anchor="t" anchorCtr="0">
                    <a:noAutofit/>
                  </a:bodyPr>
                  <a:lstStyle/>
                  <a:p>
                    <a:pPr algn="ctr" defTabSz="600075">
                      <a:lnSpc>
                        <a:spcPct val="90000"/>
                      </a:lnSpc>
                      <a:spcBef>
                        <a:spcPct val="0"/>
                      </a:spcBef>
                      <a:spcAft>
                        <a:spcPct val="35000"/>
                      </a:spcAft>
                    </a:pPr>
                    <a:endParaRPr lang="en-US" sz="1050" b="1" dirty="0"/>
                  </a:p>
                  <a:p>
                    <a:pPr algn="ctr" defTabSz="600075">
                      <a:lnSpc>
                        <a:spcPct val="90000"/>
                      </a:lnSpc>
                      <a:spcBef>
                        <a:spcPct val="0"/>
                      </a:spcBef>
                      <a:spcAft>
                        <a:spcPct val="35000"/>
                      </a:spcAft>
                    </a:pPr>
                    <a:endParaRPr lang="en-US" sz="2100" b="1" dirty="0"/>
                  </a:p>
                  <a:p>
                    <a:pPr algn="ctr" defTabSz="600075">
                      <a:lnSpc>
                        <a:spcPct val="90000"/>
                      </a:lnSpc>
                      <a:spcBef>
                        <a:spcPct val="0"/>
                      </a:spcBef>
                      <a:spcAft>
                        <a:spcPct val="35000"/>
                      </a:spcAft>
                    </a:pPr>
                    <a:r>
                      <a:rPr lang="en-US" sz="2100" b="1" dirty="0"/>
                      <a:t>States</a:t>
                    </a:r>
                  </a:p>
                  <a:p>
                    <a:pPr algn="ctr" defTabSz="600075">
                      <a:lnSpc>
                        <a:spcPct val="90000"/>
                      </a:lnSpc>
                      <a:spcBef>
                        <a:spcPct val="0"/>
                      </a:spcBef>
                      <a:spcAft>
                        <a:spcPct val="35000"/>
                      </a:spcAft>
                    </a:pPr>
                    <a:r>
                      <a:rPr lang="en-US" sz="2100" b="1" dirty="0"/>
                      <a:t>1.2%</a:t>
                    </a:r>
                  </a:p>
                </p:txBody>
              </p:sp>
              <p:sp>
                <p:nvSpPr>
                  <p:cNvPr id="11" name="Freeform 10"/>
                  <p:cNvSpPr/>
                  <p:nvPr/>
                </p:nvSpPr>
                <p:spPr>
                  <a:xfrm>
                    <a:off x="6615402" y="2415398"/>
                    <a:ext cx="2285999" cy="2883626"/>
                  </a:xfrm>
                  <a:custGeom>
                    <a:avLst/>
                    <a:gdLst>
                      <a:gd name="connsiteX0" fmla="*/ 0 w 2701730"/>
                      <a:gd name="connsiteY0" fmla="*/ 0 h 1716460"/>
                      <a:gd name="connsiteX1" fmla="*/ 2701730 w 2701730"/>
                      <a:gd name="connsiteY1" fmla="*/ 0 h 1716460"/>
                      <a:gd name="connsiteX2" fmla="*/ 2701730 w 2701730"/>
                      <a:gd name="connsiteY2" fmla="*/ 1716460 h 1716460"/>
                      <a:gd name="connsiteX3" fmla="*/ 0 w 2701730"/>
                      <a:gd name="connsiteY3" fmla="*/ 1716460 h 1716460"/>
                      <a:gd name="connsiteX4" fmla="*/ 0 w 2701730"/>
                      <a:gd name="connsiteY4" fmla="*/ 0 h 1716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1730" h="1716460">
                        <a:moveTo>
                          <a:pt x="0" y="0"/>
                        </a:moveTo>
                        <a:lnTo>
                          <a:pt x="2701730" y="0"/>
                        </a:lnTo>
                        <a:lnTo>
                          <a:pt x="2701730" y="1716460"/>
                        </a:lnTo>
                        <a:lnTo>
                          <a:pt x="0" y="1716460"/>
                        </a:lnTo>
                        <a:lnTo>
                          <a:pt x="0" y="0"/>
                        </a:lnTo>
                        <a:close/>
                      </a:path>
                    </a:pathLst>
                  </a:custGeom>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51435" tIns="51435" rIns="51435" bIns="51435" numCol="1" spcCol="1270" anchor="t" anchorCtr="0">
                    <a:noAutofit/>
                  </a:bodyPr>
                  <a:lstStyle/>
                  <a:p>
                    <a:pPr algn="ctr" defTabSz="600075">
                      <a:lnSpc>
                        <a:spcPct val="90000"/>
                      </a:lnSpc>
                      <a:spcBef>
                        <a:spcPct val="0"/>
                      </a:spcBef>
                      <a:spcAft>
                        <a:spcPct val="35000"/>
                      </a:spcAft>
                    </a:pPr>
                    <a:endParaRPr lang="en-US" sz="1050" b="1" dirty="0"/>
                  </a:p>
                  <a:p>
                    <a:pPr algn="ctr" defTabSz="600075">
                      <a:lnSpc>
                        <a:spcPct val="90000"/>
                      </a:lnSpc>
                      <a:spcBef>
                        <a:spcPct val="0"/>
                      </a:spcBef>
                      <a:spcAft>
                        <a:spcPct val="35000"/>
                      </a:spcAft>
                    </a:pPr>
                    <a:endParaRPr lang="en-US" sz="2100" b="1" dirty="0"/>
                  </a:p>
                  <a:p>
                    <a:pPr algn="ctr" defTabSz="600075">
                      <a:lnSpc>
                        <a:spcPct val="90000"/>
                      </a:lnSpc>
                      <a:spcBef>
                        <a:spcPct val="0"/>
                      </a:spcBef>
                      <a:spcAft>
                        <a:spcPct val="35000"/>
                      </a:spcAft>
                    </a:pPr>
                    <a:r>
                      <a:rPr lang="en-US" sz="2100" b="1" dirty="0"/>
                      <a:t>Counties</a:t>
                    </a:r>
                  </a:p>
                  <a:p>
                    <a:pPr algn="ctr" defTabSz="600075">
                      <a:lnSpc>
                        <a:spcPct val="90000"/>
                      </a:lnSpc>
                      <a:spcBef>
                        <a:spcPct val="0"/>
                      </a:spcBef>
                      <a:spcAft>
                        <a:spcPct val="35000"/>
                      </a:spcAft>
                    </a:pPr>
                    <a:r>
                      <a:rPr lang="en-US" sz="2100" b="1" dirty="0"/>
                      <a:t>2.9%</a:t>
                    </a:r>
                  </a:p>
                </p:txBody>
              </p:sp>
              <p:sp>
                <p:nvSpPr>
                  <p:cNvPr id="12" name="Freeform 11"/>
                  <p:cNvSpPr/>
                  <p:nvPr/>
                </p:nvSpPr>
                <p:spPr>
                  <a:xfrm>
                    <a:off x="8901402" y="2415398"/>
                    <a:ext cx="2285999" cy="2883626"/>
                  </a:xfrm>
                  <a:custGeom>
                    <a:avLst/>
                    <a:gdLst>
                      <a:gd name="connsiteX0" fmla="*/ 0 w 2701730"/>
                      <a:gd name="connsiteY0" fmla="*/ 0 h 1716460"/>
                      <a:gd name="connsiteX1" fmla="*/ 2701730 w 2701730"/>
                      <a:gd name="connsiteY1" fmla="*/ 0 h 1716460"/>
                      <a:gd name="connsiteX2" fmla="*/ 2701730 w 2701730"/>
                      <a:gd name="connsiteY2" fmla="*/ 1716460 h 1716460"/>
                      <a:gd name="connsiteX3" fmla="*/ 0 w 2701730"/>
                      <a:gd name="connsiteY3" fmla="*/ 1716460 h 1716460"/>
                      <a:gd name="connsiteX4" fmla="*/ 0 w 2701730"/>
                      <a:gd name="connsiteY4" fmla="*/ 0 h 1716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1730" h="1716460">
                        <a:moveTo>
                          <a:pt x="0" y="0"/>
                        </a:moveTo>
                        <a:lnTo>
                          <a:pt x="2701730" y="0"/>
                        </a:lnTo>
                        <a:lnTo>
                          <a:pt x="2701730" y="1716460"/>
                        </a:lnTo>
                        <a:lnTo>
                          <a:pt x="0" y="1716460"/>
                        </a:lnTo>
                        <a:lnTo>
                          <a:pt x="0" y="0"/>
                        </a:lnTo>
                        <a:close/>
                      </a:path>
                    </a:pathLst>
                  </a:custGeom>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51435" tIns="51435" rIns="51435" bIns="51435" numCol="1" spcCol="1270" anchor="t" anchorCtr="0">
                    <a:noAutofit/>
                  </a:bodyPr>
                  <a:lstStyle/>
                  <a:p>
                    <a:pPr algn="ctr" defTabSz="600075">
                      <a:lnSpc>
                        <a:spcPct val="90000"/>
                      </a:lnSpc>
                      <a:spcBef>
                        <a:spcPct val="0"/>
                      </a:spcBef>
                      <a:spcAft>
                        <a:spcPct val="35000"/>
                      </a:spcAft>
                    </a:pPr>
                    <a:endParaRPr lang="en-US" sz="1050" b="1" dirty="0"/>
                  </a:p>
                  <a:p>
                    <a:pPr algn="ctr" defTabSz="600075">
                      <a:lnSpc>
                        <a:spcPct val="90000"/>
                      </a:lnSpc>
                      <a:spcBef>
                        <a:spcPct val="0"/>
                      </a:spcBef>
                      <a:spcAft>
                        <a:spcPct val="35000"/>
                      </a:spcAft>
                    </a:pPr>
                    <a:endParaRPr lang="en-US" sz="2100" b="1" dirty="0"/>
                  </a:p>
                  <a:p>
                    <a:pPr algn="ctr" defTabSz="600075">
                      <a:lnSpc>
                        <a:spcPct val="90000"/>
                      </a:lnSpc>
                      <a:spcBef>
                        <a:spcPct val="0"/>
                      </a:spcBef>
                      <a:spcAft>
                        <a:spcPct val="35000"/>
                      </a:spcAft>
                    </a:pPr>
                    <a:r>
                      <a:rPr lang="en-US" sz="2100" b="1" dirty="0"/>
                      <a:t>Cities and Towns</a:t>
                    </a:r>
                  </a:p>
                  <a:p>
                    <a:pPr algn="ctr" defTabSz="600075">
                      <a:lnSpc>
                        <a:spcPct val="90000"/>
                      </a:lnSpc>
                      <a:spcBef>
                        <a:spcPct val="0"/>
                      </a:spcBef>
                      <a:spcAft>
                        <a:spcPct val="35000"/>
                      </a:spcAft>
                    </a:pPr>
                    <a:r>
                      <a:rPr lang="en-US" sz="2100" b="1" dirty="0"/>
                      <a:t>TBD</a:t>
                    </a:r>
                  </a:p>
                </p:txBody>
              </p:sp>
            </p:grpSp>
            <p:grpSp>
              <p:nvGrpSpPr>
                <p:cNvPr id="16" name="Group 15">
                  <a:extLst>
                    <a:ext uri="{FF2B5EF4-FFF2-40B4-BE49-F238E27FC236}">
                      <a16:creationId xmlns:a16="http://schemas.microsoft.com/office/drawing/2014/main" id="{3FF035B2-C5F2-4B37-BDCA-26FF11C7812A}"/>
                    </a:ext>
                  </a:extLst>
                </p:cNvPr>
                <p:cNvGrpSpPr/>
                <p:nvPr/>
              </p:nvGrpSpPr>
              <p:grpSpPr>
                <a:xfrm>
                  <a:off x="410209" y="2237791"/>
                  <a:ext cx="10398371" cy="2061839"/>
                  <a:chOff x="789031" y="2415392"/>
                  <a:chExt cx="10398371" cy="3082388"/>
                </a:xfrm>
              </p:grpSpPr>
              <p:sp>
                <p:nvSpPr>
                  <p:cNvPr id="17" name="Freeform 8">
                    <a:extLst>
                      <a:ext uri="{FF2B5EF4-FFF2-40B4-BE49-F238E27FC236}">
                        <a16:creationId xmlns:a16="http://schemas.microsoft.com/office/drawing/2014/main" id="{801FA070-76F9-4A72-BFE5-FE98EE004000}"/>
                      </a:ext>
                    </a:extLst>
                  </p:cNvPr>
                  <p:cNvSpPr/>
                  <p:nvPr/>
                </p:nvSpPr>
                <p:spPr>
                  <a:xfrm>
                    <a:off x="2043402" y="2415392"/>
                    <a:ext cx="2285997" cy="2890035"/>
                  </a:xfrm>
                  <a:custGeom>
                    <a:avLst/>
                    <a:gdLst>
                      <a:gd name="connsiteX0" fmla="*/ 0 w 2701730"/>
                      <a:gd name="connsiteY0" fmla="*/ 0 h 1716460"/>
                      <a:gd name="connsiteX1" fmla="*/ 2701730 w 2701730"/>
                      <a:gd name="connsiteY1" fmla="*/ 0 h 1716460"/>
                      <a:gd name="connsiteX2" fmla="*/ 2701730 w 2701730"/>
                      <a:gd name="connsiteY2" fmla="*/ 1716460 h 1716460"/>
                      <a:gd name="connsiteX3" fmla="*/ 0 w 2701730"/>
                      <a:gd name="connsiteY3" fmla="*/ 1716460 h 1716460"/>
                      <a:gd name="connsiteX4" fmla="*/ 0 w 2701730"/>
                      <a:gd name="connsiteY4" fmla="*/ 0 h 1716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1730" h="1716460">
                        <a:moveTo>
                          <a:pt x="0" y="0"/>
                        </a:moveTo>
                        <a:lnTo>
                          <a:pt x="2701730" y="0"/>
                        </a:lnTo>
                        <a:lnTo>
                          <a:pt x="2701730" y="1716460"/>
                        </a:lnTo>
                        <a:lnTo>
                          <a:pt x="0" y="1716460"/>
                        </a:lnTo>
                        <a:lnTo>
                          <a:pt x="0" y="0"/>
                        </a:lnTo>
                        <a:close/>
                      </a:path>
                    </a:pathLst>
                  </a:custGeom>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51435" tIns="51435" rIns="51435" bIns="51435" numCol="1" spcCol="1270" anchor="t" anchorCtr="0">
                    <a:noAutofit/>
                  </a:bodyPr>
                  <a:lstStyle/>
                  <a:p>
                    <a:pPr algn="ctr" defTabSz="600075">
                      <a:lnSpc>
                        <a:spcPct val="90000"/>
                      </a:lnSpc>
                      <a:spcBef>
                        <a:spcPct val="0"/>
                      </a:spcBef>
                      <a:spcAft>
                        <a:spcPct val="35000"/>
                      </a:spcAft>
                    </a:pPr>
                    <a:endParaRPr lang="en-US" sz="1050" b="1" dirty="0"/>
                  </a:p>
                  <a:p>
                    <a:pPr algn="ctr" defTabSz="600075">
                      <a:lnSpc>
                        <a:spcPct val="90000"/>
                      </a:lnSpc>
                      <a:spcBef>
                        <a:spcPct val="0"/>
                      </a:spcBef>
                      <a:spcAft>
                        <a:spcPct val="35000"/>
                      </a:spcAft>
                    </a:pPr>
                    <a:endParaRPr lang="en-US" sz="2100" b="1" dirty="0"/>
                  </a:p>
                  <a:p>
                    <a:pPr algn="ctr" defTabSz="600075">
                      <a:lnSpc>
                        <a:spcPct val="90000"/>
                      </a:lnSpc>
                      <a:spcBef>
                        <a:spcPct val="0"/>
                      </a:spcBef>
                      <a:spcAft>
                        <a:spcPct val="35000"/>
                      </a:spcAft>
                    </a:pPr>
                    <a:r>
                      <a:rPr lang="en-US" sz="2100" b="1" dirty="0"/>
                      <a:t>Nation</a:t>
                    </a:r>
                  </a:p>
                  <a:p>
                    <a:pPr algn="ctr" defTabSz="600075">
                      <a:lnSpc>
                        <a:spcPct val="90000"/>
                      </a:lnSpc>
                      <a:spcBef>
                        <a:spcPct val="0"/>
                      </a:spcBef>
                      <a:spcAft>
                        <a:spcPct val="35000"/>
                      </a:spcAft>
                    </a:pPr>
                    <a:r>
                      <a:rPr lang="en-US" sz="2100" b="1" dirty="0"/>
                      <a:t>0.1%</a:t>
                    </a:r>
                  </a:p>
                </p:txBody>
              </p:sp>
              <p:sp>
                <p:nvSpPr>
                  <p:cNvPr id="18" name="Freeform 9">
                    <a:extLst>
                      <a:ext uri="{FF2B5EF4-FFF2-40B4-BE49-F238E27FC236}">
                        <a16:creationId xmlns:a16="http://schemas.microsoft.com/office/drawing/2014/main" id="{F722D396-25C7-4ECD-92E7-071595210A9D}"/>
                      </a:ext>
                    </a:extLst>
                  </p:cNvPr>
                  <p:cNvSpPr/>
                  <p:nvPr/>
                </p:nvSpPr>
                <p:spPr>
                  <a:xfrm>
                    <a:off x="4329401" y="2415398"/>
                    <a:ext cx="2286000" cy="2883626"/>
                  </a:xfrm>
                  <a:custGeom>
                    <a:avLst/>
                    <a:gdLst>
                      <a:gd name="connsiteX0" fmla="*/ 0 w 2701730"/>
                      <a:gd name="connsiteY0" fmla="*/ 0 h 1716460"/>
                      <a:gd name="connsiteX1" fmla="*/ 2701730 w 2701730"/>
                      <a:gd name="connsiteY1" fmla="*/ 0 h 1716460"/>
                      <a:gd name="connsiteX2" fmla="*/ 2701730 w 2701730"/>
                      <a:gd name="connsiteY2" fmla="*/ 1716460 h 1716460"/>
                      <a:gd name="connsiteX3" fmla="*/ 0 w 2701730"/>
                      <a:gd name="connsiteY3" fmla="*/ 1716460 h 1716460"/>
                      <a:gd name="connsiteX4" fmla="*/ 0 w 2701730"/>
                      <a:gd name="connsiteY4" fmla="*/ 0 h 1716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1730" h="1716460">
                        <a:moveTo>
                          <a:pt x="0" y="0"/>
                        </a:moveTo>
                        <a:lnTo>
                          <a:pt x="2701730" y="0"/>
                        </a:lnTo>
                        <a:lnTo>
                          <a:pt x="2701730" y="1716460"/>
                        </a:lnTo>
                        <a:lnTo>
                          <a:pt x="0" y="1716460"/>
                        </a:lnTo>
                        <a:lnTo>
                          <a:pt x="0" y="0"/>
                        </a:lnTo>
                        <a:close/>
                      </a:path>
                    </a:pathLst>
                  </a:custGeom>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51435" tIns="51435" rIns="51435" bIns="51435" numCol="1" spcCol="1270" anchor="t" anchorCtr="0">
                    <a:noAutofit/>
                  </a:bodyPr>
                  <a:lstStyle/>
                  <a:p>
                    <a:pPr algn="ctr" defTabSz="600075">
                      <a:lnSpc>
                        <a:spcPct val="90000"/>
                      </a:lnSpc>
                      <a:spcBef>
                        <a:spcPct val="0"/>
                      </a:spcBef>
                      <a:spcAft>
                        <a:spcPct val="35000"/>
                      </a:spcAft>
                    </a:pPr>
                    <a:endParaRPr lang="en-US" sz="1050" b="1" dirty="0"/>
                  </a:p>
                  <a:p>
                    <a:pPr algn="ctr" defTabSz="600075">
                      <a:lnSpc>
                        <a:spcPct val="90000"/>
                      </a:lnSpc>
                      <a:spcBef>
                        <a:spcPct val="0"/>
                      </a:spcBef>
                      <a:spcAft>
                        <a:spcPct val="35000"/>
                      </a:spcAft>
                    </a:pPr>
                    <a:endParaRPr lang="en-US" sz="2100" b="1" dirty="0"/>
                  </a:p>
                  <a:p>
                    <a:pPr algn="ctr" defTabSz="600075">
                      <a:lnSpc>
                        <a:spcPct val="90000"/>
                      </a:lnSpc>
                      <a:spcBef>
                        <a:spcPct val="0"/>
                      </a:spcBef>
                      <a:spcAft>
                        <a:spcPct val="35000"/>
                      </a:spcAft>
                    </a:pPr>
                    <a:r>
                      <a:rPr lang="en-US" sz="2100" b="1" dirty="0"/>
                      <a:t>States</a:t>
                    </a:r>
                  </a:p>
                  <a:p>
                    <a:pPr algn="ctr" defTabSz="600075">
                      <a:lnSpc>
                        <a:spcPct val="90000"/>
                      </a:lnSpc>
                      <a:spcBef>
                        <a:spcPct val="0"/>
                      </a:spcBef>
                      <a:spcAft>
                        <a:spcPct val="35000"/>
                      </a:spcAft>
                    </a:pPr>
                    <a:r>
                      <a:rPr lang="en-US" sz="2100" b="1" dirty="0"/>
                      <a:t>1.0%</a:t>
                    </a:r>
                  </a:p>
                </p:txBody>
              </p:sp>
              <p:sp>
                <p:nvSpPr>
                  <p:cNvPr id="19" name="Freeform 10">
                    <a:extLst>
                      <a:ext uri="{FF2B5EF4-FFF2-40B4-BE49-F238E27FC236}">
                        <a16:creationId xmlns:a16="http://schemas.microsoft.com/office/drawing/2014/main" id="{5E6861B1-EF7B-4448-9444-8B67025B5158}"/>
                      </a:ext>
                    </a:extLst>
                  </p:cNvPr>
                  <p:cNvSpPr/>
                  <p:nvPr/>
                </p:nvSpPr>
                <p:spPr>
                  <a:xfrm>
                    <a:off x="6615402" y="2415398"/>
                    <a:ext cx="2285999" cy="2883626"/>
                  </a:xfrm>
                  <a:custGeom>
                    <a:avLst/>
                    <a:gdLst>
                      <a:gd name="connsiteX0" fmla="*/ 0 w 2701730"/>
                      <a:gd name="connsiteY0" fmla="*/ 0 h 1716460"/>
                      <a:gd name="connsiteX1" fmla="*/ 2701730 w 2701730"/>
                      <a:gd name="connsiteY1" fmla="*/ 0 h 1716460"/>
                      <a:gd name="connsiteX2" fmla="*/ 2701730 w 2701730"/>
                      <a:gd name="connsiteY2" fmla="*/ 1716460 h 1716460"/>
                      <a:gd name="connsiteX3" fmla="*/ 0 w 2701730"/>
                      <a:gd name="connsiteY3" fmla="*/ 1716460 h 1716460"/>
                      <a:gd name="connsiteX4" fmla="*/ 0 w 2701730"/>
                      <a:gd name="connsiteY4" fmla="*/ 0 h 1716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1730" h="1716460">
                        <a:moveTo>
                          <a:pt x="0" y="0"/>
                        </a:moveTo>
                        <a:lnTo>
                          <a:pt x="2701730" y="0"/>
                        </a:lnTo>
                        <a:lnTo>
                          <a:pt x="2701730" y="1716460"/>
                        </a:lnTo>
                        <a:lnTo>
                          <a:pt x="0" y="1716460"/>
                        </a:lnTo>
                        <a:lnTo>
                          <a:pt x="0" y="0"/>
                        </a:lnTo>
                        <a:close/>
                      </a:path>
                    </a:pathLst>
                  </a:custGeom>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51435" tIns="51435" rIns="51435" bIns="51435" numCol="1" spcCol="1270" anchor="t" anchorCtr="0">
                    <a:noAutofit/>
                  </a:bodyPr>
                  <a:lstStyle/>
                  <a:p>
                    <a:pPr algn="ctr" defTabSz="600075">
                      <a:lnSpc>
                        <a:spcPct val="90000"/>
                      </a:lnSpc>
                      <a:spcBef>
                        <a:spcPct val="0"/>
                      </a:spcBef>
                      <a:spcAft>
                        <a:spcPct val="35000"/>
                      </a:spcAft>
                    </a:pPr>
                    <a:endParaRPr lang="en-US" sz="1050" b="1" dirty="0"/>
                  </a:p>
                  <a:p>
                    <a:pPr algn="ctr" defTabSz="600075">
                      <a:lnSpc>
                        <a:spcPct val="90000"/>
                      </a:lnSpc>
                      <a:spcBef>
                        <a:spcPct val="0"/>
                      </a:spcBef>
                      <a:spcAft>
                        <a:spcPct val="35000"/>
                      </a:spcAft>
                    </a:pPr>
                    <a:endParaRPr lang="en-US" sz="2100" b="1" dirty="0"/>
                  </a:p>
                  <a:p>
                    <a:pPr algn="ctr" defTabSz="600075">
                      <a:lnSpc>
                        <a:spcPct val="90000"/>
                      </a:lnSpc>
                      <a:spcBef>
                        <a:spcPct val="0"/>
                      </a:spcBef>
                      <a:spcAft>
                        <a:spcPct val="35000"/>
                      </a:spcAft>
                    </a:pPr>
                    <a:r>
                      <a:rPr lang="en-US" sz="2100" b="1" dirty="0"/>
                      <a:t>Counties</a:t>
                    </a:r>
                  </a:p>
                  <a:p>
                    <a:pPr algn="ctr" defTabSz="600075">
                      <a:lnSpc>
                        <a:spcPct val="90000"/>
                      </a:lnSpc>
                      <a:spcBef>
                        <a:spcPct val="0"/>
                      </a:spcBef>
                      <a:spcAft>
                        <a:spcPct val="35000"/>
                      </a:spcAft>
                    </a:pPr>
                    <a:r>
                      <a:rPr lang="en-US" sz="2100" b="1" dirty="0"/>
                      <a:t>3.1%</a:t>
                    </a:r>
                  </a:p>
                </p:txBody>
              </p:sp>
              <p:sp>
                <p:nvSpPr>
                  <p:cNvPr id="20" name="Freeform 11">
                    <a:extLst>
                      <a:ext uri="{FF2B5EF4-FFF2-40B4-BE49-F238E27FC236}">
                        <a16:creationId xmlns:a16="http://schemas.microsoft.com/office/drawing/2014/main" id="{EC593A7E-CB07-4575-B709-428B56605B7F}"/>
                      </a:ext>
                    </a:extLst>
                  </p:cNvPr>
                  <p:cNvSpPr/>
                  <p:nvPr/>
                </p:nvSpPr>
                <p:spPr>
                  <a:xfrm>
                    <a:off x="8901402" y="2415398"/>
                    <a:ext cx="2285999" cy="2883626"/>
                  </a:xfrm>
                  <a:custGeom>
                    <a:avLst/>
                    <a:gdLst>
                      <a:gd name="connsiteX0" fmla="*/ 0 w 2701730"/>
                      <a:gd name="connsiteY0" fmla="*/ 0 h 1716460"/>
                      <a:gd name="connsiteX1" fmla="*/ 2701730 w 2701730"/>
                      <a:gd name="connsiteY1" fmla="*/ 0 h 1716460"/>
                      <a:gd name="connsiteX2" fmla="*/ 2701730 w 2701730"/>
                      <a:gd name="connsiteY2" fmla="*/ 1716460 h 1716460"/>
                      <a:gd name="connsiteX3" fmla="*/ 0 w 2701730"/>
                      <a:gd name="connsiteY3" fmla="*/ 1716460 h 1716460"/>
                      <a:gd name="connsiteX4" fmla="*/ 0 w 2701730"/>
                      <a:gd name="connsiteY4" fmla="*/ 0 h 1716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1730" h="1716460">
                        <a:moveTo>
                          <a:pt x="0" y="0"/>
                        </a:moveTo>
                        <a:lnTo>
                          <a:pt x="2701730" y="0"/>
                        </a:lnTo>
                        <a:lnTo>
                          <a:pt x="2701730" y="1716460"/>
                        </a:lnTo>
                        <a:lnTo>
                          <a:pt x="0" y="1716460"/>
                        </a:lnTo>
                        <a:lnTo>
                          <a:pt x="0" y="0"/>
                        </a:lnTo>
                        <a:close/>
                      </a:path>
                    </a:pathLst>
                  </a:custGeom>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51435" tIns="51435" rIns="51435" bIns="51435" numCol="1" spcCol="1270" anchor="t" anchorCtr="0">
                    <a:noAutofit/>
                  </a:bodyPr>
                  <a:lstStyle/>
                  <a:p>
                    <a:pPr algn="ctr" defTabSz="600075">
                      <a:lnSpc>
                        <a:spcPct val="90000"/>
                      </a:lnSpc>
                      <a:spcBef>
                        <a:spcPct val="0"/>
                      </a:spcBef>
                      <a:spcAft>
                        <a:spcPct val="35000"/>
                      </a:spcAft>
                    </a:pPr>
                    <a:endParaRPr lang="en-US" sz="1050" b="1" dirty="0"/>
                  </a:p>
                  <a:p>
                    <a:pPr algn="ctr" defTabSz="600075">
                      <a:lnSpc>
                        <a:spcPct val="90000"/>
                      </a:lnSpc>
                      <a:spcBef>
                        <a:spcPct val="0"/>
                      </a:spcBef>
                      <a:spcAft>
                        <a:spcPct val="35000"/>
                      </a:spcAft>
                    </a:pPr>
                    <a:endParaRPr lang="en-US" sz="2100" b="1" dirty="0"/>
                  </a:p>
                  <a:p>
                    <a:pPr algn="ctr" defTabSz="600075">
                      <a:lnSpc>
                        <a:spcPct val="90000"/>
                      </a:lnSpc>
                      <a:spcBef>
                        <a:spcPct val="0"/>
                      </a:spcBef>
                      <a:spcAft>
                        <a:spcPct val="35000"/>
                      </a:spcAft>
                    </a:pPr>
                    <a:r>
                      <a:rPr lang="en-US" sz="2100" b="1" dirty="0"/>
                      <a:t>Cities and Towns</a:t>
                    </a:r>
                  </a:p>
                  <a:p>
                    <a:pPr algn="ctr" defTabSz="600075">
                      <a:lnSpc>
                        <a:spcPct val="90000"/>
                      </a:lnSpc>
                      <a:spcBef>
                        <a:spcPct val="0"/>
                      </a:spcBef>
                      <a:spcAft>
                        <a:spcPct val="35000"/>
                      </a:spcAft>
                    </a:pPr>
                    <a:r>
                      <a:rPr lang="en-US" sz="2100" b="1" dirty="0"/>
                      <a:t>11.0%</a:t>
                    </a:r>
                  </a:p>
                </p:txBody>
              </p:sp>
              <p:sp>
                <p:nvSpPr>
                  <p:cNvPr id="21" name="Rectangle 20">
                    <a:extLst>
                      <a:ext uri="{FF2B5EF4-FFF2-40B4-BE49-F238E27FC236}">
                        <a16:creationId xmlns:a16="http://schemas.microsoft.com/office/drawing/2014/main" id="{59DDBDD1-373A-4487-8AA2-6F44B6FCA50E}"/>
                      </a:ext>
                    </a:extLst>
                  </p:cNvPr>
                  <p:cNvSpPr/>
                  <p:nvPr/>
                </p:nvSpPr>
                <p:spPr>
                  <a:xfrm>
                    <a:off x="789031" y="5315129"/>
                    <a:ext cx="10398371" cy="182651"/>
                  </a:xfrm>
                  <a:prstGeom prst="rect">
                    <a:avLst/>
                  </a:prstGeom>
                  <a:ln>
                    <a:solidFill>
                      <a:schemeClr val="tx1"/>
                    </a:solidFill>
                  </a:ln>
                </p:spPr>
                <p:style>
                  <a:lnRef idx="0">
                    <a:schemeClr val="dk2">
                      <a:hueOff val="0"/>
                      <a:satOff val="0"/>
                      <a:lumOff val="0"/>
                      <a:alphaOff val="0"/>
                    </a:schemeClr>
                  </a:lnRef>
                  <a:fillRef idx="1">
                    <a:schemeClr val="dk2">
                      <a:shade val="80000"/>
                      <a:hueOff val="0"/>
                      <a:satOff val="0"/>
                      <a:lumOff val="0"/>
                      <a:alphaOff val="0"/>
                    </a:schemeClr>
                  </a:fillRef>
                  <a:effectRef idx="0">
                    <a:schemeClr val="dk2">
                      <a:shade val="80000"/>
                      <a:hueOff val="0"/>
                      <a:satOff val="0"/>
                      <a:lumOff val="0"/>
                      <a:alphaOff val="0"/>
                    </a:schemeClr>
                  </a:effectRef>
                  <a:fontRef idx="minor">
                    <a:schemeClr val="lt2">
                      <a:hueOff val="0"/>
                      <a:satOff val="0"/>
                      <a:lumOff val="0"/>
                      <a:alphaOff val="0"/>
                    </a:schemeClr>
                  </a:fontRef>
                </p:style>
              </p:sp>
            </p:grpSp>
          </p:grpSp>
        </p:grpSp>
        <p:sp>
          <p:nvSpPr>
            <p:cNvPr id="22" name="Freeform 8">
              <a:extLst>
                <a:ext uri="{FF2B5EF4-FFF2-40B4-BE49-F238E27FC236}">
                  <a16:creationId xmlns:a16="http://schemas.microsoft.com/office/drawing/2014/main" id="{6766B658-44B6-40A5-9EF1-93D295A69D01}"/>
                </a:ext>
              </a:extLst>
            </p:cNvPr>
            <p:cNvSpPr/>
            <p:nvPr/>
          </p:nvSpPr>
          <p:spPr>
            <a:xfrm>
              <a:off x="715104" y="1740215"/>
              <a:ext cx="1254369" cy="1928891"/>
            </a:xfrm>
            <a:custGeom>
              <a:avLst/>
              <a:gdLst>
                <a:gd name="connsiteX0" fmla="*/ 0 w 2701730"/>
                <a:gd name="connsiteY0" fmla="*/ 0 h 1716460"/>
                <a:gd name="connsiteX1" fmla="*/ 2701730 w 2701730"/>
                <a:gd name="connsiteY1" fmla="*/ 0 h 1716460"/>
                <a:gd name="connsiteX2" fmla="*/ 2701730 w 2701730"/>
                <a:gd name="connsiteY2" fmla="*/ 1716460 h 1716460"/>
                <a:gd name="connsiteX3" fmla="*/ 0 w 2701730"/>
                <a:gd name="connsiteY3" fmla="*/ 1716460 h 1716460"/>
                <a:gd name="connsiteX4" fmla="*/ 0 w 2701730"/>
                <a:gd name="connsiteY4" fmla="*/ 0 h 1716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1730" h="1716460">
                  <a:moveTo>
                    <a:pt x="0" y="0"/>
                  </a:moveTo>
                  <a:lnTo>
                    <a:pt x="2701730" y="0"/>
                  </a:lnTo>
                  <a:lnTo>
                    <a:pt x="2701730" y="1716460"/>
                  </a:lnTo>
                  <a:lnTo>
                    <a:pt x="0" y="1716460"/>
                  </a:lnTo>
                  <a:lnTo>
                    <a:pt x="0" y="0"/>
                  </a:lnTo>
                  <a:close/>
                </a:path>
              </a:pathLst>
            </a:custGeom>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51435" tIns="51435" rIns="51435" bIns="51435" numCol="1" spcCol="1270" anchor="t" anchorCtr="0">
              <a:noAutofit/>
            </a:bodyPr>
            <a:lstStyle/>
            <a:p>
              <a:pPr algn="ctr" defTabSz="600075">
                <a:lnSpc>
                  <a:spcPct val="90000"/>
                </a:lnSpc>
                <a:spcBef>
                  <a:spcPct val="0"/>
                </a:spcBef>
                <a:spcAft>
                  <a:spcPct val="35000"/>
                </a:spcAft>
              </a:pPr>
              <a:endParaRPr lang="en-US" sz="1050" b="1" dirty="0"/>
            </a:p>
            <a:p>
              <a:pPr algn="ctr" defTabSz="600075">
                <a:lnSpc>
                  <a:spcPct val="90000"/>
                </a:lnSpc>
                <a:spcBef>
                  <a:spcPct val="0"/>
                </a:spcBef>
                <a:spcAft>
                  <a:spcPct val="35000"/>
                </a:spcAft>
              </a:pPr>
              <a:endParaRPr lang="en-US" sz="3600" b="1" dirty="0"/>
            </a:p>
            <a:p>
              <a:pPr algn="ctr" defTabSz="600075">
                <a:lnSpc>
                  <a:spcPct val="90000"/>
                </a:lnSpc>
                <a:spcBef>
                  <a:spcPct val="0"/>
                </a:spcBef>
                <a:spcAft>
                  <a:spcPct val="35000"/>
                </a:spcAft>
              </a:pPr>
              <a:r>
                <a:rPr lang="en-US" sz="2100" b="1" dirty="0"/>
                <a:t>2010</a:t>
              </a:r>
            </a:p>
          </p:txBody>
        </p:sp>
        <p:sp>
          <p:nvSpPr>
            <p:cNvPr id="23" name="Freeform 8">
              <a:extLst>
                <a:ext uri="{FF2B5EF4-FFF2-40B4-BE49-F238E27FC236}">
                  <a16:creationId xmlns:a16="http://schemas.microsoft.com/office/drawing/2014/main" id="{50B665E0-4590-44B1-9C4A-51CAA87987A3}"/>
                </a:ext>
              </a:extLst>
            </p:cNvPr>
            <p:cNvSpPr/>
            <p:nvPr/>
          </p:nvSpPr>
          <p:spPr>
            <a:xfrm>
              <a:off x="715104" y="3802053"/>
              <a:ext cx="1254369" cy="1918115"/>
            </a:xfrm>
            <a:custGeom>
              <a:avLst/>
              <a:gdLst>
                <a:gd name="connsiteX0" fmla="*/ 0 w 2701730"/>
                <a:gd name="connsiteY0" fmla="*/ 0 h 1716460"/>
                <a:gd name="connsiteX1" fmla="*/ 2701730 w 2701730"/>
                <a:gd name="connsiteY1" fmla="*/ 0 h 1716460"/>
                <a:gd name="connsiteX2" fmla="*/ 2701730 w 2701730"/>
                <a:gd name="connsiteY2" fmla="*/ 1716460 h 1716460"/>
                <a:gd name="connsiteX3" fmla="*/ 0 w 2701730"/>
                <a:gd name="connsiteY3" fmla="*/ 1716460 h 1716460"/>
                <a:gd name="connsiteX4" fmla="*/ 0 w 2701730"/>
                <a:gd name="connsiteY4" fmla="*/ 0 h 1716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1730" h="1716460">
                  <a:moveTo>
                    <a:pt x="0" y="0"/>
                  </a:moveTo>
                  <a:lnTo>
                    <a:pt x="2701730" y="0"/>
                  </a:lnTo>
                  <a:lnTo>
                    <a:pt x="2701730" y="1716460"/>
                  </a:lnTo>
                  <a:lnTo>
                    <a:pt x="0" y="1716460"/>
                  </a:lnTo>
                  <a:lnTo>
                    <a:pt x="0" y="0"/>
                  </a:lnTo>
                  <a:close/>
                </a:path>
              </a:pathLst>
            </a:custGeom>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51435" tIns="51435" rIns="51435" bIns="51435" numCol="1" spcCol="1270" anchor="t" anchorCtr="0">
              <a:noAutofit/>
            </a:bodyPr>
            <a:lstStyle/>
            <a:p>
              <a:pPr algn="ctr" defTabSz="600075">
                <a:lnSpc>
                  <a:spcPct val="90000"/>
                </a:lnSpc>
                <a:spcBef>
                  <a:spcPct val="0"/>
                </a:spcBef>
                <a:spcAft>
                  <a:spcPct val="35000"/>
                </a:spcAft>
              </a:pPr>
              <a:endParaRPr lang="en-US" sz="1050" b="1" dirty="0"/>
            </a:p>
            <a:p>
              <a:pPr algn="ctr" defTabSz="600075">
                <a:lnSpc>
                  <a:spcPct val="90000"/>
                </a:lnSpc>
                <a:spcBef>
                  <a:spcPct val="0"/>
                </a:spcBef>
                <a:spcAft>
                  <a:spcPct val="35000"/>
                </a:spcAft>
              </a:pPr>
              <a:endParaRPr lang="en-US" sz="3600" b="1" dirty="0"/>
            </a:p>
            <a:p>
              <a:pPr algn="ctr" defTabSz="600075">
                <a:lnSpc>
                  <a:spcPct val="90000"/>
                </a:lnSpc>
                <a:spcBef>
                  <a:spcPct val="0"/>
                </a:spcBef>
                <a:spcAft>
                  <a:spcPct val="35000"/>
                </a:spcAft>
              </a:pPr>
              <a:r>
                <a:rPr lang="en-US" sz="2100" b="1" dirty="0"/>
                <a:t>2020</a:t>
              </a:r>
            </a:p>
          </p:txBody>
        </p:sp>
      </p:grpSp>
    </p:spTree>
    <p:extLst>
      <p:ext uri="{BB962C8B-B14F-4D97-AF65-F5344CB8AC3E}">
        <p14:creationId xmlns:p14="http://schemas.microsoft.com/office/powerpoint/2010/main" val="10578297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36AFCEC-8AED-4254-B1EA-31FFBCE720F9}"/>
              </a:ext>
            </a:extLst>
          </p:cNvPr>
          <p:cNvPicPr>
            <a:picLocks noChangeAspect="1"/>
          </p:cNvPicPr>
          <p:nvPr/>
        </p:nvPicPr>
        <p:blipFill rotWithShape="1">
          <a:blip r:embed="rId3"/>
          <a:srcRect l="9212" t="16582" r="23288" b="11795"/>
          <a:stretch/>
        </p:blipFill>
        <p:spPr>
          <a:xfrm>
            <a:off x="2071416" y="1281682"/>
            <a:ext cx="8229600" cy="4911970"/>
          </a:xfrm>
          <a:prstGeom prst="rect">
            <a:avLst/>
          </a:prstGeom>
          <a:ln>
            <a:solidFill>
              <a:schemeClr val="tx1"/>
            </a:solidFill>
          </a:ln>
        </p:spPr>
      </p:pic>
      <p:sp>
        <p:nvSpPr>
          <p:cNvPr id="5" name="Content Placeholder 4"/>
          <p:cNvSpPr>
            <a:spLocks noGrp="1"/>
          </p:cNvSpPr>
          <p:nvPr>
            <p:ph idx="4294967295"/>
          </p:nvPr>
        </p:nvSpPr>
        <p:spPr>
          <a:xfrm>
            <a:off x="1524000" y="1300163"/>
            <a:ext cx="8229600" cy="4525962"/>
          </a:xfrm>
          <a:prstGeom prst="rect">
            <a:avLst/>
          </a:prstGeom>
        </p:spPr>
        <p:txBody>
          <a:bodyPr>
            <a:normAutofit/>
          </a:bodyPr>
          <a:lstStyle/>
          <a:p>
            <a:pPr lvl="3">
              <a:buNone/>
            </a:pPr>
            <a:endParaRPr lang="en-US" sz="1200" dirty="0"/>
          </a:p>
          <a:p>
            <a:pPr lvl="3">
              <a:buNone/>
            </a:pPr>
            <a:endParaRPr lang="en-US" sz="1200" dirty="0"/>
          </a:p>
        </p:txBody>
      </p:sp>
      <p:sp>
        <p:nvSpPr>
          <p:cNvPr id="9" name="Oval 8"/>
          <p:cNvSpPr/>
          <p:nvPr/>
        </p:nvSpPr>
        <p:spPr>
          <a:xfrm>
            <a:off x="9319842" y="5417816"/>
            <a:ext cx="578110" cy="338215"/>
          </a:xfrm>
          <a:prstGeom prst="ellipse">
            <a:avLst/>
          </a:prstGeom>
          <a:noFill/>
          <a:ln w="38100">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Box 2"/>
          <p:cNvSpPr txBox="1"/>
          <p:nvPr/>
        </p:nvSpPr>
        <p:spPr>
          <a:xfrm>
            <a:off x="10920795" y="6439460"/>
            <a:ext cx="685800" cy="230832"/>
          </a:xfrm>
          <a:prstGeom prst="rect">
            <a:avLst/>
          </a:prstGeom>
        </p:spPr>
        <p:txBody>
          <a:bodyPr vert="horz" lIns="91440" tIns="45720" rIns="91440" bIns="45720" rtlCol="0" anchor="ctr"/>
          <a:lstStyle>
            <a:defPPr>
              <a:defRPr lang="en-US"/>
            </a:defPPr>
            <a:lvl1pPr algn="r">
              <a:defRPr sz="1200" b="1">
                <a:solidFill>
                  <a:schemeClr val="tx1">
                    <a:tint val="75000"/>
                  </a:schemeClr>
                </a:solidFill>
              </a:defRPr>
            </a:lvl1pPr>
          </a:lstStyle>
          <a:p>
            <a:fld id="{DD5E5296-8662-4E95-BB97-6891756EE2BF}" type="slidenum">
              <a:rPr lang="en-US"/>
              <a:pPr/>
              <a:t>23</a:t>
            </a:fld>
            <a:endParaRPr lang="en-US" dirty="0"/>
          </a:p>
        </p:txBody>
      </p:sp>
      <p:sp>
        <p:nvSpPr>
          <p:cNvPr id="7" name="Title 1">
            <a:extLst>
              <a:ext uri="{FF2B5EF4-FFF2-40B4-BE49-F238E27FC236}">
                <a16:creationId xmlns:a16="http://schemas.microsoft.com/office/drawing/2014/main" id="{C16EF46A-73BD-4942-8059-6DAEBC98D474}"/>
              </a:ext>
            </a:extLst>
          </p:cNvPr>
          <p:cNvSpPr txBox="1">
            <a:spLocks/>
          </p:cNvSpPr>
          <p:nvPr/>
        </p:nvSpPr>
        <p:spPr>
          <a:xfrm>
            <a:off x="553278" y="13763"/>
            <a:ext cx="10515600" cy="1031875"/>
          </a:xfrm>
          <a:prstGeom prst="rect">
            <a:avLst/>
          </a:prstGeom>
          <a:solidFill>
            <a:schemeClr val="bg1"/>
          </a:solid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b="1" dirty="0">
                <a:solidFill>
                  <a:srgbClr val="0070C0"/>
                </a:solidFill>
              </a:rPr>
              <a:t>Accessing Intercensal Estimates</a:t>
            </a:r>
          </a:p>
        </p:txBody>
      </p:sp>
    </p:spTree>
    <p:extLst>
      <p:ext uri="{BB962C8B-B14F-4D97-AF65-F5344CB8AC3E}">
        <p14:creationId xmlns:p14="http://schemas.microsoft.com/office/powerpoint/2010/main" val="3960025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ppt_w</p:attrName>
                                        </p:attrNameLst>
                                      </p:cBhvr>
                                      <p:tavLst>
                                        <p:tav tm="0" fmla="#ppt_w*sin(2.5*pi*$)">
                                          <p:val>
                                            <p:fltVal val="0"/>
                                          </p:val>
                                        </p:tav>
                                        <p:tav tm="100000">
                                          <p:val>
                                            <p:fltVal val="1"/>
                                          </p:val>
                                        </p:tav>
                                      </p:tavLst>
                                    </p:anim>
                                    <p:anim calcmode="lin" valueType="num">
                                      <p:cBhvr>
                                        <p:cTn id="9" dur="10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17084" t="37143" r="28750" b="8888"/>
          <a:stretch/>
        </p:blipFill>
        <p:spPr>
          <a:xfrm>
            <a:off x="1981200" y="1350933"/>
            <a:ext cx="8229600" cy="4612283"/>
          </a:xfrm>
          <a:prstGeom prst="rect">
            <a:avLst/>
          </a:prstGeom>
          <a:ln>
            <a:solidFill>
              <a:schemeClr val="tx1"/>
            </a:solidFill>
          </a:ln>
        </p:spPr>
      </p:pic>
      <p:sp>
        <p:nvSpPr>
          <p:cNvPr id="6" name="Rectangle 5"/>
          <p:cNvSpPr/>
          <p:nvPr/>
        </p:nvSpPr>
        <p:spPr>
          <a:xfrm>
            <a:off x="3735775" y="5310290"/>
            <a:ext cx="5408225" cy="567050"/>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10680320" y="6451335"/>
            <a:ext cx="685800" cy="230832"/>
          </a:xfrm>
          <a:prstGeom prst="rect">
            <a:avLst/>
          </a:prstGeom>
        </p:spPr>
        <p:txBody>
          <a:bodyPr vert="horz" lIns="91440" tIns="45720" rIns="91440" bIns="45720" rtlCol="0" anchor="ctr"/>
          <a:lstStyle>
            <a:defPPr>
              <a:defRPr lang="en-US"/>
            </a:defPPr>
            <a:lvl1pPr algn="r">
              <a:defRPr sz="1200" b="1">
                <a:solidFill>
                  <a:schemeClr val="tx1">
                    <a:tint val="75000"/>
                  </a:schemeClr>
                </a:solidFill>
              </a:defRPr>
            </a:lvl1pPr>
          </a:lstStyle>
          <a:p>
            <a:fld id="{B391A054-4AE5-4D0F-8D63-A185BD13A6C2}" type="slidenum">
              <a:rPr lang="en-US"/>
              <a:pPr/>
              <a:t>24</a:t>
            </a:fld>
            <a:endParaRPr lang="en-US" dirty="0"/>
          </a:p>
        </p:txBody>
      </p:sp>
      <p:sp>
        <p:nvSpPr>
          <p:cNvPr id="9" name="Title 1">
            <a:extLst>
              <a:ext uri="{FF2B5EF4-FFF2-40B4-BE49-F238E27FC236}">
                <a16:creationId xmlns:a16="http://schemas.microsoft.com/office/drawing/2014/main" id="{77794DF5-557A-416B-B2AA-DE518FC88719}"/>
              </a:ext>
            </a:extLst>
          </p:cNvPr>
          <p:cNvSpPr txBox="1">
            <a:spLocks/>
          </p:cNvSpPr>
          <p:nvPr/>
        </p:nvSpPr>
        <p:spPr>
          <a:xfrm>
            <a:off x="507620" y="13719"/>
            <a:ext cx="10515600" cy="1281682"/>
          </a:xfrm>
          <a:prstGeom prst="rect">
            <a:avLst/>
          </a:prstGeom>
          <a:solidFill>
            <a:schemeClr val="bg1"/>
          </a:solid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b="1" dirty="0">
                <a:solidFill>
                  <a:srgbClr val="0070C0"/>
                </a:solidFill>
              </a:rPr>
              <a:t>Accessing Intercensal Estimates (cont.)</a:t>
            </a:r>
          </a:p>
        </p:txBody>
      </p:sp>
    </p:spTree>
    <p:extLst>
      <p:ext uri="{BB962C8B-B14F-4D97-AF65-F5344CB8AC3E}">
        <p14:creationId xmlns:p14="http://schemas.microsoft.com/office/powerpoint/2010/main" val="438172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0600310" y="6451335"/>
            <a:ext cx="685800" cy="230832"/>
          </a:xfrm>
          <a:prstGeom prst="rect">
            <a:avLst/>
          </a:prstGeom>
        </p:spPr>
        <p:txBody>
          <a:bodyPr vert="horz" lIns="91440" tIns="45720" rIns="91440" bIns="45720" rtlCol="0" anchor="ctr"/>
          <a:lstStyle>
            <a:defPPr>
              <a:defRPr lang="en-US"/>
            </a:defPPr>
            <a:lvl1pPr algn="r">
              <a:defRPr sz="1200" b="1">
                <a:solidFill>
                  <a:schemeClr val="tx1">
                    <a:tint val="75000"/>
                  </a:schemeClr>
                </a:solidFill>
              </a:defRPr>
            </a:lvl1pPr>
          </a:lstStyle>
          <a:p>
            <a:fld id="{6BECE099-1F27-4126-A1D5-446968B2D360}" type="slidenum">
              <a:rPr lang="en-US"/>
              <a:pPr/>
              <a:t>25</a:t>
            </a:fld>
            <a:endParaRPr lang="en-US" dirty="0"/>
          </a:p>
        </p:txBody>
      </p:sp>
      <p:sp>
        <p:nvSpPr>
          <p:cNvPr id="9" name="Title 1">
            <a:extLst>
              <a:ext uri="{FF2B5EF4-FFF2-40B4-BE49-F238E27FC236}">
                <a16:creationId xmlns:a16="http://schemas.microsoft.com/office/drawing/2014/main" id="{5ACF081A-3ED3-44D1-B4F4-A7FE614875BF}"/>
              </a:ext>
            </a:extLst>
          </p:cNvPr>
          <p:cNvSpPr txBox="1">
            <a:spLocks/>
          </p:cNvSpPr>
          <p:nvPr/>
        </p:nvSpPr>
        <p:spPr>
          <a:xfrm>
            <a:off x="507620" y="13719"/>
            <a:ext cx="10515600" cy="1281682"/>
          </a:xfrm>
          <a:prstGeom prst="rect">
            <a:avLst/>
          </a:prstGeom>
          <a:solidFill>
            <a:schemeClr val="bg1"/>
          </a:solid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b="1" dirty="0">
                <a:solidFill>
                  <a:srgbClr val="0070C0"/>
                </a:solidFill>
              </a:rPr>
              <a:t>Accessing Intercensal Estimates (cont.)</a:t>
            </a:r>
          </a:p>
        </p:txBody>
      </p:sp>
      <p:pic>
        <p:nvPicPr>
          <p:cNvPr id="8" name="Picture 7">
            <a:extLst>
              <a:ext uri="{FF2B5EF4-FFF2-40B4-BE49-F238E27FC236}">
                <a16:creationId xmlns:a16="http://schemas.microsoft.com/office/drawing/2014/main" id="{BE845EC8-3CD4-B573-B57A-8527C67901A5}"/>
              </a:ext>
            </a:extLst>
          </p:cNvPr>
          <p:cNvPicPr>
            <a:picLocks noChangeAspect="1"/>
          </p:cNvPicPr>
          <p:nvPr/>
        </p:nvPicPr>
        <p:blipFill rotWithShape="1">
          <a:blip r:embed="rId3"/>
          <a:srcRect l="4163" t="11005" r="56130" b="5963"/>
          <a:stretch/>
        </p:blipFill>
        <p:spPr>
          <a:xfrm>
            <a:off x="2295551" y="1193796"/>
            <a:ext cx="7600897" cy="4470407"/>
          </a:xfrm>
          <a:prstGeom prst="rect">
            <a:avLst/>
          </a:prstGeom>
          <a:ln>
            <a:solidFill>
              <a:schemeClr val="tx1"/>
            </a:solidFill>
          </a:ln>
        </p:spPr>
      </p:pic>
      <p:pic>
        <p:nvPicPr>
          <p:cNvPr id="10" name="Picture 9">
            <a:extLst>
              <a:ext uri="{FF2B5EF4-FFF2-40B4-BE49-F238E27FC236}">
                <a16:creationId xmlns:a16="http://schemas.microsoft.com/office/drawing/2014/main" id="{C17B537A-6FDD-47DD-32FA-79CA3FDFAFCF}"/>
              </a:ext>
            </a:extLst>
          </p:cNvPr>
          <p:cNvPicPr>
            <a:picLocks noChangeAspect="1"/>
          </p:cNvPicPr>
          <p:nvPr/>
        </p:nvPicPr>
        <p:blipFill>
          <a:blip r:embed="rId4"/>
          <a:stretch>
            <a:fillRect/>
          </a:stretch>
        </p:blipFill>
        <p:spPr>
          <a:xfrm>
            <a:off x="6191450" y="5124343"/>
            <a:ext cx="672814" cy="224271"/>
          </a:xfrm>
          <a:prstGeom prst="rect">
            <a:avLst/>
          </a:prstGeom>
        </p:spPr>
      </p:pic>
    </p:spTree>
    <p:extLst>
      <p:ext uri="{BB962C8B-B14F-4D97-AF65-F5344CB8AC3E}">
        <p14:creationId xmlns:p14="http://schemas.microsoft.com/office/powerpoint/2010/main" val="1004461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0726040" y="6451335"/>
            <a:ext cx="685800" cy="230832"/>
          </a:xfrm>
          <a:prstGeom prst="rect">
            <a:avLst/>
          </a:prstGeom>
        </p:spPr>
        <p:txBody>
          <a:bodyPr vert="horz" lIns="91440" tIns="45720" rIns="91440" bIns="45720" rtlCol="0" anchor="ctr"/>
          <a:lstStyle>
            <a:defPPr>
              <a:defRPr lang="en-US"/>
            </a:defPPr>
            <a:lvl1pPr algn="r">
              <a:defRPr sz="1200" b="1">
                <a:solidFill>
                  <a:schemeClr val="tx1">
                    <a:tint val="75000"/>
                  </a:schemeClr>
                </a:solidFill>
              </a:defRPr>
            </a:lvl1pPr>
          </a:lstStyle>
          <a:p>
            <a:fld id="{474CC192-434E-4674-9B9B-CB707BB4D0B7}" type="slidenum">
              <a:rPr lang="en-US"/>
              <a:pPr/>
              <a:t>26</a:t>
            </a:fld>
            <a:endParaRPr lang="en-US" dirty="0"/>
          </a:p>
        </p:txBody>
      </p:sp>
      <p:sp>
        <p:nvSpPr>
          <p:cNvPr id="5" name="Title 1">
            <a:extLst>
              <a:ext uri="{FF2B5EF4-FFF2-40B4-BE49-F238E27FC236}">
                <a16:creationId xmlns:a16="http://schemas.microsoft.com/office/drawing/2014/main" id="{EABECCFA-E853-4439-A4B9-1C461F0927ED}"/>
              </a:ext>
            </a:extLst>
          </p:cNvPr>
          <p:cNvSpPr txBox="1">
            <a:spLocks/>
          </p:cNvSpPr>
          <p:nvPr/>
        </p:nvSpPr>
        <p:spPr>
          <a:xfrm>
            <a:off x="507620" y="13719"/>
            <a:ext cx="10515600" cy="1281682"/>
          </a:xfrm>
          <a:prstGeom prst="rect">
            <a:avLst/>
          </a:prstGeom>
          <a:solidFill>
            <a:schemeClr val="bg1"/>
          </a:solid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b="1" dirty="0">
                <a:solidFill>
                  <a:srgbClr val="0070C0"/>
                </a:solidFill>
              </a:rPr>
              <a:t>Accessing Intercensal Estimates (cont.)</a:t>
            </a:r>
          </a:p>
        </p:txBody>
      </p:sp>
      <p:pic>
        <p:nvPicPr>
          <p:cNvPr id="3" name="Picture 2">
            <a:extLst>
              <a:ext uri="{FF2B5EF4-FFF2-40B4-BE49-F238E27FC236}">
                <a16:creationId xmlns:a16="http://schemas.microsoft.com/office/drawing/2014/main" id="{ECEFDF23-2EA9-264B-36ED-9DAF2DE33D40}"/>
              </a:ext>
            </a:extLst>
          </p:cNvPr>
          <p:cNvPicPr>
            <a:picLocks noChangeAspect="1"/>
          </p:cNvPicPr>
          <p:nvPr/>
        </p:nvPicPr>
        <p:blipFill rotWithShape="1">
          <a:blip r:embed="rId3"/>
          <a:srcRect l="720" t="21233" r="65890" b="18128"/>
          <a:stretch/>
        </p:blipFill>
        <p:spPr>
          <a:xfrm>
            <a:off x="1525464" y="1094509"/>
            <a:ext cx="9141072" cy="4668982"/>
          </a:xfrm>
          <a:prstGeom prst="rect">
            <a:avLst/>
          </a:prstGeom>
          <a:ln>
            <a:solidFill>
              <a:schemeClr val="tx1"/>
            </a:solidFill>
          </a:ln>
        </p:spPr>
      </p:pic>
    </p:spTree>
    <p:extLst>
      <p:ext uri="{BB962C8B-B14F-4D97-AF65-F5344CB8AC3E}">
        <p14:creationId xmlns:p14="http://schemas.microsoft.com/office/powerpoint/2010/main" val="3370780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533400" y="1391824"/>
            <a:ext cx="10614764" cy="4255325"/>
          </a:xfrm>
        </p:spPr>
        <p:txBody>
          <a:bodyPr>
            <a:noAutofit/>
          </a:bodyPr>
          <a:lstStyle/>
          <a:p>
            <a:pPr>
              <a:lnSpc>
                <a:spcPct val="100000"/>
              </a:lnSpc>
              <a:spcBef>
                <a:spcPts val="0"/>
              </a:spcBef>
            </a:pPr>
            <a:r>
              <a:rPr lang="en-US" sz="2200" b="1" dirty="0"/>
              <a:t>Coordination, Dissemination, &amp; Outreach Branch (301-763-2110/</a:t>
            </a:r>
            <a:r>
              <a:rPr lang="en-US" sz="2200" b="1" dirty="0">
                <a:solidFill>
                  <a:srgbClr val="00B0F0"/>
                </a:solidFill>
                <a:cs typeface="Arial" panose="020B0604020202020204" pitchFamily="34" charset="0"/>
              </a:rPr>
              <a:t>pop.cdob@census.gov</a:t>
            </a:r>
            <a:r>
              <a:rPr lang="en-US" sz="2200" b="1" dirty="0"/>
              <a:t>)</a:t>
            </a:r>
          </a:p>
          <a:p>
            <a:pPr lvl="1"/>
            <a:r>
              <a:rPr lang="en-US" sz="2200" dirty="0"/>
              <a:t>Catalogue of estimates and projections products</a:t>
            </a:r>
          </a:p>
          <a:p>
            <a:pPr lvl="1"/>
            <a:r>
              <a:rPr lang="en-US" sz="2200" dirty="0"/>
              <a:t>Product release schedule</a:t>
            </a:r>
          </a:p>
          <a:p>
            <a:pPr lvl="1"/>
            <a:r>
              <a:rPr lang="en-US" sz="2200" dirty="0"/>
              <a:t>Special tabulations</a:t>
            </a:r>
          </a:p>
          <a:p>
            <a:pPr lvl="1"/>
            <a:r>
              <a:rPr lang="en-US" sz="2200" dirty="0"/>
              <a:t>Website questions</a:t>
            </a:r>
          </a:p>
          <a:p>
            <a:r>
              <a:rPr lang="en-US" sz="2200" b="1" dirty="0"/>
              <a:t>Population Estimates Branch</a:t>
            </a:r>
          </a:p>
          <a:p>
            <a:pPr lvl="1"/>
            <a:r>
              <a:rPr lang="en-US" sz="2200" dirty="0"/>
              <a:t>Estimates of total population and components of change </a:t>
            </a:r>
          </a:p>
          <a:p>
            <a:pPr lvl="1"/>
            <a:r>
              <a:rPr lang="en-US" sz="2200" dirty="0"/>
              <a:t>Estimates of population by age, sex, race, and Hispanic origin</a:t>
            </a:r>
          </a:p>
          <a:p>
            <a:pPr lvl="1"/>
            <a:r>
              <a:rPr lang="en-US" sz="2200" dirty="0"/>
              <a:t>Estimates of military and group quarters populations</a:t>
            </a:r>
          </a:p>
          <a:p>
            <a:pPr>
              <a:lnSpc>
                <a:spcPct val="100000"/>
              </a:lnSpc>
              <a:spcBef>
                <a:spcPts val="0"/>
              </a:spcBef>
            </a:pPr>
            <a:r>
              <a:rPr lang="en-US" sz="2200" b="1" dirty="0"/>
              <a:t>International Migration Branch</a:t>
            </a:r>
          </a:p>
          <a:p>
            <a:pPr lvl="1"/>
            <a:r>
              <a:rPr lang="en-US" sz="2200" dirty="0"/>
              <a:t>Estimates of international migration</a:t>
            </a:r>
          </a:p>
          <a:p>
            <a:pPr lvl="1"/>
            <a:r>
              <a:rPr lang="en-US" sz="2200" dirty="0"/>
              <a:t>Puerto Rico estimates</a:t>
            </a:r>
          </a:p>
          <a:p>
            <a:pPr lvl="1"/>
            <a:endParaRPr lang="en-US" sz="2200" dirty="0"/>
          </a:p>
        </p:txBody>
      </p:sp>
      <p:sp>
        <p:nvSpPr>
          <p:cNvPr id="2" name="Slide Number Placeholder 1"/>
          <p:cNvSpPr>
            <a:spLocks noGrp="1"/>
          </p:cNvSpPr>
          <p:nvPr>
            <p:ph type="sldNum" sz="quarter" idx="12"/>
          </p:nvPr>
        </p:nvSpPr>
        <p:spPr/>
        <p:txBody>
          <a:bodyPr/>
          <a:lstStyle/>
          <a:p>
            <a:fld id="{5212C905-FF40-4437-BDDD-7BDE312C732D}" type="slidenum">
              <a:rPr lang="en-US" smtClean="0"/>
              <a:t>27</a:t>
            </a:fld>
            <a:endParaRPr lang="en-US" dirty="0"/>
          </a:p>
        </p:txBody>
      </p:sp>
      <p:sp>
        <p:nvSpPr>
          <p:cNvPr id="8" name="Title 1">
            <a:extLst>
              <a:ext uri="{FF2B5EF4-FFF2-40B4-BE49-F238E27FC236}">
                <a16:creationId xmlns:a16="http://schemas.microsoft.com/office/drawing/2014/main" id="{8E183F5D-7905-4251-B9A7-3E3C167A9536}"/>
              </a:ext>
            </a:extLst>
          </p:cNvPr>
          <p:cNvSpPr txBox="1">
            <a:spLocks/>
          </p:cNvSpPr>
          <p:nvPr/>
        </p:nvSpPr>
        <p:spPr>
          <a:xfrm>
            <a:off x="533400" y="0"/>
            <a:ext cx="10515600" cy="1261804"/>
          </a:xfrm>
          <a:prstGeom prst="rect">
            <a:avLst/>
          </a:prstGeom>
          <a:solidFill>
            <a:schemeClr val="bg1"/>
          </a:solid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b="1" dirty="0">
                <a:solidFill>
                  <a:srgbClr val="0070C0"/>
                </a:solidFill>
              </a:rPr>
              <a:t>Where to Learn More About Estimates and Projections</a:t>
            </a:r>
          </a:p>
        </p:txBody>
      </p:sp>
    </p:spTree>
    <p:extLst>
      <p:ext uri="{BB962C8B-B14F-4D97-AF65-F5344CB8AC3E}">
        <p14:creationId xmlns:p14="http://schemas.microsoft.com/office/powerpoint/2010/main" val="2649075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533400" y="1311907"/>
            <a:ext cx="10515600" cy="4714453"/>
          </a:xfrm>
        </p:spPr>
        <p:txBody>
          <a:bodyPr vert="horz" lIns="91440" tIns="45720" rIns="91440" bIns="45720" rtlCol="0">
            <a:noAutofit/>
          </a:bodyPr>
          <a:lstStyle/>
          <a:p>
            <a:pPr>
              <a:lnSpc>
                <a:spcPct val="100000"/>
              </a:lnSpc>
              <a:spcBef>
                <a:spcPts val="0"/>
              </a:spcBef>
            </a:pPr>
            <a:r>
              <a:rPr lang="en-US" sz="1900" b="1" dirty="0"/>
              <a:t>Local Government Estimates &amp; Migration Processing Branch</a:t>
            </a:r>
          </a:p>
          <a:p>
            <a:pPr lvl="1"/>
            <a:r>
              <a:rPr lang="en-US" sz="1900" dirty="0"/>
              <a:t>Estimates of population for subcounty places (cities and towns)</a:t>
            </a:r>
          </a:p>
          <a:p>
            <a:pPr lvl="1"/>
            <a:r>
              <a:rPr lang="en-US" sz="1900" dirty="0"/>
              <a:t>Estimates of housing units </a:t>
            </a:r>
          </a:p>
          <a:p>
            <a:pPr lvl="1"/>
            <a:r>
              <a:rPr lang="en-US" sz="1900" dirty="0"/>
              <a:t>Estimates of domestic migration</a:t>
            </a:r>
          </a:p>
          <a:p>
            <a:pPr lvl="1"/>
            <a:r>
              <a:rPr lang="en-US" sz="1900" dirty="0"/>
              <a:t>The Population Estimates Challenge Program (</a:t>
            </a:r>
            <a:r>
              <a:rPr lang="en-US" sz="1900" b="1" dirty="0">
                <a:solidFill>
                  <a:srgbClr val="00B0F0"/>
                </a:solidFill>
                <a:cs typeface="Arial" panose="020B0604020202020204" pitchFamily="34" charset="0"/>
                <a:hlinkClick r:id="rId3">
                  <a:extLst>
                    <a:ext uri="{A12FA001-AC4F-418D-AE19-62706E023703}">
                      <ahyp:hlinkClr xmlns:ahyp="http://schemas.microsoft.com/office/drawing/2018/hyperlinkcolor" val="tx"/>
                    </a:ext>
                  </a:extLst>
                </a:hlinkClick>
              </a:rPr>
              <a:t>pop.challenge@census.gov</a:t>
            </a:r>
            <a:r>
              <a:rPr lang="en-US" sz="1900" dirty="0"/>
              <a:t>)</a:t>
            </a:r>
          </a:p>
          <a:p>
            <a:pPr lvl="1"/>
            <a:r>
              <a:rPr lang="en-US" sz="1900" dirty="0"/>
              <a:t>Special Census information</a:t>
            </a:r>
          </a:p>
          <a:p>
            <a:pPr>
              <a:lnSpc>
                <a:spcPct val="100000"/>
              </a:lnSpc>
              <a:spcBef>
                <a:spcPts val="0"/>
              </a:spcBef>
            </a:pPr>
            <a:r>
              <a:rPr lang="en-US" sz="1900" b="1" dirty="0"/>
              <a:t>Population Evaluation, Analysis, &amp; Projections Branch</a:t>
            </a:r>
          </a:p>
          <a:p>
            <a:pPr lvl="1"/>
            <a:r>
              <a:rPr lang="en-US" sz="1900" dirty="0"/>
              <a:t>Projections of population and components of change for the U.S.</a:t>
            </a:r>
          </a:p>
          <a:p>
            <a:pPr lvl="1"/>
            <a:r>
              <a:rPr lang="en-US" sz="1900" dirty="0"/>
              <a:t>Demographic Analysis</a:t>
            </a:r>
          </a:p>
          <a:p>
            <a:pPr lvl="1"/>
            <a:r>
              <a:rPr lang="en-US" sz="1900" dirty="0"/>
              <a:t>Evaluation Estimates and Modified Race research</a:t>
            </a:r>
          </a:p>
          <a:p>
            <a:pPr>
              <a:lnSpc>
                <a:spcPct val="100000"/>
              </a:lnSpc>
              <a:spcBef>
                <a:spcPts val="0"/>
              </a:spcBef>
            </a:pPr>
            <a:r>
              <a:rPr lang="en-US" sz="1900" b="1" dirty="0"/>
              <a:t>Base Evaluation and Research Team (</a:t>
            </a:r>
            <a:r>
              <a:rPr lang="en-US" sz="1900" b="1" dirty="0">
                <a:solidFill>
                  <a:srgbClr val="00B0F0"/>
                </a:solidFill>
                <a:cs typeface="Arial" panose="020B0604020202020204" pitchFamily="34" charset="0"/>
                <a:hlinkClick r:id="rId4">
                  <a:extLst>
                    <a:ext uri="{A12FA001-AC4F-418D-AE19-62706E023703}">
                      <ahyp:hlinkClr xmlns:ahyp="http://schemas.microsoft.com/office/drawing/2018/hyperlinkcolor" val="tx"/>
                    </a:ext>
                  </a:extLst>
                </a:hlinkClick>
              </a:rPr>
              <a:t>pop.bert@census.gov</a:t>
            </a:r>
            <a:r>
              <a:rPr lang="en-US" sz="1900" b="1" dirty="0"/>
              <a:t>) </a:t>
            </a:r>
          </a:p>
          <a:p>
            <a:pPr lvl="1"/>
            <a:r>
              <a:rPr lang="en-US" sz="1900" dirty="0"/>
              <a:t>Changes/improvements to the estimates base</a:t>
            </a:r>
          </a:p>
          <a:p>
            <a:pPr lvl="1"/>
            <a:r>
              <a:rPr lang="en-US" sz="1900" dirty="0"/>
              <a:t>Feasibility of taking coverage measures from the 2020 Demographic Analysis, 2020 Post-Enumeration Survey, and other administrative records into account in the development of the official population estimates</a:t>
            </a:r>
          </a:p>
        </p:txBody>
      </p:sp>
      <p:sp>
        <p:nvSpPr>
          <p:cNvPr id="2" name="Slide Number Placeholder 1"/>
          <p:cNvSpPr>
            <a:spLocks noGrp="1"/>
          </p:cNvSpPr>
          <p:nvPr>
            <p:ph type="sldNum" sz="quarter" idx="12"/>
          </p:nvPr>
        </p:nvSpPr>
        <p:spPr/>
        <p:txBody>
          <a:bodyPr/>
          <a:lstStyle/>
          <a:p>
            <a:fld id="{5212C905-FF40-4437-BDDD-7BDE312C732D}" type="slidenum">
              <a:rPr lang="en-US" smtClean="0"/>
              <a:t>28</a:t>
            </a:fld>
            <a:endParaRPr lang="en-US" dirty="0"/>
          </a:p>
        </p:txBody>
      </p:sp>
      <p:sp>
        <p:nvSpPr>
          <p:cNvPr id="4" name="Title 1">
            <a:extLst>
              <a:ext uri="{FF2B5EF4-FFF2-40B4-BE49-F238E27FC236}">
                <a16:creationId xmlns:a16="http://schemas.microsoft.com/office/drawing/2014/main" id="{AA89EE3E-0AAA-49B5-97E0-B2BA3E2A2597}"/>
              </a:ext>
            </a:extLst>
          </p:cNvPr>
          <p:cNvSpPr txBox="1">
            <a:spLocks/>
          </p:cNvSpPr>
          <p:nvPr/>
        </p:nvSpPr>
        <p:spPr>
          <a:xfrm>
            <a:off x="533400" y="0"/>
            <a:ext cx="10515600" cy="1261804"/>
          </a:xfrm>
          <a:prstGeom prst="rect">
            <a:avLst/>
          </a:prstGeom>
          <a:solidFill>
            <a:schemeClr val="bg1"/>
          </a:solid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b="1" dirty="0">
                <a:solidFill>
                  <a:srgbClr val="0070C0"/>
                </a:solidFill>
              </a:rPr>
              <a:t>Where to Learn More About Estimates and Projections (cont.)</a:t>
            </a:r>
          </a:p>
        </p:txBody>
      </p:sp>
    </p:spTree>
    <p:extLst>
      <p:ext uri="{BB962C8B-B14F-4D97-AF65-F5344CB8AC3E}">
        <p14:creationId xmlns:p14="http://schemas.microsoft.com/office/powerpoint/2010/main" val="3678412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E4F20-7E59-421C-BCD3-9F60E3E965B0}"/>
              </a:ext>
            </a:extLst>
          </p:cNvPr>
          <p:cNvSpPr>
            <a:spLocks noGrp="1"/>
          </p:cNvSpPr>
          <p:nvPr>
            <p:ph type="title"/>
          </p:nvPr>
        </p:nvSpPr>
        <p:spPr>
          <a:xfrm>
            <a:off x="1137034" y="609599"/>
            <a:ext cx="7071301" cy="1322888"/>
          </a:xfrm>
        </p:spPr>
        <p:txBody>
          <a:bodyPr>
            <a:normAutofit/>
          </a:bodyPr>
          <a:lstStyle/>
          <a:p>
            <a:r>
              <a:rPr lang="en-US" b="1" dirty="0">
                <a:solidFill>
                  <a:srgbClr val="0070C0"/>
                </a:solidFill>
              </a:rPr>
              <a:t>For More Information Contact</a:t>
            </a:r>
          </a:p>
        </p:txBody>
      </p:sp>
      <p:sp>
        <p:nvSpPr>
          <p:cNvPr id="3" name="Content Placeholder 2">
            <a:extLst>
              <a:ext uri="{FF2B5EF4-FFF2-40B4-BE49-F238E27FC236}">
                <a16:creationId xmlns:a16="http://schemas.microsoft.com/office/drawing/2014/main" id="{CBEEE115-AA03-47A9-9F3E-918EB63E415A}"/>
              </a:ext>
            </a:extLst>
          </p:cNvPr>
          <p:cNvSpPr>
            <a:spLocks noGrp="1"/>
          </p:cNvSpPr>
          <p:nvPr>
            <p:ph idx="1"/>
          </p:nvPr>
        </p:nvSpPr>
        <p:spPr>
          <a:xfrm>
            <a:off x="1137034" y="2337641"/>
            <a:ext cx="7071301" cy="3680387"/>
          </a:xfrm>
        </p:spPr>
        <p:txBody>
          <a:bodyPr>
            <a:normAutofit/>
          </a:bodyPr>
          <a:lstStyle/>
          <a:p>
            <a:pPr marL="0" indent="0">
              <a:buNone/>
            </a:pPr>
            <a:r>
              <a:rPr lang="en-US" sz="2400" b="1" dirty="0"/>
              <a:t>Kevin Barragan-Smith</a:t>
            </a:r>
          </a:p>
          <a:p>
            <a:pPr marL="0" indent="0">
              <a:lnSpc>
                <a:spcPct val="100000"/>
              </a:lnSpc>
              <a:spcBef>
                <a:spcPts val="0"/>
              </a:spcBef>
              <a:buNone/>
            </a:pPr>
            <a:r>
              <a:rPr lang="en-US" sz="2400" dirty="0"/>
              <a:t>Demographer</a:t>
            </a:r>
          </a:p>
          <a:p>
            <a:pPr marL="0" indent="0">
              <a:lnSpc>
                <a:spcPct val="100000"/>
              </a:lnSpc>
              <a:spcBef>
                <a:spcPts val="0"/>
              </a:spcBef>
              <a:buNone/>
            </a:pPr>
            <a:r>
              <a:rPr lang="en-US" sz="2400" dirty="0"/>
              <a:t>Coordination, Dissemination, and Outreach Branch</a:t>
            </a:r>
          </a:p>
          <a:p>
            <a:pPr marL="0" indent="0">
              <a:lnSpc>
                <a:spcPct val="100000"/>
              </a:lnSpc>
              <a:spcBef>
                <a:spcPts val="0"/>
              </a:spcBef>
              <a:buNone/>
            </a:pPr>
            <a:r>
              <a:rPr lang="en-US" sz="2400" dirty="0"/>
              <a:t>Population Division</a:t>
            </a:r>
          </a:p>
          <a:p>
            <a:pPr marL="0" indent="0">
              <a:lnSpc>
                <a:spcPct val="100000"/>
              </a:lnSpc>
              <a:spcBef>
                <a:spcPts val="0"/>
              </a:spcBef>
              <a:buNone/>
            </a:pPr>
            <a:r>
              <a:rPr lang="en-US" sz="2400" dirty="0"/>
              <a:t>301-763-5940</a:t>
            </a:r>
          </a:p>
          <a:p>
            <a:pPr marL="0" indent="0">
              <a:lnSpc>
                <a:spcPct val="100000"/>
              </a:lnSpc>
              <a:spcBef>
                <a:spcPts val="0"/>
              </a:spcBef>
              <a:buNone/>
            </a:pPr>
            <a:r>
              <a:rPr lang="en-US" sz="2400" dirty="0">
                <a:hlinkClick r:id="rId3"/>
              </a:rPr>
              <a:t>kevin.barragan-smith@census.gov</a:t>
            </a:r>
            <a:endParaRPr lang="en-US" sz="2400" dirty="0"/>
          </a:p>
          <a:p>
            <a:pPr marL="0" indent="0">
              <a:buNone/>
            </a:pPr>
            <a:endParaRPr lang="en-US" sz="2000" dirty="0"/>
          </a:p>
        </p:txBody>
      </p:sp>
      <p:sp>
        <p:nvSpPr>
          <p:cNvPr id="5" name="Slide Number Placeholder 4">
            <a:extLst>
              <a:ext uri="{FF2B5EF4-FFF2-40B4-BE49-F238E27FC236}">
                <a16:creationId xmlns:a16="http://schemas.microsoft.com/office/drawing/2014/main" id="{760FB810-FFD1-432F-9FEE-2CA9B658A67B}"/>
              </a:ext>
            </a:extLst>
          </p:cNvPr>
          <p:cNvSpPr>
            <a:spLocks noGrp="1"/>
          </p:cNvSpPr>
          <p:nvPr>
            <p:ph type="sldNum" sz="quarter" idx="12"/>
          </p:nvPr>
        </p:nvSpPr>
        <p:spPr/>
        <p:txBody>
          <a:bodyPr>
            <a:normAutofit/>
          </a:bodyPr>
          <a:lstStyle/>
          <a:p>
            <a:pPr>
              <a:spcAft>
                <a:spcPts val="600"/>
              </a:spcAft>
            </a:pPr>
            <a:fld id="{FC63ECC8-719A-498E-B101-491B6A35558E}" type="slidenum">
              <a:rPr lang="en-US" sz="1000"/>
              <a:pPr>
                <a:spcAft>
                  <a:spcPts val="600"/>
                </a:spcAft>
              </a:pPr>
              <a:t>29</a:t>
            </a:fld>
            <a:endParaRPr lang="en-US" sz="1000" dirty="0"/>
          </a:p>
        </p:txBody>
      </p:sp>
      <p:pic>
        <p:nvPicPr>
          <p:cNvPr id="9" name="Graphic 8" descr="Envelope">
            <a:extLst>
              <a:ext uri="{FF2B5EF4-FFF2-40B4-BE49-F238E27FC236}">
                <a16:creationId xmlns:a16="http://schemas.microsoft.com/office/drawing/2014/main" id="{88620210-25CD-4BE1-8091-966AFE21420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794176" y="3756576"/>
            <a:ext cx="1923130" cy="1923130"/>
          </a:xfrm>
          <a:prstGeom prst="rect">
            <a:avLst/>
          </a:prstGeom>
        </p:spPr>
      </p:pic>
      <p:pic>
        <p:nvPicPr>
          <p:cNvPr id="7" name="Graphic 6" descr="Speaker Phone">
            <a:extLst>
              <a:ext uri="{FF2B5EF4-FFF2-40B4-BE49-F238E27FC236}">
                <a16:creationId xmlns:a16="http://schemas.microsoft.com/office/drawing/2014/main" id="{B60C1027-1A59-42DD-A211-F030E19346D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794176" y="1833446"/>
            <a:ext cx="1923130" cy="1923130"/>
          </a:xfrm>
          <a:prstGeom prst="rect">
            <a:avLst/>
          </a:prstGeom>
        </p:spPr>
      </p:pic>
    </p:spTree>
    <p:extLst>
      <p:ext uri="{BB962C8B-B14F-4D97-AF65-F5344CB8AC3E}">
        <p14:creationId xmlns:p14="http://schemas.microsoft.com/office/powerpoint/2010/main" val="30341888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4F3E0-62D9-42A1-8B46-59E572D4BBBD}"/>
              </a:ext>
            </a:extLst>
          </p:cNvPr>
          <p:cNvSpPr>
            <a:spLocks noGrp="1"/>
          </p:cNvSpPr>
          <p:nvPr>
            <p:ph type="title"/>
          </p:nvPr>
        </p:nvSpPr>
        <p:spPr>
          <a:xfrm>
            <a:off x="1047750" y="987425"/>
            <a:ext cx="3932237" cy="674370"/>
          </a:xfrm>
        </p:spPr>
        <p:txBody>
          <a:bodyPr vert="horz" lIns="91440" tIns="45720" rIns="91440" bIns="45720" rtlCol="0" anchor="b">
            <a:noAutofit/>
          </a:bodyPr>
          <a:lstStyle/>
          <a:p>
            <a:r>
              <a:rPr lang="en-US" sz="4400" b="1" kern="1200" dirty="0">
                <a:solidFill>
                  <a:srgbClr val="0070C0"/>
                </a:solidFill>
              </a:rPr>
              <a:t>Questions</a:t>
            </a:r>
          </a:p>
        </p:txBody>
      </p:sp>
      <p:sp>
        <p:nvSpPr>
          <p:cNvPr id="4" name="Slide Number Placeholder 3">
            <a:extLst>
              <a:ext uri="{FF2B5EF4-FFF2-40B4-BE49-F238E27FC236}">
                <a16:creationId xmlns:a16="http://schemas.microsoft.com/office/drawing/2014/main" id="{7BF55D49-FFB8-42DB-80E2-0C158441D7BD}"/>
              </a:ext>
            </a:extLst>
          </p:cNvPr>
          <p:cNvSpPr>
            <a:spLocks noGrp="1"/>
          </p:cNvSpPr>
          <p:nvPr>
            <p:ph type="sldNum" sz="quarter" idx="12"/>
          </p:nvPr>
        </p:nvSpPr>
        <p:spPr/>
        <p:txBody>
          <a:bodyPr vert="horz" lIns="91440" tIns="45720" rIns="91440" bIns="45720" rtlCol="0" anchor="ctr">
            <a:normAutofit/>
          </a:bodyPr>
          <a:lstStyle/>
          <a:p>
            <a:pPr>
              <a:spcAft>
                <a:spcPts val="600"/>
              </a:spcAft>
            </a:pPr>
            <a:fld id="{FC63ECC8-719A-498E-B101-491B6A35558E}" type="slidenum">
              <a:rPr lang="en-US" smtClean="0"/>
              <a:pPr>
                <a:spcAft>
                  <a:spcPts val="600"/>
                </a:spcAft>
              </a:pPr>
              <a:t>30</a:t>
            </a:fld>
            <a:endParaRPr lang="en-US" dirty="0"/>
          </a:p>
        </p:txBody>
      </p:sp>
      <p:pic>
        <p:nvPicPr>
          <p:cNvPr id="8" name="Graphic 7" descr="Help">
            <a:extLst>
              <a:ext uri="{FF2B5EF4-FFF2-40B4-BE49-F238E27FC236}">
                <a16:creationId xmlns:a16="http://schemas.microsoft.com/office/drawing/2014/main" id="{F84E0429-5EFF-4761-AE33-CC7C1E0BD2D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886200" y="1219200"/>
            <a:ext cx="4513262" cy="4513262"/>
          </a:xfrm>
          <a:prstGeom prst="rect">
            <a:avLst/>
          </a:prstGeom>
        </p:spPr>
      </p:pic>
      <p:sp>
        <p:nvSpPr>
          <p:cNvPr id="9" name="TextBox 8">
            <a:extLst>
              <a:ext uri="{FF2B5EF4-FFF2-40B4-BE49-F238E27FC236}">
                <a16:creationId xmlns:a16="http://schemas.microsoft.com/office/drawing/2014/main" id="{9A46A292-6346-408C-9431-8460F8A12F65}"/>
              </a:ext>
            </a:extLst>
          </p:cNvPr>
          <p:cNvSpPr txBox="1"/>
          <p:nvPr/>
        </p:nvSpPr>
        <p:spPr>
          <a:xfrm>
            <a:off x="9666027" y="4557930"/>
            <a:ext cx="1347716" cy="954107"/>
          </a:xfrm>
          <a:prstGeom prst="rect">
            <a:avLst/>
          </a:prstGeom>
          <a:noFill/>
        </p:spPr>
        <p:txBody>
          <a:bodyPr wrap="square">
            <a:spAutoFit/>
          </a:bodyPr>
          <a:lstStyle/>
          <a:p>
            <a:pPr algn="ctr"/>
            <a:r>
              <a:rPr lang="en-US" sz="2800" b="1" dirty="0"/>
              <a:t>Thank You!</a:t>
            </a:r>
            <a:endParaRPr lang="en-US" sz="2800" dirty="0"/>
          </a:p>
        </p:txBody>
      </p:sp>
    </p:spTree>
    <p:extLst>
      <p:ext uri="{BB962C8B-B14F-4D97-AF65-F5344CB8AC3E}">
        <p14:creationId xmlns:p14="http://schemas.microsoft.com/office/powerpoint/2010/main" val="31562834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Standard Template Document Labeling Version 11-25-2019" id="{2B29FCDE-9991-402A-BF7C-68A845CABF27}" vid="{4C5D4FD4-241C-44A8-88F4-A8E870F593C2}"/>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Standard Template Document Labeling Version 11-25-2019" id="{2B29FCDE-9991-402A-BF7C-68A845CABF27}" vid="{4C5D4FD4-241C-44A8-88F4-A8E870F593C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Folder" ma:contentTypeID="0x012000F422FACF4FDE1B449C8275620B4CC628" ma:contentTypeVersion="0" ma:contentTypeDescription="Create a new folder." ma:contentTypeScope="" ma:versionID="a030a9a7b0bc30fbf5fcc27869b44bc8">
  <xsd:schema xmlns:xsd="http://www.w3.org/2001/XMLSchema" xmlns:xs="http://www.w3.org/2001/XMLSchema" xmlns:p="http://schemas.microsoft.com/office/2006/metadata/properties" xmlns:ns1="http://schemas.microsoft.com/sharepoint/v3" targetNamespace="http://schemas.microsoft.com/office/2006/metadata/properties" ma:root="true" ma:fieldsID="51014dae61cc99f9ffdb2503fba242f8" ns1:_="">
    <xsd:import namespace="http://schemas.microsoft.com/sharepoint/v3"/>
    <xsd:element name="properties">
      <xsd:complexType>
        <xsd:sequence>
          <xsd:element name="documentManagement">
            <xsd:complexType>
              <xsd:all>
                <xsd:element ref="ns1:ItemChildCount" minOccurs="0"/>
                <xsd:element ref="ns1:FolderChild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temChildCount" ma:index="3" nillable="true" ma:displayName="Item Child Count" ma:hidden="true" ma:list="Docs" ma:internalName="ItemChildCount" ma:readOnly="true" ma:showField="ItemChildCount">
      <xsd:simpleType>
        <xsd:restriction base="dms:Lookup"/>
      </xsd:simpleType>
    </xsd:element>
    <xsd:element name="FolderChildCount" ma:index="4" nillable="true" ma:displayName="Folder Child Count" ma:hidden="true" ma:list="Docs" ma:internalName="FolderChildCount" ma:readOnly="true" ma:showField="FolderChildCount">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ListForm</Display>
  <Edit>ListForm</Edit>
  <New>ListForm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14A8EC0-2586-454D-9DFD-7B953BFB1D13}">
  <ds:schemaRefs>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3773219-C7E5-4FEF-86EA-3D51D54390D6}">
  <ds:schemaRefs>
    <ds:schemaRef ds:uri="http://schemas.microsoft.com/sharepoint/v3/contenttype/forms"/>
  </ds:schemaRefs>
</ds:datastoreItem>
</file>

<file path=customXml/itemProps3.xml><?xml version="1.0" encoding="utf-8"?>
<ds:datastoreItem xmlns:ds="http://schemas.openxmlformats.org/officeDocument/2006/customXml" ds:itemID="{C29D7FDE-784D-4DEC-B49C-6F84CF51374D}">
  <ds:schemaRefs>
    <ds:schemaRef ds:uri="http://schemas.microsoft.com/office/2006/metadata/properties"/>
    <ds:schemaRef ds:uri="http://schemas.microsoft.com/sharepoint/v3"/>
    <ds:schemaRef ds:uri="http://www.w3.org/XML/1998/namespace"/>
    <ds:schemaRef ds:uri="http://purl.org/dc/elements/1.1/"/>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PPT Standard Template Document Labeling Version 11-25-2019</Template>
  <TotalTime>3168</TotalTime>
  <Words>991</Words>
  <Application>Microsoft Office PowerPoint</Application>
  <PresentationFormat>Widescreen</PresentationFormat>
  <Paragraphs>254</Paragraphs>
  <Slides>30</Slides>
  <Notes>30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30</vt:i4>
      </vt:variant>
    </vt:vector>
  </HeadingPairs>
  <TitlesOfParts>
    <vt:vector size="35" baseType="lpstr">
      <vt:lpstr>Arial</vt:lpstr>
      <vt:lpstr>Calibri</vt:lpstr>
      <vt:lpstr>Calibri Light</vt:lpstr>
      <vt:lpstr>Office Theme</vt:lpstr>
      <vt:lpstr>1_Office Theme</vt:lpstr>
      <vt:lpstr>PowerPoint Presentation</vt:lpstr>
      <vt:lpstr>PowerPoint Presentation</vt:lpstr>
      <vt:lpstr>What We Mean by “Estimates”</vt:lpstr>
      <vt:lpstr>Why We Disseminate Estimates</vt:lpstr>
      <vt:lpstr>Population and Housing Unit Estimates by Type and Geography </vt:lpstr>
      <vt:lpstr>Estimates Methodology</vt:lpstr>
      <vt:lpstr>Blended Base Approach</vt:lpstr>
      <vt:lpstr>Estimates Methodology (cont.)</vt:lpstr>
      <vt:lpstr>Availability of Vintage 2022 Population and Housing Unit Data Products</vt:lpstr>
      <vt:lpstr>Ways to Access Estimates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For More Information Contact</vt:lpstr>
      <vt:lpstr>Questions</vt:lpstr>
    </vt:vector>
  </TitlesOfParts>
  <Company>Bureau of the Census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Christine Hartley (CENSUS/POP FED)</dc:creator>
  <cp:lastModifiedBy>Monica Cruz</cp:lastModifiedBy>
  <cp:revision>299</cp:revision>
  <cp:lastPrinted>2023-05-19T18:35:56Z</cp:lastPrinted>
  <dcterms:created xsi:type="dcterms:W3CDTF">2022-03-30T12:34:27Z</dcterms:created>
  <dcterms:modified xsi:type="dcterms:W3CDTF">2023-05-19T18:58:57Z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0x012000F422FACF4FDE1B449C8275620B4CC628</vt:lpwstr>
  </property>
</Properties>
</file>