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2"/>
  </p:notesMasterIdLst>
  <p:sldIdLst>
    <p:sldId id="2243" r:id="rId5"/>
    <p:sldId id="2028" r:id="rId6"/>
    <p:sldId id="2141412187" r:id="rId7"/>
    <p:sldId id="2141412186" r:id="rId8"/>
    <p:sldId id="1958" r:id="rId9"/>
    <p:sldId id="2244" r:id="rId10"/>
    <p:sldId id="2134807932" r:id="rId11"/>
    <p:sldId id="2141412182" r:id="rId12"/>
    <p:sldId id="2141412183" r:id="rId13"/>
    <p:sldId id="268" r:id="rId14"/>
    <p:sldId id="273" r:id="rId15"/>
    <p:sldId id="2141412188" r:id="rId16"/>
    <p:sldId id="1936" r:id="rId17"/>
    <p:sldId id="2245" r:id="rId18"/>
    <p:sldId id="2249" r:id="rId19"/>
    <p:sldId id="1949" r:id="rId20"/>
    <p:sldId id="1900"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17A6C05-C70C-2EE3-4CB7-EE5102067933}" name="Monica Smoot" initials="MS" userId="S::monica.smoot@dir.texas.gov::cbb99c64-763b-4513-88c6-3d1390334b16" providerId="AD"/>
  <p188:author id="{37E7FB79-F358-58F9-17D5-01F3EAD4F06C}" name="Stacey Lewis" initials="SL" userId="S::stacey.lewis@dir.texas.gov::6c1d6148-a580-440b-a3e3-62704141d33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57D"/>
    <a:srgbClr val="000000"/>
    <a:srgbClr val="E97B15"/>
    <a:srgbClr val="FFCA0C"/>
    <a:srgbClr val="35BFC6"/>
    <a:srgbClr val="3FAF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C5D4C2-4ECD-45AF-AE61-5C802220BDEF}" v="8" dt="2023-05-17T13:12:19.7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5/10/relationships/revisionInfo" Target="revisionInfo.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86173283856638E-2"/>
          <c:y val="5.4237351632546858E-2"/>
          <c:w val="0.87379491936525844"/>
          <c:h val="0.76132990045451643"/>
        </c:manualLayout>
      </c:layout>
      <c:barChart>
        <c:barDir val="col"/>
        <c:grouping val="stacked"/>
        <c:varyColors val="0"/>
        <c:ser>
          <c:idx val="1"/>
          <c:order val="1"/>
          <c:tx>
            <c:strRef>
              <c:f>Sheet3!$A$3</c:f>
              <c:strCache>
                <c:ptCount val="1"/>
                <c:pt idx="0">
                  <c:v>Downloads</c:v>
                </c:pt>
              </c:strCache>
            </c:strRef>
          </c:tx>
          <c:spPr>
            <a:solidFill>
              <a:srgbClr val="00CBCF"/>
            </a:solidFill>
            <a:ln>
              <a:noFill/>
            </a:ln>
            <a:effectLst/>
          </c:spPr>
          <c:invertIfNegative val="0"/>
          <c:cat>
            <c:strRef>
              <c:f>Sheet3!$B$1:$E$1</c:f>
              <c:strCache>
                <c:ptCount val="4"/>
                <c:pt idx="0">
                  <c:v>FY 2020</c:v>
                </c:pt>
                <c:pt idx="1">
                  <c:v>FY 2021</c:v>
                </c:pt>
                <c:pt idx="2">
                  <c:v>FY 2022</c:v>
                </c:pt>
                <c:pt idx="3">
                  <c:v>FY 2023</c:v>
                </c:pt>
              </c:strCache>
            </c:strRef>
          </c:cat>
          <c:val>
            <c:numRef>
              <c:f>Sheet3!$B$3:$E$3</c:f>
              <c:numCache>
                <c:formatCode>General</c:formatCode>
                <c:ptCount val="4"/>
                <c:pt idx="0">
                  <c:v>34541</c:v>
                </c:pt>
                <c:pt idx="1">
                  <c:v>28098</c:v>
                </c:pt>
                <c:pt idx="2">
                  <c:v>42256</c:v>
                </c:pt>
                <c:pt idx="3">
                  <c:v>52029</c:v>
                </c:pt>
              </c:numCache>
            </c:numRef>
          </c:val>
          <c:extLst>
            <c:ext xmlns:c16="http://schemas.microsoft.com/office/drawing/2014/chart" uri="{C3380CC4-5D6E-409C-BE32-E72D297353CC}">
              <c16:uniqueId val="{00000000-04A6-4B4B-881F-5B8B386155D9}"/>
            </c:ext>
          </c:extLst>
        </c:ser>
        <c:ser>
          <c:idx val="0"/>
          <c:order val="0"/>
          <c:tx>
            <c:strRef>
              <c:f>Sheet3!$A$2</c:f>
              <c:strCache>
                <c:ptCount val="1"/>
                <c:pt idx="0">
                  <c:v>Visits</c:v>
                </c:pt>
              </c:strCache>
            </c:strRef>
          </c:tx>
          <c:spPr>
            <a:solidFill>
              <a:srgbClr val="0073EB"/>
            </a:solidFill>
            <a:ln>
              <a:noFill/>
            </a:ln>
            <a:effectLst/>
          </c:spPr>
          <c:invertIfNegative val="0"/>
          <c:dLbls>
            <c:dLbl>
              <c:idx val="0"/>
              <c:layout>
                <c:manualLayout>
                  <c:x val="0"/>
                  <c:y val="-0.14124798123093552"/>
                </c:manualLayout>
              </c:layout>
              <c:tx>
                <c:rich>
                  <a:bodyPr/>
                  <a:lstStyle/>
                  <a:p>
                    <a:fld id="{F3310EC7-A488-45CC-969D-89CB04E6AEB0}"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layout>
                    <c:manualLayout>
                      <c:w val="7.1317140739134352E-2"/>
                      <c:h val="6.0754192805543152E-2"/>
                    </c:manualLayout>
                  </c15:layout>
                  <c15:dlblFieldTable/>
                  <c15:showDataLabelsRange val="1"/>
                </c:ext>
                <c:ext xmlns:c16="http://schemas.microsoft.com/office/drawing/2014/chart" uri="{C3380CC4-5D6E-409C-BE32-E72D297353CC}">
                  <c16:uniqueId val="{00000001-04A6-4B4B-881F-5B8B386155D9}"/>
                </c:ext>
              </c:extLst>
            </c:dLbl>
            <c:dLbl>
              <c:idx val="1"/>
              <c:layout>
                <c:manualLayout>
                  <c:x val="-4.4842309632349091E-17"/>
                  <c:y val="-0.28249596246187098"/>
                </c:manualLayout>
              </c:layout>
              <c:tx>
                <c:rich>
                  <a:bodyPr/>
                  <a:lstStyle/>
                  <a:p>
                    <a:fld id="{3BFC7FA4-0EEB-4FAC-BEB9-BC864D0D1C9B}"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layout>
                    <c:manualLayout>
                      <c:w val="7.1317140739134352E-2"/>
                      <c:h val="6.0754192805543152E-2"/>
                    </c:manualLayout>
                  </c15:layout>
                  <c15:dlblFieldTable/>
                  <c15:showDataLabelsRange val="1"/>
                </c:ext>
                <c:ext xmlns:c16="http://schemas.microsoft.com/office/drawing/2014/chart" uri="{C3380CC4-5D6E-409C-BE32-E72D297353CC}">
                  <c16:uniqueId val="{00000002-04A6-4B4B-881F-5B8B386155D9}"/>
                </c:ext>
              </c:extLst>
            </c:dLbl>
            <c:dLbl>
              <c:idx val="2"/>
              <c:layout>
                <c:manualLayout>
                  <c:x val="0"/>
                  <c:y val="-0.22797919777624673"/>
                </c:manualLayout>
              </c:layout>
              <c:tx>
                <c:rich>
                  <a:bodyPr/>
                  <a:lstStyle/>
                  <a:p>
                    <a:fld id="{321FA406-07EC-480F-B88D-074CD370E78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layout>
                    <c:manualLayout>
                      <c:w val="7.1317140739134352E-2"/>
                      <c:h val="6.0754192805543152E-2"/>
                    </c:manualLayout>
                  </c15:layout>
                  <c15:dlblFieldTable/>
                  <c15:showDataLabelsRange val="1"/>
                </c:ext>
                <c:ext xmlns:c16="http://schemas.microsoft.com/office/drawing/2014/chart" uri="{C3380CC4-5D6E-409C-BE32-E72D297353CC}">
                  <c16:uniqueId val="{00000003-04A6-4B4B-881F-5B8B386155D9}"/>
                </c:ext>
              </c:extLst>
            </c:dLbl>
            <c:dLbl>
              <c:idx val="3"/>
              <c:layout>
                <c:manualLayout>
                  <c:x val="-8.9684619264698181E-17"/>
                  <c:y val="-0.25771561487749628"/>
                </c:manualLayout>
              </c:layout>
              <c:tx>
                <c:rich>
                  <a:bodyPr/>
                  <a:lstStyle/>
                  <a:p>
                    <a:fld id="{F053A0C6-C84D-435B-B0FF-18D6C6C7601C}"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layout>
                    <c:manualLayout>
                      <c:w val="7.1317140739134352E-2"/>
                      <c:h val="6.0754192805543152E-2"/>
                    </c:manualLayout>
                  </c15:layout>
                  <c15:dlblFieldTable/>
                  <c15:showDataLabelsRange val="1"/>
                </c:ext>
                <c:ext xmlns:c16="http://schemas.microsoft.com/office/drawing/2014/chart" uri="{C3380CC4-5D6E-409C-BE32-E72D297353CC}">
                  <c16:uniqueId val="{00000004-04A6-4B4B-881F-5B8B386155D9}"/>
                </c:ext>
              </c:extLst>
            </c:dLbl>
            <c:numFmt formatCode="General" sourceLinked="0"/>
            <c:spPr>
              <a:noFill/>
              <a:ln>
                <a:noFill/>
              </a:ln>
              <a:effectLst/>
            </c:spPr>
            <c:txPr>
              <a:bodyPr rot="0" spcFirstLastPara="1" vertOverflow="overflow" horzOverflow="overflow" vert="horz" wrap="none" lIns="38100" tIns="19050" rIns="38100" bIns="19050" anchor="t" anchorCtr="0">
                <a:noAutofit/>
              </a:bodyPr>
              <a:lstStyle/>
              <a:p>
                <a:pPr>
                  <a:defRPr sz="1600" b="0" i="0" u="none" strike="noStrike" kern="1200" baseline="0">
                    <a:solidFill>
                      <a:schemeClr val="bg1"/>
                    </a:solidFill>
                    <a:latin typeface="+mn-lt"/>
                    <a:ea typeface="+mn-ea"/>
                    <a:cs typeface="+mn-cs"/>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DataLabelsRange val="1"/>
                <c15:showLeaderLines val="0"/>
              </c:ext>
            </c:extLst>
          </c:dLbls>
          <c:cat>
            <c:strRef>
              <c:f>Sheet3!$B$1:$E$1</c:f>
              <c:strCache>
                <c:ptCount val="4"/>
                <c:pt idx="0">
                  <c:v>FY 2020</c:v>
                </c:pt>
                <c:pt idx="1">
                  <c:v>FY 2021</c:v>
                </c:pt>
                <c:pt idx="2">
                  <c:v>FY 2022</c:v>
                </c:pt>
                <c:pt idx="3">
                  <c:v>FY 2023</c:v>
                </c:pt>
              </c:strCache>
            </c:strRef>
          </c:cat>
          <c:val>
            <c:numRef>
              <c:f>Sheet3!$B$2:$E$2</c:f>
              <c:numCache>
                <c:formatCode>General</c:formatCode>
                <c:ptCount val="4"/>
                <c:pt idx="0">
                  <c:v>197255</c:v>
                </c:pt>
                <c:pt idx="1">
                  <c:v>345576</c:v>
                </c:pt>
                <c:pt idx="2">
                  <c:v>281186</c:v>
                </c:pt>
                <c:pt idx="3">
                  <c:v>324416</c:v>
                </c:pt>
              </c:numCache>
            </c:numRef>
          </c:val>
          <c:extLst>
            <c:ext xmlns:c15="http://schemas.microsoft.com/office/drawing/2012/chart" uri="{02D57815-91ED-43cb-92C2-25804820EDAC}">
              <c15:datalabelsRange>
                <c15:f>Sheet3!$B$4:$E$4</c15:f>
                <c15:dlblRangeCache>
                  <c:ptCount val="4"/>
                  <c:pt idx="0">
                    <c:v>231,796</c:v>
                  </c:pt>
                  <c:pt idx="1">
                    <c:v>373,674</c:v>
                  </c:pt>
                  <c:pt idx="2">
                    <c:v>323,442</c:v>
                  </c:pt>
                  <c:pt idx="3">
                    <c:v>376,445</c:v>
                  </c:pt>
                </c15:dlblRangeCache>
              </c15:datalabelsRange>
            </c:ext>
            <c:ext xmlns:c16="http://schemas.microsoft.com/office/drawing/2014/chart" uri="{C3380CC4-5D6E-409C-BE32-E72D297353CC}">
              <c16:uniqueId val="{00000005-04A6-4B4B-881F-5B8B386155D9}"/>
            </c:ext>
          </c:extLst>
        </c:ser>
        <c:dLbls>
          <c:showLegendKey val="0"/>
          <c:showVal val="0"/>
          <c:showCatName val="0"/>
          <c:showSerName val="0"/>
          <c:showPercent val="0"/>
          <c:showBubbleSize val="0"/>
        </c:dLbls>
        <c:gapWidth val="150"/>
        <c:overlap val="100"/>
        <c:axId val="337677160"/>
        <c:axId val="337677488"/>
        <c:extLst>
          <c:ext xmlns:c15="http://schemas.microsoft.com/office/drawing/2012/chart" uri="{02D57815-91ED-43cb-92C2-25804820EDAC}">
            <c15:filteredBarSeries>
              <c15:ser>
                <c:idx val="2"/>
                <c:order val="2"/>
                <c:tx>
                  <c:strRef>
                    <c:extLst>
                      <c:ext uri="{02D57815-91ED-43cb-92C2-25804820EDAC}">
                        <c15:formulaRef>
                          <c15:sqref>Sheet3!$A$4</c15:sqref>
                        </c15:formulaRef>
                      </c:ext>
                    </c:extLst>
                    <c:strCache>
                      <c:ptCount val="1"/>
                      <c:pt idx="0">
                        <c:v>Total</c:v>
                      </c:pt>
                    </c:strCache>
                  </c:strRef>
                </c:tx>
                <c:spPr>
                  <a:solidFill>
                    <a:schemeClr val="accent3"/>
                  </a:solidFill>
                  <a:ln>
                    <a:noFill/>
                  </a:ln>
                  <a:effectLst/>
                </c:spPr>
                <c:invertIfNegative val="0"/>
                <c:cat>
                  <c:strRef>
                    <c:extLst>
                      <c:ext uri="{02D57815-91ED-43cb-92C2-25804820EDAC}">
                        <c15:formulaRef>
                          <c15:sqref>Sheet3!$B$1:$E$1</c15:sqref>
                        </c15:formulaRef>
                      </c:ext>
                    </c:extLst>
                    <c:strCache>
                      <c:ptCount val="4"/>
                      <c:pt idx="0">
                        <c:v>FY 2020</c:v>
                      </c:pt>
                      <c:pt idx="1">
                        <c:v>FY 2021</c:v>
                      </c:pt>
                      <c:pt idx="2">
                        <c:v>FY 2022</c:v>
                      </c:pt>
                      <c:pt idx="3">
                        <c:v>FY 2023</c:v>
                      </c:pt>
                    </c:strCache>
                  </c:strRef>
                </c:cat>
                <c:val>
                  <c:numRef>
                    <c:extLst>
                      <c:ext uri="{02D57815-91ED-43cb-92C2-25804820EDAC}">
                        <c15:formulaRef>
                          <c15:sqref>Sheet3!$B$4:$E$4</c15:sqref>
                        </c15:formulaRef>
                      </c:ext>
                    </c:extLst>
                    <c:numCache>
                      <c:formatCode>#,##0</c:formatCode>
                      <c:ptCount val="4"/>
                      <c:pt idx="0">
                        <c:v>231796</c:v>
                      </c:pt>
                      <c:pt idx="1">
                        <c:v>373674</c:v>
                      </c:pt>
                      <c:pt idx="2">
                        <c:v>323442</c:v>
                      </c:pt>
                      <c:pt idx="3">
                        <c:v>376445</c:v>
                      </c:pt>
                    </c:numCache>
                  </c:numRef>
                </c:val>
                <c:extLst>
                  <c:ext xmlns:c16="http://schemas.microsoft.com/office/drawing/2014/chart" uri="{C3380CC4-5D6E-409C-BE32-E72D297353CC}">
                    <c16:uniqueId val="{00000006-04A6-4B4B-881F-5B8B386155D9}"/>
                  </c:ext>
                </c:extLst>
              </c15:ser>
            </c15:filteredBarSeries>
          </c:ext>
        </c:extLst>
      </c:barChart>
      <c:catAx>
        <c:axId val="337677160"/>
        <c:scaling>
          <c:orientation val="minMax"/>
        </c:scaling>
        <c:delete val="0"/>
        <c:axPos val="b"/>
        <c:numFmt formatCode="General" sourceLinked="1"/>
        <c:majorTickMark val="none"/>
        <c:minorTickMark val="none"/>
        <c:tickLblPos val="nextTo"/>
        <c:spPr>
          <a:noFill/>
          <a:ln w="9525" cap="flat" cmpd="sng" algn="ctr">
            <a:solidFill>
              <a:schemeClr val="bg1">
                <a:lumMod val="75000"/>
              </a:schemeClr>
            </a:solidFill>
            <a:round/>
          </a:ln>
          <a:effectLst/>
        </c:spPr>
        <c:txPr>
          <a:bodyPr rot="-60000000" spcFirstLastPara="1" vertOverflow="ellipsis" vert="horz" wrap="square" anchor="ctr" anchorCtr="1"/>
          <a:lstStyle/>
          <a:p>
            <a:pPr>
              <a:defRPr sz="1600" b="0" i="0" u="none" strike="noStrike" kern="1200" baseline="0">
                <a:solidFill>
                  <a:srgbClr val="000000"/>
                </a:solidFill>
                <a:latin typeface="+mn-lt"/>
                <a:ea typeface="+mn-ea"/>
                <a:cs typeface="+mn-cs"/>
              </a:defRPr>
            </a:pPr>
            <a:endParaRPr lang="en-US"/>
          </a:p>
        </c:txPr>
        <c:crossAx val="337677488"/>
        <c:crosses val="autoZero"/>
        <c:auto val="1"/>
        <c:lblAlgn val="ctr"/>
        <c:lblOffset val="100"/>
        <c:noMultiLvlLbl val="0"/>
      </c:catAx>
      <c:valAx>
        <c:axId val="337677488"/>
        <c:scaling>
          <c:orientation val="minMax"/>
        </c:scaling>
        <c:delete val="0"/>
        <c:axPos val="l"/>
        <c:numFmt formatCode="#,##0" sourceLinked="0"/>
        <c:majorTickMark val="none"/>
        <c:minorTickMark val="none"/>
        <c:tickLblPos val="high"/>
        <c:spPr>
          <a:noFill/>
          <a:ln>
            <a:noFill/>
          </a:ln>
          <a:effectLst/>
        </c:spPr>
        <c:txPr>
          <a:bodyPr rot="-60000000" spcFirstLastPara="1" vertOverflow="ellipsis" vert="horz" wrap="square" anchor="ctr" anchorCtr="1"/>
          <a:lstStyle/>
          <a:p>
            <a:pPr>
              <a:defRPr sz="1600" b="0" i="0" u="none" strike="noStrike" kern="1200" baseline="0">
                <a:solidFill>
                  <a:srgbClr val="000000"/>
                </a:solidFill>
                <a:latin typeface="+mn-lt"/>
                <a:ea typeface="+mn-ea"/>
                <a:cs typeface="+mn-cs"/>
              </a:defRPr>
            </a:pPr>
            <a:endParaRPr lang="en-US"/>
          </a:p>
        </c:txPr>
        <c:crossAx val="337677160"/>
        <c:crosses val="autoZero"/>
        <c:crossBetween val="between"/>
      </c:valAx>
      <c:spPr>
        <a:noFill/>
        <a:ln>
          <a:noFill/>
        </a:ln>
        <a:effectLst/>
      </c:spPr>
    </c:plotArea>
    <c:legend>
      <c:legendPos val="b"/>
      <c:layout>
        <c:manualLayout>
          <c:xMode val="edge"/>
          <c:yMode val="edge"/>
          <c:x val="0.36023029889590341"/>
          <c:y val="0.93292642831874706"/>
          <c:w val="0.22572800902274928"/>
          <c:h val="6.7073571681252928E-2"/>
        </c:manualLayout>
      </c:layout>
      <c:overlay val="0"/>
      <c:spPr>
        <a:noFill/>
        <a:ln>
          <a:noFill/>
        </a:ln>
        <a:effectLst/>
      </c:spPr>
      <c:txPr>
        <a:bodyPr rot="0" spcFirstLastPara="1" vertOverflow="ellipsis" vert="horz" wrap="square" anchor="ctr" anchorCtr="1"/>
        <a:lstStyle/>
        <a:p>
          <a:pPr>
            <a:defRPr sz="1600" b="0" i="0" u="none" strike="noStrike" kern="1200" baseline="0">
              <a:solidFill>
                <a:srgbClr val="00257D"/>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rgbClr val="00257D"/>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CDC6667-F36B-4422-AA6C-528637B6046A}" type="doc">
      <dgm:prSet loTypeId="urn:microsoft.com/office/officeart/2005/8/layout/hList7" loCatId="list" qsTypeId="urn:microsoft.com/office/officeart/2005/8/quickstyle/simple1" qsCatId="simple" csTypeId="urn:microsoft.com/office/officeart/2005/8/colors/colorful1" csCatId="colorful" phldr="1"/>
      <dgm:spPr/>
      <dgm:t>
        <a:bodyPr/>
        <a:lstStyle/>
        <a:p>
          <a:endParaRPr lang="en-US"/>
        </a:p>
      </dgm:t>
    </dgm:pt>
    <dgm:pt modelId="{9EE4A562-E38B-4B1D-8256-8F0C32C931EC}">
      <dgm:prSet phldrT="[Text]"/>
      <dgm:spPr/>
      <dgm:t>
        <a:bodyPr/>
        <a:lstStyle/>
        <a:p>
          <a:pPr>
            <a:buFont typeface="Arial" panose="020B0604020202020204" pitchFamily="34" charset="0"/>
            <a:buChar char="•"/>
          </a:pPr>
          <a:r>
            <a:rPr lang="en-US" dirty="0">
              <a:latin typeface="+mj-lt"/>
            </a:rPr>
            <a:t>Self-serve Public Information Requests</a:t>
          </a:r>
        </a:p>
      </dgm:t>
    </dgm:pt>
    <dgm:pt modelId="{7C85B684-48CE-4B80-805E-1C097F380EC6}" type="parTrans" cxnId="{E833CED8-AD02-4725-86BC-8EA13A67FE20}">
      <dgm:prSet/>
      <dgm:spPr/>
      <dgm:t>
        <a:bodyPr/>
        <a:lstStyle/>
        <a:p>
          <a:endParaRPr lang="en-US"/>
        </a:p>
      </dgm:t>
    </dgm:pt>
    <dgm:pt modelId="{8A58510A-B882-4CC7-A1E0-01E503BFED5E}" type="sibTrans" cxnId="{E833CED8-AD02-4725-86BC-8EA13A67FE20}">
      <dgm:prSet/>
      <dgm:spPr/>
      <dgm:t>
        <a:bodyPr/>
        <a:lstStyle/>
        <a:p>
          <a:endParaRPr lang="en-US"/>
        </a:p>
      </dgm:t>
    </dgm:pt>
    <dgm:pt modelId="{6FDB060C-21BF-432A-9BAA-D36CFD5DA6C2}">
      <dgm:prSet/>
      <dgm:spPr/>
      <dgm:t>
        <a:bodyPr/>
        <a:lstStyle/>
        <a:p>
          <a:r>
            <a:rPr lang="en-US">
              <a:latin typeface="+mj-lt"/>
            </a:rPr>
            <a:t>Research</a:t>
          </a:r>
        </a:p>
      </dgm:t>
    </dgm:pt>
    <dgm:pt modelId="{D0AA2BCC-2488-4A66-8A62-1B38CBD25790}" type="parTrans" cxnId="{EDDA3E25-E73C-44EA-A5B1-5644131DC3EA}">
      <dgm:prSet/>
      <dgm:spPr/>
      <dgm:t>
        <a:bodyPr/>
        <a:lstStyle/>
        <a:p>
          <a:endParaRPr lang="en-US"/>
        </a:p>
      </dgm:t>
    </dgm:pt>
    <dgm:pt modelId="{E21256A7-A95E-470C-B5F3-A3E361ABFE4B}" type="sibTrans" cxnId="{EDDA3E25-E73C-44EA-A5B1-5644131DC3EA}">
      <dgm:prSet/>
      <dgm:spPr/>
      <dgm:t>
        <a:bodyPr/>
        <a:lstStyle/>
        <a:p>
          <a:endParaRPr lang="en-US"/>
        </a:p>
      </dgm:t>
    </dgm:pt>
    <dgm:pt modelId="{EFF6D40F-9992-47CF-8426-CBAC6F8455CE}">
      <dgm:prSet/>
      <dgm:spPr/>
      <dgm:t>
        <a:bodyPr/>
        <a:lstStyle/>
        <a:p>
          <a:r>
            <a:rPr lang="en-US" dirty="0">
              <a:latin typeface="+mj-lt"/>
            </a:rPr>
            <a:t>Community Engagement</a:t>
          </a:r>
        </a:p>
      </dgm:t>
    </dgm:pt>
    <dgm:pt modelId="{AE5D1B1C-D4FD-4F77-8E29-46B6C6C3E287}" type="parTrans" cxnId="{85E6C0A0-F05F-4C7D-963C-66958DDB080D}">
      <dgm:prSet/>
      <dgm:spPr/>
      <dgm:t>
        <a:bodyPr/>
        <a:lstStyle/>
        <a:p>
          <a:endParaRPr lang="en-US"/>
        </a:p>
      </dgm:t>
    </dgm:pt>
    <dgm:pt modelId="{ABDCA4E6-4F08-4290-AA41-74EFB7D7247D}" type="sibTrans" cxnId="{85E6C0A0-F05F-4C7D-963C-66958DDB080D}">
      <dgm:prSet/>
      <dgm:spPr/>
      <dgm:t>
        <a:bodyPr/>
        <a:lstStyle/>
        <a:p>
          <a:endParaRPr lang="en-US"/>
        </a:p>
      </dgm:t>
    </dgm:pt>
    <dgm:pt modelId="{DA1C76EA-CDB2-4181-944A-4A91AFF9018C}" type="pres">
      <dgm:prSet presAssocID="{ACDC6667-F36B-4422-AA6C-528637B6046A}" presName="Name0" presStyleCnt="0">
        <dgm:presLayoutVars>
          <dgm:dir/>
          <dgm:resizeHandles val="exact"/>
        </dgm:presLayoutVars>
      </dgm:prSet>
      <dgm:spPr/>
    </dgm:pt>
    <dgm:pt modelId="{DB53019C-F9EB-4217-A226-07DB301070BC}" type="pres">
      <dgm:prSet presAssocID="{ACDC6667-F36B-4422-AA6C-528637B6046A}" presName="fgShape" presStyleLbl="fgShp" presStyleIdx="0" presStyleCnt="1"/>
      <dgm:spPr/>
    </dgm:pt>
    <dgm:pt modelId="{633559C9-F705-4B7B-9E48-F22A27B8CA59}" type="pres">
      <dgm:prSet presAssocID="{ACDC6667-F36B-4422-AA6C-528637B6046A}" presName="linComp" presStyleCnt="0"/>
      <dgm:spPr/>
    </dgm:pt>
    <dgm:pt modelId="{1241F333-73D9-446A-9474-55B663504600}" type="pres">
      <dgm:prSet presAssocID="{9EE4A562-E38B-4B1D-8256-8F0C32C931EC}" presName="compNode" presStyleCnt="0"/>
      <dgm:spPr/>
    </dgm:pt>
    <dgm:pt modelId="{10ABCCAF-16BD-4C37-9A99-199C95F2CD72}" type="pres">
      <dgm:prSet presAssocID="{9EE4A562-E38B-4B1D-8256-8F0C32C931EC}" presName="bkgdShape" presStyleLbl="node1" presStyleIdx="0" presStyleCnt="3"/>
      <dgm:spPr/>
    </dgm:pt>
    <dgm:pt modelId="{A5912044-D48B-4010-ABE2-781EAF829D36}" type="pres">
      <dgm:prSet presAssocID="{9EE4A562-E38B-4B1D-8256-8F0C32C931EC}" presName="nodeTx" presStyleLbl="node1" presStyleIdx="0" presStyleCnt="3">
        <dgm:presLayoutVars>
          <dgm:bulletEnabled val="1"/>
        </dgm:presLayoutVars>
      </dgm:prSet>
      <dgm:spPr/>
    </dgm:pt>
    <dgm:pt modelId="{65EB3250-83A9-4528-B22E-838762FEC676}" type="pres">
      <dgm:prSet presAssocID="{9EE4A562-E38B-4B1D-8256-8F0C32C931EC}" presName="invisiNode" presStyleLbl="node1" presStyleIdx="0" presStyleCnt="3"/>
      <dgm:spPr/>
    </dgm:pt>
    <dgm:pt modelId="{BFC02F9A-B52E-4879-B861-25E85A7E33A9}" type="pres">
      <dgm:prSet presAssocID="{9EE4A562-E38B-4B1D-8256-8F0C32C931EC}" presName="imagNode" presStyleLbl="fgImgPlace1" presStyleIdx="0" presStyleCnt="3"/>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extLst>
        <a:ext uri="{E40237B7-FDA0-4F09-8148-C483321AD2D9}">
          <dgm14:cNvPr xmlns:dgm14="http://schemas.microsoft.com/office/drawing/2010/diagram" id="0" name="" descr="Paper with solid fill"/>
        </a:ext>
      </dgm:extLst>
    </dgm:pt>
    <dgm:pt modelId="{42A7C3F9-E2DA-45B1-976F-D3BE0DF2F9D6}" type="pres">
      <dgm:prSet presAssocID="{8A58510A-B882-4CC7-A1E0-01E503BFED5E}" presName="sibTrans" presStyleLbl="sibTrans2D1" presStyleIdx="0" presStyleCnt="0"/>
      <dgm:spPr/>
    </dgm:pt>
    <dgm:pt modelId="{DD9CE4CC-4115-425F-B690-F5C80E1631FB}" type="pres">
      <dgm:prSet presAssocID="{6FDB060C-21BF-432A-9BAA-D36CFD5DA6C2}" presName="compNode" presStyleCnt="0"/>
      <dgm:spPr/>
    </dgm:pt>
    <dgm:pt modelId="{A6B1409E-8713-4D73-AF0D-A0433FBD4A2B}" type="pres">
      <dgm:prSet presAssocID="{6FDB060C-21BF-432A-9BAA-D36CFD5DA6C2}" presName="bkgdShape" presStyleLbl="node1" presStyleIdx="1" presStyleCnt="3" custLinFactNeighborX="-598" custLinFactNeighborY="378"/>
      <dgm:spPr/>
    </dgm:pt>
    <dgm:pt modelId="{102A97BB-1D11-4174-9EF2-7D562DA2F899}" type="pres">
      <dgm:prSet presAssocID="{6FDB060C-21BF-432A-9BAA-D36CFD5DA6C2}" presName="nodeTx" presStyleLbl="node1" presStyleIdx="1" presStyleCnt="3">
        <dgm:presLayoutVars>
          <dgm:bulletEnabled val="1"/>
        </dgm:presLayoutVars>
      </dgm:prSet>
      <dgm:spPr/>
    </dgm:pt>
    <dgm:pt modelId="{FF060C3C-DD85-456A-8268-F6810FE84282}" type="pres">
      <dgm:prSet presAssocID="{6FDB060C-21BF-432A-9BAA-D36CFD5DA6C2}" presName="invisiNode" presStyleLbl="node1" presStyleIdx="1" presStyleCnt="3"/>
      <dgm:spPr/>
    </dgm:pt>
    <dgm:pt modelId="{809F728D-1B4C-4163-B708-9D83EB09E4EC}" type="pres">
      <dgm:prSet presAssocID="{6FDB060C-21BF-432A-9BAA-D36CFD5DA6C2}" presName="imagNode" presStyleLbl="fgImgPlace1" presStyleIdx="1" presStyleCnt="3"/>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dgm:spPr>
      <dgm:extLst>
        <a:ext uri="{E40237B7-FDA0-4F09-8148-C483321AD2D9}">
          <dgm14:cNvPr xmlns:dgm14="http://schemas.microsoft.com/office/drawing/2010/diagram" id="0" name="" descr="Research with solid fill"/>
        </a:ext>
      </dgm:extLst>
    </dgm:pt>
    <dgm:pt modelId="{E564CB38-7B7E-493B-A262-F50B88CD7FF3}" type="pres">
      <dgm:prSet presAssocID="{E21256A7-A95E-470C-B5F3-A3E361ABFE4B}" presName="sibTrans" presStyleLbl="sibTrans2D1" presStyleIdx="0" presStyleCnt="0"/>
      <dgm:spPr/>
    </dgm:pt>
    <dgm:pt modelId="{262392C5-6BCA-4CE1-88A4-AA19588820B1}" type="pres">
      <dgm:prSet presAssocID="{EFF6D40F-9992-47CF-8426-CBAC6F8455CE}" presName="compNode" presStyleCnt="0"/>
      <dgm:spPr/>
    </dgm:pt>
    <dgm:pt modelId="{9D5F8BC3-4B97-4036-88BF-93838BAB7444}" type="pres">
      <dgm:prSet presAssocID="{EFF6D40F-9992-47CF-8426-CBAC6F8455CE}" presName="bkgdShape" presStyleLbl="node1" presStyleIdx="2" presStyleCnt="3" custLinFactNeighborX="2112"/>
      <dgm:spPr/>
    </dgm:pt>
    <dgm:pt modelId="{8B1A9A07-A9E1-4A51-B09E-AE0026BDE354}" type="pres">
      <dgm:prSet presAssocID="{EFF6D40F-9992-47CF-8426-CBAC6F8455CE}" presName="nodeTx" presStyleLbl="node1" presStyleIdx="2" presStyleCnt="3">
        <dgm:presLayoutVars>
          <dgm:bulletEnabled val="1"/>
        </dgm:presLayoutVars>
      </dgm:prSet>
      <dgm:spPr/>
    </dgm:pt>
    <dgm:pt modelId="{24F367AA-76DC-454E-86A2-5E1792FBAA58}" type="pres">
      <dgm:prSet presAssocID="{EFF6D40F-9992-47CF-8426-CBAC6F8455CE}" presName="invisiNode" presStyleLbl="node1" presStyleIdx="2" presStyleCnt="3"/>
      <dgm:spPr/>
    </dgm:pt>
    <dgm:pt modelId="{ABA7A22C-B73D-4CD8-B686-1F02206889A9}" type="pres">
      <dgm:prSet presAssocID="{EFF6D40F-9992-47CF-8426-CBAC6F8455CE}" presName="imagNode" presStyleLbl="fgImgPlace1" presStyleIdx="2" presStyleCnt="3"/>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dgm:spPr>
      <dgm:extLst>
        <a:ext uri="{E40237B7-FDA0-4F09-8148-C483321AD2D9}">
          <dgm14:cNvPr xmlns:dgm14="http://schemas.microsoft.com/office/drawing/2010/diagram" id="0" name="" descr="Business Growth with solid fill"/>
        </a:ext>
      </dgm:extLst>
    </dgm:pt>
  </dgm:ptLst>
  <dgm:cxnLst>
    <dgm:cxn modelId="{D6351305-3032-4CEF-8E65-F9F68E638DFC}" type="presOf" srcId="{6FDB060C-21BF-432A-9BAA-D36CFD5DA6C2}" destId="{102A97BB-1D11-4174-9EF2-7D562DA2F899}" srcOrd="1" destOrd="0" presId="urn:microsoft.com/office/officeart/2005/8/layout/hList7"/>
    <dgm:cxn modelId="{6CC88806-45AC-4920-9357-45D76246BA48}" type="presOf" srcId="{ACDC6667-F36B-4422-AA6C-528637B6046A}" destId="{DA1C76EA-CDB2-4181-944A-4A91AFF9018C}" srcOrd="0" destOrd="0" presId="urn:microsoft.com/office/officeart/2005/8/layout/hList7"/>
    <dgm:cxn modelId="{3C2D610E-60BD-48BF-A91B-4ABEB4BA462F}" type="presOf" srcId="{6FDB060C-21BF-432A-9BAA-D36CFD5DA6C2}" destId="{A6B1409E-8713-4D73-AF0D-A0433FBD4A2B}" srcOrd="0" destOrd="0" presId="urn:microsoft.com/office/officeart/2005/8/layout/hList7"/>
    <dgm:cxn modelId="{EDDA3E25-E73C-44EA-A5B1-5644131DC3EA}" srcId="{ACDC6667-F36B-4422-AA6C-528637B6046A}" destId="{6FDB060C-21BF-432A-9BAA-D36CFD5DA6C2}" srcOrd="1" destOrd="0" parTransId="{D0AA2BCC-2488-4A66-8A62-1B38CBD25790}" sibTransId="{E21256A7-A95E-470C-B5F3-A3E361ABFE4B}"/>
    <dgm:cxn modelId="{C6518A6D-B381-456C-A213-3573815034E0}" type="presOf" srcId="{E21256A7-A95E-470C-B5F3-A3E361ABFE4B}" destId="{E564CB38-7B7E-493B-A262-F50B88CD7FF3}" srcOrd="0" destOrd="0" presId="urn:microsoft.com/office/officeart/2005/8/layout/hList7"/>
    <dgm:cxn modelId="{FBC77A53-9554-4CE5-A0A0-153BBE76B03B}" type="presOf" srcId="{EFF6D40F-9992-47CF-8426-CBAC6F8455CE}" destId="{9D5F8BC3-4B97-4036-88BF-93838BAB7444}" srcOrd="0" destOrd="0" presId="urn:microsoft.com/office/officeart/2005/8/layout/hList7"/>
    <dgm:cxn modelId="{5515F28B-425B-4454-BC1F-FF3E4F644EAF}" type="presOf" srcId="{9EE4A562-E38B-4B1D-8256-8F0C32C931EC}" destId="{A5912044-D48B-4010-ABE2-781EAF829D36}" srcOrd="1" destOrd="0" presId="urn:microsoft.com/office/officeart/2005/8/layout/hList7"/>
    <dgm:cxn modelId="{3E67CF8F-DC34-4457-A57F-37CE1B9665A8}" type="presOf" srcId="{EFF6D40F-9992-47CF-8426-CBAC6F8455CE}" destId="{8B1A9A07-A9E1-4A51-B09E-AE0026BDE354}" srcOrd="1" destOrd="0" presId="urn:microsoft.com/office/officeart/2005/8/layout/hList7"/>
    <dgm:cxn modelId="{85E6C0A0-F05F-4C7D-963C-66958DDB080D}" srcId="{ACDC6667-F36B-4422-AA6C-528637B6046A}" destId="{EFF6D40F-9992-47CF-8426-CBAC6F8455CE}" srcOrd="2" destOrd="0" parTransId="{AE5D1B1C-D4FD-4F77-8E29-46B6C6C3E287}" sibTransId="{ABDCA4E6-4F08-4290-AA41-74EFB7D7247D}"/>
    <dgm:cxn modelId="{E833CED8-AD02-4725-86BC-8EA13A67FE20}" srcId="{ACDC6667-F36B-4422-AA6C-528637B6046A}" destId="{9EE4A562-E38B-4B1D-8256-8F0C32C931EC}" srcOrd="0" destOrd="0" parTransId="{7C85B684-48CE-4B80-805E-1C097F380EC6}" sibTransId="{8A58510A-B882-4CC7-A1E0-01E503BFED5E}"/>
    <dgm:cxn modelId="{4D3F27E5-34DD-4C23-9B45-103AB0E8A2B1}" type="presOf" srcId="{8A58510A-B882-4CC7-A1E0-01E503BFED5E}" destId="{42A7C3F9-E2DA-45B1-976F-D3BE0DF2F9D6}" srcOrd="0" destOrd="0" presId="urn:microsoft.com/office/officeart/2005/8/layout/hList7"/>
    <dgm:cxn modelId="{D4AF5DF8-D86A-4C16-B14D-D33E36016560}" type="presOf" srcId="{9EE4A562-E38B-4B1D-8256-8F0C32C931EC}" destId="{10ABCCAF-16BD-4C37-9A99-199C95F2CD72}" srcOrd="0" destOrd="0" presId="urn:microsoft.com/office/officeart/2005/8/layout/hList7"/>
    <dgm:cxn modelId="{8CD60618-3086-4506-94FB-FE1C3A6D46C4}" type="presParOf" srcId="{DA1C76EA-CDB2-4181-944A-4A91AFF9018C}" destId="{DB53019C-F9EB-4217-A226-07DB301070BC}" srcOrd="0" destOrd="0" presId="urn:microsoft.com/office/officeart/2005/8/layout/hList7"/>
    <dgm:cxn modelId="{71FBF9B9-2CE2-44D0-98C5-D00F5CBA8461}" type="presParOf" srcId="{DA1C76EA-CDB2-4181-944A-4A91AFF9018C}" destId="{633559C9-F705-4B7B-9E48-F22A27B8CA59}" srcOrd="1" destOrd="0" presId="urn:microsoft.com/office/officeart/2005/8/layout/hList7"/>
    <dgm:cxn modelId="{FAEF7C40-74A0-44A6-A3B5-AD78DF938A3D}" type="presParOf" srcId="{633559C9-F705-4B7B-9E48-F22A27B8CA59}" destId="{1241F333-73D9-446A-9474-55B663504600}" srcOrd="0" destOrd="0" presId="urn:microsoft.com/office/officeart/2005/8/layout/hList7"/>
    <dgm:cxn modelId="{3161E797-B044-419A-A913-28CF4B13B6F7}" type="presParOf" srcId="{1241F333-73D9-446A-9474-55B663504600}" destId="{10ABCCAF-16BD-4C37-9A99-199C95F2CD72}" srcOrd="0" destOrd="0" presId="urn:microsoft.com/office/officeart/2005/8/layout/hList7"/>
    <dgm:cxn modelId="{33C7A2C3-15B6-4F6F-9477-A0B33547E361}" type="presParOf" srcId="{1241F333-73D9-446A-9474-55B663504600}" destId="{A5912044-D48B-4010-ABE2-781EAF829D36}" srcOrd="1" destOrd="0" presId="urn:microsoft.com/office/officeart/2005/8/layout/hList7"/>
    <dgm:cxn modelId="{6067CAC6-8B44-4B6C-9219-254728733925}" type="presParOf" srcId="{1241F333-73D9-446A-9474-55B663504600}" destId="{65EB3250-83A9-4528-B22E-838762FEC676}" srcOrd="2" destOrd="0" presId="urn:microsoft.com/office/officeart/2005/8/layout/hList7"/>
    <dgm:cxn modelId="{3A24C8ED-E061-4884-A740-080854CB3A11}" type="presParOf" srcId="{1241F333-73D9-446A-9474-55B663504600}" destId="{BFC02F9A-B52E-4879-B861-25E85A7E33A9}" srcOrd="3" destOrd="0" presId="urn:microsoft.com/office/officeart/2005/8/layout/hList7"/>
    <dgm:cxn modelId="{F6B422A6-C11D-4633-9692-5644AD3E8A5F}" type="presParOf" srcId="{633559C9-F705-4B7B-9E48-F22A27B8CA59}" destId="{42A7C3F9-E2DA-45B1-976F-D3BE0DF2F9D6}" srcOrd="1" destOrd="0" presId="urn:microsoft.com/office/officeart/2005/8/layout/hList7"/>
    <dgm:cxn modelId="{C9BF997F-E3CE-4FFF-AA89-1684394421B1}" type="presParOf" srcId="{633559C9-F705-4B7B-9E48-F22A27B8CA59}" destId="{DD9CE4CC-4115-425F-B690-F5C80E1631FB}" srcOrd="2" destOrd="0" presId="urn:microsoft.com/office/officeart/2005/8/layout/hList7"/>
    <dgm:cxn modelId="{A1D03A6D-8F8B-4023-AAE7-F608F8C18E17}" type="presParOf" srcId="{DD9CE4CC-4115-425F-B690-F5C80E1631FB}" destId="{A6B1409E-8713-4D73-AF0D-A0433FBD4A2B}" srcOrd="0" destOrd="0" presId="urn:microsoft.com/office/officeart/2005/8/layout/hList7"/>
    <dgm:cxn modelId="{1859A5F2-E37D-421E-A53B-C83F55AB56A6}" type="presParOf" srcId="{DD9CE4CC-4115-425F-B690-F5C80E1631FB}" destId="{102A97BB-1D11-4174-9EF2-7D562DA2F899}" srcOrd="1" destOrd="0" presId="urn:microsoft.com/office/officeart/2005/8/layout/hList7"/>
    <dgm:cxn modelId="{094A26A5-0811-4E94-9EEE-FA231840725B}" type="presParOf" srcId="{DD9CE4CC-4115-425F-B690-F5C80E1631FB}" destId="{FF060C3C-DD85-456A-8268-F6810FE84282}" srcOrd="2" destOrd="0" presId="urn:microsoft.com/office/officeart/2005/8/layout/hList7"/>
    <dgm:cxn modelId="{8DAFA2BD-AAFC-4EC6-A046-52BA6AB42645}" type="presParOf" srcId="{DD9CE4CC-4115-425F-B690-F5C80E1631FB}" destId="{809F728D-1B4C-4163-B708-9D83EB09E4EC}" srcOrd="3" destOrd="0" presId="urn:microsoft.com/office/officeart/2005/8/layout/hList7"/>
    <dgm:cxn modelId="{8F8AED26-64FD-46B3-B178-FEE0B3FB0614}" type="presParOf" srcId="{633559C9-F705-4B7B-9E48-F22A27B8CA59}" destId="{E564CB38-7B7E-493B-A262-F50B88CD7FF3}" srcOrd="3" destOrd="0" presId="urn:microsoft.com/office/officeart/2005/8/layout/hList7"/>
    <dgm:cxn modelId="{162D13F5-4526-4244-8FE1-30F87AB61BE0}" type="presParOf" srcId="{633559C9-F705-4B7B-9E48-F22A27B8CA59}" destId="{262392C5-6BCA-4CE1-88A4-AA19588820B1}" srcOrd="4" destOrd="0" presId="urn:microsoft.com/office/officeart/2005/8/layout/hList7"/>
    <dgm:cxn modelId="{8A9CD40F-8239-452F-ADD7-EBD2B269C0A0}" type="presParOf" srcId="{262392C5-6BCA-4CE1-88A4-AA19588820B1}" destId="{9D5F8BC3-4B97-4036-88BF-93838BAB7444}" srcOrd="0" destOrd="0" presId="urn:microsoft.com/office/officeart/2005/8/layout/hList7"/>
    <dgm:cxn modelId="{6C10F28E-2177-4A19-A594-007CAA7443DE}" type="presParOf" srcId="{262392C5-6BCA-4CE1-88A4-AA19588820B1}" destId="{8B1A9A07-A9E1-4A51-B09E-AE0026BDE354}" srcOrd="1" destOrd="0" presId="urn:microsoft.com/office/officeart/2005/8/layout/hList7"/>
    <dgm:cxn modelId="{F2C1F119-58C8-4457-9857-8DECDDEFF2B2}" type="presParOf" srcId="{262392C5-6BCA-4CE1-88A4-AA19588820B1}" destId="{24F367AA-76DC-454E-86A2-5E1792FBAA58}" srcOrd="2" destOrd="0" presId="urn:microsoft.com/office/officeart/2005/8/layout/hList7"/>
    <dgm:cxn modelId="{B52C1A0B-AAE9-48C6-8FEF-DDC31926C448}" type="presParOf" srcId="{262392C5-6BCA-4CE1-88A4-AA19588820B1}" destId="{ABA7A22C-B73D-4CD8-B686-1F02206889A9}" srcOrd="3" destOrd="0" presId="urn:microsoft.com/office/officeart/2005/8/layout/hList7"/>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ABCCAF-16BD-4C37-9A99-199C95F2CD72}">
      <dsp:nvSpPr>
        <dsp:cNvPr id="0" name=""/>
        <dsp:cNvSpPr/>
      </dsp:nvSpPr>
      <dsp:spPr>
        <a:xfrm>
          <a:off x="980" y="0"/>
          <a:ext cx="1524887" cy="2840586"/>
        </a:xfrm>
        <a:prstGeom prst="roundRect">
          <a:avLst>
            <a:gd name="adj" fmla="val 10000"/>
          </a:avLst>
        </a:prstGeom>
        <a:solidFill>
          <a:schemeClr val="accent2">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Font typeface="Arial" panose="020B0604020202020204" pitchFamily="34" charset="0"/>
            <a:buNone/>
          </a:pPr>
          <a:r>
            <a:rPr lang="en-US" sz="1500" kern="1200" dirty="0">
              <a:latin typeface="+mj-lt"/>
            </a:rPr>
            <a:t>Self-serve Public Information Requests</a:t>
          </a:r>
        </a:p>
      </dsp:txBody>
      <dsp:txXfrm>
        <a:off x="980" y="1136234"/>
        <a:ext cx="1524887" cy="1136234"/>
      </dsp:txXfrm>
    </dsp:sp>
    <dsp:sp modelId="{BFC02F9A-B52E-4879-B861-25E85A7E33A9}">
      <dsp:nvSpPr>
        <dsp:cNvPr id="0" name=""/>
        <dsp:cNvSpPr/>
      </dsp:nvSpPr>
      <dsp:spPr>
        <a:xfrm>
          <a:off x="290466" y="170435"/>
          <a:ext cx="945915" cy="945915"/>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6B1409E-8713-4D73-AF0D-A0433FBD4A2B}">
      <dsp:nvSpPr>
        <dsp:cNvPr id="0" name=""/>
        <dsp:cNvSpPr/>
      </dsp:nvSpPr>
      <dsp:spPr>
        <a:xfrm>
          <a:off x="1562495" y="0"/>
          <a:ext cx="1524887" cy="2840586"/>
        </a:xfrm>
        <a:prstGeom prst="roundRect">
          <a:avLst>
            <a:gd name="adj" fmla="val 10000"/>
          </a:avLst>
        </a:prstGeom>
        <a:solidFill>
          <a:schemeClr val="accent3">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a:latin typeface="+mj-lt"/>
            </a:rPr>
            <a:t>Research</a:t>
          </a:r>
        </a:p>
      </dsp:txBody>
      <dsp:txXfrm>
        <a:off x="1562495" y="1136234"/>
        <a:ext cx="1524887" cy="1136234"/>
      </dsp:txXfrm>
    </dsp:sp>
    <dsp:sp modelId="{809F728D-1B4C-4163-B708-9D83EB09E4EC}">
      <dsp:nvSpPr>
        <dsp:cNvPr id="0" name=""/>
        <dsp:cNvSpPr/>
      </dsp:nvSpPr>
      <dsp:spPr>
        <a:xfrm>
          <a:off x="1861099" y="170435"/>
          <a:ext cx="945915" cy="945915"/>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D5F8BC3-4B97-4036-88BF-93838BAB7444}">
      <dsp:nvSpPr>
        <dsp:cNvPr id="0" name=""/>
        <dsp:cNvSpPr/>
      </dsp:nvSpPr>
      <dsp:spPr>
        <a:xfrm>
          <a:off x="3143227" y="0"/>
          <a:ext cx="1524887" cy="2840586"/>
        </a:xfrm>
        <a:prstGeom prst="roundRect">
          <a:avLst>
            <a:gd name="adj" fmla="val 10000"/>
          </a:avLst>
        </a:prstGeom>
        <a:solidFill>
          <a:schemeClr val="accent4">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mj-lt"/>
            </a:rPr>
            <a:t>Community Engagement</a:t>
          </a:r>
        </a:p>
      </dsp:txBody>
      <dsp:txXfrm>
        <a:off x="3143227" y="1136234"/>
        <a:ext cx="1524887" cy="1136234"/>
      </dsp:txXfrm>
    </dsp:sp>
    <dsp:sp modelId="{ABA7A22C-B73D-4CD8-B686-1F02206889A9}">
      <dsp:nvSpPr>
        <dsp:cNvPr id="0" name=""/>
        <dsp:cNvSpPr/>
      </dsp:nvSpPr>
      <dsp:spPr>
        <a:xfrm>
          <a:off x="3431733" y="170435"/>
          <a:ext cx="945915" cy="945915"/>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B53019C-F9EB-4217-A226-07DB301070BC}">
      <dsp:nvSpPr>
        <dsp:cNvPr id="0" name=""/>
        <dsp:cNvSpPr/>
      </dsp:nvSpPr>
      <dsp:spPr>
        <a:xfrm>
          <a:off x="186724" y="2272468"/>
          <a:ext cx="4294665" cy="426087"/>
        </a:xfrm>
        <a:prstGeom prst="leftRightArrow">
          <a:avLst/>
        </a:prstGeom>
        <a:solidFill>
          <a:schemeClr val="accent2">
            <a:tint val="40000"/>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054664-6155-4905-B29A-B8E5096DC2DE}" type="datetimeFigureOut">
              <a:rPr lang="en-US" smtClean="0"/>
              <a:t>5/17/2023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BB8555-BB00-4A82-9ADD-794C6B754461}" type="slidenum">
              <a:rPr lang="en-US" smtClean="0"/>
              <a:t>‹#›</a:t>
            </a:fld>
            <a:endParaRPr lang="en-US"/>
          </a:p>
        </p:txBody>
      </p:sp>
    </p:spTree>
    <p:extLst>
      <p:ext uri="{BB962C8B-B14F-4D97-AF65-F5344CB8AC3E}">
        <p14:creationId xmlns:p14="http://schemas.microsoft.com/office/powerpoint/2010/main" val="36504254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80A89C4-15E3-4ADD-AB20-82F133040637}" type="slidenum">
              <a:rPr lang="en-US" smtClean="0"/>
              <a:t>2</a:t>
            </a:fld>
            <a:endParaRPr lang="en-US"/>
          </a:p>
        </p:txBody>
      </p:sp>
    </p:spTree>
    <p:extLst>
      <p:ext uri="{BB962C8B-B14F-4D97-AF65-F5344CB8AC3E}">
        <p14:creationId xmlns:p14="http://schemas.microsoft.com/office/powerpoint/2010/main" val="41531163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80A89C4-15E3-4ADD-AB20-82F133040637}" type="slidenum">
              <a:rPr lang="en-US" smtClean="0"/>
              <a:t>3</a:t>
            </a:fld>
            <a:endParaRPr lang="en-US"/>
          </a:p>
        </p:txBody>
      </p:sp>
    </p:spTree>
    <p:extLst>
      <p:ext uri="{BB962C8B-B14F-4D97-AF65-F5344CB8AC3E}">
        <p14:creationId xmlns:p14="http://schemas.microsoft.com/office/powerpoint/2010/main" val="39599237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80A89C4-15E3-4ADD-AB20-82F133040637}" type="slidenum">
              <a:rPr lang="en-US" smtClean="0"/>
              <a:t>4</a:t>
            </a:fld>
            <a:endParaRPr lang="en-US"/>
          </a:p>
        </p:txBody>
      </p:sp>
    </p:spTree>
    <p:extLst>
      <p:ext uri="{BB962C8B-B14F-4D97-AF65-F5344CB8AC3E}">
        <p14:creationId xmlns:p14="http://schemas.microsoft.com/office/powerpoint/2010/main" val="18049351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endParaRPr lang="en-US" dirty="0">
              <a:solidFill>
                <a:srgbClr val="223A73"/>
              </a:solidFill>
              <a:latin typeface="Franklin Gothic Book"/>
            </a:endParaRPr>
          </a:p>
        </p:txBody>
      </p:sp>
      <p:sp>
        <p:nvSpPr>
          <p:cNvPr id="4" name="Slide Number Placeholder 3"/>
          <p:cNvSpPr>
            <a:spLocks noGrp="1"/>
          </p:cNvSpPr>
          <p:nvPr>
            <p:ph type="sldNum" sz="quarter" idx="5"/>
          </p:nvPr>
        </p:nvSpPr>
        <p:spPr/>
        <p:txBody>
          <a:bodyPr/>
          <a:lstStyle/>
          <a:p>
            <a:fld id="{980A89C4-15E3-4ADD-AB20-82F133040637}" type="slidenum">
              <a:rPr lang="en-US" smtClean="0"/>
              <a:t>5</a:t>
            </a:fld>
            <a:endParaRPr lang="en-US"/>
          </a:p>
        </p:txBody>
      </p:sp>
    </p:spTree>
    <p:extLst>
      <p:ext uri="{BB962C8B-B14F-4D97-AF65-F5344CB8AC3E}">
        <p14:creationId xmlns:p14="http://schemas.microsoft.com/office/powerpoint/2010/main" val="41229969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80A89C4-15E3-4ADD-AB20-82F133040637}" type="slidenum">
              <a:rPr lang="en-US" smtClean="0"/>
              <a:t>6</a:t>
            </a:fld>
            <a:endParaRPr lang="en-US"/>
          </a:p>
        </p:txBody>
      </p:sp>
    </p:spTree>
    <p:extLst>
      <p:ext uri="{BB962C8B-B14F-4D97-AF65-F5344CB8AC3E}">
        <p14:creationId xmlns:p14="http://schemas.microsoft.com/office/powerpoint/2010/main" val="34226365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80A89C4-15E3-4ADD-AB20-82F133040637}" type="slidenum">
              <a:rPr lang="en-US" smtClean="0"/>
              <a:t>16</a:t>
            </a:fld>
            <a:endParaRPr lang="en-US"/>
          </a:p>
        </p:txBody>
      </p:sp>
    </p:spTree>
    <p:extLst>
      <p:ext uri="{BB962C8B-B14F-4D97-AF65-F5344CB8AC3E}">
        <p14:creationId xmlns:p14="http://schemas.microsoft.com/office/powerpoint/2010/main" val="31112520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80A89C4-15E3-4ADD-AB20-82F133040637}" type="slidenum">
              <a:rPr lang="en-US" smtClean="0"/>
              <a:t>17</a:t>
            </a:fld>
            <a:endParaRPr lang="en-US"/>
          </a:p>
        </p:txBody>
      </p:sp>
    </p:spTree>
    <p:extLst>
      <p:ext uri="{BB962C8B-B14F-4D97-AF65-F5344CB8AC3E}">
        <p14:creationId xmlns:p14="http://schemas.microsoft.com/office/powerpoint/2010/main" val="84320224"/>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 Id="rId9"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5CC9F34A-AD37-177E-8787-7395B139F5CF}"/>
              </a:ext>
            </a:extLst>
          </p:cNvPr>
          <p:cNvGrpSpPr/>
          <p:nvPr/>
        </p:nvGrpSpPr>
        <p:grpSpPr>
          <a:xfrm>
            <a:off x="0" y="469"/>
            <a:ext cx="12192000" cy="6858000"/>
            <a:chOff x="0" y="469"/>
            <a:chExt cx="12192000" cy="6858000"/>
          </a:xfrm>
        </p:grpSpPr>
        <p:pic>
          <p:nvPicPr>
            <p:cNvPr id="8" name="Picture 7" descr="Network Technology Background">
              <a:extLst>
                <a:ext uri="{FF2B5EF4-FFF2-40B4-BE49-F238E27FC236}">
                  <a16:creationId xmlns:a16="http://schemas.microsoft.com/office/drawing/2014/main" id="{3C40B2A7-845A-E06E-3D0A-015F0F2ABF3C}"/>
                </a:ext>
              </a:extLst>
            </p:cNvPr>
            <p:cNvPicPr>
              <a:picLocks noChangeAspect="1"/>
            </p:cNvPicPr>
            <p:nvPr/>
          </p:nvPicPr>
          <p:blipFill>
            <a:blip r:embed="rId2">
              <a:extLst>
                <a:ext uri="{28A0092B-C50C-407E-A947-70E740481C1C}">
                  <a14:useLocalDpi xmlns:a14="http://schemas.microsoft.com/office/drawing/2010/main" val="0"/>
                </a:ext>
              </a:extLst>
            </a:blip>
            <a:srcRect t="1678" b="1678"/>
            <a:stretch/>
          </p:blipFill>
          <p:spPr>
            <a:xfrm>
              <a:off x="0" y="469"/>
              <a:ext cx="12192000" cy="6858000"/>
            </a:xfrm>
            <a:prstGeom prst="rect">
              <a:avLst/>
            </a:prstGeom>
          </p:spPr>
        </p:pic>
        <p:pic>
          <p:nvPicPr>
            <p:cNvPr id="5" name="Picture 4">
              <a:extLst>
                <a:ext uri="{FF2B5EF4-FFF2-40B4-BE49-F238E27FC236}">
                  <a16:creationId xmlns:a16="http://schemas.microsoft.com/office/drawing/2014/main" id="{0C5CB559-E969-F98D-82F7-C25D4C3D451F}"/>
                </a:ext>
              </a:extLst>
            </p:cNvPr>
            <p:cNvPicPr>
              <a:picLocks noChangeAspect="1"/>
            </p:cNvPicPr>
            <p:nvPr/>
          </p:nvPicPr>
          <p:blipFill>
            <a:blip r:embed="rId3" cstate="print">
              <a:extLst>
                <a:ext uri="{BEBA8EAE-BF5A-486C-A8C5-ECC9F3942E4B}">
                  <a14:imgProps xmlns:a14="http://schemas.microsoft.com/office/drawing/2010/main">
                    <a14:imgLayer r:embed="rId4">
                      <a14:imgEffect>
                        <a14:saturation sat="210000"/>
                      </a14:imgEffect>
                    </a14:imgLayer>
                  </a14:imgProps>
                </a:ext>
                <a:ext uri="{28A0092B-C50C-407E-A947-70E740481C1C}">
                  <a14:useLocalDpi xmlns:a14="http://schemas.microsoft.com/office/drawing/2010/main" val="0"/>
                </a:ext>
              </a:extLst>
            </a:blip>
            <a:srcRect/>
            <a:stretch/>
          </p:blipFill>
          <p:spPr>
            <a:xfrm>
              <a:off x="9509240" y="4643526"/>
              <a:ext cx="168981" cy="140817"/>
            </a:xfrm>
            <a:prstGeom prst="rect">
              <a:avLst/>
            </a:prstGeom>
          </p:spPr>
        </p:pic>
        <p:pic>
          <p:nvPicPr>
            <p:cNvPr id="18" name="Picture 17">
              <a:extLst>
                <a:ext uri="{FF2B5EF4-FFF2-40B4-BE49-F238E27FC236}">
                  <a16:creationId xmlns:a16="http://schemas.microsoft.com/office/drawing/2014/main" id="{C8E46090-C742-81B5-BBD2-1A90C70CB5B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9480869" y="1201213"/>
              <a:ext cx="130881" cy="211958"/>
            </a:xfrm>
            <a:prstGeom prst="rect">
              <a:avLst/>
            </a:prstGeom>
          </p:spPr>
        </p:pic>
        <p:pic>
          <p:nvPicPr>
            <p:cNvPr id="19" name="Picture 18">
              <a:extLst>
                <a:ext uri="{FF2B5EF4-FFF2-40B4-BE49-F238E27FC236}">
                  <a16:creationId xmlns:a16="http://schemas.microsoft.com/office/drawing/2014/main" id="{8817D971-521D-59A3-D817-2245B92A00F4}"/>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7349374" y="276488"/>
              <a:ext cx="183916" cy="118628"/>
            </a:xfrm>
            <a:prstGeom prst="rect">
              <a:avLst/>
            </a:prstGeom>
          </p:spPr>
        </p:pic>
        <p:pic>
          <p:nvPicPr>
            <p:cNvPr id="20" name="Picture 19">
              <a:extLst>
                <a:ext uri="{FF2B5EF4-FFF2-40B4-BE49-F238E27FC236}">
                  <a16:creationId xmlns:a16="http://schemas.microsoft.com/office/drawing/2014/main" id="{1DC81654-97DF-D9CB-D706-6B93BB288A6A}"/>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7022860" y="3134284"/>
              <a:ext cx="250592" cy="300017"/>
            </a:xfrm>
            <a:prstGeom prst="rect">
              <a:avLst/>
            </a:prstGeom>
          </p:spPr>
        </p:pic>
        <p:pic>
          <p:nvPicPr>
            <p:cNvPr id="21" name="Picture 20">
              <a:extLst>
                <a:ext uri="{FF2B5EF4-FFF2-40B4-BE49-F238E27FC236}">
                  <a16:creationId xmlns:a16="http://schemas.microsoft.com/office/drawing/2014/main" id="{62387368-7500-D402-B72A-10C97DEB0128}"/>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10959440" y="3734159"/>
              <a:ext cx="150567" cy="163190"/>
            </a:xfrm>
            <a:prstGeom prst="rect">
              <a:avLst/>
            </a:prstGeom>
          </p:spPr>
        </p:pic>
      </p:grpSp>
      <p:sp>
        <p:nvSpPr>
          <p:cNvPr id="6" name="Rectangle 5">
            <a:extLst>
              <a:ext uri="{FF2B5EF4-FFF2-40B4-BE49-F238E27FC236}">
                <a16:creationId xmlns:a16="http://schemas.microsoft.com/office/drawing/2014/main" id="{BC9E61E9-61CC-4918-7B81-11F0A1FD7DDB}"/>
              </a:ext>
            </a:extLst>
          </p:cNvPr>
          <p:cNvSpPr>
            <a:spLocks/>
          </p:cNvSpPr>
          <p:nvPr/>
        </p:nvSpPr>
        <p:spPr>
          <a:xfrm>
            <a:off x="-7" y="-1"/>
            <a:ext cx="12192000" cy="6858000"/>
          </a:xfrm>
          <a:prstGeom prst="rect">
            <a:avLst/>
          </a:prstGeom>
          <a:solidFill>
            <a:srgbClr val="00257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a:p>
        </p:txBody>
      </p:sp>
      <p:sp>
        <p:nvSpPr>
          <p:cNvPr id="7" name="Rectangle 6">
            <a:extLst>
              <a:ext uri="{FF2B5EF4-FFF2-40B4-BE49-F238E27FC236}">
                <a16:creationId xmlns:a16="http://schemas.microsoft.com/office/drawing/2014/main" id="{F721869B-B674-92CD-F1DB-5CFD3E7C1E56}"/>
              </a:ext>
            </a:extLst>
          </p:cNvPr>
          <p:cNvSpPr/>
          <p:nvPr/>
        </p:nvSpPr>
        <p:spPr>
          <a:xfrm>
            <a:off x="-1" y="0"/>
            <a:ext cx="12203056" cy="6789175"/>
          </a:xfrm>
          <a:prstGeom prst="rect">
            <a:avLst/>
          </a:prstGeom>
          <a:gradFill flip="none" rotWithShape="1">
            <a:gsLst>
              <a:gs pos="0">
                <a:srgbClr val="00257D"/>
              </a:gs>
              <a:gs pos="71000">
                <a:srgbClr val="00257D">
                  <a:alpha val="0"/>
                </a:srgbClr>
              </a:gs>
              <a:gs pos="98000">
                <a:srgbClr val="00257D">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2A93B07D-3CEF-7C19-9FED-DBB6E8FC0895}"/>
              </a:ext>
            </a:extLst>
          </p:cNvPr>
          <p:cNvSpPr txBox="1"/>
          <p:nvPr/>
        </p:nvSpPr>
        <p:spPr>
          <a:xfrm>
            <a:off x="2198717" y="5699384"/>
            <a:ext cx="1830082" cy="738664"/>
          </a:xfrm>
          <a:prstGeom prst="rect">
            <a:avLst/>
          </a:prstGeom>
          <a:noFill/>
        </p:spPr>
        <p:txBody>
          <a:bodyPr wrap="square" rtlCol="0">
            <a:spAutoFit/>
          </a:bodyPr>
          <a:lstStyle/>
          <a:p>
            <a:r>
              <a:rPr lang="en-US" sz="1400">
                <a:solidFill>
                  <a:schemeClr val="bg1"/>
                </a:solidFill>
                <a:latin typeface="Segoe UI Semibold" panose="020B0702040204020203" pitchFamily="34" charset="0"/>
                <a:cs typeface="Segoe UI Semibold" panose="020B0702040204020203" pitchFamily="34" charset="0"/>
              </a:rPr>
              <a:t>Transforming How Texas Government Serves Texans</a:t>
            </a:r>
          </a:p>
        </p:txBody>
      </p:sp>
      <p:pic>
        <p:nvPicPr>
          <p:cNvPr id="11" name="Picture 10">
            <a:extLst>
              <a:ext uri="{FF2B5EF4-FFF2-40B4-BE49-F238E27FC236}">
                <a16:creationId xmlns:a16="http://schemas.microsoft.com/office/drawing/2014/main" id="{99B1D79B-43A0-E5B5-046C-7A7B32F0D579}"/>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339139" y="5697498"/>
            <a:ext cx="1830082" cy="888782"/>
          </a:xfrm>
          <a:prstGeom prst="rect">
            <a:avLst/>
          </a:prstGeom>
          <a:ln>
            <a:noFill/>
          </a:ln>
        </p:spPr>
      </p:pic>
      <p:sp>
        <p:nvSpPr>
          <p:cNvPr id="2" name="Title 1">
            <a:extLst>
              <a:ext uri="{FF2B5EF4-FFF2-40B4-BE49-F238E27FC236}">
                <a16:creationId xmlns:a16="http://schemas.microsoft.com/office/drawing/2014/main" id="{DC2F33FE-BF3F-4373-AB9F-64731B746C12}"/>
              </a:ext>
            </a:extLst>
          </p:cNvPr>
          <p:cNvSpPr>
            <a:spLocks noGrp="1"/>
          </p:cNvSpPr>
          <p:nvPr>
            <p:ph type="ctrTitle"/>
          </p:nvPr>
        </p:nvSpPr>
        <p:spPr>
          <a:xfrm>
            <a:off x="228599" y="271720"/>
            <a:ext cx="7875495" cy="2127351"/>
          </a:xfrm>
        </p:spPr>
        <p:txBody>
          <a:bodyPr anchor="b" anchorCtr="0">
            <a:normAutofit/>
          </a:bodyPr>
          <a:lstStyle>
            <a:lvl1pPr algn="l">
              <a:defRPr lang="en-US" sz="4400" kern="1200" dirty="0">
                <a:solidFill>
                  <a:schemeClr val="bg1"/>
                </a:solidFill>
                <a:latin typeface="Segoe UI Semibold" panose="020B0702040204020203" pitchFamily="34" charset="0"/>
                <a:ea typeface="+mj-ea"/>
                <a:cs typeface="Segoe UI Semibold" panose="020B0702040204020203"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25BC2433-F2BE-4D17-B8DA-46D3B1447234}"/>
              </a:ext>
            </a:extLst>
          </p:cNvPr>
          <p:cNvSpPr>
            <a:spLocks noGrp="1"/>
          </p:cNvSpPr>
          <p:nvPr>
            <p:ph type="subTitle" idx="1"/>
          </p:nvPr>
        </p:nvSpPr>
        <p:spPr>
          <a:xfrm>
            <a:off x="228599" y="2600446"/>
            <a:ext cx="6162675" cy="1582650"/>
          </a:xfrm>
        </p:spPr>
        <p:txBody>
          <a:bodyPr>
            <a:noAutofit/>
          </a:bodyPr>
          <a:lstStyle>
            <a:lvl1pPr marL="0" indent="0" algn="l">
              <a:buNone/>
              <a:defRPr sz="2800">
                <a:solidFill>
                  <a:schemeClr val="bg1"/>
                </a:solidFill>
                <a:latin typeface="Segoe UI" panose="020B0502040204020203" pitchFamily="34" charset="0"/>
                <a:cs typeface="Segoe UI" panose="020B05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5" name="TextBox 14">
            <a:extLst>
              <a:ext uri="{FF2B5EF4-FFF2-40B4-BE49-F238E27FC236}">
                <a16:creationId xmlns:a16="http://schemas.microsoft.com/office/drawing/2014/main" id="{51BB1EF2-17C0-0355-CD74-DE975842F9EA}"/>
              </a:ext>
            </a:extLst>
          </p:cNvPr>
          <p:cNvSpPr txBox="1"/>
          <p:nvPr/>
        </p:nvSpPr>
        <p:spPr>
          <a:xfrm>
            <a:off x="8191777" y="5914827"/>
            <a:ext cx="3698321" cy="307777"/>
          </a:xfrm>
          <a:prstGeom prst="rect">
            <a:avLst/>
          </a:prstGeom>
          <a:noFill/>
        </p:spPr>
        <p:txBody>
          <a:bodyPr wrap="square" rtlCol="0">
            <a:spAutoFit/>
          </a:bodyPr>
          <a:lstStyle/>
          <a:p>
            <a:pPr algn="r"/>
            <a:r>
              <a:rPr lang="en-US" sz="1400">
                <a:solidFill>
                  <a:schemeClr val="bg1"/>
                </a:solidFill>
                <a:latin typeface="Segoe UI Semibold" panose="020B0702040204020203" pitchFamily="34" charset="0"/>
                <a:cs typeface="Segoe UI Semibold" panose="020B0702040204020203" pitchFamily="34" charset="0"/>
              </a:rPr>
              <a:t>dir.texas.gov  |  @TexasDIR  |  #DIRisIT</a:t>
            </a:r>
          </a:p>
        </p:txBody>
      </p:sp>
      <p:sp>
        <p:nvSpPr>
          <p:cNvPr id="17" name="Rectangle 16">
            <a:extLst>
              <a:ext uri="{FF2B5EF4-FFF2-40B4-BE49-F238E27FC236}">
                <a16:creationId xmlns:a16="http://schemas.microsoft.com/office/drawing/2014/main" id="{F8B057AF-E7E8-C03E-EFAD-4081A17B48ED}"/>
              </a:ext>
            </a:extLst>
          </p:cNvPr>
          <p:cNvSpPr/>
          <p:nvPr/>
        </p:nvSpPr>
        <p:spPr>
          <a:xfrm>
            <a:off x="-5531" y="6787654"/>
            <a:ext cx="12203062" cy="86707"/>
          </a:xfrm>
          <a:prstGeom prst="rect">
            <a:avLst/>
          </a:prstGeom>
          <a:solidFill>
            <a:srgbClr val="00CB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16831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F33FE-BF3F-4373-AB9F-64731B746C12}"/>
              </a:ext>
            </a:extLst>
          </p:cNvPr>
          <p:cNvSpPr>
            <a:spLocks noGrp="1"/>
          </p:cNvSpPr>
          <p:nvPr>
            <p:ph type="ctrTitle"/>
          </p:nvPr>
        </p:nvSpPr>
        <p:spPr>
          <a:xfrm>
            <a:off x="254018" y="170481"/>
            <a:ext cx="5655170" cy="2588350"/>
          </a:xfrm>
        </p:spPr>
        <p:txBody>
          <a:bodyPr anchor="b" anchorCtr="0">
            <a:noAutofit/>
          </a:bodyPr>
          <a:lstStyle>
            <a:lvl1pPr algn="l">
              <a:defRPr sz="4400">
                <a:solidFill>
                  <a:srgbClr val="00257D"/>
                </a:solidFill>
                <a:latin typeface="+mj-lt"/>
                <a:cs typeface="Segoe UI" panose="020B0502040204020203"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25BC2433-F2BE-4D17-B8DA-46D3B1447234}"/>
              </a:ext>
            </a:extLst>
          </p:cNvPr>
          <p:cNvSpPr>
            <a:spLocks noGrp="1"/>
          </p:cNvSpPr>
          <p:nvPr>
            <p:ph type="subTitle" idx="1"/>
          </p:nvPr>
        </p:nvSpPr>
        <p:spPr>
          <a:xfrm>
            <a:off x="254018" y="2891619"/>
            <a:ext cx="5655170" cy="1089290"/>
          </a:xfrm>
        </p:spPr>
        <p:txBody>
          <a:bodyPr>
            <a:noAutofit/>
          </a:bodyPr>
          <a:lstStyle>
            <a:lvl1pPr marL="0" indent="0" algn="l">
              <a:buNone/>
              <a:defRPr sz="2800">
                <a:solidFill>
                  <a:srgbClr val="0073EB"/>
                </a:solidFill>
                <a:latin typeface="Segoe UI" panose="020B0502040204020203" pitchFamily="34" charset="0"/>
                <a:cs typeface="Segoe UI" panose="020B05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Rectangle 5">
            <a:extLst>
              <a:ext uri="{FF2B5EF4-FFF2-40B4-BE49-F238E27FC236}">
                <a16:creationId xmlns:a16="http://schemas.microsoft.com/office/drawing/2014/main" id="{CEF16042-D192-C7E5-3477-3554EA13947A}"/>
              </a:ext>
            </a:extLst>
          </p:cNvPr>
          <p:cNvSpPr/>
          <p:nvPr/>
        </p:nvSpPr>
        <p:spPr>
          <a:xfrm rot="5400000">
            <a:off x="3087160" y="3383280"/>
            <a:ext cx="6858001" cy="91440"/>
          </a:xfrm>
          <a:prstGeom prst="rect">
            <a:avLst/>
          </a:prstGeom>
          <a:solidFill>
            <a:srgbClr val="00CB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3D914452-AC45-1F13-BDF7-689F805B972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228599" y="6370542"/>
            <a:ext cx="777176" cy="307096"/>
          </a:xfrm>
          <a:prstGeom prst="rect">
            <a:avLst/>
          </a:prstGeom>
        </p:spPr>
      </p:pic>
      <p:pic>
        <p:nvPicPr>
          <p:cNvPr id="10" name="Picture 9" descr="Network Technology Background">
            <a:extLst>
              <a:ext uri="{FF2B5EF4-FFF2-40B4-BE49-F238E27FC236}">
                <a16:creationId xmlns:a16="http://schemas.microsoft.com/office/drawing/2014/main" id="{8380C29B-4859-B287-6069-53E93EE5C965}"/>
              </a:ext>
            </a:extLst>
          </p:cNvPr>
          <p:cNvPicPr>
            <a:picLocks noChangeAspect="1"/>
          </p:cNvPicPr>
          <p:nvPr/>
        </p:nvPicPr>
        <p:blipFill rotWithShape="1">
          <a:blip r:embed="rId3">
            <a:extLst>
              <a:ext uri="{28A0092B-C50C-407E-A947-70E740481C1C}">
                <a14:useLocalDpi xmlns:a14="http://schemas.microsoft.com/office/drawing/2010/main" val="0"/>
              </a:ext>
            </a:extLst>
          </a:blip>
          <a:srcRect l="53709" t="1678" r="1" b="1678"/>
          <a:stretch/>
        </p:blipFill>
        <p:spPr>
          <a:xfrm>
            <a:off x="6548284" y="0"/>
            <a:ext cx="5643716" cy="6858000"/>
          </a:xfrm>
          <a:prstGeom prst="rect">
            <a:avLst/>
          </a:prstGeom>
        </p:spPr>
      </p:pic>
      <p:sp>
        <p:nvSpPr>
          <p:cNvPr id="11" name="Rectangle 10">
            <a:extLst>
              <a:ext uri="{FF2B5EF4-FFF2-40B4-BE49-F238E27FC236}">
                <a16:creationId xmlns:a16="http://schemas.microsoft.com/office/drawing/2014/main" id="{7942399E-0DD8-C814-A05A-0A3E2CEDAB5A}"/>
              </a:ext>
            </a:extLst>
          </p:cNvPr>
          <p:cNvSpPr>
            <a:spLocks/>
          </p:cNvSpPr>
          <p:nvPr/>
        </p:nvSpPr>
        <p:spPr>
          <a:xfrm>
            <a:off x="6548277" y="-1"/>
            <a:ext cx="5643716" cy="6858000"/>
          </a:xfrm>
          <a:prstGeom prst="rect">
            <a:avLst/>
          </a:prstGeom>
          <a:solidFill>
            <a:srgbClr val="00257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a:p>
        </p:txBody>
      </p:sp>
    </p:spTree>
    <p:extLst>
      <p:ext uri="{BB962C8B-B14F-4D97-AF65-F5344CB8AC3E}">
        <p14:creationId xmlns:p14="http://schemas.microsoft.com/office/powerpoint/2010/main" val="36005556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E6DD2-9891-4205-A7CA-B11AAA0D8FCE}"/>
              </a:ext>
            </a:extLst>
          </p:cNvPr>
          <p:cNvSpPr>
            <a:spLocks noGrp="1"/>
          </p:cNvSpPr>
          <p:nvPr>
            <p:ph type="title"/>
          </p:nvPr>
        </p:nvSpPr>
        <p:spPr>
          <a:xfrm>
            <a:off x="228601" y="105945"/>
            <a:ext cx="11668430" cy="1097279"/>
          </a:xfrm>
          <a:noFill/>
        </p:spPr>
        <p:txBody>
          <a:bodyPr>
            <a:normAutofit/>
          </a:bodyPr>
          <a:lstStyle>
            <a:lvl1pPr>
              <a:defRPr sz="3600">
                <a:solidFill>
                  <a:srgbClr val="00257D"/>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CAC35280-A136-409F-A310-6A80025D9BC8}"/>
              </a:ext>
            </a:extLst>
          </p:cNvPr>
          <p:cNvSpPr>
            <a:spLocks noGrp="1"/>
          </p:cNvSpPr>
          <p:nvPr>
            <p:ph idx="1"/>
          </p:nvPr>
        </p:nvSpPr>
        <p:spPr>
          <a:xfrm>
            <a:off x="228601" y="1300762"/>
            <a:ext cx="11668430" cy="4158155"/>
          </a:xfrm>
        </p:spPr>
        <p:txBody>
          <a:bodyPr>
            <a:noAutofit/>
          </a:bodyPr>
          <a:lstStyle>
            <a:lvl1pPr>
              <a:defRPr>
                <a:solidFill>
                  <a:srgbClr val="00257D"/>
                </a:solidFill>
                <a:latin typeface="Segoe UI" panose="020B0502040204020203" pitchFamily="34" charset="0"/>
                <a:cs typeface="Segoe UI" panose="020B0502040204020203" pitchFamily="34" charset="0"/>
              </a:defRPr>
            </a:lvl1pPr>
            <a:lvl2pPr>
              <a:defRPr>
                <a:solidFill>
                  <a:srgbClr val="00257D"/>
                </a:solidFill>
                <a:latin typeface="Segoe UI" panose="020B0502040204020203" pitchFamily="34" charset="0"/>
                <a:cs typeface="Segoe UI" panose="020B0502040204020203" pitchFamily="34" charset="0"/>
              </a:defRPr>
            </a:lvl2pPr>
            <a:lvl3pPr>
              <a:defRPr>
                <a:solidFill>
                  <a:srgbClr val="00257D"/>
                </a:solidFill>
                <a:latin typeface="Segoe UI" panose="020B0502040204020203" pitchFamily="34" charset="0"/>
                <a:cs typeface="Segoe UI" panose="020B0502040204020203" pitchFamily="34" charset="0"/>
              </a:defRPr>
            </a:lvl3pPr>
            <a:lvl4pPr>
              <a:defRPr>
                <a:solidFill>
                  <a:srgbClr val="00257D"/>
                </a:solidFill>
                <a:latin typeface="Segoe UI" panose="020B0502040204020203" pitchFamily="34" charset="0"/>
                <a:cs typeface="Segoe UI" panose="020B0502040204020203" pitchFamily="34" charset="0"/>
              </a:defRPr>
            </a:lvl4pPr>
            <a:lvl5pPr>
              <a:defRPr>
                <a:solidFill>
                  <a:srgbClr val="00257D"/>
                </a:solidFill>
                <a:latin typeface="Segoe UI" panose="020B0502040204020203" pitchFamily="34" charset="0"/>
                <a:cs typeface="Segoe UI"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349497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Alternate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F33FE-BF3F-4373-AB9F-64731B746C12}"/>
              </a:ext>
            </a:extLst>
          </p:cNvPr>
          <p:cNvSpPr>
            <a:spLocks noGrp="1"/>
          </p:cNvSpPr>
          <p:nvPr>
            <p:ph type="ctrTitle"/>
          </p:nvPr>
        </p:nvSpPr>
        <p:spPr>
          <a:xfrm>
            <a:off x="228599" y="105945"/>
            <a:ext cx="7724136" cy="1097279"/>
          </a:xfrm>
          <a:noFill/>
        </p:spPr>
        <p:txBody>
          <a:bodyPr vert="horz" lIns="91440" tIns="45720" rIns="91440" bIns="45720" rtlCol="0" anchor="ctr">
            <a:normAutofit/>
          </a:bodyPr>
          <a:lstStyle>
            <a:lvl1pPr>
              <a:defRPr lang="en-US" dirty="0"/>
            </a:lvl1pPr>
          </a:lstStyle>
          <a:p>
            <a:pPr marL="0" lvl="0"/>
            <a:r>
              <a:rPr lang="en-US"/>
              <a:t>Click to edit Master title style</a:t>
            </a:r>
          </a:p>
        </p:txBody>
      </p:sp>
      <p:pic>
        <p:nvPicPr>
          <p:cNvPr id="4" name="Picture 3" descr="Network Technology Background">
            <a:extLst>
              <a:ext uri="{FF2B5EF4-FFF2-40B4-BE49-F238E27FC236}">
                <a16:creationId xmlns:a16="http://schemas.microsoft.com/office/drawing/2014/main" id="{CBD8BFAB-972B-D8AD-90AE-E85648819237}"/>
              </a:ext>
            </a:extLst>
          </p:cNvPr>
          <p:cNvPicPr>
            <a:picLocks noChangeAspect="1"/>
          </p:cNvPicPr>
          <p:nvPr/>
        </p:nvPicPr>
        <p:blipFill rotWithShape="1">
          <a:blip r:embed="rId2">
            <a:extLst>
              <a:ext uri="{28A0092B-C50C-407E-A947-70E740481C1C}">
                <a14:useLocalDpi xmlns:a14="http://schemas.microsoft.com/office/drawing/2010/main" val="0"/>
              </a:ext>
            </a:extLst>
          </a:blip>
          <a:srcRect l="63948" t="2770" r="4885" b="-1"/>
          <a:stretch/>
        </p:blipFill>
        <p:spPr>
          <a:xfrm>
            <a:off x="8351350" y="-2"/>
            <a:ext cx="3840649" cy="6858002"/>
          </a:xfrm>
          <a:prstGeom prst="rect">
            <a:avLst/>
          </a:prstGeom>
        </p:spPr>
      </p:pic>
      <p:sp>
        <p:nvSpPr>
          <p:cNvPr id="5" name="Rectangle 4">
            <a:extLst>
              <a:ext uri="{FF2B5EF4-FFF2-40B4-BE49-F238E27FC236}">
                <a16:creationId xmlns:a16="http://schemas.microsoft.com/office/drawing/2014/main" id="{1490EDF4-EA0F-544D-20BA-95381AC3AD28}"/>
              </a:ext>
            </a:extLst>
          </p:cNvPr>
          <p:cNvSpPr/>
          <p:nvPr/>
        </p:nvSpPr>
        <p:spPr>
          <a:xfrm>
            <a:off x="8351351" y="-2"/>
            <a:ext cx="3840650" cy="6857998"/>
          </a:xfrm>
          <a:prstGeom prst="rect">
            <a:avLst/>
          </a:prstGeom>
          <a:solidFill>
            <a:srgbClr val="00257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a:p>
        </p:txBody>
      </p:sp>
      <p:sp>
        <p:nvSpPr>
          <p:cNvPr id="6" name="Rectangle 5">
            <a:extLst>
              <a:ext uri="{FF2B5EF4-FFF2-40B4-BE49-F238E27FC236}">
                <a16:creationId xmlns:a16="http://schemas.microsoft.com/office/drawing/2014/main" id="{CEF16042-D192-C7E5-3477-3554EA13947A}"/>
              </a:ext>
            </a:extLst>
          </p:cNvPr>
          <p:cNvSpPr/>
          <p:nvPr/>
        </p:nvSpPr>
        <p:spPr>
          <a:xfrm rot="5400000">
            <a:off x="4896293" y="3383279"/>
            <a:ext cx="6858001" cy="91440"/>
          </a:xfrm>
          <a:prstGeom prst="rect">
            <a:avLst/>
          </a:prstGeom>
          <a:solidFill>
            <a:srgbClr val="00CB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3D914452-AC45-1F13-BDF7-689F805B972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28599" y="6370542"/>
            <a:ext cx="777176" cy="307096"/>
          </a:xfrm>
          <a:prstGeom prst="rect">
            <a:avLst/>
          </a:prstGeom>
        </p:spPr>
      </p:pic>
      <p:sp>
        <p:nvSpPr>
          <p:cNvPr id="10" name="Content Placeholder 2">
            <a:extLst>
              <a:ext uri="{FF2B5EF4-FFF2-40B4-BE49-F238E27FC236}">
                <a16:creationId xmlns:a16="http://schemas.microsoft.com/office/drawing/2014/main" id="{A9282548-CAA0-A58D-F3E6-4BFBC8F71F1B}"/>
              </a:ext>
            </a:extLst>
          </p:cNvPr>
          <p:cNvSpPr>
            <a:spLocks noGrp="1"/>
          </p:cNvSpPr>
          <p:nvPr>
            <p:ph idx="1"/>
          </p:nvPr>
        </p:nvSpPr>
        <p:spPr>
          <a:xfrm>
            <a:off x="228601" y="1300762"/>
            <a:ext cx="7724134" cy="4158155"/>
          </a:xfrm>
        </p:spPr>
        <p:txBody>
          <a:bodyPr>
            <a:noAutofit/>
          </a:bodyPr>
          <a:lstStyle>
            <a:lvl1pPr>
              <a:defRPr>
                <a:solidFill>
                  <a:srgbClr val="00257D"/>
                </a:solidFill>
                <a:latin typeface="Segoe UI" panose="020B0502040204020203" pitchFamily="34" charset="0"/>
                <a:cs typeface="Segoe UI" panose="020B0502040204020203" pitchFamily="34" charset="0"/>
              </a:defRPr>
            </a:lvl1pPr>
            <a:lvl2pPr>
              <a:defRPr>
                <a:solidFill>
                  <a:srgbClr val="00257D"/>
                </a:solidFill>
                <a:latin typeface="Segoe UI" panose="020B0502040204020203" pitchFamily="34" charset="0"/>
                <a:cs typeface="Segoe UI" panose="020B0502040204020203" pitchFamily="34" charset="0"/>
              </a:defRPr>
            </a:lvl2pPr>
            <a:lvl3pPr>
              <a:defRPr>
                <a:solidFill>
                  <a:srgbClr val="00257D"/>
                </a:solidFill>
                <a:latin typeface="Segoe UI" panose="020B0502040204020203" pitchFamily="34" charset="0"/>
                <a:cs typeface="Segoe UI" panose="020B0502040204020203" pitchFamily="34" charset="0"/>
              </a:defRPr>
            </a:lvl3pPr>
            <a:lvl4pPr>
              <a:defRPr>
                <a:solidFill>
                  <a:srgbClr val="00257D"/>
                </a:solidFill>
                <a:latin typeface="Segoe UI" panose="020B0502040204020203" pitchFamily="34" charset="0"/>
                <a:cs typeface="Segoe UI" panose="020B0502040204020203" pitchFamily="34" charset="0"/>
              </a:defRPr>
            </a:lvl4pPr>
            <a:lvl5pPr>
              <a:defRPr>
                <a:solidFill>
                  <a:srgbClr val="00257D"/>
                </a:solidFill>
                <a:latin typeface="Segoe UI" panose="020B0502040204020203" pitchFamily="34" charset="0"/>
                <a:cs typeface="Segoe UI"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082491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Alternate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E6DD2-9891-4205-A7CA-B11AAA0D8FCE}"/>
              </a:ext>
            </a:extLst>
          </p:cNvPr>
          <p:cNvSpPr>
            <a:spLocks noGrp="1"/>
          </p:cNvSpPr>
          <p:nvPr>
            <p:ph type="title"/>
          </p:nvPr>
        </p:nvSpPr>
        <p:spPr>
          <a:xfrm>
            <a:off x="228599" y="105945"/>
            <a:ext cx="11668430" cy="1097279"/>
          </a:xfrm>
        </p:spPr>
        <p:txBody>
          <a:bodyPr>
            <a:normAutofit/>
          </a:bodyPr>
          <a:lstStyle>
            <a:lvl1pPr>
              <a:defRPr sz="3600">
                <a:solidFill>
                  <a:srgbClr val="00257D"/>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CAC35280-A136-409F-A310-6A80025D9BC8}"/>
              </a:ext>
            </a:extLst>
          </p:cNvPr>
          <p:cNvSpPr>
            <a:spLocks noGrp="1"/>
          </p:cNvSpPr>
          <p:nvPr>
            <p:ph idx="1"/>
          </p:nvPr>
        </p:nvSpPr>
        <p:spPr>
          <a:xfrm>
            <a:off x="228599" y="1289255"/>
            <a:ext cx="11668431" cy="4659260"/>
          </a:xfrm>
        </p:spPr>
        <p:txBody>
          <a:bodyPr>
            <a:noAutofit/>
          </a:bodyPr>
          <a:lstStyle>
            <a:lvl1pPr marL="0" indent="0">
              <a:buNone/>
              <a:defRPr b="0">
                <a:solidFill>
                  <a:srgbClr val="0073EB"/>
                </a:solidFill>
                <a:latin typeface="+mj-lt"/>
                <a:cs typeface="Segoe UI" panose="020B0502040204020203" pitchFamily="34" charset="0"/>
              </a:defRPr>
            </a:lvl1pPr>
            <a:lvl2pPr marL="461963" indent="-228600">
              <a:defRPr>
                <a:solidFill>
                  <a:srgbClr val="00257D"/>
                </a:solidFill>
                <a:latin typeface="Segoe UI" panose="020B0502040204020203" pitchFamily="34" charset="0"/>
                <a:cs typeface="Segoe UI" panose="020B0502040204020203" pitchFamily="34" charset="0"/>
              </a:defRPr>
            </a:lvl2pPr>
            <a:lvl3pPr marL="914400" indent="-228600">
              <a:defRPr>
                <a:solidFill>
                  <a:srgbClr val="00257D"/>
                </a:solidFill>
                <a:latin typeface="Segoe UI" panose="020B0502040204020203" pitchFamily="34" charset="0"/>
                <a:cs typeface="Segoe UI" panose="020B0502040204020203" pitchFamily="34" charset="0"/>
              </a:defRPr>
            </a:lvl3pPr>
            <a:lvl4pPr marL="1376363" indent="-228600">
              <a:defRPr>
                <a:solidFill>
                  <a:srgbClr val="00257D"/>
                </a:solidFill>
                <a:latin typeface="Segoe UI" panose="020B0502040204020203" pitchFamily="34" charset="0"/>
                <a:cs typeface="Segoe UI" panose="020B0502040204020203" pitchFamily="34" charset="0"/>
              </a:defRPr>
            </a:lvl4pPr>
            <a:lvl5pPr marL="1828800" indent="-228600">
              <a:defRPr>
                <a:solidFill>
                  <a:srgbClr val="00257D"/>
                </a:solidFill>
                <a:latin typeface="Segoe UI" panose="020B0502040204020203" pitchFamily="34" charset="0"/>
                <a:cs typeface="Segoe UI"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81136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Alternate Title and Content (Blue)">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8FD49732-5074-2002-B94A-623B27D7EC1A}"/>
              </a:ext>
            </a:extLst>
          </p:cNvPr>
          <p:cNvSpPr>
            <a:spLocks noGrp="1"/>
          </p:cNvSpPr>
          <p:nvPr>
            <p:ph idx="10"/>
          </p:nvPr>
        </p:nvSpPr>
        <p:spPr>
          <a:xfrm>
            <a:off x="228600" y="1289255"/>
            <a:ext cx="7724134" cy="4659260"/>
          </a:xfrm>
          <a:noFill/>
        </p:spPr>
        <p:txBody>
          <a:bodyPr>
            <a:noAutofit/>
          </a:bodyPr>
          <a:lstStyle>
            <a:lvl1pPr marL="0" indent="0">
              <a:buNone/>
              <a:defRPr b="0">
                <a:solidFill>
                  <a:srgbClr val="0073EB"/>
                </a:solidFill>
                <a:latin typeface="+mj-lt"/>
                <a:cs typeface="Segoe UI" panose="020B0502040204020203" pitchFamily="34" charset="0"/>
              </a:defRPr>
            </a:lvl1pPr>
            <a:lvl2pPr marL="461963" indent="-228600">
              <a:defRPr>
                <a:solidFill>
                  <a:srgbClr val="00257D"/>
                </a:solidFill>
                <a:latin typeface="Segoe UI" panose="020B0502040204020203" pitchFamily="34" charset="0"/>
                <a:cs typeface="Segoe UI" panose="020B0502040204020203" pitchFamily="34" charset="0"/>
              </a:defRPr>
            </a:lvl2pPr>
            <a:lvl3pPr marL="914400" indent="-228600">
              <a:defRPr>
                <a:solidFill>
                  <a:srgbClr val="00257D"/>
                </a:solidFill>
                <a:latin typeface="Segoe UI" panose="020B0502040204020203" pitchFamily="34" charset="0"/>
                <a:cs typeface="Segoe UI" panose="020B0502040204020203" pitchFamily="34" charset="0"/>
              </a:defRPr>
            </a:lvl3pPr>
            <a:lvl4pPr marL="1376363" indent="-228600">
              <a:defRPr>
                <a:solidFill>
                  <a:srgbClr val="00257D"/>
                </a:solidFill>
                <a:latin typeface="Segoe UI" panose="020B0502040204020203" pitchFamily="34" charset="0"/>
                <a:cs typeface="Segoe UI" panose="020B0502040204020203" pitchFamily="34" charset="0"/>
              </a:defRPr>
            </a:lvl4pPr>
            <a:lvl5pPr marL="1828800" indent="-228600">
              <a:defRPr>
                <a:solidFill>
                  <a:srgbClr val="00257D"/>
                </a:solidFill>
                <a:latin typeface="Segoe UI" panose="020B0502040204020203" pitchFamily="34" charset="0"/>
                <a:cs typeface="Segoe UI"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DC2F33FE-BF3F-4373-AB9F-64731B746C12}"/>
              </a:ext>
            </a:extLst>
          </p:cNvPr>
          <p:cNvSpPr>
            <a:spLocks noGrp="1"/>
          </p:cNvSpPr>
          <p:nvPr>
            <p:ph type="ctrTitle"/>
          </p:nvPr>
        </p:nvSpPr>
        <p:spPr>
          <a:xfrm>
            <a:off x="228599" y="105945"/>
            <a:ext cx="7724136" cy="1097279"/>
          </a:xfrm>
          <a:noFill/>
        </p:spPr>
        <p:txBody>
          <a:bodyPr vert="horz" lIns="91440" tIns="45720" rIns="91440" bIns="45720" rtlCol="0" anchor="ctr">
            <a:normAutofit/>
          </a:bodyPr>
          <a:lstStyle>
            <a:lvl1pPr>
              <a:defRPr lang="en-US" dirty="0"/>
            </a:lvl1pPr>
          </a:lstStyle>
          <a:p>
            <a:pPr marL="0" lvl="0"/>
            <a:r>
              <a:rPr lang="en-US"/>
              <a:t>Click to edit Master title style</a:t>
            </a:r>
          </a:p>
        </p:txBody>
      </p:sp>
      <p:pic>
        <p:nvPicPr>
          <p:cNvPr id="4" name="Picture 3" descr="Network Technology Background">
            <a:extLst>
              <a:ext uri="{FF2B5EF4-FFF2-40B4-BE49-F238E27FC236}">
                <a16:creationId xmlns:a16="http://schemas.microsoft.com/office/drawing/2014/main" id="{CBD8BFAB-972B-D8AD-90AE-E85648819237}"/>
              </a:ext>
            </a:extLst>
          </p:cNvPr>
          <p:cNvPicPr>
            <a:picLocks noChangeAspect="1"/>
          </p:cNvPicPr>
          <p:nvPr/>
        </p:nvPicPr>
        <p:blipFill rotWithShape="1">
          <a:blip r:embed="rId2">
            <a:extLst>
              <a:ext uri="{28A0092B-C50C-407E-A947-70E740481C1C}">
                <a14:useLocalDpi xmlns:a14="http://schemas.microsoft.com/office/drawing/2010/main" val="0"/>
              </a:ext>
            </a:extLst>
          </a:blip>
          <a:srcRect l="63948" t="2770" r="4885" b="-1"/>
          <a:stretch/>
        </p:blipFill>
        <p:spPr>
          <a:xfrm>
            <a:off x="8351350" y="-2"/>
            <a:ext cx="3840649" cy="6858002"/>
          </a:xfrm>
          <a:prstGeom prst="rect">
            <a:avLst/>
          </a:prstGeom>
        </p:spPr>
      </p:pic>
      <p:sp>
        <p:nvSpPr>
          <p:cNvPr id="5" name="Rectangle 4">
            <a:extLst>
              <a:ext uri="{FF2B5EF4-FFF2-40B4-BE49-F238E27FC236}">
                <a16:creationId xmlns:a16="http://schemas.microsoft.com/office/drawing/2014/main" id="{1490EDF4-EA0F-544D-20BA-95381AC3AD28}"/>
              </a:ext>
            </a:extLst>
          </p:cNvPr>
          <p:cNvSpPr/>
          <p:nvPr/>
        </p:nvSpPr>
        <p:spPr>
          <a:xfrm>
            <a:off x="8351351" y="-2"/>
            <a:ext cx="3840650" cy="6857998"/>
          </a:xfrm>
          <a:prstGeom prst="rect">
            <a:avLst/>
          </a:prstGeom>
          <a:solidFill>
            <a:srgbClr val="00257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a:p>
        </p:txBody>
      </p:sp>
      <p:sp>
        <p:nvSpPr>
          <p:cNvPr id="6" name="Rectangle 5">
            <a:extLst>
              <a:ext uri="{FF2B5EF4-FFF2-40B4-BE49-F238E27FC236}">
                <a16:creationId xmlns:a16="http://schemas.microsoft.com/office/drawing/2014/main" id="{CEF16042-D192-C7E5-3477-3554EA13947A}"/>
              </a:ext>
            </a:extLst>
          </p:cNvPr>
          <p:cNvSpPr/>
          <p:nvPr/>
        </p:nvSpPr>
        <p:spPr>
          <a:xfrm rot="5400000">
            <a:off x="4896293" y="3383279"/>
            <a:ext cx="6858001" cy="91440"/>
          </a:xfrm>
          <a:prstGeom prst="rect">
            <a:avLst/>
          </a:prstGeom>
          <a:solidFill>
            <a:srgbClr val="00CB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3D914452-AC45-1F13-BDF7-689F805B972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28599" y="6370542"/>
            <a:ext cx="777176" cy="307096"/>
          </a:xfrm>
          <a:prstGeom prst="rect">
            <a:avLst/>
          </a:prstGeom>
        </p:spPr>
      </p:pic>
    </p:spTree>
    <p:extLst>
      <p:ext uri="{BB962C8B-B14F-4D97-AF65-F5344CB8AC3E}">
        <p14:creationId xmlns:p14="http://schemas.microsoft.com/office/powerpoint/2010/main" val="1170663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E6DD2-9891-4205-A7CA-B11AAA0D8FCE}"/>
              </a:ext>
            </a:extLst>
          </p:cNvPr>
          <p:cNvSpPr>
            <a:spLocks noGrp="1"/>
          </p:cNvSpPr>
          <p:nvPr>
            <p:ph type="title"/>
          </p:nvPr>
        </p:nvSpPr>
        <p:spPr>
          <a:xfrm>
            <a:off x="228600" y="105945"/>
            <a:ext cx="11668429" cy="1097279"/>
          </a:xfrm>
        </p:spPr>
        <p:txBody>
          <a:bodyPr>
            <a:normAutofit/>
          </a:bodyPr>
          <a:lstStyle>
            <a:lvl1pPr>
              <a:defRPr sz="3600">
                <a:solidFill>
                  <a:srgbClr val="00257D"/>
                </a:solidFill>
              </a:defRPr>
            </a:lvl1pPr>
          </a:lstStyle>
          <a:p>
            <a:r>
              <a:rPr lang="en-US"/>
              <a:t>Click to edit Master title style</a:t>
            </a:r>
          </a:p>
        </p:txBody>
      </p:sp>
    </p:spTree>
    <p:extLst>
      <p:ext uri="{BB962C8B-B14F-4D97-AF65-F5344CB8AC3E}">
        <p14:creationId xmlns:p14="http://schemas.microsoft.com/office/powerpoint/2010/main" val="29543496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Alternate 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F33FE-BF3F-4373-AB9F-64731B746C12}"/>
              </a:ext>
            </a:extLst>
          </p:cNvPr>
          <p:cNvSpPr>
            <a:spLocks noGrp="1"/>
          </p:cNvSpPr>
          <p:nvPr>
            <p:ph type="ctrTitle"/>
          </p:nvPr>
        </p:nvSpPr>
        <p:spPr>
          <a:xfrm>
            <a:off x="228599" y="105945"/>
            <a:ext cx="7724136" cy="1097279"/>
          </a:xfrm>
          <a:noFill/>
        </p:spPr>
        <p:txBody>
          <a:bodyPr vert="horz" lIns="91440" tIns="45720" rIns="91440" bIns="45720" rtlCol="0" anchor="ctr">
            <a:normAutofit/>
          </a:bodyPr>
          <a:lstStyle>
            <a:lvl1pPr>
              <a:defRPr lang="en-US" dirty="0"/>
            </a:lvl1pPr>
          </a:lstStyle>
          <a:p>
            <a:pPr marL="0" lvl="0"/>
            <a:r>
              <a:rPr lang="en-US"/>
              <a:t>Click to edit Master title style</a:t>
            </a:r>
          </a:p>
        </p:txBody>
      </p:sp>
      <p:pic>
        <p:nvPicPr>
          <p:cNvPr id="4" name="Picture 3" descr="Network Technology Background">
            <a:extLst>
              <a:ext uri="{FF2B5EF4-FFF2-40B4-BE49-F238E27FC236}">
                <a16:creationId xmlns:a16="http://schemas.microsoft.com/office/drawing/2014/main" id="{CBD8BFAB-972B-D8AD-90AE-E85648819237}"/>
              </a:ext>
            </a:extLst>
          </p:cNvPr>
          <p:cNvPicPr>
            <a:picLocks noChangeAspect="1"/>
          </p:cNvPicPr>
          <p:nvPr/>
        </p:nvPicPr>
        <p:blipFill rotWithShape="1">
          <a:blip r:embed="rId2">
            <a:extLst>
              <a:ext uri="{28A0092B-C50C-407E-A947-70E740481C1C}">
                <a14:useLocalDpi xmlns:a14="http://schemas.microsoft.com/office/drawing/2010/main" val="0"/>
              </a:ext>
            </a:extLst>
          </a:blip>
          <a:srcRect l="63948" t="2770" r="4885" b="-1"/>
          <a:stretch/>
        </p:blipFill>
        <p:spPr>
          <a:xfrm>
            <a:off x="8351350" y="-2"/>
            <a:ext cx="3840649" cy="6858002"/>
          </a:xfrm>
          <a:prstGeom prst="rect">
            <a:avLst/>
          </a:prstGeom>
        </p:spPr>
      </p:pic>
      <p:sp>
        <p:nvSpPr>
          <p:cNvPr id="5" name="Rectangle 4">
            <a:extLst>
              <a:ext uri="{FF2B5EF4-FFF2-40B4-BE49-F238E27FC236}">
                <a16:creationId xmlns:a16="http://schemas.microsoft.com/office/drawing/2014/main" id="{1490EDF4-EA0F-544D-20BA-95381AC3AD28}"/>
              </a:ext>
            </a:extLst>
          </p:cNvPr>
          <p:cNvSpPr/>
          <p:nvPr/>
        </p:nvSpPr>
        <p:spPr>
          <a:xfrm>
            <a:off x="8351351" y="-2"/>
            <a:ext cx="3840650" cy="6857998"/>
          </a:xfrm>
          <a:prstGeom prst="rect">
            <a:avLst/>
          </a:prstGeom>
          <a:solidFill>
            <a:srgbClr val="00257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a:p>
        </p:txBody>
      </p:sp>
      <p:sp>
        <p:nvSpPr>
          <p:cNvPr id="6" name="Rectangle 5">
            <a:extLst>
              <a:ext uri="{FF2B5EF4-FFF2-40B4-BE49-F238E27FC236}">
                <a16:creationId xmlns:a16="http://schemas.microsoft.com/office/drawing/2014/main" id="{CEF16042-D192-C7E5-3477-3554EA13947A}"/>
              </a:ext>
            </a:extLst>
          </p:cNvPr>
          <p:cNvSpPr/>
          <p:nvPr/>
        </p:nvSpPr>
        <p:spPr>
          <a:xfrm rot="5400000">
            <a:off x="4896293" y="3383279"/>
            <a:ext cx="6858001" cy="91440"/>
          </a:xfrm>
          <a:prstGeom prst="rect">
            <a:avLst/>
          </a:prstGeom>
          <a:solidFill>
            <a:srgbClr val="00CB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3D914452-AC45-1F13-BDF7-689F805B972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28599" y="6370542"/>
            <a:ext cx="777176" cy="307096"/>
          </a:xfrm>
          <a:prstGeom prst="rect">
            <a:avLst/>
          </a:prstGeom>
        </p:spPr>
      </p:pic>
    </p:spTree>
    <p:extLst>
      <p:ext uri="{BB962C8B-B14F-4D97-AF65-F5344CB8AC3E}">
        <p14:creationId xmlns:p14="http://schemas.microsoft.com/office/powerpoint/2010/main" val="24179096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82209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Alternate Blank">
    <p:spTree>
      <p:nvGrpSpPr>
        <p:cNvPr id="1" name=""/>
        <p:cNvGrpSpPr/>
        <p:nvPr/>
      </p:nvGrpSpPr>
      <p:grpSpPr>
        <a:xfrm>
          <a:off x="0" y="0"/>
          <a:ext cx="0" cy="0"/>
          <a:chOff x="0" y="0"/>
          <a:chExt cx="0" cy="0"/>
        </a:xfrm>
      </p:grpSpPr>
      <p:pic>
        <p:nvPicPr>
          <p:cNvPr id="4" name="Picture 3" descr="Network Technology Background">
            <a:extLst>
              <a:ext uri="{FF2B5EF4-FFF2-40B4-BE49-F238E27FC236}">
                <a16:creationId xmlns:a16="http://schemas.microsoft.com/office/drawing/2014/main" id="{CBD8BFAB-972B-D8AD-90AE-E85648819237}"/>
              </a:ext>
            </a:extLst>
          </p:cNvPr>
          <p:cNvPicPr>
            <a:picLocks noChangeAspect="1"/>
          </p:cNvPicPr>
          <p:nvPr/>
        </p:nvPicPr>
        <p:blipFill rotWithShape="1">
          <a:blip r:embed="rId2">
            <a:extLst>
              <a:ext uri="{28A0092B-C50C-407E-A947-70E740481C1C}">
                <a14:useLocalDpi xmlns:a14="http://schemas.microsoft.com/office/drawing/2010/main" val="0"/>
              </a:ext>
            </a:extLst>
          </a:blip>
          <a:srcRect l="63948" t="2770" r="4885" b="-1"/>
          <a:stretch/>
        </p:blipFill>
        <p:spPr>
          <a:xfrm>
            <a:off x="8351350" y="-2"/>
            <a:ext cx="3840649" cy="6858002"/>
          </a:xfrm>
          <a:prstGeom prst="rect">
            <a:avLst/>
          </a:prstGeom>
        </p:spPr>
      </p:pic>
      <p:sp>
        <p:nvSpPr>
          <p:cNvPr id="5" name="Rectangle 4">
            <a:extLst>
              <a:ext uri="{FF2B5EF4-FFF2-40B4-BE49-F238E27FC236}">
                <a16:creationId xmlns:a16="http://schemas.microsoft.com/office/drawing/2014/main" id="{1490EDF4-EA0F-544D-20BA-95381AC3AD28}"/>
              </a:ext>
            </a:extLst>
          </p:cNvPr>
          <p:cNvSpPr/>
          <p:nvPr/>
        </p:nvSpPr>
        <p:spPr>
          <a:xfrm>
            <a:off x="8351351" y="-2"/>
            <a:ext cx="3840650" cy="6857998"/>
          </a:xfrm>
          <a:prstGeom prst="rect">
            <a:avLst/>
          </a:prstGeom>
          <a:solidFill>
            <a:srgbClr val="00257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a:p>
        </p:txBody>
      </p:sp>
      <p:sp>
        <p:nvSpPr>
          <p:cNvPr id="6" name="Rectangle 5">
            <a:extLst>
              <a:ext uri="{FF2B5EF4-FFF2-40B4-BE49-F238E27FC236}">
                <a16:creationId xmlns:a16="http://schemas.microsoft.com/office/drawing/2014/main" id="{CEF16042-D192-C7E5-3477-3554EA13947A}"/>
              </a:ext>
            </a:extLst>
          </p:cNvPr>
          <p:cNvSpPr/>
          <p:nvPr/>
        </p:nvSpPr>
        <p:spPr>
          <a:xfrm rot="5400000">
            <a:off x="4896293" y="3383279"/>
            <a:ext cx="6858001" cy="91440"/>
          </a:xfrm>
          <a:prstGeom prst="rect">
            <a:avLst/>
          </a:prstGeom>
          <a:solidFill>
            <a:srgbClr val="00CB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3D914452-AC45-1F13-BDF7-689F805B972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28599" y="6370542"/>
            <a:ext cx="777176" cy="307096"/>
          </a:xfrm>
          <a:prstGeom prst="rect">
            <a:avLst/>
          </a:prstGeom>
        </p:spPr>
      </p:pic>
    </p:spTree>
    <p:extLst>
      <p:ext uri="{BB962C8B-B14F-4D97-AF65-F5344CB8AC3E}">
        <p14:creationId xmlns:p14="http://schemas.microsoft.com/office/powerpoint/2010/main" val="2871253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E6DD2-9891-4205-A7CA-B11AAA0D8FCE}"/>
              </a:ext>
            </a:extLst>
          </p:cNvPr>
          <p:cNvSpPr>
            <a:spLocks noGrp="1"/>
          </p:cNvSpPr>
          <p:nvPr>
            <p:ph type="title"/>
          </p:nvPr>
        </p:nvSpPr>
        <p:spPr>
          <a:xfrm>
            <a:off x="228600" y="105945"/>
            <a:ext cx="11668429" cy="1097279"/>
          </a:xfrm>
        </p:spPr>
        <p:txBody>
          <a:bodyPr>
            <a:normAutofit/>
          </a:bodyPr>
          <a:lstStyle>
            <a:lvl1pPr>
              <a:defRPr sz="3600">
                <a:solidFill>
                  <a:srgbClr val="00257D"/>
                </a:solidFill>
              </a:defRPr>
            </a:lvl1pPr>
          </a:lstStyle>
          <a:p>
            <a:r>
              <a:rPr lang="en-US"/>
              <a:t>Click to edit Master title style</a:t>
            </a:r>
          </a:p>
        </p:txBody>
      </p:sp>
      <p:sp>
        <p:nvSpPr>
          <p:cNvPr id="11" name="Content Placeholder 2">
            <a:extLst>
              <a:ext uri="{FF2B5EF4-FFF2-40B4-BE49-F238E27FC236}">
                <a16:creationId xmlns:a16="http://schemas.microsoft.com/office/drawing/2014/main" id="{E478E0D8-F66E-4696-9EAE-C0E7A3BDC082}"/>
              </a:ext>
            </a:extLst>
          </p:cNvPr>
          <p:cNvSpPr>
            <a:spLocks noGrp="1"/>
          </p:cNvSpPr>
          <p:nvPr>
            <p:ph sz="half" idx="1"/>
          </p:nvPr>
        </p:nvSpPr>
        <p:spPr>
          <a:xfrm>
            <a:off x="228600" y="1289256"/>
            <a:ext cx="5516217" cy="4351338"/>
          </a:xfrm>
        </p:spPr>
        <p:txBody>
          <a:bodyPr/>
          <a:lstStyle>
            <a:lvl1pPr marL="0" indent="0">
              <a:buNone/>
              <a:defRPr lang="en-US" sz="2400" b="0" kern="1200" dirty="0">
                <a:solidFill>
                  <a:srgbClr val="0073EB"/>
                </a:solidFill>
                <a:latin typeface="+mj-lt"/>
                <a:ea typeface="+mn-ea"/>
                <a:cs typeface="Segoe UI" panose="020B0502040204020203" pitchFamily="34" charset="0"/>
              </a:defRPr>
            </a:lvl1pPr>
            <a:lvl2pPr marL="457200" indent="-228600">
              <a:defRPr/>
            </a:lvl2pPr>
            <a:lvl3pPr marL="804863" indent="-228600">
              <a:defRPr/>
            </a:lvl3pPr>
            <a:lvl4pPr marL="1143000" indent="-228600">
              <a:defRPr/>
            </a:lvl4pPr>
            <a:lvl5pPr marL="1371600" indent="-228600">
              <a:defRPr/>
            </a:lvl5pPr>
          </a:lstStyle>
          <a:p>
            <a:pPr marL="0" lvl="0" indent="0" algn="l" defTabSz="914400" rtl="0" eaLnBrk="1" latinLnBrk="0" hangingPunct="1">
              <a:lnSpc>
                <a:spcPct val="90000"/>
              </a:lnSpc>
              <a:spcBef>
                <a:spcPts val="1000"/>
              </a:spcBef>
              <a:buClr>
                <a:srgbClr val="223A73"/>
              </a:buClr>
              <a:buFont typeface="Arial" panose="020B0604020202020204" pitchFamily="34" charset="0"/>
              <a:buNone/>
            </a:pPr>
            <a:r>
              <a:rPr lang="en-US"/>
              <a:t>Click to edit Master text styles</a:t>
            </a:r>
          </a:p>
          <a:p>
            <a:pPr marL="0" lvl="1" indent="0" algn="l" defTabSz="914400" rtl="0" eaLnBrk="1" latinLnBrk="0" hangingPunct="1">
              <a:lnSpc>
                <a:spcPct val="90000"/>
              </a:lnSpc>
              <a:spcBef>
                <a:spcPts val="1000"/>
              </a:spcBef>
              <a:buClr>
                <a:srgbClr val="223A73"/>
              </a:buClr>
              <a:buFont typeface="Arial" panose="020B0604020202020204" pitchFamily="34" charset="0"/>
              <a:buNone/>
            </a:pPr>
            <a:r>
              <a:rPr lang="en-US"/>
              <a:t>Second level</a:t>
            </a:r>
          </a:p>
          <a:p>
            <a:pPr marL="0" lvl="2" indent="0" algn="l" defTabSz="914400" rtl="0" eaLnBrk="1" latinLnBrk="0" hangingPunct="1">
              <a:lnSpc>
                <a:spcPct val="90000"/>
              </a:lnSpc>
              <a:spcBef>
                <a:spcPts val="1000"/>
              </a:spcBef>
              <a:buClr>
                <a:srgbClr val="223A73"/>
              </a:buClr>
              <a:buFont typeface="Arial" panose="020B0604020202020204" pitchFamily="34" charset="0"/>
              <a:buNone/>
            </a:pPr>
            <a:r>
              <a:rPr lang="en-US"/>
              <a:t>Third level</a:t>
            </a:r>
          </a:p>
          <a:p>
            <a:pPr marL="0" lvl="3" indent="0" algn="l" defTabSz="914400" rtl="0" eaLnBrk="1" latinLnBrk="0" hangingPunct="1">
              <a:lnSpc>
                <a:spcPct val="90000"/>
              </a:lnSpc>
              <a:spcBef>
                <a:spcPts val="1000"/>
              </a:spcBef>
              <a:buClr>
                <a:srgbClr val="223A73"/>
              </a:buClr>
              <a:buFont typeface="Arial" panose="020B0604020202020204" pitchFamily="34" charset="0"/>
              <a:buNone/>
            </a:pPr>
            <a:r>
              <a:rPr lang="en-US"/>
              <a:t>Fourth level</a:t>
            </a:r>
          </a:p>
          <a:p>
            <a:pPr marL="0" lvl="4" indent="0" algn="l" defTabSz="914400" rtl="0" eaLnBrk="1" latinLnBrk="0" hangingPunct="1">
              <a:lnSpc>
                <a:spcPct val="90000"/>
              </a:lnSpc>
              <a:spcBef>
                <a:spcPts val="1000"/>
              </a:spcBef>
              <a:buClr>
                <a:srgbClr val="223A73"/>
              </a:buClr>
              <a:buFont typeface="Arial" panose="020B0604020202020204" pitchFamily="34" charset="0"/>
              <a:buNone/>
            </a:pPr>
            <a:r>
              <a:rPr lang="en-US"/>
              <a:t>Fifth level</a:t>
            </a:r>
          </a:p>
        </p:txBody>
      </p:sp>
      <p:sp>
        <p:nvSpPr>
          <p:cNvPr id="14" name="Content Placeholder 2">
            <a:extLst>
              <a:ext uri="{FF2B5EF4-FFF2-40B4-BE49-F238E27FC236}">
                <a16:creationId xmlns:a16="http://schemas.microsoft.com/office/drawing/2014/main" id="{C3EAF699-1323-44F3-85F2-6801BBAD2C78}"/>
              </a:ext>
            </a:extLst>
          </p:cNvPr>
          <p:cNvSpPr>
            <a:spLocks noGrp="1"/>
          </p:cNvSpPr>
          <p:nvPr>
            <p:ph sz="half" idx="10"/>
          </p:nvPr>
        </p:nvSpPr>
        <p:spPr>
          <a:xfrm>
            <a:off x="6152151" y="1289256"/>
            <a:ext cx="5516217" cy="4351338"/>
          </a:xfrm>
        </p:spPr>
        <p:txBody>
          <a:bodyPr/>
          <a:lstStyle>
            <a:lvl1pPr marL="0" indent="0">
              <a:buNone/>
              <a:defRPr b="0">
                <a:solidFill>
                  <a:srgbClr val="0073EB"/>
                </a:solidFill>
                <a:latin typeface="+mj-lt"/>
              </a:defRPr>
            </a:lvl1pPr>
            <a:lvl2pPr marL="457200" indent="-228600">
              <a:defRPr/>
            </a:lvl2pPr>
            <a:lvl3pPr marL="804863" indent="-228600">
              <a:defRPr/>
            </a:lvl3pPr>
            <a:lvl4pPr marL="1143000" indent="-228600">
              <a:defRPr/>
            </a:lvl4pPr>
            <a:lvl5pPr marL="1371600" indent="-2286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92876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E6DD2-9891-4205-A7CA-B11AAA0D8FCE}"/>
              </a:ext>
            </a:extLst>
          </p:cNvPr>
          <p:cNvSpPr>
            <a:spLocks noGrp="1"/>
          </p:cNvSpPr>
          <p:nvPr>
            <p:ph type="title"/>
          </p:nvPr>
        </p:nvSpPr>
        <p:spPr>
          <a:xfrm>
            <a:off x="228600" y="105945"/>
            <a:ext cx="11668430" cy="1097279"/>
          </a:xfrm>
        </p:spPr>
        <p:txBody>
          <a:bodyPr>
            <a:normAutofit/>
          </a:bodyPr>
          <a:lstStyle>
            <a:lvl1pPr>
              <a:defRPr sz="3600">
                <a:solidFill>
                  <a:srgbClr val="00257D"/>
                </a:solidFill>
              </a:defRPr>
            </a:lvl1pPr>
          </a:lstStyle>
          <a:p>
            <a:r>
              <a:rPr lang="en-US"/>
              <a:t>Click to edit Master title style</a:t>
            </a:r>
          </a:p>
        </p:txBody>
      </p:sp>
      <p:sp>
        <p:nvSpPr>
          <p:cNvPr id="10" name="Text Placeholder 2">
            <a:extLst>
              <a:ext uri="{FF2B5EF4-FFF2-40B4-BE49-F238E27FC236}">
                <a16:creationId xmlns:a16="http://schemas.microsoft.com/office/drawing/2014/main" id="{AC733941-6670-40F1-A7ED-3DA3C2087056}"/>
              </a:ext>
            </a:extLst>
          </p:cNvPr>
          <p:cNvSpPr>
            <a:spLocks noGrp="1"/>
          </p:cNvSpPr>
          <p:nvPr>
            <p:ph type="body" idx="1"/>
          </p:nvPr>
        </p:nvSpPr>
        <p:spPr>
          <a:xfrm>
            <a:off x="228600" y="1382989"/>
            <a:ext cx="5463479" cy="799772"/>
          </a:xfrm>
        </p:spPr>
        <p:txBody>
          <a:bodyPr anchor="b"/>
          <a:lstStyle>
            <a:lvl1pPr marL="0" indent="0">
              <a:buNone/>
              <a:defRPr sz="2400" b="0">
                <a:solidFill>
                  <a:srgbClr val="0073EB"/>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3">
            <a:extLst>
              <a:ext uri="{FF2B5EF4-FFF2-40B4-BE49-F238E27FC236}">
                <a16:creationId xmlns:a16="http://schemas.microsoft.com/office/drawing/2014/main" id="{7D71BF97-2949-48D4-9BF6-604BE71CABDA}"/>
              </a:ext>
            </a:extLst>
          </p:cNvPr>
          <p:cNvSpPr>
            <a:spLocks noGrp="1"/>
          </p:cNvSpPr>
          <p:nvPr>
            <p:ph sz="half" idx="10"/>
          </p:nvPr>
        </p:nvSpPr>
        <p:spPr>
          <a:xfrm>
            <a:off x="228600" y="2266535"/>
            <a:ext cx="5463479"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4">
            <a:extLst>
              <a:ext uri="{FF2B5EF4-FFF2-40B4-BE49-F238E27FC236}">
                <a16:creationId xmlns:a16="http://schemas.microsoft.com/office/drawing/2014/main" id="{5CA78B8A-4842-4CB6-BE22-FFA2DDB63DC6}"/>
              </a:ext>
            </a:extLst>
          </p:cNvPr>
          <p:cNvSpPr>
            <a:spLocks noGrp="1"/>
          </p:cNvSpPr>
          <p:nvPr>
            <p:ph type="body" sz="quarter" idx="3"/>
          </p:nvPr>
        </p:nvSpPr>
        <p:spPr>
          <a:xfrm>
            <a:off x="6008102" y="1382989"/>
            <a:ext cx="5490385" cy="799772"/>
          </a:xfrm>
        </p:spPr>
        <p:txBody>
          <a:bodyPr anchor="b"/>
          <a:lstStyle>
            <a:lvl1pPr marL="0" indent="0">
              <a:buNone/>
              <a:defRPr sz="2400" b="0">
                <a:solidFill>
                  <a:srgbClr val="0073EB"/>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5" name="Content Placeholder 5">
            <a:extLst>
              <a:ext uri="{FF2B5EF4-FFF2-40B4-BE49-F238E27FC236}">
                <a16:creationId xmlns:a16="http://schemas.microsoft.com/office/drawing/2014/main" id="{0B136393-62E7-4299-BC16-D51111977DCB}"/>
              </a:ext>
            </a:extLst>
          </p:cNvPr>
          <p:cNvSpPr>
            <a:spLocks noGrp="1"/>
          </p:cNvSpPr>
          <p:nvPr>
            <p:ph sz="quarter" idx="11"/>
          </p:nvPr>
        </p:nvSpPr>
        <p:spPr>
          <a:xfrm>
            <a:off x="6008102" y="2266535"/>
            <a:ext cx="5490385"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532501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ew Topic Divider">
    <p:spTree>
      <p:nvGrpSpPr>
        <p:cNvPr id="1" name=""/>
        <p:cNvGrpSpPr/>
        <p:nvPr/>
      </p:nvGrpSpPr>
      <p:grpSpPr>
        <a:xfrm>
          <a:off x="0" y="0"/>
          <a:ext cx="0" cy="0"/>
          <a:chOff x="0" y="0"/>
          <a:chExt cx="0" cy="0"/>
        </a:xfrm>
      </p:grpSpPr>
      <p:pic>
        <p:nvPicPr>
          <p:cNvPr id="4" name="Picture 3" descr="Network Technology Background">
            <a:extLst>
              <a:ext uri="{FF2B5EF4-FFF2-40B4-BE49-F238E27FC236}">
                <a16:creationId xmlns:a16="http://schemas.microsoft.com/office/drawing/2014/main" id="{F6518F80-2B6D-A046-E2A3-1C3DC447487C}"/>
              </a:ext>
            </a:extLst>
          </p:cNvPr>
          <p:cNvPicPr>
            <a:picLocks noChangeAspect="1"/>
          </p:cNvPicPr>
          <p:nvPr/>
        </p:nvPicPr>
        <p:blipFill>
          <a:blip r:embed="rId2">
            <a:extLst>
              <a:ext uri="{28A0092B-C50C-407E-A947-70E740481C1C}">
                <a14:useLocalDpi xmlns:a14="http://schemas.microsoft.com/office/drawing/2010/main" val="0"/>
              </a:ext>
            </a:extLst>
          </a:blip>
          <a:srcRect t="1678" b="1678"/>
          <a:stretch/>
        </p:blipFill>
        <p:spPr>
          <a:xfrm>
            <a:off x="0" y="0"/>
            <a:ext cx="12192000" cy="6858000"/>
          </a:xfrm>
          <a:prstGeom prst="rect">
            <a:avLst/>
          </a:prstGeom>
        </p:spPr>
      </p:pic>
      <p:sp>
        <p:nvSpPr>
          <p:cNvPr id="5" name="Rectangle 4">
            <a:extLst>
              <a:ext uri="{FF2B5EF4-FFF2-40B4-BE49-F238E27FC236}">
                <a16:creationId xmlns:a16="http://schemas.microsoft.com/office/drawing/2014/main" id="{20CB4B44-D0DC-1208-B9D4-0E58A6BA1B67}"/>
              </a:ext>
            </a:extLst>
          </p:cNvPr>
          <p:cNvSpPr>
            <a:spLocks/>
          </p:cNvSpPr>
          <p:nvPr/>
        </p:nvSpPr>
        <p:spPr>
          <a:xfrm>
            <a:off x="-7" y="-1"/>
            <a:ext cx="12192000" cy="6858000"/>
          </a:xfrm>
          <a:prstGeom prst="rect">
            <a:avLst/>
          </a:prstGeom>
          <a:solidFill>
            <a:srgbClr val="00257D">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a:p>
        </p:txBody>
      </p:sp>
      <p:sp>
        <p:nvSpPr>
          <p:cNvPr id="3" name="Rectangle 2">
            <a:extLst>
              <a:ext uri="{FF2B5EF4-FFF2-40B4-BE49-F238E27FC236}">
                <a16:creationId xmlns:a16="http://schemas.microsoft.com/office/drawing/2014/main" id="{56AAE07C-25A7-378E-8C4E-C739DB9A3CCB}"/>
              </a:ext>
            </a:extLst>
          </p:cNvPr>
          <p:cNvSpPr/>
          <p:nvPr/>
        </p:nvSpPr>
        <p:spPr>
          <a:xfrm>
            <a:off x="-1" y="0"/>
            <a:ext cx="12203056" cy="6789175"/>
          </a:xfrm>
          <a:prstGeom prst="rect">
            <a:avLst/>
          </a:prstGeom>
          <a:gradFill flip="none" rotWithShape="1">
            <a:gsLst>
              <a:gs pos="0">
                <a:srgbClr val="00257D"/>
              </a:gs>
              <a:gs pos="71000">
                <a:srgbClr val="00257D">
                  <a:alpha val="0"/>
                </a:srgbClr>
              </a:gs>
              <a:gs pos="98000">
                <a:srgbClr val="00257D">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F368CCB-2F58-4F61-8281-D0D98F59C0BA}"/>
              </a:ext>
            </a:extLst>
          </p:cNvPr>
          <p:cNvSpPr/>
          <p:nvPr/>
        </p:nvSpPr>
        <p:spPr>
          <a:xfrm>
            <a:off x="1913614" y="1704889"/>
            <a:ext cx="8364772" cy="3448221"/>
          </a:xfrm>
          <a:prstGeom prst="rect">
            <a:avLst/>
          </a:prstGeom>
          <a:solidFill>
            <a:schemeClr val="bg1"/>
          </a:solidFill>
          <a:ln w="57150">
            <a:solidFill>
              <a:schemeClr val="accent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8E6DD2-9891-4205-A7CA-B11AAA0D8FCE}"/>
              </a:ext>
            </a:extLst>
          </p:cNvPr>
          <p:cNvSpPr>
            <a:spLocks noGrp="1"/>
          </p:cNvSpPr>
          <p:nvPr>
            <p:ph type="title"/>
          </p:nvPr>
        </p:nvSpPr>
        <p:spPr>
          <a:xfrm>
            <a:off x="1948070" y="1737029"/>
            <a:ext cx="8269356" cy="3381623"/>
          </a:xfrm>
        </p:spPr>
        <p:txBody>
          <a:bodyPr>
            <a:normAutofit/>
          </a:bodyPr>
          <a:lstStyle>
            <a:lvl1pPr algn="ctr">
              <a:defRPr lang="en-US" sz="5400" b="0" kern="1200" dirty="0">
                <a:solidFill>
                  <a:srgbClr val="00257D"/>
                </a:solidFill>
                <a:latin typeface="+mj-lt"/>
                <a:ea typeface="+mj-ea"/>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40957574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96ACE6B4-ADB2-45FD-8A67-A6AA3A9AEDA2}"/>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p:blipFill>
        <p:spPr>
          <a:xfrm>
            <a:off x="228599" y="6370542"/>
            <a:ext cx="777176" cy="307096"/>
          </a:xfrm>
          <a:prstGeom prst="rect">
            <a:avLst/>
          </a:prstGeom>
        </p:spPr>
      </p:pic>
      <p:sp>
        <p:nvSpPr>
          <p:cNvPr id="2" name="Title Placeholder 1">
            <a:extLst>
              <a:ext uri="{FF2B5EF4-FFF2-40B4-BE49-F238E27FC236}">
                <a16:creationId xmlns:a16="http://schemas.microsoft.com/office/drawing/2014/main" id="{355EC713-66BF-434E-A6D4-42D354979CEF}"/>
              </a:ext>
            </a:extLst>
          </p:cNvPr>
          <p:cNvSpPr>
            <a:spLocks noGrp="1"/>
          </p:cNvSpPr>
          <p:nvPr>
            <p:ph type="title"/>
          </p:nvPr>
        </p:nvSpPr>
        <p:spPr>
          <a:xfrm>
            <a:off x="228600" y="105944"/>
            <a:ext cx="11668431" cy="109728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31EDE3A-4DA8-48EC-8748-9619FC7E6845}"/>
              </a:ext>
            </a:extLst>
          </p:cNvPr>
          <p:cNvSpPr>
            <a:spLocks noGrp="1"/>
          </p:cNvSpPr>
          <p:nvPr>
            <p:ph type="body" idx="1"/>
          </p:nvPr>
        </p:nvSpPr>
        <p:spPr>
          <a:xfrm>
            <a:off x="228599" y="1304809"/>
            <a:ext cx="11668431" cy="47518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8B61CA8D-2025-A83B-551A-6BBACF5D7ECF}"/>
              </a:ext>
            </a:extLst>
          </p:cNvPr>
          <p:cNvSpPr/>
          <p:nvPr/>
        </p:nvSpPr>
        <p:spPr>
          <a:xfrm>
            <a:off x="-5531" y="6787654"/>
            <a:ext cx="12203062" cy="86707"/>
          </a:xfrm>
          <a:prstGeom prst="rect">
            <a:avLst/>
          </a:prstGeom>
          <a:solidFill>
            <a:srgbClr val="00CB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40161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914400" rtl="0" eaLnBrk="1" latinLnBrk="0" hangingPunct="1">
        <a:lnSpc>
          <a:spcPct val="90000"/>
        </a:lnSpc>
        <a:spcBef>
          <a:spcPct val="0"/>
        </a:spcBef>
        <a:buNone/>
        <a:defRPr sz="3600" b="0" kern="1200">
          <a:solidFill>
            <a:srgbClr val="00257D"/>
          </a:solidFill>
          <a:latin typeface="+mj-lt"/>
          <a:ea typeface="+mj-ea"/>
          <a:cs typeface="Segoe UI" panose="020B0502040204020203" pitchFamily="34" charset="0"/>
        </a:defRPr>
      </a:lvl1pPr>
    </p:titleStyle>
    <p:bodyStyle>
      <a:lvl1pPr marL="228600" indent="-228600" algn="l" defTabSz="914400" rtl="0" eaLnBrk="1" latinLnBrk="0" hangingPunct="1">
        <a:lnSpc>
          <a:spcPct val="90000"/>
        </a:lnSpc>
        <a:spcBef>
          <a:spcPts val="1000"/>
        </a:spcBef>
        <a:buClr>
          <a:srgbClr val="223A73"/>
        </a:buClr>
        <a:buFont typeface="Arial" panose="020B0604020202020204" pitchFamily="34" charset="0"/>
        <a:buChar char="•"/>
        <a:defRPr sz="2400" kern="1200">
          <a:solidFill>
            <a:srgbClr val="00257D"/>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Clr>
          <a:srgbClr val="223A73"/>
        </a:buClr>
        <a:buFont typeface="Arial" panose="020B0604020202020204" pitchFamily="34" charset="0"/>
        <a:buChar char="•"/>
        <a:defRPr sz="2000" kern="1200">
          <a:solidFill>
            <a:srgbClr val="00257D"/>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rgbClr val="223A73"/>
        </a:buClr>
        <a:buFont typeface="Arial" panose="020B0604020202020204" pitchFamily="34" charset="0"/>
        <a:buChar char="•"/>
        <a:defRPr sz="1800" kern="1200">
          <a:solidFill>
            <a:srgbClr val="00257D"/>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Clr>
          <a:srgbClr val="223A73"/>
        </a:buClr>
        <a:buFont typeface="Arial" panose="020B0604020202020204" pitchFamily="34" charset="0"/>
        <a:buChar char="•"/>
        <a:defRPr sz="1600" kern="1200">
          <a:solidFill>
            <a:srgbClr val="00257D"/>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Clr>
          <a:srgbClr val="223A73"/>
        </a:buClr>
        <a:buFont typeface="Arial" panose="020B0604020202020204" pitchFamily="34" charset="0"/>
        <a:buChar char="•"/>
        <a:defRPr sz="1600" kern="1200">
          <a:solidFill>
            <a:srgbClr val="00257D"/>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04">
          <p15:clr>
            <a:srgbClr val="F26B43"/>
          </p15:clr>
        </p15:guide>
        <p15:guide id="2" pos="144">
          <p15:clr>
            <a:srgbClr val="F26B43"/>
          </p15:clr>
        </p15:guide>
        <p15:guide id="3" orient="horz" pos="936">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image" Target="../media/image9.png"/><Relationship Id="rId7" Type="http://schemas.openxmlformats.org/officeDocument/2006/relationships/diagramData" Target="../diagrams/data1.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2.svg"/><Relationship Id="rId11" Type="http://schemas.microsoft.com/office/2007/relationships/diagramDrawing" Target="../diagrams/drawing1.xml"/><Relationship Id="rId5" Type="http://schemas.openxmlformats.org/officeDocument/2006/relationships/image" Target="../media/image11.png"/><Relationship Id="rId10" Type="http://schemas.openxmlformats.org/officeDocument/2006/relationships/diagramColors" Target="../diagrams/colors1.xml"/><Relationship Id="rId4" Type="http://schemas.openxmlformats.org/officeDocument/2006/relationships/image" Target="../media/image10.svg"/><Relationship Id="rId9"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8" Type="http://schemas.openxmlformats.org/officeDocument/2006/relationships/hyperlink" Target="https://www.youtube.com/c/TexasDIR" TargetMode="External"/><Relationship Id="rId3" Type="http://schemas.openxmlformats.org/officeDocument/2006/relationships/image" Target="../media/image20.png"/><Relationship Id="rId7" Type="http://schemas.openxmlformats.org/officeDocument/2006/relationships/hyperlink" Target="mailto:OCDO@dir.texas.gov"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 Id="rId9" Type="http://schemas.openxmlformats.org/officeDocument/2006/relationships/image" Target="../media/image24.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01251-ADBD-C9A0-F110-30F24C6FE8B3}"/>
              </a:ext>
            </a:extLst>
          </p:cNvPr>
          <p:cNvSpPr>
            <a:spLocks noGrp="1"/>
          </p:cNvSpPr>
          <p:nvPr>
            <p:ph type="ctrTitle"/>
          </p:nvPr>
        </p:nvSpPr>
        <p:spPr/>
        <p:txBody>
          <a:bodyPr/>
          <a:lstStyle/>
          <a:p>
            <a:r>
              <a:rPr lang="en-US" dirty="0"/>
              <a:t>An Introduction to the </a:t>
            </a:r>
            <a:br>
              <a:rPr lang="en-US" dirty="0"/>
            </a:br>
            <a:r>
              <a:rPr lang="en-US" dirty="0"/>
              <a:t>Texas Open Data Portal</a:t>
            </a:r>
          </a:p>
        </p:txBody>
      </p:sp>
      <p:sp>
        <p:nvSpPr>
          <p:cNvPr id="3" name="Subtitle 2">
            <a:extLst>
              <a:ext uri="{FF2B5EF4-FFF2-40B4-BE49-F238E27FC236}">
                <a16:creationId xmlns:a16="http://schemas.microsoft.com/office/drawing/2014/main" id="{1DFF1A15-29F3-E3DC-3EBF-BB16174F7D04}"/>
              </a:ext>
            </a:extLst>
          </p:cNvPr>
          <p:cNvSpPr>
            <a:spLocks noGrp="1"/>
          </p:cNvSpPr>
          <p:nvPr>
            <p:ph type="subTitle" idx="1"/>
          </p:nvPr>
        </p:nvSpPr>
        <p:spPr/>
        <p:txBody>
          <a:bodyPr/>
          <a:lstStyle/>
          <a:p>
            <a:r>
              <a:rPr lang="en-US" dirty="0">
                <a:latin typeface="+mj-lt"/>
              </a:rPr>
              <a:t>Stacey Lewis</a:t>
            </a:r>
            <a:br>
              <a:rPr lang="en-US" dirty="0">
                <a:latin typeface="+mj-lt"/>
              </a:rPr>
            </a:br>
            <a:r>
              <a:rPr lang="en-US" sz="2400" dirty="0"/>
              <a:t>ODP Administrator</a:t>
            </a:r>
            <a:endParaRPr lang="en-US" dirty="0"/>
          </a:p>
        </p:txBody>
      </p:sp>
    </p:spTree>
    <p:extLst>
      <p:ext uri="{BB962C8B-B14F-4D97-AF65-F5344CB8AC3E}">
        <p14:creationId xmlns:p14="http://schemas.microsoft.com/office/powerpoint/2010/main" val="2381563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D79BEFC-BC2E-40D4-B83A-0D63C1F39818}"/>
              </a:ext>
            </a:extLst>
          </p:cNvPr>
          <p:cNvSpPr>
            <a:spLocks noGrp="1"/>
          </p:cNvSpPr>
          <p:nvPr>
            <p:ph type="title"/>
          </p:nvPr>
        </p:nvSpPr>
        <p:spPr/>
        <p:txBody>
          <a:bodyPr/>
          <a:lstStyle/>
          <a:p>
            <a:r>
              <a:rPr lang="en-US" dirty="0"/>
              <a:t>Statewide Data Program</a:t>
            </a:r>
          </a:p>
        </p:txBody>
      </p:sp>
      <p:sp>
        <p:nvSpPr>
          <p:cNvPr id="13" name="Rectangle 12">
            <a:extLst>
              <a:ext uri="{FF2B5EF4-FFF2-40B4-BE49-F238E27FC236}">
                <a16:creationId xmlns:a16="http://schemas.microsoft.com/office/drawing/2014/main" id="{03A01BE3-EBA2-144C-FB82-3A0DDF32E492}"/>
              </a:ext>
              <a:ext uri="{C183D7F6-B498-43B3-948B-1728B52AA6E4}">
                <adec:decorative xmlns:adec="http://schemas.microsoft.com/office/drawing/2017/decorative" val="1"/>
              </a:ext>
            </a:extLst>
          </p:cNvPr>
          <p:cNvSpPr/>
          <p:nvPr/>
        </p:nvSpPr>
        <p:spPr>
          <a:xfrm>
            <a:off x="592634" y="3272931"/>
            <a:ext cx="2111341" cy="2004530"/>
          </a:xfrm>
          <a:prstGeom prst="rect">
            <a:avLst/>
          </a:prstGeom>
          <a:solidFill>
            <a:srgbClr val="0073EB">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5425" defTabSz="502920">
              <a:defRPr/>
            </a:pPr>
            <a:endParaRPr lang="en-US" dirty="0">
              <a:solidFill>
                <a:srgbClr val="00257D"/>
              </a:solidFill>
            </a:endParaRPr>
          </a:p>
        </p:txBody>
      </p:sp>
      <p:sp>
        <p:nvSpPr>
          <p:cNvPr id="14" name="Rectangle 13">
            <a:extLst>
              <a:ext uri="{FF2B5EF4-FFF2-40B4-BE49-F238E27FC236}">
                <a16:creationId xmlns:a16="http://schemas.microsoft.com/office/drawing/2014/main" id="{94DB2782-14CC-F21A-FD7C-3EAAF5E5E2B2}"/>
              </a:ext>
              <a:ext uri="{C183D7F6-B498-43B3-948B-1728B52AA6E4}">
                <adec:decorative xmlns:adec="http://schemas.microsoft.com/office/drawing/2017/decorative" val="1"/>
              </a:ext>
            </a:extLst>
          </p:cNvPr>
          <p:cNvSpPr/>
          <p:nvPr/>
        </p:nvSpPr>
        <p:spPr>
          <a:xfrm>
            <a:off x="2822164" y="3296150"/>
            <a:ext cx="2111341" cy="1981311"/>
          </a:xfrm>
          <a:prstGeom prst="rect">
            <a:avLst/>
          </a:prstGeom>
          <a:solidFill>
            <a:srgbClr val="0073EB">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5425" defTabSz="502920">
              <a:defRPr/>
            </a:pPr>
            <a:endParaRPr lang="en-US" dirty="0">
              <a:solidFill>
                <a:srgbClr val="00257D"/>
              </a:solidFill>
            </a:endParaRPr>
          </a:p>
        </p:txBody>
      </p:sp>
      <p:sp>
        <p:nvSpPr>
          <p:cNvPr id="15" name="Rectangle 14">
            <a:extLst>
              <a:ext uri="{FF2B5EF4-FFF2-40B4-BE49-F238E27FC236}">
                <a16:creationId xmlns:a16="http://schemas.microsoft.com/office/drawing/2014/main" id="{56134B91-C9A6-3269-2BFA-A26BB3A3EBDC}"/>
              </a:ext>
              <a:ext uri="{C183D7F6-B498-43B3-948B-1728B52AA6E4}">
                <adec:decorative xmlns:adec="http://schemas.microsoft.com/office/drawing/2017/decorative" val="1"/>
              </a:ext>
            </a:extLst>
          </p:cNvPr>
          <p:cNvSpPr/>
          <p:nvPr/>
        </p:nvSpPr>
        <p:spPr>
          <a:xfrm>
            <a:off x="5065712" y="3296150"/>
            <a:ext cx="2111341" cy="1981311"/>
          </a:xfrm>
          <a:prstGeom prst="rect">
            <a:avLst/>
          </a:prstGeom>
          <a:solidFill>
            <a:srgbClr val="0073EB">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5425" defTabSz="502920">
              <a:defRPr/>
            </a:pPr>
            <a:endParaRPr lang="en-US" dirty="0">
              <a:solidFill>
                <a:srgbClr val="00257D"/>
              </a:solidFill>
            </a:endParaRPr>
          </a:p>
        </p:txBody>
      </p:sp>
      <p:sp>
        <p:nvSpPr>
          <p:cNvPr id="16" name="Rectangle 15">
            <a:extLst>
              <a:ext uri="{FF2B5EF4-FFF2-40B4-BE49-F238E27FC236}">
                <a16:creationId xmlns:a16="http://schemas.microsoft.com/office/drawing/2014/main" id="{D8370AD1-0A4E-A829-F883-BD41AEEBEEE3}"/>
              </a:ext>
              <a:ext uri="{C183D7F6-B498-43B3-948B-1728B52AA6E4}">
                <adec:decorative xmlns:adec="http://schemas.microsoft.com/office/drawing/2017/decorative" val="1"/>
              </a:ext>
            </a:extLst>
          </p:cNvPr>
          <p:cNvSpPr/>
          <p:nvPr/>
        </p:nvSpPr>
        <p:spPr>
          <a:xfrm>
            <a:off x="7309260" y="3296150"/>
            <a:ext cx="2111341" cy="1981311"/>
          </a:xfrm>
          <a:prstGeom prst="rect">
            <a:avLst/>
          </a:prstGeom>
          <a:solidFill>
            <a:srgbClr val="0073EB">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5425" defTabSz="502920">
              <a:defRPr/>
            </a:pPr>
            <a:endParaRPr lang="en-US" dirty="0">
              <a:solidFill>
                <a:srgbClr val="00257D"/>
              </a:solidFill>
            </a:endParaRPr>
          </a:p>
        </p:txBody>
      </p:sp>
      <p:sp>
        <p:nvSpPr>
          <p:cNvPr id="17" name="Rectangle 16">
            <a:extLst>
              <a:ext uri="{FF2B5EF4-FFF2-40B4-BE49-F238E27FC236}">
                <a16:creationId xmlns:a16="http://schemas.microsoft.com/office/drawing/2014/main" id="{58CE22D2-C89C-A05B-4E72-0CCD7709CEB0}"/>
              </a:ext>
              <a:ext uri="{C183D7F6-B498-43B3-948B-1728B52AA6E4}">
                <adec:decorative xmlns:adec="http://schemas.microsoft.com/office/drawing/2017/decorative" val="1"/>
              </a:ext>
            </a:extLst>
          </p:cNvPr>
          <p:cNvSpPr/>
          <p:nvPr/>
        </p:nvSpPr>
        <p:spPr>
          <a:xfrm>
            <a:off x="9552807" y="3296150"/>
            <a:ext cx="2111341" cy="1981311"/>
          </a:xfrm>
          <a:prstGeom prst="rect">
            <a:avLst/>
          </a:prstGeom>
          <a:solidFill>
            <a:srgbClr val="0073EB">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5425" defTabSz="502920">
              <a:defRPr/>
            </a:pPr>
            <a:endParaRPr lang="en-US" dirty="0">
              <a:solidFill>
                <a:srgbClr val="00257D"/>
              </a:solidFill>
            </a:endParaRPr>
          </a:p>
        </p:txBody>
      </p:sp>
      <p:sp>
        <p:nvSpPr>
          <p:cNvPr id="18" name="Content Placeholder 114">
            <a:extLst>
              <a:ext uri="{FF2B5EF4-FFF2-40B4-BE49-F238E27FC236}">
                <a16:creationId xmlns:a16="http://schemas.microsoft.com/office/drawing/2014/main" id="{0669451A-63A5-5FED-5085-76E73C6C6B59}"/>
              </a:ext>
            </a:extLst>
          </p:cNvPr>
          <p:cNvSpPr txBox="1">
            <a:spLocks/>
          </p:cNvSpPr>
          <p:nvPr/>
        </p:nvSpPr>
        <p:spPr>
          <a:xfrm>
            <a:off x="1394756" y="1630143"/>
            <a:ext cx="9537713" cy="1454223"/>
          </a:xfrm>
          <a:prstGeom prst="rect">
            <a:avLst/>
          </a:prstGeom>
        </p:spPr>
        <p:txBody>
          <a:bodyPr/>
          <a:lstStyle>
            <a:lvl1pPr marL="228600" indent="-228600" algn="l" defTabSz="914400" rtl="0" eaLnBrk="1" latinLnBrk="0" hangingPunct="1">
              <a:lnSpc>
                <a:spcPct val="90000"/>
              </a:lnSpc>
              <a:spcBef>
                <a:spcPts val="1000"/>
              </a:spcBef>
              <a:buClr>
                <a:srgbClr val="223A73"/>
              </a:buClr>
              <a:buFont typeface="Arial" panose="020B0604020202020204" pitchFamily="34" charset="0"/>
              <a:buChar char="•"/>
              <a:defRPr sz="2400" kern="1200">
                <a:solidFill>
                  <a:srgbClr val="00257D"/>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Clr>
                <a:srgbClr val="223A73"/>
              </a:buClr>
              <a:buFont typeface="Arial" panose="020B0604020202020204" pitchFamily="34" charset="0"/>
              <a:buChar char="•"/>
              <a:defRPr sz="2000" kern="1200">
                <a:solidFill>
                  <a:srgbClr val="00257D"/>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rgbClr val="223A73"/>
              </a:buClr>
              <a:buFont typeface="Arial" panose="020B0604020202020204" pitchFamily="34" charset="0"/>
              <a:buChar char="•"/>
              <a:defRPr sz="1800" kern="1200">
                <a:solidFill>
                  <a:srgbClr val="00257D"/>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Clr>
                <a:srgbClr val="223A73"/>
              </a:buClr>
              <a:buFont typeface="Arial" panose="020B0604020202020204" pitchFamily="34" charset="0"/>
              <a:buChar char="•"/>
              <a:defRPr sz="1600" kern="1200">
                <a:solidFill>
                  <a:srgbClr val="00257D"/>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Clr>
                <a:srgbClr val="223A73"/>
              </a:buClr>
              <a:buFont typeface="Arial" panose="020B0604020202020204" pitchFamily="34" charset="0"/>
              <a:buChar char="•"/>
              <a:defRPr sz="1600" kern="1200">
                <a:solidFill>
                  <a:srgbClr val="00257D"/>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rgbClr val="0073EB"/>
                </a:solidFill>
                <a:latin typeface="+mj-lt"/>
              </a:rPr>
              <a:t>Through leadership and collaboration, </a:t>
            </a:r>
            <a:br>
              <a:rPr lang="en-US" dirty="0">
                <a:solidFill>
                  <a:srgbClr val="0073EB"/>
                </a:solidFill>
                <a:latin typeface="+mj-lt"/>
              </a:rPr>
            </a:br>
            <a:r>
              <a:rPr lang="en-US" dirty="0">
                <a:solidFill>
                  <a:srgbClr val="0073EB"/>
                </a:solidFill>
                <a:latin typeface="+mj-lt"/>
              </a:rPr>
              <a:t>the Office of the Chief Data Officer establishes </a:t>
            </a:r>
            <a:br>
              <a:rPr lang="en-US" dirty="0">
                <a:solidFill>
                  <a:srgbClr val="0073EB"/>
                </a:solidFill>
                <a:latin typeface="+mj-lt"/>
              </a:rPr>
            </a:br>
            <a:r>
              <a:rPr lang="en-US" dirty="0">
                <a:solidFill>
                  <a:srgbClr val="0073EB"/>
                </a:solidFill>
                <a:latin typeface="+mj-lt"/>
              </a:rPr>
              <a:t>the statewide data management strategic direction </a:t>
            </a:r>
            <a:br>
              <a:rPr lang="en-US" dirty="0">
                <a:solidFill>
                  <a:srgbClr val="0073EB"/>
                </a:solidFill>
                <a:latin typeface="+mj-lt"/>
              </a:rPr>
            </a:br>
            <a:r>
              <a:rPr lang="en-US" dirty="0">
                <a:solidFill>
                  <a:srgbClr val="0073EB"/>
                </a:solidFill>
                <a:latin typeface="+mj-lt"/>
              </a:rPr>
              <a:t>and best practices for our community of customers.</a:t>
            </a:r>
            <a:endParaRPr lang="en-US" dirty="0">
              <a:latin typeface="+mj-lt"/>
            </a:endParaRPr>
          </a:p>
        </p:txBody>
      </p:sp>
      <p:grpSp>
        <p:nvGrpSpPr>
          <p:cNvPr id="19" name="Group 18">
            <a:extLst>
              <a:ext uri="{FF2B5EF4-FFF2-40B4-BE49-F238E27FC236}">
                <a16:creationId xmlns:a16="http://schemas.microsoft.com/office/drawing/2014/main" id="{4702A368-72A6-0346-7050-6EC393288823}"/>
              </a:ext>
              <a:ext uri="{C183D7F6-B498-43B3-948B-1728B52AA6E4}">
                <adec:decorative xmlns:adec="http://schemas.microsoft.com/office/drawing/2017/decorative" val="1"/>
              </a:ext>
            </a:extLst>
          </p:cNvPr>
          <p:cNvGrpSpPr/>
          <p:nvPr/>
        </p:nvGrpSpPr>
        <p:grpSpPr>
          <a:xfrm>
            <a:off x="1394756" y="4442725"/>
            <a:ext cx="647700" cy="647700"/>
            <a:chOff x="1720858" y="5229321"/>
            <a:chExt cx="647700" cy="647700"/>
          </a:xfrm>
        </p:grpSpPr>
        <p:sp>
          <p:nvSpPr>
            <p:cNvPr id="20" name="Freeform: Shape 19">
              <a:extLst>
                <a:ext uri="{FF2B5EF4-FFF2-40B4-BE49-F238E27FC236}">
                  <a16:creationId xmlns:a16="http://schemas.microsoft.com/office/drawing/2014/main" id="{F753D1BD-31CC-B60F-4D60-4594CC4753E7}"/>
                </a:ext>
              </a:extLst>
            </p:cNvPr>
            <p:cNvSpPr/>
            <p:nvPr/>
          </p:nvSpPr>
          <p:spPr>
            <a:xfrm>
              <a:off x="1720858" y="5229321"/>
              <a:ext cx="647700" cy="647700"/>
            </a:xfrm>
            <a:custGeom>
              <a:avLst/>
              <a:gdLst>
                <a:gd name="connsiteX0" fmla="*/ 57150 w 647700"/>
                <a:gd name="connsiteY0" fmla="*/ 0 h 647700"/>
                <a:gd name="connsiteX1" fmla="*/ 0 w 647700"/>
                <a:gd name="connsiteY1" fmla="*/ 0 h 647700"/>
                <a:gd name="connsiteX2" fmla="*/ 0 w 647700"/>
                <a:gd name="connsiteY2" fmla="*/ 647700 h 647700"/>
                <a:gd name="connsiteX3" fmla="*/ 647700 w 647700"/>
                <a:gd name="connsiteY3" fmla="*/ 647700 h 647700"/>
                <a:gd name="connsiteX4" fmla="*/ 647700 w 647700"/>
                <a:gd name="connsiteY4" fmla="*/ 590550 h 647700"/>
                <a:gd name="connsiteX5" fmla="*/ 57150 w 647700"/>
                <a:gd name="connsiteY5" fmla="*/ 59055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7700" h="647700">
                  <a:moveTo>
                    <a:pt x="57150" y="0"/>
                  </a:moveTo>
                  <a:lnTo>
                    <a:pt x="0" y="0"/>
                  </a:lnTo>
                  <a:lnTo>
                    <a:pt x="0" y="647700"/>
                  </a:lnTo>
                  <a:lnTo>
                    <a:pt x="647700" y="647700"/>
                  </a:lnTo>
                  <a:lnTo>
                    <a:pt x="647700" y="590550"/>
                  </a:lnTo>
                  <a:lnTo>
                    <a:pt x="57150" y="590550"/>
                  </a:lnTo>
                  <a:close/>
                </a:path>
              </a:pathLst>
            </a:custGeom>
            <a:solidFill>
              <a:srgbClr val="0073EB"/>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596782F3-20AF-1478-F589-25EA1F35D405}"/>
                </a:ext>
              </a:extLst>
            </p:cNvPr>
            <p:cNvSpPr/>
            <p:nvPr/>
          </p:nvSpPr>
          <p:spPr>
            <a:xfrm>
              <a:off x="1835158" y="5429346"/>
              <a:ext cx="104775" cy="333375"/>
            </a:xfrm>
            <a:custGeom>
              <a:avLst/>
              <a:gdLst>
                <a:gd name="connsiteX0" fmla="*/ 0 w 104775"/>
                <a:gd name="connsiteY0" fmla="*/ 0 h 333375"/>
                <a:gd name="connsiteX1" fmla="*/ 104775 w 104775"/>
                <a:gd name="connsiteY1" fmla="*/ 0 h 333375"/>
                <a:gd name="connsiteX2" fmla="*/ 104775 w 104775"/>
                <a:gd name="connsiteY2" fmla="*/ 333375 h 333375"/>
                <a:gd name="connsiteX3" fmla="*/ 0 w 104775"/>
                <a:gd name="connsiteY3" fmla="*/ 333375 h 333375"/>
              </a:gdLst>
              <a:ahLst/>
              <a:cxnLst>
                <a:cxn ang="0">
                  <a:pos x="connsiteX0" y="connsiteY0"/>
                </a:cxn>
                <a:cxn ang="0">
                  <a:pos x="connsiteX1" y="connsiteY1"/>
                </a:cxn>
                <a:cxn ang="0">
                  <a:pos x="connsiteX2" y="connsiteY2"/>
                </a:cxn>
                <a:cxn ang="0">
                  <a:pos x="connsiteX3" y="connsiteY3"/>
                </a:cxn>
              </a:cxnLst>
              <a:rect l="l" t="t" r="r" b="b"/>
              <a:pathLst>
                <a:path w="104775" h="333375">
                  <a:moveTo>
                    <a:pt x="0" y="0"/>
                  </a:moveTo>
                  <a:lnTo>
                    <a:pt x="104775" y="0"/>
                  </a:lnTo>
                  <a:lnTo>
                    <a:pt x="104775" y="333375"/>
                  </a:lnTo>
                  <a:lnTo>
                    <a:pt x="0" y="333375"/>
                  </a:lnTo>
                  <a:close/>
                </a:path>
              </a:pathLst>
            </a:custGeom>
            <a:solidFill>
              <a:srgbClr val="0073EB"/>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F9AD90E0-4EFE-80A9-013B-36C583CF0B7B}"/>
                </a:ext>
              </a:extLst>
            </p:cNvPr>
            <p:cNvSpPr/>
            <p:nvPr/>
          </p:nvSpPr>
          <p:spPr>
            <a:xfrm>
              <a:off x="1978033" y="5229321"/>
              <a:ext cx="104775" cy="533400"/>
            </a:xfrm>
            <a:custGeom>
              <a:avLst/>
              <a:gdLst>
                <a:gd name="connsiteX0" fmla="*/ 0 w 104775"/>
                <a:gd name="connsiteY0" fmla="*/ 0 h 533400"/>
                <a:gd name="connsiteX1" fmla="*/ 104775 w 104775"/>
                <a:gd name="connsiteY1" fmla="*/ 0 h 533400"/>
                <a:gd name="connsiteX2" fmla="*/ 104775 w 104775"/>
                <a:gd name="connsiteY2" fmla="*/ 533400 h 533400"/>
                <a:gd name="connsiteX3" fmla="*/ 0 w 104775"/>
                <a:gd name="connsiteY3" fmla="*/ 533400 h 533400"/>
              </a:gdLst>
              <a:ahLst/>
              <a:cxnLst>
                <a:cxn ang="0">
                  <a:pos x="connsiteX0" y="connsiteY0"/>
                </a:cxn>
                <a:cxn ang="0">
                  <a:pos x="connsiteX1" y="connsiteY1"/>
                </a:cxn>
                <a:cxn ang="0">
                  <a:pos x="connsiteX2" y="connsiteY2"/>
                </a:cxn>
                <a:cxn ang="0">
                  <a:pos x="connsiteX3" y="connsiteY3"/>
                </a:cxn>
              </a:cxnLst>
              <a:rect l="l" t="t" r="r" b="b"/>
              <a:pathLst>
                <a:path w="104775" h="533400">
                  <a:moveTo>
                    <a:pt x="0" y="0"/>
                  </a:moveTo>
                  <a:lnTo>
                    <a:pt x="104775" y="0"/>
                  </a:lnTo>
                  <a:lnTo>
                    <a:pt x="104775" y="533400"/>
                  </a:lnTo>
                  <a:lnTo>
                    <a:pt x="0" y="533400"/>
                  </a:lnTo>
                  <a:close/>
                </a:path>
              </a:pathLst>
            </a:custGeom>
            <a:solidFill>
              <a:srgbClr val="0073EB"/>
            </a:solid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9B411658-22FC-AF97-5EB9-CC03079B8445}"/>
                </a:ext>
              </a:extLst>
            </p:cNvPr>
            <p:cNvSpPr/>
            <p:nvPr/>
          </p:nvSpPr>
          <p:spPr>
            <a:xfrm>
              <a:off x="2120908" y="5429346"/>
              <a:ext cx="104775" cy="333375"/>
            </a:xfrm>
            <a:custGeom>
              <a:avLst/>
              <a:gdLst>
                <a:gd name="connsiteX0" fmla="*/ 0 w 104775"/>
                <a:gd name="connsiteY0" fmla="*/ 0 h 333375"/>
                <a:gd name="connsiteX1" fmla="*/ 104775 w 104775"/>
                <a:gd name="connsiteY1" fmla="*/ 0 h 333375"/>
                <a:gd name="connsiteX2" fmla="*/ 104775 w 104775"/>
                <a:gd name="connsiteY2" fmla="*/ 333375 h 333375"/>
                <a:gd name="connsiteX3" fmla="*/ 0 w 104775"/>
                <a:gd name="connsiteY3" fmla="*/ 333375 h 333375"/>
              </a:gdLst>
              <a:ahLst/>
              <a:cxnLst>
                <a:cxn ang="0">
                  <a:pos x="connsiteX0" y="connsiteY0"/>
                </a:cxn>
                <a:cxn ang="0">
                  <a:pos x="connsiteX1" y="connsiteY1"/>
                </a:cxn>
                <a:cxn ang="0">
                  <a:pos x="connsiteX2" y="connsiteY2"/>
                </a:cxn>
                <a:cxn ang="0">
                  <a:pos x="connsiteX3" y="connsiteY3"/>
                </a:cxn>
              </a:cxnLst>
              <a:rect l="l" t="t" r="r" b="b"/>
              <a:pathLst>
                <a:path w="104775" h="333375">
                  <a:moveTo>
                    <a:pt x="0" y="0"/>
                  </a:moveTo>
                  <a:lnTo>
                    <a:pt x="104775" y="0"/>
                  </a:lnTo>
                  <a:lnTo>
                    <a:pt x="104775" y="333375"/>
                  </a:lnTo>
                  <a:lnTo>
                    <a:pt x="0" y="333375"/>
                  </a:lnTo>
                  <a:close/>
                </a:path>
              </a:pathLst>
            </a:custGeom>
            <a:solidFill>
              <a:srgbClr val="0073EB"/>
            </a:solid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51A3DC20-F297-4DDB-7313-A263B690849B}"/>
                </a:ext>
              </a:extLst>
            </p:cNvPr>
            <p:cNvSpPr/>
            <p:nvPr/>
          </p:nvSpPr>
          <p:spPr>
            <a:xfrm>
              <a:off x="2263783" y="5591271"/>
              <a:ext cx="104775" cy="171450"/>
            </a:xfrm>
            <a:custGeom>
              <a:avLst/>
              <a:gdLst>
                <a:gd name="connsiteX0" fmla="*/ 0 w 104775"/>
                <a:gd name="connsiteY0" fmla="*/ 0 h 171450"/>
                <a:gd name="connsiteX1" fmla="*/ 104775 w 104775"/>
                <a:gd name="connsiteY1" fmla="*/ 0 h 171450"/>
                <a:gd name="connsiteX2" fmla="*/ 104775 w 104775"/>
                <a:gd name="connsiteY2" fmla="*/ 171450 h 171450"/>
                <a:gd name="connsiteX3" fmla="*/ 0 w 104775"/>
                <a:gd name="connsiteY3" fmla="*/ 171450 h 171450"/>
              </a:gdLst>
              <a:ahLst/>
              <a:cxnLst>
                <a:cxn ang="0">
                  <a:pos x="connsiteX0" y="connsiteY0"/>
                </a:cxn>
                <a:cxn ang="0">
                  <a:pos x="connsiteX1" y="connsiteY1"/>
                </a:cxn>
                <a:cxn ang="0">
                  <a:pos x="connsiteX2" y="connsiteY2"/>
                </a:cxn>
                <a:cxn ang="0">
                  <a:pos x="connsiteX3" y="connsiteY3"/>
                </a:cxn>
              </a:cxnLst>
              <a:rect l="l" t="t" r="r" b="b"/>
              <a:pathLst>
                <a:path w="104775" h="171450">
                  <a:moveTo>
                    <a:pt x="0" y="0"/>
                  </a:moveTo>
                  <a:lnTo>
                    <a:pt x="104775" y="0"/>
                  </a:lnTo>
                  <a:lnTo>
                    <a:pt x="104775" y="171450"/>
                  </a:lnTo>
                  <a:lnTo>
                    <a:pt x="0" y="171450"/>
                  </a:lnTo>
                  <a:close/>
                </a:path>
              </a:pathLst>
            </a:custGeom>
            <a:solidFill>
              <a:srgbClr val="0073EB"/>
            </a:solidFill>
            <a:ln w="9525" cap="flat">
              <a:noFill/>
              <a:prstDash val="solid"/>
              <a:miter/>
            </a:ln>
          </p:spPr>
          <p:txBody>
            <a:bodyPr rtlCol="0" anchor="ctr"/>
            <a:lstStyle/>
            <a:p>
              <a:endParaRPr lang="en-US"/>
            </a:p>
          </p:txBody>
        </p:sp>
      </p:grpSp>
      <p:sp>
        <p:nvSpPr>
          <p:cNvPr id="25" name="TextBox 24">
            <a:extLst>
              <a:ext uri="{FF2B5EF4-FFF2-40B4-BE49-F238E27FC236}">
                <a16:creationId xmlns:a16="http://schemas.microsoft.com/office/drawing/2014/main" id="{8E1C7B01-52F4-141C-7561-13A8ABACA9E6}"/>
              </a:ext>
            </a:extLst>
          </p:cNvPr>
          <p:cNvSpPr txBox="1"/>
          <p:nvPr/>
        </p:nvSpPr>
        <p:spPr>
          <a:xfrm>
            <a:off x="574251" y="3491061"/>
            <a:ext cx="2020784" cy="733534"/>
          </a:xfrm>
          <a:prstGeom prst="rect">
            <a:avLst/>
          </a:prstGeom>
          <a:noFill/>
        </p:spPr>
        <p:txBody>
          <a:bodyPr wrap="square" lIns="91440" tIns="45720" rIns="91440" bIns="45720" anchor="t">
            <a:spAutoFit/>
          </a:bodyPr>
          <a:lstStyle>
            <a:defPPr>
              <a:defRPr lang="en-US"/>
            </a:defPPr>
            <a:lvl1pPr marR="0">
              <a:spcBef>
                <a:spcPts val="600"/>
              </a:spcBef>
              <a:spcAft>
                <a:spcPts val="0"/>
              </a:spcAft>
              <a:defRPr sz="1200">
                <a:effectLst/>
                <a:latin typeface="Segoe UI" panose="020B0502040204020203" pitchFamily="34" charset="0"/>
                <a:ea typeface="Calibri" panose="020F0502020204030204" pitchFamily="34" charset="0"/>
                <a:cs typeface="Segoe UI" panose="020B0502040204020203" pitchFamily="34" charset="0"/>
              </a:defRPr>
            </a:lvl1pPr>
          </a:lstStyle>
          <a:p>
            <a:pPr algn="ctr">
              <a:lnSpc>
                <a:spcPts val="2500"/>
              </a:lnSpc>
            </a:pPr>
            <a:r>
              <a:rPr lang="en-US" sz="2100" dirty="0">
                <a:latin typeface="+mj-lt"/>
                <a:cs typeface="Segoe UI"/>
              </a:rPr>
              <a:t>Data Management</a:t>
            </a:r>
            <a:endParaRPr lang="en-US" sz="2100" dirty="0">
              <a:latin typeface="+mj-lt"/>
            </a:endParaRPr>
          </a:p>
        </p:txBody>
      </p:sp>
      <p:grpSp>
        <p:nvGrpSpPr>
          <p:cNvPr id="26" name="Group 25">
            <a:extLst>
              <a:ext uri="{FF2B5EF4-FFF2-40B4-BE49-F238E27FC236}">
                <a16:creationId xmlns:a16="http://schemas.microsoft.com/office/drawing/2014/main" id="{43567A7F-D08E-02F5-8CA6-A96905D20138}"/>
              </a:ext>
              <a:ext uri="{C183D7F6-B498-43B3-948B-1728B52AA6E4}">
                <adec:decorative xmlns:adec="http://schemas.microsoft.com/office/drawing/2017/decorative" val="1"/>
              </a:ext>
            </a:extLst>
          </p:cNvPr>
          <p:cNvGrpSpPr/>
          <p:nvPr/>
        </p:nvGrpSpPr>
        <p:grpSpPr>
          <a:xfrm>
            <a:off x="8152467" y="4277296"/>
            <a:ext cx="558935" cy="817218"/>
            <a:chOff x="-1143003" y="2866248"/>
            <a:chExt cx="584206" cy="704850"/>
          </a:xfrm>
        </p:grpSpPr>
        <p:sp>
          <p:nvSpPr>
            <p:cNvPr id="27" name="Freeform: Shape 26">
              <a:extLst>
                <a:ext uri="{FF2B5EF4-FFF2-40B4-BE49-F238E27FC236}">
                  <a16:creationId xmlns:a16="http://schemas.microsoft.com/office/drawing/2014/main" id="{C81C6AE3-89B0-14B5-BEBF-9C420073E982}"/>
                </a:ext>
              </a:extLst>
            </p:cNvPr>
            <p:cNvSpPr/>
            <p:nvPr/>
          </p:nvSpPr>
          <p:spPr>
            <a:xfrm>
              <a:off x="-1143003" y="2866248"/>
              <a:ext cx="584206" cy="704850"/>
            </a:xfrm>
            <a:custGeom>
              <a:avLst/>
              <a:gdLst>
                <a:gd name="connsiteX0" fmla="*/ 292103 w 584206"/>
                <a:gd name="connsiteY0" fmla="*/ 0 h 704850"/>
                <a:gd name="connsiteX1" fmla="*/ 0 w 584206"/>
                <a:gd name="connsiteY1" fmla="*/ 117472 h 704850"/>
                <a:gd name="connsiteX2" fmla="*/ 0 w 584206"/>
                <a:gd name="connsiteY2" fmla="*/ 587378 h 704850"/>
                <a:gd name="connsiteX3" fmla="*/ 292103 w 584206"/>
                <a:gd name="connsiteY3" fmla="*/ 704850 h 704850"/>
                <a:gd name="connsiteX4" fmla="*/ 584206 w 584206"/>
                <a:gd name="connsiteY4" fmla="*/ 587378 h 704850"/>
                <a:gd name="connsiteX5" fmla="*/ 584206 w 584206"/>
                <a:gd name="connsiteY5" fmla="*/ 117472 h 704850"/>
                <a:gd name="connsiteX6" fmla="*/ 292103 w 584206"/>
                <a:gd name="connsiteY6" fmla="*/ 0 h 704850"/>
                <a:gd name="connsiteX7" fmla="*/ 292103 w 584206"/>
                <a:gd name="connsiteY7" fmla="*/ 57150 h 704850"/>
                <a:gd name="connsiteX8" fmla="*/ 527056 w 584206"/>
                <a:gd name="connsiteY8" fmla="*/ 117472 h 704850"/>
                <a:gd name="connsiteX9" fmla="*/ 292103 w 584206"/>
                <a:gd name="connsiteY9" fmla="*/ 177803 h 704850"/>
                <a:gd name="connsiteX10" fmla="*/ 57150 w 584206"/>
                <a:gd name="connsiteY10" fmla="*/ 117472 h 704850"/>
                <a:gd name="connsiteX11" fmla="*/ 292103 w 584206"/>
                <a:gd name="connsiteY11" fmla="*/ 57150 h 704850"/>
                <a:gd name="connsiteX12" fmla="*/ 292103 w 584206"/>
                <a:gd name="connsiteY12" fmla="*/ 647700 h 704850"/>
                <a:gd name="connsiteX13" fmla="*/ 57150 w 584206"/>
                <a:gd name="connsiteY13" fmla="*/ 587378 h 704850"/>
                <a:gd name="connsiteX14" fmla="*/ 57150 w 584206"/>
                <a:gd name="connsiteY14" fmla="*/ 191043 h 704850"/>
                <a:gd name="connsiteX15" fmla="*/ 292103 w 584206"/>
                <a:gd name="connsiteY15" fmla="*/ 234953 h 704850"/>
                <a:gd name="connsiteX16" fmla="*/ 527056 w 584206"/>
                <a:gd name="connsiteY16" fmla="*/ 191043 h 704850"/>
                <a:gd name="connsiteX17" fmla="*/ 527056 w 584206"/>
                <a:gd name="connsiteY17" fmla="*/ 587378 h 704850"/>
                <a:gd name="connsiteX18" fmla="*/ 292103 w 584206"/>
                <a:gd name="connsiteY18" fmla="*/ 647700 h 7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4206" h="704850">
                  <a:moveTo>
                    <a:pt x="292103" y="0"/>
                  </a:moveTo>
                  <a:cubicBezTo>
                    <a:pt x="151419" y="0"/>
                    <a:pt x="0" y="36757"/>
                    <a:pt x="0" y="117472"/>
                  </a:cubicBezTo>
                  <a:lnTo>
                    <a:pt x="0" y="587378"/>
                  </a:lnTo>
                  <a:cubicBezTo>
                    <a:pt x="0" y="668093"/>
                    <a:pt x="151419" y="704850"/>
                    <a:pt x="292103" y="704850"/>
                  </a:cubicBezTo>
                  <a:cubicBezTo>
                    <a:pt x="432787" y="704850"/>
                    <a:pt x="584206" y="668093"/>
                    <a:pt x="584206" y="587378"/>
                  </a:cubicBezTo>
                  <a:lnTo>
                    <a:pt x="584206" y="117472"/>
                  </a:lnTo>
                  <a:cubicBezTo>
                    <a:pt x="584206" y="36757"/>
                    <a:pt x="432787" y="0"/>
                    <a:pt x="292103" y="0"/>
                  </a:cubicBezTo>
                  <a:close/>
                  <a:moveTo>
                    <a:pt x="292103" y="57150"/>
                  </a:moveTo>
                  <a:cubicBezTo>
                    <a:pt x="444722" y="57150"/>
                    <a:pt x="527056" y="100013"/>
                    <a:pt x="527056" y="117472"/>
                  </a:cubicBezTo>
                  <a:cubicBezTo>
                    <a:pt x="527056" y="134931"/>
                    <a:pt x="444722" y="177803"/>
                    <a:pt x="292103" y="177803"/>
                  </a:cubicBezTo>
                  <a:cubicBezTo>
                    <a:pt x="139484" y="177803"/>
                    <a:pt x="57150" y="134941"/>
                    <a:pt x="57150" y="117472"/>
                  </a:cubicBezTo>
                  <a:cubicBezTo>
                    <a:pt x="57150" y="100003"/>
                    <a:pt x="139484" y="57150"/>
                    <a:pt x="292103" y="57150"/>
                  </a:cubicBezTo>
                  <a:close/>
                  <a:moveTo>
                    <a:pt x="292103" y="647700"/>
                  </a:moveTo>
                  <a:cubicBezTo>
                    <a:pt x="139484" y="647700"/>
                    <a:pt x="57150" y="604838"/>
                    <a:pt x="57150" y="587378"/>
                  </a:cubicBezTo>
                  <a:lnTo>
                    <a:pt x="57150" y="191043"/>
                  </a:lnTo>
                  <a:cubicBezTo>
                    <a:pt x="114014" y="220866"/>
                    <a:pt x="205092" y="234953"/>
                    <a:pt x="292103" y="234953"/>
                  </a:cubicBezTo>
                  <a:cubicBezTo>
                    <a:pt x="379114" y="234953"/>
                    <a:pt x="470221" y="220866"/>
                    <a:pt x="527056" y="191043"/>
                  </a:cubicBezTo>
                  <a:lnTo>
                    <a:pt x="527056" y="587378"/>
                  </a:lnTo>
                  <a:cubicBezTo>
                    <a:pt x="527056" y="604838"/>
                    <a:pt x="444722" y="647700"/>
                    <a:pt x="292103" y="647700"/>
                  </a:cubicBezTo>
                  <a:close/>
                </a:path>
              </a:pathLst>
            </a:custGeom>
            <a:solidFill>
              <a:srgbClr val="0073EB"/>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C9159949-3AB4-326D-F790-35B39C56D267}"/>
                </a:ext>
              </a:extLst>
            </p:cNvPr>
            <p:cNvSpPr/>
            <p:nvPr/>
          </p:nvSpPr>
          <p:spPr>
            <a:xfrm>
              <a:off x="-1008938" y="3364796"/>
              <a:ext cx="41205" cy="26355"/>
            </a:xfrm>
            <a:custGeom>
              <a:avLst/>
              <a:gdLst>
                <a:gd name="connsiteX0" fmla="*/ 0 w 41205"/>
                <a:gd name="connsiteY0" fmla="*/ 7868 h 26355"/>
                <a:gd name="connsiteX1" fmla="*/ 4582 w 41205"/>
                <a:gd name="connsiteY1" fmla="*/ 26356 h 26355"/>
                <a:gd name="connsiteX2" fmla="*/ 41205 w 41205"/>
                <a:gd name="connsiteY2" fmla="*/ 18736 h 26355"/>
                <a:gd name="connsiteX3" fmla="*/ 38024 w 41205"/>
                <a:gd name="connsiteY3" fmla="*/ 0 h 26355"/>
                <a:gd name="connsiteX4" fmla="*/ 0 w 41205"/>
                <a:gd name="connsiteY4" fmla="*/ 7868 h 26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05" h="26355">
                  <a:moveTo>
                    <a:pt x="0" y="7868"/>
                  </a:moveTo>
                  <a:lnTo>
                    <a:pt x="4582" y="26356"/>
                  </a:lnTo>
                  <a:cubicBezTo>
                    <a:pt x="16107" y="23498"/>
                    <a:pt x="28394" y="20955"/>
                    <a:pt x="41205" y="18736"/>
                  </a:cubicBezTo>
                  <a:lnTo>
                    <a:pt x="38024" y="0"/>
                  </a:lnTo>
                  <a:cubicBezTo>
                    <a:pt x="24775" y="2248"/>
                    <a:pt x="11992" y="4896"/>
                    <a:pt x="0" y="7868"/>
                  </a:cubicBezTo>
                  <a:close/>
                </a:path>
              </a:pathLst>
            </a:custGeom>
            <a:solidFill>
              <a:srgbClr val="0073EB"/>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A38EFF45-CBD8-9116-5D4D-70974D580010}"/>
                </a:ext>
              </a:extLst>
            </p:cNvPr>
            <p:cNvSpPr/>
            <p:nvPr/>
          </p:nvSpPr>
          <p:spPr>
            <a:xfrm>
              <a:off x="-940292" y="3356795"/>
              <a:ext cx="39700" cy="22488"/>
            </a:xfrm>
            <a:custGeom>
              <a:avLst/>
              <a:gdLst>
                <a:gd name="connsiteX0" fmla="*/ 0 w 39700"/>
                <a:gd name="connsiteY0" fmla="*/ 3581 h 22488"/>
                <a:gd name="connsiteX1" fmla="*/ 2267 w 39700"/>
                <a:gd name="connsiteY1" fmla="*/ 22489 h 22488"/>
                <a:gd name="connsiteX2" fmla="*/ 39700 w 39700"/>
                <a:gd name="connsiteY2" fmla="*/ 19050 h 22488"/>
                <a:gd name="connsiteX3" fmla="*/ 38462 w 39700"/>
                <a:gd name="connsiteY3" fmla="*/ 0 h 22488"/>
                <a:gd name="connsiteX4" fmla="*/ 0 w 39700"/>
                <a:gd name="connsiteY4" fmla="*/ 3581 h 22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00" h="22488">
                  <a:moveTo>
                    <a:pt x="0" y="3581"/>
                  </a:moveTo>
                  <a:lnTo>
                    <a:pt x="2267" y="22489"/>
                  </a:lnTo>
                  <a:cubicBezTo>
                    <a:pt x="14430" y="21031"/>
                    <a:pt x="27032" y="19879"/>
                    <a:pt x="39700" y="19050"/>
                  </a:cubicBezTo>
                  <a:lnTo>
                    <a:pt x="38462" y="0"/>
                  </a:lnTo>
                  <a:cubicBezTo>
                    <a:pt x="25451" y="886"/>
                    <a:pt x="12506" y="2076"/>
                    <a:pt x="0" y="3581"/>
                  </a:cubicBezTo>
                  <a:close/>
                </a:path>
              </a:pathLst>
            </a:custGeom>
            <a:solidFill>
              <a:srgbClr val="0073EB"/>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16E4901E-6EE3-3FAF-7C80-E5CD2C1094CD}"/>
                </a:ext>
              </a:extLst>
            </p:cNvPr>
            <p:cNvSpPr/>
            <p:nvPr/>
          </p:nvSpPr>
          <p:spPr>
            <a:xfrm>
              <a:off x="-1075509" y="3381264"/>
              <a:ext cx="42576" cy="32013"/>
            </a:xfrm>
            <a:custGeom>
              <a:avLst/>
              <a:gdLst>
                <a:gd name="connsiteX0" fmla="*/ 0 w 42576"/>
                <a:gd name="connsiteY0" fmla="*/ 15059 h 32013"/>
                <a:gd name="connsiteX1" fmla="*/ 8696 w 42576"/>
                <a:gd name="connsiteY1" fmla="*/ 32014 h 32013"/>
                <a:gd name="connsiteX2" fmla="*/ 42577 w 42576"/>
                <a:gd name="connsiteY2" fmla="*/ 18098 h 32013"/>
                <a:gd name="connsiteX3" fmla="*/ 36557 w 42576"/>
                <a:gd name="connsiteY3" fmla="*/ 0 h 32013"/>
                <a:gd name="connsiteX4" fmla="*/ 0 w 42576"/>
                <a:gd name="connsiteY4" fmla="*/ 15059 h 32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76" h="32013">
                  <a:moveTo>
                    <a:pt x="0" y="15059"/>
                  </a:moveTo>
                  <a:lnTo>
                    <a:pt x="8696" y="32014"/>
                  </a:lnTo>
                  <a:cubicBezTo>
                    <a:pt x="19625" y="26533"/>
                    <a:pt x="30951" y="21881"/>
                    <a:pt x="42577" y="18098"/>
                  </a:cubicBezTo>
                  <a:lnTo>
                    <a:pt x="36557" y="0"/>
                  </a:lnTo>
                  <a:cubicBezTo>
                    <a:pt x="24010" y="4094"/>
                    <a:pt x="11790" y="9128"/>
                    <a:pt x="0" y="15059"/>
                  </a:cubicBezTo>
                  <a:close/>
                </a:path>
              </a:pathLst>
            </a:custGeom>
            <a:solidFill>
              <a:srgbClr val="0073EB"/>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0BF7B738-53CF-BABA-0D8E-43B29C195E40}"/>
                </a:ext>
              </a:extLst>
            </p:cNvPr>
            <p:cNvSpPr/>
            <p:nvPr/>
          </p:nvSpPr>
          <p:spPr>
            <a:xfrm>
              <a:off x="-870988" y="3355201"/>
              <a:ext cx="38566" cy="19300"/>
            </a:xfrm>
            <a:custGeom>
              <a:avLst/>
              <a:gdLst>
                <a:gd name="connsiteX0" fmla="*/ 0 w 38566"/>
                <a:gd name="connsiteY0" fmla="*/ 250 h 19300"/>
                <a:gd name="connsiteX1" fmla="*/ 467 w 38566"/>
                <a:gd name="connsiteY1" fmla="*/ 19300 h 19300"/>
                <a:gd name="connsiteX2" fmla="*/ 38110 w 38566"/>
                <a:gd name="connsiteY2" fmla="*/ 19300 h 19300"/>
                <a:gd name="connsiteX3" fmla="*/ 38567 w 38566"/>
                <a:gd name="connsiteY3" fmla="*/ 250 h 19300"/>
                <a:gd name="connsiteX4" fmla="*/ 0 w 38566"/>
                <a:gd name="connsiteY4" fmla="*/ 250 h 19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66" h="19300">
                  <a:moveTo>
                    <a:pt x="0" y="250"/>
                  </a:moveTo>
                  <a:lnTo>
                    <a:pt x="467" y="19300"/>
                  </a:lnTo>
                  <a:cubicBezTo>
                    <a:pt x="12849" y="18995"/>
                    <a:pt x="25670" y="18976"/>
                    <a:pt x="38110" y="19300"/>
                  </a:cubicBezTo>
                  <a:lnTo>
                    <a:pt x="38567" y="250"/>
                  </a:lnTo>
                  <a:cubicBezTo>
                    <a:pt x="25803" y="-93"/>
                    <a:pt x="12716" y="-74"/>
                    <a:pt x="0" y="250"/>
                  </a:cubicBezTo>
                  <a:close/>
                </a:path>
              </a:pathLst>
            </a:custGeom>
            <a:solidFill>
              <a:srgbClr val="0073EB"/>
            </a:solidFill>
            <a:ln w="9525"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F370BD3F-EAF3-1570-CBC7-B2341D70EECB}"/>
                </a:ext>
              </a:extLst>
            </p:cNvPr>
            <p:cNvSpPr/>
            <p:nvPr/>
          </p:nvSpPr>
          <p:spPr>
            <a:xfrm>
              <a:off x="-670344" y="3380778"/>
              <a:ext cx="42576" cy="31804"/>
            </a:xfrm>
            <a:custGeom>
              <a:avLst/>
              <a:gdLst>
                <a:gd name="connsiteX0" fmla="*/ 0 w 42576"/>
                <a:gd name="connsiteY0" fmla="*/ 18098 h 31804"/>
                <a:gd name="connsiteX1" fmla="*/ 34004 w 42576"/>
                <a:gd name="connsiteY1" fmla="*/ 31804 h 31804"/>
                <a:gd name="connsiteX2" fmla="*/ 42577 w 42576"/>
                <a:gd name="connsiteY2" fmla="*/ 14773 h 31804"/>
                <a:gd name="connsiteX3" fmla="*/ 5963 w 42576"/>
                <a:gd name="connsiteY3" fmla="*/ 0 h 31804"/>
              </a:gdLst>
              <a:ahLst/>
              <a:cxnLst>
                <a:cxn ang="0">
                  <a:pos x="connsiteX0" y="connsiteY0"/>
                </a:cxn>
                <a:cxn ang="0">
                  <a:pos x="connsiteX1" y="connsiteY1"/>
                </a:cxn>
                <a:cxn ang="0">
                  <a:pos x="connsiteX2" y="connsiteY2"/>
                </a:cxn>
                <a:cxn ang="0">
                  <a:pos x="connsiteX3" y="connsiteY3"/>
                </a:cxn>
              </a:cxnLst>
              <a:rect l="l" t="t" r="r" b="b"/>
              <a:pathLst>
                <a:path w="42576" h="31804">
                  <a:moveTo>
                    <a:pt x="0" y="18098"/>
                  </a:moveTo>
                  <a:cubicBezTo>
                    <a:pt x="11653" y="21832"/>
                    <a:pt x="23018" y="26414"/>
                    <a:pt x="34004" y="31804"/>
                  </a:cubicBezTo>
                  <a:lnTo>
                    <a:pt x="42577" y="14773"/>
                  </a:lnTo>
                  <a:cubicBezTo>
                    <a:pt x="30750" y="8960"/>
                    <a:pt x="18512" y="4022"/>
                    <a:pt x="5963" y="0"/>
                  </a:cubicBezTo>
                  <a:close/>
                </a:path>
              </a:pathLst>
            </a:custGeom>
            <a:solidFill>
              <a:srgbClr val="0073EB"/>
            </a:solidFill>
            <a:ln w="9525"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AB2D7745-807E-3C5A-885C-668F0A072D8A}"/>
                </a:ext>
              </a:extLst>
            </p:cNvPr>
            <p:cNvSpPr/>
            <p:nvPr/>
          </p:nvSpPr>
          <p:spPr>
            <a:xfrm>
              <a:off x="-735647" y="3364529"/>
              <a:ext cx="41167" cy="26250"/>
            </a:xfrm>
            <a:custGeom>
              <a:avLst/>
              <a:gdLst>
                <a:gd name="connsiteX0" fmla="*/ 0 w 41167"/>
                <a:gd name="connsiteY0" fmla="*/ 18783 h 26250"/>
                <a:gd name="connsiteX1" fmla="*/ 36652 w 41167"/>
                <a:gd name="connsiteY1" fmla="*/ 26251 h 26250"/>
                <a:gd name="connsiteX2" fmla="*/ 41167 w 41167"/>
                <a:gd name="connsiteY2" fmla="*/ 7734 h 26250"/>
                <a:gd name="connsiteX3" fmla="*/ 3143 w 41167"/>
                <a:gd name="connsiteY3" fmla="*/ 0 h 26250"/>
              </a:gdLst>
              <a:ahLst/>
              <a:cxnLst>
                <a:cxn ang="0">
                  <a:pos x="connsiteX0" y="connsiteY0"/>
                </a:cxn>
                <a:cxn ang="0">
                  <a:pos x="connsiteX1" y="connsiteY1"/>
                </a:cxn>
                <a:cxn ang="0">
                  <a:pos x="connsiteX2" y="connsiteY2"/>
                </a:cxn>
                <a:cxn ang="0">
                  <a:pos x="connsiteX3" y="connsiteY3"/>
                </a:cxn>
              </a:cxnLst>
              <a:rect l="l" t="t" r="r" b="b"/>
              <a:pathLst>
                <a:path w="41167" h="26250">
                  <a:moveTo>
                    <a:pt x="0" y="18783"/>
                  </a:moveTo>
                  <a:cubicBezTo>
                    <a:pt x="12735" y="20917"/>
                    <a:pt x="25070" y="23422"/>
                    <a:pt x="36652" y="26251"/>
                  </a:cubicBezTo>
                  <a:lnTo>
                    <a:pt x="41167" y="7734"/>
                  </a:lnTo>
                  <a:cubicBezTo>
                    <a:pt x="29137" y="4810"/>
                    <a:pt x="16335" y="2200"/>
                    <a:pt x="3143" y="0"/>
                  </a:cubicBezTo>
                  <a:close/>
                </a:path>
              </a:pathLst>
            </a:custGeom>
            <a:solidFill>
              <a:srgbClr val="0073EB"/>
            </a:solidFill>
            <a:ln w="9525"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985FB973-6615-7914-5AD4-D232A89EB667}"/>
                </a:ext>
              </a:extLst>
            </p:cNvPr>
            <p:cNvSpPr/>
            <p:nvPr/>
          </p:nvSpPr>
          <p:spPr>
            <a:xfrm>
              <a:off x="-802789" y="3356737"/>
              <a:ext cx="39671" cy="22364"/>
            </a:xfrm>
            <a:custGeom>
              <a:avLst/>
              <a:gdLst>
                <a:gd name="connsiteX0" fmla="*/ 0 w 39671"/>
                <a:gd name="connsiteY0" fmla="*/ 19012 h 22364"/>
                <a:gd name="connsiteX1" fmla="*/ 37452 w 39671"/>
                <a:gd name="connsiteY1" fmla="*/ 22365 h 22364"/>
                <a:gd name="connsiteX2" fmla="*/ 39672 w 39671"/>
                <a:gd name="connsiteY2" fmla="*/ 3448 h 22364"/>
                <a:gd name="connsiteX3" fmla="*/ 1200 w 39671"/>
                <a:gd name="connsiteY3" fmla="*/ 0 h 22364"/>
              </a:gdLst>
              <a:ahLst/>
              <a:cxnLst>
                <a:cxn ang="0">
                  <a:pos x="connsiteX0" y="connsiteY0"/>
                </a:cxn>
                <a:cxn ang="0">
                  <a:pos x="connsiteX1" y="connsiteY1"/>
                </a:cxn>
                <a:cxn ang="0">
                  <a:pos x="connsiteX2" y="connsiteY2"/>
                </a:cxn>
                <a:cxn ang="0">
                  <a:pos x="connsiteX3" y="connsiteY3"/>
                </a:cxn>
              </a:cxnLst>
              <a:rect l="l" t="t" r="r" b="b"/>
              <a:pathLst>
                <a:path w="39671" h="22364">
                  <a:moveTo>
                    <a:pt x="0" y="19012"/>
                  </a:moveTo>
                  <a:cubicBezTo>
                    <a:pt x="12668" y="19802"/>
                    <a:pt x="25270" y="20917"/>
                    <a:pt x="37452" y="22365"/>
                  </a:cubicBezTo>
                  <a:lnTo>
                    <a:pt x="39672" y="3448"/>
                  </a:lnTo>
                  <a:cubicBezTo>
                    <a:pt x="27146" y="1981"/>
                    <a:pt x="14202" y="819"/>
                    <a:pt x="1200" y="0"/>
                  </a:cubicBezTo>
                  <a:close/>
                </a:path>
              </a:pathLst>
            </a:custGeom>
            <a:solidFill>
              <a:srgbClr val="0073EB"/>
            </a:solidFill>
            <a:ln w="9525" cap="flat">
              <a:noFill/>
              <a:prstDash val="solid"/>
              <a:miter/>
            </a:ln>
          </p:spPr>
          <p:txBody>
            <a:bodyPr rtlCol="0" anchor="ctr"/>
            <a:lstStyle/>
            <a:p>
              <a:endParaRPr lang="en-US"/>
            </a:p>
          </p:txBody>
        </p:sp>
      </p:grpSp>
      <p:grpSp>
        <p:nvGrpSpPr>
          <p:cNvPr id="67" name="Group 66">
            <a:extLst>
              <a:ext uri="{FF2B5EF4-FFF2-40B4-BE49-F238E27FC236}">
                <a16:creationId xmlns:a16="http://schemas.microsoft.com/office/drawing/2014/main" id="{FA094424-9033-C86F-6EE8-FB40D90523DD}"/>
              </a:ext>
              <a:ext uri="{C183D7F6-B498-43B3-948B-1728B52AA6E4}">
                <adec:decorative xmlns:adec="http://schemas.microsoft.com/office/drawing/2017/decorative" val="1"/>
              </a:ext>
            </a:extLst>
          </p:cNvPr>
          <p:cNvGrpSpPr/>
          <p:nvPr/>
        </p:nvGrpSpPr>
        <p:grpSpPr>
          <a:xfrm>
            <a:off x="10284484" y="4318713"/>
            <a:ext cx="647985" cy="768352"/>
            <a:chOff x="1720714" y="3931653"/>
            <a:chExt cx="647985" cy="768352"/>
          </a:xfrm>
        </p:grpSpPr>
        <p:sp>
          <p:nvSpPr>
            <p:cNvPr id="68" name="Freeform: Shape 67">
              <a:extLst>
                <a:ext uri="{FF2B5EF4-FFF2-40B4-BE49-F238E27FC236}">
                  <a16:creationId xmlns:a16="http://schemas.microsoft.com/office/drawing/2014/main" id="{BF8CCB29-A010-4E70-B51A-F8931F7AB911}"/>
                </a:ext>
              </a:extLst>
            </p:cNvPr>
            <p:cNvSpPr/>
            <p:nvPr/>
          </p:nvSpPr>
          <p:spPr>
            <a:xfrm>
              <a:off x="1720714" y="3931653"/>
              <a:ext cx="647985" cy="768352"/>
            </a:xfrm>
            <a:custGeom>
              <a:avLst/>
              <a:gdLst>
                <a:gd name="connsiteX0" fmla="*/ 638366 w 647985"/>
                <a:gd name="connsiteY0" fmla="*/ 415927 h 768352"/>
                <a:gd name="connsiteX1" fmla="*/ 572643 w 647985"/>
                <a:gd name="connsiteY1" fmla="*/ 301627 h 768352"/>
                <a:gd name="connsiteX2" fmla="*/ 572643 w 647985"/>
                <a:gd name="connsiteY2" fmla="*/ 296865 h 768352"/>
                <a:gd name="connsiteX3" fmla="*/ 296861 w 647985"/>
                <a:gd name="connsiteY3" fmla="*/ 194 h 768352"/>
                <a:gd name="connsiteX4" fmla="*/ 191 w 647985"/>
                <a:gd name="connsiteY4" fmla="*/ 275976 h 768352"/>
                <a:gd name="connsiteX5" fmla="*/ 191 w 647985"/>
                <a:gd name="connsiteY5" fmla="*/ 296865 h 768352"/>
                <a:gd name="connsiteX6" fmla="*/ 112586 w 647985"/>
                <a:gd name="connsiteY6" fmla="*/ 527370 h 768352"/>
                <a:gd name="connsiteX7" fmla="*/ 112586 w 647985"/>
                <a:gd name="connsiteY7" fmla="*/ 768353 h 768352"/>
                <a:gd name="connsiteX8" fmla="*/ 413576 w 647985"/>
                <a:gd name="connsiteY8" fmla="*/ 768353 h 768352"/>
                <a:gd name="connsiteX9" fmla="*/ 413576 w 647985"/>
                <a:gd name="connsiteY9" fmla="*/ 654053 h 768352"/>
                <a:gd name="connsiteX10" fmla="*/ 460248 w 647985"/>
                <a:gd name="connsiteY10" fmla="*/ 654053 h 768352"/>
                <a:gd name="connsiteX11" fmla="*/ 572659 w 647985"/>
                <a:gd name="connsiteY11" fmla="*/ 541674 h 768352"/>
                <a:gd name="connsiteX12" fmla="*/ 572643 w 647985"/>
                <a:gd name="connsiteY12" fmla="*/ 539752 h 768352"/>
                <a:gd name="connsiteX13" fmla="*/ 572643 w 647985"/>
                <a:gd name="connsiteY13" fmla="*/ 482602 h 768352"/>
                <a:gd name="connsiteX14" fmla="*/ 614553 w 647985"/>
                <a:gd name="connsiteY14" fmla="*/ 482602 h 768352"/>
                <a:gd name="connsiteX15" fmla="*/ 638366 w 647985"/>
                <a:gd name="connsiteY15" fmla="*/ 415927 h 768352"/>
                <a:gd name="connsiteX16" fmla="*/ 375600 w 647985"/>
                <a:gd name="connsiteY16" fmla="*/ 127539 h 768352"/>
                <a:gd name="connsiteX17" fmla="*/ 399745 w 647985"/>
                <a:gd name="connsiteY17" fmla="*/ 103384 h 768352"/>
                <a:gd name="connsiteX18" fmla="*/ 416890 w 647985"/>
                <a:gd name="connsiteY18" fmla="*/ 103384 h 768352"/>
                <a:gd name="connsiteX19" fmla="*/ 416890 w 647985"/>
                <a:gd name="connsiteY19" fmla="*/ 120529 h 768352"/>
                <a:gd name="connsiteX20" fmla="*/ 392764 w 647985"/>
                <a:gd name="connsiteY20" fmla="*/ 144703 h 768352"/>
                <a:gd name="connsiteX21" fmla="*/ 375619 w 647985"/>
                <a:gd name="connsiteY21" fmla="*/ 145450 h 768352"/>
                <a:gd name="connsiteX22" fmla="*/ 374872 w 647985"/>
                <a:gd name="connsiteY22" fmla="*/ 128305 h 768352"/>
                <a:gd name="connsiteX23" fmla="*/ 375619 w 647985"/>
                <a:gd name="connsiteY23" fmla="*/ 127558 h 768352"/>
                <a:gd name="connsiteX24" fmla="*/ 262966 w 647985"/>
                <a:gd name="connsiteY24" fmla="*/ 54330 h 768352"/>
                <a:gd name="connsiteX25" fmla="*/ 275111 w 647985"/>
                <a:gd name="connsiteY25" fmla="*/ 42186 h 768352"/>
                <a:gd name="connsiteX26" fmla="*/ 287255 w 647985"/>
                <a:gd name="connsiteY26" fmla="*/ 54330 h 768352"/>
                <a:gd name="connsiteX27" fmla="*/ 287255 w 647985"/>
                <a:gd name="connsiteY27" fmla="*/ 88487 h 768352"/>
                <a:gd name="connsiteX28" fmla="*/ 275111 w 647985"/>
                <a:gd name="connsiteY28" fmla="*/ 100631 h 768352"/>
                <a:gd name="connsiteX29" fmla="*/ 262966 w 647985"/>
                <a:gd name="connsiteY29" fmla="*/ 88487 h 768352"/>
                <a:gd name="connsiteX30" fmla="*/ 133426 w 647985"/>
                <a:gd name="connsiteY30" fmla="*/ 101526 h 768352"/>
                <a:gd name="connsiteX31" fmla="*/ 150571 w 647985"/>
                <a:gd name="connsiteY31" fmla="*/ 101526 h 768352"/>
                <a:gd name="connsiteX32" fmla="*/ 174727 w 647985"/>
                <a:gd name="connsiteY32" fmla="*/ 125682 h 768352"/>
                <a:gd name="connsiteX33" fmla="*/ 173716 w 647985"/>
                <a:gd name="connsiteY33" fmla="*/ 142827 h 768352"/>
                <a:gd name="connsiteX34" fmla="*/ 157582 w 647985"/>
                <a:gd name="connsiteY34" fmla="*/ 142827 h 768352"/>
                <a:gd name="connsiteX35" fmla="*/ 133436 w 647985"/>
                <a:gd name="connsiteY35" fmla="*/ 118747 h 768352"/>
                <a:gd name="connsiteX36" fmla="*/ 133416 w 647985"/>
                <a:gd name="connsiteY36" fmla="*/ 101546 h 768352"/>
                <a:gd name="connsiteX37" fmla="*/ 133436 w 647985"/>
                <a:gd name="connsiteY37" fmla="*/ 101526 h 768352"/>
                <a:gd name="connsiteX38" fmla="*/ 89364 w 647985"/>
                <a:gd name="connsiteY38" fmla="*/ 249478 h 768352"/>
                <a:gd name="connsiteX39" fmla="*/ 77219 w 647985"/>
                <a:gd name="connsiteY39" fmla="*/ 237334 h 768352"/>
                <a:gd name="connsiteX40" fmla="*/ 89364 w 647985"/>
                <a:gd name="connsiteY40" fmla="*/ 225189 h 768352"/>
                <a:gd name="connsiteX41" fmla="*/ 123520 w 647985"/>
                <a:gd name="connsiteY41" fmla="*/ 225189 h 768352"/>
                <a:gd name="connsiteX42" fmla="*/ 135665 w 647985"/>
                <a:gd name="connsiteY42" fmla="*/ 237334 h 768352"/>
                <a:gd name="connsiteX43" fmla="*/ 123520 w 647985"/>
                <a:gd name="connsiteY43" fmla="*/ 249478 h 768352"/>
                <a:gd name="connsiteX44" fmla="*/ 174765 w 647985"/>
                <a:gd name="connsiteY44" fmla="*/ 348643 h 768352"/>
                <a:gd name="connsiteX45" fmla="*/ 150638 w 647985"/>
                <a:gd name="connsiteY45" fmla="*/ 372798 h 768352"/>
                <a:gd name="connsiteX46" fmla="*/ 133493 w 647985"/>
                <a:gd name="connsiteY46" fmla="*/ 371788 h 768352"/>
                <a:gd name="connsiteX47" fmla="*/ 133493 w 647985"/>
                <a:gd name="connsiteY47" fmla="*/ 355653 h 768352"/>
                <a:gd name="connsiteX48" fmla="*/ 157649 w 647985"/>
                <a:gd name="connsiteY48" fmla="*/ 331498 h 768352"/>
                <a:gd name="connsiteX49" fmla="*/ 174794 w 647985"/>
                <a:gd name="connsiteY49" fmla="*/ 331498 h 768352"/>
                <a:gd name="connsiteX50" fmla="*/ 174794 w 647985"/>
                <a:gd name="connsiteY50" fmla="*/ 348643 h 768352"/>
                <a:gd name="connsiteX51" fmla="*/ 274149 w 647985"/>
                <a:gd name="connsiteY51" fmla="*/ 465858 h 768352"/>
                <a:gd name="connsiteX52" fmla="*/ 243669 w 647985"/>
                <a:gd name="connsiteY52" fmla="*/ 437692 h 768352"/>
                <a:gd name="connsiteX53" fmla="*/ 304629 w 647985"/>
                <a:gd name="connsiteY53" fmla="*/ 437692 h 768352"/>
                <a:gd name="connsiteX54" fmla="*/ 274149 w 647985"/>
                <a:gd name="connsiteY54" fmla="*/ 465858 h 768352"/>
                <a:gd name="connsiteX55" fmla="*/ 316145 w 647985"/>
                <a:gd name="connsiteY55" fmla="*/ 418166 h 768352"/>
                <a:gd name="connsiteX56" fmla="*/ 232153 w 647985"/>
                <a:gd name="connsiteY56" fmla="*/ 418166 h 768352"/>
                <a:gd name="connsiteX57" fmla="*/ 218094 w 647985"/>
                <a:gd name="connsiteY57" fmla="*/ 404107 h 768352"/>
                <a:gd name="connsiteX58" fmla="*/ 232153 w 647985"/>
                <a:gd name="connsiteY58" fmla="*/ 390048 h 768352"/>
                <a:gd name="connsiteX59" fmla="*/ 316145 w 647985"/>
                <a:gd name="connsiteY59" fmla="*/ 390048 h 768352"/>
                <a:gd name="connsiteX60" fmla="*/ 330203 w 647985"/>
                <a:gd name="connsiteY60" fmla="*/ 404107 h 768352"/>
                <a:gd name="connsiteX61" fmla="*/ 316145 w 647985"/>
                <a:gd name="connsiteY61" fmla="*/ 418166 h 768352"/>
                <a:gd name="connsiteX62" fmla="*/ 337814 w 647985"/>
                <a:gd name="connsiteY62" fmla="*/ 365321 h 768352"/>
                <a:gd name="connsiteX63" fmla="*/ 329422 w 647985"/>
                <a:gd name="connsiteY63" fmla="*/ 370522 h 768352"/>
                <a:gd name="connsiteX64" fmla="*/ 218875 w 647985"/>
                <a:gd name="connsiteY64" fmla="*/ 370522 h 768352"/>
                <a:gd name="connsiteX65" fmla="*/ 210484 w 647985"/>
                <a:gd name="connsiteY65" fmla="*/ 365321 h 768352"/>
                <a:gd name="connsiteX66" fmla="*/ 181909 w 647985"/>
                <a:gd name="connsiteY66" fmla="*/ 318963 h 768352"/>
                <a:gd name="connsiteX67" fmla="*/ 160725 w 647985"/>
                <a:gd name="connsiteY67" fmla="*/ 284273 h 768352"/>
                <a:gd name="connsiteX68" fmla="*/ 152238 w 647985"/>
                <a:gd name="connsiteY68" fmla="*/ 242087 h 768352"/>
                <a:gd name="connsiteX69" fmla="*/ 152238 w 647985"/>
                <a:gd name="connsiteY69" fmla="*/ 237867 h 768352"/>
                <a:gd name="connsiteX70" fmla="*/ 274139 w 647985"/>
                <a:gd name="connsiteY70" fmla="*/ 117395 h 768352"/>
                <a:gd name="connsiteX71" fmla="*/ 274139 w 647985"/>
                <a:gd name="connsiteY71" fmla="*/ 117395 h 768352"/>
                <a:gd name="connsiteX72" fmla="*/ 396059 w 647985"/>
                <a:gd name="connsiteY72" fmla="*/ 237867 h 768352"/>
                <a:gd name="connsiteX73" fmla="*/ 396059 w 647985"/>
                <a:gd name="connsiteY73" fmla="*/ 242087 h 768352"/>
                <a:gd name="connsiteX74" fmla="*/ 387572 w 647985"/>
                <a:gd name="connsiteY74" fmla="*/ 284273 h 768352"/>
                <a:gd name="connsiteX75" fmla="*/ 366389 w 647985"/>
                <a:gd name="connsiteY75" fmla="*/ 318963 h 768352"/>
                <a:gd name="connsiteX76" fmla="*/ 337814 w 647985"/>
                <a:gd name="connsiteY76" fmla="*/ 365321 h 768352"/>
                <a:gd name="connsiteX77" fmla="*/ 416919 w 647985"/>
                <a:gd name="connsiteY77" fmla="*/ 370950 h 768352"/>
                <a:gd name="connsiteX78" fmla="*/ 399774 w 647985"/>
                <a:gd name="connsiteY78" fmla="*/ 370950 h 768352"/>
                <a:gd name="connsiteX79" fmla="*/ 375628 w 647985"/>
                <a:gd name="connsiteY79" fmla="*/ 346795 h 768352"/>
                <a:gd name="connsiteX80" fmla="*/ 375628 w 647985"/>
                <a:gd name="connsiteY80" fmla="*/ 329650 h 768352"/>
                <a:gd name="connsiteX81" fmla="*/ 392773 w 647985"/>
                <a:gd name="connsiteY81" fmla="*/ 329650 h 768352"/>
                <a:gd name="connsiteX82" fmla="*/ 416929 w 647985"/>
                <a:gd name="connsiteY82" fmla="*/ 353805 h 768352"/>
                <a:gd name="connsiteX83" fmla="*/ 416929 w 647985"/>
                <a:gd name="connsiteY83" fmla="*/ 370950 h 768352"/>
                <a:gd name="connsiteX84" fmla="*/ 459029 w 647985"/>
                <a:gd name="connsiteY84" fmla="*/ 249145 h 768352"/>
                <a:gd name="connsiteX85" fmla="*/ 424872 w 647985"/>
                <a:gd name="connsiteY85" fmla="*/ 249145 h 768352"/>
                <a:gd name="connsiteX86" fmla="*/ 412728 w 647985"/>
                <a:gd name="connsiteY86" fmla="*/ 237000 h 768352"/>
                <a:gd name="connsiteX87" fmla="*/ 424872 w 647985"/>
                <a:gd name="connsiteY87" fmla="*/ 224856 h 768352"/>
                <a:gd name="connsiteX88" fmla="*/ 459029 w 647985"/>
                <a:gd name="connsiteY88" fmla="*/ 224856 h 768352"/>
                <a:gd name="connsiteX89" fmla="*/ 471173 w 647985"/>
                <a:gd name="connsiteY89" fmla="*/ 237000 h 768352"/>
                <a:gd name="connsiteX90" fmla="*/ 459029 w 647985"/>
                <a:gd name="connsiteY90" fmla="*/ 249145 h 768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647985" h="768352">
                  <a:moveTo>
                    <a:pt x="638366" y="415927"/>
                  </a:moveTo>
                  <a:lnTo>
                    <a:pt x="572643" y="301627"/>
                  </a:lnTo>
                  <a:lnTo>
                    <a:pt x="572643" y="296865"/>
                  </a:lnTo>
                  <a:cubicBezTo>
                    <a:pt x="578412" y="138786"/>
                    <a:pt x="454940" y="5962"/>
                    <a:pt x="296861" y="194"/>
                  </a:cubicBezTo>
                  <a:cubicBezTo>
                    <a:pt x="138783" y="-5574"/>
                    <a:pt x="5959" y="117898"/>
                    <a:pt x="191" y="275976"/>
                  </a:cubicBezTo>
                  <a:cubicBezTo>
                    <a:pt x="-64" y="282937"/>
                    <a:pt x="-64" y="289904"/>
                    <a:pt x="191" y="296865"/>
                  </a:cubicBezTo>
                  <a:cubicBezTo>
                    <a:pt x="-179" y="386987"/>
                    <a:pt x="41353" y="472162"/>
                    <a:pt x="112586" y="527370"/>
                  </a:cubicBezTo>
                  <a:lnTo>
                    <a:pt x="112586" y="768353"/>
                  </a:lnTo>
                  <a:lnTo>
                    <a:pt x="413576" y="768353"/>
                  </a:lnTo>
                  <a:lnTo>
                    <a:pt x="413576" y="654053"/>
                  </a:lnTo>
                  <a:lnTo>
                    <a:pt x="460248" y="654053"/>
                  </a:lnTo>
                  <a:cubicBezTo>
                    <a:pt x="522323" y="654061"/>
                    <a:pt x="572651" y="603748"/>
                    <a:pt x="572659" y="541674"/>
                  </a:cubicBezTo>
                  <a:cubicBezTo>
                    <a:pt x="572659" y="541034"/>
                    <a:pt x="572654" y="540393"/>
                    <a:pt x="572643" y="539752"/>
                  </a:cubicBezTo>
                  <a:lnTo>
                    <a:pt x="572643" y="482602"/>
                  </a:lnTo>
                  <a:lnTo>
                    <a:pt x="614553" y="482602"/>
                  </a:lnTo>
                  <a:cubicBezTo>
                    <a:pt x="639318" y="479745"/>
                    <a:pt x="661226" y="451170"/>
                    <a:pt x="638366" y="415927"/>
                  </a:cubicBezTo>
                  <a:close/>
                  <a:moveTo>
                    <a:pt x="375600" y="127539"/>
                  </a:moveTo>
                  <a:lnTo>
                    <a:pt x="399745" y="103384"/>
                  </a:lnTo>
                  <a:cubicBezTo>
                    <a:pt x="404537" y="98787"/>
                    <a:pt x="412099" y="98787"/>
                    <a:pt x="416890" y="103384"/>
                  </a:cubicBezTo>
                  <a:cubicBezTo>
                    <a:pt x="421613" y="108123"/>
                    <a:pt x="421613" y="115789"/>
                    <a:pt x="416890" y="120529"/>
                  </a:cubicBezTo>
                  <a:lnTo>
                    <a:pt x="392764" y="144703"/>
                  </a:lnTo>
                  <a:cubicBezTo>
                    <a:pt x="388235" y="149644"/>
                    <a:pt x="380559" y="149978"/>
                    <a:pt x="375619" y="145450"/>
                  </a:cubicBezTo>
                  <a:cubicBezTo>
                    <a:pt x="370678" y="140922"/>
                    <a:pt x="370344" y="133246"/>
                    <a:pt x="374872" y="128305"/>
                  </a:cubicBezTo>
                  <a:cubicBezTo>
                    <a:pt x="375110" y="128046"/>
                    <a:pt x="375359" y="127796"/>
                    <a:pt x="375619" y="127558"/>
                  </a:cubicBezTo>
                  <a:close/>
                  <a:moveTo>
                    <a:pt x="262966" y="54330"/>
                  </a:moveTo>
                  <a:cubicBezTo>
                    <a:pt x="262966" y="47622"/>
                    <a:pt x="268403" y="42186"/>
                    <a:pt x="275111" y="42186"/>
                  </a:cubicBezTo>
                  <a:cubicBezTo>
                    <a:pt x="281818" y="42186"/>
                    <a:pt x="287255" y="47622"/>
                    <a:pt x="287255" y="54330"/>
                  </a:cubicBezTo>
                  <a:lnTo>
                    <a:pt x="287255" y="88487"/>
                  </a:lnTo>
                  <a:cubicBezTo>
                    <a:pt x="287255" y="95194"/>
                    <a:pt x="281818" y="100631"/>
                    <a:pt x="275111" y="100631"/>
                  </a:cubicBezTo>
                  <a:cubicBezTo>
                    <a:pt x="268403" y="100631"/>
                    <a:pt x="262966" y="95194"/>
                    <a:pt x="262966" y="88487"/>
                  </a:cubicBezTo>
                  <a:close/>
                  <a:moveTo>
                    <a:pt x="133426" y="101526"/>
                  </a:moveTo>
                  <a:cubicBezTo>
                    <a:pt x="138170" y="96814"/>
                    <a:pt x="145828" y="96814"/>
                    <a:pt x="150571" y="101526"/>
                  </a:cubicBezTo>
                  <a:lnTo>
                    <a:pt x="174727" y="125682"/>
                  </a:lnTo>
                  <a:cubicBezTo>
                    <a:pt x="179183" y="130695"/>
                    <a:pt x="178730" y="138371"/>
                    <a:pt x="173716" y="142827"/>
                  </a:cubicBezTo>
                  <a:cubicBezTo>
                    <a:pt x="169116" y="146916"/>
                    <a:pt x="162182" y="146916"/>
                    <a:pt x="157582" y="142827"/>
                  </a:cubicBezTo>
                  <a:lnTo>
                    <a:pt x="133436" y="118747"/>
                  </a:lnTo>
                  <a:cubicBezTo>
                    <a:pt x="128680" y="114003"/>
                    <a:pt x="128672" y="106301"/>
                    <a:pt x="133416" y="101546"/>
                  </a:cubicBezTo>
                  <a:cubicBezTo>
                    <a:pt x="133423" y="101540"/>
                    <a:pt x="133429" y="101533"/>
                    <a:pt x="133436" y="101526"/>
                  </a:cubicBezTo>
                  <a:close/>
                  <a:moveTo>
                    <a:pt x="89364" y="249478"/>
                  </a:moveTo>
                  <a:cubicBezTo>
                    <a:pt x="82656" y="249478"/>
                    <a:pt x="77219" y="244041"/>
                    <a:pt x="77219" y="237334"/>
                  </a:cubicBezTo>
                  <a:cubicBezTo>
                    <a:pt x="77219" y="230626"/>
                    <a:pt x="82656" y="225189"/>
                    <a:pt x="89364" y="225189"/>
                  </a:cubicBezTo>
                  <a:lnTo>
                    <a:pt x="123520" y="225189"/>
                  </a:lnTo>
                  <a:cubicBezTo>
                    <a:pt x="130228" y="225189"/>
                    <a:pt x="135665" y="230626"/>
                    <a:pt x="135665" y="237334"/>
                  </a:cubicBezTo>
                  <a:cubicBezTo>
                    <a:pt x="135665" y="244041"/>
                    <a:pt x="130228" y="249478"/>
                    <a:pt x="123520" y="249478"/>
                  </a:cubicBezTo>
                  <a:close/>
                  <a:moveTo>
                    <a:pt x="174765" y="348643"/>
                  </a:moveTo>
                  <a:lnTo>
                    <a:pt x="150638" y="372798"/>
                  </a:lnTo>
                  <a:cubicBezTo>
                    <a:pt x="145625" y="377254"/>
                    <a:pt x="137949" y="376802"/>
                    <a:pt x="133493" y="371788"/>
                  </a:cubicBezTo>
                  <a:cubicBezTo>
                    <a:pt x="129404" y="367187"/>
                    <a:pt x="129404" y="360254"/>
                    <a:pt x="133493" y="355653"/>
                  </a:cubicBezTo>
                  <a:lnTo>
                    <a:pt x="157649" y="331498"/>
                  </a:lnTo>
                  <a:cubicBezTo>
                    <a:pt x="162440" y="326901"/>
                    <a:pt x="170002" y="326901"/>
                    <a:pt x="174794" y="331498"/>
                  </a:cubicBezTo>
                  <a:cubicBezTo>
                    <a:pt x="179516" y="336238"/>
                    <a:pt x="179516" y="343903"/>
                    <a:pt x="174794" y="348643"/>
                  </a:cubicBezTo>
                  <a:close/>
                  <a:moveTo>
                    <a:pt x="274149" y="465858"/>
                  </a:moveTo>
                  <a:cubicBezTo>
                    <a:pt x="258193" y="465867"/>
                    <a:pt x="244918" y="453599"/>
                    <a:pt x="243669" y="437692"/>
                  </a:cubicBezTo>
                  <a:lnTo>
                    <a:pt x="304629" y="437692"/>
                  </a:lnTo>
                  <a:cubicBezTo>
                    <a:pt x="303376" y="453596"/>
                    <a:pt x="290102" y="465862"/>
                    <a:pt x="274149" y="465858"/>
                  </a:cubicBezTo>
                  <a:close/>
                  <a:moveTo>
                    <a:pt x="316145" y="418166"/>
                  </a:moveTo>
                  <a:lnTo>
                    <a:pt x="232153" y="418166"/>
                  </a:lnTo>
                  <a:cubicBezTo>
                    <a:pt x="224388" y="418166"/>
                    <a:pt x="218094" y="411872"/>
                    <a:pt x="218094" y="404107"/>
                  </a:cubicBezTo>
                  <a:cubicBezTo>
                    <a:pt x="218094" y="396342"/>
                    <a:pt x="224388" y="390048"/>
                    <a:pt x="232153" y="390048"/>
                  </a:cubicBezTo>
                  <a:lnTo>
                    <a:pt x="316145" y="390048"/>
                  </a:lnTo>
                  <a:cubicBezTo>
                    <a:pt x="323909" y="390048"/>
                    <a:pt x="330203" y="396342"/>
                    <a:pt x="330203" y="404107"/>
                  </a:cubicBezTo>
                  <a:cubicBezTo>
                    <a:pt x="330203" y="411872"/>
                    <a:pt x="323909" y="418166"/>
                    <a:pt x="316145" y="418166"/>
                  </a:cubicBezTo>
                  <a:close/>
                  <a:moveTo>
                    <a:pt x="337814" y="365321"/>
                  </a:moveTo>
                  <a:cubicBezTo>
                    <a:pt x="336227" y="368503"/>
                    <a:pt x="332979" y="370517"/>
                    <a:pt x="329422" y="370522"/>
                  </a:cubicBezTo>
                  <a:lnTo>
                    <a:pt x="218875" y="370522"/>
                  </a:lnTo>
                  <a:cubicBezTo>
                    <a:pt x="215319" y="370517"/>
                    <a:pt x="212071" y="368503"/>
                    <a:pt x="210484" y="365321"/>
                  </a:cubicBezTo>
                  <a:cubicBezTo>
                    <a:pt x="202802" y="348806"/>
                    <a:pt x="193211" y="333247"/>
                    <a:pt x="181909" y="318963"/>
                  </a:cubicBezTo>
                  <a:cubicBezTo>
                    <a:pt x="172840" y="308752"/>
                    <a:pt x="165667" y="297004"/>
                    <a:pt x="160725" y="284273"/>
                  </a:cubicBezTo>
                  <a:cubicBezTo>
                    <a:pt x="155563" y="270783"/>
                    <a:pt x="152695" y="256524"/>
                    <a:pt x="152238" y="242087"/>
                  </a:cubicBezTo>
                  <a:lnTo>
                    <a:pt x="152238" y="237867"/>
                  </a:lnTo>
                  <a:cubicBezTo>
                    <a:pt x="153457" y="171287"/>
                    <a:pt x="207550" y="117828"/>
                    <a:pt x="274139" y="117395"/>
                  </a:cubicBezTo>
                  <a:lnTo>
                    <a:pt x="274139" y="117395"/>
                  </a:lnTo>
                  <a:cubicBezTo>
                    <a:pt x="340734" y="117823"/>
                    <a:pt x="394835" y="171283"/>
                    <a:pt x="396059" y="237867"/>
                  </a:cubicBezTo>
                  <a:lnTo>
                    <a:pt x="396059" y="242087"/>
                  </a:lnTo>
                  <a:cubicBezTo>
                    <a:pt x="395603" y="256524"/>
                    <a:pt x="392735" y="270783"/>
                    <a:pt x="387572" y="284273"/>
                  </a:cubicBezTo>
                  <a:cubicBezTo>
                    <a:pt x="382631" y="297004"/>
                    <a:pt x="375458" y="308752"/>
                    <a:pt x="366389" y="318963"/>
                  </a:cubicBezTo>
                  <a:cubicBezTo>
                    <a:pt x="355087" y="333247"/>
                    <a:pt x="345496" y="348806"/>
                    <a:pt x="337814" y="365321"/>
                  </a:cubicBezTo>
                  <a:close/>
                  <a:moveTo>
                    <a:pt x="416919" y="370950"/>
                  </a:moveTo>
                  <a:cubicBezTo>
                    <a:pt x="412177" y="375668"/>
                    <a:pt x="404516" y="375668"/>
                    <a:pt x="399774" y="370950"/>
                  </a:cubicBezTo>
                  <a:lnTo>
                    <a:pt x="375628" y="346795"/>
                  </a:lnTo>
                  <a:cubicBezTo>
                    <a:pt x="370916" y="342052"/>
                    <a:pt x="370916" y="334393"/>
                    <a:pt x="375628" y="329650"/>
                  </a:cubicBezTo>
                  <a:cubicBezTo>
                    <a:pt x="380431" y="325083"/>
                    <a:pt x="387971" y="325083"/>
                    <a:pt x="392773" y="329650"/>
                  </a:cubicBezTo>
                  <a:lnTo>
                    <a:pt x="416929" y="353805"/>
                  </a:lnTo>
                  <a:cubicBezTo>
                    <a:pt x="421646" y="358547"/>
                    <a:pt x="421646" y="366209"/>
                    <a:pt x="416929" y="370950"/>
                  </a:cubicBezTo>
                  <a:close/>
                  <a:moveTo>
                    <a:pt x="459029" y="249145"/>
                  </a:moveTo>
                  <a:lnTo>
                    <a:pt x="424872" y="249145"/>
                  </a:lnTo>
                  <a:cubicBezTo>
                    <a:pt x="418165" y="249145"/>
                    <a:pt x="412728" y="243708"/>
                    <a:pt x="412728" y="237000"/>
                  </a:cubicBezTo>
                  <a:cubicBezTo>
                    <a:pt x="412728" y="230293"/>
                    <a:pt x="418165" y="224856"/>
                    <a:pt x="424872" y="224856"/>
                  </a:cubicBezTo>
                  <a:lnTo>
                    <a:pt x="459029" y="224856"/>
                  </a:lnTo>
                  <a:cubicBezTo>
                    <a:pt x="465737" y="224856"/>
                    <a:pt x="471173" y="230293"/>
                    <a:pt x="471173" y="237000"/>
                  </a:cubicBezTo>
                  <a:cubicBezTo>
                    <a:pt x="471173" y="243708"/>
                    <a:pt x="465737" y="249145"/>
                    <a:pt x="459029" y="249145"/>
                  </a:cubicBezTo>
                  <a:close/>
                </a:path>
              </a:pathLst>
            </a:custGeom>
            <a:solidFill>
              <a:srgbClr val="0073EB"/>
            </a:solidFill>
            <a:ln w="9525"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18C283D7-BC5D-01E4-3D04-561A55A40A57}"/>
                </a:ext>
              </a:extLst>
            </p:cNvPr>
            <p:cNvSpPr/>
            <p:nvPr/>
          </p:nvSpPr>
          <p:spPr>
            <a:xfrm>
              <a:off x="1901118" y="4077175"/>
              <a:ext cx="187499" cy="196881"/>
            </a:xfrm>
            <a:custGeom>
              <a:avLst/>
              <a:gdLst>
                <a:gd name="connsiteX0" fmla="*/ 93745 w 187499"/>
                <a:gd name="connsiteY0" fmla="*/ 0 h 196881"/>
                <a:gd name="connsiteX1" fmla="*/ 93745 w 187499"/>
                <a:gd name="connsiteY1" fmla="*/ 0 h 196881"/>
                <a:gd name="connsiteX2" fmla="*/ 0 w 187499"/>
                <a:gd name="connsiteY2" fmla="*/ 92583 h 196881"/>
                <a:gd name="connsiteX3" fmla="*/ 0 w 187499"/>
                <a:gd name="connsiteY3" fmla="*/ 96098 h 196881"/>
                <a:gd name="connsiteX4" fmla="*/ 6668 w 187499"/>
                <a:gd name="connsiteY4" fmla="*/ 128911 h 196881"/>
                <a:gd name="connsiteX5" fmla="*/ 22508 w 187499"/>
                <a:gd name="connsiteY5" fmla="*/ 154686 h 196881"/>
                <a:gd name="connsiteX6" fmla="*/ 49930 w 187499"/>
                <a:gd name="connsiteY6" fmla="*/ 196882 h 196881"/>
                <a:gd name="connsiteX7" fmla="*/ 137503 w 187499"/>
                <a:gd name="connsiteY7" fmla="*/ 196882 h 196881"/>
                <a:gd name="connsiteX8" fmla="*/ 164925 w 187499"/>
                <a:gd name="connsiteY8" fmla="*/ 154686 h 196881"/>
                <a:gd name="connsiteX9" fmla="*/ 180765 w 187499"/>
                <a:gd name="connsiteY9" fmla="*/ 128911 h 196881"/>
                <a:gd name="connsiteX10" fmla="*/ 187500 w 187499"/>
                <a:gd name="connsiteY10" fmla="*/ 96098 h 196881"/>
                <a:gd name="connsiteX11" fmla="*/ 187500 w 187499"/>
                <a:gd name="connsiteY11" fmla="*/ 92583 h 196881"/>
                <a:gd name="connsiteX12" fmla="*/ 93745 w 187499"/>
                <a:gd name="connsiteY12" fmla="*/ 0 h 196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7499" h="196881">
                  <a:moveTo>
                    <a:pt x="93745" y="0"/>
                  </a:moveTo>
                  <a:lnTo>
                    <a:pt x="93745" y="0"/>
                  </a:lnTo>
                  <a:cubicBezTo>
                    <a:pt x="42543" y="291"/>
                    <a:pt x="930" y="41389"/>
                    <a:pt x="0" y="92583"/>
                  </a:cubicBezTo>
                  <a:lnTo>
                    <a:pt x="0" y="96098"/>
                  </a:lnTo>
                  <a:cubicBezTo>
                    <a:pt x="408" y="107328"/>
                    <a:pt x="2660" y="118413"/>
                    <a:pt x="6668" y="128911"/>
                  </a:cubicBezTo>
                  <a:cubicBezTo>
                    <a:pt x="10381" y="138373"/>
                    <a:pt x="15745" y="147099"/>
                    <a:pt x="22508" y="154686"/>
                  </a:cubicBezTo>
                  <a:cubicBezTo>
                    <a:pt x="33251" y="167642"/>
                    <a:pt x="42454" y="181802"/>
                    <a:pt x="49930" y="196882"/>
                  </a:cubicBezTo>
                  <a:lnTo>
                    <a:pt x="137503" y="196882"/>
                  </a:lnTo>
                  <a:cubicBezTo>
                    <a:pt x="144979" y="181802"/>
                    <a:pt x="154182" y="167642"/>
                    <a:pt x="164925" y="154686"/>
                  </a:cubicBezTo>
                  <a:cubicBezTo>
                    <a:pt x="171688" y="147099"/>
                    <a:pt x="177052" y="138373"/>
                    <a:pt x="180765" y="128911"/>
                  </a:cubicBezTo>
                  <a:cubicBezTo>
                    <a:pt x="184795" y="118417"/>
                    <a:pt x="187070" y="107331"/>
                    <a:pt x="187500" y="96098"/>
                  </a:cubicBezTo>
                  <a:lnTo>
                    <a:pt x="187500" y="92583"/>
                  </a:lnTo>
                  <a:cubicBezTo>
                    <a:pt x="186569" y="41385"/>
                    <a:pt x="144950" y="287"/>
                    <a:pt x="93745" y="0"/>
                  </a:cubicBezTo>
                  <a:close/>
                </a:path>
              </a:pathLst>
            </a:custGeom>
            <a:solidFill>
              <a:srgbClr val="0073EB"/>
            </a:solidFill>
            <a:ln w="9525" cap="flat">
              <a:noFill/>
              <a:prstDash val="solid"/>
              <a:miter/>
            </a:ln>
          </p:spPr>
          <p:txBody>
            <a:bodyPr rtlCol="0" anchor="ctr"/>
            <a:lstStyle/>
            <a:p>
              <a:endParaRPr lang="en-US"/>
            </a:p>
          </p:txBody>
        </p:sp>
      </p:grpSp>
      <p:grpSp>
        <p:nvGrpSpPr>
          <p:cNvPr id="70" name="Group 69">
            <a:extLst>
              <a:ext uri="{FF2B5EF4-FFF2-40B4-BE49-F238E27FC236}">
                <a16:creationId xmlns:a16="http://schemas.microsoft.com/office/drawing/2014/main" id="{44FFB7FF-19F9-EFD7-9BA8-F2E15A8DAE46}"/>
              </a:ext>
              <a:ext uri="{C183D7F6-B498-43B3-948B-1728B52AA6E4}">
                <adec:decorative xmlns:adec="http://schemas.microsoft.com/office/drawing/2017/decorative" val="1"/>
              </a:ext>
            </a:extLst>
          </p:cNvPr>
          <p:cNvGrpSpPr/>
          <p:nvPr/>
        </p:nvGrpSpPr>
        <p:grpSpPr>
          <a:xfrm>
            <a:off x="3492517" y="4287024"/>
            <a:ext cx="755566" cy="800666"/>
            <a:chOff x="1758958" y="6316997"/>
            <a:chExt cx="571500" cy="561975"/>
          </a:xfrm>
        </p:grpSpPr>
        <p:sp>
          <p:nvSpPr>
            <p:cNvPr id="71" name="Freeform: Shape 70">
              <a:extLst>
                <a:ext uri="{FF2B5EF4-FFF2-40B4-BE49-F238E27FC236}">
                  <a16:creationId xmlns:a16="http://schemas.microsoft.com/office/drawing/2014/main" id="{5966D11C-D23F-AEBC-E0A1-1A61335989C3}"/>
                </a:ext>
              </a:extLst>
            </p:cNvPr>
            <p:cNvSpPr/>
            <p:nvPr/>
          </p:nvSpPr>
          <p:spPr>
            <a:xfrm>
              <a:off x="1758958" y="6478922"/>
              <a:ext cx="238125" cy="238125"/>
            </a:xfrm>
            <a:custGeom>
              <a:avLst/>
              <a:gdLst>
                <a:gd name="connsiteX0" fmla="*/ 119063 w 238125"/>
                <a:gd name="connsiteY0" fmla="*/ 0 h 238125"/>
                <a:gd name="connsiteX1" fmla="*/ 0 w 238125"/>
                <a:gd name="connsiteY1" fmla="*/ 119063 h 238125"/>
                <a:gd name="connsiteX2" fmla="*/ 119063 w 238125"/>
                <a:gd name="connsiteY2" fmla="*/ 238125 h 238125"/>
                <a:gd name="connsiteX3" fmla="*/ 238125 w 238125"/>
                <a:gd name="connsiteY3" fmla="*/ 119063 h 238125"/>
                <a:gd name="connsiteX4" fmla="*/ 119063 w 238125"/>
                <a:gd name="connsiteY4" fmla="*/ 0 h 238125"/>
                <a:gd name="connsiteX5" fmla="*/ 119063 w 238125"/>
                <a:gd name="connsiteY5" fmla="*/ 46101 h 238125"/>
                <a:gd name="connsiteX6" fmla="*/ 152591 w 238125"/>
                <a:gd name="connsiteY6" fmla="*/ 79439 h 238125"/>
                <a:gd name="connsiteX7" fmla="*/ 119253 w 238125"/>
                <a:gd name="connsiteY7" fmla="*/ 112967 h 238125"/>
                <a:gd name="connsiteX8" fmla="*/ 85725 w 238125"/>
                <a:gd name="connsiteY8" fmla="*/ 79629 h 238125"/>
                <a:gd name="connsiteX9" fmla="*/ 85725 w 238125"/>
                <a:gd name="connsiteY9" fmla="*/ 79534 h 238125"/>
                <a:gd name="connsiteX10" fmla="*/ 119063 w 238125"/>
                <a:gd name="connsiteY10" fmla="*/ 46101 h 238125"/>
                <a:gd name="connsiteX11" fmla="*/ 185738 w 238125"/>
                <a:gd name="connsiteY11" fmla="*/ 180118 h 238125"/>
                <a:gd name="connsiteX12" fmla="*/ 52388 w 238125"/>
                <a:gd name="connsiteY12" fmla="*/ 180118 h 238125"/>
                <a:gd name="connsiteX13" fmla="*/ 52388 w 238125"/>
                <a:gd name="connsiteY13" fmla="*/ 154400 h 238125"/>
                <a:gd name="connsiteX14" fmla="*/ 59055 w 238125"/>
                <a:gd name="connsiteY14" fmla="*/ 141065 h 238125"/>
                <a:gd name="connsiteX15" fmla="*/ 91535 w 238125"/>
                <a:gd name="connsiteY15" fmla="*/ 125825 h 238125"/>
                <a:gd name="connsiteX16" fmla="*/ 119063 w 238125"/>
                <a:gd name="connsiteY16" fmla="*/ 121729 h 238125"/>
                <a:gd name="connsiteX17" fmla="*/ 146590 w 238125"/>
                <a:gd name="connsiteY17" fmla="*/ 125825 h 238125"/>
                <a:gd name="connsiteX18" fmla="*/ 179165 w 238125"/>
                <a:gd name="connsiteY18" fmla="*/ 141732 h 238125"/>
                <a:gd name="connsiteX19" fmla="*/ 185833 w 238125"/>
                <a:gd name="connsiteY19" fmla="*/ 155067 h 2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8125" h="238125">
                  <a:moveTo>
                    <a:pt x="119063" y="0"/>
                  </a:moveTo>
                  <a:cubicBezTo>
                    <a:pt x="53306" y="0"/>
                    <a:pt x="0" y="53306"/>
                    <a:pt x="0" y="119063"/>
                  </a:cubicBezTo>
                  <a:cubicBezTo>
                    <a:pt x="0" y="184819"/>
                    <a:pt x="53306" y="238125"/>
                    <a:pt x="119063" y="238125"/>
                  </a:cubicBezTo>
                  <a:cubicBezTo>
                    <a:pt x="184819" y="238125"/>
                    <a:pt x="238125" y="184819"/>
                    <a:pt x="238125" y="119063"/>
                  </a:cubicBezTo>
                  <a:cubicBezTo>
                    <a:pt x="238125" y="53306"/>
                    <a:pt x="184819" y="0"/>
                    <a:pt x="119063" y="0"/>
                  </a:cubicBezTo>
                  <a:close/>
                  <a:moveTo>
                    <a:pt x="119063" y="46101"/>
                  </a:moveTo>
                  <a:cubicBezTo>
                    <a:pt x="137527" y="46049"/>
                    <a:pt x="152538" y="60974"/>
                    <a:pt x="152591" y="79439"/>
                  </a:cubicBezTo>
                  <a:cubicBezTo>
                    <a:pt x="152643" y="97903"/>
                    <a:pt x="137717" y="112913"/>
                    <a:pt x="119253" y="112967"/>
                  </a:cubicBezTo>
                  <a:cubicBezTo>
                    <a:pt x="100789" y="113019"/>
                    <a:pt x="85777" y="98093"/>
                    <a:pt x="85725" y="79629"/>
                  </a:cubicBezTo>
                  <a:cubicBezTo>
                    <a:pt x="85725" y="79598"/>
                    <a:pt x="85725" y="79565"/>
                    <a:pt x="85725" y="79534"/>
                  </a:cubicBezTo>
                  <a:cubicBezTo>
                    <a:pt x="85725" y="61107"/>
                    <a:pt x="100635" y="46153"/>
                    <a:pt x="119063" y="46101"/>
                  </a:cubicBezTo>
                  <a:close/>
                  <a:moveTo>
                    <a:pt x="185738" y="180118"/>
                  </a:moveTo>
                  <a:lnTo>
                    <a:pt x="52388" y="180118"/>
                  </a:lnTo>
                  <a:lnTo>
                    <a:pt x="52388" y="154400"/>
                  </a:lnTo>
                  <a:cubicBezTo>
                    <a:pt x="52514" y="149184"/>
                    <a:pt x="54958" y="144296"/>
                    <a:pt x="59055" y="141065"/>
                  </a:cubicBezTo>
                  <a:cubicBezTo>
                    <a:pt x="68956" y="134210"/>
                    <a:pt x="79935" y="129059"/>
                    <a:pt x="91535" y="125825"/>
                  </a:cubicBezTo>
                  <a:cubicBezTo>
                    <a:pt x="100491" y="123254"/>
                    <a:pt x="109746" y="121877"/>
                    <a:pt x="119063" y="121729"/>
                  </a:cubicBezTo>
                  <a:cubicBezTo>
                    <a:pt x="128388" y="121757"/>
                    <a:pt x="137660" y="123137"/>
                    <a:pt x="146590" y="125825"/>
                  </a:cubicBezTo>
                  <a:cubicBezTo>
                    <a:pt x="158404" y="128893"/>
                    <a:pt x="169481" y="134302"/>
                    <a:pt x="179165" y="141732"/>
                  </a:cubicBezTo>
                  <a:cubicBezTo>
                    <a:pt x="183262" y="144963"/>
                    <a:pt x="185706" y="149851"/>
                    <a:pt x="185833" y="155067"/>
                  </a:cubicBezTo>
                  <a:close/>
                </a:path>
              </a:pathLst>
            </a:custGeom>
            <a:solidFill>
              <a:srgbClr val="0073EB"/>
            </a:solidFill>
            <a:ln w="9525"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317E350E-EBAC-4E13-E161-4CD6FAB9D49F}"/>
                </a:ext>
              </a:extLst>
            </p:cNvPr>
            <p:cNvSpPr/>
            <p:nvPr/>
          </p:nvSpPr>
          <p:spPr>
            <a:xfrm>
              <a:off x="2012894" y="6447776"/>
              <a:ext cx="135731" cy="104965"/>
            </a:xfrm>
            <a:custGeom>
              <a:avLst/>
              <a:gdLst>
                <a:gd name="connsiteX0" fmla="*/ 116586 w 135731"/>
                <a:gd name="connsiteY0" fmla="*/ 0 h 104965"/>
                <a:gd name="connsiteX1" fmla="*/ 0 w 135731"/>
                <a:gd name="connsiteY1" fmla="*/ 69914 h 104965"/>
                <a:gd name="connsiteX2" fmla="*/ 15621 w 135731"/>
                <a:gd name="connsiteY2" fmla="*/ 104966 h 104965"/>
                <a:gd name="connsiteX3" fmla="*/ 135731 w 135731"/>
                <a:gd name="connsiteY3" fmla="*/ 33147 h 104965"/>
                <a:gd name="connsiteX4" fmla="*/ 116586 w 135731"/>
                <a:gd name="connsiteY4" fmla="*/ 0 h 1049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731" h="104965">
                  <a:moveTo>
                    <a:pt x="116586" y="0"/>
                  </a:moveTo>
                  <a:lnTo>
                    <a:pt x="0" y="69914"/>
                  </a:lnTo>
                  <a:cubicBezTo>
                    <a:pt x="6567" y="80942"/>
                    <a:pt x="11810" y="92708"/>
                    <a:pt x="15621" y="104966"/>
                  </a:cubicBezTo>
                  <a:lnTo>
                    <a:pt x="135731" y="33147"/>
                  </a:lnTo>
                  <a:cubicBezTo>
                    <a:pt x="127696" y="23139"/>
                    <a:pt x="121240" y="11961"/>
                    <a:pt x="116586" y="0"/>
                  </a:cubicBezTo>
                  <a:close/>
                </a:path>
              </a:pathLst>
            </a:custGeom>
            <a:solidFill>
              <a:srgbClr val="0073EB"/>
            </a:solidFill>
            <a:ln w="9525"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561B1E1A-56DE-9ACA-DF1F-B064BFFF5E69}"/>
                </a:ext>
              </a:extLst>
            </p:cNvPr>
            <p:cNvSpPr/>
            <p:nvPr/>
          </p:nvSpPr>
          <p:spPr>
            <a:xfrm>
              <a:off x="2159008" y="6316997"/>
              <a:ext cx="171450" cy="171450"/>
            </a:xfrm>
            <a:custGeom>
              <a:avLst/>
              <a:gdLst>
                <a:gd name="connsiteX0" fmla="*/ 171450 w 171450"/>
                <a:gd name="connsiteY0" fmla="*/ 85725 h 171450"/>
                <a:gd name="connsiteX1" fmla="*/ 85725 w 171450"/>
                <a:gd name="connsiteY1" fmla="*/ 171450 h 171450"/>
                <a:gd name="connsiteX2" fmla="*/ 0 w 171450"/>
                <a:gd name="connsiteY2" fmla="*/ 85725 h 171450"/>
                <a:gd name="connsiteX3" fmla="*/ 85725 w 171450"/>
                <a:gd name="connsiteY3" fmla="*/ 0 h 171450"/>
                <a:gd name="connsiteX4" fmla="*/ 171450 w 171450"/>
                <a:gd name="connsiteY4" fmla="*/ 85725 h 171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50" h="171450">
                  <a:moveTo>
                    <a:pt x="171450" y="85725"/>
                  </a:moveTo>
                  <a:cubicBezTo>
                    <a:pt x="171450" y="133070"/>
                    <a:pt x="133070" y="171450"/>
                    <a:pt x="85725" y="171450"/>
                  </a:cubicBezTo>
                  <a:cubicBezTo>
                    <a:pt x="38380" y="171450"/>
                    <a:pt x="0" y="133070"/>
                    <a:pt x="0" y="85725"/>
                  </a:cubicBezTo>
                  <a:cubicBezTo>
                    <a:pt x="0" y="38380"/>
                    <a:pt x="38380" y="0"/>
                    <a:pt x="85725" y="0"/>
                  </a:cubicBezTo>
                  <a:cubicBezTo>
                    <a:pt x="133070" y="0"/>
                    <a:pt x="171450" y="38380"/>
                    <a:pt x="171450" y="85725"/>
                  </a:cubicBezTo>
                  <a:close/>
                </a:path>
              </a:pathLst>
            </a:custGeom>
            <a:solidFill>
              <a:srgbClr val="0073EB"/>
            </a:solidFill>
            <a:ln w="9525"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B5FD5656-8FBE-CFC7-E7C6-61683EE188C3}"/>
                </a:ext>
              </a:extLst>
            </p:cNvPr>
            <p:cNvSpPr/>
            <p:nvPr/>
          </p:nvSpPr>
          <p:spPr>
            <a:xfrm>
              <a:off x="2012894" y="6642848"/>
              <a:ext cx="135731" cy="105346"/>
            </a:xfrm>
            <a:custGeom>
              <a:avLst/>
              <a:gdLst>
                <a:gd name="connsiteX0" fmla="*/ 135731 w 135731"/>
                <a:gd name="connsiteY0" fmla="*/ 72390 h 105346"/>
                <a:gd name="connsiteX1" fmla="*/ 15621 w 135731"/>
                <a:gd name="connsiteY1" fmla="*/ 0 h 105346"/>
                <a:gd name="connsiteX2" fmla="*/ 0 w 135731"/>
                <a:gd name="connsiteY2" fmla="*/ 35052 h 105346"/>
                <a:gd name="connsiteX3" fmla="*/ 116586 w 135731"/>
                <a:gd name="connsiteY3" fmla="*/ 105346 h 105346"/>
                <a:gd name="connsiteX4" fmla="*/ 135731 w 135731"/>
                <a:gd name="connsiteY4" fmla="*/ 72390 h 105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731" h="105346">
                  <a:moveTo>
                    <a:pt x="135731" y="72390"/>
                  </a:moveTo>
                  <a:lnTo>
                    <a:pt x="15621" y="0"/>
                  </a:lnTo>
                  <a:cubicBezTo>
                    <a:pt x="11810" y="12258"/>
                    <a:pt x="6567" y="24023"/>
                    <a:pt x="0" y="35052"/>
                  </a:cubicBezTo>
                  <a:lnTo>
                    <a:pt x="116586" y="105346"/>
                  </a:lnTo>
                  <a:cubicBezTo>
                    <a:pt x="121266" y="93456"/>
                    <a:pt x="127721" y="82345"/>
                    <a:pt x="135731" y="72390"/>
                  </a:cubicBezTo>
                  <a:close/>
                </a:path>
              </a:pathLst>
            </a:custGeom>
            <a:solidFill>
              <a:srgbClr val="0073EB"/>
            </a:solidFill>
            <a:ln w="9525"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1AFD91DA-65DE-4949-FD39-D37830D37F20}"/>
                </a:ext>
              </a:extLst>
            </p:cNvPr>
            <p:cNvSpPr/>
            <p:nvPr/>
          </p:nvSpPr>
          <p:spPr>
            <a:xfrm>
              <a:off x="2159008" y="6707522"/>
              <a:ext cx="171450" cy="171450"/>
            </a:xfrm>
            <a:custGeom>
              <a:avLst/>
              <a:gdLst>
                <a:gd name="connsiteX0" fmla="*/ 171450 w 171450"/>
                <a:gd name="connsiteY0" fmla="*/ 85725 h 171450"/>
                <a:gd name="connsiteX1" fmla="*/ 85725 w 171450"/>
                <a:gd name="connsiteY1" fmla="*/ 171450 h 171450"/>
                <a:gd name="connsiteX2" fmla="*/ 0 w 171450"/>
                <a:gd name="connsiteY2" fmla="*/ 85725 h 171450"/>
                <a:gd name="connsiteX3" fmla="*/ 85725 w 171450"/>
                <a:gd name="connsiteY3" fmla="*/ 0 h 171450"/>
                <a:gd name="connsiteX4" fmla="*/ 171450 w 171450"/>
                <a:gd name="connsiteY4" fmla="*/ 85725 h 171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50" h="171450">
                  <a:moveTo>
                    <a:pt x="171450" y="85725"/>
                  </a:moveTo>
                  <a:cubicBezTo>
                    <a:pt x="171450" y="133070"/>
                    <a:pt x="133070" y="171450"/>
                    <a:pt x="85725" y="171450"/>
                  </a:cubicBezTo>
                  <a:cubicBezTo>
                    <a:pt x="38380" y="171450"/>
                    <a:pt x="0" y="133070"/>
                    <a:pt x="0" y="85725"/>
                  </a:cubicBezTo>
                  <a:cubicBezTo>
                    <a:pt x="0" y="38380"/>
                    <a:pt x="38380" y="0"/>
                    <a:pt x="85725" y="0"/>
                  </a:cubicBezTo>
                  <a:cubicBezTo>
                    <a:pt x="133070" y="0"/>
                    <a:pt x="171450" y="38380"/>
                    <a:pt x="171450" y="85725"/>
                  </a:cubicBezTo>
                  <a:close/>
                </a:path>
              </a:pathLst>
            </a:custGeom>
            <a:solidFill>
              <a:srgbClr val="0073EB"/>
            </a:solidFill>
            <a:ln w="9525" cap="flat">
              <a:noFill/>
              <a:prstDash val="solid"/>
              <a:miter/>
            </a:ln>
          </p:spPr>
          <p:txBody>
            <a:bodyPr rtlCol="0" anchor="ctr"/>
            <a:lstStyle/>
            <a:p>
              <a:endParaRPr lang="en-US"/>
            </a:p>
          </p:txBody>
        </p:sp>
      </p:grpSp>
      <p:grpSp>
        <p:nvGrpSpPr>
          <p:cNvPr id="77" name="Group 76">
            <a:extLst>
              <a:ext uri="{FF2B5EF4-FFF2-40B4-BE49-F238E27FC236}">
                <a16:creationId xmlns:a16="http://schemas.microsoft.com/office/drawing/2014/main" id="{68CD121A-3CD7-9D9B-6CE5-6CD5A83278E3}"/>
              </a:ext>
              <a:ext uri="{C183D7F6-B498-43B3-948B-1728B52AA6E4}">
                <adec:decorative xmlns:adec="http://schemas.microsoft.com/office/drawing/2017/decorative" val="1"/>
              </a:ext>
            </a:extLst>
          </p:cNvPr>
          <p:cNvGrpSpPr/>
          <p:nvPr/>
        </p:nvGrpSpPr>
        <p:grpSpPr>
          <a:xfrm>
            <a:off x="5722391" y="4309397"/>
            <a:ext cx="761956" cy="755917"/>
            <a:chOff x="1726171" y="7402342"/>
            <a:chExt cx="637032" cy="631983"/>
          </a:xfrm>
        </p:grpSpPr>
        <p:sp>
          <p:nvSpPr>
            <p:cNvPr id="78" name="Freeform: Shape 77">
              <a:extLst>
                <a:ext uri="{FF2B5EF4-FFF2-40B4-BE49-F238E27FC236}">
                  <a16:creationId xmlns:a16="http://schemas.microsoft.com/office/drawing/2014/main" id="{74DC7255-8D59-D713-C121-05F8BCADD508}"/>
                </a:ext>
              </a:extLst>
            </p:cNvPr>
            <p:cNvSpPr/>
            <p:nvPr/>
          </p:nvSpPr>
          <p:spPr>
            <a:xfrm>
              <a:off x="1849445" y="7402342"/>
              <a:ext cx="390525" cy="249745"/>
            </a:xfrm>
            <a:custGeom>
              <a:avLst/>
              <a:gdLst>
                <a:gd name="connsiteX0" fmla="*/ 2381 w 390525"/>
                <a:gd name="connsiteY0" fmla="*/ 223838 h 249745"/>
                <a:gd name="connsiteX1" fmla="*/ 195263 w 390525"/>
                <a:gd name="connsiteY1" fmla="*/ 249746 h 249745"/>
                <a:gd name="connsiteX2" fmla="*/ 388144 w 390525"/>
                <a:gd name="connsiteY2" fmla="*/ 223838 h 249745"/>
                <a:gd name="connsiteX3" fmla="*/ 390525 w 390525"/>
                <a:gd name="connsiteY3" fmla="*/ 195263 h 249745"/>
                <a:gd name="connsiteX4" fmla="*/ 195263 w 390525"/>
                <a:gd name="connsiteY4" fmla="*/ 0 h 249745"/>
                <a:gd name="connsiteX5" fmla="*/ 0 w 390525"/>
                <a:gd name="connsiteY5" fmla="*/ 195263 h 249745"/>
                <a:gd name="connsiteX6" fmla="*/ 2381 w 390525"/>
                <a:gd name="connsiteY6" fmla="*/ 223838 h 24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0525" h="249745">
                  <a:moveTo>
                    <a:pt x="2381" y="223838"/>
                  </a:moveTo>
                  <a:cubicBezTo>
                    <a:pt x="67255" y="202538"/>
                    <a:pt x="138309" y="212082"/>
                    <a:pt x="195263" y="249746"/>
                  </a:cubicBezTo>
                  <a:cubicBezTo>
                    <a:pt x="252216" y="212082"/>
                    <a:pt x="323270" y="202538"/>
                    <a:pt x="388144" y="223838"/>
                  </a:cubicBezTo>
                  <a:cubicBezTo>
                    <a:pt x="389661" y="214387"/>
                    <a:pt x="390456" y="204834"/>
                    <a:pt x="390525" y="195263"/>
                  </a:cubicBezTo>
                  <a:cubicBezTo>
                    <a:pt x="390525" y="87422"/>
                    <a:pt x="303103" y="0"/>
                    <a:pt x="195263" y="0"/>
                  </a:cubicBezTo>
                  <a:cubicBezTo>
                    <a:pt x="87422" y="0"/>
                    <a:pt x="0" y="87422"/>
                    <a:pt x="0" y="195263"/>
                  </a:cubicBezTo>
                  <a:cubicBezTo>
                    <a:pt x="69" y="204834"/>
                    <a:pt x="864" y="214387"/>
                    <a:pt x="2381" y="223838"/>
                  </a:cubicBezTo>
                  <a:close/>
                </a:path>
              </a:pathLst>
            </a:custGeom>
            <a:solidFill>
              <a:srgbClr val="0073EB"/>
            </a:solidFill>
            <a:ln w="9525"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D0C54FA8-CC88-E6EB-A6C3-6F34328FB660}"/>
                </a:ext>
              </a:extLst>
            </p:cNvPr>
            <p:cNvSpPr/>
            <p:nvPr/>
          </p:nvSpPr>
          <p:spPr>
            <a:xfrm>
              <a:off x="2069092" y="7665518"/>
              <a:ext cx="294111" cy="368427"/>
            </a:xfrm>
            <a:custGeom>
              <a:avLst/>
              <a:gdLst>
                <a:gd name="connsiteX0" fmla="*/ 188785 w 294111"/>
                <a:gd name="connsiteY0" fmla="*/ 191 h 368427"/>
                <a:gd name="connsiteX1" fmla="*/ 72676 w 294111"/>
                <a:gd name="connsiteY1" fmla="*/ 133541 h 368427"/>
                <a:gd name="connsiteX2" fmla="*/ 76200 w 294111"/>
                <a:gd name="connsiteY2" fmla="*/ 173165 h 368427"/>
                <a:gd name="connsiteX3" fmla="*/ 0 w 294111"/>
                <a:gd name="connsiteY3" fmla="*/ 341186 h 368427"/>
                <a:gd name="connsiteX4" fmla="*/ 98869 w 294111"/>
                <a:gd name="connsiteY4" fmla="*/ 368427 h 368427"/>
                <a:gd name="connsiteX5" fmla="*/ 294112 w 294111"/>
                <a:gd name="connsiteY5" fmla="*/ 173335 h 368427"/>
                <a:gd name="connsiteX6" fmla="*/ 188785 w 294111"/>
                <a:gd name="connsiteY6" fmla="*/ 0 h 368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4111" h="368427">
                  <a:moveTo>
                    <a:pt x="188785" y="191"/>
                  </a:moveTo>
                  <a:cubicBezTo>
                    <a:pt x="169913" y="58629"/>
                    <a:pt x="127963" y="106809"/>
                    <a:pt x="72676" y="133541"/>
                  </a:cubicBezTo>
                  <a:cubicBezTo>
                    <a:pt x="75012" y="146619"/>
                    <a:pt x="76191" y="159879"/>
                    <a:pt x="76200" y="173165"/>
                  </a:cubicBezTo>
                  <a:cubicBezTo>
                    <a:pt x="76210" y="237537"/>
                    <a:pt x="48435" y="298783"/>
                    <a:pt x="0" y="341186"/>
                  </a:cubicBezTo>
                  <a:cubicBezTo>
                    <a:pt x="29896" y="359017"/>
                    <a:pt x="64059" y="368430"/>
                    <a:pt x="98869" y="368427"/>
                  </a:cubicBezTo>
                  <a:cubicBezTo>
                    <a:pt x="206657" y="368469"/>
                    <a:pt x="294070" y="281123"/>
                    <a:pt x="294112" y="173335"/>
                  </a:cubicBezTo>
                  <a:cubicBezTo>
                    <a:pt x="294141" y="100417"/>
                    <a:pt x="253518" y="33566"/>
                    <a:pt x="188785" y="0"/>
                  </a:cubicBezTo>
                  <a:close/>
                </a:path>
              </a:pathLst>
            </a:custGeom>
            <a:solidFill>
              <a:srgbClr val="0073EB"/>
            </a:solidFill>
            <a:ln w="9525"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10B22441-E360-1C5A-3F27-98B3F1EE9F3A}"/>
                </a:ext>
              </a:extLst>
            </p:cNvPr>
            <p:cNvSpPr/>
            <p:nvPr/>
          </p:nvSpPr>
          <p:spPr>
            <a:xfrm>
              <a:off x="1981176" y="7687235"/>
              <a:ext cx="127063" cy="106013"/>
            </a:xfrm>
            <a:custGeom>
              <a:avLst/>
              <a:gdLst>
                <a:gd name="connsiteX0" fmla="*/ 127063 w 127063"/>
                <a:gd name="connsiteY0" fmla="*/ 95250 h 106013"/>
                <a:gd name="connsiteX1" fmla="*/ 63532 w 127063"/>
                <a:gd name="connsiteY1" fmla="*/ 0 h 106013"/>
                <a:gd name="connsiteX2" fmla="*/ 0 w 127063"/>
                <a:gd name="connsiteY2" fmla="*/ 95250 h 106013"/>
                <a:gd name="connsiteX3" fmla="*/ 127063 w 127063"/>
                <a:gd name="connsiteY3" fmla="*/ 95250 h 106013"/>
              </a:gdLst>
              <a:ahLst/>
              <a:cxnLst>
                <a:cxn ang="0">
                  <a:pos x="connsiteX0" y="connsiteY0"/>
                </a:cxn>
                <a:cxn ang="0">
                  <a:pos x="connsiteX1" y="connsiteY1"/>
                </a:cxn>
                <a:cxn ang="0">
                  <a:pos x="connsiteX2" y="connsiteY2"/>
                </a:cxn>
                <a:cxn ang="0">
                  <a:pos x="connsiteX3" y="connsiteY3"/>
                </a:cxn>
              </a:cxnLst>
              <a:rect l="l" t="t" r="r" b="b"/>
              <a:pathLst>
                <a:path w="127063" h="106013">
                  <a:moveTo>
                    <a:pt x="127063" y="95250"/>
                  </a:moveTo>
                  <a:cubicBezTo>
                    <a:pt x="115815" y="57895"/>
                    <a:pt x="93698" y="24735"/>
                    <a:pt x="63532" y="0"/>
                  </a:cubicBezTo>
                  <a:cubicBezTo>
                    <a:pt x="33365" y="24735"/>
                    <a:pt x="11248" y="57895"/>
                    <a:pt x="0" y="95250"/>
                  </a:cubicBezTo>
                  <a:cubicBezTo>
                    <a:pt x="41138" y="109601"/>
                    <a:pt x="85925" y="109601"/>
                    <a:pt x="127063" y="95250"/>
                  </a:cubicBezTo>
                  <a:close/>
                </a:path>
              </a:pathLst>
            </a:custGeom>
            <a:solidFill>
              <a:srgbClr val="0073EB"/>
            </a:solidFill>
            <a:ln w="9525"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E987B5F3-C0FE-D69B-8714-1DD3BCBE1202}"/>
                </a:ext>
              </a:extLst>
            </p:cNvPr>
            <p:cNvSpPr/>
            <p:nvPr/>
          </p:nvSpPr>
          <p:spPr>
            <a:xfrm>
              <a:off x="1726171" y="7665898"/>
              <a:ext cx="294152" cy="368427"/>
            </a:xfrm>
            <a:custGeom>
              <a:avLst/>
              <a:gdLst>
                <a:gd name="connsiteX0" fmla="*/ 195283 w 294152"/>
                <a:gd name="connsiteY0" fmla="*/ 368237 h 368427"/>
                <a:gd name="connsiteX1" fmla="*/ 294153 w 294152"/>
                <a:gd name="connsiteY1" fmla="*/ 340995 h 368427"/>
                <a:gd name="connsiteX2" fmla="*/ 217953 w 294152"/>
                <a:gd name="connsiteY2" fmla="*/ 172974 h 368427"/>
                <a:gd name="connsiteX3" fmla="*/ 221477 w 294152"/>
                <a:gd name="connsiteY3" fmla="*/ 133350 h 368427"/>
                <a:gd name="connsiteX4" fmla="*/ 105367 w 294152"/>
                <a:gd name="connsiteY4" fmla="*/ 0 h 368427"/>
                <a:gd name="connsiteX5" fmla="*/ 21948 w 294152"/>
                <a:gd name="connsiteY5" fmla="*/ 263101 h 368427"/>
                <a:gd name="connsiteX6" fmla="*/ 195283 w 294152"/>
                <a:gd name="connsiteY6" fmla="*/ 368427 h 368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4152" h="368427">
                  <a:moveTo>
                    <a:pt x="195283" y="368237"/>
                  </a:moveTo>
                  <a:cubicBezTo>
                    <a:pt x="230093" y="368239"/>
                    <a:pt x="264257" y="358827"/>
                    <a:pt x="294153" y="340995"/>
                  </a:cubicBezTo>
                  <a:cubicBezTo>
                    <a:pt x="245718" y="298593"/>
                    <a:pt x="217942" y="237347"/>
                    <a:pt x="217953" y="172974"/>
                  </a:cubicBezTo>
                  <a:cubicBezTo>
                    <a:pt x="217961" y="159689"/>
                    <a:pt x="219141" y="146429"/>
                    <a:pt x="221477" y="133350"/>
                  </a:cubicBezTo>
                  <a:cubicBezTo>
                    <a:pt x="166190" y="106618"/>
                    <a:pt x="124240" y="58439"/>
                    <a:pt x="105367" y="0"/>
                  </a:cubicBezTo>
                  <a:cubicBezTo>
                    <a:pt x="9678" y="49618"/>
                    <a:pt x="-27670" y="167411"/>
                    <a:pt x="21948" y="263101"/>
                  </a:cubicBezTo>
                  <a:cubicBezTo>
                    <a:pt x="55513" y="327833"/>
                    <a:pt x="122365" y="368456"/>
                    <a:pt x="195283" y="368427"/>
                  </a:cubicBezTo>
                  <a:close/>
                </a:path>
              </a:pathLst>
            </a:custGeom>
            <a:solidFill>
              <a:srgbClr val="0073EB"/>
            </a:solidFill>
            <a:ln w="9525"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37BD509F-86E1-409D-D50C-9CEB5686D0C0}"/>
                </a:ext>
              </a:extLst>
            </p:cNvPr>
            <p:cNvSpPr/>
            <p:nvPr/>
          </p:nvSpPr>
          <p:spPr>
            <a:xfrm>
              <a:off x="1972698" y="7810297"/>
              <a:ext cx="144018" cy="179832"/>
            </a:xfrm>
            <a:custGeom>
              <a:avLst/>
              <a:gdLst>
                <a:gd name="connsiteX0" fmla="*/ 72009 w 144018"/>
                <a:gd name="connsiteY0" fmla="*/ 179832 h 179832"/>
                <a:gd name="connsiteX1" fmla="*/ 144018 w 144018"/>
                <a:gd name="connsiteY1" fmla="*/ 28575 h 179832"/>
                <a:gd name="connsiteX2" fmla="*/ 141732 w 144018"/>
                <a:gd name="connsiteY2" fmla="*/ 0 h 179832"/>
                <a:gd name="connsiteX3" fmla="*/ 2286 w 144018"/>
                <a:gd name="connsiteY3" fmla="*/ 0 h 179832"/>
                <a:gd name="connsiteX4" fmla="*/ 0 w 144018"/>
                <a:gd name="connsiteY4" fmla="*/ 28575 h 179832"/>
                <a:gd name="connsiteX5" fmla="*/ 72009 w 144018"/>
                <a:gd name="connsiteY5" fmla="*/ 179832 h 179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018" h="179832">
                  <a:moveTo>
                    <a:pt x="72009" y="179832"/>
                  </a:moveTo>
                  <a:cubicBezTo>
                    <a:pt x="117575" y="142837"/>
                    <a:pt x="144029" y="87268"/>
                    <a:pt x="144018" y="28575"/>
                  </a:cubicBezTo>
                  <a:cubicBezTo>
                    <a:pt x="143934" y="19008"/>
                    <a:pt x="143170" y="9459"/>
                    <a:pt x="141732" y="0"/>
                  </a:cubicBezTo>
                  <a:cubicBezTo>
                    <a:pt x="96438" y="14861"/>
                    <a:pt x="47580" y="14861"/>
                    <a:pt x="2286" y="0"/>
                  </a:cubicBezTo>
                  <a:cubicBezTo>
                    <a:pt x="848" y="9459"/>
                    <a:pt x="84" y="19008"/>
                    <a:pt x="0" y="28575"/>
                  </a:cubicBezTo>
                  <a:cubicBezTo>
                    <a:pt x="-11" y="87268"/>
                    <a:pt x="26443" y="142837"/>
                    <a:pt x="72009" y="179832"/>
                  </a:cubicBezTo>
                  <a:close/>
                </a:path>
              </a:pathLst>
            </a:custGeom>
            <a:solidFill>
              <a:srgbClr val="0073EB"/>
            </a:solidFill>
            <a:ln w="9525"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F78FAADE-8E85-C025-418B-44C72A346686}"/>
                </a:ext>
              </a:extLst>
            </p:cNvPr>
            <p:cNvSpPr/>
            <p:nvPr/>
          </p:nvSpPr>
          <p:spPr>
            <a:xfrm>
              <a:off x="2069568" y="7643716"/>
              <a:ext cx="161925" cy="126957"/>
            </a:xfrm>
            <a:custGeom>
              <a:avLst/>
              <a:gdLst>
                <a:gd name="connsiteX0" fmla="*/ 161925 w 161925"/>
                <a:gd name="connsiteY0" fmla="*/ 10658 h 126957"/>
                <a:gd name="connsiteX1" fmla="*/ 0 w 161925"/>
                <a:gd name="connsiteY1" fmla="*/ 27041 h 126957"/>
                <a:gd name="connsiteX2" fmla="*/ 65532 w 161925"/>
                <a:gd name="connsiteY2" fmla="*/ 126958 h 126957"/>
                <a:gd name="connsiteX3" fmla="*/ 161925 w 161925"/>
                <a:gd name="connsiteY3" fmla="*/ 10658 h 126957"/>
              </a:gdLst>
              <a:ahLst/>
              <a:cxnLst>
                <a:cxn ang="0">
                  <a:pos x="connsiteX0" y="connsiteY0"/>
                </a:cxn>
                <a:cxn ang="0">
                  <a:pos x="connsiteX1" y="connsiteY1"/>
                </a:cxn>
                <a:cxn ang="0">
                  <a:pos x="connsiteX2" y="connsiteY2"/>
                </a:cxn>
                <a:cxn ang="0">
                  <a:pos x="connsiteX3" y="connsiteY3"/>
                </a:cxn>
              </a:cxnLst>
              <a:rect l="l" t="t" r="r" b="b"/>
              <a:pathLst>
                <a:path w="161925" h="126957">
                  <a:moveTo>
                    <a:pt x="161925" y="10658"/>
                  </a:moveTo>
                  <a:cubicBezTo>
                    <a:pt x="108168" y="-7969"/>
                    <a:pt x="48937" y="-1976"/>
                    <a:pt x="0" y="27041"/>
                  </a:cubicBezTo>
                  <a:cubicBezTo>
                    <a:pt x="30484" y="53802"/>
                    <a:pt x="53132" y="88336"/>
                    <a:pt x="65532" y="126958"/>
                  </a:cubicBezTo>
                  <a:cubicBezTo>
                    <a:pt x="111903" y="102617"/>
                    <a:pt x="146611" y="60740"/>
                    <a:pt x="161925" y="10658"/>
                  </a:cubicBezTo>
                  <a:close/>
                </a:path>
              </a:pathLst>
            </a:custGeom>
            <a:solidFill>
              <a:srgbClr val="0073EB"/>
            </a:solidFill>
            <a:ln w="9525"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7D3B5620-3FD2-4A8E-617B-8CA20EA7044A}"/>
                </a:ext>
              </a:extLst>
            </p:cNvPr>
            <p:cNvSpPr/>
            <p:nvPr/>
          </p:nvSpPr>
          <p:spPr>
            <a:xfrm>
              <a:off x="1857922" y="7643610"/>
              <a:ext cx="162401" cy="127063"/>
            </a:xfrm>
            <a:custGeom>
              <a:avLst/>
              <a:gdLst>
                <a:gd name="connsiteX0" fmla="*/ 63532 w 162401"/>
                <a:gd name="connsiteY0" fmla="*/ 0 h 127063"/>
                <a:gd name="connsiteX1" fmla="*/ 0 w 162401"/>
                <a:gd name="connsiteY1" fmla="*/ 10763 h 127063"/>
                <a:gd name="connsiteX2" fmla="*/ 96869 w 162401"/>
                <a:gd name="connsiteY2" fmla="*/ 127064 h 127063"/>
                <a:gd name="connsiteX3" fmla="*/ 162401 w 162401"/>
                <a:gd name="connsiteY3" fmla="*/ 27146 h 127063"/>
                <a:gd name="connsiteX4" fmla="*/ 63532 w 162401"/>
                <a:gd name="connsiteY4" fmla="*/ 0 h 1270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401" h="127063">
                  <a:moveTo>
                    <a:pt x="63532" y="0"/>
                  </a:moveTo>
                  <a:cubicBezTo>
                    <a:pt x="41905" y="49"/>
                    <a:pt x="20436" y="3685"/>
                    <a:pt x="0" y="10763"/>
                  </a:cubicBezTo>
                  <a:cubicBezTo>
                    <a:pt x="15427" y="60930"/>
                    <a:pt x="50319" y="102821"/>
                    <a:pt x="96869" y="127064"/>
                  </a:cubicBezTo>
                  <a:cubicBezTo>
                    <a:pt x="109269" y="88442"/>
                    <a:pt x="131917" y="53908"/>
                    <a:pt x="162401" y="27146"/>
                  </a:cubicBezTo>
                  <a:cubicBezTo>
                    <a:pt x="132478" y="9387"/>
                    <a:pt x="98328" y="11"/>
                    <a:pt x="63532" y="0"/>
                  </a:cubicBezTo>
                  <a:close/>
                </a:path>
              </a:pathLst>
            </a:custGeom>
            <a:solidFill>
              <a:srgbClr val="0073EB"/>
            </a:solidFill>
            <a:ln w="9525" cap="flat">
              <a:noFill/>
              <a:prstDash val="solid"/>
              <a:miter/>
            </a:ln>
          </p:spPr>
          <p:txBody>
            <a:bodyPr rtlCol="0" anchor="ctr"/>
            <a:lstStyle/>
            <a:p>
              <a:endParaRPr lang="en-US"/>
            </a:p>
          </p:txBody>
        </p:sp>
      </p:grpSp>
      <p:sp>
        <p:nvSpPr>
          <p:cNvPr id="85" name="TextBox 84">
            <a:extLst>
              <a:ext uri="{FF2B5EF4-FFF2-40B4-BE49-F238E27FC236}">
                <a16:creationId xmlns:a16="http://schemas.microsoft.com/office/drawing/2014/main" id="{7E2422DF-1684-ABC9-F32F-F5A21FD983EB}"/>
              </a:ext>
            </a:extLst>
          </p:cNvPr>
          <p:cNvSpPr txBox="1"/>
          <p:nvPr/>
        </p:nvSpPr>
        <p:spPr>
          <a:xfrm>
            <a:off x="2810348" y="3466311"/>
            <a:ext cx="2141540" cy="733534"/>
          </a:xfrm>
          <a:prstGeom prst="rect">
            <a:avLst/>
          </a:prstGeom>
          <a:noFill/>
        </p:spPr>
        <p:txBody>
          <a:bodyPr wrap="square">
            <a:spAutoFit/>
          </a:bodyPr>
          <a:lstStyle>
            <a:defPPr>
              <a:defRPr lang="en-US"/>
            </a:defPPr>
            <a:lvl1pPr marR="0">
              <a:spcBef>
                <a:spcPts val="600"/>
              </a:spcBef>
              <a:spcAft>
                <a:spcPts val="0"/>
              </a:spcAft>
              <a:defRPr sz="1200">
                <a:effectLst/>
                <a:latin typeface="Segoe UI" panose="020B0502040204020203" pitchFamily="34" charset="0"/>
                <a:ea typeface="Calibri" panose="020F0502020204030204" pitchFamily="34" charset="0"/>
                <a:cs typeface="Segoe UI" panose="020B0502040204020203" pitchFamily="34" charset="0"/>
              </a:defRPr>
            </a:lvl1pPr>
          </a:lstStyle>
          <a:p>
            <a:pPr algn="ctr">
              <a:lnSpc>
                <a:spcPts val="2500"/>
              </a:lnSpc>
            </a:pPr>
            <a:r>
              <a:rPr lang="en-US" sz="2100" dirty="0">
                <a:latin typeface="+mj-lt"/>
                <a:cs typeface="Segoe UI"/>
              </a:rPr>
              <a:t>Data </a:t>
            </a:r>
            <a:br>
              <a:rPr lang="en-US" sz="2100" dirty="0">
                <a:latin typeface="+mj-lt"/>
                <a:cs typeface="Segoe UI"/>
              </a:rPr>
            </a:br>
            <a:r>
              <a:rPr lang="en-US" sz="2100" dirty="0">
                <a:latin typeface="+mj-lt"/>
                <a:cs typeface="Segoe UI"/>
              </a:rPr>
              <a:t>Sharing</a:t>
            </a:r>
          </a:p>
        </p:txBody>
      </p:sp>
      <p:sp>
        <p:nvSpPr>
          <p:cNvPr id="86" name="TextBox 85">
            <a:extLst>
              <a:ext uri="{FF2B5EF4-FFF2-40B4-BE49-F238E27FC236}">
                <a16:creationId xmlns:a16="http://schemas.microsoft.com/office/drawing/2014/main" id="{76DCEFE5-A508-CB05-A33B-903701F281BA}"/>
              </a:ext>
            </a:extLst>
          </p:cNvPr>
          <p:cNvSpPr txBox="1"/>
          <p:nvPr/>
        </p:nvSpPr>
        <p:spPr>
          <a:xfrm>
            <a:off x="5032599" y="3466311"/>
            <a:ext cx="2141540" cy="733534"/>
          </a:xfrm>
          <a:prstGeom prst="rect">
            <a:avLst/>
          </a:prstGeom>
          <a:noFill/>
        </p:spPr>
        <p:txBody>
          <a:bodyPr wrap="square" lIns="91440" tIns="45720" rIns="91440" bIns="45720" anchor="t">
            <a:spAutoFit/>
          </a:bodyPr>
          <a:lstStyle>
            <a:defPPr>
              <a:defRPr lang="en-US"/>
            </a:defPPr>
            <a:lvl1pPr marR="0">
              <a:spcBef>
                <a:spcPts val="600"/>
              </a:spcBef>
              <a:spcAft>
                <a:spcPts val="0"/>
              </a:spcAft>
              <a:defRPr sz="1200">
                <a:effectLst/>
                <a:latin typeface="Segoe UI" panose="020B0502040204020203" pitchFamily="34" charset="0"/>
                <a:ea typeface="Calibri" panose="020F0502020204030204" pitchFamily="34" charset="0"/>
                <a:cs typeface="Segoe UI" panose="020B0502040204020203" pitchFamily="34" charset="0"/>
              </a:defRPr>
            </a:lvl1pPr>
          </a:lstStyle>
          <a:p>
            <a:pPr algn="ctr">
              <a:lnSpc>
                <a:spcPts val="2500"/>
              </a:lnSpc>
            </a:pPr>
            <a:r>
              <a:rPr lang="en-US" sz="2100" dirty="0">
                <a:latin typeface="+mj-lt"/>
                <a:cs typeface="Segoe UI"/>
              </a:rPr>
              <a:t>Data</a:t>
            </a:r>
            <a:br>
              <a:rPr lang="en-US" sz="2100" dirty="0">
                <a:latin typeface="+mj-lt"/>
                <a:cs typeface="Segoe UI"/>
              </a:rPr>
            </a:br>
            <a:r>
              <a:rPr lang="en-US" sz="2100" dirty="0">
                <a:latin typeface="+mj-lt"/>
                <a:cs typeface="Segoe UI"/>
              </a:rPr>
              <a:t>Analytics</a:t>
            </a:r>
          </a:p>
        </p:txBody>
      </p:sp>
      <p:sp>
        <p:nvSpPr>
          <p:cNvPr id="87" name="TextBox 86">
            <a:extLst>
              <a:ext uri="{FF2B5EF4-FFF2-40B4-BE49-F238E27FC236}">
                <a16:creationId xmlns:a16="http://schemas.microsoft.com/office/drawing/2014/main" id="{BBBE32E6-693B-F453-C73C-171ABF5AEA83}"/>
              </a:ext>
            </a:extLst>
          </p:cNvPr>
          <p:cNvSpPr txBox="1"/>
          <p:nvPr/>
        </p:nvSpPr>
        <p:spPr>
          <a:xfrm>
            <a:off x="7306345" y="3466311"/>
            <a:ext cx="2141540" cy="733534"/>
          </a:xfrm>
          <a:prstGeom prst="rect">
            <a:avLst/>
          </a:prstGeom>
          <a:noFill/>
        </p:spPr>
        <p:txBody>
          <a:bodyPr wrap="square" lIns="91440" tIns="45720" rIns="91440" bIns="45720" anchor="t">
            <a:spAutoFit/>
          </a:bodyPr>
          <a:lstStyle>
            <a:defPPr>
              <a:defRPr lang="en-US"/>
            </a:defPPr>
            <a:lvl1pPr marR="0">
              <a:spcBef>
                <a:spcPts val="600"/>
              </a:spcBef>
              <a:spcAft>
                <a:spcPts val="0"/>
              </a:spcAft>
              <a:defRPr sz="1200">
                <a:effectLst/>
                <a:latin typeface="Segoe UI" panose="020B0502040204020203" pitchFamily="34" charset="0"/>
                <a:ea typeface="Calibri" panose="020F0502020204030204" pitchFamily="34" charset="0"/>
                <a:cs typeface="Segoe UI" panose="020B0502040204020203" pitchFamily="34" charset="0"/>
              </a:defRPr>
            </a:lvl1pPr>
          </a:lstStyle>
          <a:p>
            <a:pPr algn="ctr">
              <a:lnSpc>
                <a:spcPts val="2500"/>
              </a:lnSpc>
            </a:pPr>
            <a:r>
              <a:rPr lang="en-US" sz="2100" dirty="0">
                <a:latin typeface="+mj-lt"/>
                <a:cs typeface="Segoe UI"/>
              </a:rPr>
              <a:t>Open &amp; Closed</a:t>
            </a:r>
            <a:br>
              <a:rPr lang="en-US" sz="2100" dirty="0">
                <a:latin typeface="+mj-lt"/>
                <a:cs typeface="Segoe UI"/>
              </a:rPr>
            </a:br>
            <a:r>
              <a:rPr lang="en-US" sz="2100" dirty="0">
                <a:latin typeface="+mj-lt"/>
                <a:cs typeface="Segoe UI"/>
              </a:rPr>
              <a:t>Data Portals</a:t>
            </a:r>
          </a:p>
        </p:txBody>
      </p:sp>
      <p:sp>
        <p:nvSpPr>
          <p:cNvPr id="88" name="TextBox 87">
            <a:extLst>
              <a:ext uri="{FF2B5EF4-FFF2-40B4-BE49-F238E27FC236}">
                <a16:creationId xmlns:a16="http://schemas.microsoft.com/office/drawing/2014/main" id="{8FF30733-57C7-0553-1024-CD5C44EDE138}"/>
              </a:ext>
            </a:extLst>
          </p:cNvPr>
          <p:cNvSpPr txBox="1"/>
          <p:nvPr/>
        </p:nvSpPr>
        <p:spPr>
          <a:xfrm>
            <a:off x="9537706" y="3466311"/>
            <a:ext cx="2141540" cy="733534"/>
          </a:xfrm>
          <a:prstGeom prst="rect">
            <a:avLst/>
          </a:prstGeom>
          <a:noFill/>
        </p:spPr>
        <p:txBody>
          <a:bodyPr wrap="square">
            <a:spAutoFit/>
          </a:bodyPr>
          <a:lstStyle>
            <a:defPPr>
              <a:defRPr lang="en-US"/>
            </a:defPPr>
            <a:lvl1pPr marR="0">
              <a:spcBef>
                <a:spcPts val="600"/>
              </a:spcBef>
              <a:spcAft>
                <a:spcPts val="0"/>
              </a:spcAft>
              <a:defRPr sz="1200">
                <a:effectLst/>
                <a:latin typeface="Segoe UI" panose="020B0502040204020203" pitchFamily="34" charset="0"/>
                <a:ea typeface="Calibri" panose="020F0502020204030204" pitchFamily="34" charset="0"/>
                <a:cs typeface="Segoe UI" panose="020B0502040204020203" pitchFamily="34" charset="0"/>
              </a:defRPr>
            </a:lvl1pPr>
          </a:lstStyle>
          <a:p>
            <a:pPr algn="ctr">
              <a:lnSpc>
                <a:spcPts val="2500"/>
              </a:lnSpc>
            </a:pPr>
            <a:r>
              <a:rPr lang="en-US" sz="2100" dirty="0">
                <a:latin typeface="+mj-lt"/>
                <a:cs typeface="Segoe UI"/>
              </a:rPr>
              <a:t>Data</a:t>
            </a:r>
            <a:br>
              <a:rPr lang="en-US" sz="2100" dirty="0">
                <a:latin typeface="+mj-lt"/>
                <a:cs typeface="Segoe UI"/>
              </a:rPr>
            </a:br>
            <a:r>
              <a:rPr lang="en-US" sz="2100" dirty="0">
                <a:latin typeface="+mj-lt"/>
                <a:cs typeface="Segoe UI"/>
              </a:rPr>
              <a:t>Literacy</a:t>
            </a:r>
          </a:p>
        </p:txBody>
      </p:sp>
    </p:spTree>
    <p:extLst>
      <p:ext uri="{BB962C8B-B14F-4D97-AF65-F5344CB8AC3E}">
        <p14:creationId xmlns:p14="http://schemas.microsoft.com/office/powerpoint/2010/main" val="10674795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D79BEFC-BC2E-40D4-B83A-0D63C1F39818}"/>
              </a:ext>
            </a:extLst>
          </p:cNvPr>
          <p:cNvSpPr>
            <a:spLocks noGrp="1"/>
          </p:cNvSpPr>
          <p:nvPr>
            <p:ph type="title"/>
          </p:nvPr>
        </p:nvSpPr>
        <p:spPr/>
        <p:txBody>
          <a:bodyPr/>
          <a:lstStyle/>
          <a:p>
            <a:r>
              <a:rPr lang="en-US" dirty="0"/>
              <a:t>Evolution of the Texas Open Data Portal</a:t>
            </a:r>
          </a:p>
        </p:txBody>
      </p:sp>
      <p:cxnSp>
        <p:nvCxnSpPr>
          <p:cNvPr id="12" name="Straight Connector 11">
            <a:extLst>
              <a:ext uri="{FF2B5EF4-FFF2-40B4-BE49-F238E27FC236}">
                <a16:creationId xmlns:a16="http://schemas.microsoft.com/office/drawing/2014/main" id="{1224BE77-96BE-2EE5-9D4B-68E53D792164}"/>
              </a:ext>
            </a:extLst>
          </p:cNvPr>
          <p:cNvCxnSpPr>
            <a:cxnSpLocks/>
          </p:cNvCxnSpPr>
          <p:nvPr/>
        </p:nvCxnSpPr>
        <p:spPr>
          <a:xfrm>
            <a:off x="1755096" y="2242136"/>
            <a:ext cx="8383093" cy="0"/>
          </a:xfrm>
          <a:prstGeom prst="line">
            <a:avLst/>
          </a:prstGeom>
          <a:ln w="38100">
            <a:solidFill>
              <a:srgbClr val="0073EB"/>
            </a:solidFill>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5E673686-BE9D-6960-5B05-10ED8E3CBB49}"/>
              </a:ext>
            </a:extLst>
          </p:cNvPr>
          <p:cNvGrpSpPr/>
          <p:nvPr/>
        </p:nvGrpSpPr>
        <p:grpSpPr>
          <a:xfrm>
            <a:off x="538623" y="1913722"/>
            <a:ext cx="11459519" cy="2841987"/>
            <a:chOff x="538623" y="1913722"/>
            <a:chExt cx="11459519" cy="2841987"/>
          </a:xfrm>
        </p:grpSpPr>
        <p:sp>
          <p:nvSpPr>
            <p:cNvPr id="3" name="Arrow: Pentagon 2">
              <a:extLst>
                <a:ext uri="{FF2B5EF4-FFF2-40B4-BE49-F238E27FC236}">
                  <a16:creationId xmlns:a16="http://schemas.microsoft.com/office/drawing/2014/main" id="{15A7835B-BB0E-F64F-5D91-B078EA603123}"/>
                </a:ext>
                <a:ext uri="{C183D7F6-B498-43B3-948B-1728B52AA6E4}">
                  <adec:decorative xmlns:adec="http://schemas.microsoft.com/office/drawing/2017/decorative" val="1"/>
                </a:ext>
              </a:extLst>
            </p:cNvPr>
            <p:cNvSpPr/>
            <p:nvPr/>
          </p:nvSpPr>
          <p:spPr>
            <a:xfrm>
              <a:off x="595337" y="1913722"/>
              <a:ext cx="1502126" cy="656828"/>
            </a:xfrm>
            <a:prstGeom prst="homePlate">
              <a:avLst/>
            </a:prstGeom>
            <a:solidFill>
              <a:srgbClr val="0073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02920">
                <a:defRPr/>
              </a:pPr>
              <a:r>
                <a:rPr lang="en-US" sz="3200" dirty="0">
                  <a:solidFill>
                    <a:schemeClr val="bg1"/>
                  </a:solidFill>
                  <a:latin typeface="+mj-lt"/>
                </a:rPr>
                <a:t>2015</a:t>
              </a:r>
            </a:p>
          </p:txBody>
        </p:sp>
        <p:sp>
          <p:nvSpPr>
            <p:cNvPr id="4" name="TextBox 3">
              <a:extLst>
                <a:ext uri="{FF2B5EF4-FFF2-40B4-BE49-F238E27FC236}">
                  <a16:creationId xmlns:a16="http://schemas.microsoft.com/office/drawing/2014/main" id="{7C89BAA1-67EB-812E-E3E4-1F9F52C00A55}"/>
                </a:ext>
              </a:extLst>
            </p:cNvPr>
            <p:cNvSpPr txBox="1"/>
            <p:nvPr/>
          </p:nvSpPr>
          <p:spPr>
            <a:xfrm>
              <a:off x="538623" y="2744902"/>
              <a:ext cx="2105586" cy="1051570"/>
            </a:xfrm>
            <a:prstGeom prst="rect">
              <a:avLst/>
            </a:prstGeom>
            <a:noFill/>
          </p:spPr>
          <p:txBody>
            <a:bodyPr wrap="square">
              <a:spAutoFit/>
            </a:bodyPr>
            <a:lstStyle/>
            <a:p>
              <a:pPr marL="112713" lvl="0" indent="-112713">
                <a:spcBef>
                  <a:spcPts val="1000"/>
                </a:spcBef>
                <a:buFont typeface="Arial" panose="020B0604020202020204" pitchFamily="34" charset="0"/>
                <a:buChar char="•"/>
              </a:pPr>
              <a:r>
                <a:rPr lang="en-US"/>
                <a:t>HB 1912​</a:t>
              </a:r>
            </a:p>
            <a:p>
              <a:pPr marL="112713" lvl="0" indent="-112713">
                <a:spcBef>
                  <a:spcPts val="1000"/>
                </a:spcBef>
                <a:buFont typeface="Arial" panose="020B0604020202020204" pitchFamily="34" charset="0"/>
                <a:buChar char="•"/>
              </a:pPr>
              <a:r>
                <a:rPr lang="en-US"/>
                <a:t>Statewide Data Coordinator​</a:t>
              </a:r>
            </a:p>
          </p:txBody>
        </p:sp>
        <p:sp>
          <p:nvSpPr>
            <p:cNvPr id="5" name="Arrow: Pentagon 4">
              <a:extLst>
                <a:ext uri="{FF2B5EF4-FFF2-40B4-BE49-F238E27FC236}">
                  <a16:creationId xmlns:a16="http://schemas.microsoft.com/office/drawing/2014/main" id="{2781FD3C-CC71-96A3-9214-18E5E53F6C87}"/>
                </a:ext>
                <a:ext uri="{C183D7F6-B498-43B3-948B-1728B52AA6E4}">
                  <adec:decorative xmlns:adec="http://schemas.microsoft.com/office/drawing/2017/decorative" val="1"/>
                </a:ext>
              </a:extLst>
            </p:cNvPr>
            <p:cNvSpPr/>
            <p:nvPr/>
          </p:nvSpPr>
          <p:spPr>
            <a:xfrm>
              <a:off x="3525933" y="1913722"/>
              <a:ext cx="1502126" cy="656828"/>
            </a:xfrm>
            <a:prstGeom prst="homePlate">
              <a:avLst/>
            </a:prstGeom>
            <a:solidFill>
              <a:srgbClr val="0073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02920">
                <a:defRPr/>
              </a:pPr>
              <a:r>
                <a:rPr lang="en-US" sz="3200" dirty="0">
                  <a:solidFill>
                    <a:schemeClr val="bg1"/>
                  </a:solidFill>
                  <a:latin typeface="+mj-lt"/>
                </a:rPr>
                <a:t>2017</a:t>
              </a:r>
            </a:p>
          </p:txBody>
        </p:sp>
        <p:sp>
          <p:nvSpPr>
            <p:cNvPr id="7" name="Arrow: Pentagon 6">
              <a:extLst>
                <a:ext uri="{FF2B5EF4-FFF2-40B4-BE49-F238E27FC236}">
                  <a16:creationId xmlns:a16="http://schemas.microsoft.com/office/drawing/2014/main" id="{8DE11C44-4547-5EA4-673A-DCEADC707427}"/>
                </a:ext>
                <a:ext uri="{C183D7F6-B498-43B3-948B-1728B52AA6E4}">
                  <adec:decorative xmlns:adec="http://schemas.microsoft.com/office/drawing/2017/decorative" val="1"/>
                </a:ext>
              </a:extLst>
            </p:cNvPr>
            <p:cNvSpPr/>
            <p:nvPr/>
          </p:nvSpPr>
          <p:spPr>
            <a:xfrm>
              <a:off x="6456529" y="1913722"/>
              <a:ext cx="1502126" cy="656828"/>
            </a:xfrm>
            <a:prstGeom prst="homePlate">
              <a:avLst/>
            </a:prstGeom>
            <a:solidFill>
              <a:srgbClr val="0073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02920">
                <a:defRPr/>
              </a:pPr>
              <a:r>
                <a:rPr lang="en-US" sz="3200" dirty="0">
                  <a:solidFill>
                    <a:schemeClr val="bg1"/>
                  </a:solidFill>
                  <a:latin typeface="+mj-lt"/>
                </a:rPr>
                <a:t>2019</a:t>
              </a:r>
            </a:p>
          </p:txBody>
        </p:sp>
        <p:sp>
          <p:nvSpPr>
            <p:cNvPr id="8" name="Arrow: Pentagon 7">
              <a:extLst>
                <a:ext uri="{FF2B5EF4-FFF2-40B4-BE49-F238E27FC236}">
                  <a16:creationId xmlns:a16="http://schemas.microsoft.com/office/drawing/2014/main" id="{B2CA3FE2-EA3E-425E-C1B9-BBF4DA3EF1EB}"/>
                </a:ext>
                <a:ext uri="{C183D7F6-B498-43B3-948B-1728B52AA6E4}">
                  <adec:decorative xmlns:adec="http://schemas.microsoft.com/office/drawing/2017/decorative" val="1"/>
                </a:ext>
              </a:extLst>
            </p:cNvPr>
            <p:cNvSpPr/>
            <p:nvPr/>
          </p:nvSpPr>
          <p:spPr>
            <a:xfrm>
              <a:off x="9387126" y="1913722"/>
              <a:ext cx="1502126" cy="656828"/>
            </a:xfrm>
            <a:prstGeom prst="homePlate">
              <a:avLst/>
            </a:prstGeom>
            <a:solidFill>
              <a:srgbClr val="0073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02920">
                <a:defRPr/>
              </a:pPr>
              <a:r>
                <a:rPr lang="en-US" sz="3200" dirty="0">
                  <a:solidFill>
                    <a:schemeClr val="bg1"/>
                  </a:solidFill>
                  <a:latin typeface="+mj-lt"/>
                </a:rPr>
                <a:t>2021</a:t>
              </a:r>
            </a:p>
          </p:txBody>
        </p:sp>
        <p:sp>
          <p:nvSpPr>
            <p:cNvPr id="9" name="TextBox 8">
              <a:extLst>
                <a:ext uri="{FF2B5EF4-FFF2-40B4-BE49-F238E27FC236}">
                  <a16:creationId xmlns:a16="http://schemas.microsoft.com/office/drawing/2014/main" id="{0EF3F86C-40A5-7491-08FF-C108F24BEA27}"/>
                </a:ext>
              </a:extLst>
            </p:cNvPr>
            <p:cNvSpPr txBox="1"/>
            <p:nvPr/>
          </p:nvSpPr>
          <p:spPr>
            <a:xfrm>
              <a:off x="3394472" y="2744902"/>
              <a:ext cx="2403950" cy="1328569"/>
            </a:xfrm>
            <a:prstGeom prst="rect">
              <a:avLst/>
            </a:prstGeom>
            <a:noFill/>
          </p:spPr>
          <p:txBody>
            <a:bodyPr wrap="square">
              <a:spAutoFit/>
            </a:bodyPr>
            <a:lstStyle/>
            <a:p>
              <a:pPr marL="112713" lvl="0" indent="-112713">
                <a:spcBef>
                  <a:spcPts val="1000"/>
                </a:spcBef>
                <a:buFont typeface="Arial" panose="020B0604020202020204" pitchFamily="34" charset="0"/>
                <a:buChar char="•"/>
              </a:pPr>
              <a:r>
                <a:rPr lang="en-US"/>
                <a:t>SB 79</a:t>
              </a:r>
            </a:p>
            <a:p>
              <a:pPr marL="112713" lvl="0" indent="-112713">
                <a:spcBef>
                  <a:spcPts val="1000"/>
                </a:spcBef>
                <a:buFont typeface="Arial" panose="020B0604020202020204" pitchFamily="34" charset="0"/>
                <a:buChar char="•"/>
              </a:pPr>
              <a:r>
                <a:rPr lang="en-US"/>
                <a:t>Public Information Requests, Publicly Accessible Website</a:t>
              </a:r>
            </a:p>
          </p:txBody>
        </p:sp>
        <p:sp>
          <p:nvSpPr>
            <p:cNvPr id="10" name="TextBox 9">
              <a:extLst>
                <a:ext uri="{FF2B5EF4-FFF2-40B4-BE49-F238E27FC236}">
                  <a16:creationId xmlns:a16="http://schemas.microsoft.com/office/drawing/2014/main" id="{8E8BDE30-B56F-33BE-E9B1-95BE85D68211}"/>
                </a:ext>
              </a:extLst>
            </p:cNvPr>
            <p:cNvSpPr txBox="1"/>
            <p:nvPr/>
          </p:nvSpPr>
          <p:spPr>
            <a:xfrm>
              <a:off x="6393579" y="2744902"/>
              <a:ext cx="2611016" cy="1733808"/>
            </a:xfrm>
            <a:prstGeom prst="rect">
              <a:avLst/>
            </a:prstGeom>
            <a:noFill/>
          </p:spPr>
          <p:txBody>
            <a:bodyPr wrap="square">
              <a:spAutoFit/>
            </a:bodyPr>
            <a:lstStyle/>
            <a:p>
              <a:pPr marL="112713" lvl="0" indent="-112713">
                <a:spcBef>
                  <a:spcPts val="1000"/>
                </a:spcBef>
                <a:buFont typeface="Arial" panose="020B0604020202020204" pitchFamily="34" charset="0"/>
                <a:buChar char="•"/>
              </a:pPr>
              <a:r>
                <a:rPr lang="en-US"/>
                <a:t>SB 819</a:t>
              </a:r>
            </a:p>
            <a:p>
              <a:pPr marL="112713" lvl="0" indent="-112713">
                <a:spcBef>
                  <a:spcPts val="1000"/>
                </a:spcBef>
                <a:buFont typeface="Arial" panose="020B0604020202020204" pitchFamily="34" charset="0"/>
                <a:buChar char="•"/>
              </a:pPr>
              <a:r>
                <a:rPr lang="en-US"/>
                <a:t>Chief Data Officer</a:t>
              </a:r>
            </a:p>
            <a:p>
              <a:pPr marL="112713" lvl="0" indent="-112713">
                <a:spcBef>
                  <a:spcPts val="1000"/>
                </a:spcBef>
                <a:buFont typeface="Arial" panose="020B0604020202020204" pitchFamily="34" charset="0"/>
                <a:buChar char="•"/>
              </a:pPr>
              <a:r>
                <a:rPr lang="en-US"/>
                <a:t>Central Repository </a:t>
              </a:r>
              <a:br>
                <a:rPr lang="en-US"/>
              </a:br>
              <a:r>
                <a:rPr lang="en-US"/>
                <a:t>for Publicly Accessible Electronic Data</a:t>
              </a:r>
            </a:p>
          </p:txBody>
        </p:sp>
        <p:sp>
          <p:nvSpPr>
            <p:cNvPr id="11" name="TextBox 10">
              <a:extLst>
                <a:ext uri="{FF2B5EF4-FFF2-40B4-BE49-F238E27FC236}">
                  <a16:creationId xmlns:a16="http://schemas.microsoft.com/office/drawing/2014/main" id="{5F36CFEB-B89F-E86C-B5CE-FF4E0214F3D3}"/>
                </a:ext>
              </a:extLst>
            </p:cNvPr>
            <p:cNvSpPr txBox="1"/>
            <p:nvPr/>
          </p:nvSpPr>
          <p:spPr>
            <a:xfrm>
              <a:off x="9387126" y="2744902"/>
              <a:ext cx="2611016" cy="2010807"/>
            </a:xfrm>
            <a:prstGeom prst="rect">
              <a:avLst/>
            </a:prstGeom>
            <a:noFill/>
          </p:spPr>
          <p:txBody>
            <a:bodyPr wrap="square">
              <a:spAutoFit/>
            </a:bodyPr>
            <a:lstStyle/>
            <a:p>
              <a:pPr marL="112713" lvl="0" indent="-112713">
                <a:spcBef>
                  <a:spcPts val="1000"/>
                </a:spcBef>
                <a:buFont typeface="Arial" panose="020B0604020202020204" pitchFamily="34" charset="0"/>
                <a:buChar char="•"/>
              </a:pPr>
              <a:r>
                <a:rPr lang="en-US"/>
                <a:t>SB 475​</a:t>
              </a:r>
            </a:p>
            <a:p>
              <a:pPr marL="112713" lvl="0" indent="-112713">
                <a:spcBef>
                  <a:spcPts val="1000"/>
                </a:spcBef>
                <a:buFont typeface="Arial" panose="020B0604020202020204" pitchFamily="34" charset="0"/>
                <a:buChar char="•"/>
              </a:pPr>
              <a:r>
                <a:rPr lang="en-US"/>
                <a:t>Designated Data Management Officer​</a:t>
              </a:r>
            </a:p>
            <a:p>
              <a:pPr marL="112713" lvl="0" indent="-112713">
                <a:spcBef>
                  <a:spcPts val="1000"/>
                </a:spcBef>
                <a:buFont typeface="Arial" panose="020B0604020202020204" pitchFamily="34" charset="0"/>
                <a:buChar char="•"/>
              </a:pPr>
              <a:r>
                <a:rPr lang="en-US"/>
                <a:t>Required Publishing on Texas Open Data Portal (ODP)</a:t>
              </a:r>
            </a:p>
          </p:txBody>
        </p:sp>
      </p:grpSp>
    </p:spTree>
    <p:extLst>
      <p:ext uri="{BB962C8B-B14F-4D97-AF65-F5344CB8AC3E}">
        <p14:creationId xmlns:p14="http://schemas.microsoft.com/office/powerpoint/2010/main" val="36384049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71B9C2-265C-41C9-958F-70E63A1FD5A2}"/>
              </a:ext>
            </a:extLst>
          </p:cNvPr>
          <p:cNvSpPr>
            <a:spLocks noGrp="1"/>
          </p:cNvSpPr>
          <p:nvPr>
            <p:ph idx="10"/>
          </p:nvPr>
        </p:nvSpPr>
        <p:spPr/>
        <p:txBody>
          <a:bodyPr/>
          <a:lstStyle/>
          <a:p>
            <a:pPr marL="0" lvl="1" indent="0">
              <a:lnSpc>
                <a:spcPct val="90000"/>
              </a:lnSpc>
              <a:spcBef>
                <a:spcPts val="1200"/>
              </a:spcBef>
              <a:buClr>
                <a:srgbClr val="223A73"/>
              </a:buClr>
              <a:buNone/>
            </a:pPr>
            <a:r>
              <a:rPr lang="en-US" sz="2400" dirty="0">
                <a:solidFill>
                  <a:schemeClr val="accent2"/>
                </a:solidFill>
                <a:latin typeface="+mj-lt"/>
                <a:cs typeface="Segoe UI" panose="020B0502040204020203" pitchFamily="34" charset="0"/>
              </a:rPr>
              <a:t>Texas Government Code 2054.1265: 82</a:t>
            </a:r>
            <a:r>
              <a:rPr lang="en-US" sz="2400" baseline="30000" dirty="0">
                <a:solidFill>
                  <a:schemeClr val="accent2"/>
                </a:solidFill>
                <a:latin typeface="+mj-lt"/>
                <a:cs typeface="Segoe UI" panose="020B0502040204020203" pitchFamily="34" charset="0"/>
              </a:rPr>
              <a:t>nd</a:t>
            </a:r>
            <a:r>
              <a:rPr lang="en-US" sz="2400" dirty="0">
                <a:solidFill>
                  <a:schemeClr val="accent2"/>
                </a:solidFill>
                <a:latin typeface="+mj-lt"/>
                <a:cs typeface="Segoe UI" panose="020B0502040204020203" pitchFamily="34" charset="0"/>
              </a:rPr>
              <a:t> Leg. (R), Senate Bill 701 (2011)</a:t>
            </a:r>
          </a:p>
          <a:p>
            <a:pPr marL="0" lvl="1" indent="0">
              <a:lnSpc>
                <a:spcPct val="90000"/>
              </a:lnSpc>
              <a:spcBef>
                <a:spcPts val="1200"/>
              </a:spcBef>
              <a:buClr>
                <a:srgbClr val="223A73"/>
              </a:buClr>
              <a:buNone/>
            </a:pPr>
            <a:r>
              <a:rPr lang="en-US" sz="2200" dirty="0">
                <a:solidFill>
                  <a:srgbClr val="00257D"/>
                </a:solidFill>
                <a:latin typeface="+mn-lt"/>
                <a:cs typeface="Segoe UI" panose="020B0502040204020203" pitchFamily="34" charset="0"/>
              </a:rPr>
              <a:t>“…information that can be used to </a:t>
            </a:r>
          </a:p>
          <a:p>
            <a:pPr marL="400050" lvl="1" indent="-171450">
              <a:lnSpc>
                <a:spcPct val="90000"/>
              </a:lnSpc>
              <a:spcBef>
                <a:spcPts val="1200"/>
              </a:spcBef>
              <a:buClr>
                <a:srgbClr val="223A73"/>
              </a:buClr>
              <a:buFont typeface="Arial" panose="020B0604020202020204" pitchFamily="34" charset="0"/>
              <a:buChar char="•"/>
            </a:pPr>
            <a:r>
              <a:rPr lang="en-US" sz="2200" dirty="0">
                <a:solidFill>
                  <a:srgbClr val="00257D"/>
                </a:solidFill>
                <a:latin typeface="+mn-lt"/>
                <a:cs typeface="Segoe UI" panose="020B0502040204020203" pitchFamily="34" charset="0"/>
              </a:rPr>
              <a:t>increase state agency accountability and responsiveness, </a:t>
            </a:r>
          </a:p>
          <a:p>
            <a:pPr marL="400050" lvl="1" indent="-171450">
              <a:lnSpc>
                <a:spcPct val="90000"/>
              </a:lnSpc>
              <a:spcBef>
                <a:spcPts val="1200"/>
              </a:spcBef>
              <a:buClr>
                <a:srgbClr val="223A73"/>
              </a:buClr>
              <a:buFont typeface="Arial" panose="020B0604020202020204" pitchFamily="34" charset="0"/>
              <a:buChar char="•"/>
            </a:pPr>
            <a:r>
              <a:rPr lang="en-US" sz="2200" dirty="0">
                <a:solidFill>
                  <a:srgbClr val="00257D"/>
                </a:solidFill>
                <a:latin typeface="+mn-lt"/>
                <a:cs typeface="Segoe UI" panose="020B0502040204020203" pitchFamily="34" charset="0"/>
              </a:rPr>
              <a:t>improve public knowledge of the agency and its operations, </a:t>
            </a:r>
          </a:p>
          <a:p>
            <a:pPr marL="400050" lvl="1" indent="-171450">
              <a:lnSpc>
                <a:spcPct val="90000"/>
              </a:lnSpc>
              <a:spcBef>
                <a:spcPts val="1200"/>
              </a:spcBef>
              <a:buClr>
                <a:srgbClr val="223A73"/>
              </a:buClr>
              <a:buFont typeface="Arial" panose="020B0604020202020204" pitchFamily="34" charset="0"/>
              <a:buChar char="•"/>
            </a:pPr>
            <a:r>
              <a:rPr lang="en-US" sz="2200" dirty="0">
                <a:solidFill>
                  <a:srgbClr val="00257D"/>
                </a:solidFill>
                <a:latin typeface="+mn-lt"/>
                <a:cs typeface="Segoe UI" panose="020B0502040204020203" pitchFamily="34" charset="0"/>
              </a:rPr>
              <a:t>further the core mission of the agency, </a:t>
            </a:r>
          </a:p>
          <a:p>
            <a:pPr marL="400050" lvl="1" indent="-171450">
              <a:lnSpc>
                <a:spcPct val="90000"/>
              </a:lnSpc>
              <a:spcBef>
                <a:spcPts val="1200"/>
              </a:spcBef>
              <a:buClr>
                <a:srgbClr val="223A73"/>
              </a:buClr>
              <a:buFont typeface="Arial" panose="020B0604020202020204" pitchFamily="34" charset="0"/>
              <a:buChar char="•"/>
            </a:pPr>
            <a:r>
              <a:rPr lang="en-US" sz="2200" dirty="0">
                <a:solidFill>
                  <a:srgbClr val="00257D"/>
                </a:solidFill>
                <a:latin typeface="+mn-lt"/>
                <a:cs typeface="Segoe UI" panose="020B0502040204020203" pitchFamily="34" charset="0"/>
              </a:rPr>
              <a:t>create economic opportunity, or </a:t>
            </a:r>
          </a:p>
          <a:p>
            <a:pPr marL="400050" lvl="1" indent="-171450">
              <a:lnSpc>
                <a:spcPct val="90000"/>
              </a:lnSpc>
              <a:spcBef>
                <a:spcPts val="1200"/>
              </a:spcBef>
              <a:buClr>
                <a:srgbClr val="223A73"/>
              </a:buClr>
              <a:buFont typeface="Arial" panose="020B0604020202020204" pitchFamily="34" charset="0"/>
              <a:buChar char="•"/>
            </a:pPr>
            <a:r>
              <a:rPr lang="en-US" sz="2200" dirty="0">
                <a:solidFill>
                  <a:srgbClr val="00257D"/>
                </a:solidFill>
                <a:latin typeface="+mn-lt"/>
                <a:cs typeface="Segoe UI" panose="020B0502040204020203" pitchFamily="34" charset="0"/>
              </a:rPr>
              <a:t>respond to need and demand as identified through public consultation.”</a:t>
            </a:r>
            <a:endParaRPr lang="en-US" sz="2200" dirty="0">
              <a:latin typeface="+mn-lt"/>
            </a:endParaRPr>
          </a:p>
        </p:txBody>
      </p:sp>
      <p:sp>
        <p:nvSpPr>
          <p:cNvPr id="2" name="Title 1">
            <a:extLst>
              <a:ext uri="{FF2B5EF4-FFF2-40B4-BE49-F238E27FC236}">
                <a16:creationId xmlns:a16="http://schemas.microsoft.com/office/drawing/2014/main" id="{45AC1CE1-9804-4DB4-9A61-F5DA39863E98}"/>
              </a:ext>
            </a:extLst>
          </p:cNvPr>
          <p:cNvSpPr>
            <a:spLocks noGrp="1"/>
          </p:cNvSpPr>
          <p:nvPr>
            <p:ph type="ctrTitle"/>
          </p:nvPr>
        </p:nvSpPr>
        <p:spPr/>
        <p:txBody>
          <a:bodyPr/>
          <a:lstStyle/>
          <a:p>
            <a:r>
              <a:rPr lang="en-US" dirty="0"/>
              <a:t>Defining High Value</a:t>
            </a:r>
          </a:p>
        </p:txBody>
      </p:sp>
    </p:spTree>
    <p:extLst>
      <p:ext uri="{BB962C8B-B14F-4D97-AF65-F5344CB8AC3E}">
        <p14:creationId xmlns:p14="http://schemas.microsoft.com/office/powerpoint/2010/main" val="1413824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C1CE1-9804-4DB4-9A61-F5DA39863E98}"/>
              </a:ext>
            </a:extLst>
          </p:cNvPr>
          <p:cNvSpPr>
            <a:spLocks noGrp="1"/>
          </p:cNvSpPr>
          <p:nvPr>
            <p:ph type="title"/>
          </p:nvPr>
        </p:nvSpPr>
        <p:spPr/>
        <p:txBody>
          <a:bodyPr/>
          <a:lstStyle/>
          <a:p>
            <a:r>
              <a:rPr lang="en-US"/>
              <a:t>Open Data and the ODP</a:t>
            </a:r>
          </a:p>
        </p:txBody>
      </p:sp>
      <p:sp>
        <p:nvSpPr>
          <p:cNvPr id="13" name="TextBox 12">
            <a:extLst>
              <a:ext uri="{FF2B5EF4-FFF2-40B4-BE49-F238E27FC236}">
                <a16:creationId xmlns:a16="http://schemas.microsoft.com/office/drawing/2014/main" id="{EC3A12B6-A3BC-4E7A-B6DD-14F680AF4780}"/>
              </a:ext>
            </a:extLst>
          </p:cNvPr>
          <p:cNvSpPr txBox="1"/>
          <p:nvPr/>
        </p:nvSpPr>
        <p:spPr>
          <a:xfrm>
            <a:off x="413228" y="1439001"/>
            <a:ext cx="4801281" cy="530367"/>
          </a:xfrm>
          <a:prstGeom prst="rect">
            <a:avLst/>
          </a:prstGeom>
          <a:solidFill>
            <a:schemeClr val="accent4">
              <a:alpha val="20000"/>
            </a:schemeClr>
          </a:solidFill>
          <a:ln>
            <a:noFill/>
          </a:ln>
        </p:spPr>
        <p:txBody>
          <a:bodyPr wrap="none" tIns="91440" anchor="ctr" anchorCtr="0">
            <a:noAutofit/>
          </a:bodyPr>
          <a:lstStyle>
            <a:defPPr>
              <a:defRPr lang="en-US"/>
            </a:defPPr>
            <a:lvl1pPr marR="0">
              <a:spcBef>
                <a:spcPts val="600"/>
              </a:spcBef>
              <a:spcAft>
                <a:spcPts val="0"/>
              </a:spcAft>
              <a:defRPr sz="1200">
                <a:effectLst/>
                <a:latin typeface="Segoe UI" panose="020B0502040204020203" pitchFamily="34" charset="0"/>
                <a:ea typeface="Calibri" panose="020F0502020204030204" pitchFamily="34" charset="0"/>
                <a:cs typeface="Segoe UI" panose="020B0502040204020203" pitchFamily="34" charset="0"/>
              </a:defRPr>
            </a:lvl1pPr>
          </a:lstStyle>
          <a:p>
            <a:pPr algn="ctr">
              <a:lnSpc>
                <a:spcPts val="2500"/>
              </a:lnSpc>
            </a:pPr>
            <a:r>
              <a:rPr lang="en-US" sz="2400" dirty="0">
                <a:solidFill>
                  <a:srgbClr val="00257D"/>
                </a:solidFill>
                <a:latin typeface="Segoe UI Semibold" panose="020B0702040204020203" pitchFamily="34" charset="0"/>
                <a:cs typeface="Segoe UI Semibold" panose="020B0702040204020203" pitchFamily="34" charset="0"/>
              </a:rPr>
              <a:t>What is Open Data?</a:t>
            </a:r>
          </a:p>
        </p:txBody>
      </p:sp>
      <p:sp>
        <p:nvSpPr>
          <p:cNvPr id="14" name="TextBox 13">
            <a:extLst>
              <a:ext uri="{FF2B5EF4-FFF2-40B4-BE49-F238E27FC236}">
                <a16:creationId xmlns:a16="http://schemas.microsoft.com/office/drawing/2014/main" id="{97A1780F-9541-4DB0-B412-F25990BF25E0}"/>
              </a:ext>
            </a:extLst>
          </p:cNvPr>
          <p:cNvSpPr txBox="1"/>
          <p:nvPr/>
        </p:nvSpPr>
        <p:spPr>
          <a:xfrm>
            <a:off x="413229" y="2108107"/>
            <a:ext cx="4617720" cy="3465564"/>
          </a:xfrm>
          <a:prstGeom prst="rect">
            <a:avLst/>
          </a:prstGeom>
          <a:noFill/>
        </p:spPr>
        <p:txBody>
          <a:bodyPr wrap="square">
            <a:spAutoFit/>
          </a:bodyPr>
          <a:lstStyle/>
          <a:p>
            <a:pPr marL="228600" lvl="1" indent="-228600">
              <a:lnSpc>
                <a:spcPct val="90000"/>
              </a:lnSpc>
              <a:spcBef>
                <a:spcPts val="1200"/>
              </a:spcBef>
              <a:buClr>
                <a:srgbClr val="223A73"/>
              </a:buClr>
              <a:buFont typeface="Arial" panose="020B0604020202020204" pitchFamily="34" charset="0"/>
              <a:buChar char="•"/>
            </a:pPr>
            <a:r>
              <a:rPr lang="en-US" sz="2000" dirty="0">
                <a:solidFill>
                  <a:srgbClr val="00257D"/>
                </a:solidFill>
                <a:latin typeface="Segoe UI" panose="020B0502040204020203" pitchFamily="34" charset="0"/>
                <a:cs typeface="Segoe UI" panose="020B0502040204020203" pitchFamily="34" charset="0"/>
              </a:rPr>
              <a:t>Information that can be freely used, re-used, and redistributed by anyone</a:t>
            </a:r>
          </a:p>
          <a:p>
            <a:pPr marL="228600" lvl="1" indent="-228600">
              <a:lnSpc>
                <a:spcPct val="90000"/>
              </a:lnSpc>
              <a:spcBef>
                <a:spcPts val="1200"/>
              </a:spcBef>
              <a:buClr>
                <a:srgbClr val="223A73"/>
              </a:buClr>
              <a:buFont typeface="Arial" panose="020B0604020202020204" pitchFamily="34" charset="0"/>
              <a:buChar char="•"/>
            </a:pPr>
            <a:r>
              <a:rPr lang="en-US" sz="2000" dirty="0">
                <a:solidFill>
                  <a:srgbClr val="00257D"/>
                </a:solidFill>
                <a:latin typeface="Segoe UI" panose="020B0502040204020203" pitchFamily="34" charset="0"/>
                <a:cs typeface="Segoe UI" panose="020B0502040204020203" pitchFamily="34" charset="0"/>
              </a:rPr>
              <a:t>Excludes sensitive or regulated data</a:t>
            </a:r>
          </a:p>
          <a:p>
            <a:pPr marL="228600" lvl="1" indent="-228600">
              <a:lnSpc>
                <a:spcPct val="90000"/>
              </a:lnSpc>
              <a:spcBef>
                <a:spcPts val="1200"/>
              </a:spcBef>
              <a:buClr>
                <a:srgbClr val="223A73"/>
              </a:buClr>
              <a:buFont typeface="Arial" panose="020B0604020202020204" pitchFamily="34" charset="0"/>
              <a:buChar char="•"/>
            </a:pPr>
            <a:r>
              <a:rPr lang="en-US" sz="2000" dirty="0">
                <a:solidFill>
                  <a:srgbClr val="00257D"/>
                </a:solidFill>
                <a:latin typeface="Segoe UI" panose="020B0502040204020203" pitchFamily="34" charset="0"/>
                <a:cs typeface="Segoe UI" panose="020B0502040204020203" pitchFamily="34" charset="0"/>
              </a:rPr>
              <a:t>Public resource offering value:</a:t>
            </a:r>
          </a:p>
          <a:p>
            <a:pPr marL="520700" lvl="2" indent="-173038">
              <a:lnSpc>
                <a:spcPct val="90000"/>
              </a:lnSpc>
              <a:spcBef>
                <a:spcPts val="1200"/>
              </a:spcBef>
              <a:buClr>
                <a:srgbClr val="223A73"/>
              </a:buClr>
              <a:buFont typeface="Segoe UI" panose="020B0502040204020203" pitchFamily="34" charset="0"/>
              <a:buChar char="-"/>
            </a:pPr>
            <a:r>
              <a:rPr lang="en-US" dirty="0">
                <a:solidFill>
                  <a:srgbClr val="00257D"/>
                </a:solidFill>
                <a:latin typeface="Segoe UI" panose="020B0502040204020203" pitchFamily="34" charset="0"/>
                <a:cs typeface="Segoe UI" panose="020B0502040204020203" pitchFamily="34" charset="0"/>
              </a:rPr>
              <a:t>Economic: Encourages innovation in products and services​</a:t>
            </a:r>
          </a:p>
          <a:p>
            <a:pPr marL="520700" lvl="2" indent="-173038">
              <a:lnSpc>
                <a:spcPct val="90000"/>
              </a:lnSpc>
              <a:spcBef>
                <a:spcPts val="1200"/>
              </a:spcBef>
              <a:buClr>
                <a:srgbClr val="223A73"/>
              </a:buClr>
              <a:buFont typeface="Segoe UI" panose="020B0502040204020203" pitchFamily="34" charset="0"/>
              <a:buChar char="-"/>
            </a:pPr>
            <a:r>
              <a:rPr lang="en-US" dirty="0">
                <a:solidFill>
                  <a:srgbClr val="00257D"/>
                </a:solidFill>
                <a:latin typeface="Segoe UI" panose="020B0502040204020203" pitchFamily="34" charset="0"/>
                <a:cs typeface="Segoe UI" panose="020B0502040204020203" pitchFamily="34" charset="0"/>
              </a:rPr>
              <a:t>Performance: Improving quality and efficiency of government programs​</a:t>
            </a:r>
          </a:p>
          <a:p>
            <a:pPr marL="520700" lvl="2" indent="-173038">
              <a:lnSpc>
                <a:spcPct val="90000"/>
              </a:lnSpc>
              <a:spcBef>
                <a:spcPts val="1200"/>
              </a:spcBef>
              <a:buClr>
                <a:srgbClr val="223A73"/>
              </a:buClr>
              <a:buFont typeface="Segoe UI" panose="020B0502040204020203" pitchFamily="34" charset="0"/>
              <a:buChar char="-"/>
            </a:pPr>
            <a:r>
              <a:rPr lang="en-US" dirty="0">
                <a:solidFill>
                  <a:srgbClr val="00257D"/>
                </a:solidFill>
                <a:latin typeface="Segoe UI" panose="020B0502040204020203" pitchFamily="34" charset="0"/>
                <a:cs typeface="Segoe UI" panose="020B0502040204020203" pitchFamily="34" charset="0"/>
              </a:rPr>
              <a:t>Social: Increasing citizen participation in government</a:t>
            </a:r>
          </a:p>
        </p:txBody>
      </p:sp>
      <p:sp>
        <p:nvSpPr>
          <p:cNvPr id="15" name="TextBox 14">
            <a:extLst>
              <a:ext uri="{FF2B5EF4-FFF2-40B4-BE49-F238E27FC236}">
                <a16:creationId xmlns:a16="http://schemas.microsoft.com/office/drawing/2014/main" id="{A28468E3-3E22-49C1-8102-390D9D1AF271}"/>
              </a:ext>
            </a:extLst>
          </p:cNvPr>
          <p:cNvSpPr txBox="1"/>
          <p:nvPr/>
        </p:nvSpPr>
        <p:spPr>
          <a:xfrm>
            <a:off x="6170886" y="1439001"/>
            <a:ext cx="4801281" cy="530367"/>
          </a:xfrm>
          <a:prstGeom prst="rect">
            <a:avLst/>
          </a:prstGeom>
          <a:solidFill>
            <a:schemeClr val="accent4">
              <a:alpha val="20000"/>
            </a:schemeClr>
          </a:solidFill>
          <a:ln>
            <a:noFill/>
          </a:ln>
        </p:spPr>
        <p:txBody>
          <a:bodyPr wrap="none" tIns="91440" anchor="ctr" anchorCtr="0">
            <a:noAutofit/>
          </a:bodyPr>
          <a:lstStyle>
            <a:defPPr>
              <a:defRPr lang="en-US"/>
            </a:defPPr>
            <a:lvl1pPr marR="0">
              <a:spcBef>
                <a:spcPts val="600"/>
              </a:spcBef>
              <a:spcAft>
                <a:spcPts val="0"/>
              </a:spcAft>
              <a:defRPr sz="1200">
                <a:effectLst/>
                <a:latin typeface="Segoe UI" panose="020B0502040204020203" pitchFamily="34" charset="0"/>
                <a:ea typeface="Calibri" panose="020F0502020204030204" pitchFamily="34" charset="0"/>
                <a:cs typeface="Segoe UI" panose="020B0502040204020203" pitchFamily="34" charset="0"/>
              </a:defRPr>
            </a:lvl1pPr>
          </a:lstStyle>
          <a:p>
            <a:pPr algn="ctr">
              <a:lnSpc>
                <a:spcPts val="2500"/>
              </a:lnSpc>
            </a:pPr>
            <a:r>
              <a:rPr lang="en-US" sz="2400" dirty="0">
                <a:solidFill>
                  <a:srgbClr val="00257D"/>
                </a:solidFill>
                <a:latin typeface="Segoe UI Semibold" panose="020B0702040204020203" pitchFamily="34" charset="0"/>
                <a:cs typeface="Segoe UI Semibold" panose="020B0702040204020203" pitchFamily="34" charset="0"/>
              </a:rPr>
              <a:t>Intended ODP Use</a:t>
            </a:r>
          </a:p>
        </p:txBody>
      </p:sp>
      <p:sp>
        <p:nvSpPr>
          <p:cNvPr id="16" name="TextBox 15">
            <a:extLst>
              <a:ext uri="{FF2B5EF4-FFF2-40B4-BE49-F238E27FC236}">
                <a16:creationId xmlns:a16="http://schemas.microsoft.com/office/drawing/2014/main" id="{B16C0CB8-723C-4D3D-BA50-659301EB4811}"/>
              </a:ext>
            </a:extLst>
          </p:cNvPr>
          <p:cNvSpPr txBox="1"/>
          <p:nvPr/>
        </p:nvSpPr>
        <p:spPr>
          <a:xfrm>
            <a:off x="6170886" y="2101824"/>
            <a:ext cx="5026997" cy="1615827"/>
          </a:xfrm>
          <a:prstGeom prst="rect">
            <a:avLst/>
          </a:prstGeom>
          <a:noFill/>
        </p:spPr>
        <p:txBody>
          <a:bodyPr wrap="square">
            <a:spAutoFit/>
          </a:bodyPr>
          <a:lstStyle/>
          <a:p>
            <a:pPr marL="0" lvl="1">
              <a:lnSpc>
                <a:spcPct val="90000"/>
              </a:lnSpc>
              <a:spcBef>
                <a:spcPts val="1200"/>
              </a:spcBef>
              <a:buClr>
                <a:srgbClr val="223A73"/>
              </a:buClr>
            </a:pPr>
            <a:r>
              <a:rPr lang="en-US" sz="2000" dirty="0">
                <a:solidFill>
                  <a:srgbClr val="00257D"/>
                </a:solidFill>
                <a:latin typeface="Segoe UI" panose="020B0502040204020203" pitchFamily="34" charset="0"/>
                <a:cs typeface="Segoe UI" panose="020B0502040204020203" pitchFamily="34" charset="0"/>
              </a:rPr>
              <a:t>Data sharing platform of open data assets</a:t>
            </a:r>
          </a:p>
          <a:p>
            <a:pPr marL="280988" lvl="2" indent="-168275">
              <a:lnSpc>
                <a:spcPct val="90000"/>
              </a:lnSpc>
              <a:buClr>
                <a:srgbClr val="223A73"/>
              </a:buClr>
              <a:buFont typeface="Arial" panose="020B0604020202020204" pitchFamily="34" charset="0"/>
              <a:buChar char="•"/>
            </a:pPr>
            <a:r>
              <a:rPr lang="en-US" dirty="0">
                <a:solidFill>
                  <a:srgbClr val="00257D"/>
                </a:solidFill>
                <a:latin typeface="Segoe UI" panose="020B0502040204020203" pitchFamily="34" charset="0"/>
                <a:cs typeface="Segoe UI" panose="020B0502040204020203" pitchFamily="34" charset="0"/>
              </a:rPr>
              <a:t>High Value Datasets</a:t>
            </a:r>
          </a:p>
          <a:p>
            <a:pPr marL="280988" lvl="2" indent="-168275">
              <a:lnSpc>
                <a:spcPct val="90000"/>
              </a:lnSpc>
              <a:buClr>
                <a:srgbClr val="223A73"/>
              </a:buClr>
              <a:buFont typeface="Arial" panose="020B0604020202020204" pitchFamily="34" charset="0"/>
              <a:buChar char="•"/>
            </a:pPr>
            <a:r>
              <a:rPr lang="en-US" dirty="0">
                <a:solidFill>
                  <a:srgbClr val="00257D"/>
                </a:solidFill>
                <a:latin typeface="Segoe UI" panose="020B0502040204020203" pitchFamily="34" charset="0"/>
                <a:cs typeface="Segoe UI" panose="020B0502040204020203" pitchFamily="34" charset="0"/>
              </a:rPr>
              <a:t>Raw</a:t>
            </a:r>
          </a:p>
          <a:p>
            <a:pPr marL="280988" lvl="2" indent="-168275">
              <a:lnSpc>
                <a:spcPct val="90000"/>
              </a:lnSpc>
              <a:buClr>
                <a:srgbClr val="223A73"/>
              </a:buClr>
              <a:buFont typeface="Arial" panose="020B0604020202020204" pitchFamily="34" charset="0"/>
              <a:buChar char="•"/>
            </a:pPr>
            <a:r>
              <a:rPr lang="en-US" dirty="0">
                <a:solidFill>
                  <a:srgbClr val="00257D"/>
                </a:solidFill>
                <a:latin typeface="Segoe UI" panose="020B0502040204020203" pitchFamily="34" charset="0"/>
                <a:cs typeface="Segoe UI" panose="020B0502040204020203" pitchFamily="34" charset="0"/>
              </a:rPr>
              <a:t>Tabular</a:t>
            </a:r>
          </a:p>
          <a:p>
            <a:pPr marL="280988" lvl="2" indent="-168275">
              <a:lnSpc>
                <a:spcPct val="90000"/>
              </a:lnSpc>
              <a:buClr>
                <a:srgbClr val="223A73"/>
              </a:buClr>
              <a:buFont typeface="Arial" panose="020B0604020202020204" pitchFamily="34" charset="0"/>
              <a:buChar char="•"/>
            </a:pPr>
            <a:r>
              <a:rPr lang="en-US" dirty="0">
                <a:solidFill>
                  <a:srgbClr val="00257D"/>
                </a:solidFill>
                <a:latin typeface="Segoe UI" panose="020B0502040204020203" pitchFamily="34" charset="0"/>
                <a:cs typeface="Segoe UI" panose="020B0502040204020203" pitchFamily="34" charset="0"/>
              </a:rPr>
              <a:t>Structured</a:t>
            </a:r>
          </a:p>
          <a:p>
            <a:pPr marL="280988" lvl="2" indent="-168275">
              <a:lnSpc>
                <a:spcPct val="90000"/>
              </a:lnSpc>
              <a:buClr>
                <a:srgbClr val="223A73"/>
              </a:buClr>
              <a:buFont typeface="Arial" panose="020B0604020202020204" pitchFamily="34" charset="0"/>
              <a:buChar char="•"/>
            </a:pPr>
            <a:r>
              <a:rPr lang="en-US" dirty="0">
                <a:solidFill>
                  <a:srgbClr val="00257D"/>
                </a:solidFill>
                <a:latin typeface="Segoe UI" panose="020B0502040204020203" pitchFamily="34" charset="0"/>
                <a:cs typeface="Segoe UI" panose="020B0502040204020203" pitchFamily="34" charset="0"/>
              </a:rPr>
              <a:t>Machine readable formats (.csv, .tsv, .json) </a:t>
            </a:r>
          </a:p>
        </p:txBody>
      </p:sp>
      <p:sp>
        <p:nvSpPr>
          <p:cNvPr id="17" name="TextBox 16">
            <a:extLst>
              <a:ext uri="{FF2B5EF4-FFF2-40B4-BE49-F238E27FC236}">
                <a16:creationId xmlns:a16="http://schemas.microsoft.com/office/drawing/2014/main" id="{4A3B7C91-40E7-4672-A095-CCFFB2A8FC34}"/>
              </a:ext>
            </a:extLst>
          </p:cNvPr>
          <p:cNvSpPr txBox="1"/>
          <p:nvPr/>
        </p:nvSpPr>
        <p:spPr>
          <a:xfrm>
            <a:off x="6170886" y="3956998"/>
            <a:ext cx="4801281" cy="530367"/>
          </a:xfrm>
          <a:prstGeom prst="rect">
            <a:avLst/>
          </a:prstGeom>
          <a:solidFill>
            <a:schemeClr val="accent4">
              <a:alpha val="20000"/>
            </a:schemeClr>
          </a:solidFill>
          <a:ln>
            <a:noFill/>
          </a:ln>
        </p:spPr>
        <p:txBody>
          <a:bodyPr wrap="none" tIns="91440" anchor="ctr" anchorCtr="0">
            <a:noAutofit/>
          </a:bodyPr>
          <a:lstStyle>
            <a:defPPr>
              <a:defRPr lang="en-US"/>
            </a:defPPr>
            <a:lvl1pPr marR="0">
              <a:spcBef>
                <a:spcPts val="600"/>
              </a:spcBef>
              <a:spcAft>
                <a:spcPts val="0"/>
              </a:spcAft>
              <a:defRPr sz="1200">
                <a:effectLst/>
                <a:latin typeface="Segoe UI" panose="020B0502040204020203" pitchFamily="34" charset="0"/>
                <a:ea typeface="Calibri" panose="020F0502020204030204" pitchFamily="34" charset="0"/>
                <a:cs typeface="Segoe UI" panose="020B0502040204020203" pitchFamily="34" charset="0"/>
              </a:defRPr>
            </a:lvl1pPr>
          </a:lstStyle>
          <a:p>
            <a:pPr algn="ctr">
              <a:lnSpc>
                <a:spcPts val="2500"/>
              </a:lnSpc>
            </a:pPr>
            <a:r>
              <a:rPr lang="en-US" sz="2400" dirty="0">
                <a:solidFill>
                  <a:srgbClr val="00257D"/>
                </a:solidFill>
                <a:latin typeface="Segoe UI Semibold" panose="020B0702040204020203" pitchFamily="34" charset="0"/>
                <a:cs typeface="Segoe UI Semibold" panose="020B0702040204020203" pitchFamily="34" charset="0"/>
              </a:rPr>
              <a:t>Unintended ODP Use</a:t>
            </a:r>
          </a:p>
        </p:txBody>
      </p:sp>
      <p:sp>
        <p:nvSpPr>
          <p:cNvPr id="19" name="TextBox 18">
            <a:extLst>
              <a:ext uri="{FF2B5EF4-FFF2-40B4-BE49-F238E27FC236}">
                <a16:creationId xmlns:a16="http://schemas.microsoft.com/office/drawing/2014/main" id="{056364B1-D3AE-430C-8E89-E450766CCC72}"/>
              </a:ext>
            </a:extLst>
          </p:cNvPr>
          <p:cNvSpPr txBox="1"/>
          <p:nvPr/>
        </p:nvSpPr>
        <p:spPr>
          <a:xfrm>
            <a:off x="6170886" y="4598804"/>
            <a:ext cx="5375083" cy="1366528"/>
          </a:xfrm>
          <a:prstGeom prst="rect">
            <a:avLst/>
          </a:prstGeom>
          <a:noFill/>
        </p:spPr>
        <p:txBody>
          <a:bodyPr wrap="square">
            <a:spAutoFit/>
          </a:bodyPr>
          <a:lstStyle/>
          <a:p>
            <a:pPr marL="0" lvl="1">
              <a:lnSpc>
                <a:spcPct val="90000"/>
              </a:lnSpc>
              <a:spcBef>
                <a:spcPts val="1200"/>
              </a:spcBef>
              <a:buClr>
                <a:srgbClr val="223A73"/>
              </a:buClr>
            </a:pPr>
            <a:r>
              <a:rPr lang="en-US" sz="2000" dirty="0">
                <a:solidFill>
                  <a:srgbClr val="00257D"/>
                </a:solidFill>
                <a:latin typeface="Segoe UI" panose="020B0502040204020203" pitchFamily="34" charset="0"/>
                <a:cs typeface="Segoe UI" panose="020B0502040204020203" pitchFamily="34" charset="0"/>
              </a:rPr>
              <a:t>Not a document library or archive</a:t>
            </a:r>
          </a:p>
          <a:p>
            <a:pPr marL="280988" lvl="2" indent="-168275">
              <a:lnSpc>
                <a:spcPct val="90000"/>
              </a:lnSpc>
              <a:buClr>
                <a:srgbClr val="223A73"/>
              </a:buClr>
              <a:buFont typeface="Arial" panose="020B0604020202020204" pitchFamily="34" charset="0"/>
              <a:buChar char="•"/>
            </a:pPr>
            <a:r>
              <a:rPr lang="fr-FR" dirty="0">
                <a:solidFill>
                  <a:srgbClr val="00257D"/>
                </a:solidFill>
                <a:latin typeface="Segoe UI" panose="020B0502040204020203" pitchFamily="34" charset="0"/>
                <a:cs typeface="Segoe UI" panose="020B0502040204020203" pitchFamily="34" charset="0"/>
              </a:rPr>
              <a:t>Documents</a:t>
            </a:r>
          </a:p>
          <a:p>
            <a:pPr marL="280988" lvl="2" indent="-168275">
              <a:lnSpc>
                <a:spcPct val="90000"/>
              </a:lnSpc>
              <a:buClr>
                <a:srgbClr val="223A73"/>
              </a:buClr>
              <a:buFont typeface="Arial" panose="020B0604020202020204" pitchFamily="34" charset="0"/>
              <a:buChar char="•"/>
            </a:pPr>
            <a:r>
              <a:rPr lang="fr-FR" dirty="0">
                <a:solidFill>
                  <a:srgbClr val="00257D"/>
                </a:solidFill>
                <a:latin typeface="Segoe UI" panose="020B0502040204020203" pitchFamily="34" charset="0"/>
                <a:cs typeface="Segoe UI" panose="020B0502040204020203" pitchFamily="34" charset="0"/>
              </a:rPr>
              <a:t>Archival information</a:t>
            </a:r>
          </a:p>
          <a:p>
            <a:pPr marL="280988" lvl="2" indent="-168275">
              <a:lnSpc>
                <a:spcPct val="90000"/>
              </a:lnSpc>
              <a:buClr>
                <a:srgbClr val="223A73"/>
              </a:buClr>
              <a:buFont typeface="Arial" panose="020B0604020202020204" pitchFamily="34" charset="0"/>
              <a:buChar char="•"/>
            </a:pPr>
            <a:r>
              <a:rPr lang="fr-FR" dirty="0">
                <a:solidFill>
                  <a:srgbClr val="00257D"/>
                </a:solidFill>
                <a:latin typeface="Segoe UI" panose="020B0502040204020203" pitchFamily="34" charset="0"/>
                <a:cs typeface="Segoe UI" panose="020B0502040204020203" pitchFamily="34" charset="0"/>
              </a:rPr>
              <a:t>Unstructured</a:t>
            </a:r>
          </a:p>
          <a:p>
            <a:pPr marL="280988" lvl="2" indent="-168275">
              <a:lnSpc>
                <a:spcPct val="90000"/>
              </a:lnSpc>
              <a:buClr>
                <a:srgbClr val="223A73"/>
              </a:buClr>
              <a:buFont typeface="Arial" panose="020B0604020202020204" pitchFamily="34" charset="0"/>
              <a:buChar char="•"/>
            </a:pPr>
            <a:r>
              <a:rPr lang="fr-FR" dirty="0">
                <a:solidFill>
                  <a:srgbClr val="00257D"/>
                </a:solidFill>
                <a:latin typeface="Segoe UI" panose="020B0502040204020203" pitchFamily="34" charset="0"/>
                <a:cs typeface="Segoe UI" panose="020B0502040204020203" pitchFamily="34" charset="0"/>
              </a:rPr>
              <a:t>Non-machine-</a:t>
            </a:r>
            <a:r>
              <a:rPr lang="fr-FR" dirty="0" err="1">
                <a:solidFill>
                  <a:srgbClr val="00257D"/>
                </a:solidFill>
                <a:latin typeface="Segoe UI" panose="020B0502040204020203" pitchFamily="34" charset="0"/>
                <a:cs typeface="Segoe UI" panose="020B0502040204020203" pitchFamily="34" charset="0"/>
              </a:rPr>
              <a:t>readable</a:t>
            </a:r>
            <a:r>
              <a:rPr lang="fr-FR" dirty="0">
                <a:solidFill>
                  <a:srgbClr val="00257D"/>
                </a:solidFill>
                <a:latin typeface="Segoe UI" panose="020B0502040204020203" pitchFamily="34" charset="0"/>
                <a:cs typeface="Segoe UI" panose="020B0502040204020203" pitchFamily="34" charset="0"/>
              </a:rPr>
              <a:t> formats (.doc, .pdf)</a:t>
            </a:r>
          </a:p>
        </p:txBody>
      </p:sp>
    </p:spTree>
    <p:extLst>
      <p:ext uri="{BB962C8B-B14F-4D97-AF65-F5344CB8AC3E}">
        <p14:creationId xmlns:p14="http://schemas.microsoft.com/office/powerpoint/2010/main" val="42660930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D79BEFC-BC2E-40D4-B83A-0D63C1F39818}"/>
              </a:ext>
            </a:extLst>
          </p:cNvPr>
          <p:cNvSpPr>
            <a:spLocks noGrp="1"/>
          </p:cNvSpPr>
          <p:nvPr>
            <p:ph type="title"/>
          </p:nvPr>
        </p:nvSpPr>
        <p:spPr/>
        <p:txBody>
          <a:bodyPr/>
          <a:lstStyle/>
          <a:p>
            <a:r>
              <a:rPr lang="en-US"/>
              <a:t>Open Data Sharing Environment</a:t>
            </a:r>
          </a:p>
        </p:txBody>
      </p:sp>
      <p:grpSp>
        <p:nvGrpSpPr>
          <p:cNvPr id="13" name="Group 12">
            <a:extLst>
              <a:ext uri="{FF2B5EF4-FFF2-40B4-BE49-F238E27FC236}">
                <a16:creationId xmlns:a16="http://schemas.microsoft.com/office/drawing/2014/main" id="{F18C3FFB-B7EC-07DF-5654-3F9F7BF2D205}"/>
              </a:ext>
            </a:extLst>
          </p:cNvPr>
          <p:cNvGrpSpPr/>
          <p:nvPr/>
        </p:nvGrpSpPr>
        <p:grpSpPr>
          <a:xfrm>
            <a:off x="935366" y="1319474"/>
            <a:ext cx="8467668" cy="4697234"/>
            <a:chOff x="838200" y="447586"/>
            <a:chExt cx="8200936" cy="4697234"/>
          </a:xfrm>
        </p:grpSpPr>
        <p:grpSp>
          <p:nvGrpSpPr>
            <p:cNvPr id="14" name="Group 13">
              <a:extLst>
                <a:ext uri="{FF2B5EF4-FFF2-40B4-BE49-F238E27FC236}">
                  <a16:creationId xmlns:a16="http://schemas.microsoft.com/office/drawing/2014/main" id="{33468258-3F61-12B4-D1B8-B18966D01E87}"/>
                </a:ext>
              </a:extLst>
            </p:cNvPr>
            <p:cNvGrpSpPr/>
            <p:nvPr/>
          </p:nvGrpSpPr>
          <p:grpSpPr>
            <a:xfrm>
              <a:off x="838200" y="949847"/>
              <a:ext cx="6015960" cy="4194973"/>
              <a:chOff x="1347702" y="906962"/>
              <a:chExt cx="5883619" cy="4053256"/>
            </a:xfrm>
          </p:grpSpPr>
          <p:sp>
            <p:nvSpPr>
              <p:cNvPr id="22" name="Cloud 21">
                <a:extLst>
                  <a:ext uri="{FF2B5EF4-FFF2-40B4-BE49-F238E27FC236}">
                    <a16:creationId xmlns:a16="http://schemas.microsoft.com/office/drawing/2014/main" id="{57847510-D059-11AD-C855-FD370FEC626A}"/>
                  </a:ext>
                </a:extLst>
              </p:cNvPr>
              <p:cNvSpPr/>
              <p:nvPr/>
            </p:nvSpPr>
            <p:spPr>
              <a:xfrm>
                <a:off x="4021066" y="906962"/>
                <a:ext cx="2864592" cy="1940416"/>
              </a:xfrm>
              <a:prstGeom prst="cloud">
                <a:avLst/>
              </a:prstGeom>
              <a:solidFill>
                <a:srgbClr val="00257D"/>
              </a:solidFill>
              <a:ln>
                <a:solidFill>
                  <a:srgbClr val="5555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en-US">
                  <a:solidFill>
                    <a:prstClr val="white"/>
                  </a:solidFill>
                  <a:latin typeface="Calibri" panose="020F0502020204030204"/>
                </a:endParaRPr>
              </a:p>
            </p:txBody>
          </p:sp>
          <p:sp>
            <p:nvSpPr>
              <p:cNvPr id="23" name="TextBox 22">
                <a:extLst>
                  <a:ext uri="{FF2B5EF4-FFF2-40B4-BE49-F238E27FC236}">
                    <a16:creationId xmlns:a16="http://schemas.microsoft.com/office/drawing/2014/main" id="{633C495A-97FE-35E7-2B27-64C169D4FEFE}"/>
                  </a:ext>
                </a:extLst>
              </p:cNvPr>
              <p:cNvSpPr txBox="1"/>
              <p:nvPr/>
            </p:nvSpPr>
            <p:spPr>
              <a:xfrm>
                <a:off x="4095907" y="1608148"/>
                <a:ext cx="2869327" cy="624496"/>
              </a:xfrm>
              <a:prstGeom prst="rect">
                <a:avLst/>
              </a:prstGeom>
              <a:noFill/>
            </p:spPr>
            <p:txBody>
              <a:bodyPr wrap="square" rtlCol="0">
                <a:spAutoFit/>
              </a:bodyPr>
              <a:lstStyle/>
              <a:p>
                <a:pPr algn="ctr" defTabSz="914377">
                  <a:defRPr/>
                </a:pPr>
                <a:r>
                  <a:rPr lang="en-US">
                    <a:solidFill>
                      <a:schemeClr val="bg1"/>
                    </a:solidFill>
                    <a:latin typeface="+mj-lt"/>
                  </a:rPr>
                  <a:t>Texas Open Data Portal</a:t>
                </a:r>
              </a:p>
              <a:p>
                <a:pPr algn="ctr" defTabSz="914377">
                  <a:defRPr/>
                </a:pPr>
                <a:r>
                  <a:rPr lang="en-US">
                    <a:solidFill>
                      <a:schemeClr val="bg1"/>
                    </a:solidFill>
                    <a:latin typeface="+mj-lt"/>
                  </a:rPr>
                  <a:t>(ODP)</a:t>
                </a:r>
              </a:p>
            </p:txBody>
          </p:sp>
          <p:sp>
            <p:nvSpPr>
              <p:cNvPr id="24" name="TextBox 23">
                <a:extLst>
                  <a:ext uri="{FF2B5EF4-FFF2-40B4-BE49-F238E27FC236}">
                    <a16:creationId xmlns:a16="http://schemas.microsoft.com/office/drawing/2014/main" id="{92217AC6-D29E-E890-0722-E1C09AC64029}"/>
                  </a:ext>
                </a:extLst>
              </p:cNvPr>
              <p:cNvSpPr txBox="1"/>
              <p:nvPr/>
            </p:nvSpPr>
            <p:spPr>
              <a:xfrm>
                <a:off x="1347702" y="4590886"/>
                <a:ext cx="2748205" cy="369332"/>
              </a:xfrm>
              <a:prstGeom prst="rect">
                <a:avLst/>
              </a:prstGeom>
              <a:noFill/>
            </p:spPr>
            <p:txBody>
              <a:bodyPr wrap="square" rtlCol="0">
                <a:spAutoFit/>
              </a:bodyPr>
              <a:lstStyle/>
              <a:p>
                <a:pPr defTabSz="914377">
                  <a:defRPr/>
                </a:pPr>
                <a:endParaRPr lang="en-US">
                  <a:solidFill>
                    <a:prstClr val="black"/>
                  </a:solidFill>
                  <a:latin typeface="Calibri" panose="020F0502020204030204"/>
                </a:endParaRPr>
              </a:p>
            </p:txBody>
          </p:sp>
          <p:sp>
            <p:nvSpPr>
              <p:cNvPr id="25" name="TextBox 24">
                <a:extLst>
                  <a:ext uri="{FF2B5EF4-FFF2-40B4-BE49-F238E27FC236}">
                    <a16:creationId xmlns:a16="http://schemas.microsoft.com/office/drawing/2014/main" id="{74411BEB-BDA3-3115-015B-DD5502FEC630}"/>
                  </a:ext>
                </a:extLst>
              </p:cNvPr>
              <p:cNvSpPr txBox="1"/>
              <p:nvPr/>
            </p:nvSpPr>
            <p:spPr>
              <a:xfrm>
                <a:off x="4646642" y="4581443"/>
                <a:ext cx="2584679" cy="369332"/>
              </a:xfrm>
              <a:prstGeom prst="rect">
                <a:avLst/>
              </a:prstGeom>
              <a:noFill/>
            </p:spPr>
            <p:txBody>
              <a:bodyPr wrap="square" rtlCol="0">
                <a:spAutoFit/>
              </a:bodyPr>
              <a:lstStyle/>
              <a:p>
                <a:pPr marL="285744" indent="-285744" defTabSz="914377">
                  <a:buFont typeface="Arial" panose="020B0604020202020204" pitchFamily="34" charset="0"/>
                  <a:buChar char="•"/>
                  <a:defRPr/>
                </a:pPr>
                <a:endParaRPr lang="en-US">
                  <a:solidFill>
                    <a:prstClr val="black"/>
                  </a:solidFill>
                  <a:latin typeface="Calibri" panose="020F0502020204030204"/>
                </a:endParaRPr>
              </a:p>
            </p:txBody>
          </p:sp>
        </p:grpSp>
        <p:pic>
          <p:nvPicPr>
            <p:cNvPr id="15" name="Graphic 14" descr="Database">
              <a:extLst>
                <a:ext uri="{FF2B5EF4-FFF2-40B4-BE49-F238E27FC236}">
                  <a16:creationId xmlns:a16="http://schemas.microsoft.com/office/drawing/2014/main" id="{CB65D54B-A5C1-AE31-4B27-F753A4BCA9E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54720" y="647195"/>
              <a:ext cx="922934" cy="955203"/>
            </a:xfrm>
            <a:prstGeom prst="rect">
              <a:avLst/>
            </a:prstGeom>
          </p:spPr>
        </p:pic>
        <p:cxnSp>
          <p:nvCxnSpPr>
            <p:cNvPr id="16" name="Straight Arrow Connector 15">
              <a:extLst>
                <a:ext uri="{FF2B5EF4-FFF2-40B4-BE49-F238E27FC236}">
                  <a16:creationId xmlns:a16="http://schemas.microsoft.com/office/drawing/2014/main" id="{9706D07B-3601-55AF-3355-E5951E0CAEFB}"/>
                </a:ext>
              </a:extLst>
            </p:cNvPr>
            <p:cNvCxnSpPr>
              <a:cxnSpLocks/>
              <a:stCxn id="15" idx="3"/>
            </p:cNvCxnSpPr>
            <p:nvPr/>
          </p:nvCxnSpPr>
          <p:spPr>
            <a:xfrm>
              <a:off x="2277654" y="1124797"/>
              <a:ext cx="1212675" cy="49897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63C9F9A0-4A0F-8C4B-57CF-D54A18371FF5}"/>
                </a:ext>
              </a:extLst>
            </p:cNvPr>
            <p:cNvCxnSpPr>
              <a:cxnSpLocks/>
            </p:cNvCxnSpPr>
            <p:nvPr/>
          </p:nvCxnSpPr>
          <p:spPr>
            <a:xfrm flipV="1">
              <a:off x="2664272" y="2815818"/>
              <a:ext cx="1176989" cy="103392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05D38E85-5234-BD65-03A5-F3A9CB59AA18}"/>
                </a:ext>
              </a:extLst>
            </p:cNvPr>
            <p:cNvSpPr txBox="1"/>
            <p:nvPr/>
          </p:nvSpPr>
          <p:spPr>
            <a:xfrm>
              <a:off x="1080307" y="2265507"/>
              <a:ext cx="2194300" cy="369332"/>
            </a:xfrm>
            <a:prstGeom prst="rect">
              <a:avLst/>
            </a:prstGeom>
            <a:noFill/>
          </p:spPr>
          <p:txBody>
            <a:bodyPr wrap="square" rtlCol="0">
              <a:spAutoFit/>
            </a:bodyPr>
            <a:lstStyle/>
            <a:p>
              <a:r>
                <a:rPr lang="en-US" dirty="0">
                  <a:solidFill>
                    <a:srgbClr val="00257D"/>
                  </a:solidFill>
                  <a:latin typeface="+mj-lt"/>
                </a:rPr>
                <a:t>Agency Open Data</a:t>
              </a:r>
            </a:p>
          </p:txBody>
        </p:sp>
        <p:pic>
          <p:nvPicPr>
            <p:cNvPr id="19" name="Graphic 18" descr="Questions">
              <a:extLst>
                <a:ext uri="{FF2B5EF4-FFF2-40B4-BE49-F238E27FC236}">
                  <a16:creationId xmlns:a16="http://schemas.microsoft.com/office/drawing/2014/main" id="{CD8D922B-E29F-272D-3666-243747B138B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894961" y="447586"/>
              <a:ext cx="1144175" cy="1184180"/>
            </a:xfrm>
            <a:prstGeom prst="rect">
              <a:avLst/>
            </a:prstGeom>
          </p:spPr>
        </p:pic>
        <p:cxnSp>
          <p:nvCxnSpPr>
            <p:cNvPr id="20" name="Straight Arrow Connector 19">
              <a:extLst>
                <a:ext uri="{FF2B5EF4-FFF2-40B4-BE49-F238E27FC236}">
                  <a16:creationId xmlns:a16="http://schemas.microsoft.com/office/drawing/2014/main" id="{FD7728E3-EDAD-E297-CF9E-64AC7B9085EC}"/>
                </a:ext>
              </a:extLst>
            </p:cNvPr>
            <p:cNvCxnSpPr>
              <a:cxnSpLocks/>
            </p:cNvCxnSpPr>
            <p:nvPr/>
          </p:nvCxnSpPr>
          <p:spPr>
            <a:xfrm flipH="1">
              <a:off x="6582088" y="1350111"/>
              <a:ext cx="1231508" cy="22811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AC6E52C7-1F19-ADF0-F94F-0F012D5A83B2}"/>
                </a:ext>
              </a:extLst>
            </p:cNvPr>
            <p:cNvSpPr txBox="1"/>
            <p:nvPr/>
          </p:nvSpPr>
          <p:spPr>
            <a:xfrm>
              <a:off x="8021947" y="1631766"/>
              <a:ext cx="890202" cy="369332"/>
            </a:xfrm>
            <a:prstGeom prst="rect">
              <a:avLst/>
            </a:prstGeom>
            <a:noFill/>
          </p:spPr>
          <p:txBody>
            <a:bodyPr wrap="square" rtlCol="0">
              <a:spAutoFit/>
            </a:bodyPr>
            <a:lstStyle/>
            <a:p>
              <a:r>
                <a:rPr lang="en-US">
                  <a:solidFill>
                    <a:srgbClr val="00257D"/>
                  </a:solidFill>
                  <a:latin typeface="+mj-lt"/>
                </a:rPr>
                <a:t>Public</a:t>
              </a:r>
            </a:p>
          </p:txBody>
        </p:sp>
      </p:grpSp>
      <p:graphicFrame>
        <p:nvGraphicFramePr>
          <p:cNvPr id="26" name="Diagram 25">
            <a:extLst>
              <a:ext uri="{FF2B5EF4-FFF2-40B4-BE49-F238E27FC236}">
                <a16:creationId xmlns:a16="http://schemas.microsoft.com/office/drawing/2014/main" id="{611030CA-F5E4-ADB4-0822-CC850DE0CAF7}"/>
              </a:ext>
            </a:extLst>
          </p:cNvPr>
          <p:cNvGraphicFramePr/>
          <p:nvPr>
            <p:extLst>
              <p:ext uri="{D42A27DB-BD31-4B8C-83A1-F6EECF244321}">
                <p14:modId xmlns:p14="http://schemas.microsoft.com/office/powerpoint/2010/main" val="635694069"/>
              </p:ext>
            </p:extLst>
          </p:nvPr>
        </p:nvGraphicFramePr>
        <p:xfrm>
          <a:off x="6934878" y="3634291"/>
          <a:ext cx="4668115" cy="284058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27" name="Graphic 26" descr="Database">
            <a:extLst>
              <a:ext uri="{FF2B5EF4-FFF2-40B4-BE49-F238E27FC236}">
                <a16:creationId xmlns:a16="http://schemas.microsoft.com/office/drawing/2014/main" id="{8CD06D6E-D4B7-6C9F-1E4E-62517EB1F3A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717069" y="4229022"/>
            <a:ext cx="982901" cy="985223"/>
          </a:xfrm>
          <a:prstGeom prst="rect">
            <a:avLst/>
          </a:prstGeom>
        </p:spPr>
      </p:pic>
    </p:spTree>
    <p:extLst>
      <p:ext uri="{BB962C8B-B14F-4D97-AF65-F5344CB8AC3E}">
        <p14:creationId xmlns:p14="http://schemas.microsoft.com/office/powerpoint/2010/main" val="14597373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descr="Open Data Portal Growth from 201-Present.  Features number of visits, downloads and assets by month.">
            <a:extLst>
              <a:ext uri="{FF2B5EF4-FFF2-40B4-BE49-F238E27FC236}">
                <a16:creationId xmlns:a16="http://schemas.microsoft.com/office/drawing/2014/main" id="{64B24F7A-2FA9-C952-E903-A8192BBFF2E7}"/>
              </a:ext>
            </a:extLst>
          </p:cNvPr>
          <p:cNvGraphicFramePr>
            <a:graphicFrameLocks/>
          </p:cNvGraphicFramePr>
          <p:nvPr>
            <p:extLst>
              <p:ext uri="{D42A27DB-BD31-4B8C-83A1-F6EECF244321}">
                <p14:modId xmlns:p14="http://schemas.microsoft.com/office/powerpoint/2010/main" val="2645312506"/>
              </p:ext>
            </p:extLst>
          </p:nvPr>
        </p:nvGraphicFramePr>
        <p:xfrm>
          <a:off x="682752" y="1109472"/>
          <a:ext cx="10384418" cy="5125029"/>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8F1B5FE4-2275-11B4-01BC-6D3DBC54488F}"/>
              </a:ext>
            </a:extLst>
          </p:cNvPr>
          <p:cNvSpPr txBox="1"/>
          <p:nvPr/>
        </p:nvSpPr>
        <p:spPr>
          <a:xfrm>
            <a:off x="6115454" y="6514529"/>
            <a:ext cx="6076546" cy="2616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dirty="0">
                <a:ln>
                  <a:noFill/>
                </a:ln>
                <a:solidFill>
                  <a:srgbClr val="000000"/>
                </a:solidFill>
                <a:effectLst/>
                <a:uLnTx/>
                <a:uFillTx/>
                <a:ea typeface="+mn-ea"/>
                <a:cs typeface="+mn-cs"/>
              </a:rPr>
              <a:t>FY 2023 data current as of 05/01/2023</a:t>
            </a:r>
          </a:p>
        </p:txBody>
      </p:sp>
      <p:sp>
        <p:nvSpPr>
          <p:cNvPr id="3" name="Title 1">
            <a:extLst>
              <a:ext uri="{FF2B5EF4-FFF2-40B4-BE49-F238E27FC236}">
                <a16:creationId xmlns:a16="http://schemas.microsoft.com/office/drawing/2014/main" id="{B16B7444-6B5E-EEFF-DF9D-69F8F9979D53}"/>
              </a:ext>
            </a:extLst>
          </p:cNvPr>
          <p:cNvSpPr txBox="1">
            <a:spLocks noGrp="1"/>
          </p:cNvSpPr>
          <p:nvPr>
            <p:ph type="title"/>
          </p:nvPr>
        </p:nvSpPr>
        <p:spPr/>
        <p:txBody>
          <a:bodyPr/>
          <a:lstStyle>
            <a:lvl1pPr algn="l" defTabSz="914400" rtl="0" eaLnBrk="1" latinLnBrk="0" hangingPunct="1">
              <a:lnSpc>
                <a:spcPct val="90000"/>
              </a:lnSpc>
              <a:spcBef>
                <a:spcPct val="0"/>
              </a:spcBef>
              <a:buNone/>
              <a:defRPr sz="3600" b="0" kern="1200">
                <a:solidFill>
                  <a:srgbClr val="00257D"/>
                </a:solidFill>
                <a:latin typeface="+mj-lt"/>
                <a:ea typeface="+mj-ea"/>
                <a:cs typeface="Segoe UI" panose="020B0502040204020203" pitchFamily="34" charset="0"/>
              </a:defRPr>
            </a:lvl1pPr>
          </a:lstStyle>
          <a:p>
            <a:r>
              <a:rPr lang="en-US" dirty="0"/>
              <a:t>Open Data Portal Usage by Fiscal Year</a:t>
            </a:r>
          </a:p>
        </p:txBody>
      </p:sp>
    </p:spTree>
    <p:extLst>
      <p:ext uri="{BB962C8B-B14F-4D97-AF65-F5344CB8AC3E}">
        <p14:creationId xmlns:p14="http://schemas.microsoft.com/office/powerpoint/2010/main" val="25366385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9F9674B-43D9-FB65-0B5D-73BAF1C62885}"/>
              </a:ext>
            </a:extLst>
          </p:cNvPr>
          <p:cNvSpPr txBox="1"/>
          <p:nvPr/>
        </p:nvSpPr>
        <p:spPr>
          <a:xfrm>
            <a:off x="1326816" y="1203224"/>
            <a:ext cx="11046945" cy="5255729"/>
          </a:xfrm>
          <a:prstGeom prst="rect">
            <a:avLst/>
          </a:prstGeom>
          <a:noFill/>
        </p:spPr>
        <p:txBody>
          <a:bodyPr wrap="square" numCol="2">
            <a:noAutofit/>
          </a:bodyPr>
          <a:lstStyle/>
          <a:p>
            <a:pPr>
              <a:spcAft>
                <a:spcPts val="600"/>
              </a:spcAft>
            </a:pPr>
            <a:r>
              <a:rPr lang="en-US" sz="1500" dirty="0">
                <a:solidFill>
                  <a:srgbClr val="00257D"/>
                </a:solidFill>
              </a:rPr>
              <a:t>Office of the Governor</a:t>
            </a:r>
          </a:p>
          <a:p>
            <a:pPr>
              <a:spcAft>
                <a:spcPts val="600"/>
              </a:spcAft>
            </a:pPr>
            <a:r>
              <a:rPr lang="en-US" sz="1500" dirty="0"/>
              <a:t>Office of the Texas Attorney General</a:t>
            </a:r>
          </a:p>
          <a:p>
            <a:pPr>
              <a:spcAft>
                <a:spcPts val="600"/>
              </a:spcAft>
            </a:pPr>
            <a:r>
              <a:rPr lang="en-US" sz="1500" dirty="0"/>
              <a:t>Public Utility Commission of Texas</a:t>
            </a:r>
          </a:p>
          <a:p>
            <a:pPr>
              <a:spcAft>
                <a:spcPts val="600"/>
              </a:spcAft>
            </a:pPr>
            <a:r>
              <a:rPr lang="en-US" sz="1500" dirty="0"/>
              <a:t>Railroad Commission of Texas</a:t>
            </a:r>
          </a:p>
          <a:p>
            <a:pPr>
              <a:spcAft>
                <a:spcPts val="600"/>
              </a:spcAft>
            </a:pPr>
            <a:r>
              <a:rPr lang="en-US" sz="1500" dirty="0"/>
              <a:t>Texas Alcoholic Beverage Commission</a:t>
            </a:r>
          </a:p>
          <a:p>
            <a:pPr>
              <a:spcAft>
                <a:spcPts val="600"/>
              </a:spcAft>
            </a:pPr>
            <a:r>
              <a:rPr lang="en-US" sz="1500" dirty="0"/>
              <a:t>Texas Bond Review Board</a:t>
            </a:r>
          </a:p>
          <a:p>
            <a:pPr>
              <a:spcAft>
                <a:spcPts val="600"/>
              </a:spcAft>
            </a:pPr>
            <a:r>
              <a:rPr lang="en-US" sz="1500" dirty="0"/>
              <a:t>Texas Commission on Environmental Quality</a:t>
            </a:r>
          </a:p>
          <a:p>
            <a:pPr>
              <a:spcAft>
                <a:spcPts val="600"/>
              </a:spcAft>
            </a:pPr>
            <a:r>
              <a:rPr lang="en-US" sz="1500" dirty="0"/>
              <a:t>Texas Commission on the Arts</a:t>
            </a:r>
          </a:p>
          <a:p>
            <a:pPr>
              <a:spcAft>
                <a:spcPts val="600"/>
              </a:spcAft>
            </a:pPr>
            <a:r>
              <a:rPr lang="en-US" sz="1500" dirty="0"/>
              <a:t>Texas Comptroller of Public Accounts</a:t>
            </a:r>
          </a:p>
          <a:p>
            <a:pPr>
              <a:spcAft>
                <a:spcPts val="600"/>
              </a:spcAft>
            </a:pPr>
            <a:r>
              <a:rPr lang="en-US" sz="1500" dirty="0"/>
              <a:t>Texas Department of Agriculture</a:t>
            </a:r>
          </a:p>
          <a:p>
            <a:pPr>
              <a:spcAft>
                <a:spcPts val="600"/>
              </a:spcAft>
            </a:pPr>
            <a:r>
              <a:rPr lang="en-US" sz="1500" dirty="0"/>
              <a:t>Texas Department of Banking</a:t>
            </a:r>
          </a:p>
          <a:p>
            <a:pPr>
              <a:spcAft>
                <a:spcPts val="600"/>
              </a:spcAft>
            </a:pPr>
            <a:r>
              <a:rPr lang="en-US" sz="1500" dirty="0"/>
              <a:t>Texas Department of Criminal Justice</a:t>
            </a:r>
          </a:p>
          <a:p>
            <a:pPr>
              <a:spcAft>
                <a:spcPts val="600"/>
              </a:spcAft>
            </a:pPr>
            <a:r>
              <a:rPr lang="en-US" sz="1500" dirty="0"/>
              <a:t>Texas Department of Family and Protective Services</a:t>
            </a:r>
          </a:p>
          <a:p>
            <a:pPr>
              <a:spcAft>
                <a:spcPts val="600"/>
              </a:spcAft>
            </a:pPr>
            <a:r>
              <a:rPr lang="en-US" sz="1500" dirty="0"/>
              <a:t>Texas Department of Housing and Community Affairs</a:t>
            </a:r>
          </a:p>
          <a:p>
            <a:pPr>
              <a:spcAft>
                <a:spcPts val="600"/>
              </a:spcAft>
            </a:pPr>
            <a:r>
              <a:rPr lang="en-US" sz="1500" dirty="0"/>
              <a:t>Texas Department of Information Resources</a:t>
            </a:r>
          </a:p>
          <a:p>
            <a:pPr>
              <a:spcAft>
                <a:spcPts val="600"/>
              </a:spcAft>
            </a:pPr>
            <a:endParaRPr lang="en-US" sz="1500" dirty="0"/>
          </a:p>
          <a:p>
            <a:pPr>
              <a:spcAft>
                <a:spcPts val="600"/>
              </a:spcAft>
            </a:pPr>
            <a:endParaRPr lang="en-US" sz="1500" dirty="0"/>
          </a:p>
          <a:p>
            <a:pPr>
              <a:spcAft>
                <a:spcPts val="600"/>
              </a:spcAft>
            </a:pPr>
            <a:r>
              <a:rPr lang="en-US" sz="1500" dirty="0"/>
              <a:t>Texas Department of Insurance</a:t>
            </a:r>
          </a:p>
          <a:p>
            <a:pPr>
              <a:spcAft>
                <a:spcPts val="600"/>
              </a:spcAft>
            </a:pPr>
            <a:r>
              <a:rPr lang="en-US" sz="1500" dirty="0"/>
              <a:t>Texas Department of Licensing and Regulation</a:t>
            </a:r>
          </a:p>
          <a:p>
            <a:pPr>
              <a:spcAft>
                <a:spcPts val="600"/>
              </a:spcAft>
            </a:pPr>
            <a:r>
              <a:rPr lang="en-US" sz="1500" dirty="0"/>
              <a:t>Texas Department of Motor Vehicles</a:t>
            </a:r>
          </a:p>
          <a:p>
            <a:pPr>
              <a:spcAft>
                <a:spcPts val="600"/>
              </a:spcAft>
            </a:pPr>
            <a:r>
              <a:rPr lang="en-US" sz="1500" dirty="0"/>
              <a:t>Texas Department of Transportation</a:t>
            </a:r>
          </a:p>
          <a:p>
            <a:pPr>
              <a:spcAft>
                <a:spcPts val="600"/>
              </a:spcAft>
            </a:pPr>
            <a:r>
              <a:rPr lang="en-US" sz="1500" dirty="0"/>
              <a:t>Texas Education Agency</a:t>
            </a:r>
          </a:p>
          <a:p>
            <a:pPr>
              <a:spcAft>
                <a:spcPts val="600"/>
              </a:spcAft>
            </a:pPr>
            <a:r>
              <a:rPr lang="en-US" sz="1500" dirty="0"/>
              <a:t>Texas Health and Human Services Commission</a:t>
            </a:r>
          </a:p>
          <a:p>
            <a:pPr>
              <a:spcAft>
                <a:spcPts val="600"/>
              </a:spcAft>
            </a:pPr>
            <a:r>
              <a:rPr lang="en-US" sz="1500" dirty="0"/>
              <a:t>Texas Historical Commission</a:t>
            </a:r>
          </a:p>
          <a:p>
            <a:pPr>
              <a:spcAft>
                <a:spcPts val="600"/>
              </a:spcAft>
            </a:pPr>
            <a:r>
              <a:rPr lang="en-US" sz="1500" dirty="0"/>
              <a:t>Texas Juvenile Justice Department</a:t>
            </a:r>
          </a:p>
          <a:p>
            <a:pPr>
              <a:spcAft>
                <a:spcPts val="600"/>
              </a:spcAft>
            </a:pPr>
            <a:r>
              <a:rPr lang="en-US" sz="1500" dirty="0"/>
              <a:t>Texas Lottery Commission</a:t>
            </a:r>
          </a:p>
          <a:p>
            <a:pPr>
              <a:spcAft>
                <a:spcPts val="600"/>
              </a:spcAft>
            </a:pPr>
            <a:r>
              <a:rPr lang="en-US" sz="1500" dirty="0"/>
              <a:t>Texas Medical Board</a:t>
            </a:r>
          </a:p>
          <a:p>
            <a:pPr>
              <a:spcAft>
                <a:spcPts val="600"/>
              </a:spcAft>
            </a:pPr>
            <a:r>
              <a:rPr lang="en-US" sz="1500" dirty="0"/>
              <a:t>Texas Parks and Wildlife Department</a:t>
            </a:r>
          </a:p>
          <a:p>
            <a:pPr>
              <a:spcAft>
                <a:spcPts val="600"/>
              </a:spcAft>
            </a:pPr>
            <a:r>
              <a:rPr lang="en-US" sz="1500" dirty="0"/>
              <a:t>Texas Racing Commission</a:t>
            </a:r>
          </a:p>
          <a:p>
            <a:pPr>
              <a:spcAft>
                <a:spcPts val="600"/>
              </a:spcAft>
            </a:pPr>
            <a:r>
              <a:rPr lang="en-US" sz="1500" dirty="0"/>
              <a:t>Texas Real Estate Commission</a:t>
            </a:r>
          </a:p>
          <a:p>
            <a:pPr>
              <a:spcAft>
                <a:spcPts val="600"/>
              </a:spcAft>
            </a:pPr>
            <a:r>
              <a:rPr lang="en-US" sz="1500" dirty="0"/>
              <a:t>Texas Secretary of State</a:t>
            </a:r>
          </a:p>
          <a:p>
            <a:pPr>
              <a:spcAft>
                <a:spcPts val="600"/>
              </a:spcAft>
            </a:pPr>
            <a:r>
              <a:rPr lang="en-US" sz="1500" dirty="0"/>
              <a:t>Texas Veterans Commission</a:t>
            </a:r>
          </a:p>
          <a:p>
            <a:pPr>
              <a:spcAft>
                <a:spcPts val="600"/>
              </a:spcAft>
            </a:pPr>
            <a:r>
              <a:rPr lang="en-US" sz="1500" dirty="0"/>
              <a:t>Texas Workforce Commission</a:t>
            </a:r>
          </a:p>
        </p:txBody>
      </p:sp>
      <p:sp>
        <p:nvSpPr>
          <p:cNvPr id="4" name="TextBox 3">
            <a:extLst>
              <a:ext uri="{FF2B5EF4-FFF2-40B4-BE49-F238E27FC236}">
                <a16:creationId xmlns:a16="http://schemas.microsoft.com/office/drawing/2014/main" id="{844C5CE6-61AA-210D-D7E2-00DB7268F1DB}"/>
              </a:ext>
            </a:extLst>
          </p:cNvPr>
          <p:cNvSpPr txBox="1"/>
          <p:nvPr/>
        </p:nvSpPr>
        <p:spPr>
          <a:xfrm>
            <a:off x="6095999" y="6528776"/>
            <a:ext cx="6076546" cy="2616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dirty="0">
                <a:ln>
                  <a:noFill/>
                </a:ln>
                <a:solidFill>
                  <a:srgbClr val="000000"/>
                </a:solidFill>
                <a:effectLst/>
                <a:uLnTx/>
                <a:uFillTx/>
                <a:ea typeface="+mn-ea"/>
                <a:cs typeface="+mn-cs"/>
              </a:rPr>
              <a:t>Data as of 05/01/2023</a:t>
            </a:r>
          </a:p>
        </p:txBody>
      </p:sp>
      <p:sp>
        <p:nvSpPr>
          <p:cNvPr id="6" name="Title 1">
            <a:extLst>
              <a:ext uri="{FF2B5EF4-FFF2-40B4-BE49-F238E27FC236}">
                <a16:creationId xmlns:a16="http://schemas.microsoft.com/office/drawing/2014/main" id="{8D4AE39C-B4AF-2A5D-980C-2AFF2D8EB723}"/>
              </a:ext>
            </a:extLst>
          </p:cNvPr>
          <p:cNvSpPr txBox="1">
            <a:spLocks noGrp="1"/>
          </p:cNvSpPr>
          <p:nvPr>
            <p:ph type="title"/>
          </p:nvPr>
        </p:nvSpPr>
        <p:spPr/>
        <p:txBody>
          <a:bodyPr/>
          <a:lstStyle>
            <a:lvl1pPr algn="l" defTabSz="914400" rtl="0" eaLnBrk="1" latinLnBrk="0" hangingPunct="1">
              <a:lnSpc>
                <a:spcPct val="90000"/>
              </a:lnSpc>
              <a:spcBef>
                <a:spcPct val="0"/>
              </a:spcBef>
              <a:buNone/>
              <a:defRPr sz="3600" b="0" kern="1200">
                <a:solidFill>
                  <a:srgbClr val="00257D"/>
                </a:solidFill>
                <a:latin typeface="+mj-lt"/>
                <a:ea typeface="+mj-ea"/>
                <a:cs typeface="Segoe UI" panose="020B0502040204020203" pitchFamily="34" charset="0"/>
              </a:defRPr>
            </a:lvl1pPr>
          </a:lstStyle>
          <a:p>
            <a:r>
              <a:rPr lang="en-US"/>
              <a:t>Publishing Agencies = 31</a:t>
            </a:r>
          </a:p>
        </p:txBody>
      </p:sp>
    </p:spTree>
    <p:extLst>
      <p:ext uri="{BB962C8B-B14F-4D97-AF65-F5344CB8AC3E}">
        <p14:creationId xmlns:p14="http://schemas.microsoft.com/office/powerpoint/2010/main" val="28500545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F86ACF8-8EE7-69F6-6252-B500B1CEF039}"/>
              </a:ext>
            </a:extLst>
          </p:cNvPr>
          <p:cNvGrpSpPr/>
          <p:nvPr/>
        </p:nvGrpSpPr>
        <p:grpSpPr>
          <a:xfrm>
            <a:off x="546769" y="1565588"/>
            <a:ext cx="5836778" cy="4349080"/>
            <a:chOff x="546769" y="1565588"/>
            <a:chExt cx="5836778" cy="4349080"/>
          </a:xfrm>
        </p:grpSpPr>
        <p:sp>
          <p:nvSpPr>
            <p:cNvPr id="24" name="Rectangle 23">
              <a:extLst>
                <a:ext uri="{FF2B5EF4-FFF2-40B4-BE49-F238E27FC236}">
                  <a16:creationId xmlns:a16="http://schemas.microsoft.com/office/drawing/2014/main" id="{B3AE85DA-F620-7D4D-2633-A8855750D29F}"/>
                </a:ext>
                <a:ext uri="{C183D7F6-B498-43B3-948B-1728B52AA6E4}">
                  <adec:decorative xmlns:adec="http://schemas.microsoft.com/office/drawing/2017/decorative" val="1"/>
                </a:ext>
              </a:extLst>
            </p:cNvPr>
            <p:cNvSpPr/>
            <p:nvPr/>
          </p:nvSpPr>
          <p:spPr>
            <a:xfrm>
              <a:off x="548888" y="1565588"/>
              <a:ext cx="1942452" cy="409467"/>
            </a:xfrm>
            <a:prstGeom prst="rect">
              <a:avLst/>
            </a:prstGeom>
            <a:solidFill>
              <a:schemeClr val="accent4">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Rectangle 24">
              <a:extLst>
                <a:ext uri="{FF2B5EF4-FFF2-40B4-BE49-F238E27FC236}">
                  <a16:creationId xmlns:a16="http://schemas.microsoft.com/office/drawing/2014/main" id="{7B51186F-4E5A-A7C8-9E71-38E935EE4D68}"/>
                </a:ext>
                <a:ext uri="{C183D7F6-B498-43B3-948B-1728B52AA6E4}">
                  <adec:decorative xmlns:adec="http://schemas.microsoft.com/office/drawing/2017/decorative" val="1"/>
                </a:ext>
              </a:extLst>
            </p:cNvPr>
            <p:cNvSpPr/>
            <p:nvPr/>
          </p:nvSpPr>
          <p:spPr>
            <a:xfrm>
              <a:off x="548888" y="4114992"/>
              <a:ext cx="1465374" cy="409467"/>
            </a:xfrm>
            <a:prstGeom prst="rect">
              <a:avLst/>
            </a:prstGeom>
            <a:solidFill>
              <a:schemeClr val="accent4">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 name="Content Placeholder 2">
              <a:extLst>
                <a:ext uri="{FF2B5EF4-FFF2-40B4-BE49-F238E27FC236}">
                  <a16:creationId xmlns:a16="http://schemas.microsoft.com/office/drawing/2014/main" id="{0A82D830-10E0-21A2-8919-4CC52C92AD27}"/>
                </a:ext>
              </a:extLst>
            </p:cNvPr>
            <p:cNvSpPr txBox="1">
              <a:spLocks/>
            </p:cNvSpPr>
            <p:nvPr/>
          </p:nvSpPr>
          <p:spPr>
            <a:xfrm>
              <a:off x="546769" y="1565588"/>
              <a:ext cx="5836778" cy="4349080"/>
            </a:xfrm>
            <a:prstGeom prst="rect">
              <a:avLst/>
            </a:prstGeom>
          </p:spPr>
          <p:txBody>
            <a:bodyPr/>
            <a:lstStyle>
              <a:lvl1pPr marL="228600" indent="-228600" algn="l" defTabSz="914400" rtl="0" eaLnBrk="1" latinLnBrk="0" hangingPunct="1">
                <a:lnSpc>
                  <a:spcPct val="90000"/>
                </a:lnSpc>
                <a:spcBef>
                  <a:spcPts val="1000"/>
                </a:spcBef>
                <a:buClr>
                  <a:srgbClr val="223A73"/>
                </a:buClr>
                <a:buFont typeface="Arial" panose="020B0604020202020204" pitchFamily="34" charset="0"/>
                <a:buChar char="•"/>
                <a:defRPr sz="2400" kern="1200">
                  <a:solidFill>
                    <a:srgbClr val="00257D"/>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Clr>
                  <a:srgbClr val="223A73"/>
                </a:buClr>
                <a:buFont typeface="Arial" panose="020B0604020202020204" pitchFamily="34" charset="0"/>
                <a:buChar char="•"/>
                <a:defRPr sz="2000" kern="1200">
                  <a:solidFill>
                    <a:srgbClr val="00257D"/>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rgbClr val="223A73"/>
                </a:buClr>
                <a:buFont typeface="Arial" panose="020B0604020202020204" pitchFamily="34" charset="0"/>
                <a:buChar char="•"/>
                <a:defRPr sz="1800" kern="1200">
                  <a:solidFill>
                    <a:srgbClr val="00257D"/>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Clr>
                  <a:srgbClr val="223A73"/>
                </a:buClr>
                <a:buFont typeface="Arial" panose="020B0604020202020204" pitchFamily="34" charset="0"/>
                <a:buChar char="•"/>
                <a:defRPr sz="1600" kern="1200">
                  <a:solidFill>
                    <a:srgbClr val="00257D"/>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Clr>
                  <a:srgbClr val="223A73"/>
                </a:buClr>
                <a:buFont typeface="Arial" panose="020B0604020202020204" pitchFamily="34" charset="0"/>
                <a:buChar char="•"/>
                <a:defRPr sz="1600" kern="1200">
                  <a:solidFill>
                    <a:srgbClr val="00257D"/>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Font typeface="Arial" panose="020B0604020202020204" pitchFamily="34" charset="0"/>
                <a:buNone/>
              </a:pPr>
              <a:r>
                <a:rPr lang="en-US" dirty="0">
                  <a:solidFill>
                    <a:schemeClr val="tx1"/>
                  </a:solidFill>
                  <a:latin typeface="+mj-lt"/>
                </a:rPr>
                <a:t>Assumptions</a:t>
              </a:r>
              <a:endParaRPr lang="en-US" dirty="0">
                <a:solidFill>
                  <a:schemeClr val="tx1"/>
                </a:solidFill>
              </a:endParaRPr>
            </a:p>
            <a:p>
              <a:pPr marL="173038" indent="-173038" fontAlgn="base"/>
              <a:r>
                <a:rPr lang="en-US" sz="2000" dirty="0"/>
                <a:t>State Employee Salary = $48,643 ($23.39/hour)</a:t>
              </a:r>
            </a:p>
            <a:p>
              <a:pPr marL="173038" indent="-173038" fontAlgn="base"/>
              <a:r>
                <a:rPr lang="en-US" sz="2000" dirty="0"/>
                <a:t>Time to Complete PIR = 3 hours</a:t>
              </a:r>
            </a:p>
            <a:p>
              <a:pPr marL="173038" indent="-173038" fontAlgn="base"/>
              <a:r>
                <a:rPr lang="en-US" sz="2000" dirty="0"/>
                <a:t>Average Cost to Complete PIR= $70</a:t>
              </a:r>
            </a:p>
            <a:p>
              <a:pPr marL="173038" indent="-173038" fontAlgn="base"/>
              <a:r>
                <a:rPr lang="en-US" sz="2000" dirty="0"/>
                <a:t>What if 50%, 30% or 10% of visits &amp;</a:t>
              </a:r>
              <a:br>
                <a:rPr lang="en-US" sz="2000" dirty="0"/>
              </a:br>
              <a:r>
                <a:rPr lang="en-US" sz="2000" dirty="0"/>
                <a:t>downloads were a result of PIR redirects?</a:t>
              </a:r>
              <a:br>
                <a:rPr lang="en-US" sz="2000" dirty="0">
                  <a:latin typeface="Arial" panose="020B0604020202020204" pitchFamily="34" charset="0"/>
                </a:rPr>
              </a:br>
              <a:endParaRPr lang="en-US" sz="1600" b="1" dirty="0"/>
            </a:p>
            <a:p>
              <a:pPr marL="0" indent="0" fontAlgn="base">
                <a:buNone/>
              </a:pPr>
              <a:r>
                <a:rPr lang="en-US" dirty="0">
                  <a:solidFill>
                    <a:schemeClr val="tx1"/>
                  </a:solidFill>
                  <a:latin typeface="+mj-lt"/>
                </a:rPr>
                <a:t>Formulas</a:t>
              </a:r>
            </a:p>
            <a:p>
              <a:pPr marL="0" indent="0" fontAlgn="base">
                <a:buNone/>
              </a:pPr>
              <a:r>
                <a:rPr lang="fr-FR" sz="2000" i="0" dirty="0">
                  <a:effectLst/>
                  <a:cs typeface="calibri"/>
                </a:rPr>
                <a:t>$ = (</a:t>
              </a:r>
              <a:r>
                <a:rPr lang="fr-FR" sz="2000" dirty="0" err="1">
                  <a:cs typeface="calibri"/>
                </a:rPr>
                <a:t>Visits</a:t>
              </a:r>
              <a:r>
                <a:rPr lang="fr-FR" sz="2000" dirty="0">
                  <a:cs typeface="calibri"/>
                </a:rPr>
                <a:t> + Downloads) x </a:t>
              </a:r>
              <a:r>
                <a:rPr lang="fr-FR" sz="2000" dirty="0" err="1">
                  <a:cs typeface="calibri"/>
                </a:rPr>
                <a:t>Hourly</a:t>
              </a:r>
              <a:r>
                <a:rPr lang="fr-FR" sz="2000" dirty="0">
                  <a:cs typeface="calibri"/>
                </a:rPr>
                <a:t> Rate x Time </a:t>
              </a:r>
              <a:r>
                <a:rPr lang="fr-FR" sz="2000" i="0" dirty="0">
                  <a:effectLst/>
                  <a:cs typeface="calibri"/>
                </a:rPr>
                <a:t>x %</a:t>
              </a:r>
            </a:p>
            <a:p>
              <a:pPr marL="0" indent="0" fontAlgn="base">
                <a:buNone/>
              </a:pPr>
              <a:r>
                <a:rPr lang="en-US" sz="2000" dirty="0">
                  <a:cs typeface="calibri"/>
                </a:rPr>
                <a:t>Time = (Visits + Downloads) x Time x %</a:t>
              </a:r>
            </a:p>
            <a:p>
              <a:pPr marL="0" indent="0" fontAlgn="base">
                <a:buNone/>
              </a:pPr>
              <a:endParaRPr lang="en-US" sz="2000" dirty="0">
                <a:cs typeface="calibri"/>
              </a:endParaRPr>
            </a:p>
            <a:p>
              <a:pPr marL="0" indent="0" fontAlgn="base">
                <a:buFont typeface="Arial" panose="020B0604020202020204" pitchFamily="34" charset="0"/>
                <a:buNone/>
              </a:pPr>
              <a:r>
                <a:rPr lang="en-US" dirty="0">
                  <a:latin typeface="+mj-lt"/>
                </a:rPr>
                <a:t>​</a:t>
              </a:r>
            </a:p>
            <a:p>
              <a:endParaRPr lang="en-US" dirty="0"/>
            </a:p>
          </p:txBody>
        </p:sp>
      </p:grpSp>
      <p:grpSp>
        <p:nvGrpSpPr>
          <p:cNvPr id="2" name="Group 1">
            <a:extLst>
              <a:ext uri="{FF2B5EF4-FFF2-40B4-BE49-F238E27FC236}">
                <a16:creationId xmlns:a16="http://schemas.microsoft.com/office/drawing/2014/main" id="{B6C63DB8-0F56-07F5-1908-18F2D937C606}"/>
              </a:ext>
            </a:extLst>
          </p:cNvPr>
          <p:cNvGrpSpPr/>
          <p:nvPr/>
        </p:nvGrpSpPr>
        <p:grpSpPr>
          <a:xfrm>
            <a:off x="7118632" y="1565588"/>
            <a:ext cx="2950993" cy="4135606"/>
            <a:chOff x="7118632" y="1565588"/>
            <a:chExt cx="2950993" cy="4135606"/>
          </a:xfrm>
        </p:grpSpPr>
        <p:sp>
          <p:nvSpPr>
            <p:cNvPr id="27" name="Rectangle 26">
              <a:extLst>
                <a:ext uri="{FF2B5EF4-FFF2-40B4-BE49-F238E27FC236}">
                  <a16:creationId xmlns:a16="http://schemas.microsoft.com/office/drawing/2014/main" id="{9507A208-FF2C-75AF-49C5-3A02759EF08A}"/>
                </a:ext>
                <a:ext uri="{C183D7F6-B498-43B3-948B-1728B52AA6E4}">
                  <adec:decorative xmlns:adec="http://schemas.microsoft.com/office/drawing/2017/decorative" val="1"/>
                </a:ext>
              </a:extLst>
            </p:cNvPr>
            <p:cNvSpPr/>
            <p:nvPr/>
          </p:nvSpPr>
          <p:spPr>
            <a:xfrm>
              <a:off x="7118632" y="1574612"/>
              <a:ext cx="1898492" cy="409467"/>
            </a:xfrm>
            <a:prstGeom prst="rect">
              <a:avLst/>
            </a:prstGeom>
            <a:solidFill>
              <a:schemeClr val="accent4">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 name="Content Placeholder 2">
              <a:extLst>
                <a:ext uri="{FF2B5EF4-FFF2-40B4-BE49-F238E27FC236}">
                  <a16:creationId xmlns:a16="http://schemas.microsoft.com/office/drawing/2014/main" id="{C371076F-F31D-52A7-1237-505E8149CB1B}"/>
                </a:ext>
              </a:extLst>
            </p:cNvPr>
            <p:cNvSpPr txBox="1">
              <a:spLocks/>
            </p:cNvSpPr>
            <p:nvPr/>
          </p:nvSpPr>
          <p:spPr>
            <a:xfrm>
              <a:off x="7118632" y="1565588"/>
              <a:ext cx="2950993" cy="4135606"/>
            </a:xfrm>
            <a:prstGeom prst="rect">
              <a:avLst/>
            </a:prstGeom>
          </p:spPr>
          <p:txBody>
            <a:bodyPr/>
            <a:lstStyle>
              <a:lvl1pPr marL="228600" indent="-228600" algn="l" defTabSz="914400" rtl="0" eaLnBrk="1" latinLnBrk="0" hangingPunct="1">
                <a:lnSpc>
                  <a:spcPct val="90000"/>
                </a:lnSpc>
                <a:spcBef>
                  <a:spcPts val="1000"/>
                </a:spcBef>
                <a:buClr>
                  <a:srgbClr val="223A73"/>
                </a:buClr>
                <a:buFont typeface="Arial" panose="020B0604020202020204" pitchFamily="34" charset="0"/>
                <a:buChar char="•"/>
                <a:defRPr sz="2400" kern="1200">
                  <a:solidFill>
                    <a:srgbClr val="00257D"/>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Clr>
                  <a:srgbClr val="223A73"/>
                </a:buClr>
                <a:buFont typeface="Arial" panose="020B0604020202020204" pitchFamily="34" charset="0"/>
                <a:buChar char="•"/>
                <a:defRPr sz="2000" kern="1200">
                  <a:solidFill>
                    <a:srgbClr val="00257D"/>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rgbClr val="223A73"/>
                </a:buClr>
                <a:buFont typeface="Arial" panose="020B0604020202020204" pitchFamily="34" charset="0"/>
                <a:buChar char="•"/>
                <a:defRPr sz="1800" kern="1200">
                  <a:solidFill>
                    <a:srgbClr val="00257D"/>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Clr>
                  <a:srgbClr val="223A73"/>
                </a:buClr>
                <a:buFont typeface="Arial" panose="020B0604020202020204" pitchFamily="34" charset="0"/>
                <a:buChar char="•"/>
                <a:defRPr sz="1600" kern="1200">
                  <a:solidFill>
                    <a:srgbClr val="00257D"/>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Clr>
                  <a:srgbClr val="223A73"/>
                </a:buClr>
                <a:buFont typeface="Arial" panose="020B0604020202020204" pitchFamily="34" charset="0"/>
                <a:buChar char="•"/>
                <a:defRPr sz="1600" kern="1200">
                  <a:solidFill>
                    <a:srgbClr val="00257D"/>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None/>
              </a:pPr>
              <a:r>
                <a:rPr lang="en-US" dirty="0">
                  <a:solidFill>
                    <a:schemeClr val="tx1"/>
                  </a:solidFill>
                  <a:latin typeface="+mj-lt"/>
                </a:rPr>
                <a:t>Opportunity</a:t>
              </a:r>
            </a:p>
            <a:p>
              <a:pPr marL="0" indent="0" fontAlgn="base">
                <a:buNone/>
              </a:pPr>
              <a:r>
                <a:rPr lang="en-US" sz="2000" dirty="0">
                  <a:latin typeface="+mj-lt"/>
                </a:rPr>
                <a:t>In Dollars</a:t>
              </a:r>
            </a:p>
            <a:p>
              <a:pPr marL="173038" indent="-173038" fontAlgn="base">
                <a:lnSpc>
                  <a:spcPct val="100000"/>
                </a:lnSpc>
                <a:spcBef>
                  <a:spcPts val="600"/>
                </a:spcBef>
              </a:pPr>
              <a:r>
                <a:rPr lang="en-US" sz="2000" dirty="0"/>
                <a:t>50% = $13.2M</a:t>
              </a:r>
            </a:p>
            <a:p>
              <a:pPr marL="173038" indent="-173038" fontAlgn="base">
                <a:lnSpc>
                  <a:spcPct val="100000"/>
                </a:lnSpc>
                <a:spcBef>
                  <a:spcPts val="600"/>
                </a:spcBef>
              </a:pPr>
              <a:r>
                <a:rPr lang="en-US" sz="2000" dirty="0"/>
                <a:t>30% = $7.9M</a:t>
              </a:r>
            </a:p>
            <a:p>
              <a:pPr marL="173038" indent="-173038" fontAlgn="base">
                <a:lnSpc>
                  <a:spcPct val="100000"/>
                </a:lnSpc>
                <a:spcBef>
                  <a:spcPts val="600"/>
                </a:spcBef>
              </a:pPr>
              <a:r>
                <a:rPr lang="en-US" sz="2000" dirty="0"/>
                <a:t>10% = $2.7M</a:t>
              </a:r>
            </a:p>
            <a:p>
              <a:pPr fontAlgn="base"/>
              <a:endParaRPr lang="en-US" sz="1600" dirty="0"/>
            </a:p>
            <a:p>
              <a:pPr marL="0" indent="0" fontAlgn="base">
                <a:buNone/>
              </a:pPr>
              <a:r>
                <a:rPr lang="en-US" sz="2000" dirty="0">
                  <a:latin typeface="+mj-lt"/>
                </a:rPr>
                <a:t>In Hours</a:t>
              </a:r>
            </a:p>
            <a:p>
              <a:pPr marL="173038" indent="-173038" fontAlgn="base">
                <a:lnSpc>
                  <a:spcPct val="100000"/>
                </a:lnSpc>
                <a:spcBef>
                  <a:spcPts val="600"/>
                </a:spcBef>
              </a:pPr>
              <a:r>
                <a:rPr lang="en-US" sz="2000" dirty="0"/>
                <a:t>50% = 565K</a:t>
              </a:r>
            </a:p>
            <a:p>
              <a:pPr marL="173038" indent="-173038" fontAlgn="base">
                <a:lnSpc>
                  <a:spcPct val="100000"/>
                </a:lnSpc>
                <a:spcBef>
                  <a:spcPts val="600"/>
                </a:spcBef>
              </a:pPr>
              <a:r>
                <a:rPr lang="en-US" sz="2000" dirty="0"/>
                <a:t>30% = 339K</a:t>
              </a:r>
            </a:p>
            <a:p>
              <a:pPr marL="173038" indent="-173038" fontAlgn="base">
                <a:lnSpc>
                  <a:spcPct val="100000"/>
                </a:lnSpc>
                <a:spcBef>
                  <a:spcPts val="600"/>
                </a:spcBef>
              </a:pPr>
              <a:r>
                <a:rPr lang="en-US" sz="2000" dirty="0"/>
                <a:t>10% = 113K</a:t>
              </a:r>
              <a:br>
                <a:rPr lang="en-US" sz="2000" dirty="0">
                  <a:latin typeface="Arial" panose="020B0604020202020204" pitchFamily="34" charset="0"/>
                </a:rPr>
              </a:br>
              <a:endParaRPr lang="en-US" sz="1600" b="1" dirty="0"/>
            </a:p>
            <a:p>
              <a:pPr marL="0" indent="0" fontAlgn="base">
                <a:buNone/>
              </a:pPr>
              <a:endParaRPr lang="en-US" sz="2000" dirty="0">
                <a:cs typeface="calibri"/>
              </a:endParaRPr>
            </a:p>
            <a:p>
              <a:pPr marL="0" indent="0" fontAlgn="base">
                <a:buFont typeface="Arial" panose="020B0604020202020204" pitchFamily="34" charset="0"/>
                <a:buNone/>
              </a:pPr>
              <a:r>
                <a:rPr lang="en-US" dirty="0">
                  <a:latin typeface="+mj-lt"/>
                </a:rPr>
                <a:t>​</a:t>
              </a:r>
            </a:p>
            <a:p>
              <a:endParaRPr lang="en-US" dirty="0"/>
            </a:p>
          </p:txBody>
        </p:sp>
      </p:grpSp>
      <p:grpSp>
        <p:nvGrpSpPr>
          <p:cNvPr id="29" name="Group 28">
            <a:extLst>
              <a:ext uri="{FF2B5EF4-FFF2-40B4-BE49-F238E27FC236}">
                <a16:creationId xmlns:a16="http://schemas.microsoft.com/office/drawing/2014/main" id="{A467F7D1-5601-D8DC-F4C7-C568077E597A}"/>
              </a:ext>
            </a:extLst>
          </p:cNvPr>
          <p:cNvGrpSpPr/>
          <p:nvPr/>
        </p:nvGrpSpPr>
        <p:grpSpPr>
          <a:xfrm>
            <a:off x="9548023" y="2970762"/>
            <a:ext cx="2262741" cy="1108333"/>
            <a:chOff x="7818987" y="511724"/>
            <a:chExt cx="2262741" cy="1108333"/>
          </a:xfrm>
        </p:grpSpPr>
        <p:sp>
          <p:nvSpPr>
            <p:cNvPr id="30" name="Rectangle 29">
              <a:extLst>
                <a:ext uri="{FF2B5EF4-FFF2-40B4-BE49-F238E27FC236}">
                  <a16:creationId xmlns:a16="http://schemas.microsoft.com/office/drawing/2014/main" id="{8C55DCAA-90D9-DAC9-AD90-63A0E13D8FA4}"/>
                </a:ext>
                <a:ext uri="{C183D7F6-B498-43B3-948B-1728B52AA6E4}">
                  <adec:decorative xmlns:adec="http://schemas.microsoft.com/office/drawing/2017/decorative" val="1"/>
                </a:ext>
              </a:extLst>
            </p:cNvPr>
            <p:cNvSpPr/>
            <p:nvPr/>
          </p:nvSpPr>
          <p:spPr>
            <a:xfrm>
              <a:off x="7818988" y="511725"/>
              <a:ext cx="2262739" cy="1097278"/>
            </a:xfrm>
            <a:prstGeom prst="rect">
              <a:avLst/>
            </a:prstGeom>
            <a:solidFill>
              <a:srgbClr val="0073EB">
                <a:alpha val="862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67CE5E60-C872-EDA4-5E8C-F1BF2909F010}"/>
                </a:ext>
              </a:extLst>
            </p:cNvPr>
            <p:cNvGrpSpPr/>
            <p:nvPr/>
          </p:nvGrpSpPr>
          <p:grpSpPr>
            <a:xfrm>
              <a:off x="7818987" y="511724"/>
              <a:ext cx="2262741" cy="1108333"/>
              <a:chOff x="7172107" y="495181"/>
              <a:chExt cx="2262741" cy="1108333"/>
            </a:xfrm>
          </p:grpSpPr>
          <p:sp>
            <p:nvSpPr>
              <p:cNvPr id="33" name="TextBox 32">
                <a:extLst>
                  <a:ext uri="{FF2B5EF4-FFF2-40B4-BE49-F238E27FC236}">
                    <a16:creationId xmlns:a16="http://schemas.microsoft.com/office/drawing/2014/main" id="{DDD5AF89-2D5E-78C5-A570-B02BAA851627}"/>
                  </a:ext>
                </a:extLst>
              </p:cNvPr>
              <p:cNvSpPr txBox="1"/>
              <p:nvPr/>
            </p:nvSpPr>
            <p:spPr>
              <a:xfrm>
                <a:off x="7172107" y="587851"/>
                <a:ext cx="2262741" cy="1015663"/>
              </a:xfrm>
              <a:prstGeom prst="rect">
                <a:avLst/>
              </a:prstGeom>
              <a:noFill/>
            </p:spPr>
            <p:txBody>
              <a:bodyPr wrap="square">
                <a:spAutoFit/>
              </a:bodyPr>
              <a:lstStyle/>
              <a:p>
                <a:pPr marL="0" indent="0" algn="ctr">
                  <a:buNone/>
                </a:pPr>
                <a:r>
                  <a:rPr lang="en-US" sz="2000" dirty="0">
                    <a:latin typeface="+mj-lt"/>
                    <a:cs typeface="Segoe UI"/>
                  </a:rPr>
                  <a:t>Total Visits and Downloads</a:t>
                </a:r>
                <a:br>
                  <a:rPr lang="en-US" sz="2000" dirty="0">
                    <a:latin typeface="+mj-lt"/>
                    <a:cs typeface="Segoe UI"/>
                  </a:rPr>
                </a:br>
                <a:r>
                  <a:rPr lang="en-US" sz="2000" dirty="0">
                    <a:solidFill>
                      <a:schemeClr val="bg2"/>
                    </a:solidFill>
                    <a:latin typeface="+mj-lt"/>
                    <a:cs typeface="Segoe UI"/>
                  </a:rPr>
                  <a:t>376,445</a:t>
                </a:r>
                <a:endParaRPr lang="en-US" sz="2000" dirty="0">
                  <a:solidFill>
                    <a:schemeClr val="bg2"/>
                  </a:solidFill>
                  <a:latin typeface="+mj-lt"/>
                </a:endParaRPr>
              </a:p>
            </p:txBody>
          </p:sp>
          <p:sp>
            <p:nvSpPr>
              <p:cNvPr id="34" name="Rectangle 33">
                <a:extLst>
                  <a:ext uri="{FF2B5EF4-FFF2-40B4-BE49-F238E27FC236}">
                    <a16:creationId xmlns:a16="http://schemas.microsoft.com/office/drawing/2014/main" id="{C75D5A5E-7267-E92E-27BB-CE9E009CB611}"/>
                  </a:ext>
                  <a:ext uri="{C183D7F6-B498-43B3-948B-1728B52AA6E4}">
                    <adec:decorative xmlns:adec="http://schemas.microsoft.com/office/drawing/2017/decorative" val="1"/>
                  </a:ext>
                </a:extLst>
              </p:cNvPr>
              <p:cNvSpPr/>
              <p:nvPr/>
            </p:nvSpPr>
            <p:spPr>
              <a:xfrm>
                <a:off x="7172108" y="495181"/>
                <a:ext cx="2262739" cy="45719"/>
              </a:xfrm>
              <a:prstGeom prst="rect">
                <a:avLst/>
              </a:prstGeom>
              <a:solidFill>
                <a:srgbClr val="00CB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 name="Title 1">
            <a:extLst>
              <a:ext uri="{FF2B5EF4-FFF2-40B4-BE49-F238E27FC236}">
                <a16:creationId xmlns:a16="http://schemas.microsoft.com/office/drawing/2014/main" id="{BB383119-4C4A-E3DE-32E3-6241474FD457}"/>
              </a:ext>
            </a:extLst>
          </p:cNvPr>
          <p:cNvSpPr txBox="1">
            <a:spLocks noGrp="1"/>
          </p:cNvSpPr>
          <p:nvPr>
            <p:ph type="title"/>
          </p:nvPr>
        </p:nvSpPr>
        <p:spPr/>
        <p:txBody>
          <a:bodyPr/>
          <a:lstStyle>
            <a:lvl1pPr algn="l" defTabSz="914400" rtl="0" eaLnBrk="1" latinLnBrk="0" hangingPunct="1">
              <a:lnSpc>
                <a:spcPct val="90000"/>
              </a:lnSpc>
              <a:spcBef>
                <a:spcPct val="0"/>
              </a:spcBef>
              <a:buNone/>
              <a:defRPr sz="3600" b="0" kern="1200">
                <a:solidFill>
                  <a:srgbClr val="00257D"/>
                </a:solidFill>
                <a:latin typeface="+mj-lt"/>
                <a:ea typeface="+mj-ea"/>
                <a:cs typeface="Segoe UI" panose="020B0502040204020203" pitchFamily="34" charset="0"/>
              </a:defRPr>
            </a:lvl1pPr>
          </a:lstStyle>
          <a:p>
            <a:r>
              <a:rPr lang="en-US"/>
              <a:t>Value and Opportunity FY 2023</a:t>
            </a:r>
          </a:p>
        </p:txBody>
      </p:sp>
      <p:sp>
        <p:nvSpPr>
          <p:cNvPr id="6" name="TextBox 5">
            <a:extLst>
              <a:ext uri="{FF2B5EF4-FFF2-40B4-BE49-F238E27FC236}">
                <a16:creationId xmlns:a16="http://schemas.microsoft.com/office/drawing/2014/main" id="{CBB8E4F1-E84E-6847-1D1D-003C3ACF3AE0}"/>
              </a:ext>
            </a:extLst>
          </p:cNvPr>
          <p:cNvSpPr txBox="1"/>
          <p:nvPr/>
        </p:nvSpPr>
        <p:spPr>
          <a:xfrm>
            <a:off x="9548022" y="4114992"/>
            <a:ext cx="2262741"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dirty="0">
                <a:ln>
                  <a:noFill/>
                </a:ln>
                <a:solidFill>
                  <a:srgbClr val="000000"/>
                </a:solidFill>
                <a:effectLst/>
                <a:uLnTx/>
                <a:uFillTx/>
                <a:ea typeface="+mn-ea"/>
                <a:cs typeface="+mn-cs"/>
              </a:rPr>
              <a:t>Data as of </a:t>
            </a:r>
            <a:r>
              <a:rPr lang="en-US" sz="1100" dirty="0">
                <a:solidFill>
                  <a:srgbClr val="000000"/>
                </a:solidFill>
              </a:rPr>
              <a:t>05/01/2023</a:t>
            </a:r>
            <a:endParaRPr kumimoji="0" lang="en-US" sz="1100" i="0" u="none" strike="noStrike" kern="1200" cap="none" spc="0" normalizeH="0" baseline="0" noProof="0" dirty="0">
              <a:ln>
                <a:noFill/>
              </a:ln>
              <a:solidFill>
                <a:srgbClr val="000000"/>
              </a:solidFill>
              <a:effectLst/>
              <a:uLnTx/>
              <a:uFillTx/>
              <a:ea typeface="+mn-ea"/>
              <a:cs typeface="+mn-cs"/>
            </a:endParaRPr>
          </a:p>
        </p:txBody>
      </p:sp>
    </p:spTree>
    <p:extLst>
      <p:ext uri="{BB962C8B-B14F-4D97-AF65-F5344CB8AC3E}">
        <p14:creationId xmlns:p14="http://schemas.microsoft.com/office/powerpoint/2010/main" val="15891247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AE5B7F8-EF6B-C5B0-E77E-9AA5782F347F}"/>
              </a:ext>
            </a:extLst>
          </p:cNvPr>
          <p:cNvSpPr txBox="1">
            <a:spLocks/>
          </p:cNvSpPr>
          <p:nvPr/>
        </p:nvSpPr>
        <p:spPr>
          <a:xfrm>
            <a:off x="901964" y="2045239"/>
            <a:ext cx="6572627" cy="3469735"/>
          </a:xfrm>
          <a:prstGeom prst="rect">
            <a:avLst/>
          </a:prstGeom>
          <a:solidFill>
            <a:srgbClr val="00CBC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2880" tIns="182880" rIns="182880" bIns="182880" rtlCol="0" anchor="ctr"/>
          <a:lstStyle>
            <a:defPPr>
              <a:defRPr lang="en-US"/>
            </a:defPPr>
            <a:lvl1pPr algn="ctr">
              <a:defRPr sz="1200">
                <a:solidFill>
                  <a:srgbClr val="00257D"/>
                </a:solidFill>
                <a:latin typeface="+mj-l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dirty="0">
                <a:ln>
                  <a:noFill/>
                </a:ln>
                <a:solidFill>
                  <a:srgbClr val="00257D"/>
                </a:solidFill>
                <a:effectLst/>
                <a:uLnTx/>
                <a:uFillTx/>
                <a:latin typeface="+mn-lt"/>
                <a:ea typeface="+mn-ea"/>
                <a:cs typeface="Segoe UI Semibold" panose="020B0702040204020203" pitchFamily="34" charset="0"/>
              </a:rPr>
              <a:t>“The benefits of the BRB establishing a presence on the Data Portal include increased availability of state and local debt data to the general public, state leadership, and bond finance community as well as increased communication with customers, decreased agency administrative costs, and improved agency efficiency such that maximum results are produced with a minimum waste of staff resources.”</a:t>
            </a:r>
          </a:p>
          <a:p>
            <a:pPr marL="0" marR="0" lvl="0" indent="0" algn="r" defTabSz="914400" rtl="0" eaLnBrk="1" fontAlgn="auto" latinLnBrk="0" hangingPunct="1">
              <a:lnSpc>
                <a:spcPct val="100000"/>
              </a:lnSpc>
              <a:spcBef>
                <a:spcPts val="0"/>
              </a:spcBef>
              <a:spcAft>
                <a:spcPts val="0"/>
              </a:spcAft>
              <a:buClrTx/>
              <a:buSzTx/>
              <a:buFontTx/>
              <a:buNone/>
              <a:tabLst/>
              <a:defRPr/>
            </a:pPr>
            <a:br>
              <a:rPr kumimoji="0" lang="en-US" sz="2400" b="0" i="0" u="none" strike="noStrike" kern="1200" cap="none" spc="0" normalizeH="0" baseline="0" noProof="0" dirty="0">
                <a:ln>
                  <a:noFill/>
                </a:ln>
                <a:solidFill>
                  <a:srgbClr val="00257D"/>
                </a:solidFill>
                <a:effectLst/>
                <a:uLnTx/>
                <a:uFillTx/>
                <a:latin typeface="Segoe UI Semibold" panose="020B0702040204020203" pitchFamily="34" charset="0"/>
                <a:ea typeface="+mn-ea"/>
                <a:cs typeface="Segoe UI Semibold" panose="020B0702040204020203" pitchFamily="34" charset="0"/>
              </a:rPr>
            </a:br>
            <a:r>
              <a:rPr kumimoji="0" lang="en-US" sz="1600" b="0" i="0" u="none" strike="noStrike" kern="1200" cap="none" spc="0" normalizeH="0" baseline="0" noProof="0" dirty="0">
                <a:ln>
                  <a:noFill/>
                </a:ln>
                <a:solidFill>
                  <a:srgbClr val="00257D"/>
                </a:solidFill>
                <a:effectLst/>
                <a:uLnTx/>
                <a:uFillTx/>
                <a:ea typeface="+mn-ea"/>
                <a:cs typeface="Segoe UI" panose="020B0502040204020203" pitchFamily="34" charset="0"/>
              </a:rPr>
              <a:t>Justin </a:t>
            </a:r>
            <a:r>
              <a:rPr kumimoji="0" lang="en-US" sz="1600" b="0" i="0" u="none" strike="noStrike" kern="1200" cap="none" spc="0" normalizeH="0" baseline="0" noProof="0" dirty="0" err="1">
                <a:ln>
                  <a:noFill/>
                </a:ln>
                <a:solidFill>
                  <a:srgbClr val="00257D"/>
                </a:solidFill>
                <a:effectLst/>
                <a:uLnTx/>
                <a:uFillTx/>
                <a:ea typeface="+mn-ea"/>
                <a:cs typeface="Segoe UI" panose="020B0502040204020203" pitchFamily="34" charset="0"/>
              </a:rPr>
              <a:t>Groll</a:t>
            </a:r>
            <a:endParaRPr kumimoji="0" lang="en-US" sz="1600" b="0" i="0" u="none" strike="noStrike" kern="1200" cap="none" spc="0" normalizeH="0" baseline="0" noProof="0" dirty="0">
              <a:ln>
                <a:noFill/>
              </a:ln>
              <a:solidFill>
                <a:srgbClr val="00257D"/>
              </a:solidFill>
              <a:effectLst/>
              <a:uLnTx/>
              <a:uFillTx/>
              <a:ea typeface="+mn-ea"/>
              <a:cs typeface="Segoe UI" panose="020B0502040204020203"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257D"/>
                </a:solidFill>
                <a:effectLst/>
                <a:uLnTx/>
                <a:uFillTx/>
                <a:latin typeface="Segoe UI" panose="020B0502040204020203" pitchFamily="34" charset="0"/>
                <a:ea typeface="+mn-ea"/>
                <a:cs typeface="Segoe UI" panose="020B0502040204020203" pitchFamily="34" charset="0"/>
              </a:rPr>
              <a:t>Director of Finance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257D"/>
                </a:solidFill>
                <a:effectLst/>
                <a:uLnTx/>
                <a:uFillTx/>
                <a:latin typeface="Segoe UI" panose="020B0502040204020203" pitchFamily="34" charset="0"/>
                <a:ea typeface="+mn-ea"/>
                <a:cs typeface="Segoe UI" panose="020B0502040204020203" pitchFamily="34" charset="0"/>
              </a:rPr>
              <a:t>Texas Bond Review Board</a:t>
            </a:r>
          </a:p>
        </p:txBody>
      </p:sp>
      <p:sp>
        <p:nvSpPr>
          <p:cNvPr id="10" name="Title 9">
            <a:extLst>
              <a:ext uri="{FF2B5EF4-FFF2-40B4-BE49-F238E27FC236}">
                <a16:creationId xmlns:a16="http://schemas.microsoft.com/office/drawing/2014/main" id="{491F7D52-1161-B3BB-1FD2-60B75D89D568}"/>
              </a:ext>
            </a:extLst>
          </p:cNvPr>
          <p:cNvSpPr txBox="1">
            <a:spLocks noGrp="1"/>
          </p:cNvSpPr>
          <p:nvPr>
            <p:ph type="ctrTitle"/>
          </p:nvPr>
        </p:nvSpPr>
        <p:spPr/>
        <p:txBody>
          <a:bodyPr/>
          <a:lstStyle>
            <a:defPPr>
              <a:defRPr lang="en-US"/>
            </a:defPPr>
            <a:lvl1pPr>
              <a:defRPr sz="3600">
                <a:solidFill>
                  <a:srgbClr val="00257D"/>
                </a:solidFill>
                <a:latin typeface="Segoe UI Semibold" panose="020B0702040204020203" pitchFamily="34" charset="0"/>
                <a:cs typeface="Segoe UI Semibold" panose="020B0702040204020203" pitchFamily="34" charset="0"/>
              </a:defRPr>
            </a:lvl1pPr>
          </a:lstStyle>
          <a:p>
            <a:pPr lvl="0"/>
            <a:r>
              <a:rPr lang="en-US" dirty="0"/>
              <a:t>Why the Open Data Portal?</a:t>
            </a:r>
            <a:endParaRPr lang="en-US" noProof="0" dirty="0"/>
          </a:p>
        </p:txBody>
      </p:sp>
    </p:spTree>
    <p:extLst>
      <p:ext uri="{BB962C8B-B14F-4D97-AF65-F5344CB8AC3E}">
        <p14:creationId xmlns:p14="http://schemas.microsoft.com/office/powerpoint/2010/main" val="12378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AEA0AD09-7665-C652-4177-5E339612D9C4}"/>
              </a:ext>
            </a:extLst>
          </p:cNvPr>
          <p:cNvSpPr txBox="1">
            <a:spLocks/>
          </p:cNvSpPr>
          <p:nvPr/>
        </p:nvSpPr>
        <p:spPr>
          <a:xfrm>
            <a:off x="7188471" y="1401069"/>
            <a:ext cx="4539338" cy="4437670"/>
          </a:xfrm>
          <a:prstGeom prst="rect">
            <a:avLst/>
          </a:prstGeom>
          <a:solidFill>
            <a:srgbClr val="00CBC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2880" tIns="182880" rIns="182880" bIns="182880" rtlCol="0" anchor="ctr"/>
          <a:lstStyle>
            <a:defPPr>
              <a:defRPr lang="en-US"/>
            </a:defPPr>
            <a:lvl1pPr algn="ctr">
              <a:defRPr sz="1200">
                <a:solidFill>
                  <a:srgbClr val="00257D"/>
                </a:solidFill>
                <a:latin typeface="+mj-l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600" b="0" i="0" u="none" strike="noStrike" kern="1200" cap="none" spc="0" normalizeH="0" baseline="0" noProof="0" dirty="0">
                <a:ln>
                  <a:noFill/>
                </a:ln>
                <a:solidFill>
                  <a:srgbClr val="00257D"/>
                </a:solidFill>
                <a:effectLst/>
                <a:uLnTx/>
                <a:uFillTx/>
                <a:latin typeface="+mn-lt"/>
                <a:ea typeface="+mn-ea"/>
                <a:cs typeface="Segoe UI Semibold" panose="020B0702040204020203" pitchFamily="34" charset="0"/>
              </a:rPr>
              <a:t>“Using the ODP story pages has transformed the way Texans can access public reports. </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600" b="0" i="0" u="none" strike="noStrike" kern="1200" cap="none" spc="0" normalizeH="0" baseline="0" noProof="0" dirty="0">
                <a:ln>
                  <a:noFill/>
                </a:ln>
                <a:solidFill>
                  <a:srgbClr val="00257D"/>
                </a:solidFill>
                <a:effectLst/>
                <a:uLnTx/>
                <a:uFillTx/>
                <a:latin typeface="+mn-lt"/>
                <a:ea typeface="+mn-ea"/>
                <a:cs typeface="Segoe UI Semibold" panose="020B0702040204020203" pitchFamily="34" charset="0"/>
              </a:rPr>
              <a:t>We first published the 2020 Biennial Performance Report and liked it so much that we did the same with the Digital Transformation Guide in 2021. It’s nice to be able to quickly navigate to topics of interest, whether using a computer or mobile device, and then drill down further to see the data. </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600" b="0" i="0" u="none" strike="noStrike" kern="1200" cap="none" spc="0" normalizeH="0" baseline="0" noProof="0" dirty="0">
                <a:ln>
                  <a:noFill/>
                </a:ln>
                <a:solidFill>
                  <a:srgbClr val="00257D"/>
                </a:solidFill>
                <a:effectLst/>
                <a:uLnTx/>
                <a:uFillTx/>
                <a:latin typeface="+mn-lt"/>
                <a:ea typeface="+mn-ea"/>
                <a:cs typeface="Segoe UI Semibold" panose="020B0702040204020203" pitchFamily="34" charset="0"/>
              </a:rPr>
              <a:t>It not only saves on printing costs but provides a better customer experience.”</a:t>
            </a:r>
          </a:p>
          <a:p>
            <a:pPr marL="0" marR="0" lvl="0" indent="0" algn="r" defTabSz="914400" rtl="0" eaLnBrk="1" fontAlgn="auto" latinLnBrk="0" hangingPunct="1">
              <a:lnSpc>
                <a:spcPct val="100000"/>
              </a:lnSpc>
              <a:spcBef>
                <a:spcPts val="0"/>
              </a:spcBef>
              <a:spcAft>
                <a:spcPts val="0"/>
              </a:spcAft>
              <a:buClrTx/>
              <a:buSzTx/>
              <a:buFontTx/>
              <a:buNone/>
              <a:tabLst/>
              <a:defRPr/>
            </a:pPr>
            <a:br>
              <a:rPr kumimoji="0" lang="en-US" sz="2000" b="0" i="0" u="none" strike="noStrike" kern="1200" cap="none" spc="0" normalizeH="0" baseline="0" noProof="0" dirty="0">
                <a:ln>
                  <a:noFill/>
                </a:ln>
                <a:solidFill>
                  <a:srgbClr val="00257D"/>
                </a:solidFill>
                <a:effectLst/>
                <a:uLnTx/>
                <a:uFillTx/>
                <a:latin typeface="Segoe UI Semibold" panose="020B0702040204020203" pitchFamily="34" charset="0"/>
                <a:ea typeface="+mn-ea"/>
                <a:cs typeface="Segoe UI Semibold" panose="020B0702040204020203" pitchFamily="34" charset="0"/>
              </a:rPr>
            </a:br>
            <a:r>
              <a:rPr kumimoji="0" lang="en-US" sz="1400" b="0" i="0" u="none" strike="noStrike" kern="1200" cap="none" spc="0" normalizeH="0" baseline="0" noProof="0" dirty="0">
                <a:ln>
                  <a:noFill/>
                </a:ln>
                <a:solidFill>
                  <a:srgbClr val="00257D"/>
                </a:solidFill>
                <a:effectLst/>
                <a:uLnTx/>
                <a:uFillTx/>
                <a:ea typeface="+mn-ea"/>
                <a:cs typeface="Segoe UI" panose="020B0502040204020203" pitchFamily="34" charset="0"/>
              </a:rPr>
              <a:t>Elizabeth Cooper,  Director</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00257D"/>
                </a:solidFill>
                <a:effectLst/>
                <a:uLnTx/>
                <a:uFillTx/>
                <a:latin typeface="Segoe UI" panose="020B0502040204020203" pitchFamily="34" charset="0"/>
                <a:ea typeface="+mn-ea"/>
                <a:cs typeface="Segoe UI" panose="020B0502040204020203" pitchFamily="34" charset="0"/>
              </a:rPr>
              <a:t>Technology Planning, Policy, &amp; Governance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00257D"/>
                </a:solidFill>
                <a:effectLst/>
                <a:uLnTx/>
                <a:uFillTx/>
                <a:latin typeface="Segoe UI" panose="020B0502040204020203" pitchFamily="34" charset="0"/>
                <a:ea typeface="+mn-ea"/>
                <a:cs typeface="Segoe UI" panose="020B0502040204020203" pitchFamily="34" charset="0"/>
              </a:rPr>
              <a:t>Department of Information Resources</a:t>
            </a:r>
          </a:p>
        </p:txBody>
      </p:sp>
      <p:pic>
        <p:nvPicPr>
          <p:cNvPr id="8" name="Picture 7">
            <a:extLst>
              <a:ext uri="{FF2B5EF4-FFF2-40B4-BE49-F238E27FC236}">
                <a16:creationId xmlns:a16="http://schemas.microsoft.com/office/drawing/2014/main" id="{78C4FBC8-CA00-BC49-993F-66D36001877F}"/>
              </a:ext>
            </a:extLst>
          </p:cNvPr>
          <p:cNvPicPr>
            <a:picLocks noChangeAspect="1"/>
          </p:cNvPicPr>
          <p:nvPr/>
        </p:nvPicPr>
        <p:blipFill>
          <a:blip r:embed="rId2"/>
          <a:stretch>
            <a:fillRect/>
          </a:stretch>
        </p:blipFill>
        <p:spPr>
          <a:xfrm>
            <a:off x="328773" y="929160"/>
            <a:ext cx="6420943" cy="4999678"/>
          </a:xfrm>
          <a:prstGeom prst="rect">
            <a:avLst/>
          </a:prstGeom>
          <a:ln>
            <a:solidFill>
              <a:srgbClr val="00257D"/>
            </a:solidFill>
          </a:ln>
        </p:spPr>
      </p:pic>
      <p:pic>
        <p:nvPicPr>
          <p:cNvPr id="10" name="Picture 9">
            <a:extLst>
              <a:ext uri="{FF2B5EF4-FFF2-40B4-BE49-F238E27FC236}">
                <a16:creationId xmlns:a16="http://schemas.microsoft.com/office/drawing/2014/main" id="{EF2872B6-D8A9-886D-7FE4-2D9939BB411D}"/>
              </a:ext>
            </a:extLst>
          </p:cNvPr>
          <p:cNvPicPr>
            <a:picLocks noChangeAspect="1"/>
          </p:cNvPicPr>
          <p:nvPr/>
        </p:nvPicPr>
        <p:blipFill>
          <a:blip r:embed="rId3"/>
          <a:stretch>
            <a:fillRect/>
          </a:stretch>
        </p:blipFill>
        <p:spPr>
          <a:xfrm>
            <a:off x="2056836" y="237678"/>
            <a:ext cx="8078327" cy="6382641"/>
          </a:xfrm>
          <a:prstGeom prst="rect">
            <a:avLst/>
          </a:prstGeom>
          <a:ln>
            <a:solidFill>
              <a:srgbClr val="00257D"/>
            </a:solidFill>
          </a:ln>
        </p:spPr>
      </p:pic>
    </p:spTree>
    <p:extLst>
      <p:ext uri="{BB962C8B-B14F-4D97-AF65-F5344CB8AC3E}">
        <p14:creationId xmlns:p14="http://schemas.microsoft.com/office/powerpoint/2010/main" val="3119907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3"/>
                                        </p:tgtEl>
                                      </p:cBhvr>
                                    </p:animEffect>
                                    <p:set>
                                      <p:cBhvr>
                                        <p:cTn id="10" dur="1" fill="hold">
                                          <p:stCondLst>
                                            <p:cond delay="499"/>
                                          </p:stCondLst>
                                        </p:cTn>
                                        <p:tgtEl>
                                          <p:spTgt spid="3"/>
                                        </p:tgtEl>
                                        <p:attrNameLst>
                                          <p:attrName>style.visibility</p:attrName>
                                        </p:attrNameLst>
                                      </p:cBhvr>
                                      <p:to>
                                        <p:strVal val="hidden"/>
                                      </p:to>
                                    </p:se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AEA0AD09-7665-C652-4177-5E339612D9C4}"/>
              </a:ext>
            </a:extLst>
          </p:cNvPr>
          <p:cNvSpPr txBox="1">
            <a:spLocks/>
          </p:cNvSpPr>
          <p:nvPr/>
        </p:nvSpPr>
        <p:spPr>
          <a:xfrm>
            <a:off x="3676650" y="2785671"/>
            <a:ext cx="5772150" cy="3559814"/>
          </a:xfrm>
          <a:prstGeom prst="rect">
            <a:avLst/>
          </a:prstGeom>
          <a:solidFill>
            <a:srgbClr val="00CBC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2880" tIns="182880" rIns="182880" bIns="182880" rtlCol="0" anchor="ctr"/>
          <a:lstStyle>
            <a:defPPr>
              <a:defRPr lang="en-US"/>
            </a:defPPr>
            <a:lvl1pPr algn="ctr">
              <a:defRPr sz="1200">
                <a:solidFill>
                  <a:srgbClr val="00257D"/>
                </a:solidFill>
                <a:latin typeface="+mj-l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600" b="0" i="0" u="none" strike="noStrike" kern="1200" cap="none" spc="0" normalizeH="0" baseline="0" noProof="0" dirty="0">
                <a:ln>
                  <a:noFill/>
                </a:ln>
                <a:solidFill>
                  <a:srgbClr val="00257D"/>
                </a:solidFill>
                <a:effectLst/>
                <a:uLnTx/>
                <a:uFillTx/>
                <a:latin typeface="+mn-lt"/>
                <a:ea typeface="+mn-ea"/>
                <a:cs typeface="Segoe UI Semibold" panose="020B0702040204020203" pitchFamily="34" charset="0"/>
              </a:rPr>
              <a:t>“Internal customers save time with self-serve, anytime access. Requesters spend less time formulating requests and other staff have fewer data reports they have to provide.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257D"/>
                </a:solidFill>
                <a:effectLst/>
                <a:uLnTx/>
                <a:uFillTx/>
                <a:latin typeface="+mn-lt"/>
                <a:ea typeface="+mn-ea"/>
                <a:cs typeface="Segoe UI Semibold" panose="020B0702040204020203" pitchFamily="34" charset="0"/>
              </a:rPr>
              <a:t>The same benefits apply to the school, state agency, and non-profit partners. Directly accessing data instead of submitting a PIR streamlines their work and gives them access to more data. Partners can be more nimble in their decision making. More data means more options for finding needs and opportunities for community impact.”</a:t>
            </a:r>
          </a:p>
          <a:p>
            <a:pPr marL="0" marR="0" lvl="0" indent="0" algn="r" defTabSz="914400" rtl="0" eaLnBrk="1" fontAlgn="auto" latinLnBrk="0" hangingPunct="1">
              <a:lnSpc>
                <a:spcPct val="100000"/>
              </a:lnSpc>
              <a:spcBef>
                <a:spcPts val="0"/>
              </a:spcBef>
              <a:spcAft>
                <a:spcPts val="0"/>
              </a:spcAft>
              <a:buClrTx/>
              <a:buSzTx/>
              <a:buFontTx/>
              <a:buNone/>
              <a:tabLst/>
              <a:defRPr/>
            </a:pPr>
            <a:br>
              <a:rPr kumimoji="0" lang="en-US" sz="2000" b="0" i="0" u="none" strike="noStrike" kern="1200" cap="none" spc="0" normalizeH="0" baseline="0" noProof="0" dirty="0">
                <a:ln>
                  <a:noFill/>
                </a:ln>
                <a:solidFill>
                  <a:srgbClr val="00257D"/>
                </a:solidFill>
                <a:effectLst/>
                <a:uLnTx/>
                <a:uFillTx/>
                <a:latin typeface="Segoe UI Semibold" panose="020B0702040204020203" pitchFamily="34" charset="0"/>
                <a:ea typeface="+mn-ea"/>
                <a:cs typeface="Segoe UI Semibold" panose="020B0702040204020203" pitchFamily="34" charset="0"/>
              </a:rPr>
            </a:br>
            <a:r>
              <a:rPr kumimoji="0" lang="en-US" sz="1400" b="0" i="0" u="none" strike="noStrike" kern="1200" cap="none" spc="0" normalizeH="0" baseline="0" noProof="0" dirty="0">
                <a:ln>
                  <a:noFill/>
                </a:ln>
                <a:solidFill>
                  <a:srgbClr val="00257D"/>
                </a:solidFill>
                <a:effectLst/>
                <a:uLnTx/>
                <a:uFillTx/>
                <a:ea typeface="+mn-ea"/>
                <a:cs typeface="Segoe UI" panose="020B0502040204020203" pitchFamily="34" charset="0"/>
              </a:rPr>
              <a:t>Cassandra Delgado-Reyes, Data Analyst</a:t>
            </a:r>
            <a:endParaRPr kumimoji="0" lang="en-US" sz="1600" b="0" i="0" u="none" strike="noStrike" kern="1200" cap="none" spc="0" normalizeH="0" baseline="0" noProof="0" dirty="0">
              <a:ln>
                <a:noFill/>
              </a:ln>
              <a:solidFill>
                <a:srgbClr val="00257D"/>
              </a:solidFill>
              <a:effectLst/>
              <a:uLnTx/>
              <a:uFillTx/>
              <a:ea typeface="+mn-ea"/>
              <a:cs typeface="Segoe UI" panose="020B0502040204020203"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00257D"/>
                </a:solidFill>
                <a:effectLst/>
                <a:uLnTx/>
                <a:uFillTx/>
                <a:latin typeface="Segoe UI" panose="020B0502040204020203" pitchFamily="34" charset="0"/>
                <a:ea typeface="+mn-ea"/>
                <a:cs typeface="Segoe UI" panose="020B0502040204020203" pitchFamily="34" charset="0"/>
              </a:rPr>
              <a:t>Food and Nutrition Division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00257D"/>
                </a:solidFill>
                <a:effectLst/>
                <a:uLnTx/>
                <a:uFillTx/>
                <a:latin typeface="Segoe UI" panose="020B0502040204020203" pitchFamily="34" charset="0"/>
                <a:ea typeface="+mn-ea"/>
                <a:cs typeface="Segoe UI" panose="020B0502040204020203" pitchFamily="34" charset="0"/>
              </a:rPr>
              <a:t>Texas Department of Agriculture</a:t>
            </a:r>
          </a:p>
        </p:txBody>
      </p:sp>
      <p:pic>
        <p:nvPicPr>
          <p:cNvPr id="2" name="Picture 1">
            <a:extLst>
              <a:ext uri="{FF2B5EF4-FFF2-40B4-BE49-F238E27FC236}">
                <a16:creationId xmlns:a16="http://schemas.microsoft.com/office/drawing/2014/main" id="{A615E09D-C1FD-6D64-D592-930373C3495C}"/>
              </a:ext>
            </a:extLst>
          </p:cNvPr>
          <p:cNvPicPr>
            <a:picLocks noChangeAspect="1"/>
          </p:cNvPicPr>
          <p:nvPr/>
        </p:nvPicPr>
        <p:blipFill rotWithShape="1">
          <a:blip r:embed="rId2"/>
          <a:srcRect l="15425" t="9865" r="6698" b="32394"/>
          <a:stretch/>
        </p:blipFill>
        <p:spPr>
          <a:xfrm>
            <a:off x="2357306" y="151001"/>
            <a:ext cx="7994709" cy="2466364"/>
          </a:xfrm>
          <a:prstGeom prst="rect">
            <a:avLst/>
          </a:prstGeom>
        </p:spPr>
      </p:pic>
    </p:spTree>
    <p:extLst>
      <p:ext uri="{BB962C8B-B14F-4D97-AF65-F5344CB8AC3E}">
        <p14:creationId xmlns:p14="http://schemas.microsoft.com/office/powerpoint/2010/main" val="15884448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8E599C7-3935-4C1D-9572-CC68C58BE123}"/>
              </a:ext>
            </a:extLst>
          </p:cNvPr>
          <p:cNvSpPr>
            <a:spLocks noGrp="1"/>
          </p:cNvSpPr>
          <p:nvPr>
            <p:ph type="sldNum" sz="quarter" idx="4"/>
          </p:nvPr>
        </p:nvSpPr>
        <p:spPr>
          <a:xfrm>
            <a:off x="11713028" y="6403061"/>
            <a:ext cx="478972" cy="462106"/>
          </a:xfrm>
          <a:prstGeom prst="rect">
            <a:avLst/>
          </a:prstGeom>
        </p:spPr>
        <p:txBody>
          <a:bodyPr vert="horz" lIns="91440" tIns="45720" rIns="91440" bIns="45720" rtlCol="0" anchor="ctr" anchorCtr="0"/>
          <a:lstStyle>
            <a:defPPr>
              <a:defRPr lang="en-US"/>
            </a:defPPr>
            <a:lvl1pPr marL="0" algn="ctr" defTabSz="914400" rtl="0" eaLnBrk="1" latinLnBrk="0" hangingPunct="1">
              <a:defRPr sz="1200" b="1" kern="1200">
                <a:solidFill>
                  <a:schemeClr val="bg1"/>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DAB4538-BD83-4061-8E62-86E96E8E1D20}" type="slidenum">
              <a:rPr lang="en-US" smtClean="0"/>
              <a:pPr/>
              <a:t>13</a:t>
            </a:fld>
            <a:endParaRPr lang="en-US"/>
          </a:p>
        </p:txBody>
      </p:sp>
      <p:pic>
        <p:nvPicPr>
          <p:cNvPr id="5" name="Picture 4" descr="Chart, line chart&#10;&#10;Description automatically generated">
            <a:extLst>
              <a:ext uri="{FF2B5EF4-FFF2-40B4-BE49-F238E27FC236}">
                <a16:creationId xmlns:a16="http://schemas.microsoft.com/office/drawing/2014/main" id="{4A022E77-4167-4C8D-BD85-DB710F8EC34F}"/>
              </a:ext>
            </a:extLst>
          </p:cNvPr>
          <p:cNvPicPr>
            <a:picLocks noChangeAspect="1"/>
          </p:cNvPicPr>
          <p:nvPr/>
        </p:nvPicPr>
        <p:blipFill rotWithShape="1">
          <a:blip r:embed="rId2">
            <a:extLst>
              <a:ext uri="{28A0092B-C50C-407E-A947-70E740481C1C}">
                <a14:useLocalDpi xmlns:a14="http://schemas.microsoft.com/office/drawing/2010/main" val="0"/>
              </a:ext>
            </a:extLst>
          </a:blip>
          <a:srcRect l="6872" t="8221" b="24300"/>
          <a:stretch/>
        </p:blipFill>
        <p:spPr>
          <a:xfrm>
            <a:off x="1243543" y="353042"/>
            <a:ext cx="10208253" cy="5715690"/>
          </a:xfrm>
          <a:prstGeom prst="rect">
            <a:avLst/>
          </a:prstGeom>
        </p:spPr>
      </p:pic>
      <p:sp>
        <p:nvSpPr>
          <p:cNvPr id="2" name="Rectangle 1">
            <a:extLst>
              <a:ext uri="{FF2B5EF4-FFF2-40B4-BE49-F238E27FC236}">
                <a16:creationId xmlns:a16="http://schemas.microsoft.com/office/drawing/2014/main" id="{DE116191-A3E6-17E8-7EB4-98B4B2B38944}"/>
              </a:ext>
            </a:extLst>
          </p:cNvPr>
          <p:cNvSpPr/>
          <p:nvPr/>
        </p:nvSpPr>
        <p:spPr>
          <a:xfrm>
            <a:off x="7733461" y="939200"/>
            <a:ext cx="320511" cy="2639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57201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4314A-E189-E6D1-2A36-84B8DB74319D}"/>
              </a:ext>
            </a:extLst>
          </p:cNvPr>
          <p:cNvSpPr>
            <a:spLocks noGrp="1"/>
          </p:cNvSpPr>
          <p:nvPr>
            <p:ph type="title"/>
          </p:nvPr>
        </p:nvSpPr>
        <p:spPr/>
        <p:txBody>
          <a:bodyPr/>
          <a:lstStyle/>
          <a:p>
            <a:r>
              <a:rPr lang="en-US"/>
              <a:t>ODP Value = YOUR Opportunity</a:t>
            </a:r>
          </a:p>
        </p:txBody>
      </p:sp>
      <p:grpSp>
        <p:nvGrpSpPr>
          <p:cNvPr id="3" name="Group 2">
            <a:extLst>
              <a:ext uri="{FF2B5EF4-FFF2-40B4-BE49-F238E27FC236}">
                <a16:creationId xmlns:a16="http://schemas.microsoft.com/office/drawing/2014/main" id="{E39678AF-C096-1087-5730-77932B12CAE3}"/>
              </a:ext>
            </a:extLst>
          </p:cNvPr>
          <p:cNvGrpSpPr/>
          <p:nvPr/>
        </p:nvGrpSpPr>
        <p:grpSpPr>
          <a:xfrm>
            <a:off x="6627367" y="1730997"/>
            <a:ext cx="4617720" cy="3063608"/>
            <a:chOff x="671732" y="1561514"/>
            <a:chExt cx="4617720" cy="3063608"/>
          </a:xfrm>
        </p:grpSpPr>
        <p:sp>
          <p:nvSpPr>
            <p:cNvPr id="4" name="TextBox 3">
              <a:extLst>
                <a:ext uri="{FF2B5EF4-FFF2-40B4-BE49-F238E27FC236}">
                  <a16:creationId xmlns:a16="http://schemas.microsoft.com/office/drawing/2014/main" id="{2E69A338-06B4-621F-10EF-C60D77C479DC}"/>
                </a:ext>
              </a:extLst>
            </p:cNvPr>
            <p:cNvSpPr txBox="1"/>
            <p:nvPr/>
          </p:nvSpPr>
          <p:spPr>
            <a:xfrm>
              <a:off x="671732" y="1561514"/>
              <a:ext cx="4617720" cy="530367"/>
            </a:xfrm>
            <a:prstGeom prst="rect">
              <a:avLst/>
            </a:prstGeom>
            <a:solidFill>
              <a:schemeClr val="accent4">
                <a:alpha val="20000"/>
              </a:schemeClr>
            </a:solidFill>
            <a:ln>
              <a:noFill/>
            </a:ln>
          </p:spPr>
          <p:txBody>
            <a:bodyPr wrap="none" tIns="91440" anchor="ctr" anchorCtr="0">
              <a:noAutofit/>
            </a:bodyPr>
            <a:lstStyle>
              <a:defPPr>
                <a:defRPr lang="en-US"/>
              </a:defPPr>
              <a:lvl1pPr marR="0">
                <a:spcBef>
                  <a:spcPts val="600"/>
                </a:spcBef>
                <a:spcAft>
                  <a:spcPts val="0"/>
                </a:spcAft>
                <a:defRPr sz="1200">
                  <a:effectLst/>
                  <a:latin typeface="Segoe UI" panose="020B0502040204020203" pitchFamily="34" charset="0"/>
                  <a:ea typeface="Calibri" panose="020F0502020204030204" pitchFamily="34" charset="0"/>
                  <a:cs typeface="Segoe UI" panose="020B0502040204020203" pitchFamily="34" charset="0"/>
                </a:defRPr>
              </a:lvl1pPr>
            </a:lstStyle>
            <a:p>
              <a:pPr algn="ctr">
                <a:lnSpc>
                  <a:spcPts val="2500"/>
                </a:lnSpc>
              </a:pPr>
              <a:r>
                <a:rPr lang="en-US" sz="2800" dirty="0">
                  <a:solidFill>
                    <a:srgbClr val="00257D"/>
                  </a:solidFill>
                  <a:latin typeface="+mj-lt"/>
                </a:rPr>
                <a:t>Publishing Agency</a:t>
              </a:r>
            </a:p>
          </p:txBody>
        </p:sp>
        <p:sp>
          <p:nvSpPr>
            <p:cNvPr id="5" name="TextBox 4">
              <a:extLst>
                <a:ext uri="{FF2B5EF4-FFF2-40B4-BE49-F238E27FC236}">
                  <a16:creationId xmlns:a16="http://schemas.microsoft.com/office/drawing/2014/main" id="{953EA7F5-9A3F-E216-0439-8407FAD4BBF4}"/>
                </a:ext>
              </a:extLst>
            </p:cNvPr>
            <p:cNvSpPr txBox="1"/>
            <p:nvPr/>
          </p:nvSpPr>
          <p:spPr>
            <a:xfrm>
              <a:off x="671732" y="2230620"/>
              <a:ext cx="4350434" cy="2394502"/>
            </a:xfrm>
            <a:prstGeom prst="rect">
              <a:avLst/>
            </a:prstGeom>
            <a:noFill/>
          </p:spPr>
          <p:txBody>
            <a:bodyPr wrap="square">
              <a:spAutoFit/>
            </a:bodyPr>
            <a:lstStyle/>
            <a:p>
              <a:pPr marL="228600" lvl="1" indent="-228600">
                <a:lnSpc>
                  <a:spcPct val="90000"/>
                </a:lnSpc>
                <a:spcBef>
                  <a:spcPts val="1200"/>
                </a:spcBef>
                <a:buClr>
                  <a:srgbClr val="223A73"/>
                </a:buClr>
                <a:buFont typeface="Arial" panose="020B0604020202020204" pitchFamily="34" charset="0"/>
                <a:buChar char="•"/>
              </a:pPr>
              <a:r>
                <a:rPr lang="en-US" sz="2400" dirty="0">
                  <a:solidFill>
                    <a:srgbClr val="00257D"/>
                  </a:solidFill>
                  <a:latin typeface="Segoe UI" panose="020B0502040204020203" pitchFamily="34" charset="0"/>
                  <a:cs typeface="Segoe UI" panose="020B0502040204020203" pitchFamily="34" charset="0"/>
                </a:rPr>
                <a:t>Insights to Agency </a:t>
              </a:r>
              <a:br>
                <a:rPr lang="en-US" sz="2400" dirty="0">
                  <a:solidFill>
                    <a:srgbClr val="00257D"/>
                  </a:solidFill>
                  <a:latin typeface="Segoe UI" panose="020B0502040204020203" pitchFamily="34" charset="0"/>
                  <a:cs typeface="Segoe UI" panose="020B0502040204020203" pitchFamily="34" charset="0"/>
                </a:rPr>
              </a:br>
              <a:r>
                <a:rPr lang="en-US" sz="2400" dirty="0">
                  <a:solidFill>
                    <a:srgbClr val="00257D"/>
                  </a:solidFill>
                  <a:latin typeface="Segoe UI" panose="020B0502040204020203" pitchFamily="34" charset="0"/>
                  <a:cs typeface="Segoe UI" panose="020B0502040204020203" pitchFamily="34" charset="0"/>
                </a:rPr>
                <a:t>Open Data Utilization</a:t>
              </a:r>
            </a:p>
            <a:p>
              <a:pPr marL="228600" lvl="1" indent="-228600">
                <a:lnSpc>
                  <a:spcPct val="90000"/>
                </a:lnSpc>
                <a:spcBef>
                  <a:spcPts val="1200"/>
                </a:spcBef>
                <a:buClr>
                  <a:srgbClr val="223A73"/>
                </a:buClr>
                <a:buFont typeface="Arial" panose="020B0604020202020204" pitchFamily="34" charset="0"/>
                <a:buChar char="•"/>
              </a:pPr>
              <a:r>
                <a:rPr lang="en-US" sz="2400" dirty="0">
                  <a:solidFill>
                    <a:srgbClr val="00257D"/>
                  </a:solidFill>
                  <a:latin typeface="Segoe UI" panose="020B0502040204020203" pitchFamily="34" charset="0"/>
                  <a:cs typeface="Segoe UI" panose="020B0502040204020203" pitchFamily="34" charset="0"/>
                </a:rPr>
                <a:t>Visibility for Executive/ </a:t>
              </a:r>
              <a:br>
                <a:rPr lang="en-US" sz="2400" dirty="0">
                  <a:solidFill>
                    <a:srgbClr val="00257D"/>
                  </a:solidFill>
                  <a:latin typeface="Segoe UI" panose="020B0502040204020203" pitchFamily="34" charset="0"/>
                  <a:cs typeface="Segoe UI" panose="020B0502040204020203" pitchFamily="34" charset="0"/>
                </a:rPr>
              </a:br>
              <a:r>
                <a:rPr lang="en-US" sz="2400" dirty="0">
                  <a:solidFill>
                    <a:srgbClr val="00257D"/>
                  </a:solidFill>
                  <a:latin typeface="Segoe UI" panose="020B0502040204020203" pitchFamily="34" charset="0"/>
                  <a:cs typeface="Segoe UI" panose="020B0502040204020203" pitchFamily="34" charset="0"/>
                </a:rPr>
                <a:t>Management Teams</a:t>
              </a:r>
            </a:p>
            <a:p>
              <a:pPr marL="228600" lvl="1" indent="-228600">
                <a:lnSpc>
                  <a:spcPct val="90000"/>
                </a:lnSpc>
                <a:spcBef>
                  <a:spcPts val="1200"/>
                </a:spcBef>
                <a:buClr>
                  <a:srgbClr val="223A73"/>
                </a:buClr>
                <a:buFont typeface="Arial" panose="020B0604020202020204" pitchFamily="34" charset="0"/>
                <a:buChar char="•"/>
              </a:pPr>
              <a:r>
                <a:rPr lang="en-US" sz="2400" dirty="0">
                  <a:solidFill>
                    <a:srgbClr val="00257D"/>
                  </a:solidFill>
                  <a:latin typeface="Segoe UI" panose="020B0502040204020203" pitchFamily="34" charset="0"/>
                  <a:cs typeface="Segoe UI" panose="020B0502040204020203" pitchFamily="34" charset="0"/>
                </a:rPr>
                <a:t>Reduction of Public Information Requests</a:t>
              </a:r>
            </a:p>
          </p:txBody>
        </p:sp>
      </p:grpSp>
      <p:grpSp>
        <p:nvGrpSpPr>
          <p:cNvPr id="6" name="Group 5">
            <a:extLst>
              <a:ext uri="{FF2B5EF4-FFF2-40B4-BE49-F238E27FC236}">
                <a16:creationId xmlns:a16="http://schemas.microsoft.com/office/drawing/2014/main" id="{A9902CC2-EDDC-7DC8-F294-50D61CCD1A67}"/>
              </a:ext>
            </a:extLst>
          </p:cNvPr>
          <p:cNvGrpSpPr/>
          <p:nvPr/>
        </p:nvGrpSpPr>
        <p:grpSpPr>
          <a:xfrm>
            <a:off x="946913" y="1730997"/>
            <a:ext cx="4998721" cy="3063608"/>
            <a:chOff x="6521546" y="1561514"/>
            <a:chExt cx="4998721" cy="3063608"/>
          </a:xfrm>
        </p:grpSpPr>
        <p:sp>
          <p:nvSpPr>
            <p:cNvPr id="7" name="TextBox 6">
              <a:extLst>
                <a:ext uri="{FF2B5EF4-FFF2-40B4-BE49-F238E27FC236}">
                  <a16:creationId xmlns:a16="http://schemas.microsoft.com/office/drawing/2014/main" id="{4D3515EF-BBAA-84DE-CB42-4B5E5C538D06}"/>
                </a:ext>
              </a:extLst>
            </p:cNvPr>
            <p:cNvSpPr txBox="1"/>
            <p:nvPr/>
          </p:nvSpPr>
          <p:spPr>
            <a:xfrm>
              <a:off x="6521547" y="1561514"/>
              <a:ext cx="4617720" cy="530367"/>
            </a:xfrm>
            <a:prstGeom prst="rect">
              <a:avLst/>
            </a:prstGeom>
            <a:solidFill>
              <a:schemeClr val="accent4">
                <a:alpha val="20000"/>
              </a:schemeClr>
            </a:solidFill>
            <a:ln>
              <a:noFill/>
            </a:ln>
          </p:spPr>
          <p:txBody>
            <a:bodyPr wrap="none" tIns="91440" anchor="ctr" anchorCtr="0">
              <a:noAutofit/>
            </a:bodyPr>
            <a:lstStyle>
              <a:defPPr>
                <a:defRPr lang="en-US"/>
              </a:defPPr>
              <a:lvl1pPr marR="0" algn="ctr">
                <a:lnSpc>
                  <a:spcPts val="2500"/>
                </a:lnSpc>
                <a:spcBef>
                  <a:spcPts val="600"/>
                </a:spcBef>
                <a:spcAft>
                  <a:spcPts val="0"/>
                </a:spcAft>
                <a:defRPr sz="2800">
                  <a:solidFill>
                    <a:srgbClr val="00257D"/>
                  </a:solidFill>
                  <a:effectLst/>
                  <a:latin typeface="+mj-lt"/>
                  <a:ea typeface="Calibri" panose="020F0502020204030204" pitchFamily="34" charset="0"/>
                  <a:cs typeface="Segoe UI" panose="020B0502040204020203" pitchFamily="34" charset="0"/>
                </a:defRPr>
              </a:lvl1pPr>
            </a:lstStyle>
            <a:p>
              <a:r>
                <a:rPr lang="en-US" dirty="0"/>
                <a:t>Data Consumer</a:t>
              </a:r>
            </a:p>
          </p:txBody>
        </p:sp>
        <p:sp>
          <p:nvSpPr>
            <p:cNvPr id="8" name="TextBox 7">
              <a:extLst>
                <a:ext uri="{FF2B5EF4-FFF2-40B4-BE49-F238E27FC236}">
                  <a16:creationId xmlns:a16="http://schemas.microsoft.com/office/drawing/2014/main" id="{F11227FA-7E6F-27AD-44E9-56F540C27AB9}"/>
                </a:ext>
              </a:extLst>
            </p:cNvPr>
            <p:cNvSpPr txBox="1"/>
            <p:nvPr/>
          </p:nvSpPr>
          <p:spPr>
            <a:xfrm>
              <a:off x="6521546" y="2230620"/>
              <a:ext cx="4998721" cy="2394502"/>
            </a:xfrm>
            <a:prstGeom prst="rect">
              <a:avLst/>
            </a:prstGeom>
            <a:noFill/>
          </p:spPr>
          <p:txBody>
            <a:bodyPr wrap="square">
              <a:spAutoFit/>
            </a:bodyPr>
            <a:lstStyle/>
            <a:p>
              <a:pPr marL="228600" lvl="1" indent="-228600">
                <a:lnSpc>
                  <a:spcPct val="90000"/>
                </a:lnSpc>
                <a:spcBef>
                  <a:spcPts val="1200"/>
                </a:spcBef>
                <a:buClr>
                  <a:srgbClr val="223A73"/>
                </a:buClr>
                <a:buFont typeface="Arial" panose="020B0604020202020204" pitchFamily="34" charset="0"/>
                <a:buChar char="•"/>
              </a:pPr>
              <a:r>
                <a:rPr lang="en-US" sz="2400" dirty="0">
                  <a:solidFill>
                    <a:srgbClr val="00257D"/>
                  </a:solidFill>
                  <a:latin typeface="Segoe UI" panose="020B0502040204020203" pitchFamily="34" charset="0"/>
                  <a:cs typeface="Segoe UI" panose="020B0502040204020203" pitchFamily="34" charset="0"/>
                </a:rPr>
                <a:t>Access to Open Data </a:t>
              </a:r>
              <a:br>
                <a:rPr lang="en-US" sz="2400" dirty="0">
                  <a:solidFill>
                    <a:srgbClr val="00257D"/>
                  </a:solidFill>
                  <a:latin typeface="Segoe UI" panose="020B0502040204020203" pitchFamily="34" charset="0"/>
                  <a:cs typeface="Segoe UI" panose="020B0502040204020203" pitchFamily="34" charset="0"/>
                </a:rPr>
              </a:br>
              <a:r>
                <a:rPr lang="en-US" sz="2400" dirty="0">
                  <a:solidFill>
                    <a:srgbClr val="00257D"/>
                  </a:solidFill>
                  <a:latin typeface="Segoe UI" panose="020B0502040204020203" pitchFamily="34" charset="0"/>
                  <a:cs typeface="Segoe UI" panose="020B0502040204020203" pitchFamily="34" charset="0"/>
                </a:rPr>
                <a:t>On-Demand</a:t>
              </a:r>
            </a:p>
            <a:p>
              <a:pPr marL="228600" lvl="1" indent="-228600">
                <a:lnSpc>
                  <a:spcPct val="90000"/>
                </a:lnSpc>
                <a:spcBef>
                  <a:spcPts val="1200"/>
                </a:spcBef>
                <a:buClr>
                  <a:srgbClr val="223A73"/>
                </a:buClr>
                <a:buFont typeface="Arial" panose="020B0604020202020204" pitchFamily="34" charset="0"/>
                <a:buChar char="•"/>
              </a:pPr>
              <a:r>
                <a:rPr lang="en-US" sz="2400" dirty="0">
                  <a:solidFill>
                    <a:srgbClr val="00257D"/>
                  </a:solidFill>
                  <a:latin typeface="Segoe UI" panose="020B0502040204020203" pitchFamily="34" charset="0"/>
                  <a:cs typeface="Segoe UI" panose="020B0502040204020203" pitchFamily="34" charset="0"/>
                </a:rPr>
                <a:t>Ability to Establish Account Profile to Save Filtered Views</a:t>
              </a:r>
            </a:p>
            <a:p>
              <a:pPr marL="228600" lvl="1" indent="-228600">
                <a:lnSpc>
                  <a:spcPct val="90000"/>
                </a:lnSpc>
                <a:spcBef>
                  <a:spcPts val="1200"/>
                </a:spcBef>
                <a:buClr>
                  <a:srgbClr val="223A73"/>
                </a:buClr>
                <a:buFont typeface="Arial" panose="020B0604020202020204" pitchFamily="34" charset="0"/>
                <a:buChar char="•"/>
              </a:pPr>
              <a:r>
                <a:rPr lang="en-US" sz="2400" dirty="0">
                  <a:solidFill>
                    <a:srgbClr val="00257D"/>
                  </a:solidFill>
                  <a:latin typeface="Segoe UI" panose="020B0502040204020203" pitchFamily="34" charset="0"/>
                  <a:cs typeface="Segoe UI" panose="020B0502040204020203" pitchFamily="34" charset="0"/>
                </a:rPr>
                <a:t>Reduction of Public Information Requests</a:t>
              </a:r>
            </a:p>
          </p:txBody>
        </p:sp>
      </p:grpSp>
    </p:spTree>
    <p:extLst>
      <p:ext uri="{BB962C8B-B14F-4D97-AF65-F5344CB8AC3E}">
        <p14:creationId xmlns:p14="http://schemas.microsoft.com/office/powerpoint/2010/main" val="13652301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9FF27-3C47-D000-881A-6BC02E990E08}"/>
              </a:ext>
            </a:extLst>
          </p:cNvPr>
          <p:cNvSpPr>
            <a:spLocks noGrp="1"/>
          </p:cNvSpPr>
          <p:nvPr>
            <p:ph type="title"/>
          </p:nvPr>
        </p:nvSpPr>
        <p:spPr/>
        <p:txBody>
          <a:bodyPr/>
          <a:lstStyle/>
          <a:p>
            <a:r>
              <a:rPr lang="en-US"/>
              <a:t>ODP Demonstration</a:t>
            </a:r>
          </a:p>
        </p:txBody>
      </p:sp>
    </p:spTree>
    <p:extLst>
      <p:ext uri="{BB962C8B-B14F-4D97-AF65-F5344CB8AC3E}">
        <p14:creationId xmlns:p14="http://schemas.microsoft.com/office/powerpoint/2010/main" val="1219810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42A2F50-F076-3C54-AFF3-3ADF9B18A612}"/>
              </a:ext>
            </a:extLst>
          </p:cNvPr>
          <p:cNvSpPr/>
          <p:nvPr/>
        </p:nvSpPr>
        <p:spPr>
          <a:xfrm>
            <a:off x="3159728" y="1738508"/>
            <a:ext cx="3339928" cy="914400"/>
          </a:xfrm>
          <a:prstGeom prst="rect">
            <a:avLst/>
          </a:prstGeom>
          <a:solidFill>
            <a:srgbClr val="00CBC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F16E6A3-7449-2AEB-E225-5AAD44FCD500}"/>
              </a:ext>
            </a:extLst>
          </p:cNvPr>
          <p:cNvSpPr/>
          <p:nvPr/>
        </p:nvSpPr>
        <p:spPr>
          <a:xfrm>
            <a:off x="3159728" y="4592736"/>
            <a:ext cx="3339928" cy="914400"/>
          </a:xfrm>
          <a:prstGeom prst="rect">
            <a:avLst/>
          </a:prstGeom>
          <a:solidFill>
            <a:srgbClr val="00CBC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r>
              <a:rPr lang="en-US" dirty="0"/>
              <a:t>OCDO Resources</a:t>
            </a:r>
          </a:p>
        </p:txBody>
      </p:sp>
      <p:sp>
        <p:nvSpPr>
          <p:cNvPr id="4" name="Rectangle 3">
            <a:extLst>
              <a:ext uri="{FF2B5EF4-FFF2-40B4-BE49-F238E27FC236}">
                <a16:creationId xmlns:a16="http://schemas.microsoft.com/office/drawing/2014/main" id="{A3A2F29A-3004-7E74-BC03-AA5331787722}"/>
              </a:ext>
            </a:extLst>
          </p:cNvPr>
          <p:cNvSpPr/>
          <p:nvPr/>
        </p:nvSpPr>
        <p:spPr>
          <a:xfrm>
            <a:off x="6425513" y="1739901"/>
            <a:ext cx="2827544" cy="914400"/>
          </a:xfrm>
          <a:prstGeom prst="rect">
            <a:avLst/>
          </a:prstGeom>
          <a:solidFill>
            <a:schemeClr val="bg2">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r>
              <a:rPr lang="en-US" sz="2000" dirty="0">
                <a:solidFill>
                  <a:schemeClr val="tx1"/>
                </a:solidFill>
              </a:rPr>
              <a:t>data.texas.gov</a:t>
            </a:r>
          </a:p>
        </p:txBody>
      </p:sp>
      <p:sp>
        <p:nvSpPr>
          <p:cNvPr id="6" name="Rectangle 5">
            <a:extLst>
              <a:ext uri="{FF2B5EF4-FFF2-40B4-BE49-F238E27FC236}">
                <a16:creationId xmlns:a16="http://schemas.microsoft.com/office/drawing/2014/main" id="{C8A7EDF0-C602-8C2E-0118-4AA010F27932}"/>
              </a:ext>
            </a:extLst>
          </p:cNvPr>
          <p:cNvSpPr/>
          <p:nvPr/>
        </p:nvSpPr>
        <p:spPr>
          <a:xfrm>
            <a:off x="3159728" y="3155892"/>
            <a:ext cx="3339928" cy="914400"/>
          </a:xfrm>
          <a:prstGeom prst="rect">
            <a:avLst/>
          </a:prstGeom>
          <a:solidFill>
            <a:srgbClr val="00CBC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E8AD494-C458-83D0-2C5D-C2A70F726514}"/>
              </a:ext>
            </a:extLst>
          </p:cNvPr>
          <p:cNvSpPr txBox="1"/>
          <p:nvPr/>
        </p:nvSpPr>
        <p:spPr>
          <a:xfrm>
            <a:off x="4045812" y="3278681"/>
            <a:ext cx="1836005" cy="707886"/>
          </a:xfrm>
          <a:prstGeom prst="rect">
            <a:avLst/>
          </a:prstGeom>
          <a:noFill/>
        </p:spPr>
        <p:txBody>
          <a:bodyPr wrap="square">
            <a:spAutoFit/>
          </a:bodyPr>
          <a:lstStyle>
            <a:defPPr>
              <a:defRPr lang="en-US"/>
            </a:defPPr>
            <a:lvl1pPr>
              <a:defRPr sz="1400">
                <a:latin typeface="+mj-lt"/>
              </a:defRPr>
            </a:lvl1pPr>
          </a:lstStyle>
          <a:p>
            <a:r>
              <a:rPr lang="en-US" sz="2000" dirty="0"/>
              <a:t>DIR YouTube Channel</a:t>
            </a:r>
            <a:endParaRPr lang="en-US" sz="2000" dirty="0">
              <a:latin typeface="+mn-lt"/>
            </a:endParaRPr>
          </a:p>
        </p:txBody>
      </p:sp>
      <p:sp>
        <p:nvSpPr>
          <p:cNvPr id="9" name="TextBox 8">
            <a:extLst>
              <a:ext uri="{FF2B5EF4-FFF2-40B4-BE49-F238E27FC236}">
                <a16:creationId xmlns:a16="http://schemas.microsoft.com/office/drawing/2014/main" id="{9716C53C-11FD-23BF-4ED3-6DBF5176CAE9}"/>
              </a:ext>
            </a:extLst>
          </p:cNvPr>
          <p:cNvSpPr txBox="1"/>
          <p:nvPr/>
        </p:nvSpPr>
        <p:spPr>
          <a:xfrm>
            <a:off x="4045812" y="4899657"/>
            <a:ext cx="914401" cy="400110"/>
          </a:xfrm>
          <a:prstGeom prst="rect">
            <a:avLst/>
          </a:prstGeom>
          <a:noFill/>
        </p:spPr>
        <p:txBody>
          <a:bodyPr wrap="square" lIns="91440" tIns="45720" rIns="91440" bIns="45720" anchor="t">
            <a:spAutoFit/>
          </a:bodyPr>
          <a:lstStyle>
            <a:defPPr>
              <a:defRPr lang="en-US"/>
            </a:defPPr>
            <a:lvl1pPr>
              <a:defRPr sz="2000">
                <a:solidFill>
                  <a:schemeClr val="bg2"/>
                </a:solidFill>
                <a:latin typeface="+mj-lt"/>
              </a:defRPr>
            </a:lvl1pPr>
          </a:lstStyle>
          <a:p>
            <a:r>
              <a:rPr lang="en-US" dirty="0">
                <a:solidFill>
                  <a:schemeClr val="tx1"/>
                </a:solidFill>
              </a:rPr>
              <a:t>Email</a:t>
            </a:r>
            <a:endParaRPr lang="en-US" sz="1600" dirty="0">
              <a:solidFill>
                <a:schemeClr val="tx1"/>
              </a:solidFill>
              <a:latin typeface="+mn-lt"/>
            </a:endParaRPr>
          </a:p>
        </p:txBody>
      </p:sp>
      <p:sp>
        <p:nvSpPr>
          <p:cNvPr id="10" name="TextBox 9">
            <a:extLst>
              <a:ext uri="{FF2B5EF4-FFF2-40B4-BE49-F238E27FC236}">
                <a16:creationId xmlns:a16="http://schemas.microsoft.com/office/drawing/2014/main" id="{0E2F0222-93CF-0D24-48F4-D9A5F63B1506}"/>
              </a:ext>
            </a:extLst>
          </p:cNvPr>
          <p:cNvSpPr txBox="1"/>
          <p:nvPr/>
        </p:nvSpPr>
        <p:spPr>
          <a:xfrm>
            <a:off x="4045812" y="1851375"/>
            <a:ext cx="2387821" cy="707886"/>
          </a:xfrm>
          <a:prstGeom prst="rect">
            <a:avLst/>
          </a:prstGeom>
          <a:noFill/>
        </p:spPr>
        <p:txBody>
          <a:bodyPr wrap="square">
            <a:spAutoFit/>
          </a:bodyPr>
          <a:lstStyle>
            <a:defPPr>
              <a:defRPr lang="en-US"/>
            </a:defPPr>
            <a:lvl1pPr>
              <a:defRPr sz="1400">
                <a:latin typeface="+mj-lt"/>
              </a:defRPr>
            </a:lvl1pPr>
          </a:lstStyle>
          <a:p>
            <a:pPr>
              <a:lnSpc>
                <a:spcPct val="100000"/>
              </a:lnSpc>
              <a:spcBef>
                <a:spcPts val="0"/>
              </a:spcBef>
            </a:pPr>
            <a:r>
              <a:rPr lang="en-US" sz="2000" dirty="0"/>
              <a:t>Texas Data Portals Resource Guide</a:t>
            </a:r>
          </a:p>
        </p:txBody>
      </p:sp>
      <p:grpSp>
        <p:nvGrpSpPr>
          <p:cNvPr id="80" name="Group 79">
            <a:extLst>
              <a:ext uri="{FF2B5EF4-FFF2-40B4-BE49-F238E27FC236}">
                <a16:creationId xmlns:a16="http://schemas.microsoft.com/office/drawing/2014/main" id="{2ED6080C-C830-A695-F974-CE36FB284984}"/>
              </a:ext>
            </a:extLst>
          </p:cNvPr>
          <p:cNvGrpSpPr/>
          <p:nvPr/>
        </p:nvGrpSpPr>
        <p:grpSpPr>
          <a:xfrm>
            <a:off x="3290689" y="4681896"/>
            <a:ext cx="736079" cy="736079"/>
            <a:chOff x="3286716" y="4681896"/>
            <a:chExt cx="736079" cy="736079"/>
          </a:xfrm>
        </p:grpSpPr>
        <p:sp>
          <p:nvSpPr>
            <p:cNvPr id="76" name="Freeform: Shape 75">
              <a:extLst>
                <a:ext uri="{FF2B5EF4-FFF2-40B4-BE49-F238E27FC236}">
                  <a16:creationId xmlns:a16="http://schemas.microsoft.com/office/drawing/2014/main" id="{7FBBD193-6F04-0E24-5DF9-3727655CB393}"/>
                </a:ext>
              </a:extLst>
            </p:cNvPr>
            <p:cNvSpPr/>
            <p:nvPr/>
          </p:nvSpPr>
          <p:spPr>
            <a:xfrm>
              <a:off x="3360420" y="4808220"/>
              <a:ext cx="579120" cy="560070"/>
            </a:xfrm>
            <a:custGeom>
              <a:avLst/>
              <a:gdLst>
                <a:gd name="connsiteX0" fmla="*/ 110490 w 579120"/>
                <a:gd name="connsiteY0" fmla="*/ 0 h 560070"/>
                <a:gd name="connsiteX1" fmla="*/ 449580 w 579120"/>
                <a:gd name="connsiteY1" fmla="*/ 11430 h 560070"/>
                <a:gd name="connsiteX2" fmla="*/ 476250 w 579120"/>
                <a:gd name="connsiteY2" fmla="*/ 270510 h 560070"/>
                <a:gd name="connsiteX3" fmla="*/ 571500 w 579120"/>
                <a:gd name="connsiteY3" fmla="*/ 198120 h 560070"/>
                <a:gd name="connsiteX4" fmla="*/ 579120 w 579120"/>
                <a:gd name="connsiteY4" fmla="*/ 560070 h 560070"/>
                <a:gd name="connsiteX5" fmla="*/ 3810 w 579120"/>
                <a:gd name="connsiteY5" fmla="*/ 556260 h 560070"/>
                <a:gd name="connsiteX6" fmla="*/ 0 w 579120"/>
                <a:gd name="connsiteY6" fmla="*/ 186690 h 560070"/>
                <a:gd name="connsiteX7" fmla="*/ 129540 w 579120"/>
                <a:gd name="connsiteY7" fmla="*/ 285750 h 560070"/>
                <a:gd name="connsiteX8" fmla="*/ 110490 w 579120"/>
                <a:gd name="connsiteY8" fmla="*/ 0 h 560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9120" h="560070">
                  <a:moveTo>
                    <a:pt x="110490" y="0"/>
                  </a:moveTo>
                  <a:lnTo>
                    <a:pt x="449580" y="11430"/>
                  </a:lnTo>
                  <a:lnTo>
                    <a:pt x="476250" y="270510"/>
                  </a:lnTo>
                  <a:lnTo>
                    <a:pt x="571500" y="198120"/>
                  </a:lnTo>
                  <a:lnTo>
                    <a:pt x="579120" y="560070"/>
                  </a:lnTo>
                  <a:lnTo>
                    <a:pt x="3810" y="556260"/>
                  </a:lnTo>
                  <a:lnTo>
                    <a:pt x="0" y="186690"/>
                  </a:lnTo>
                  <a:lnTo>
                    <a:pt x="129540" y="285750"/>
                  </a:lnTo>
                  <a:lnTo>
                    <a:pt x="110490" y="0"/>
                  </a:lnTo>
                  <a:close/>
                </a:path>
              </a:pathLst>
            </a:cu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descr="Email with solid fill">
              <a:extLst>
                <a:ext uri="{FF2B5EF4-FFF2-40B4-BE49-F238E27FC236}">
                  <a16:creationId xmlns:a16="http://schemas.microsoft.com/office/drawing/2014/main" id="{3152CA8C-AFBE-588E-35F1-5D5544B0EC2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3286716" y="4681896"/>
              <a:ext cx="736079" cy="736079"/>
            </a:xfrm>
            <a:prstGeom prst="rect">
              <a:avLst/>
            </a:prstGeom>
          </p:spPr>
        </p:pic>
      </p:grpSp>
      <p:grpSp>
        <p:nvGrpSpPr>
          <p:cNvPr id="79" name="Group 78">
            <a:extLst>
              <a:ext uri="{FF2B5EF4-FFF2-40B4-BE49-F238E27FC236}">
                <a16:creationId xmlns:a16="http://schemas.microsoft.com/office/drawing/2014/main" id="{A6A2668F-C930-8676-7330-4D1CA80FCC62}"/>
              </a:ext>
            </a:extLst>
          </p:cNvPr>
          <p:cNvGrpSpPr/>
          <p:nvPr/>
        </p:nvGrpSpPr>
        <p:grpSpPr>
          <a:xfrm>
            <a:off x="3286716" y="1826661"/>
            <a:ext cx="707886" cy="707886"/>
            <a:chOff x="3286716" y="1826661"/>
            <a:chExt cx="707886" cy="707886"/>
          </a:xfrm>
        </p:grpSpPr>
        <p:sp>
          <p:nvSpPr>
            <p:cNvPr id="78" name="Freeform: Shape 77">
              <a:extLst>
                <a:ext uri="{FF2B5EF4-FFF2-40B4-BE49-F238E27FC236}">
                  <a16:creationId xmlns:a16="http://schemas.microsoft.com/office/drawing/2014/main" id="{C8284548-3383-3094-E886-E3339803C98F}"/>
                </a:ext>
              </a:extLst>
            </p:cNvPr>
            <p:cNvSpPr/>
            <p:nvPr/>
          </p:nvSpPr>
          <p:spPr>
            <a:xfrm>
              <a:off x="3343450" y="2098071"/>
              <a:ext cx="577811" cy="398297"/>
            </a:xfrm>
            <a:custGeom>
              <a:avLst/>
              <a:gdLst>
                <a:gd name="connsiteX0" fmla="*/ 98172 w 577811"/>
                <a:gd name="connsiteY0" fmla="*/ 0 h 398297"/>
                <a:gd name="connsiteX1" fmla="*/ 173905 w 577811"/>
                <a:gd name="connsiteY1" fmla="*/ 16830 h 398297"/>
                <a:gd name="connsiteX2" fmla="*/ 235613 w 577811"/>
                <a:gd name="connsiteY2" fmla="*/ 36464 h 398297"/>
                <a:gd name="connsiteX3" fmla="*/ 288906 w 577811"/>
                <a:gd name="connsiteY3" fmla="*/ 81342 h 398297"/>
                <a:gd name="connsiteX4" fmla="*/ 319760 w 577811"/>
                <a:gd name="connsiteY4" fmla="*/ 70123 h 398297"/>
                <a:gd name="connsiteX5" fmla="*/ 378663 w 577811"/>
                <a:gd name="connsiteY5" fmla="*/ 33659 h 398297"/>
                <a:gd name="connsiteX6" fmla="*/ 445981 w 577811"/>
                <a:gd name="connsiteY6" fmla="*/ 11220 h 398297"/>
                <a:gd name="connsiteX7" fmla="*/ 493664 w 577811"/>
                <a:gd name="connsiteY7" fmla="*/ 8415 h 398297"/>
                <a:gd name="connsiteX8" fmla="*/ 516103 w 577811"/>
                <a:gd name="connsiteY8" fmla="*/ 58903 h 398297"/>
                <a:gd name="connsiteX9" fmla="*/ 552567 w 577811"/>
                <a:gd name="connsiteY9" fmla="*/ 50489 h 398297"/>
                <a:gd name="connsiteX10" fmla="*/ 577811 w 577811"/>
                <a:gd name="connsiteY10" fmla="*/ 302930 h 398297"/>
                <a:gd name="connsiteX11" fmla="*/ 493664 w 577811"/>
                <a:gd name="connsiteY11" fmla="*/ 319760 h 398297"/>
                <a:gd name="connsiteX12" fmla="*/ 345004 w 577811"/>
                <a:gd name="connsiteY12" fmla="*/ 381468 h 398297"/>
                <a:gd name="connsiteX13" fmla="*/ 288906 w 577811"/>
                <a:gd name="connsiteY13" fmla="*/ 398297 h 398297"/>
                <a:gd name="connsiteX14" fmla="*/ 221588 w 577811"/>
                <a:gd name="connsiteY14" fmla="*/ 373053 h 398297"/>
                <a:gd name="connsiteX15" fmla="*/ 131831 w 577811"/>
                <a:gd name="connsiteY15" fmla="*/ 333784 h 398297"/>
                <a:gd name="connsiteX16" fmla="*/ 0 w 577811"/>
                <a:gd name="connsiteY16" fmla="*/ 325369 h 398297"/>
                <a:gd name="connsiteX17" fmla="*/ 8415 w 577811"/>
                <a:gd name="connsiteY17" fmla="*/ 260857 h 398297"/>
                <a:gd name="connsiteX18" fmla="*/ 47684 w 577811"/>
                <a:gd name="connsiteY18" fmla="*/ 47684 h 398297"/>
                <a:gd name="connsiteX19" fmla="*/ 75733 w 577811"/>
                <a:gd name="connsiteY19" fmla="*/ 47684 h 398297"/>
                <a:gd name="connsiteX20" fmla="*/ 98172 w 577811"/>
                <a:gd name="connsiteY20" fmla="*/ 0 h 398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77811" h="398297">
                  <a:moveTo>
                    <a:pt x="98172" y="0"/>
                  </a:moveTo>
                  <a:lnTo>
                    <a:pt x="173905" y="16830"/>
                  </a:lnTo>
                  <a:lnTo>
                    <a:pt x="235613" y="36464"/>
                  </a:lnTo>
                  <a:lnTo>
                    <a:pt x="288906" y="81342"/>
                  </a:lnTo>
                  <a:lnTo>
                    <a:pt x="319760" y="70123"/>
                  </a:lnTo>
                  <a:lnTo>
                    <a:pt x="378663" y="33659"/>
                  </a:lnTo>
                  <a:lnTo>
                    <a:pt x="445981" y="11220"/>
                  </a:lnTo>
                  <a:lnTo>
                    <a:pt x="493664" y="8415"/>
                  </a:lnTo>
                  <a:lnTo>
                    <a:pt x="516103" y="58903"/>
                  </a:lnTo>
                  <a:lnTo>
                    <a:pt x="552567" y="50489"/>
                  </a:lnTo>
                  <a:lnTo>
                    <a:pt x="577811" y="302930"/>
                  </a:lnTo>
                  <a:lnTo>
                    <a:pt x="493664" y="319760"/>
                  </a:lnTo>
                  <a:lnTo>
                    <a:pt x="345004" y="381468"/>
                  </a:lnTo>
                  <a:lnTo>
                    <a:pt x="288906" y="398297"/>
                  </a:lnTo>
                  <a:lnTo>
                    <a:pt x="221588" y="373053"/>
                  </a:lnTo>
                  <a:lnTo>
                    <a:pt x="131831" y="333784"/>
                  </a:lnTo>
                  <a:lnTo>
                    <a:pt x="0" y="325369"/>
                  </a:lnTo>
                  <a:lnTo>
                    <a:pt x="8415" y="260857"/>
                  </a:lnTo>
                  <a:lnTo>
                    <a:pt x="47684" y="47684"/>
                  </a:lnTo>
                  <a:lnTo>
                    <a:pt x="75733" y="47684"/>
                  </a:lnTo>
                  <a:lnTo>
                    <a:pt x="98172" y="0"/>
                  </a:lnTo>
                  <a:close/>
                </a:path>
              </a:pathLst>
            </a:cu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descr="Storytelling with solid fill">
              <a:extLst>
                <a:ext uri="{FF2B5EF4-FFF2-40B4-BE49-F238E27FC236}">
                  <a16:creationId xmlns:a16="http://schemas.microsoft.com/office/drawing/2014/main" id="{B3F43310-68C4-81D4-A773-65AF4A12730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3286716" y="1826661"/>
              <a:ext cx="707886" cy="707886"/>
            </a:xfrm>
            <a:prstGeom prst="rect">
              <a:avLst/>
            </a:prstGeom>
          </p:spPr>
        </p:pic>
      </p:grpSp>
      <p:sp>
        <p:nvSpPr>
          <p:cNvPr id="14" name="Rectangle 13">
            <a:extLst>
              <a:ext uri="{FF2B5EF4-FFF2-40B4-BE49-F238E27FC236}">
                <a16:creationId xmlns:a16="http://schemas.microsoft.com/office/drawing/2014/main" id="{CC487EFD-E257-D26F-A6F9-32CEF9084FDE}"/>
              </a:ext>
            </a:extLst>
          </p:cNvPr>
          <p:cNvSpPr/>
          <p:nvPr/>
        </p:nvSpPr>
        <p:spPr>
          <a:xfrm>
            <a:off x="6425513" y="3155892"/>
            <a:ext cx="2827544" cy="914400"/>
          </a:xfrm>
          <a:prstGeom prst="rect">
            <a:avLst/>
          </a:prstGeom>
          <a:solidFill>
            <a:schemeClr val="bg2">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r>
              <a:rPr lang="en-US" sz="2000" dirty="0">
                <a:solidFill>
                  <a:schemeClr val="tx1"/>
                </a:solidFill>
              </a:rPr>
              <a:t>youtube.com/texasdir</a:t>
            </a:r>
          </a:p>
        </p:txBody>
      </p:sp>
      <p:sp>
        <p:nvSpPr>
          <p:cNvPr id="15" name="Rectangle 14">
            <a:extLst>
              <a:ext uri="{FF2B5EF4-FFF2-40B4-BE49-F238E27FC236}">
                <a16:creationId xmlns:a16="http://schemas.microsoft.com/office/drawing/2014/main" id="{DCE09616-9282-5C59-B1ED-8B9108F0309B}"/>
              </a:ext>
            </a:extLst>
          </p:cNvPr>
          <p:cNvSpPr/>
          <p:nvPr/>
        </p:nvSpPr>
        <p:spPr>
          <a:xfrm>
            <a:off x="6425513" y="4592736"/>
            <a:ext cx="2827544" cy="914400"/>
          </a:xfrm>
          <a:prstGeom prst="rect">
            <a:avLst/>
          </a:prstGeom>
          <a:solidFill>
            <a:schemeClr val="bg2">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r>
              <a:rPr lang="en-US" sz="2000" dirty="0">
                <a:solidFill>
                  <a:schemeClr val="accent1"/>
                </a:solidFill>
                <a:hlinkClick r:id="rId7">
                  <a:extLst>
                    <a:ext uri="{A12FA001-AC4F-418D-AE19-62706E023703}">
                      <ahyp:hlinkClr xmlns:ahyp="http://schemas.microsoft.com/office/drawing/2018/hyperlinkcolor" val="tx"/>
                    </a:ext>
                  </a:extLst>
                </a:hlinkClick>
              </a:rPr>
              <a:t>OCDO@dir.texas.gov</a:t>
            </a:r>
            <a:endParaRPr lang="en-US" sz="2000" dirty="0">
              <a:solidFill>
                <a:schemeClr val="accent1"/>
              </a:solidFill>
            </a:endParaRPr>
          </a:p>
        </p:txBody>
      </p:sp>
      <p:pic>
        <p:nvPicPr>
          <p:cNvPr id="47" name="Picture 46" descr="Logo, icon&#10;&#10;Description automatically generated">
            <a:hlinkClick r:id="rId8"/>
            <a:extLst>
              <a:ext uri="{FF2B5EF4-FFF2-40B4-BE49-F238E27FC236}">
                <a16:creationId xmlns:a16="http://schemas.microsoft.com/office/drawing/2014/main" id="{AFA6FAB3-9141-E129-3599-E39FE07FCB1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282762" y="3263499"/>
            <a:ext cx="699185" cy="699185"/>
          </a:xfrm>
          <a:prstGeom prst="rect">
            <a:avLst/>
          </a:prstGeom>
        </p:spPr>
      </p:pic>
    </p:spTree>
    <p:extLst>
      <p:ext uri="{BB962C8B-B14F-4D97-AF65-F5344CB8AC3E}">
        <p14:creationId xmlns:p14="http://schemas.microsoft.com/office/powerpoint/2010/main" val="4097081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Thank You</a:t>
            </a:r>
          </a:p>
        </p:txBody>
      </p:sp>
      <p:sp>
        <p:nvSpPr>
          <p:cNvPr id="5" name="Subtitle 4">
            <a:extLst>
              <a:ext uri="{FF2B5EF4-FFF2-40B4-BE49-F238E27FC236}">
                <a16:creationId xmlns:a16="http://schemas.microsoft.com/office/drawing/2014/main" id="{7CA9F572-8B3A-DEE4-20C2-4DAE9B9788B2}"/>
              </a:ext>
            </a:extLst>
          </p:cNvPr>
          <p:cNvSpPr>
            <a:spLocks noGrp="1"/>
          </p:cNvSpPr>
          <p:nvPr>
            <p:ph type="subTitle" idx="1"/>
          </p:nvPr>
        </p:nvSpPr>
        <p:spPr/>
        <p:txBody>
          <a:bodyPr/>
          <a:lstStyle/>
          <a:p>
            <a:r>
              <a:rPr lang="en-US" dirty="0"/>
              <a:t>stacey.lewis@dir.texas.gov</a:t>
            </a:r>
          </a:p>
          <a:p>
            <a:r>
              <a:rPr lang="en-US" dirty="0"/>
              <a:t>OCDO@dir.texas.gov</a:t>
            </a:r>
          </a:p>
        </p:txBody>
      </p:sp>
    </p:spTree>
    <p:extLst>
      <p:ext uri="{BB962C8B-B14F-4D97-AF65-F5344CB8AC3E}">
        <p14:creationId xmlns:p14="http://schemas.microsoft.com/office/powerpoint/2010/main" val="846896795"/>
      </p:ext>
    </p:extLst>
  </p:cSld>
  <p:clrMapOvr>
    <a:masterClrMapping/>
  </p:clrMapOvr>
</p:sld>
</file>

<file path=ppt/theme/theme1.xml><?xml version="1.0" encoding="utf-8"?>
<a:theme xmlns:a="http://schemas.openxmlformats.org/drawingml/2006/main" name="DIR is IT 2023">
  <a:themeElements>
    <a:clrScheme name="DIR Colors">
      <a:dk1>
        <a:srgbClr val="00257D"/>
      </a:dk1>
      <a:lt1>
        <a:sysClr val="window" lastClr="FFFFFF"/>
      </a:lt1>
      <a:dk2>
        <a:srgbClr val="00257D"/>
      </a:dk2>
      <a:lt2>
        <a:srgbClr val="0073EB"/>
      </a:lt2>
      <a:accent1>
        <a:srgbClr val="00257D"/>
      </a:accent1>
      <a:accent2>
        <a:srgbClr val="0073EB"/>
      </a:accent2>
      <a:accent3>
        <a:srgbClr val="40AEDB"/>
      </a:accent3>
      <a:accent4>
        <a:srgbClr val="00CBCF"/>
      </a:accent4>
      <a:accent5>
        <a:srgbClr val="FFC90C"/>
      </a:accent5>
      <a:accent6>
        <a:srgbClr val="E97B00"/>
      </a:accent6>
      <a:hlink>
        <a:srgbClr val="0073EB"/>
      </a:hlink>
      <a:folHlink>
        <a:srgbClr val="40AEDB"/>
      </a:folHlink>
    </a:clrScheme>
    <a:fontScheme name="DIR Fonts">
      <a:majorFont>
        <a:latin typeface="Segoe UI Semibold"/>
        <a:ea typeface=""/>
        <a:cs typeface=""/>
      </a:majorFont>
      <a:minorFont>
        <a:latin typeface="Segoe UI"/>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IR is IT 2023" id="{F1C0CC9C-2C53-4EBF-83CB-DF30DEA08B78}" vid="{38660E2D-D8FC-4F12-82A5-A55CB3D047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E12CECAD4B877488862A688A7C5A1CF" ma:contentTypeVersion="16" ma:contentTypeDescription="Create a new document." ma:contentTypeScope="" ma:versionID="22dc6fadf99cbdae2509928a960d413a">
  <xsd:schema xmlns:xsd="http://www.w3.org/2001/XMLSchema" xmlns:xs="http://www.w3.org/2001/XMLSchema" xmlns:p="http://schemas.microsoft.com/office/2006/metadata/properties" xmlns:ns2="13ac148e-8329-4f27-b0a5-87c97e324585" xmlns:ns3="cb080c95-2054-4888-be37-5546f7246bb4" xmlns:ns4="27490243-8425-40c7-b5a4-e73a76dd9197" targetNamespace="http://schemas.microsoft.com/office/2006/metadata/properties" ma:root="true" ma:fieldsID="8790ae3e8a755020e592393958b7ca03" ns2:_="" ns3:_="" ns4:_="">
    <xsd:import namespace="13ac148e-8329-4f27-b0a5-87c97e324585"/>
    <xsd:import namespace="cb080c95-2054-4888-be37-5546f7246bb4"/>
    <xsd:import namespace="27490243-8425-40c7-b5a4-e73a76dd9197"/>
    <xsd:element name="properties">
      <xsd:complexType>
        <xsd:sequence>
          <xsd:element name="documentManagement">
            <xsd:complexType>
              <xsd:all>
                <xsd:element ref="ns2:MediaServiceMetadata" minOccurs="0"/>
                <xsd:element ref="ns2:MediaServiceFastMetadata"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DateTaken" minOccurs="0"/>
                <xsd:element ref="ns3:SharedWithUsers" minOccurs="0"/>
                <xsd:element ref="ns3:SharedWithDetails" minOccurs="0"/>
                <xsd:element ref="ns2:MediaLengthInSeconds" minOccurs="0"/>
                <xsd:element ref="ns2:lcf76f155ced4ddcb4097134ff3c332f" minOccurs="0"/>
                <xsd:element ref="ns4:TaxCatchAll"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ac148e-8329-4f27-b0a5-87c97e3245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GenerationTime" ma:index="10" nillable="true" ma:displayName="MediaServiceGenerationTime" ma:hidden="true" ma:internalName="MediaServiceGenerationTime" ma:readOnly="true">
      <xsd:simpleType>
        <xsd:restriction base="dms:Text"/>
      </xsd:simpleType>
    </xsd:element>
    <xsd:element name="MediaServiceEventHashCode" ma:index="11" nillable="true" ma:displayName="MediaServiceEventHashCode" ma:hidden="true" ma:internalName="MediaServiceEventHashCode"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494d62d1-ffa2-4519-8038-d2245aa7cc4b" ma:termSetId="09814cd3-568e-fe90-9814-8d621ff8fb84" ma:anchorId="fba54fb3-c3e1-fe81-a776-ca4b69148c4d" ma:open="true" ma:isKeyword="false">
      <xsd:complexType>
        <xsd:sequence>
          <xsd:element ref="pc:Terms" minOccurs="0" maxOccurs="1"/>
        </xsd:sequence>
      </xsd:complex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b080c95-2054-4888-be37-5546f7246bb4"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7490243-8425-40c7-b5a4-e73a76dd9197"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21758f96-7796-46e2-bbb2-0c53ae35aae0}" ma:internalName="TaxCatchAll" ma:showField="CatchAllData" ma:web="cb080c95-2054-4888-be37-5546f7246b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27490243-8425-40c7-b5a4-e73a76dd9197" xsi:nil="true"/>
    <lcf76f155ced4ddcb4097134ff3c332f xmlns="13ac148e-8329-4f27-b0a5-87c97e324585">
      <Terms xmlns="http://schemas.microsoft.com/office/infopath/2007/PartnerControls"/>
    </lcf76f155ced4ddcb4097134ff3c332f>
    <SharedWithUsers xmlns="cb080c95-2054-4888-be37-5546f7246bb4">
      <UserInfo>
        <DisplayName>Neil Cooke</DisplayName>
        <AccountId>21</AccountId>
        <AccountType/>
      </UserInfo>
      <UserInfo>
        <DisplayName>Monica Smoot</DisplayName>
        <AccountId>55</AccountId>
        <AccountType/>
      </UserInfo>
      <UserInfo>
        <DisplayName>Chris Miller</DisplayName>
        <AccountId>165</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930792C-BAAD-43C4-A6BB-4F0F9EFB0F6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3ac148e-8329-4f27-b0a5-87c97e324585"/>
    <ds:schemaRef ds:uri="cb080c95-2054-4888-be37-5546f7246bb4"/>
    <ds:schemaRef ds:uri="27490243-8425-40c7-b5a4-e73a76dd919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20FB792-151A-4449-BE9C-E5A49B4636DF}">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infopath/2007/PartnerControls"/>
    <ds:schemaRef ds:uri="http://schemas.microsoft.com/office/2006/documentManagement/types"/>
    <ds:schemaRef ds:uri="97b676fb-be71-49e6-bd1d-290d01e5f5bc"/>
    <ds:schemaRef ds:uri="27490243-8425-40c7-b5a4-e73a76dd9197"/>
    <ds:schemaRef ds:uri="75c68df4-2cd0-4201-9cb4-e59a0e8ee694"/>
    <ds:schemaRef ds:uri="http://www.w3.org/XML/1998/namespace"/>
    <ds:schemaRef ds:uri="http://purl.org/dc/dcmitype/"/>
    <ds:schemaRef ds:uri="13ac148e-8329-4f27-b0a5-87c97e324585"/>
    <ds:schemaRef ds:uri="cb080c95-2054-4888-be37-5546f7246bb4"/>
  </ds:schemaRefs>
</ds:datastoreItem>
</file>

<file path=customXml/itemProps3.xml><?xml version="1.0" encoding="utf-8"?>
<ds:datastoreItem xmlns:ds="http://schemas.openxmlformats.org/officeDocument/2006/customXml" ds:itemID="{6598A021-665D-49FD-9F09-E4C167B886A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DIR is IT 2023</Template>
  <TotalTime>358</TotalTime>
  <Words>999</Words>
  <Application>Microsoft Office PowerPoint</Application>
  <PresentationFormat>Widescreen</PresentationFormat>
  <Paragraphs>171</Paragraphs>
  <Slides>17</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Franklin Gothic Book</vt:lpstr>
      <vt:lpstr>Segoe UI</vt:lpstr>
      <vt:lpstr>Segoe UI Semibold</vt:lpstr>
      <vt:lpstr>DIR is IT 2023</vt:lpstr>
      <vt:lpstr>An Introduction to the  Texas Open Data Portal</vt:lpstr>
      <vt:lpstr>Statewide Data Program</vt:lpstr>
      <vt:lpstr>Evolution of the Texas Open Data Portal</vt:lpstr>
      <vt:lpstr>Defining High Value</vt:lpstr>
      <vt:lpstr>Open Data and the ODP</vt:lpstr>
      <vt:lpstr>Open Data Sharing Environment</vt:lpstr>
      <vt:lpstr>Open Data Portal Usage by Fiscal Year</vt:lpstr>
      <vt:lpstr>Publishing Agencies = 31</vt:lpstr>
      <vt:lpstr>Value and Opportunity FY 2023</vt:lpstr>
      <vt:lpstr>Why the Open Data Portal?</vt:lpstr>
      <vt:lpstr>PowerPoint Presentation</vt:lpstr>
      <vt:lpstr>PowerPoint Presentation</vt:lpstr>
      <vt:lpstr>PowerPoint Presentation</vt:lpstr>
      <vt:lpstr>ODP Value = YOUR Opportunity</vt:lpstr>
      <vt:lpstr>ODP Demonstration</vt:lpstr>
      <vt:lpstr>OCDO Resources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Monica Smoot</dc:creator>
  <cp:lastModifiedBy>Monica Cruz</cp:lastModifiedBy>
  <cp:revision>3</cp:revision>
  <dcterms:created xsi:type="dcterms:W3CDTF">2023-04-12T16:09:58Z</dcterms:created>
  <dcterms:modified xsi:type="dcterms:W3CDTF">2023-05-17T15:50:31Z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0x0101008E12CECAD4B877488862A688A7C5A1CF</vt:lpwstr>
  </property>
  <property fmtid="{D5CDD505-2E9C-101B-9397-08002B2CF9AE}" pid="3" name="MediaServiceImageTags">
    <vt:lpwstr/>
  </property>
</Properties>
</file>