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97" r:id="rId4"/>
    <p:sldMasterId id="2147483770" r:id="rId5"/>
    <p:sldMasterId id="2147483784" r:id="rId6"/>
    <p:sldMasterId id="2147483796" r:id="rId7"/>
    <p:sldMasterId id="2147483814" r:id="rId8"/>
    <p:sldMasterId id="2147483832" r:id="rId9"/>
  </p:sldMasterIdLst>
  <p:notesMasterIdLst>
    <p:notesMasterId r:id="rId57"/>
  </p:notesMasterIdLst>
  <p:handoutMasterIdLst>
    <p:handoutMasterId r:id="rId58"/>
  </p:handoutMasterIdLst>
  <p:sldIdLst>
    <p:sldId id="1656" r:id="rId10"/>
    <p:sldId id="1842" r:id="rId11"/>
    <p:sldId id="1878" r:id="rId12"/>
    <p:sldId id="1879" r:id="rId13"/>
    <p:sldId id="1841" r:id="rId14"/>
    <p:sldId id="1877" r:id="rId15"/>
    <p:sldId id="1745" r:id="rId16"/>
    <p:sldId id="1768" r:id="rId17"/>
    <p:sldId id="1744" r:id="rId18"/>
    <p:sldId id="1856" r:id="rId19"/>
    <p:sldId id="1858" r:id="rId20"/>
    <p:sldId id="1830" r:id="rId21"/>
    <p:sldId id="1831" r:id="rId22"/>
    <p:sldId id="1854" r:id="rId23"/>
    <p:sldId id="1855" r:id="rId24"/>
    <p:sldId id="1881" r:id="rId25"/>
    <p:sldId id="1890" r:id="rId26"/>
    <p:sldId id="1891" r:id="rId27"/>
    <p:sldId id="1892" r:id="rId28"/>
    <p:sldId id="1908" r:id="rId29"/>
    <p:sldId id="1909" r:id="rId30"/>
    <p:sldId id="1910" r:id="rId31"/>
    <p:sldId id="1827" r:id="rId32"/>
    <p:sldId id="1889" r:id="rId33"/>
    <p:sldId id="1810" r:id="rId34"/>
    <p:sldId id="1817" r:id="rId35"/>
    <p:sldId id="1825" r:id="rId36"/>
    <p:sldId id="1820" r:id="rId37"/>
    <p:sldId id="1821" r:id="rId38"/>
    <p:sldId id="1822" r:id="rId39"/>
    <p:sldId id="1823" r:id="rId40"/>
    <p:sldId id="1824" r:id="rId41"/>
    <p:sldId id="1894" r:id="rId42"/>
    <p:sldId id="1895" r:id="rId43"/>
    <p:sldId id="1896" r:id="rId44"/>
    <p:sldId id="1897" r:id="rId45"/>
    <p:sldId id="1898" r:id="rId46"/>
    <p:sldId id="1899" r:id="rId47"/>
    <p:sldId id="1901" r:id="rId48"/>
    <p:sldId id="1902" r:id="rId49"/>
    <p:sldId id="1903" r:id="rId50"/>
    <p:sldId id="1904" r:id="rId51"/>
    <p:sldId id="1905" r:id="rId52"/>
    <p:sldId id="1906" r:id="rId53"/>
    <p:sldId id="1907" r:id="rId54"/>
    <p:sldId id="1872" r:id="rId55"/>
    <p:sldId id="1857" r:id="rId56"/>
  </p:sldIdLst>
  <p:sldSz cx="12192000" cy="6858000"/>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9" orient="horz" pos="3984" userDrawn="1">
          <p15:clr>
            <a:srgbClr val="A4A3A4"/>
          </p15:clr>
        </p15:guide>
        <p15:guide id="11" pos="6696" userDrawn="1">
          <p15:clr>
            <a:srgbClr val="A4A3A4"/>
          </p15:clr>
        </p15:guide>
        <p15:guide id="12" orient="horz" pos="624" userDrawn="1">
          <p15:clr>
            <a:srgbClr val="A4A3A4"/>
          </p15:clr>
        </p15:guide>
        <p15:guide id="13" pos="816"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ve Pankey" initials="SP" lastIdx="0" clrIdx="0"/>
  <p:cmAuthor id="7" name="Jay Kerness" initials="JK [7]" lastIdx="1" clrIdx="7"/>
  <p:cmAuthor id="1" name="Jay Kerness" initials="JK" lastIdx="1" clrIdx="1"/>
  <p:cmAuthor id="8" name="Lakitquana Leal (CENSUS/ERD FED)" initials="LL(F" lastIdx="2" clrIdx="8">
    <p:extLst>
      <p:ext uri="{19B8F6BF-5375-455C-9EA6-DF929625EA0E}">
        <p15:presenceInfo xmlns:p15="http://schemas.microsoft.com/office/powerpoint/2012/main" userId="S::lakitquana.leal@census.gov::85b10340-e06e-41df-91a3-a14b4f4b799c" providerId="AD"/>
      </p:ext>
    </p:extLst>
  </p:cmAuthor>
  <p:cmAuthor id="2" name="Jay Kerness" initials="JK [2]" lastIdx="1" clrIdx="2"/>
  <p:cmAuthor id="3" name="Jay Kerness" initials="JK [3]" lastIdx="1" clrIdx="3"/>
  <p:cmAuthor id="4" name="Jay Kerness" initials="JK [4]" lastIdx="1" clrIdx="4"/>
  <p:cmAuthor id="5" name="Jay Kerness" initials="JK [5]" lastIdx="1" clrIdx="5"/>
  <p:cmAuthor id="6" name="Jay Kerness" initials="JK [6]" lastIdx="1" clrIdx="6"/>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F4A"/>
    <a:srgbClr val="236194"/>
    <a:srgbClr val="E6BC1F"/>
    <a:srgbClr val="5AB199"/>
    <a:srgbClr val="519C86"/>
    <a:srgbClr val="66C3A5"/>
    <a:srgbClr val="50CAF0"/>
    <a:srgbClr val="8DCBF4"/>
    <a:srgbClr val="B4E0F4"/>
    <a:srgbClr val="FCCE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71447" autoAdjust="0"/>
  </p:normalViewPr>
  <p:slideViewPr>
    <p:cSldViewPr snapToGrid="0">
      <p:cViewPr varScale="1">
        <p:scale>
          <a:sx n="116" d="100"/>
          <a:sy n="116" d="100"/>
        </p:scale>
        <p:origin x="2310" y="96"/>
      </p:cViewPr>
      <p:guideLst>
        <p:guide orient="horz" pos="3984"/>
        <p:guide pos="6696"/>
        <p:guide orient="horz" pos="624"/>
        <p:guide pos="81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7" d="100"/>
          <a:sy n="77" d="100"/>
        </p:scale>
        <p:origin x="3072"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0" y="5"/>
            <a:ext cx="3170583" cy="480386"/>
          </a:xfrm>
          <a:prstGeom prst="rect">
            <a:avLst/>
          </a:prstGeom>
        </p:spPr>
        <p:txBody>
          <a:bodyPr vert="horz" lIns="93039" tIns="46519" rIns="93039" bIns="46519" rtlCol="0"/>
          <a:lstStyle>
            <a:lvl1pPr algn="l">
              <a:defRPr sz="1200"/>
            </a:lvl1pPr>
          </a:lstStyle>
          <a:p>
            <a:endParaRPr lang="en-US" dirty="0"/>
          </a:p>
        </p:txBody>
      </p:sp>
      <p:sp>
        <p:nvSpPr>
          <p:cNvPr id="3" name="Date Placeholder 2"/>
          <p:cNvSpPr>
            <a:spLocks noGrp="1"/>
          </p:cNvSpPr>
          <p:nvPr>
            <p:ph type="dt" sz="quarter" idx="1"/>
          </p:nvPr>
        </p:nvSpPr>
        <p:spPr>
          <a:xfrm>
            <a:off x="4142971" y="5"/>
            <a:ext cx="3170583" cy="480386"/>
          </a:xfrm>
          <a:prstGeom prst="rect">
            <a:avLst/>
          </a:prstGeom>
        </p:spPr>
        <p:txBody>
          <a:bodyPr vert="horz" lIns="93039" tIns="46519" rIns="93039" bIns="46519" rtlCol="0"/>
          <a:lstStyle>
            <a:lvl1pPr algn="r">
              <a:defRPr sz="1200"/>
            </a:lvl1pPr>
          </a:lstStyle>
          <a:p>
            <a:fld id="{0B514E1E-FC77-4E95-9140-D304BF6A5DA7}" type="datetimeFigureOut">
              <a:rPr lang="en-US" smtClean="0"/>
              <a:pPr/>
              <a:t>5/19/2023</a:t>
            </a:fld>
            <a:endParaRPr lang="en-US" dirty="0"/>
          </a:p>
        </p:txBody>
      </p:sp>
      <p:sp>
        <p:nvSpPr>
          <p:cNvPr id="4" name="Footer Placeholder 3"/>
          <p:cNvSpPr>
            <a:spLocks noGrp="1"/>
          </p:cNvSpPr>
          <p:nvPr>
            <p:ph type="ftr" sz="quarter" idx="2"/>
          </p:nvPr>
        </p:nvSpPr>
        <p:spPr>
          <a:xfrm>
            <a:off x="10" y="9119177"/>
            <a:ext cx="3170583" cy="480386"/>
          </a:xfrm>
          <a:prstGeom prst="rect">
            <a:avLst/>
          </a:prstGeom>
        </p:spPr>
        <p:txBody>
          <a:bodyPr vert="horz" lIns="93039" tIns="46519" rIns="93039" bIns="46519"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71" y="9119177"/>
            <a:ext cx="3170583" cy="480386"/>
          </a:xfrm>
          <a:prstGeom prst="rect">
            <a:avLst/>
          </a:prstGeom>
        </p:spPr>
        <p:txBody>
          <a:bodyPr vert="horz" lIns="93039" tIns="46519" rIns="93039" bIns="46519" rtlCol="0" anchor="b"/>
          <a:lstStyle>
            <a:lvl1pPr algn="r">
              <a:defRPr sz="1200"/>
            </a:lvl1pPr>
          </a:lstStyle>
          <a:p>
            <a:fld id="{9BE81532-EA74-4AA5-81FC-7A1B5CE0FF25}" type="slidenum">
              <a:rPr lang="en-US" smtClean="0"/>
              <a:pPr/>
              <a:t>‹#›</a:t>
            </a:fld>
            <a:endParaRPr lang="en-US" dirty="0"/>
          </a:p>
        </p:txBody>
      </p:sp>
    </p:spTree>
    <p:extLst>
      <p:ext uri="{BB962C8B-B14F-4D97-AF65-F5344CB8AC3E}">
        <p14:creationId xmlns:p14="http://schemas.microsoft.com/office/powerpoint/2010/main" val="2576785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0" y="0"/>
            <a:ext cx="3169698" cy="47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527" tIns="46265" rIns="92527" bIns="46265" numCol="1" anchor="t" anchorCtr="0" compatLnSpc="1">
            <a:prstTxWarp prst="textNoShape">
              <a:avLst/>
            </a:prstTxWarp>
          </a:bodyPr>
          <a:lstStyle>
            <a:lvl1pPr defTabSz="925279" eaLnBrk="1" hangingPunct="1">
              <a:defRPr sz="1300"/>
            </a:lvl1pPr>
          </a:lstStyle>
          <a:p>
            <a:endParaRPr lang="en-US" dirty="0"/>
          </a:p>
        </p:txBody>
      </p:sp>
      <p:sp>
        <p:nvSpPr>
          <p:cNvPr id="3075" name="Rectangle 3"/>
          <p:cNvSpPr>
            <a:spLocks noGrp="1" noChangeArrowheads="1"/>
          </p:cNvSpPr>
          <p:nvPr>
            <p:ph type="dt" idx="1"/>
          </p:nvPr>
        </p:nvSpPr>
        <p:spPr bwMode="auto">
          <a:xfrm>
            <a:off x="4143851" y="0"/>
            <a:ext cx="3169698" cy="47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527" tIns="46265" rIns="92527" bIns="46265" numCol="1" anchor="t" anchorCtr="0" compatLnSpc="1">
            <a:prstTxWarp prst="textNoShape">
              <a:avLst/>
            </a:prstTxWarp>
          </a:bodyPr>
          <a:lstStyle>
            <a:lvl1pPr algn="r" defTabSz="925279" eaLnBrk="1" hangingPunct="1">
              <a:defRPr sz="1300"/>
            </a:lvl1pPr>
          </a:lstStyle>
          <a:p>
            <a:endParaRPr lang="en-US" dirty="0"/>
          </a:p>
        </p:txBody>
      </p:sp>
      <p:sp>
        <p:nvSpPr>
          <p:cNvPr id="3076" name="Rectangle 4"/>
          <p:cNvSpPr>
            <a:spLocks noGrp="1" noRot="1" noChangeAspect="1" noChangeArrowheads="1" noTextEdit="1"/>
          </p:cNvSpPr>
          <p:nvPr>
            <p:ph type="sldImg" idx="2"/>
          </p:nvPr>
        </p:nvSpPr>
        <p:spPr bwMode="auto">
          <a:xfrm>
            <a:off x="460375" y="723900"/>
            <a:ext cx="6394450" cy="3597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731867" y="4560905"/>
            <a:ext cx="5851495" cy="4319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527" tIns="46265" rIns="92527" bIns="4626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10" y="9120156"/>
            <a:ext cx="3169698" cy="47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527" tIns="46265" rIns="92527" bIns="46265" numCol="1" anchor="b" anchorCtr="0" compatLnSpc="1">
            <a:prstTxWarp prst="textNoShape">
              <a:avLst/>
            </a:prstTxWarp>
          </a:bodyPr>
          <a:lstStyle>
            <a:lvl1pPr defTabSz="925279" eaLnBrk="1" hangingPunct="1">
              <a:defRPr sz="1300"/>
            </a:lvl1pPr>
          </a:lstStyle>
          <a:p>
            <a:endParaRPr lang="en-US" dirty="0"/>
          </a:p>
        </p:txBody>
      </p:sp>
      <p:sp>
        <p:nvSpPr>
          <p:cNvPr id="3079" name="Rectangle 7"/>
          <p:cNvSpPr>
            <a:spLocks noGrp="1" noChangeArrowheads="1"/>
          </p:cNvSpPr>
          <p:nvPr>
            <p:ph type="sldNum" sz="quarter" idx="5"/>
          </p:nvPr>
        </p:nvSpPr>
        <p:spPr bwMode="auto">
          <a:xfrm>
            <a:off x="4143851" y="9120156"/>
            <a:ext cx="3169698" cy="47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527" tIns="46265" rIns="92527" bIns="46265" numCol="1" anchor="b" anchorCtr="0" compatLnSpc="1">
            <a:prstTxWarp prst="textNoShape">
              <a:avLst/>
            </a:prstTxWarp>
          </a:bodyPr>
          <a:lstStyle>
            <a:lvl1pPr algn="r" defTabSz="925279" eaLnBrk="1" hangingPunct="1">
              <a:defRPr sz="1300"/>
            </a:lvl1pPr>
          </a:lstStyle>
          <a:p>
            <a:fld id="{408FE174-8A2A-45BA-8A3C-FDCF205800B7}" type="slidenum">
              <a:rPr lang="en-US"/>
              <a:pPr/>
              <a:t>‹#›</a:t>
            </a:fld>
            <a:endParaRPr lang="en-US" dirty="0"/>
          </a:p>
        </p:txBody>
      </p:sp>
    </p:spTree>
    <p:extLst>
      <p:ext uri="{BB962C8B-B14F-4D97-AF65-F5344CB8AC3E}">
        <p14:creationId xmlns:p14="http://schemas.microsoft.com/office/powerpoint/2010/main" val="321713437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1</a:t>
            </a:fld>
            <a:endParaRPr lang="en-US" dirty="0"/>
          </a:p>
        </p:txBody>
      </p:sp>
    </p:spTree>
    <p:extLst>
      <p:ext uri="{BB962C8B-B14F-4D97-AF65-F5344CB8AC3E}">
        <p14:creationId xmlns:p14="http://schemas.microsoft.com/office/powerpoint/2010/main" val="2641305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Good Afternoon, and thank you for being here with me. Today I am going to provide a Census briefing, which will start with an Economic Census Overview, a discussion on Census Data Tools, Response Promotion, and then we will wrap it up with Q&amp;A.</a:t>
            </a:r>
          </a:p>
          <a:p>
            <a:endParaRPr lang="en-US" dirty="0"/>
          </a:p>
        </p:txBody>
      </p:sp>
      <p:sp>
        <p:nvSpPr>
          <p:cNvPr id="4" name="Slide Number Placeholder 3"/>
          <p:cNvSpPr>
            <a:spLocks noGrp="1"/>
          </p:cNvSpPr>
          <p:nvPr>
            <p:ph type="sldNum" sz="quarter" idx="10"/>
          </p:nvPr>
        </p:nvSpPr>
        <p:spPr/>
        <p:txBody>
          <a:bodyPr/>
          <a:lstStyle/>
          <a:p>
            <a:fld id="{408FE174-8A2A-45BA-8A3C-FDCF205800B7}" type="slidenum">
              <a:rPr lang="en-US" smtClean="0"/>
              <a:pPr/>
              <a:t>2</a:t>
            </a:fld>
            <a:endParaRPr lang="en-US" dirty="0"/>
          </a:p>
        </p:txBody>
      </p:sp>
    </p:spTree>
    <p:extLst>
      <p:ext uri="{BB962C8B-B14F-4D97-AF65-F5344CB8AC3E}">
        <p14:creationId xmlns:p14="http://schemas.microsoft.com/office/powerpoint/2010/main" val="1536647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9480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 when most people think of the Census, what comes to mind is usually the 10-year population count. While this is very important, it’s just a small part of what we do. We also measure the economy, with more than 70 economic surveys each year.</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includes the Economic Census, which measures all U.S. businesses every 5 years.</a:t>
            </a:r>
          </a:p>
          <a:p>
            <a:endParaRPr lang="en-US" dirty="0"/>
          </a:p>
        </p:txBody>
      </p:sp>
      <p:sp>
        <p:nvSpPr>
          <p:cNvPr id="4" name="Slide Number Placeholder 3"/>
          <p:cNvSpPr>
            <a:spLocks noGrp="1"/>
          </p:cNvSpPr>
          <p:nvPr>
            <p:ph type="sldNum" sz="quarter" idx="10"/>
          </p:nvPr>
        </p:nvSpPr>
        <p:spPr/>
        <p:txBody>
          <a:bodyPr/>
          <a:lstStyle/>
          <a:p>
            <a:pPr marL="0" marR="0" lvl="0" indent="0" algn="r" defTabSz="892007" rtl="0" eaLnBrk="1" fontAlgn="base" latinLnBrk="0" hangingPunct="1">
              <a:lnSpc>
                <a:spcPct val="100000"/>
              </a:lnSpc>
              <a:spcBef>
                <a:spcPct val="0"/>
              </a:spcBef>
              <a:spcAft>
                <a:spcPct val="0"/>
              </a:spcAft>
              <a:buClrTx/>
              <a:buSzTx/>
              <a:buFontTx/>
              <a:buNone/>
              <a:tabLst/>
              <a:defRPr/>
            </a:pPr>
            <a:fld id="{408FE174-8A2A-45BA-8A3C-FDCF205800B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892007" rtl="0" eaLnBrk="1" fontAlgn="base" latinLnBrk="0" hangingPunct="1">
                <a:lnSpc>
                  <a:spcPct val="100000"/>
                </a:lnSpc>
                <a:spcBef>
                  <a:spcPct val="0"/>
                </a:spcBef>
                <a:spcAft>
                  <a:spcPct val="0"/>
                </a:spcAft>
                <a:buClrTx/>
                <a:buSzTx/>
                <a:buFontTx/>
                <a:buNone/>
                <a:tabLst/>
                <a:defRPr/>
              </a:pPr>
              <a:t>4</a:t>
            </a:fld>
            <a:endParaRPr kumimoji="0" lang="en-US"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33905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Economic Census is a mandatory survey that is conducted every 5 years, in the years ending in 2 and 7, and is our most comprehensive source for business data.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Companies report their 2022 year-end numbers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response due date was March 15, 2023, but it’s not too late to respond to the Census if you’ve received an invitation. You can do so but filing for an extension.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Responses are confidential and data is used for statistical purposes only.</a:t>
            </a:r>
          </a:p>
        </p:txBody>
      </p:sp>
      <p:sp>
        <p:nvSpPr>
          <p:cNvPr id="4" name="Slide Number Placeholder 3"/>
          <p:cNvSpPr>
            <a:spLocks noGrp="1"/>
          </p:cNvSpPr>
          <p:nvPr>
            <p:ph type="sldNum" sz="quarter" idx="10"/>
          </p:nvPr>
        </p:nvSpPr>
        <p:spPr/>
        <p:txBody>
          <a:bodyPr/>
          <a:lstStyle/>
          <a:p>
            <a:pPr marL="0" marR="0" lvl="0" indent="0" algn="r" defTabSz="892007" rtl="0" eaLnBrk="1" fontAlgn="base" latinLnBrk="0" hangingPunct="1">
              <a:lnSpc>
                <a:spcPct val="100000"/>
              </a:lnSpc>
              <a:spcBef>
                <a:spcPct val="0"/>
              </a:spcBef>
              <a:spcAft>
                <a:spcPct val="0"/>
              </a:spcAft>
              <a:buClrTx/>
              <a:buSzTx/>
              <a:buFontTx/>
              <a:buNone/>
              <a:tabLst/>
              <a:defRPr/>
            </a:pPr>
            <a:fld id="{408FE174-8A2A-45BA-8A3C-FDCF205800B7}" type="slidenum">
              <a:rPr kumimoji="0" lang="en-US"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892007" rtl="0" eaLnBrk="1" fontAlgn="base" latinLnBrk="0" hangingPunct="1">
                <a:lnSpc>
                  <a:spcPct val="100000"/>
                </a:lnSpc>
                <a:spcBef>
                  <a:spcPct val="0"/>
                </a:spcBef>
                <a:spcAft>
                  <a:spcPct val="0"/>
                </a:spcAft>
                <a:buClrTx/>
                <a:buSzTx/>
                <a:buFontTx/>
                <a:buNone/>
                <a:tabLst/>
                <a:defRPr/>
              </a:pPr>
              <a:t>5</a:t>
            </a:fld>
            <a:endParaRPr kumimoji="0" lang="en-US" sz="13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08465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r>
              <a:rPr lang="en-US" dirty="0"/>
              <a:t>I do want to note one thing – not EVERY business in the US will have received the 2022 Economic Census.</a:t>
            </a:r>
          </a:p>
          <a:p>
            <a:endParaRPr lang="en-US" dirty="0"/>
          </a:p>
          <a:p>
            <a:r>
              <a:rPr lang="en-US" sz="1200" dirty="0">
                <a:solidFill>
                  <a:srgbClr val="C45911"/>
                </a:solidFill>
                <a:effectLst/>
                <a:latin typeface="Calibri" panose="020F0502020204030204" pitchFamily="34" charset="0"/>
                <a:ea typeface="Calibri" panose="020F0502020204030204" pitchFamily="34" charset="0"/>
              </a:rPr>
              <a:t>The Economic Census only goes to employer businesses, meaning those businesses with paid employees. We have a separate program for statistics for businesses without employees – like independent contractors or people who are self-employed, on a more frequent basis. It is </a:t>
            </a:r>
            <a:r>
              <a:rPr lang="en-US" sz="1200" dirty="0" err="1">
                <a:solidFill>
                  <a:srgbClr val="C45911"/>
                </a:solidFill>
                <a:effectLst/>
                <a:latin typeface="Calibri" panose="020F0502020204030204" pitchFamily="34" charset="0"/>
                <a:ea typeface="Calibri" panose="020F0502020204030204" pitchFamily="34" charset="0"/>
              </a:rPr>
              <a:t>called“Non</a:t>
            </a:r>
            <a:r>
              <a:rPr lang="en-US" sz="1200" dirty="0">
                <a:solidFill>
                  <a:srgbClr val="C45911"/>
                </a:solidFill>
                <a:effectLst/>
                <a:latin typeface="Calibri" panose="020F0502020204030204" pitchFamily="34" charset="0"/>
                <a:ea typeface="Calibri" panose="020F0502020204030204" pitchFamily="34" charset="0"/>
              </a:rPr>
              <a:t>- Employer Statistics” because they are not employers.</a:t>
            </a:r>
            <a:r>
              <a:rPr lang="en-US" sz="1200" dirty="0">
                <a:solidFill>
                  <a:srgbClr val="00B050"/>
                </a:solidFill>
                <a:effectLst/>
                <a:latin typeface="Calibri" panose="020F0502020204030204" pitchFamily="34" charset="0"/>
                <a:ea typeface="Calibri" panose="020F0502020204030204" pitchFamily="34" charset="0"/>
              </a:rPr>
              <a:t> </a:t>
            </a:r>
            <a:r>
              <a:rPr lang="en-US" sz="1200" dirty="0">
                <a:solidFill>
                  <a:srgbClr val="C45911"/>
                </a:solidFill>
                <a:effectLst/>
                <a:latin typeface="Calibri" panose="020F0502020204030204" pitchFamily="34" charset="0"/>
                <a:ea typeface="Calibri" panose="020F0502020204030204" pitchFamily="34" charset="0"/>
              </a:rPr>
              <a:t>And also some industries are excluded from the Economic Census because that data is collected from other federal agencies – for example agriculture and education.</a:t>
            </a:r>
          </a:p>
          <a:p>
            <a:endParaRPr lang="en-US" sz="1200" dirty="0">
              <a:solidFill>
                <a:srgbClr val="C45911"/>
              </a:solidFill>
              <a:effectLst/>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C45911"/>
                </a:solidFill>
                <a:effectLst/>
                <a:latin typeface="Calibri" panose="020F0502020204030204" pitchFamily="34" charset="0"/>
                <a:ea typeface="Calibri" panose="020F0502020204030204" pitchFamily="34" charset="0"/>
                <a:cs typeface="Calibri" panose="020F0502020204030204" pitchFamily="34" charset="0"/>
              </a:rPr>
              <a:t>Data from over eight million employer business locations are </a:t>
            </a:r>
            <a:r>
              <a:rPr lang="en-US" sz="1200" i="1" dirty="0">
                <a:solidFill>
                  <a:srgbClr val="C45911"/>
                </a:solidFill>
                <a:effectLst/>
                <a:latin typeface="Calibri" panose="020F0502020204030204" pitchFamily="34" charset="0"/>
                <a:ea typeface="Calibri" panose="020F0502020204030204" pitchFamily="34" charset="0"/>
                <a:cs typeface="Calibri" panose="020F0502020204030204" pitchFamily="34" charset="0"/>
              </a:rPr>
              <a:t>represented</a:t>
            </a:r>
            <a:r>
              <a:rPr lang="en-US" sz="1200" dirty="0">
                <a:solidFill>
                  <a:srgbClr val="C45911"/>
                </a:solidFill>
                <a:effectLst/>
                <a:latin typeface="Calibri" panose="020F0502020204030204" pitchFamily="34" charset="0"/>
                <a:ea typeface="Calibri" panose="020F0502020204030204" pitchFamily="34" charset="0"/>
                <a:cs typeface="Calibri" panose="020F0502020204030204" pitchFamily="34" charset="0"/>
              </a:rPr>
              <a:t> in the Economic Census, but to reduce burden on the business community, not every business is contacted. Approximately four million business locations receive letters requesting their response, and for the remaining four million small businesses, administrative records are used in lieu of direct reporting.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8FE174-8A2A-45BA-8A3C-FDCF205800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4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r>
              <a:rPr lang="en-US" dirty="0"/>
              <a:t>Speaking of letters,</a:t>
            </a:r>
          </a:p>
          <a:p>
            <a:endParaRPr lang="en-US" dirty="0"/>
          </a:p>
          <a:p>
            <a:r>
              <a:rPr lang="en-US" dirty="0"/>
              <a:t>The official letters started to mail on January 31</a:t>
            </a:r>
            <a:r>
              <a:rPr lang="en-US" baseline="30000" dirty="0"/>
              <a:t>st</a:t>
            </a:r>
            <a:r>
              <a:rPr lang="en-US" dirty="0"/>
              <a:t> and continued on into the first two weeks of February. These letters contain a one-time use authentication code that is unique to the company to access their survey online. If respondents already have an account to complete Census Bureau economic surveys through our secure website, they can log in and add their authentication code to add this survey to their account. And if respondents don’t already have an account, they will need to create an account. Similar to other online accounts we’ve all been asked to create, with an email username, create a unique password, and set security questions in case the password you created was too unique for you to remember and need to reset it later.</a:t>
            </a:r>
          </a:p>
          <a:p>
            <a:endParaRPr lang="en-US" dirty="0"/>
          </a:p>
          <a:p>
            <a:r>
              <a:rPr lang="en-US" dirty="0"/>
              <a:t>All of this is done by going to portal.census.gov. That is also where businesses can go to grant themselves a time extension. BUT that option is going away soon. Businesses will only be able to get an extension until May 30</a:t>
            </a:r>
            <a:r>
              <a:rPr lang="en-US" baseline="30000" dirty="0"/>
              <a:t>th</a:t>
            </a:r>
            <a:r>
              <a:rPr lang="en-US" dirty="0"/>
              <a:t>, and then at that time they will start receiving our follow-up communications.</a:t>
            </a:r>
          </a:p>
          <a:p>
            <a:endParaRPr lang="en-US" dirty="0"/>
          </a:p>
          <a:p>
            <a:r>
              <a:rPr lang="en-US" dirty="0"/>
              <a:t>Help responding to the survey is available online in the portal (with FAQs and sending a secure message), and within the questionnaire. Help is also available by calling the customer help line phone number on the letter, Monday-Friday 8am-8pm Eastern time.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8FE174-8A2A-45BA-8A3C-FDCF205800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84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867" y="4560905"/>
            <a:ext cx="5851495" cy="4319553"/>
          </a:xfrm>
          <a:prstGeom prst="rect">
            <a:avLst/>
          </a:prstGeom>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of the things that makes the Economic Census different from most other surveys is that it collects information for each business location. This is how we are able to provide summary statistics for counties and even cities.  Let’s go through the information that is required.</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 employer identification number, or EIN.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physical location if it is different than the mailing address and verify your EIN.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need to select the primary business activity, the sales/receipts or revenue and employment and payroll for each location.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-Primary business activity, or industry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Sales, receipts, or revenue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Employment and payroll</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Industry-specific questions, depending on the industry selected</a:t>
            </a:r>
          </a:p>
        </p:txBody>
      </p:sp>
      <p:sp>
        <p:nvSpPr>
          <p:cNvPr id="4" name="Slide Number Placeholder 3"/>
          <p:cNvSpPr>
            <a:spLocks noGrp="1"/>
          </p:cNvSpPr>
          <p:nvPr>
            <p:ph type="sldNum" sz="quarter" idx="10"/>
          </p:nvPr>
        </p:nvSpPr>
        <p:spPr/>
        <p:txBody>
          <a:bodyPr/>
          <a:lstStyle/>
          <a:p>
            <a:fld id="{408FE174-8A2A-45BA-8A3C-FDCF205800B7}" type="slidenum">
              <a:rPr lang="en-US" smtClean="0"/>
              <a:pPr/>
              <a:t>8</a:t>
            </a:fld>
            <a:endParaRPr lang="en-US" dirty="0"/>
          </a:p>
        </p:txBody>
      </p:sp>
    </p:spTree>
    <p:extLst>
      <p:ext uri="{BB962C8B-B14F-4D97-AF65-F5344CB8AC3E}">
        <p14:creationId xmlns:p14="http://schemas.microsoft.com/office/powerpoint/2010/main" val="645840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867" y="4560905"/>
            <a:ext cx="5851495" cy="4319553"/>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408FE174-8A2A-45BA-8A3C-FDCF205800B7}" type="slidenum">
              <a:rPr lang="en-US" smtClean="0"/>
              <a:pPr/>
              <a:t>9</a:t>
            </a:fld>
            <a:endParaRPr lang="en-US" dirty="0"/>
          </a:p>
        </p:txBody>
      </p:sp>
    </p:spTree>
    <p:extLst>
      <p:ext uri="{BB962C8B-B14F-4D97-AF65-F5344CB8AC3E}">
        <p14:creationId xmlns:p14="http://schemas.microsoft.com/office/powerpoint/2010/main" val="216830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r>
              <a:rPr lang="en-US" dirty="0"/>
              <a:t>We also have a variety of resources online to help you get started an answer questions you have up front, and have tried to put the links to what you’re most likely to be looking for together in one place. Start by going to census.gov/econ</a:t>
            </a:r>
          </a:p>
          <a:p>
            <a:endParaRPr lang="en-US" dirty="0"/>
          </a:p>
          <a:p>
            <a:r>
              <a:rPr lang="en-US" dirty="0"/>
              <a:t>You’ll notice we have highlighted the page titled “2022 Economic Census Information for Respondents”. Which as you can probably guess, is a great place to get more information as a respondent. We also have identified the pages that anyone, not just a respondent, might be interested in under Quick Links. Specifically I’d like to mention the link to FAQs and Information for Spanish Speakers pages.</a:t>
            </a:r>
          </a:p>
          <a:p>
            <a:endParaRPr lang="en-US" dirty="0"/>
          </a:p>
          <a:p>
            <a:r>
              <a:rPr lang="en-US" dirty="0"/>
              <a:t>Next I want to go over the links in the help section because I think they can be very useful. First you have “How do I get started”. It goes over in detail how to set up your account and add the authentication code that I mentioned previously. But then it also covers more questions that you may have as you start to use your account.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Next there is “</a:t>
            </a:r>
            <a:r>
              <a:rPr lang="en-US" b="0" i="0" dirty="0">
                <a:solidFill>
                  <a:srgbClr val="131313"/>
                </a:solidFill>
                <a:effectLst/>
                <a:latin typeface="Roboto" panose="02000000000000000000" pitchFamily="2" charset="0"/>
              </a:rPr>
              <a:t>How to use the online instrument” which is a list of FAQs about navigating the survey to report, including the two different ways you can confirm that your responses were submitted.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131313"/>
              </a:solidFill>
              <a:effectLst/>
              <a:latin typeface="Roboto" panose="02000000000000000000" pitchFamily="2"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131313"/>
                </a:solidFill>
                <a:effectLst/>
                <a:latin typeface="Roboto" panose="02000000000000000000" pitchFamily="2" charset="0"/>
              </a:rPr>
              <a:t>And finally, How to videos! Here is a collection of videos that walk you through how to accomplish a variety of actions. For example a few things I’ve mentioned already – such as signing into the respondent portal (which also covers setting up an account and adding your authentication code), how to print a preview of your survey, and Review Your Surveys and Submit (which also shows the submission confirmation).</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08FE174-8A2A-45BA-8A3C-FDCF205800B7}" type="slidenum">
              <a:rPr lang="en-US" smtClean="0"/>
              <a:pPr/>
              <a:t>10</a:t>
            </a:fld>
            <a:endParaRPr lang="en-US" dirty="0"/>
          </a:p>
        </p:txBody>
      </p:sp>
    </p:spTree>
    <p:extLst>
      <p:ext uri="{BB962C8B-B14F-4D97-AF65-F5344CB8AC3E}">
        <p14:creationId xmlns:p14="http://schemas.microsoft.com/office/powerpoint/2010/main" val="544497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565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advertising efforts we've undertaken</a:t>
            </a:r>
          </a:p>
          <a:p>
            <a:r>
              <a:rPr lang="en-US" dirty="0"/>
              <a:t>we have content in Spanish if you have a need for it</a:t>
            </a:r>
          </a:p>
          <a:p>
            <a:r>
              <a:rPr lang="en-US" dirty="0"/>
              <a:t>let us know and we will provide you digital images</a:t>
            </a:r>
          </a:p>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12</a:t>
            </a:fld>
            <a:endParaRPr lang="en-US" dirty="0"/>
          </a:p>
        </p:txBody>
      </p:sp>
    </p:spTree>
    <p:extLst>
      <p:ext uri="{BB962C8B-B14F-4D97-AF65-F5344CB8AC3E}">
        <p14:creationId xmlns:p14="http://schemas.microsoft.com/office/powerpoint/2010/main" val="256786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72" y="4416115"/>
            <a:ext cx="5607683" cy="418242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408FE174-8A2A-45BA-8A3C-FDCF205800B7}" type="slidenum">
              <a:rPr lang="en-US" smtClean="0"/>
              <a:pPr/>
              <a:t>13</a:t>
            </a:fld>
            <a:endParaRPr lang="en-US" dirty="0"/>
          </a:p>
        </p:txBody>
      </p:sp>
    </p:spTree>
    <p:extLst>
      <p:ext uri="{BB962C8B-B14F-4D97-AF65-F5344CB8AC3E}">
        <p14:creationId xmlns:p14="http://schemas.microsoft.com/office/powerpoint/2010/main" val="1642577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3402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6844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foundation of promoting response to our economic surveys is talking about the data that results from them, so let’s talk about a few of our Census Data Tools. </a:t>
            </a:r>
          </a:p>
          <a:p>
            <a:endParaRPr lang="en-US" dirty="0"/>
          </a:p>
        </p:txBody>
      </p:sp>
    </p:spTree>
    <p:extLst>
      <p:ext uri="{BB962C8B-B14F-4D97-AF65-F5344CB8AC3E}">
        <p14:creationId xmlns:p14="http://schemas.microsoft.com/office/powerpoint/2010/main" val="3898419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I will be sharing with you a little bit about the Longitudinal Employer-Household Dynamics program and its products.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17</a:t>
            </a:fld>
            <a:endParaRPr lang="en-US" dirty="0"/>
          </a:p>
        </p:txBody>
      </p:sp>
    </p:spTree>
    <p:extLst>
      <p:ext uri="{BB962C8B-B14F-4D97-AF65-F5344CB8AC3E}">
        <p14:creationId xmlns:p14="http://schemas.microsoft.com/office/powerpoint/2010/main" val="410242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Courier New" panose="02070309020205020404" pitchFamily="49" charset="0"/>
              <a:buChar char="o"/>
            </a:pPr>
            <a:r>
              <a:rPr lang="en-US" sz="1200">
                <a:effectLst/>
                <a:latin typeface="Calibri" panose="020F0502020204030204" pitchFamily="34" charset="0"/>
                <a:ea typeface="Calibri" panose="020F0502020204030204" pitchFamily="34" charset="0"/>
                <a:cs typeface="Times New Roman" panose="02020603050405020304" pitchFamily="18" charset="0"/>
              </a:rPr>
              <a:t>Let’s </a:t>
            </a:r>
            <a:r>
              <a:rPr lang="en-US" sz="1200" dirty="0">
                <a:effectLst/>
                <a:latin typeface="Calibri" panose="020F0502020204030204" pitchFamily="34" charset="0"/>
                <a:ea typeface="Calibri" panose="020F0502020204030204" pitchFamily="34" charset="0"/>
                <a:cs typeface="Times New Roman" panose="02020603050405020304" pitchFamily="18" charset="0"/>
              </a:rPr>
              <a:t>look at where the data comes from.</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LEHD products are different from other Census Data in the fact that our data comes from our Local Employment Dynamics or LED partnership, which is a voluntary federal-state partnership.</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Its main purpose is to merge employee data and employer data to produce a collection of enhanced labor market statistics with state-of-the-art confidentiality protection.</a:t>
            </a:r>
            <a:endParaRPr lang="en-US" sz="1200" dirty="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Under the partnership, states send their Unemployment Insurance Wage Records and their Quarterly Census of Employment Wage data, which is then combined with censuses and surveys to create this dynamic information on workers to produce public-use data products as well as microdata for research.</a:t>
            </a:r>
            <a:endParaRPr lang="en-US" sz="1200" dirty="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UI records give us jobs data, the QCEW gives us firm data and our person data comes from censuses and surveys.</a:t>
            </a:r>
            <a:endParaRPr lang="en-US" sz="12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FE174-8A2A-45BA-8A3C-FDCF205800B7}" type="slidenum">
              <a:rPr lang="en-US" smtClean="0"/>
              <a:pPr/>
              <a:t>18</a:t>
            </a:fld>
            <a:endParaRPr lang="en-US" dirty="0"/>
          </a:p>
        </p:txBody>
      </p:sp>
    </p:spTree>
    <p:extLst>
      <p:ext uri="{BB962C8B-B14F-4D97-AF65-F5344CB8AC3E}">
        <p14:creationId xmlns:p14="http://schemas.microsoft.com/office/powerpoint/2010/main" val="837018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LEHD has three main data sets and two experimental data sets, with seven different data tools for easy access.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Each data set along with each data tool is unique in its own way.</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FE174-8A2A-45BA-8A3C-FDCF205800B7}" type="slidenum">
              <a:rPr lang="en-US" smtClean="0"/>
              <a:pPr/>
              <a:t>19</a:t>
            </a:fld>
            <a:endParaRPr lang="en-US" dirty="0"/>
          </a:p>
        </p:txBody>
      </p:sp>
    </p:spTree>
    <p:extLst>
      <p:ext uri="{BB962C8B-B14F-4D97-AF65-F5344CB8AC3E}">
        <p14:creationId xmlns:p14="http://schemas.microsoft.com/office/powerpoint/2010/main" val="2511869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are curious about employment----hires---- separations----turnovers---- and earnings, you would look at the Quarterly Workforce Indicators or QWI, utilizing the QWI Explorer or the LED Extraction Tool.</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want to look at employment for detailed and customized geography, you would look at the LODES data, using the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OnTheMap</a:t>
            </a:r>
            <a:r>
              <a:rPr lang="en-US" sz="1200" dirty="0">
                <a:effectLst/>
                <a:latin typeface="Calibri" panose="020F0502020204030204" pitchFamily="34" charset="0"/>
                <a:ea typeface="Calibri" panose="020F0502020204030204" pitchFamily="34" charset="0"/>
                <a:cs typeface="Times New Roman" panose="02020603050405020304" pitchFamily="18" charset="0"/>
              </a:rPr>
              <a:t> or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OnTheMap</a:t>
            </a:r>
            <a:r>
              <a:rPr lang="en-US" sz="1200" dirty="0">
                <a:effectLst/>
                <a:latin typeface="Calibri" panose="020F0502020204030204" pitchFamily="34" charset="0"/>
                <a:ea typeface="Calibri" panose="020F0502020204030204" pitchFamily="34" charset="0"/>
                <a:cs typeface="Times New Roman" panose="02020603050405020304" pitchFamily="18" charset="0"/>
              </a:rPr>
              <a:t> for Emergency Management data tools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1200" dirty="0" err="1">
                <a:effectLst/>
                <a:latin typeface="Calibri" panose="020F0502020204030204" pitchFamily="34" charset="0"/>
                <a:ea typeface="Calibri" panose="020F0502020204030204" pitchFamily="34" charset="0"/>
                <a:cs typeface="Times New Roman" panose="02020603050405020304" pitchFamily="18" charset="0"/>
              </a:rPr>
              <a:t>OnTheMap</a:t>
            </a:r>
            <a:r>
              <a:rPr lang="en-US" sz="1200" dirty="0">
                <a:effectLst/>
                <a:latin typeface="Calibri" panose="020F0502020204030204" pitchFamily="34" charset="0"/>
                <a:ea typeface="Calibri" panose="020F0502020204030204" pitchFamily="34" charset="0"/>
                <a:cs typeface="Times New Roman" panose="02020603050405020304" pitchFamily="18" charset="0"/>
              </a:rPr>
              <a:t> for Emergency Management is the only data tool that’s part of the LEHD suite of tools that has population data, along with data from other federal agencies.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FE174-8A2A-45BA-8A3C-FDCF205800B7}" type="slidenum">
              <a:rPr lang="en-US" smtClean="0"/>
              <a:pPr/>
              <a:t>20</a:t>
            </a:fld>
            <a:endParaRPr lang="en-US" dirty="0"/>
          </a:p>
        </p:txBody>
      </p:sp>
    </p:spTree>
    <p:extLst>
      <p:ext uri="{BB962C8B-B14F-4D97-AF65-F5344CB8AC3E}">
        <p14:creationId xmlns:p14="http://schemas.microsoft.com/office/powerpoint/2010/main" val="2773120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want to look at statistics on job mobility across state boundaries or industries, transitions between jobs by timing and firm or worker characteristics, or earning changes due to job changes you would use our Job-to-Job or J2J Flows data, using the J2J One of our newer data sets is the Post-Secondary Employment Outcomes or PSEO.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experimental data set reports earnings by institution------ degree field------ degree level------ and graduation cohort for 1, 5, and 10 years after graduation and is accessible through the PSEO Explorer.</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FE174-8A2A-45BA-8A3C-FDCF205800B7}" type="slidenum">
              <a:rPr lang="en-US" smtClean="0"/>
              <a:pPr/>
              <a:t>21</a:t>
            </a:fld>
            <a:endParaRPr lang="en-US" dirty="0"/>
          </a:p>
        </p:txBody>
      </p:sp>
    </p:spTree>
    <p:extLst>
      <p:ext uri="{BB962C8B-B14F-4D97-AF65-F5344CB8AC3E}">
        <p14:creationId xmlns:p14="http://schemas.microsoft.com/office/powerpoint/2010/main" val="3462780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Finally, we have another experimental data set called the Veteran Employment Outcomes or VEO.</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new experimental data set reports earnings and employment outcomes for U.S. Army veterans one, five, and 10 years after discharge by military occupation, rank-----demographics------- industry --------and geography of employment. This is also accessible through our VEO Explorer</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ourier New" panose="02070309020205020404" pitchFamily="49" charset="0"/>
              <a:buChar char="o"/>
            </a:pPr>
            <a:r>
              <a:rPr lang="en-US" sz="1200" dirty="0">
                <a:effectLst/>
                <a:latin typeface="Calibri" panose="020F0502020204030204" pitchFamily="34" charset="0"/>
                <a:ea typeface="Calibri" panose="020F0502020204030204" pitchFamily="34" charset="0"/>
                <a:cs typeface="Times New Roman" panose="02020603050405020304" pitchFamily="18" charset="0"/>
              </a:rPr>
              <a:t>In addition to the data tools, raw data downloads are available, along with LEHD microdata for approved projects through our secure Census Research Data Centers.</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FE174-8A2A-45BA-8A3C-FDCF205800B7}" type="slidenum">
              <a:rPr lang="en-US" smtClean="0"/>
              <a:pPr/>
              <a:t>22</a:t>
            </a:fld>
            <a:endParaRPr lang="en-US" dirty="0"/>
          </a:p>
        </p:txBody>
      </p:sp>
    </p:spTree>
    <p:extLst>
      <p:ext uri="{BB962C8B-B14F-4D97-AF65-F5344CB8AC3E}">
        <p14:creationId xmlns:p14="http://schemas.microsoft.com/office/powerpoint/2010/main" val="2921144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tool is Census Business Builder, or CBB. </a:t>
            </a:r>
          </a:p>
        </p:txBody>
      </p:sp>
      <p:sp>
        <p:nvSpPr>
          <p:cNvPr id="4" name="Slide Number Placeholder 3"/>
          <p:cNvSpPr>
            <a:spLocks noGrp="1"/>
          </p:cNvSpPr>
          <p:nvPr>
            <p:ph type="sldNum" sz="quarter" idx="5"/>
          </p:nvPr>
        </p:nvSpPr>
        <p:spPr/>
        <p:txBody>
          <a:bodyPr/>
          <a:lstStyle/>
          <a:p>
            <a:fld id="{408FE174-8A2A-45BA-8A3C-FDCF205800B7}" type="slidenum">
              <a:rPr lang="en-US" smtClean="0"/>
              <a:pPr/>
              <a:t>23</a:t>
            </a:fld>
            <a:endParaRPr lang="en-US" dirty="0"/>
          </a:p>
        </p:txBody>
      </p:sp>
    </p:spTree>
    <p:extLst>
      <p:ext uri="{BB962C8B-B14F-4D97-AF65-F5344CB8AC3E}">
        <p14:creationId xmlns:p14="http://schemas.microsoft.com/office/powerpoint/2010/main" val="310557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the 2022 Economic Census, we created a Census Data Stories campaign with a dozen data stories using actual data and how it can be used.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story we story we told was that of Lilly, who used Census Bureau data to secure a small business loan for her gas station with convenience store in Harris County.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people you are talking to want to open a business, this graphic shows how many people on average work at gas stations with convenience stores in Harris Count.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statistics are made possible by response to the EC.  Notice her story is paired with actual data from our Census Business Builder using Harris County.</a:t>
            </a:r>
          </a:p>
        </p:txBody>
      </p:sp>
      <p:sp>
        <p:nvSpPr>
          <p:cNvPr id="4" name="Slide Number Placeholder 3"/>
          <p:cNvSpPr>
            <a:spLocks noGrp="1"/>
          </p:cNvSpPr>
          <p:nvPr>
            <p:ph type="sldNum" sz="quarter" idx="5"/>
          </p:nvPr>
        </p:nvSpPr>
        <p:spPr/>
        <p:txBody>
          <a:bodyPr/>
          <a:lstStyle/>
          <a:p>
            <a:fld id="{408FE174-8A2A-45BA-8A3C-FDCF205800B7}" type="slidenum">
              <a:rPr lang="en-US" smtClean="0"/>
              <a:pPr/>
              <a:t>24</a:t>
            </a:fld>
            <a:endParaRPr lang="en-US" dirty="0"/>
          </a:p>
        </p:txBody>
      </p:sp>
    </p:spTree>
    <p:extLst>
      <p:ext uri="{BB962C8B-B14F-4D97-AF65-F5344CB8AC3E}">
        <p14:creationId xmlns:p14="http://schemas.microsoft.com/office/powerpoint/2010/main" val="442844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And here’s Linda, who used Census Bureau data to help find the best location for her new bakery – statistics made possible by your response to the Econ Census.  Notice this source statement, this data for bakeries in Franklin County, OH is directly from CBB. Let’s take a look.</a:t>
            </a:r>
          </a:p>
        </p:txBody>
      </p:sp>
      <p:sp>
        <p:nvSpPr>
          <p:cNvPr id="4" name="Slide Number Placeholder 3"/>
          <p:cNvSpPr>
            <a:spLocks noGrp="1"/>
          </p:cNvSpPr>
          <p:nvPr>
            <p:ph type="sldNum" sz="quarter" idx="5"/>
          </p:nvPr>
        </p:nvSpPr>
        <p:spPr/>
        <p:txBody>
          <a:bodyPr/>
          <a:lstStyle/>
          <a:p>
            <a:fld id="{408FE174-8A2A-45BA-8A3C-FDCF205800B7}" type="slidenum">
              <a:rPr lang="en-US" smtClean="0"/>
              <a:pPr/>
              <a:t>25</a:t>
            </a:fld>
            <a:endParaRPr lang="en-US" dirty="0"/>
          </a:p>
        </p:txBody>
      </p:sp>
    </p:spTree>
    <p:extLst>
      <p:ext uri="{BB962C8B-B14F-4D97-AF65-F5344CB8AC3E}">
        <p14:creationId xmlns:p14="http://schemas.microsoft.com/office/powerpoint/2010/main" val="1927050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26</a:t>
            </a:fld>
            <a:endParaRPr lang="en-US" dirty="0"/>
          </a:p>
        </p:txBody>
      </p:sp>
    </p:spTree>
    <p:extLst>
      <p:ext uri="{BB962C8B-B14F-4D97-AF65-F5344CB8AC3E}">
        <p14:creationId xmlns:p14="http://schemas.microsoft.com/office/powerpoint/2010/main" val="107826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27</a:t>
            </a:fld>
            <a:endParaRPr lang="en-US" dirty="0"/>
          </a:p>
        </p:txBody>
      </p:sp>
    </p:spTree>
    <p:extLst>
      <p:ext uri="{BB962C8B-B14F-4D97-AF65-F5344CB8AC3E}">
        <p14:creationId xmlns:p14="http://schemas.microsoft.com/office/powerpoint/2010/main" val="1836636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28</a:t>
            </a:fld>
            <a:endParaRPr lang="en-US" dirty="0"/>
          </a:p>
        </p:txBody>
      </p:sp>
    </p:spTree>
    <p:extLst>
      <p:ext uri="{BB962C8B-B14F-4D97-AF65-F5344CB8AC3E}">
        <p14:creationId xmlns:p14="http://schemas.microsoft.com/office/powerpoint/2010/main" val="3974895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29</a:t>
            </a:fld>
            <a:endParaRPr lang="en-US" dirty="0"/>
          </a:p>
        </p:txBody>
      </p:sp>
    </p:spTree>
    <p:extLst>
      <p:ext uri="{BB962C8B-B14F-4D97-AF65-F5344CB8AC3E}">
        <p14:creationId xmlns:p14="http://schemas.microsoft.com/office/powerpoint/2010/main" val="11978744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30</a:t>
            </a:fld>
            <a:endParaRPr lang="en-US" dirty="0"/>
          </a:p>
        </p:txBody>
      </p:sp>
    </p:spTree>
    <p:extLst>
      <p:ext uri="{BB962C8B-B14F-4D97-AF65-F5344CB8AC3E}">
        <p14:creationId xmlns:p14="http://schemas.microsoft.com/office/powerpoint/2010/main" val="2855135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31</a:t>
            </a:fld>
            <a:endParaRPr lang="en-US" dirty="0"/>
          </a:p>
        </p:txBody>
      </p:sp>
    </p:spTree>
    <p:extLst>
      <p:ext uri="{BB962C8B-B14F-4D97-AF65-F5344CB8AC3E}">
        <p14:creationId xmlns:p14="http://schemas.microsoft.com/office/powerpoint/2010/main" val="2386160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32</a:t>
            </a:fld>
            <a:endParaRPr lang="en-US" dirty="0"/>
          </a:p>
        </p:txBody>
      </p:sp>
    </p:spTree>
    <p:extLst>
      <p:ext uri="{BB962C8B-B14F-4D97-AF65-F5344CB8AC3E}">
        <p14:creationId xmlns:p14="http://schemas.microsoft.com/office/powerpoint/2010/main" val="25170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Now we will demonstrate how we can use Census Data, and specifically, Census Business Builder, to identify data points and trends for Texas.</a:t>
            </a:r>
          </a:p>
          <a:p>
            <a:endParaRPr lang="en-US" dirty="0"/>
          </a:p>
        </p:txBody>
      </p:sp>
    </p:spTree>
    <p:extLst>
      <p:ext uri="{BB962C8B-B14F-4D97-AF65-F5344CB8AC3E}">
        <p14:creationId xmlns:p14="http://schemas.microsoft.com/office/powerpoint/2010/main" val="9890282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867" y="4560905"/>
            <a:ext cx="5851495" cy="4319553"/>
          </a:xfrm>
          <a:prstGeom prst="rect">
            <a:avLst/>
          </a:prstGeom>
        </p:spPr>
        <p:txBody>
          <a:bodyPr/>
          <a:lstStyle/>
          <a:p>
            <a:r>
              <a:rPr lang="en-US" dirty="0"/>
              <a:t> </a:t>
            </a:r>
          </a:p>
          <a:p>
            <a:endParaRPr lang="en-US" dirty="0"/>
          </a:p>
        </p:txBody>
      </p:sp>
      <p:sp>
        <p:nvSpPr>
          <p:cNvPr id="4" name="Slide Number Placeholder 3"/>
          <p:cNvSpPr>
            <a:spLocks noGrp="1"/>
          </p:cNvSpPr>
          <p:nvPr>
            <p:ph type="sldNum" sz="quarter" idx="10"/>
          </p:nvPr>
        </p:nvSpPr>
        <p:spPr/>
        <p:txBody>
          <a:bodyPr/>
          <a:lstStyle/>
          <a:p>
            <a:fld id="{408FE174-8A2A-45BA-8A3C-FDCF205800B7}" type="slidenum">
              <a:rPr lang="en-US" smtClean="0"/>
              <a:pPr/>
              <a:t>34</a:t>
            </a:fld>
            <a:endParaRPr lang="en-US" dirty="0"/>
          </a:p>
        </p:txBody>
      </p:sp>
    </p:spTree>
    <p:extLst>
      <p:ext uri="{BB962C8B-B14F-4D97-AF65-F5344CB8AC3E}">
        <p14:creationId xmlns:p14="http://schemas.microsoft.com/office/powerpoint/2010/main" val="3182798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35</a:t>
            </a:fld>
            <a:endParaRPr lang="en-US" dirty="0"/>
          </a:p>
        </p:txBody>
      </p:sp>
    </p:spTree>
    <p:extLst>
      <p:ext uri="{BB962C8B-B14F-4D97-AF65-F5344CB8AC3E}">
        <p14:creationId xmlns:p14="http://schemas.microsoft.com/office/powerpoint/2010/main" val="18918380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36</a:t>
            </a:fld>
            <a:endParaRPr lang="en-US" dirty="0"/>
          </a:p>
        </p:txBody>
      </p:sp>
    </p:spTree>
    <p:extLst>
      <p:ext uri="{BB962C8B-B14F-4D97-AF65-F5344CB8AC3E}">
        <p14:creationId xmlns:p14="http://schemas.microsoft.com/office/powerpoint/2010/main" val="26986029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37</a:t>
            </a:fld>
            <a:endParaRPr lang="en-US" dirty="0"/>
          </a:p>
        </p:txBody>
      </p:sp>
    </p:spTree>
    <p:extLst>
      <p:ext uri="{BB962C8B-B14F-4D97-AF65-F5344CB8AC3E}">
        <p14:creationId xmlns:p14="http://schemas.microsoft.com/office/powerpoint/2010/main" val="3142140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38</a:t>
            </a:fld>
            <a:endParaRPr lang="en-US" dirty="0"/>
          </a:p>
        </p:txBody>
      </p:sp>
    </p:spTree>
    <p:extLst>
      <p:ext uri="{BB962C8B-B14F-4D97-AF65-F5344CB8AC3E}">
        <p14:creationId xmlns:p14="http://schemas.microsoft.com/office/powerpoint/2010/main" val="3399576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39</a:t>
            </a:fld>
            <a:endParaRPr lang="en-US" dirty="0"/>
          </a:p>
        </p:txBody>
      </p:sp>
    </p:spTree>
    <p:extLst>
      <p:ext uri="{BB962C8B-B14F-4D97-AF65-F5344CB8AC3E}">
        <p14:creationId xmlns:p14="http://schemas.microsoft.com/office/powerpoint/2010/main" val="1732824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40</a:t>
            </a:fld>
            <a:endParaRPr lang="en-US" dirty="0"/>
          </a:p>
        </p:txBody>
      </p:sp>
    </p:spTree>
    <p:extLst>
      <p:ext uri="{BB962C8B-B14F-4D97-AF65-F5344CB8AC3E}">
        <p14:creationId xmlns:p14="http://schemas.microsoft.com/office/powerpoint/2010/main" val="19294002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41</a:t>
            </a:fld>
            <a:endParaRPr lang="en-US" dirty="0"/>
          </a:p>
        </p:txBody>
      </p:sp>
    </p:spTree>
    <p:extLst>
      <p:ext uri="{BB962C8B-B14F-4D97-AF65-F5344CB8AC3E}">
        <p14:creationId xmlns:p14="http://schemas.microsoft.com/office/powerpoint/2010/main" val="34350381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42</a:t>
            </a:fld>
            <a:endParaRPr lang="en-US" dirty="0"/>
          </a:p>
        </p:txBody>
      </p:sp>
    </p:spTree>
    <p:extLst>
      <p:ext uri="{BB962C8B-B14F-4D97-AF65-F5344CB8AC3E}">
        <p14:creationId xmlns:p14="http://schemas.microsoft.com/office/powerpoint/2010/main" val="1797797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43</a:t>
            </a:fld>
            <a:endParaRPr lang="en-US" dirty="0"/>
          </a:p>
        </p:txBody>
      </p:sp>
    </p:spTree>
    <p:extLst>
      <p:ext uri="{BB962C8B-B14F-4D97-AF65-F5344CB8AC3E}">
        <p14:creationId xmlns:p14="http://schemas.microsoft.com/office/powerpoint/2010/main" val="22464658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44</a:t>
            </a:fld>
            <a:endParaRPr lang="en-US" dirty="0"/>
          </a:p>
        </p:txBody>
      </p:sp>
    </p:spTree>
    <p:extLst>
      <p:ext uri="{BB962C8B-B14F-4D97-AF65-F5344CB8AC3E}">
        <p14:creationId xmlns:p14="http://schemas.microsoft.com/office/powerpoint/2010/main" val="3356768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45</a:t>
            </a:fld>
            <a:endParaRPr lang="en-US" dirty="0"/>
          </a:p>
        </p:txBody>
      </p:sp>
    </p:spTree>
    <p:extLst>
      <p:ext uri="{BB962C8B-B14F-4D97-AF65-F5344CB8AC3E}">
        <p14:creationId xmlns:p14="http://schemas.microsoft.com/office/powerpoint/2010/main" val="11786093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9C84B8CB-02EA-1149-5D77-0632DE71DB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23C9DD0A-4980-A29D-1B74-94456C3BAF7A}"/>
              </a:ext>
            </a:extLst>
          </p:cNvPr>
          <p:cNvSpPr>
            <a:spLocks noGrp="1" noChangeArrowheads="1"/>
          </p:cNvSpPr>
          <p:nvPr>
            <p:ph type="body" idx="1"/>
          </p:nvPr>
        </p:nvSpPr>
        <p:spPr bwMode="auto">
          <a:xfrm>
            <a:off x="701675" y="4416425"/>
            <a:ext cx="5607050" cy="4181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9876" name="Slide Number Placeholder 3">
            <a:extLst>
              <a:ext uri="{FF2B5EF4-FFF2-40B4-BE49-F238E27FC236}">
                <a16:creationId xmlns:a16="http://schemas.microsoft.com/office/drawing/2014/main" id="{5D5E1197-9E79-B884-793D-9E62C8F65B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B101E13-5155-4E75-9418-5822E4D1B961}"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8FE174-8A2A-45BA-8A3C-FDCF205800B7}" type="slidenum">
              <a:rPr lang="en-US" smtClean="0"/>
              <a:pPr/>
              <a:t>47</a:t>
            </a:fld>
            <a:endParaRPr lang="en-US" dirty="0"/>
          </a:p>
        </p:txBody>
      </p:sp>
    </p:spTree>
    <p:extLst>
      <p:ext uri="{BB962C8B-B14F-4D97-AF65-F5344CB8AC3E}">
        <p14:creationId xmlns:p14="http://schemas.microsoft.com/office/powerpoint/2010/main" val="2411742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0" y="0"/>
            <a:ext cx="12192000" cy="5872164"/>
          </a:xfrm>
          <a:prstGeom prst="rect">
            <a:avLst/>
          </a:prstGeom>
          <a:solidFill>
            <a:srgbClr val="1C2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526318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67D80E-B129-6E5D-C213-95D709FE9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5" name="TextBox 4">
            <a:extLst>
              <a:ext uri="{FF2B5EF4-FFF2-40B4-BE49-F238E27FC236}">
                <a16:creationId xmlns:a16="http://schemas.microsoft.com/office/drawing/2014/main" id="{C60BA303-2F54-6635-B288-3C6F14319441}"/>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latin typeface="+mn-lt"/>
              </a:rPr>
              <a:t>Economic Census Overview  |  September 2022  |  </a:t>
            </a:r>
            <a:fld id="{C57923EB-5663-814D-8520-41A222571678}" type="slidenum">
              <a:rPr lang="en-US" sz="1100" smtClean="0">
                <a:latin typeface="+mn-lt"/>
              </a:rPr>
              <a:t>‹#›</a:t>
            </a:fld>
            <a:endParaRPr lang="en-US" sz="1100" dirty="0">
              <a:latin typeface="+mn-lt"/>
            </a:endParaRPr>
          </a:p>
        </p:txBody>
      </p:sp>
    </p:spTree>
    <p:extLst>
      <p:ext uri="{BB962C8B-B14F-4D97-AF65-F5344CB8AC3E}">
        <p14:creationId xmlns:p14="http://schemas.microsoft.com/office/powerpoint/2010/main" val="2753256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67D80E-B129-6E5D-C213-95D709FE9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5" name="TextBox 4">
            <a:extLst>
              <a:ext uri="{FF2B5EF4-FFF2-40B4-BE49-F238E27FC236}">
                <a16:creationId xmlns:a16="http://schemas.microsoft.com/office/drawing/2014/main" id="{C60BA303-2F54-6635-B288-3C6F14319441}"/>
              </a:ext>
            </a:extLst>
          </p:cNvPr>
          <p:cNvSpPr txBox="1"/>
          <p:nvPr userDrawn="1"/>
        </p:nvSpPr>
        <p:spPr>
          <a:xfrm>
            <a:off x="7833853" y="6270506"/>
            <a:ext cx="4073563" cy="261610"/>
          </a:xfrm>
          <a:prstGeom prst="rect">
            <a:avLst/>
          </a:prstGeom>
          <a:noFill/>
        </p:spPr>
        <p:txBody>
          <a:bodyPr wrap="square" rtlCol="0">
            <a:spAutoFit/>
          </a:bodyPr>
          <a:lstStyle/>
          <a:p>
            <a:pPr algn="r"/>
            <a:fld id="{C57923EB-5663-814D-8520-41A222571678}" type="slidenum">
              <a:rPr lang="en-US" sz="1100" smtClean="0">
                <a:latin typeface="+mn-lt"/>
              </a:rPr>
              <a:t>‹#›</a:t>
            </a:fld>
            <a:endParaRPr lang="en-US" sz="1100" dirty="0">
              <a:latin typeface="+mn-lt"/>
            </a:endParaRPr>
          </a:p>
        </p:txBody>
      </p:sp>
    </p:spTree>
    <p:extLst>
      <p:ext uri="{BB962C8B-B14F-4D97-AF65-F5344CB8AC3E}">
        <p14:creationId xmlns:p14="http://schemas.microsoft.com/office/powerpoint/2010/main" val="1583370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162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pic>
        <p:nvPicPr>
          <p:cNvPr id="2" name="Picture 1">
            <a:extLst>
              <a:ext uri="{FF2B5EF4-FFF2-40B4-BE49-F238E27FC236}">
                <a16:creationId xmlns:a16="http://schemas.microsoft.com/office/drawing/2014/main" id="{28DA339A-87FB-DEDD-556F-CBED539A1A0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3" name="TextBox 2">
            <a:extLst>
              <a:ext uri="{FF2B5EF4-FFF2-40B4-BE49-F238E27FC236}">
                <a16:creationId xmlns:a16="http://schemas.microsoft.com/office/drawing/2014/main" id="{EC1B0B7F-6156-7D6A-7CA8-0F3AEA142C80}"/>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solidFill>
                  <a:schemeClr val="bg1"/>
                </a:solidFill>
                <a:latin typeface="+mn-lt"/>
              </a:rPr>
              <a:t>Economic Census Overview  |  May 2023  |  </a:t>
            </a: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2191600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0A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
        <p:nvSpPr>
          <p:cNvPr id="2" name="TextBox 1">
            <a:extLst>
              <a:ext uri="{FF2B5EF4-FFF2-40B4-BE49-F238E27FC236}">
                <a16:creationId xmlns:a16="http://schemas.microsoft.com/office/drawing/2014/main" id="{9B7EFD37-BF12-082C-B3E7-BC58B078E3A1}"/>
              </a:ext>
            </a:extLst>
          </p:cNvPr>
          <p:cNvSpPr txBox="1"/>
          <p:nvPr userDrawn="1"/>
        </p:nvSpPr>
        <p:spPr>
          <a:xfrm>
            <a:off x="7833853" y="6331466"/>
            <a:ext cx="4073563" cy="261610"/>
          </a:xfrm>
          <a:prstGeom prst="rect">
            <a:avLst/>
          </a:prstGeom>
          <a:noFill/>
        </p:spPr>
        <p:txBody>
          <a:bodyPr wrap="square" rtlCol="0">
            <a:spAutoFit/>
          </a:bodyPr>
          <a:lstStyle/>
          <a:p>
            <a:pPr algn="r"/>
            <a:r>
              <a:rPr lang="en-US" sz="1100" dirty="0">
                <a:solidFill>
                  <a:schemeClr val="bg1"/>
                </a:solidFill>
                <a:latin typeface="+mn-lt"/>
              </a:rPr>
              <a:t>Economic Census Overview  |  May 2023  |  </a:t>
            </a: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1336748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 Page #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0A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
        <p:nvSpPr>
          <p:cNvPr id="2" name="TextBox 1">
            <a:extLst>
              <a:ext uri="{FF2B5EF4-FFF2-40B4-BE49-F238E27FC236}">
                <a16:creationId xmlns:a16="http://schemas.microsoft.com/office/drawing/2014/main" id="{9B7EFD37-BF12-082C-B3E7-BC58B078E3A1}"/>
              </a:ext>
            </a:extLst>
          </p:cNvPr>
          <p:cNvSpPr txBox="1"/>
          <p:nvPr userDrawn="1"/>
        </p:nvSpPr>
        <p:spPr>
          <a:xfrm>
            <a:off x="7833853" y="6422906"/>
            <a:ext cx="4073563" cy="261610"/>
          </a:xfrm>
          <a:prstGeom prst="rect">
            <a:avLst/>
          </a:prstGeom>
          <a:noFill/>
        </p:spPr>
        <p:txBody>
          <a:bodyPr wrap="square" rtlCol="0">
            <a:spAutoFit/>
          </a:bodyPr>
          <a:lstStyle/>
          <a:p>
            <a:pPr algn="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3627118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ivider Slide">
    <p:bg>
      <p:bgPr>
        <a:solidFill>
          <a:schemeClr val="tx1"/>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Tree>
    <p:extLst>
      <p:ext uri="{BB962C8B-B14F-4D97-AF65-F5344CB8AC3E}">
        <p14:creationId xmlns:p14="http://schemas.microsoft.com/office/powerpoint/2010/main" val="174211934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7_Text Slide">
    <p:bg>
      <p:bgPr>
        <a:solidFill>
          <a:srgbClr val="FFFFFF"/>
        </a:solidFill>
        <a:effectLst/>
      </p:bgPr>
    </p:bg>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
        <p:nvSpPr>
          <p:cNvPr id="22" name="Body Level One…"/>
          <p:cNvSpPr txBox="1">
            <a:spLocks noGrp="1"/>
          </p:cNvSpPr>
          <p:nvPr>
            <p:ph type="body" sz="quarter" idx="1"/>
          </p:nvPr>
        </p:nvSpPr>
        <p:spPr>
          <a:xfrm>
            <a:off x="928687" y="457200"/>
            <a:ext cx="5167314" cy="742950"/>
          </a:xfrm>
          <a:prstGeom prst="rect">
            <a:avLst/>
          </a:prstGeom>
        </p:spPr>
        <p:txBody>
          <a:bodyPr anchor="ctr">
            <a:normAutofit/>
          </a:bodyPr>
          <a:lstStyle>
            <a:lvl1pPr marL="0" indent="0">
              <a:buClrTx/>
              <a:buSzTx/>
              <a:buNone/>
              <a:defRPr sz="3000">
                <a:solidFill>
                  <a:srgbClr val="000000"/>
                </a:solidFill>
                <a:latin typeface="Gilroy SemiBold Italic"/>
                <a:ea typeface="Gilroy SemiBold Italic"/>
                <a:cs typeface="Gilroy SemiBold Italic"/>
                <a:sym typeface="Gilroy SemiBold"/>
              </a:defRPr>
            </a:lvl1pPr>
            <a:lvl2pPr marL="0" indent="0">
              <a:buClrTx/>
              <a:buSzTx/>
              <a:buNone/>
              <a:defRPr sz="3000">
                <a:solidFill>
                  <a:srgbClr val="000000"/>
                </a:solidFill>
                <a:latin typeface="Gilroy SemiBold Italic"/>
                <a:ea typeface="Gilroy SemiBold Italic"/>
                <a:cs typeface="Gilroy SemiBold Italic"/>
                <a:sym typeface="Gilroy SemiBold"/>
              </a:defRPr>
            </a:lvl2pPr>
            <a:lvl3pPr marL="825500" indent="-381000">
              <a:buClrTx/>
              <a:defRPr sz="3000">
                <a:solidFill>
                  <a:srgbClr val="000000"/>
                </a:solidFill>
                <a:latin typeface="Gilroy SemiBold Italic"/>
                <a:ea typeface="Gilroy SemiBold Italic"/>
                <a:cs typeface="Gilroy SemiBold Italic"/>
                <a:sym typeface="Gilroy SemiBold"/>
              </a:defRPr>
            </a:lvl3pPr>
            <a:lvl4pPr marL="1047750" indent="-381000">
              <a:buClrTx/>
              <a:defRPr sz="3000">
                <a:solidFill>
                  <a:srgbClr val="000000"/>
                </a:solidFill>
                <a:latin typeface="Gilroy SemiBold Italic"/>
                <a:ea typeface="Gilroy SemiBold Italic"/>
                <a:cs typeface="Gilroy SemiBold Italic"/>
                <a:sym typeface="Gilroy SemiBold"/>
              </a:defRPr>
            </a:lvl4pPr>
            <a:lvl5pPr marL="1270000" indent="-381000">
              <a:buClrTx/>
              <a:defRPr sz="3000">
                <a:solidFill>
                  <a:srgbClr val="000000"/>
                </a:solidFill>
                <a:latin typeface="Gilroy SemiBold Italic"/>
                <a:ea typeface="Gilroy SemiBold Italic"/>
                <a:cs typeface="Gilroy SemiBold Italic"/>
                <a:sym typeface="Gilroy SemiBold"/>
              </a:defRPr>
            </a:lvl5pPr>
          </a:lstStyle>
          <a:p>
            <a:r>
              <a:t>Body Level One</a:t>
            </a:r>
          </a:p>
          <a:p>
            <a:pPr lvl="1"/>
            <a:r>
              <a:t>Body Level Two</a:t>
            </a:r>
          </a:p>
          <a:p>
            <a:pPr lvl="2"/>
            <a:r>
              <a:t>Body Level Three</a:t>
            </a:r>
          </a:p>
          <a:p>
            <a:pPr lvl="3"/>
            <a:r>
              <a:t>Body Level Four</a:t>
            </a:r>
          </a:p>
          <a:p>
            <a:pPr lvl="4"/>
            <a:r>
              <a:t>Body Level Five</a:t>
            </a:r>
          </a:p>
        </p:txBody>
      </p:sp>
      <p:sp>
        <p:nvSpPr>
          <p:cNvPr id="23" name="Text Placeholder 9"/>
          <p:cNvSpPr>
            <a:spLocks noGrp="1"/>
          </p:cNvSpPr>
          <p:nvPr>
            <p:ph type="body" idx="21"/>
          </p:nvPr>
        </p:nvSpPr>
        <p:spPr>
          <a:xfrm>
            <a:off x="1042987" y="1728788"/>
            <a:ext cx="9315451" cy="4619626"/>
          </a:xfrm>
          <a:prstGeom prst="rect">
            <a:avLst/>
          </a:prstGeom>
        </p:spPr>
        <p:txBody>
          <a:bodyPr>
            <a:normAutofit/>
          </a:bodyPr>
          <a:lstStyle/>
          <a:p>
            <a:pPr>
              <a:defRPr sz="2000" b="0">
                <a:solidFill>
                  <a:srgbClr val="000000"/>
                </a:solidFill>
                <a:latin typeface="+mn-lt"/>
                <a:ea typeface="+mn-ea"/>
                <a:cs typeface="+mn-cs"/>
                <a:sym typeface="Gilroy"/>
              </a:defRPr>
            </a:pPr>
            <a:endParaRPr/>
          </a:p>
        </p:txBody>
      </p:sp>
    </p:spTree>
    <p:extLst>
      <p:ext uri="{BB962C8B-B14F-4D97-AF65-F5344CB8AC3E}">
        <p14:creationId xmlns:p14="http://schemas.microsoft.com/office/powerpoint/2010/main" val="352304624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5AD750-80AF-B1C3-063E-138B3C73B8AB}"/>
              </a:ext>
            </a:extLst>
          </p:cNvPr>
          <p:cNvSpPr>
            <a:spLocks noGrp="1"/>
          </p:cNvSpPr>
          <p:nvPr>
            <p:ph type="dt" sz="half" idx="10"/>
          </p:nvPr>
        </p:nvSpPr>
        <p:spPr/>
        <p:txBody>
          <a:bodyPr/>
          <a:lstStyle>
            <a:lvl1pPr>
              <a:defRPr/>
            </a:lvl1pPr>
          </a:lstStyle>
          <a:p>
            <a:pPr>
              <a:defRPr/>
            </a:pPr>
            <a:fld id="{CB8E9E0D-5388-422E-9C54-6D484DC7A765}" type="datetime1">
              <a:rPr lang="en-US"/>
              <a:pPr>
                <a:defRPr/>
              </a:pPr>
              <a:t>5/19/2023</a:t>
            </a:fld>
            <a:endParaRPr lang="en-US"/>
          </a:p>
        </p:txBody>
      </p:sp>
      <p:sp>
        <p:nvSpPr>
          <p:cNvPr id="5" name="Footer Placeholder 4">
            <a:extLst>
              <a:ext uri="{FF2B5EF4-FFF2-40B4-BE49-F238E27FC236}">
                <a16:creationId xmlns:a16="http://schemas.microsoft.com/office/drawing/2014/main" id="{128379B3-95C9-F5B7-2699-8E3E3E64FC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FA147D-338F-C5CE-1824-746B46E7FAAA}"/>
              </a:ext>
            </a:extLst>
          </p:cNvPr>
          <p:cNvSpPr>
            <a:spLocks noGrp="1"/>
          </p:cNvSpPr>
          <p:nvPr>
            <p:ph type="sldNum" sz="quarter" idx="12"/>
          </p:nvPr>
        </p:nvSpPr>
        <p:spPr/>
        <p:txBody>
          <a:bodyPr/>
          <a:lstStyle>
            <a:lvl1pPr>
              <a:defRPr/>
            </a:lvl1pPr>
          </a:lstStyle>
          <a:p>
            <a:pPr>
              <a:defRPr/>
            </a:pPr>
            <a:fld id="{A8648A38-4C6E-4B94-86D6-89B23B1437C2}" type="slidenum">
              <a:rPr lang="en-US"/>
              <a:pPr>
                <a:defRPr/>
              </a:pPr>
              <a:t>‹#›</a:t>
            </a:fld>
            <a:endParaRPr lang="en-US"/>
          </a:p>
        </p:txBody>
      </p:sp>
    </p:spTree>
    <p:extLst>
      <p:ext uri="{BB962C8B-B14F-4D97-AF65-F5344CB8AC3E}">
        <p14:creationId xmlns:p14="http://schemas.microsoft.com/office/powerpoint/2010/main" val="2068255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F18D3-169C-E21D-643F-FD172B48A572}"/>
              </a:ext>
            </a:extLst>
          </p:cNvPr>
          <p:cNvSpPr>
            <a:spLocks noGrp="1"/>
          </p:cNvSpPr>
          <p:nvPr>
            <p:ph type="dt" sz="half" idx="10"/>
          </p:nvPr>
        </p:nvSpPr>
        <p:spPr/>
        <p:txBody>
          <a:bodyPr/>
          <a:lstStyle>
            <a:lvl1pPr>
              <a:defRPr/>
            </a:lvl1pPr>
          </a:lstStyle>
          <a:p>
            <a:pPr>
              <a:defRPr/>
            </a:pPr>
            <a:fld id="{DF7CFDC3-433E-47DD-BCAC-91B9DC928FD7}" type="datetime1">
              <a:rPr lang="en-US"/>
              <a:pPr>
                <a:defRPr/>
              </a:pPr>
              <a:t>5/19/2023</a:t>
            </a:fld>
            <a:endParaRPr lang="en-US"/>
          </a:p>
        </p:txBody>
      </p:sp>
      <p:sp>
        <p:nvSpPr>
          <p:cNvPr id="5" name="Footer Placeholder 4">
            <a:extLst>
              <a:ext uri="{FF2B5EF4-FFF2-40B4-BE49-F238E27FC236}">
                <a16:creationId xmlns:a16="http://schemas.microsoft.com/office/drawing/2014/main" id="{B8FD9674-DE16-50AE-781D-496C2A26DA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A7452B-906A-8376-069F-5A4A8B91E169}"/>
              </a:ext>
            </a:extLst>
          </p:cNvPr>
          <p:cNvSpPr>
            <a:spLocks noGrp="1"/>
          </p:cNvSpPr>
          <p:nvPr>
            <p:ph type="sldNum" sz="quarter" idx="12"/>
          </p:nvPr>
        </p:nvSpPr>
        <p:spPr/>
        <p:txBody>
          <a:bodyPr/>
          <a:lstStyle>
            <a:lvl1pPr>
              <a:defRPr/>
            </a:lvl1pPr>
          </a:lstStyle>
          <a:p>
            <a:pPr>
              <a:defRPr/>
            </a:pPr>
            <a:fld id="{B15D6FB2-9FA6-4338-9BF5-AEF4FA1A240F}" type="slidenum">
              <a:rPr lang="en-US"/>
              <a:pPr>
                <a:defRPr/>
              </a:pPr>
              <a:t>‹#›</a:t>
            </a:fld>
            <a:endParaRPr lang="en-US"/>
          </a:p>
        </p:txBody>
      </p:sp>
    </p:spTree>
    <p:extLst>
      <p:ext uri="{BB962C8B-B14F-4D97-AF65-F5344CB8AC3E}">
        <p14:creationId xmlns:p14="http://schemas.microsoft.com/office/powerpoint/2010/main" val="2636700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ABB372-D609-3601-E7B9-077BDA61A955}"/>
              </a:ext>
            </a:extLst>
          </p:cNvPr>
          <p:cNvSpPr>
            <a:spLocks noGrp="1"/>
          </p:cNvSpPr>
          <p:nvPr>
            <p:ph type="dt" sz="half" idx="10"/>
          </p:nvPr>
        </p:nvSpPr>
        <p:spPr/>
        <p:txBody>
          <a:bodyPr/>
          <a:lstStyle>
            <a:lvl1pPr>
              <a:defRPr/>
            </a:lvl1pPr>
          </a:lstStyle>
          <a:p>
            <a:pPr>
              <a:defRPr/>
            </a:pPr>
            <a:fld id="{B00DC57B-382B-4E64-BCC2-3532349372B1}" type="datetime1">
              <a:rPr lang="en-US"/>
              <a:pPr>
                <a:defRPr/>
              </a:pPr>
              <a:t>5/19/2023</a:t>
            </a:fld>
            <a:endParaRPr lang="en-US"/>
          </a:p>
        </p:txBody>
      </p:sp>
      <p:sp>
        <p:nvSpPr>
          <p:cNvPr id="5" name="Footer Placeholder 4">
            <a:extLst>
              <a:ext uri="{FF2B5EF4-FFF2-40B4-BE49-F238E27FC236}">
                <a16:creationId xmlns:a16="http://schemas.microsoft.com/office/drawing/2014/main" id="{4336B6E9-AA41-8C46-FA95-B14D3DD4AC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4609B71-8267-ACBA-E643-83CF06BC1B95}"/>
              </a:ext>
            </a:extLst>
          </p:cNvPr>
          <p:cNvSpPr>
            <a:spLocks noGrp="1"/>
          </p:cNvSpPr>
          <p:nvPr>
            <p:ph type="sldNum" sz="quarter" idx="12"/>
          </p:nvPr>
        </p:nvSpPr>
        <p:spPr/>
        <p:txBody>
          <a:bodyPr/>
          <a:lstStyle>
            <a:lvl1pPr>
              <a:defRPr/>
            </a:lvl1pPr>
          </a:lstStyle>
          <a:p>
            <a:pPr>
              <a:defRPr/>
            </a:pPr>
            <a:fld id="{9CAE5BB3-6BC0-4560-94BF-62C3C04A51B7}" type="slidenum">
              <a:rPr lang="en-US"/>
              <a:pPr>
                <a:defRPr/>
              </a:pPr>
              <a:t>‹#›</a:t>
            </a:fld>
            <a:endParaRPr lang="en-US"/>
          </a:p>
        </p:txBody>
      </p:sp>
    </p:spTree>
    <p:extLst>
      <p:ext uri="{BB962C8B-B14F-4D97-AF65-F5344CB8AC3E}">
        <p14:creationId xmlns:p14="http://schemas.microsoft.com/office/powerpoint/2010/main" val="317952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2C0CE76-5BF2-9BFE-B0F2-F069A01A6C2B}"/>
              </a:ext>
            </a:extLst>
          </p:cNvPr>
          <p:cNvSpPr>
            <a:spLocks noGrp="1"/>
          </p:cNvSpPr>
          <p:nvPr>
            <p:ph type="dt" sz="half" idx="10"/>
          </p:nvPr>
        </p:nvSpPr>
        <p:spPr/>
        <p:txBody>
          <a:bodyPr/>
          <a:lstStyle>
            <a:lvl1pPr>
              <a:defRPr/>
            </a:lvl1pPr>
          </a:lstStyle>
          <a:p>
            <a:pPr>
              <a:defRPr/>
            </a:pPr>
            <a:fld id="{6C6589B4-94B1-446C-B167-14258BA547D2}" type="datetime1">
              <a:rPr lang="en-US"/>
              <a:pPr>
                <a:defRPr/>
              </a:pPr>
              <a:t>5/19/2023</a:t>
            </a:fld>
            <a:endParaRPr lang="en-US"/>
          </a:p>
        </p:txBody>
      </p:sp>
      <p:sp>
        <p:nvSpPr>
          <p:cNvPr id="6" name="Footer Placeholder 4">
            <a:extLst>
              <a:ext uri="{FF2B5EF4-FFF2-40B4-BE49-F238E27FC236}">
                <a16:creationId xmlns:a16="http://schemas.microsoft.com/office/drawing/2014/main" id="{F5DBF7AE-53C9-C838-CD83-2929F376A19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A298875-0AEC-3A20-6258-04063EACE3FC}"/>
              </a:ext>
            </a:extLst>
          </p:cNvPr>
          <p:cNvSpPr>
            <a:spLocks noGrp="1"/>
          </p:cNvSpPr>
          <p:nvPr>
            <p:ph type="sldNum" sz="quarter" idx="12"/>
          </p:nvPr>
        </p:nvSpPr>
        <p:spPr/>
        <p:txBody>
          <a:bodyPr/>
          <a:lstStyle>
            <a:lvl1pPr>
              <a:defRPr/>
            </a:lvl1pPr>
          </a:lstStyle>
          <a:p>
            <a:pPr>
              <a:defRPr/>
            </a:pPr>
            <a:fld id="{DB23FE3B-81E7-4236-9E43-F58FA754BE0E}" type="slidenum">
              <a:rPr lang="en-US"/>
              <a:pPr>
                <a:defRPr/>
              </a:pPr>
              <a:t>‹#›</a:t>
            </a:fld>
            <a:endParaRPr lang="en-US"/>
          </a:p>
        </p:txBody>
      </p:sp>
    </p:spTree>
    <p:extLst>
      <p:ext uri="{BB962C8B-B14F-4D97-AF65-F5344CB8AC3E}">
        <p14:creationId xmlns:p14="http://schemas.microsoft.com/office/powerpoint/2010/main" val="4287847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2087F19-7D44-5211-D137-694DCC8D31A9}"/>
              </a:ext>
            </a:extLst>
          </p:cNvPr>
          <p:cNvSpPr>
            <a:spLocks noGrp="1"/>
          </p:cNvSpPr>
          <p:nvPr>
            <p:ph type="dt" sz="half" idx="10"/>
          </p:nvPr>
        </p:nvSpPr>
        <p:spPr/>
        <p:txBody>
          <a:bodyPr/>
          <a:lstStyle>
            <a:lvl1pPr>
              <a:defRPr/>
            </a:lvl1pPr>
          </a:lstStyle>
          <a:p>
            <a:pPr>
              <a:defRPr/>
            </a:pPr>
            <a:fld id="{964217A5-9F3E-48F2-B284-531B792625F7}" type="datetime1">
              <a:rPr lang="en-US"/>
              <a:pPr>
                <a:defRPr/>
              </a:pPr>
              <a:t>5/19/2023</a:t>
            </a:fld>
            <a:endParaRPr lang="en-US"/>
          </a:p>
        </p:txBody>
      </p:sp>
      <p:sp>
        <p:nvSpPr>
          <p:cNvPr id="8" name="Footer Placeholder 4">
            <a:extLst>
              <a:ext uri="{FF2B5EF4-FFF2-40B4-BE49-F238E27FC236}">
                <a16:creationId xmlns:a16="http://schemas.microsoft.com/office/drawing/2014/main" id="{4753A40E-7AF0-0AB0-AA42-FAECDE2E6F6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C1EEDD0-5DFA-6F32-69A3-85D248B9EDD4}"/>
              </a:ext>
            </a:extLst>
          </p:cNvPr>
          <p:cNvSpPr>
            <a:spLocks noGrp="1"/>
          </p:cNvSpPr>
          <p:nvPr>
            <p:ph type="sldNum" sz="quarter" idx="12"/>
          </p:nvPr>
        </p:nvSpPr>
        <p:spPr/>
        <p:txBody>
          <a:bodyPr/>
          <a:lstStyle>
            <a:lvl1pPr>
              <a:defRPr/>
            </a:lvl1pPr>
          </a:lstStyle>
          <a:p>
            <a:pPr>
              <a:defRPr/>
            </a:pPr>
            <a:fld id="{2037CAF4-9778-4F55-A146-4922EE7E51A9}" type="slidenum">
              <a:rPr lang="en-US"/>
              <a:pPr>
                <a:defRPr/>
              </a:pPr>
              <a:t>‹#›</a:t>
            </a:fld>
            <a:endParaRPr lang="en-US"/>
          </a:p>
        </p:txBody>
      </p:sp>
    </p:spTree>
    <p:extLst>
      <p:ext uri="{BB962C8B-B14F-4D97-AF65-F5344CB8AC3E}">
        <p14:creationId xmlns:p14="http://schemas.microsoft.com/office/powerpoint/2010/main" val="3159657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6BB9097-1825-A621-E6D0-6E17FC0D2EF3}"/>
              </a:ext>
            </a:extLst>
          </p:cNvPr>
          <p:cNvSpPr>
            <a:spLocks noGrp="1"/>
          </p:cNvSpPr>
          <p:nvPr>
            <p:ph type="dt" sz="half" idx="10"/>
          </p:nvPr>
        </p:nvSpPr>
        <p:spPr/>
        <p:txBody>
          <a:bodyPr/>
          <a:lstStyle>
            <a:lvl1pPr>
              <a:defRPr/>
            </a:lvl1pPr>
          </a:lstStyle>
          <a:p>
            <a:pPr>
              <a:defRPr/>
            </a:pPr>
            <a:fld id="{0CEE61D6-75B8-4454-B494-D77F7A19F574}" type="datetime1">
              <a:rPr lang="en-US"/>
              <a:pPr>
                <a:defRPr/>
              </a:pPr>
              <a:t>5/19/2023</a:t>
            </a:fld>
            <a:endParaRPr lang="en-US"/>
          </a:p>
        </p:txBody>
      </p:sp>
      <p:sp>
        <p:nvSpPr>
          <p:cNvPr id="4" name="Footer Placeholder 4">
            <a:extLst>
              <a:ext uri="{FF2B5EF4-FFF2-40B4-BE49-F238E27FC236}">
                <a16:creationId xmlns:a16="http://schemas.microsoft.com/office/drawing/2014/main" id="{727D593D-909C-F075-FAA6-A4464154B72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4D5FFEB-E968-378C-F6C1-0A056E01959C}"/>
              </a:ext>
            </a:extLst>
          </p:cNvPr>
          <p:cNvSpPr>
            <a:spLocks noGrp="1"/>
          </p:cNvSpPr>
          <p:nvPr>
            <p:ph type="sldNum" sz="quarter" idx="12"/>
          </p:nvPr>
        </p:nvSpPr>
        <p:spPr/>
        <p:txBody>
          <a:bodyPr/>
          <a:lstStyle>
            <a:lvl1pPr>
              <a:defRPr/>
            </a:lvl1pPr>
          </a:lstStyle>
          <a:p>
            <a:pPr>
              <a:defRPr/>
            </a:pPr>
            <a:fld id="{4BFFCC1E-F1CA-4A97-B415-4A17F5680781}" type="slidenum">
              <a:rPr lang="en-US"/>
              <a:pPr>
                <a:defRPr/>
              </a:pPr>
              <a:t>‹#›</a:t>
            </a:fld>
            <a:endParaRPr lang="en-US"/>
          </a:p>
        </p:txBody>
      </p:sp>
    </p:spTree>
    <p:extLst>
      <p:ext uri="{BB962C8B-B14F-4D97-AF65-F5344CB8AC3E}">
        <p14:creationId xmlns:p14="http://schemas.microsoft.com/office/powerpoint/2010/main" val="2646982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D6B7F9E-8BDC-4EC3-0D45-3372C0AA3064}"/>
              </a:ext>
            </a:extLst>
          </p:cNvPr>
          <p:cNvSpPr>
            <a:spLocks noGrp="1"/>
          </p:cNvSpPr>
          <p:nvPr>
            <p:ph type="dt" sz="half" idx="10"/>
          </p:nvPr>
        </p:nvSpPr>
        <p:spPr/>
        <p:txBody>
          <a:bodyPr/>
          <a:lstStyle>
            <a:lvl1pPr>
              <a:defRPr/>
            </a:lvl1pPr>
          </a:lstStyle>
          <a:p>
            <a:pPr>
              <a:defRPr/>
            </a:pPr>
            <a:fld id="{C6FE0F20-6DF0-4C84-A038-26805DB67925}" type="datetime1">
              <a:rPr lang="en-US"/>
              <a:pPr>
                <a:defRPr/>
              </a:pPr>
              <a:t>5/19/2023</a:t>
            </a:fld>
            <a:endParaRPr lang="en-US"/>
          </a:p>
        </p:txBody>
      </p:sp>
      <p:sp>
        <p:nvSpPr>
          <p:cNvPr id="3" name="Footer Placeholder 4">
            <a:extLst>
              <a:ext uri="{FF2B5EF4-FFF2-40B4-BE49-F238E27FC236}">
                <a16:creationId xmlns:a16="http://schemas.microsoft.com/office/drawing/2014/main" id="{6F65BFD9-0041-F39D-4B14-19BD5255AC3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1AA8164-793F-901E-3345-CE59658C46D2}"/>
              </a:ext>
            </a:extLst>
          </p:cNvPr>
          <p:cNvSpPr>
            <a:spLocks noGrp="1"/>
          </p:cNvSpPr>
          <p:nvPr>
            <p:ph type="sldNum" sz="quarter" idx="12"/>
          </p:nvPr>
        </p:nvSpPr>
        <p:spPr/>
        <p:txBody>
          <a:bodyPr/>
          <a:lstStyle>
            <a:lvl1pPr>
              <a:defRPr/>
            </a:lvl1pPr>
          </a:lstStyle>
          <a:p>
            <a:pPr>
              <a:defRPr/>
            </a:pPr>
            <a:fld id="{E338A8D1-181B-4D46-8595-A2494410E742}" type="slidenum">
              <a:rPr lang="en-US"/>
              <a:pPr>
                <a:defRPr/>
              </a:pPr>
              <a:t>‹#›</a:t>
            </a:fld>
            <a:endParaRPr lang="en-US"/>
          </a:p>
        </p:txBody>
      </p:sp>
    </p:spTree>
    <p:extLst>
      <p:ext uri="{BB962C8B-B14F-4D97-AF65-F5344CB8AC3E}">
        <p14:creationId xmlns:p14="http://schemas.microsoft.com/office/powerpoint/2010/main" val="1970603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148F029-7A61-B157-1D67-631A7E0D58FB}"/>
              </a:ext>
            </a:extLst>
          </p:cNvPr>
          <p:cNvSpPr>
            <a:spLocks noGrp="1"/>
          </p:cNvSpPr>
          <p:nvPr>
            <p:ph type="dt" sz="half" idx="10"/>
          </p:nvPr>
        </p:nvSpPr>
        <p:spPr/>
        <p:txBody>
          <a:bodyPr/>
          <a:lstStyle>
            <a:lvl1pPr>
              <a:defRPr/>
            </a:lvl1pPr>
          </a:lstStyle>
          <a:p>
            <a:pPr>
              <a:defRPr/>
            </a:pPr>
            <a:fld id="{63018AEA-4641-41EC-93D8-021FFCC73101}" type="datetime1">
              <a:rPr lang="en-US"/>
              <a:pPr>
                <a:defRPr/>
              </a:pPr>
              <a:t>5/19/2023</a:t>
            </a:fld>
            <a:endParaRPr lang="en-US"/>
          </a:p>
        </p:txBody>
      </p:sp>
      <p:sp>
        <p:nvSpPr>
          <p:cNvPr id="6" name="Footer Placeholder 4">
            <a:extLst>
              <a:ext uri="{FF2B5EF4-FFF2-40B4-BE49-F238E27FC236}">
                <a16:creationId xmlns:a16="http://schemas.microsoft.com/office/drawing/2014/main" id="{24EBFB2B-E821-57BB-F069-A077A4BED5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6066B3-FFA4-DFDE-10A1-8EFD1E525968}"/>
              </a:ext>
            </a:extLst>
          </p:cNvPr>
          <p:cNvSpPr>
            <a:spLocks noGrp="1"/>
          </p:cNvSpPr>
          <p:nvPr>
            <p:ph type="sldNum" sz="quarter" idx="12"/>
          </p:nvPr>
        </p:nvSpPr>
        <p:spPr/>
        <p:txBody>
          <a:bodyPr/>
          <a:lstStyle>
            <a:lvl1pPr>
              <a:defRPr/>
            </a:lvl1pPr>
          </a:lstStyle>
          <a:p>
            <a:pPr>
              <a:defRPr/>
            </a:pPr>
            <a:fld id="{68BAB59A-358E-41E9-91AE-123BB55D1043}" type="slidenum">
              <a:rPr lang="en-US"/>
              <a:pPr>
                <a:defRPr/>
              </a:pPr>
              <a:t>‹#›</a:t>
            </a:fld>
            <a:endParaRPr lang="en-US"/>
          </a:p>
        </p:txBody>
      </p:sp>
    </p:spTree>
    <p:extLst>
      <p:ext uri="{BB962C8B-B14F-4D97-AF65-F5344CB8AC3E}">
        <p14:creationId xmlns:p14="http://schemas.microsoft.com/office/powerpoint/2010/main" val="171001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C7E98D7-1215-6023-CAB6-B6D43A627DDD}"/>
              </a:ext>
            </a:extLst>
          </p:cNvPr>
          <p:cNvSpPr>
            <a:spLocks noGrp="1"/>
          </p:cNvSpPr>
          <p:nvPr>
            <p:ph type="dt" sz="half" idx="10"/>
          </p:nvPr>
        </p:nvSpPr>
        <p:spPr/>
        <p:txBody>
          <a:bodyPr/>
          <a:lstStyle>
            <a:lvl1pPr>
              <a:defRPr/>
            </a:lvl1pPr>
          </a:lstStyle>
          <a:p>
            <a:pPr>
              <a:defRPr/>
            </a:pPr>
            <a:fld id="{651AE79F-9985-4823-82D0-842ED43D337A}" type="datetime1">
              <a:rPr lang="en-US"/>
              <a:pPr>
                <a:defRPr/>
              </a:pPr>
              <a:t>5/19/2023</a:t>
            </a:fld>
            <a:endParaRPr lang="en-US"/>
          </a:p>
        </p:txBody>
      </p:sp>
      <p:sp>
        <p:nvSpPr>
          <p:cNvPr id="6" name="Footer Placeholder 4">
            <a:extLst>
              <a:ext uri="{FF2B5EF4-FFF2-40B4-BE49-F238E27FC236}">
                <a16:creationId xmlns:a16="http://schemas.microsoft.com/office/drawing/2014/main" id="{FF0B821A-8381-199B-4B57-46F20886444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8A304BF-2428-3A8F-4EC1-AD98748B731E}"/>
              </a:ext>
            </a:extLst>
          </p:cNvPr>
          <p:cNvSpPr>
            <a:spLocks noGrp="1"/>
          </p:cNvSpPr>
          <p:nvPr>
            <p:ph type="sldNum" sz="quarter" idx="12"/>
          </p:nvPr>
        </p:nvSpPr>
        <p:spPr/>
        <p:txBody>
          <a:bodyPr/>
          <a:lstStyle>
            <a:lvl1pPr>
              <a:defRPr/>
            </a:lvl1pPr>
          </a:lstStyle>
          <a:p>
            <a:pPr>
              <a:defRPr/>
            </a:pPr>
            <a:fld id="{C72CC59E-6843-4311-B3CA-B3E098B0F370}" type="slidenum">
              <a:rPr lang="en-US"/>
              <a:pPr>
                <a:defRPr/>
              </a:pPr>
              <a:t>‹#›</a:t>
            </a:fld>
            <a:endParaRPr lang="en-US"/>
          </a:p>
        </p:txBody>
      </p:sp>
    </p:spTree>
    <p:extLst>
      <p:ext uri="{BB962C8B-B14F-4D97-AF65-F5344CB8AC3E}">
        <p14:creationId xmlns:p14="http://schemas.microsoft.com/office/powerpoint/2010/main" val="221443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057F1-2341-2E96-E344-B4A6A59A17F2}"/>
              </a:ext>
            </a:extLst>
          </p:cNvPr>
          <p:cNvSpPr>
            <a:spLocks noGrp="1"/>
          </p:cNvSpPr>
          <p:nvPr>
            <p:ph type="dt" sz="half" idx="10"/>
          </p:nvPr>
        </p:nvSpPr>
        <p:spPr/>
        <p:txBody>
          <a:bodyPr/>
          <a:lstStyle>
            <a:lvl1pPr>
              <a:defRPr/>
            </a:lvl1pPr>
          </a:lstStyle>
          <a:p>
            <a:pPr>
              <a:defRPr/>
            </a:pPr>
            <a:fld id="{11612B77-2AD6-4592-B94E-937D7C2B9021}" type="datetime1">
              <a:rPr lang="en-US"/>
              <a:pPr>
                <a:defRPr/>
              </a:pPr>
              <a:t>5/19/2023</a:t>
            </a:fld>
            <a:endParaRPr lang="en-US"/>
          </a:p>
        </p:txBody>
      </p:sp>
      <p:sp>
        <p:nvSpPr>
          <p:cNvPr id="5" name="Footer Placeholder 4">
            <a:extLst>
              <a:ext uri="{FF2B5EF4-FFF2-40B4-BE49-F238E27FC236}">
                <a16:creationId xmlns:a16="http://schemas.microsoft.com/office/drawing/2014/main" id="{2683AF8B-EDDB-DACF-1D43-D261A4F698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071A596-68D7-76DF-0945-5A07182A3204}"/>
              </a:ext>
            </a:extLst>
          </p:cNvPr>
          <p:cNvSpPr>
            <a:spLocks noGrp="1"/>
          </p:cNvSpPr>
          <p:nvPr>
            <p:ph type="sldNum" sz="quarter" idx="12"/>
          </p:nvPr>
        </p:nvSpPr>
        <p:spPr/>
        <p:txBody>
          <a:bodyPr/>
          <a:lstStyle>
            <a:lvl1pPr>
              <a:defRPr/>
            </a:lvl1pPr>
          </a:lstStyle>
          <a:p>
            <a:pPr>
              <a:defRPr/>
            </a:pPr>
            <a:fld id="{E92D6E11-8659-468C-B714-2DDD595E367F}" type="slidenum">
              <a:rPr lang="en-US"/>
              <a:pPr>
                <a:defRPr/>
              </a:pPr>
              <a:t>‹#›</a:t>
            </a:fld>
            <a:endParaRPr lang="en-US"/>
          </a:p>
        </p:txBody>
      </p:sp>
    </p:spTree>
    <p:extLst>
      <p:ext uri="{BB962C8B-B14F-4D97-AF65-F5344CB8AC3E}">
        <p14:creationId xmlns:p14="http://schemas.microsoft.com/office/powerpoint/2010/main" val="1461073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6B0CB-6187-7B23-22F9-A4A6A411C650}"/>
              </a:ext>
            </a:extLst>
          </p:cNvPr>
          <p:cNvSpPr>
            <a:spLocks noGrp="1"/>
          </p:cNvSpPr>
          <p:nvPr>
            <p:ph type="dt" sz="half" idx="10"/>
          </p:nvPr>
        </p:nvSpPr>
        <p:spPr/>
        <p:txBody>
          <a:bodyPr/>
          <a:lstStyle>
            <a:lvl1pPr>
              <a:defRPr/>
            </a:lvl1pPr>
          </a:lstStyle>
          <a:p>
            <a:pPr>
              <a:defRPr/>
            </a:pPr>
            <a:fld id="{7499937A-F202-4520-AD98-EF0D63578BD4}" type="datetime1">
              <a:rPr lang="en-US"/>
              <a:pPr>
                <a:defRPr/>
              </a:pPr>
              <a:t>5/19/2023</a:t>
            </a:fld>
            <a:endParaRPr lang="en-US"/>
          </a:p>
        </p:txBody>
      </p:sp>
      <p:sp>
        <p:nvSpPr>
          <p:cNvPr id="5" name="Footer Placeholder 4">
            <a:extLst>
              <a:ext uri="{FF2B5EF4-FFF2-40B4-BE49-F238E27FC236}">
                <a16:creationId xmlns:a16="http://schemas.microsoft.com/office/drawing/2014/main" id="{514B44CD-0F88-6BD7-0B0A-6D53F45C51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6135F0C-DAE5-4919-11CB-6E0A7C49AD94}"/>
              </a:ext>
            </a:extLst>
          </p:cNvPr>
          <p:cNvSpPr>
            <a:spLocks noGrp="1"/>
          </p:cNvSpPr>
          <p:nvPr>
            <p:ph type="sldNum" sz="quarter" idx="12"/>
          </p:nvPr>
        </p:nvSpPr>
        <p:spPr/>
        <p:txBody>
          <a:bodyPr/>
          <a:lstStyle>
            <a:lvl1pPr>
              <a:defRPr/>
            </a:lvl1pPr>
          </a:lstStyle>
          <a:p>
            <a:pPr>
              <a:defRPr/>
            </a:pPr>
            <a:fld id="{0C655D43-3519-40FC-98B1-7BB89E2CD9CD}" type="slidenum">
              <a:rPr lang="en-US"/>
              <a:pPr>
                <a:defRPr/>
              </a:pPr>
              <a:t>‹#›</a:t>
            </a:fld>
            <a:endParaRPr lang="en-US"/>
          </a:p>
        </p:txBody>
      </p:sp>
    </p:spTree>
    <p:extLst>
      <p:ext uri="{BB962C8B-B14F-4D97-AF65-F5344CB8AC3E}">
        <p14:creationId xmlns:p14="http://schemas.microsoft.com/office/powerpoint/2010/main" val="3736782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Divider Slide">
    <p:bg>
      <p:bgPr>
        <a:solidFill>
          <a:schemeClr val="tx1"/>
        </a:solidFill>
        <a:effectLst/>
      </p:bgPr>
    </p:bg>
    <p:spTree>
      <p:nvGrpSpPr>
        <p:cNvPr id="1" name=""/>
        <p:cNvGrpSpPr/>
        <p:nvPr/>
      </p:nvGrpSpPr>
      <p:grpSpPr>
        <a:xfrm>
          <a:off x="0" y="0"/>
          <a:ext cx="0" cy="0"/>
          <a:chOff x="0" y="0"/>
          <a:chExt cx="0" cy="0"/>
        </a:xfrm>
      </p:grpSpPr>
      <p:pic>
        <p:nvPicPr>
          <p:cNvPr id="2" name="Grafik-Logo_RightIdea_White.png" descr="Grafik-Logo_RightIdea_White.png">
            <a:extLst>
              <a:ext uri="{FF2B5EF4-FFF2-40B4-BE49-F238E27FC236}">
                <a16:creationId xmlns:a16="http://schemas.microsoft.com/office/drawing/2014/main" id="{D604F74E-1FBF-C3E8-0589-AE97EB1CE60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88966"/>
          <a:stretch>
            <a:fillRect/>
          </a:stretch>
        </p:blipFill>
        <p:spPr bwMode="auto">
          <a:xfrm>
            <a:off x="168275" y="6459538"/>
            <a:ext cx="2032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597714388"/>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7_Text Slide">
    <p:bg>
      <p:bgPr>
        <a:solidFill>
          <a:srgbClr val="FFFFFF"/>
        </a:solidFill>
        <a:effectLst/>
      </p:bgPr>
    </p:bg>
    <p:spTree>
      <p:nvGrpSpPr>
        <p:cNvPr id="1" name=""/>
        <p:cNvGrpSpPr/>
        <p:nvPr/>
      </p:nvGrpSpPr>
      <p:grpSpPr>
        <a:xfrm>
          <a:off x="0" y="0"/>
          <a:ext cx="0" cy="0"/>
          <a:chOff x="0" y="0"/>
          <a:chExt cx="0" cy="0"/>
        </a:xfrm>
      </p:grpSpPr>
      <p:sp>
        <p:nvSpPr>
          <p:cNvPr id="22" name="Body Level One…"/>
          <p:cNvSpPr txBox="1">
            <a:spLocks noGrp="1"/>
          </p:cNvSpPr>
          <p:nvPr>
            <p:ph type="body" sz="quarter" idx="1"/>
          </p:nvPr>
        </p:nvSpPr>
        <p:spPr>
          <a:xfrm>
            <a:off x="928687" y="457200"/>
            <a:ext cx="5167314" cy="742950"/>
          </a:xfrm>
          <a:prstGeom prst="rect">
            <a:avLst/>
          </a:prstGeom>
        </p:spPr>
        <p:txBody>
          <a:bodyPr anchor="ctr">
            <a:normAutofit/>
          </a:bodyPr>
          <a:lstStyle>
            <a:lvl1pPr marL="0" indent="0">
              <a:buClrTx/>
              <a:buSzTx/>
              <a:buNone/>
              <a:defRPr sz="3000">
                <a:solidFill>
                  <a:srgbClr val="000000"/>
                </a:solidFill>
                <a:latin typeface="Gilroy SemiBold Italic"/>
                <a:ea typeface="Gilroy SemiBold Italic"/>
                <a:cs typeface="Gilroy SemiBold Italic"/>
                <a:sym typeface="Gilroy SemiBold"/>
              </a:defRPr>
            </a:lvl1pPr>
            <a:lvl2pPr marL="0" indent="0">
              <a:buClrTx/>
              <a:buSzTx/>
              <a:buNone/>
              <a:defRPr sz="3000">
                <a:solidFill>
                  <a:srgbClr val="000000"/>
                </a:solidFill>
                <a:latin typeface="Gilroy SemiBold Italic"/>
                <a:ea typeface="Gilroy SemiBold Italic"/>
                <a:cs typeface="Gilroy SemiBold Italic"/>
                <a:sym typeface="Gilroy SemiBold"/>
              </a:defRPr>
            </a:lvl2pPr>
            <a:lvl3pPr marL="825500" indent="-381000">
              <a:buClrTx/>
              <a:defRPr sz="3000">
                <a:solidFill>
                  <a:srgbClr val="000000"/>
                </a:solidFill>
                <a:latin typeface="Gilroy SemiBold Italic"/>
                <a:ea typeface="Gilroy SemiBold Italic"/>
                <a:cs typeface="Gilroy SemiBold Italic"/>
                <a:sym typeface="Gilroy SemiBold"/>
              </a:defRPr>
            </a:lvl3pPr>
            <a:lvl4pPr marL="1047750" indent="-381000">
              <a:buClrTx/>
              <a:defRPr sz="3000">
                <a:solidFill>
                  <a:srgbClr val="000000"/>
                </a:solidFill>
                <a:latin typeface="Gilroy SemiBold Italic"/>
                <a:ea typeface="Gilroy SemiBold Italic"/>
                <a:cs typeface="Gilroy SemiBold Italic"/>
                <a:sym typeface="Gilroy SemiBold"/>
              </a:defRPr>
            </a:lvl4pPr>
            <a:lvl5pPr marL="1270000" indent="-381000">
              <a:buClrTx/>
              <a:defRPr sz="3000">
                <a:solidFill>
                  <a:srgbClr val="000000"/>
                </a:solidFill>
                <a:latin typeface="Gilroy SemiBold Italic"/>
                <a:ea typeface="Gilroy SemiBold Italic"/>
                <a:cs typeface="Gilroy SemiBold Italic"/>
                <a:sym typeface="Gilroy SemiBold"/>
              </a:defRPr>
            </a:lvl5pPr>
          </a:lstStyle>
          <a:p>
            <a:r>
              <a:t>Body Level One</a:t>
            </a:r>
          </a:p>
          <a:p>
            <a:pPr lvl="1"/>
            <a:r>
              <a:t>Body Level Two</a:t>
            </a:r>
          </a:p>
          <a:p>
            <a:pPr lvl="2"/>
            <a:r>
              <a:t>Body Level Three</a:t>
            </a:r>
          </a:p>
          <a:p>
            <a:pPr lvl="3"/>
            <a:r>
              <a:t>Body Level Four</a:t>
            </a:r>
          </a:p>
          <a:p>
            <a:pPr lvl="4"/>
            <a:r>
              <a:t>Body Level Five</a:t>
            </a:r>
          </a:p>
        </p:txBody>
      </p:sp>
      <p:sp>
        <p:nvSpPr>
          <p:cNvPr id="23" name="Text Placeholder 9"/>
          <p:cNvSpPr>
            <a:spLocks noGrp="1"/>
          </p:cNvSpPr>
          <p:nvPr>
            <p:ph type="body" idx="21"/>
          </p:nvPr>
        </p:nvSpPr>
        <p:spPr>
          <a:xfrm>
            <a:off x="1042987" y="1728788"/>
            <a:ext cx="9315451" cy="4619626"/>
          </a:xfrm>
          <a:prstGeom prst="rect">
            <a:avLst/>
          </a:prstGeom>
        </p:spPr>
        <p:txBody>
          <a:bodyPr>
            <a:normAutofit/>
          </a:bodyPr>
          <a:lstStyle/>
          <a:p>
            <a:endParaRPr/>
          </a:p>
        </p:txBody>
      </p:sp>
      <p:sp>
        <p:nvSpPr>
          <p:cNvPr id="2" name="Slide Number">
            <a:extLst>
              <a:ext uri="{FF2B5EF4-FFF2-40B4-BE49-F238E27FC236}">
                <a16:creationId xmlns:a16="http://schemas.microsoft.com/office/drawing/2014/main" id="{44015044-5755-5101-D696-0BE1B6590C95}"/>
              </a:ext>
            </a:extLst>
          </p:cNvPr>
          <p:cNvSpPr txBox="1">
            <a:spLocks noGrp="1"/>
          </p:cNvSpPr>
          <p:nvPr>
            <p:ph type="sldNum" sz="quarter" idx="22"/>
          </p:nvPr>
        </p:nvSpPr>
        <p:spPr/>
        <p:txBody>
          <a:bodyPr/>
          <a:lstStyle>
            <a:lvl1pPr>
              <a:defRPr/>
            </a:lvl1pPr>
          </a:lstStyle>
          <a:p>
            <a:pPr>
              <a:defRPr/>
            </a:pPr>
            <a:fld id="{56021E0A-3D13-485E-A568-D117D7179E25}" type="slidenum">
              <a:rPr/>
              <a:pPr>
                <a:defRPr/>
              </a:pPr>
              <a:t>‹#›</a:t>
            </a:fld>
            <a:endParaRPr dirty="0"/>
          </a:p>
        </p:txBody>
      </p:sp>
    </p:spTree>
    <p:extLst>
      <p:ext uri="{BB962C8B-B14F-4D97-AF65-F5344CB8AC3E}">
        <p14:creationId xmlns:p14="http://schemas.microsoft.com/office/powerpoint/2010/main" val="30214742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E7152-1A0A-9D48-26D8-7B725ACB17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C4D319-B0E5-3939-5116-44368E848A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466912-7AAB-A7FF-11A4-223960BA16FD}"/>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504EE061-2677-36A9-C8BD-6D22E882E7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A30C59-D48A-9DA8-0C62-5EBE5BCD069A}"/>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4140790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7BB4-DAE1-BD2A-3D41-B14FA6E78F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A78DF4-64BF-488D-34B4-A0F7BBDFF7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BFBAD1-3DBE-FD2B-CFD9-DD79D841AEAD}"/>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B243EA9A-4AC0-D2D0-803F-6816013BA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73065E-52EB-D7B2-4D69-8C77064B2979}"/>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10654364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A91A7-DD4D-B3E9-1C9A-E59437A0C4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29F3B0-2839-08F9-2ABE-16E942659F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5BA74F-D1A3-4667-D40C-39CF2B9A7159}"/>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384AA59E-E98D-AA1F-626F-AE14905C5E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9920A-C954-7AEF-A941-5B36BC5297E4}"/>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201622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295D1-E6D8-2004-EBE9-4DD1D53C19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B85BDB-1DE6-A9F8-6387-4A58DA2254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91C399-4FC5-480C-839A-BAB15B3F2F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6440DD-32A6-46DB-CEEF-C1702BB0DCA7}"/>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6" name="Footer Placeholder 5">
            <a:extLst>
              <a:ext uri="{FF2B5EF4-FFF2-40B4-BE49-F238E27FC236}">
                <a16:creationId xmlns:a16="http://schemas.microsoft.com/office/drawing/2014/main" id="{78276A02-357C-8EB5-6C30-9114E9A4C3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258136-B7A6-156F-474E-D264B77C3052}"/>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138883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D33BF-A242-EB03-C574-0D16440423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C027B2-406F-F4FD-1C79-BFF07D75C1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2EE2C7-48AE-694D-25CF-4C97A5847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F35FCD-8188-A426-6997-2203FC3CB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3426A6-7576-2A77-D81A-0BCE80683A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FCBD9-9F0B-4AF6-4B68-8F70E5F8FDF2}"/>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8" name="Footer Placeholder 7">
            <a:extLst>
              <a:ext uri="{FF2B5EF4-FFF2-40B4-BE49-F238E27FC236}">
                <a16:creationId xmlns:a16="http://schemas.microsoft.com/office/drawing/2014/main" id="{DD2BE895-291B-1193-5BD9-A86F849568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371806-3B2F-5976-198D-B490E425E0B4}"/>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2021869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7F50-2E57-0C4B-7F2E-A329140852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5727F7-67E1-AFC9-401A-DA294F85A2E6}"/>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4" name="Footer Placeholder 3">
            <a:extLst>
              <a:ext uri="{FF2B5EF4-FFF2-40B4-BE49-F238E27FC236}">
                <a16:creationId xmlns:a16="http://schemas.microsoft.com/office/drawing/2014/main" id="{146B0F5C-2B6F-36E7-9047-45341CB01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FFF309-2D3D-F9CA-2284-75295DD87B1B}"/>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173404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5E5A8-1D13-DC2A-38D6-FEDC5B765879}"/>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3" name="Footer Placeholder 2">
            <a:extLst>
              <a:ext uri="{FF2B5EF4-FFF2-40B4-BE49-F238E27FC236}">
                <a16:creationId xmlns:a16="http://schemas.microsoft.com/office/drawing/2014/main" id="{B2B2F937-87D3-41B6-3D8A-7BDA3B83B0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725C3A-9D48-607D-3FF0-9F654CBB21F6}"/>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19065637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E6E7-6BDA-C637-75B2-CE3378FBF7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6B5F8C-E392-294B-EE90-C44C484037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657422-87A9-9F78-CA7F-F394AB9BDD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184B42-FD88-C63E-AE78-3B1EB0FAC8D8}"/>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6" name="Footer Placeholder 5">
            <a:extLst>
              <a:ext uri="{FF2B5EF4-FFF2-40B4-BE49-F238E27FC236}">
                <a16:creationId xmlns:a16="http://schemas.microsoft.com/office/drawing/2014/main" id="{03D34978-A48D-ED8E-5357-977C92FAB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F5C9A0-3120-F597-3B55-D258B72A4E96}"/>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359818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CE1F6-F43D-CA4C-2514-DAB831030E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F688D9-77CA-EBBF-08D0-D7341386C9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A8F600-3357-C986-12ED-3586D5F511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AE3EFD-27D4-5180-67D7-CA1073571DC0}"/>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6" name="Footer Placeholder 5">
            <a:extLst>
              <a:ext uri="{FF2B5EF4-FFF2-40B4-BE49-F238E27FC236}">
                <a16:creationId xmlns:a16="http://schemas.microsoft.com/office/drawing/2014/main" id="{4AD6EF86-09D9-2453-D4C2-65E1EF4EDA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1A17A6-D248-381D-CE59-E4746C73ABB7}"/>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42857586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ABB6-93E0-62C6-4BB6-0B14EEC6C4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B85AEB-B760-AC2B-B019-106E8637BD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88BB1D-026A-EF64-F1CB-72D0EC750416}"/>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6F5FCE9D-8D94-D099-EB1A-FD483184EE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5D4AC-84D5-85B9-6A30-D6932BE99E67}"/>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36112436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3C75B8-1935-DB7E-823E-11CED34984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E694B8-74B9-D4C1-89F3-57E43B5B38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9BC3A-8AF9-48D5-88DB-8E6E3C357F1A}"/>
              </a:ext>
            </a:extLst>
          </p:cNvPr>
          <p:cNvSpPr>
            <a:spLocks noGrp="1"/>
          </p:cNvSpPr>
          <p:nvPr>
            <p:ph type="dt" sz="half" idx="10"/>
          </p:nvPr>
        </p:nvSpPr>
        <p:spPr/>
        <p:txBody>
          <a:body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0400EA3F-B084-F1D0-1962-C1DE307F0C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BFA4D4-46DF-5190-9F39-079BC9101668}"/>
              </a:ext>
            </a:extLst>
          </p:cNvPr>
          <p:cNvSpPr>
            <a:spLocks noGrp="1"/>
          </p:cNvSpPr>
          <p:nvPr>
            <p:ph type="sldNum" sz="quarter" idx="12"/>
          </p:nvPr>
        </p:nvSpPr>
        <p:spPr/>
        <p:txBody>
          <a:bodyPr/>
          <a:lstStyle/>
          <a:p>
            <a:fld id="{4D68685B-B0B6-4A2B-9FD6-B5758AA02791}" type="slidenum">
              <a:rPr lang="en-US" smtClean="0"/>
              <a:t>‹#›</a:t>
            </a:fld>
            <a:endParaRPr lang="en-US"/>
          </a:p>
        </p:txBody>
      </p:sp>
    </p:spTree>
    <p:extLst>
      <p:ext uri="{BB962C8B-B14F-4D97-AF65-F5344CB8AC3E}">
        <p14:creationId xmlns:p14="http://schemas.microsoft.com/office/powerpoint/2010/main" val="15964062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Cover">
    <p:bg>
      <p:bgPr>
        <a:solidFill>
          <a:srgbClr val="182E4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592073"/>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8" name="Text Placeholder 7">
            <a:extLst>
              <a:ext uri="{FF2B5EF4-FFF2-40B4-BE49-F238E27FC236}">
                <a16:creationId xmlns:a16="http://schemas.microsoft.com/office/drawing/2014/main" id="{89A373A7-8E8A-2643-A29C-7CD1896C9A09}"/>
              </a:ext>
            </a:extLst>
          </p:cNvPr>
          <p:cNvSpPr>
            <a:spLocks noGrp="1"/>
          </p:cNvSpPr>
          <p:nvPr>
            <p:ph type="body" sz="quarter" idx="11"/>
          </p:nvPr>
        </p:nvSpPr>
        <p:spPr>
          <a:xfrm>
            <a:off x="928688" y="457200"/>
            <a:ext cx="5167312" cy="742950"/>
          </a:xfrm>
          <a:prstGeom prst="rect">
            <a:avLst/>
          </a:prstGeom>
        </p:spPr>
        <p:txBody>
          <a:bodyPr anchor="ctr" anchorCtr="0"/>
          <a:lstStyle>
            <a:lvl1pPr marL="0" indent="0">
              <a:buNone/>
              <a:defRPr sz="3000" b="1" i="0" baseline="0">
                <a:solidFill>
                  <a:schemeClr val="tx1"/>
                </a:solidFill>
                <a:latin typeface="Gilroy SemiBold" pitchFamily="2" charset="77"/>
              </a:defRPr>
            </a:lvl1pPr>
            <a:lvl2pPr marL="0" indent="0">
              <a:buNone/>
              <a:defRPr/>
            </a:lvl2pPr>
          </a:lstStyle>
          <a:p>
            <a:pPr lvl="0"/>
            <a:endParaRPr lang="en-US" dirty="0"/>
          </a:p>
        </p:txBody>
      </p:sp>
      <p:sp>
        <p:nvSpPr>
          <p:cNvPr id="10" name="Text Placeholder 9">
            <a:extLst>
              <a:ext uri="{FF2B5EF4-FFF2-40B4-BE49-F238E27FC236}">
                <a16:creationId xmlns:a16="http://schemas.microsoft.com/office/drawing/2014/main" id="{9DD1DCAD-4B5C-544E-8D42-09094DE906C5}"/>
              </a:ext>
            </a:extLst>
          </p:cNvPr>
          <p:cNvSpPr>
            <a:spLocks noGrp="1"/>
          </p:cNvSpPr>
          <p:nvPr>
            <p:ph type="body" sz="quarter" idx="12"/>
          </p:nvPr>
        </p:nvSpPr>
        <p:spPr>
          <a:xfrm>
            <a:off x="1042988" y="1696651"/>
            <a:ext cx="9315450" cy="4619625"/>
          </a:xfrm>
          <a:prstGeom prst="rect">
            <a:avLst/>
          </a:prstGeom>
        </p:spPr>
        <p:txBody>
          <a:bodyPr/>
          <a:lstStyle>
            <a:lvl1pPr>
              <a:defRPr sz="2000" b="0" i="0" baseline="0">
                <a:solidFill>
                  <a:schemeClr val="tx1"/>
                </a:solidFill>
                <a:latin typeface="Gilroy" pitchFamily="2" charset="77"/>
              </a:defRPr>
            </a:lvl1pPr>
            <a:lvl2pPr>
              <a:defRPr sz="2000" b="0" i="0" baseline="0">
                <a:solidFill>
                  <a:schemeClr val="tx1"/>
                </a:solidFill>
                <a:latin typeface="Gilroy" pitchFamily="2" charset="77"/>
              </a:defRPr>
            </a:lvl2pPr>
            <a:lvl3pPr>
              <a:defRPr sz="2000" b="0" i="0" baseline="0">
                <a:solidFill>
                  <a:schemeClr val="tx1"/>
                </a:solidFill>
                <a:latin typeface="Gilroy" pitchFamily="2" charset="77"/>
              </a:defRPr>
            </a:lvl3pPr>
            <a:lvl4pPr>
              <a:defRPr sz="1800" b="0" i="0" baseline="0">
                <a:solidFill>
                  <a:schemeClr val="tx1"/>
                </a:solidFill>
                <a:latin typeface="Gilroy Light" pitchFamily="2" charset="77"/>
              </a:defRPr>
            </a:lvl4pPr>
            <a:lvl5pPr>
              <a:defRPr sz="2000" b="0" i="0" baseline="0">
                <a:solidFill>
                  <a:schemeClr val="tx1"/>
                </a:solidFill>
                <a:latin typeface="Gilroy" pitchFamily="2" charset="77"/>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spTree>
    <p:extLst>
      <p:ext uri="{BB962C8B-B14F-4D97-AF65-F5344CB8AC3E}">
        <p14:creationId xmlns:p14="http://schemas.microsoft.com/office/powerpoint/2010/main" val="2535736455"/>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Tree>
    <p:extLst>
      <p:ext uri="{BB962C8B-B14F-4D97-AF65-F5344CB8AC3E}">
        <p14:creationId xmlns:p14="http://schemas.microsoft.com/office/powerpoint/2010/main" val="2555455854"/>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ext Slide">
    <p:spTree>
      <p:nvGrpSpPr>
        <p:cNvPr id="1" name=""/>
        <p:cNvGrpSpPr/>
        <p:nvPr/>
      </p:nvGrpSpPr>
      <p:grpSpPr>
        <a:xfrm>
          <a:off x="0" y="0"/>
          <a:ext cx="0" cy="0"/>
          <a:chOff x="0" y="0"/>
          <a:chExt cx="0" cy="0"/>
        </a:xfrm>
      </p:grpSpPr>
      <p:graphicFrame>
        <p:nvGraphicFramePr>
          <p:cNvPr id="17" name="Table 2">
            <a:extLst>
              <a:ext uri="{FF2B5EF4-FFF2-40B4-BE49-F238E27FC236}">
                <a16:creationId xmlns:a16="http://schemas.microsoft.com/office/drawing/2014/main" id="{AE321A9B-FB3C-2241-9C6B-55FF6081F50C}"/>
              </a:ext>
            </a:extLst>
          </p:cNvPr>
          <p:cNvGraphicFramePr>
            <a:graphicFrameLocks noGrp="1"/>
          </p:cNvGraphicFramePr>
          <p:nvPr userDrawn="1">
            <p:extLst>
              <p:ext uri="{D42A27DB-BD31-4B8C-83A1-F6EECF244321}">
                <p14:modId xmlns:p14="http://schemas.microsoft.com/office/powerpoint/2010/main" val="2734315391"/>
              </p:ext>
            </p:extLst>
          </p:nvPr>
        </p:nvGraphicFramePr>
        <p:xfrm>
          <a:off x="1489211" y="943037"/>
          <a:ext cx="10311396" cy="5445063"/>
        </p:xfrm>
        <a:graphic>
          <a:graphicData uri="http://schemas.openxmlformats.org/drawingml/2006/table">
            <a:tbl>
              <a:tblPr firstRow="1" bandRow="1">
                <a:tableStyleId>{5940675A-B579-460E-94D1-54222C63F5DA}</a:tableStyleId>
              </a:tblPr>
              <a:tblGrid>
                <a:gridCol w="859283">
                  <a:extLst>
                    <a:ext uri="{9D8B030D-6E8A-4147-A177-3AD203B41FA5}">
                      <a16:colId xmlns:a16="http://schemas.microsoft.com/office/drawing/2014/main" val="3558723191"/>
                    </a:ext>
                  </a:extLst>
                </a:gridCol>
                <a:gridCol w="859283">
                  <a:extLst>
                    <a:ext uri="{9D8B030D-6E8A-4147-A177-3AD203B41FA5}">
                      <a16:colId xmlns:a16="http://schemas.microsoft.com/office/drawing/2014/main" val="2264085060"/>
                    </a:ext>
                  </a:extLst>
                </a:gridCol>
                <a:gridCol w="859283">
                  <a:extLst>
                    <a:ext uri="{9D8B030D-6E8A-4147-A177-3AD203B41FA5}">
                      <a16:colId xmlns:a16="http://schemas.microsoft.com/office/drawing/2014/main" val="981872496"/>
                    </a:ext>
                  </a:extLst>
                </a:gridCol>
                <a:gridCol w="859283">
                  <a:extLst>
                    <a:ext uri="{9D8B030D-6E8A-4147-A177-3AD203B41FA5}">
                      <a16:colId xmlns:a16="http://schemas.microsoft.com/office/drawing/2014/main" val="692176528"/>
                    </a:ext>
                  </a:extLst>
                </a:gridCol>
                <a:gridCol w="859283">
                  <a:extLst>
                    <a:ext uri="{9D8B030D-6E8A-4147-A177-3AD203B41FA5}">
                      <a16:colId xmlns:a16="http://schemas.microsoft.com/office/drawing/2014/main" val="4162704286"/>
                    </a:ext>
                  </a:extLst>
                </a:gridCol>
                <a:gridCol w="859283">
                  <a:extLst>
                    <a:ext uri="{9D8B030D-6E8A-4147-A177-3AD203B41FA5}">
                      <a16:colId xmlns:a16="http://schemas.microsoft.com/office/drawing/2014/main" val="2943111433"/>
                    </a:ext>
                  </a:extLst>
                </a:gridCol>
                <a:gridCol w="859283">
                  <a:extLst>
                    <a:ext uri="{9D8B030D-6E8A-4147-A177-3AD203B41FA5}">
                      <a16:colId xmlns:a16="http://schemas.microsoft.com/office/drawing/2014/main" val="3699223167"/>
                    </a:ext>
                  </a:extLst>
                </a:gridCol>
                <a:gridCol w="859283">
                  <a:extLst>
                    <a:ext uri="{9D8B030D-6E8A-4147-A177-3AD203B41FA5}">
                      <a16:colId xmlns:a16="http://schemas.microsoft.com/office/drawing/2014/main" val="2533739968"/>
                    </a:ext>
                  </a:extLst>
                </a:gridCol>
                <a:gridCol w="859283">
                  <a:extLst>
                    <a:ext uri="{9D8B030D-6E8A-4147-A177-3AD203B41FA5}">
                      <a16:colId xmlns:a16="http://schemas.microsoft.com/office/drawing/2014/main" val="4073316257"/>
                    </a:ext>
                  </a:extLst>
                </a:gridCol>
                <a:gridCol w="859283">
                  <a:extLst>
                    <a:ext uri="{9D8B030D-6E8A-4147-A177-3AD203B41FA5}">
                      <a16:colId xmlns:a16="http://schemas.microsoft.com/office/drawing/2014/main" val="2596340124"/>
                    </a:ext>
                  </a:extLst>
                </a:gridCol>
                <a:gridCol w="859283">
                  <a:extLst>
                    <a:ext uri="{9D8B030D-6E8A-4147-A177-3AD203B41FA5}">
                      <a16:colId xmlns:a16="http://schemas.microsoft.com/office/drawing/2014/main" val="3155175019"/>
                    </a:ext>
                  </a:extLst>
                </a:gridCol>
                <a:gridCol w="859283">
                  <a:extLst>
                    <a:ext uri="{9D8B030D-6E8A-4147-A177-3AD203B41FA5}">
                      <a16:colId xmlns:a16="http://schemas.microsoft.com/office/drawing/2014/main" val="1766918819"/>
                    </a:ext>
                  </a:extLst>
                </a:gridCol>
              </a:tblGrid>
              <a:tr h="3106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August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September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41275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October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November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December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January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February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March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April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89186102"/>
                  </a:ext>
                </a:extLst>
              </a:tr>
              <a:tr h="5134452">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6234517"/>
                  </a:ext>
                </a:extLst>
              </a:tr>
            </a:tbl>
          </a:graphicData>
        </a:graphic>
      </p:graphicFrame>
    </p:spTree>
    <p:extLst>
      <p:ext uri="{BB962C8B-B14F-4D97-AF65-F5344CB8AC3E}">
        <p14:creationId xmlns:p14="http://schemas.microsoft.com/office/powerpoint/2010/main" val="2646543959"/>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1156836"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a:cxnSpLocks/>
          </p:cNvCxnSpPr>
          <p:nvPr userDrawn="1"/>
        </p:nvCxnSpPr>
        <p:spPr>
          <a:xfrm>
            <a:off x="659147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851345" y="1298915"/>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21138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8" name="Straight Connector 57">
            <a:extLst>
              <a:ext uri="{FF2B5EF4-FFF2-40B4-BE49-F238E27FC236}">
                <a16:creationId xmlns:a16="http://schemas.microsoft.com/office/drawing/2014/main" id="{6EF8CC61-48F0-F34C-B9E4-87CFAAF99D69}"/>
              </a:ext>
            </a:extLst>
          </p:cNvPr>
          <p:cNvCxnSpPr>
            <a:cxnSpLocks/>
          </p:cNvCxnSpPr>
          <p:nvPr userDrawn="1"/>
        </p:nvCxnSpPr>
        <p:spPr>
          <a:xfrm>
            <a:off x="568570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61322A53-215E-D04C-B05F-F6EB6FA76CE3}"/>
              </a:ext>
            </a:extLst>
          </p:cNvPr>
          <p:cNvCxnSpPr>
            <a:cxnSpLocks/>
          </p:cNvCxnSpPr>
          <p:nvPr userDrawn="1"/>
        </p:nvCxnSpPr>
        <p:spPr>
          <a:xfrm>
            <a:off x="4779931"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3" name="Straight Connector 62">
            <a:extLst>
              <a:ext uri="{FF2B5EF4-FFF2-40B4-BE49-F238E27FC236}">
                <a16:creationId xmlns:a16="http://schemas.microsoft.com/office/drawing/2014/main" id="{85877D70-2D7A-2947-86AE-F02B70AC8C8C}"/>
              </a:ext>
            </a:extLst>
          </p:cNvPr>
          <p:cNvCxnSpPr>
            <a:cxnSpLocks/>
          </p:cNvCxnSpPr>
          <p:nvPr userDrawn="1"/>
        </p:nvCxnSpPr>
        <p:spPr>
          <a:xfrm>
            <a:off x="387415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5" name="Straight Connector 64">
            <a:extLst>
              <a:ext uri="{FF2B5EF4-FFF2-40B4-BE49-F238E27FC236}">
                <a16:creationId xmlns:a16="http://schemas.microsoft.com/office/drawing/2014/main" id="{3A50CE51-B3C3-7344-B4CB-E61DA1E1C509}"/>
              </a:ext>
            </a:extLst>
          </p:cNvPr>
          <p:cNvCxnSpPr>
            <a:cxnSpLocks/>
          </p:cNvCxnSpPr>
          <p:nvPr userDrawn="1"/>
        </p:nvCxnSpPr>
        <p:spPr>
          <a:xfrm>
            <a:off x="2968383"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6" name="Straight Connector 65">
            <a:extLst>
              <a:ext uri="{FF2B5EF4-FFF2-40B4-BE49-F238E27FC236}">
                <a16:creationId xmlns:a16="http://schemas.microsoft.com/office/drawing/2014/main" id="{DC41E894-9651-EE4B-B730-4B06E6B92DA9}"/>
              </a:ext>
            </a:extLst>
          </p:cNvPr>
          <p:cNvCxnSpPr>
            <a:cxnSpLocks/>
          </p:cNvCxnSpPr>
          <p:nvPr userDrawn="1"/>
        </p:nvCxnSpPr>
        <p:spPr>
          <a:xfrm>
            <a:off x="2062610"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8" name="Straight Connector 67">
            <a:extLst>
              <a:ext uri="{FF2B5EF4-FFF2-40B4-BE49-F238E27FC236}">
                <a16:creationId xmlns:a16="http://schemas.microsoft.com/office/drawing/2014/main" id="{C8BB185E-5E73-0046-A621-008C4B3DA27C}"/>
              </a:ext>
            </a:extLst>
          </p:cNvPr>
          <p:cNvCxnSpPr>
            <a:cxnSpLocks/>
          </p:cNvCxnSpPr>
          <p:nvPr userDrawn="1"/>
        </p:nvCxnSpPr>
        <p:spPr>
          <a:xfrm>
            <a:off x="1112034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9" name="Straight Connector 68">
            <a:extLst>
              <a:ext uri="{FF2B5EF4-FFF2-40B4-BE49-F238E27FC236}">
                <a16:creationId xmlns:a16="http://schemas.microsoft.com/office/drawing/2014/main" id="{015A0737-BCF7-BC42-B9C3-31E755AE5285}"/>
              </a:ext>
            </a:extLst>
          </p:cNvPr>
          <p:cNvCxnSpPr>
            <a:cxnSpLocks/>
          </p:cNvCxnSpPr>
          <p:nvPr userDrawn="1"/>
        </p:nvCxnSpPr>
        <p:spPr>
          <a:xfrm>
            <a:off x="102145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0" name="Straight Connector 69">
            <a:extLst>
              <a:ext uri="{FF2B5EF4-FFF2-40B4-BE49-F238E27FC236}">
                <a16:creationId xmlns:a16="http://schemas.microsoft.com/office/drawing/2014/main" id="{3B5C3B10-B4E3-D744-AAAD-BB9A1FC41FF8}"/>
              </a:ext>
            </a:extLst>
          </p:cNvPr>
          <p:cNvCxnSpPr>
            <a:cxnSpLocks/>
          </p:cNvCxnSpPr>
          <p:nvPr userDrawn="1"/>
        </p:nvCxnSpPr>
        <p:spPr>
          <a:xfrm>
            <a:off x="9308799"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1" name="Straight Connector 70">
            <a:extLst>
              <a:ext uri="{FF2B5EF4-FFF2-40B4-BE49-F238E27FC236}">
                <a16:creationId xmlns:a16="http://schemas.microsoft.com/office/drawing/2014/main" id="{3C5192F1-7810-7B4E-88CE-4C108A2DA160}"/>
              </a:ext>
            </a:extLst>
          </p:cNvPr>
          <p:cNvCxnSpPr>
            <a:cxnSpLocks/>
          </p:cNvCxnSpPr>
          <p:nvPr userDrawn="1"/>
        </p:nvCxnSpPr>
        <p:spPr>
          <a:xfrm>
            <a:off x="840302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2" name="Straight Connector 71">
            <a:extLst>
              <a:ext uri="{FF2B5EF4-FFF2-40B4-BE49-F238E27FC236}">
                <a16:creationId xmlns:a16="http://schemas.microsoft.com/office/drawing/2014/main" id="{AE42B4C9-33F9-E441-A451-9706E473CE13}"/>
              </a:ext>
            </a:extLst>
          </p:cNvPr>
          <p:cNvCxnSpPr>
            <a:cxnSpLocks/>
          </p:cNvCxnSpPr>
          <p:nvPr userDrawn="1"/>
        </p:nvCxnSpPr>
        <p:spPr>
          <a:xfrm>
            <a:off x="7497251"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840883936"/>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 name="Rectangle">
            <a:extLst>
              <a:ext uri="{FF2B5EF4-FFF2-40B4-BE49-F238E27FC236}">
                <a16:creationId xmlns:a16="http://schemas.microsoft.com/office/drawing/2014/main" id="{2C99107C-8816-4E45-AB5C-76B2386716FD}"/>
              </a:ext>
            </a:extLst>
          </p:cNvPr>
          <p:cNvSpPr/>
          <p:nvPr userDrawn="1"/>
        </p:nvSpPr>
        <p:spPr>
          <a:xfrm>
            <a:off x="507709" y="508000"/>
            <a:ext cx="3810001" cy="5842000"/>
          </a:xfrm>
          <a:prstGeom prst="rect">
            <a:avLst/>
          </a:prstGeom>
          <a:solidFill>
            <a:srgbClr val="F5F5F5"/>
          </a:solidFill>
          <a:ln w="12700">
            <a:miter lim="400000"/>
          </a:ln>
        </p:spPr>
        <p:txBody>
          <a:bodyPr lIns="25400" tIns="25400" rIns="25400" bIns="25400" anchor="ctr"/>
          <a:lstStyle/>
          <a:p>
            <a:pPr defTabSz="412750">
              <a:spcBef>
                <a:spcPts val="1500"/>
              </a:spcBef>
              <a:defRPr sz="3200" b="1">
                <a:solidFill>
                  <a:srgbClr val="F5F5F5"/>
                </a:solidFill>
                <a:latin typeface="Gilroy Bold"/>
                <a:ea typeface="Gilroy Bold"/>
                <a:cs typeface="Gilroy Bold"/>
                <a:sym typeface="Gilroy"/>
              </a:defRPr>
            </a:pPr>
            <a:endParaRPr sz="1600" dirty="0"/>
          </a:p>
        </p:txBody>
      </p:sp>
    </p:spTree>
    <p:extLst>
      <p:ext uri="{BB962C8B-B14F-4D97-AF65-F5344CB8AC3E}">
        <p14:creationId xmlns:p14="http://schemas.microsoft.com/office/powerpoint/2010/main" val="127252650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rgbClr val="182E48"/>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Tree>
    <p:extLst>
      <p:ext uri="{BB962C8B-B14F-4D97-AF65-F5344CB8AC3E}">
        <p14:creationId xmlns:p14="http://schemas.microsoft.com/office/powerpoint/2010/main" val="3928313013"/>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ivider Slid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63716"/>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End Slide">
    <p:bg>
      <p:bgPr>
        <a:solidFill>
          <a:schemeClr val="accent6">
            <a:hueOff val="-4390991"/>
            <a:satOff val="-83104"/>
            <a:lumOff val="-44713"/>
          </a:schemeClr>
        </a:solidFill>
        <a:effectLst/>
      </p:bgPr>
    </p:bg>
    <p:spTree>
      <p:nvGrpSpPr>
        <p:cNvPr id="1" name=""/>
        <p:cNvGrpSpPr/>
        <p:nvPr/>
      </p:nvGrpSpPr>
      <p:grpSpPr>
        <a:xfrm>
          <a:off x="0" y="0"/>
          <a:ext cx="0" cy="0"/>
          <a:chOff x="0" y="0"/>
          <a:chExt cx="0" cy="0"/>
        </a:xfrm>
      </p:grpSpPr>
      <p:pic>
        <p:nvPicPr>
          <p:cNvPr id="73" name="Grafik-Logo_RightIdea_White.png" descr="Grafik-Logo_RightIdea_White.png"/>
          <p:cNvPicPr>
            <a:picLocks noChangeAspect="1"/>
          </p:cNvPicPr>
          <p:nvPr/>
        </p:nvPicPr>
        <p:blipFill>
          <a:blip r:embed="rId2"/>
          <a:stretch>
            <a:fillRect/>
          </a:stretch>
        </p:blipFill>
        <p:spPr>
          <a:xfrm>
            <a:off x="4105555" y="3322713"/>
            <a:ext cx="3980889" cy="616248"/>
          </a:xfrm>
          <a:prstGeom prst="rect">
            <a:avLst/>
          </a:prstGeom>
          <a:ln w="12700">
            <a:miter lim="400000"/>
          </a:ln>
        </p:spPr>
      </p:pic>
    </p:spTree>
    <p:extLst>
      <p:ext uri="{BB962C8B-B14F-4D97-AF65-F5344CB8AC3E}">
        <p14:creationId xmlns:p14="http://schemas.microsoft.com/office/powerpoint/2010/main" val="233990847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8" name="Text Placeholder 7">
            <a:extLst>
              <a:ext uri="{FF2B5EF4-FFF2-40B4-BE49-F238E27FC236}">
                <a16:creationId xmlns:a16="http://schemas.microsoft.com/office/drawing/2014/main" id="{89A373A7-8E8A-2643-A29C-7CD1896C9A09}"/>
              </a:ext>
            </a:extLst>
          </p:cNvPr>
          <p:cNvSpPr>
            <a:spLocks noGrp="1"/>
          </p:cNvSpPr>
          <p:nvPr>
            <p:ph type="body" sz="quarter" idx="11"/>
          </p:nvPr>
        </p:nvSpPr>
        <p:spPr>
          <a:xfrm>
            <a:off x="928688" y="457200"/>
            <a:ext cx="5167312" cy="742950"/>
          </a:xfrm>
          <a:prstGeom prst="rect">
            <a:avLst/>
          </a:prstGeom>
        </p:spPr>
        <p:txBody>
          <a:bodyPr anchor="ctr" anchorCtr="0"/>
          <a:lstStyle>
            <a:lvl1pPr marL="0" indent="0">
              <a:buNone/>
              <a:defRPr sz="3000" b="1" i="0" baseline="0">
                <a:solidFill>
                  <a:schemeClr val="tx1"/>
                </a:solidFill>
                <a:latin typeface="Gilroy SemiBold" pitchFamily="2" charset="77"/>
              </a:defRPr>
            </a:lvl1pPr>
            <a:lvl2pPr marL="0" indent="0">
              <a:buNone/>
              <a:defRPr/>
            </a:lvl2pPr>
          </a:lstStyle>
          <a:p>
            <a:pPr lvl="0"/>
            <a:endParaRPr lang="en-US" dirty="0"/>
          </a:p>
        </p:txBody>
      </p:sp>
      <p:sp>
        <p:nvSpPr>
          <p:cNvPr id="10" name="Text Placeholder 9">
            <a:extLst>
              <a:ext uri="{FF2B5EF4-FFF2-40B4-BE49-F238E27FC236}">
                <a16:creationId xmlns:a16="http://schemas.microsoft.com/office/drawing/2014/main" id="{9DD1DCAD-4B5C-544E-8D42-09094DE906C5}"/>
              </a:ext>
            </a:extLst>
          </p:cNvPr>
          <p:cNvSpPr>
            <a:spLocks noGrp="1"/>
          </p:cNvSpPr>
          <p:nvPr>
            <p:ph type="body" sz="quarter" idx="12"/>
          </p:nvPr>
        </p:nvSpPr>
        <p:spPr>
          <a:xfrm>
            <a:off x="1042988" y="1728788"/>
            <a:ext cx="9315450" cy="4619625"/>
          </a:xfrm>
          <a:prstGeom prst="rect">
            <a:avLst/>
          </a:prstGeom>
        </p:spPr>
        <p:txBody>
          <a:bodyPr/>
          <a:lstStyle>
            <a:lvl1pPr>
              <a:defRPr sz="2000" b="0" i="0" baseline="0">
                <a:solidFill>
                  <a:schemeClr val="tx1"/>
                </a:solidFill>
                <a:latin typeface="Gilroy" pitchFamily="2" charset="77"/>
              </a:defRPr>
            </a:lvl1pPr>
            <a:lvl2pPr>
              <a:defRPr sz="2000" b="0" i="0" baseline="0">
                <a:solidFill>
                  <a:schemeClr val="tx1"/>
                </a:solidFill>
                <a:latin typeface="Gilroy" pitchFamily="2" charset="77"/>
              </a:defRPr>
            </a:lvl2pPr>
            <a:lvl3pPr>
              <a:defRPr sz="2000" b="0" i="0" baseline="0">
                <a:solidFill>
                  <a:schemeClr val="tx1"/>
                </a:solidFill>
                <a:latin typeface="Gilroy" pitchFamily="2" charset="77"/>
              </a:defRPr>
            </a:lvl3pPr>
            <a:lvl4pPr>
              <a:defRPr sz="1800" b="0" i="0" baseline="0">
                <a:solidFill>
                  <a:schemeClr val="tx1"/>
                </a:solidFill>
                <a:latin typeface="Gilroy Light" pitchFamily="2" charset="77"/>
              </a:defRPr>
            </a:lvl4pPr>
            <a:lvl5pPr>
              <a:defRPr sz="2000" b="0" i="0" baseline="0">
                <a:solidFill>
                  <a:schemeClr val="tx1"/>
                </a:solidFill>
                <a:latin typeface="Gilroy" pitchFamily="2" charset="77"/>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spTree>
    <p:extLst>
      <p:ext uri="{BB962C8B-B14F-4D97-AF65-F5344CB8AC3E}">
        <p14:creationId xmlns:p14="http://schemas.microsoft.com/office/powerpoint/2010/main" val="3410434487"/>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1156836"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21138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8" name="Straight Connector 67">
            <a:extLst>
              <a:ext uri="{FF2B5EF4-FFF2-40B4-BE49-F238E27FC236}">
                <a16:creationId xmlns:a16="http://schemas.microsoft.com/office/drawing/2014/main" id="{C8BB185E-5E73-0046-A621-008C4B3DA27C}"/>
              </a:ext>
            </a:extLst>
          </p:cNvPr>
          <p:cNvCxnSpPr>
            <a:cxnSpLocks/>
          </p:cNvCxnSpPr>
          <p:nvPr userDrawn="1"/>
        </p:nvCxnSpPr>
        <p:spPr>
          <a:xfrm>
            <a:off x="11192102" y="506437"/>
            <a:ext cx="0" cy="5972184"/>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grpSp>
        <p:nvGrpSpPr>
          <p:cNvPr id="20" name="Group 19">
            <a:extLst>
              <a:ext uri="{FF2B5EF4-FFF2-40B4-BE49-F238E27FC236}">
                <a16:creationId xmlns:a16="http://schemas.microsoft.com/office/drawing/2014/main" id="{62139262-D35A-6F45-9491-649AF817CE89}"/>
              </a:ext>
            </a:extLst>
          </p:cNvPr>
          <p:cNvGrpSpPr/>
          <p:nvPr userDrawn="1"/>
        </p:nvGrpSpPr>
        <p:grpSpPr>
          <a:xfrm>
            <a:off x="52867" y="720105"/>
            <a:ext cx="11346517" cy="468472"/>
            <a:chOff x="851345" y="804775"/>
            <a:chExt cx="11346517" cy="468472"/>
          </a:xfrm>
        </p:grpSpPr>
        <p:cxnSp>
          <p:nvCxnSpPr>
            <p:cNvPr id="21" name="Straight Connector 20">
              <a:extLst>
                <a:ext uri="{FF2B5EF4-FFF2-40B4-BE49-F238E27FC236}">
                  <a16:creationId xmlns:a16="http://schemas.microsoft.com/office/drawing/2014/main" id="{00555DB2-0004-9A41-9E60-037BA18357D0}"/>
                </a:ext>
              </a:extLst>
            </p:cNvPr>
            <p:cNvCxnSpPr>
              <a:cxnSpLocks/>
            </p:cNvCxnSpPr>
            <p:nvPr userDrawn="1"/>
          </p:nvCxnSpPr>
          <p:spPr>
            <a:xfrm flipV="1">
              <a:off x="851345" y="1188844"/>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2" name="July">
              <a:extLst>
                <a:ext uri="{FF2B5EF4-FFF2-40B4-BE49-F238E27FC236}">
                  <a16:creationId xmlns:a16="http://schemas.microsoft.com/office/drawing/2014/main" id="{15D318D6-2A7D-7D43-9B4F-439FF0148950}"/>
                </a:ext>
              </a:extLst>
            </p:cNvPr>
            <p:cNvSpPr/>
            <p:nvPr userDrawn="1"/>
          </p:nvSpPr>
          <p:spPr>
            <a:xfrm>
              <a:off x="1928111"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May</a:t>
              </a:r>
              <a:endParaRPr sz="1000" dirty="0">
                <a:solidFill>
                  <a:srgbClr val="000000"/>
                </a:solidFill>
                <a:latin typeface="Gilroy" pitchFamily="2" charset="77"/>
              </a:endParaRPr>
            </a:p>
          </p:txBody>
        </p:sp>
        <p:sp>
          <p:nvSpPr>
            <p:cNvPr id="23" name="July">
              <a:extLst>
                <a:ext uri="{FF2B5EF4-FFF2-40B4-BE49-F238E27FC236}">
                  <a16:creationId xmlns:a16="http://schemas.microsoft.com/office/drawing/2014/main" id="{C5FEC808-0D26-FF4B-9F2A-739252AE395C}"/>
                </a:ext>
              </a:extLst>
            </p:cNvPr>
            <p:cNvSpPr/>
            <p:nvPr userDrawn="1"/>
          </p:nvSpPr>
          <p:spPr>
            <a:xfrm>
              <a:off x="2744600"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June</a:t>
              </a:r>
              <a:endParaRPr sz="1000" dirty="0">
                <a:solidFill>
                  <a:srgbClr val="000000"/>
                </a:solidFill>
                <a:latin typeface="Gilroy" pitchFamily="2" charset="77"/>
              </a:endParaRPr>
            </a:p>
          </p:txBody>
        </p:sp>
        <p:sp>
          <p:nvSpPr>
            <p:cNvPr id="24" name="July">
              <a:extLst>
                <a:ext uri="{FF2B5EF4-FFF2-40B4-BE49-F238E27FC236}">
                  <a16:creationId xmlns:a16="http://schemas.microsoft.com/office/drawing/2014/main" id="{DAF8D41F-CF4B-654A-A55D-833ADB27F98F}"/>
                </a:ext>
              </a:extLst>
            </p:cNvPr>
            <p:cNvSpPr/>
            <p:nvPr userDrawn="1"/>
          </p:nvSpPr>
          <p:spPr>
            <a:xfrm>
              <a:off x="3624958" y="810883"/>
              <a:ext cx="795914"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July</a:t>
              </a:r>
              <a:endParaRPr sz="1000" dirty="0">
                <a:solidFill>
                  <a:srgbClr val="000000"/>
                </a:solidFill>
                <a:latin typeface="Gilroy" pitchFamily="2" charset="77"/>
              </a:endParaRPr>
            </a:p>
          </p:txBody>
        </p:sp>
        <p:sp>
          <p:nvSpPr>
            <p:cNvPr id="25" name="July">
              <a:extLst>
                <a:ext uri="{FF2B5EF4-FFF2-40B4-BE49-F238E27FC236}">
                  <a16:creationId xmlns:a16="http://schemas.microsoft.com/office/drawing/2014/main" id="{9B11D302-5CA6-B74B-AC8C-6F2F7F321C8F}"/>
                </a:ext>
              </a:extLst>
            </p:cNvPr>
            <p:cNvSpPr/>
            <p:nvPr userDrawn="1"/>
          </p:nvSpPr>
          <p:spPr>
            <a:xfrm>
              <a:off x="1117969" y="891466"/>
              <a:ext cx="862642" cy="307778"/>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endParaRPr sz="1000" dirty="0">
                <a:solidFill>
                  <a:srgbClr val="000000"/>
                </a:solidFill>
                <a:latin typeface="Gilroy" pitchFamily="2" charset="77"/>
              </a:endParaRPr>
            </a:p>
          </p:txBody>
        </p:sp>
        <p:sp>
          <p:nvSpPr>
            <p:cNvPr id="26" name="July">
              <a:extLst>
                <a:ext uri="{FF2B5EF4-FFF2-40B4-BE49-F238E27FC236}">
                  <a16:creationId xmlns:a16="http://schemas.microsoft.com/office/drawing/2014/main" id="{931E10A4-298F-E541-9BF9-51176DFD5FF8}"/>
                </a:ext>
              </a:extLst>
            </p:cNvPr>
            <p:cNvSpPr/>
            <p:nvPr userDrawn="1"/>
          </p:nvSpPr>
          <p:spPr>
            <a:xfrm>
              <a:off x="4412065" y="810883"/>
              <a:ext cx="717987"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August</a:t>
              </a:r>
              <a:endParaRPr sz="1000" dirty="0">
                <a:solidFill>
                  <a:srgbClr val="000000"/>
                </a:solidFill>
                <a:latin typeface="Gilroy" pitchFamily="2" charset="77"/>
              </a:endParaRPr>
            </a:p>
          </p:txBody>
        </p:sp>
        <p:sp>
          <p:nvSpPr>
            <p:cNvPr id="27" name="July">
              <a:extLst>
                <a:ext uri="{FF2B5EF4-FFF2-40B4-BE49-F238E27FC236}">
                  <a16:creationId xmlns:a16="http://schemas.microsoft.com/office/drawing/2014/main" id="{24539431-56CF-2140-8110-9E3643055E91}"/>
                </a:ext>
              </a:extLst>
            </p:cNvPr>
            <p:cNvSpPr/>
            <p:nvPr userDrawn="1"/>
          </p:nvSpPr>
          <p:spPr>
            <a:xfrm>
              <a:off x="5127285" y="817463"/>
              <a:ext cx="913997"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September</a:t>
              </a:r>
              <a:endParaRPr sz="1000" dirty="0">
                <a:solidFill>
                  <a:srgbClr val="000000"/>
                </a:solidFill>
                <a:latin typeface="Gilroy" pitchFamily="2" charset="77"/>
              </a:endParaRPr>
            </a:p>
          </p:txBody>
        </p:sp>
        <p:sp>
          <p:nvSpPr>
            <p:cNvPr id="28" name="July">
              <a:extLst>
                <a:ext uri="{FF2B5EF4-FFF2-40B4-BE49-F238E27FC236}">
                  <a16:creationId xmlns:a16="http://schemas.microsoft.com/office/drawing/2014/main" id="{232DACA9-6A88-1244-A992-153DE4892929}"/>
                </a:ext>
              </a:extLst>
            </p:cNvPr>
            <p:cNvSpPr/>
            <p:nvPr userDrawn="1"/>
          </p:nvSpPr>
          <p:spPr>
            <a:xfrm>
              <a:off x="5978542" y="810883"/>
              <a:ext cx="736536"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October</a:t>
              </a:r>
              <a:endParaRPr sz="1000" dirty="0">
                <a:solidFill>
                  <a:srgbClr val="000000"/>
                </a:solidFill>
                <a:latin typeface="Gilroy" pitchFamily="2" charset="77"/>
              </a:endParaRPr>
            </a:p>
          </p:txBody>
        </p:sp>
        <p:sp>
          <p:nvSpPr>
            <p:cNvPr id="29" name="July">
              <a:extLst>
                <a:ext uri="{FF2B5EF4-FFF2-40B4-BE49-F238E27FC236}">
                  <a16:creationId xmlns:a16="http://schemas.microsoft.com/office/drawing/2014/main" id="{8838E96B-FF01-5740-9F61-4D1DB4802297}"/>
                </a:ext>
              </a:extLst>
            </p:cNvPr>
            <p:cNvSpPr/>
            <p:nvPr userDrawn="1"/>
          </p:nvSpPr>
          <p:spPr>
            <a:xfrm>
              <a:off x="6742756" y="817463"/>
              <a:ext cx="855584"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November</a:t>
              </a:r>
              <a:endParaRPr sz="1000" dirty="0">
                <a:solidFill>
                  <a:srgbClr val="000000"/>
                </a:solidFill>
                <a:latin typeface="Gilroy" pitchFamily="2" charset="77"/>
              </a:endParaRPr>
            </a:p>
          </p:txBody>
        </p:sp>
        <p:sp>
          <p:nvSpPr>
            <p:cNvPr id="30" name="July">
              <a:extLst>
                <a:ext uri="{FF2B5EF4-FFF2-40B4-BE49-F238E27FC236}">
                  <a16:creationId xmlns:a16="http://schemas.microsoft.com/office/drawing/2014/main" id="{205C93FC-CF60-7646-AEC9-F61E18D5D56D}"/>
                </a:ext>
              </a:extLst>
            </p:cNvPr>
            <p:cNvSpPr/>
            <p:nvPr userDrawn="1"/>
          </p:nvSpPr>
          <p:spPr>
            <a:xfrm>
              <a:off x="7623323"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December</a:t>
              </a:r>
              <a:endParaRPr sz="1000" dirty="0">
                <a:solidFill>
                  <a:srgbClr val="000000"/>
                </a:solidFill>
                <a:latin typeface="Gilroy" pitchFamily="2" charset="77"/>
              </a:endParaRPr>
            </a:p>
          </p:txBody>
        </p:sp>
        <p:sp>
          <p:nvSpPr>
            <p:cNvPr id="31" name="July">
              <a:extLst>
                <a:ext uri="{FF2B5EF4-FFF2-40B4-BE49-F238E27FC236}">
                  <a16:creationId xmlns:a16="http://schemas.microsoft.com/office/drawing/2014/main" id="{EAE7FA9E-570C-9949-898E-3984A7513716}"/>
                </a:ext>
              </a:extLst>
            </p:cNvPr>
            <p:cNvSpPr/>
            <p:nvPr userDrawn="1"/>
          </p:nvSpPr>
          <p:spPr>
            <a:xfrm>
              <a:off x="8501505"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January</a:t>
              </a:r>
              <a:endParaRPr sz="1000" dirty="0">
                <a:solidFill>
                  <a:srgbClr val="000000"/>
                </a:solidFill>
                <a:latin typeface="Gilroy" pitchFamily="2" charset="77"/>
              </a:endParaRPr>
            </a:p>
          </p:txBody>
        </p:sp>
        <p:sp>
          <p:nvSpPr>
            <p:cNvPr id="32" name="July">
              <a:extLst>
                <a:ext uri="{FF2B5EF4-FFF2-40B4-BE49-F238E27FC236}">
                  <a16:creationId xmlns:a16="http://schemas.microsoft.com/office/drawing/2014/main" id="{79E06A01-E4A8-B94A-90EC-452A3560C512}"/>
                </a:ext>
              </a:extLst>
            </p:cNvPr>
            <p:cNvSpPr/>
            <p:nvPr userDrawn="1"/>
          </p:nvSpPr>
          <p:spPr>
            <a:xfrm>
              <a:off x="9423515" y="804775"/>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February</a:t>
              </a:r>
              <a:endParaRPr sz="1000" dirty="0">
                <a:solidFill>
                  <a:srgbClr val="000000"/>
                </a:solidFill>
                <a:latin typeface="Gilroy" pitchFamily="2" charset="77"/>
              </a:endParaRPr>
            </a:p>
          </p:txBody>
        </p:sp>
        <p:sp>
          <p:nvSpPr>
            <p:cNvPr id="33" name="July">
              <a:extLst>
                <a:ext uri="{FF2B5EF4-FFF2-40B4-BE49-F238E27FC236}">
                  <a16:creationId xmlns:a16="http://schemas.microsoft.com/office/drawing/2014/main" id="{D249F5D2-EF94-494C-8F07-755181FECF71}"/>
                </a:ext>
              </a:extLst>
            </p:cNvPr>
            <p:cNvSpPr/>
            <p:nvPr userDrawn="1"/>
          </p:nvSpPr>
          <p:spPr>
            <a:xfrm>
              <a:off x="10322465"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March</a:t>
              </a:r>
              <a:endParaRPr sz="1000" dirty="0">
                <a:solidFill>
                  <a:srgbClr val="000000"/>
                </a:solidFill>
                <a:latin typeface="Gilroy" pitchFamily="2" charset="77"/>
              </a:endParaRPr>
            </a:p>
          </p:txBody>
        </p:sp>
      </p:grpSp>
      <p:cxnSp>
        <p:nvCxnSpPr>
          <p:cNvPr id="34" name="Straight Connector 33">
            <a:extLst>
              <a:ext uri="{FF2B5EF4-FFF2-40B4-BE49-F238E27FC236}">
                <a16:creationId xmlns:a16="http://schemas.microsoft.com/office/drawing/2014/main" id="{213E4872-BA2E-BB4E-9C1B-89A2F8BF579B}"/>
              </a:ext>
            </a:extLst>
          </p:cNvPr>
          <p:cNvCxnSpPr>
            <a:cxnSpLocks/>
          </p:cNvCxnSpPr>
          <p:nvPr userDrawn="1"/>
        </p:nvCxnSpPr>
        <p:spPr>
          <a:xfrm>
            <a:off x="5947722"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5" name="Straight Connector 34">
            <a:extLst>
              <a:ext uri="{FF2B5EF4-FFF2-40B4-BE49-F238E27FC236}">
                <a16:creationId xmlns:a16="http://schemas.microsoft.com/office/drawing/2014/main" id="{EC7BB60A-9174-0445-A8B2-111929B8B4EB}"/>
              </a:ext>
            </a:extLst>
          </p:cNvPr>
          <p:cNvCxnSpPr>
            <a:cxnSpLocks/>
          </p:cNvCxnSpPr>
          <p:nvPr userDrawn="1"/>
        </p:nvCxnSpPr>
        <p:spPr>
          <a:xfrm>
            <a:off x="5186953"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9277921D-572B-B34D-8863-396292034DE5}"/>
              </a:ext>
            </a:extLst>
          </p:cNvPr>
          <p:cNvCxnSpPr>
            <a:cxnSpLocks/>
          </p:cNvCxnSpPr>
          <p:nvPr userDrawn="1"/>
        </p:nvCxnSpPr>
        <p:spPr>
          <a:xfrm>
            <a:off x="4404678"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a:extLst>
              <a:ext uri="{FF2B5EF4-FFF2-40B4-BE49-F238E27FC236}">
                <a16:creationId xmlns:a16="http://schemas.microsoft.com/office/drawing/2014/main" id="{EB270061-72DC-D247-BD6E-D3D7066B1D73}"/>
              </a:ext>
            </a:extLst>
          </p:cNvPr>
          <p:cNvCxnSpPr>
            <a:cxnSpLocks/>
          </p:cNvCxnSpPr>
          <p:nvPr userDrawn="1"/>
        </p:nvCxnSpPr>
        <p:spPr>
          <a:xfrm>
            <a:off x="3624142"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0" name="Straight Connector 39">
            <a:extLst>
              <a:ext uri="{FF2B5EF4-FFF2-40B4-BE49-F238E27FC236}">
                <a16:creationId xmlns:a16="http://schemas.microsoft.com/office/drawing/2014/main" id="{B4A6CD83-0358-1D43-9C13-B0BA370D29BF}"/>
              </a:ext>
            </a:extLst>
          </p:cNvPr>
          <p:cNvCxnSpPr>
            <a:cxnSpLocks/>
          </p:cNvCxnSpPr>
          <p:nvPr userDrawn="1"/>
        </p:nvCxnSpPr>
        <p:spPr>
          <a:xfrm>
            <a:off x="2811905"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1" name="Straight Connector 40">
            <a:extLst>
              <a:ext uri="{FF2B5EF4-FFF2-40B4-BE49-F238E27FC236}">
                <a16:creationId xmlns:a16="http://schemas.microsoft.com/office/drawing/2014/main" id="{7D777429-B3B7-1F4C-B8A5-3EBAE324B6BF}"/>
              </a:ext>
            </a:extLst>
          </p:cNvPr>
          <p:cNvCxnSpPr>
            <a:cxnSpLocks/>
          </p:cNvCxnSpPr>
          <p:nvPr userDrawn="1"/>
        </p:nvCxnSpPr>
        <p:spPr>
          <a:xfrm>
            <a:off x="1957135"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5277EB5D-C6EF-3542-A55A-3C95078D5F9F}"/>
              </a:ext>
            </a:extLst>
          </p:cNvPr>
          <p:cNvCxnSpPr>
            <a:cxnSpLocks/>
          </p:cNvCxnSpPr>
          <p:nvPr userDrawn="1"/>
        </p:nvCxnSpPr>
        <p:spPr>
          <a:xfrm>
            <a:off x="10320253" y="506437"/>
            <a:ext cx="0" cy="5962457"/>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E31616EE-CE9F-9F4B-B720-B201BD3E9767}"/>
              </a:ext>
            </a:extLst>
          </p:cNvPr>
          <p:cNvCxnSpPr>
            <a:cxnSpLocks/>
          </p:cNvCxnSpPr>
          <p:nvPr userDrawn="1"/>
        </p:nvCxnSpPr>
        <p:spPr>
          <a:xfrm>
            <a:off x="9410042" y="506437"/>
            <a:ext cx="0" cy="5894363"/>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a:extLst>
              <a:ext uri="{FF2B5EF4-FFF2-40B4-BE49-F238E27FC236}">
                <a16:creationId xmlns:a16="http://schemas.microsoft.com/office/drawing/2014/main" id="{E2530125-CD9D-3947-9BE7-96DF9AE69EB7}"/>
              </a:ext>
            </a:extLst>
          </p:cNvPr>
          <p:cNvCxnSpPr>
            <a:cxnSpLocks/>
          </p:cNvCxnSpPr>
          <p:nvPr userDrawn="1"/>
        </p:nvCxnSpPr>
        <p:spPr>
          <a:xfrm>
            <a:off x="8483547" y="658837"/>
            <a:ext cx="0" cy="5790601"/>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27F15D73-BA5F-8E4D-ABC9-5E909DA116B7}"/>
              </a:ext>
            </a:extLst>
          </p:cNvPr>
          <p:cNvCxnSpPr>
            <a:cxnSpLocks/>
          </p:cNvCxnSpPr>
          <p:nvPr userDrawn="1"/>
        </p:nvCxnSpPr>
        <p:spPr>
          <a:xfrm>
            <a:off x="7598462" y="658837"/>
            <a:ext cx="0" cy="5848967"/>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a:extLst>
              <a:ext uri="{FF2B5EF4-FFF2-40B4-BE49-F238E27FC236}">
                <a16:creationId xmlns:a16="http://schemas.microsoft.com/office/drawing/2014/main" id="{490844B6-766E-1144-BAFE-9E55E470EDA6}"/>
              </a:ext>
            </a:extLst>
          </p:cNvPr>
          <p:cNvCxnSpPr>
            <a:cxnSpLocks/>
          </p:cNvCxnSpPr>
          <p:nvPr userDrawn="1"/>
        </p:nvCxnSpPr>
        <p:spPr>
          <a:xfrm>
            <a:off x="6727390"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47" name="July">
            <a:extLst>
              <a:ext uri="{FF2B5EF4-FFF2-40B4-BE49-F238E27FC236}">
                <a16:creationId xmlns:a16="http://schemas.microsoft.com/office/drawing/2014/main" id="{33581411-EC68-114B-A346-DE40C9F6C59A}"/>
              </a:ext>
            </a:extLst>
          </p:cNvPr>
          <p:cNvSpPr/>
          <p:nvPr userDrawn="1"/>
        </p:nvSpPr>
        <p:spPr>
          <a:xfrm>
            <a:off x="11205414" y="732984"/>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April</a:t>
            </a:r>
            <a:endParaRPr sz="1000" dirty="0">
              <a:solidFill>
                <a:srgbClr val="000000"/>
              </a:solidFill>
              <a:latin typeface="Gilroy" pitchFamily="2" charset="77"/>
            </a:endParaRPr>
          </a:p>
        </p:txBody>
      </p:sp>
    </p:spTree>
    <p:extLst>
      <p:ext uri="{BB962C8B-B14F-4D97-AF65-F5344CB8AC3E}">
        <p14:creationId xmlns:p14="http://schemas.microsoft.com/office/powerpoint/2010/main" val="1899808835"/>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811198"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a:cxnSpLocks/>
          </p:cNvCxnSpPr>
          <p:nvPr userDrawn="1"/>
        </p:nvCxnSpPr>
        <p:spPr>
          <a:xfrm>
            <a:off x="6245839"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505707" y="1298915"/>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176823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61322A53-215E-D04C-B05F-F6EB6FA76CE3}"/>
              </a:ext>
            </a:extLst>
          </p:cNvPr>
          <p:cNvCxnSpPr>
            <a:cxnSpLocks/>
          </p:cNvCxnSpPr>
          <p:nvPr userDrawn="1"/>
        </p:nvCxnSpPr>
        <p:spPr>
          <a:xfrm>
            <a:off x="4434293"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5" name="Straight Connector 64">
            <a:extLst>
              <a:ext uri="{FF2B5EF4-FFF2-40B4-BE49-F238E27FC236}">
                <a16:creationId xmlns:a16="http://schemas.microsoft.com/office/drawing/2014/main" id="{3A50CE51-B3C3-7344-B4CB-E61DA1E1C509}"/>
              </a:ext>
            </a:extLst>
          </p:cNvPr>
          <p:cNvCxnSpPr>
            <a:cxnSpLocks/>
          </p:cNvCxnSpPr>
          <p:nvPr userDrawn="1"/>
        </p:nvCxnSpPr>
        <p:spPr>
          <a:xfrm>
            <a:off x="262274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9" name="Straight Connector 68">
            <a:extLst>
              <a:ext uri="{FF2B5EF4-FFF2-40B4-BE49-F238E27FC236}">
                <a16:creationId xmlns:a16="http://schemas.microsoft.com/office/drawing/2014/main" id="{015A0737-BCF7-BC42-B9C3-31E755AE5285}"/>
              </a:ext>
            </a:extLst>
          </p:cNvPr>
          <p:cNvCxnSpPr>
            <a:cxnSpLocks/>
          </p:cNvCxnSpPr>
          <p:nvPr userDrawn="1"/>
        </p:nvCxnSpPr>
        <p:spPr>
          <a:xfrm>
            <a:off x="986893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1" name="Straight Connector 70">
            <a:extLst>
              <a:ext uri="{FF2B5EF4-FFF2-40B4-BE49-F238E27FC236}">
                <a16:creationId xmlns:a16="http://schemas.microsoft.com/office/drawing/2014/main" id="{3C5192F1-7810-7B4E-88CE-4C108A2DA160}"/>
              </a:ext>
            </a:extLst>
          </p:cNvPr>
          <p:cNvCxnSpPr>
            <a:cxnSpLocks/>
          </p:cNvCxnSpPr>
          <p:nvPr userDrawn="1"/>
        </p:nvCxnSpPr>
        <p:spPr>
          <a:xfrm>
            <a:off x="805738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265295939"/>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2822837" y="872197"/>
            <a:ext cx="8862647"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p:nvPr userDrawn="1"/>
        </p:nvCxnSpPr>
        <p:spPr>
          <a:xfrm>
            <a:off x="2822837"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0" name="Straight Connector 39">
            <a:extLst>
              <a:ext uri="{FF2B5EF4-FFF2-40B4-BE49-F238E27FC236}">
                <a16:creationId xmlns:a16="http://schemas.microsoft.com/office/drawing/2014/main" id="{F331468E-692F-8841-8546-C40FEA29F491}"/>
              </a:ext>
            </a:extLst>
          </p:cNvPr>
          <p:cNvCxnSpPr/>
          <p:nvPr userDrawn="1"/>
        </p:nvCxnSpPr>
        <p:spPr>
          <a:xfrm>
            <a:off x="1556745"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1" name="Straight Connector 40">
            <a:extLst>
              <a:ext uri="{FF2B5EF4-FFF2-40B4-BE49-F238E27FC236}">
                <a16:creationId xmlns:a16="http://schemas.microsoft.com/office/drawing/2014/main" id="{DBCA2726-9145-3444-BBBA-1B3E309B3BC2}"/>
              </a:ext>
            </a:extLst>
          </p:cNvPr>
          <p:cNvCxnSpPr/>
          <p:nvPr userDrawn="1"/>
        </p:nvCxnSpPr>
        <p:spPr>
          <a:xfrm>
            <a:off x="4088930"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6E48F4B5-588A-5144-A08A-0265E58311BF}"/>
              </a:ext>
            </a:extLst>
          </p:cNvPr>
          <p:cNvCxnSpPr/>
          <p:nvPr userDrawn="1"/>
        </p:nvCxnSpPr>
        <p:spPr>
          <a:xfrm>
            <a:off x="5355022"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074C30D6-A76E-A84B-A626-3198631BCD87}"/>
              </a:ext>
            </a:extLst>
          </p:cNvPr>
          <p:cNvCxnSpPr/>
          <p:nvPr userDrawn="1"/>
        </p:nvCxnSpPr>
        <p:spPr>
          <a:xfrm>
            <a:off x="6621115"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7" name="Straight Connector 46">
            <a:extLst>
              <a:ext uri="{FF2B5EF4-FFF2-40B4-BE49-F238E27FC236}">
                <a16:creationId xmlns:a16="http://schemas.microsoft.com/office/drawing/2014/main" id="{2C2B4438-D512-3A42-A4DD-938DA51BB950}"/>
              </a:ext>
            </a:extLst>
          </p:cNvPr>
          <p:cNvCxnSpPr/>
          <p:nvPr userDrawn="1"/>
        </p:nvCxnSpPr>
        <p:spPr>
          <a:xfrm>
            <a:off x="7887208"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8" name="Straight Connector 47">
            <a:extLst>
              <a:ext uri="{FF2B5EF4-FFF2-40B4-BE49-F238E27FC236}">
                <a16:creationId xmlns:a16="http://schemas.microsoft.com/office/drawing/2014/main" id="{E3AEEB95-018D-8540-9CC4-C1103D5F50B1}"/>
              </a:ext>
            </a:extLst>
          </p:cNvPr>
          <p:cNvCxnSpPr/>
          <p:nvPr userDrawn="1"/>
        </p:nvCxnSpPr>
        <p:spPr>
          <a:xfrm>
            <a:off x="9153300"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9" name="Straight Connector 48">
            <a:extLst>
              <a:ext uri="{FF2B5EF4-FFF2-40B4-BE49-F238E27FC236}">
                <a16:creationId xmlns:a16="http://schemas.microsoft.com/office/drawing/2014/main" id="{1590E70E-1D37-EC4D-8A72-DE790D2A6204}"/>
              </a:ext>
            </a:extLst>
          </p:cNvPr>
          <p:cNvCxnSpPr/>
          <p:nvPr userDrawn="1"/>
        </p:nvCxnSpPr>
        <p:spPr>
          <a:xfrm>
            <a:off x="10419393"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45953A91-0261-F84A-983F-D510D67E71C0}"/>
              </a:ext>
            </a:extLst>
          </p:cNvPr>
          <p:cNvCxnSpPr/>
          <p:nvPr userDrawn="1"/>
        </p:nvCxnSpPr>
        <p:spPr>
          <a:xfrm>
            <a:off x="11685486"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1253446" y="1369254"/>
            <a:ext cx="10528825"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663170314"/>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 name="Rectangle">
            <a:extLst>
              <a:ext uri="{FF2B5EF4-FFF2-40B4-BE49-F238E27FC236}">
                <a16:creationId xmlns:a16="http://schemas.microsoft.com/office/drawing/2014/main" id="{2C99107C-8816-4E45-AB5C-76B2386716FD}"/>
              </a:ext>
            </a:extLst>
          </p:cNvPr>
          <p:cNvSpPr/>
          <p:nvPr userDrawn="1"/>
        </p:nvSpPr>
        <p:spPr>
          <a:xfrm>
            <a:off x="507709" y="508000"/>
            <a:ext cx="3810001" cy="5842000"/>
          </a:xfrm>
          <a:prstGeom prst="rect">
            <a:avLst/>
          </a:prstGeom>
          <a:solidFill>
            <a:srgbClr val="F5F5F5"/>
          </a:solidFill>
          <a:ln w="12700">
            <a:miter lim="400000"/>
          </a:ln>
        </p:spPr>
        <p:txBody>
          <a:bodyPr lIns="25400" tIns="25400" rIns="25400" bIns="25400" anchor="ctr"/>
          <a:lstStyle/>
          <a:p>
            <a:pPr defTabSz="412750">
              <a:spcBef>
                <a:spcPts val="1500"/>
              </a:spcBef>
              <a:defRPr sz="3200" b="1">
                <a:solidFill>
                  <a:srgbClr val="F5F5F5"/>
                </a:solidFill>
                <a:latin typeface="Gilroy Bold"/>
                <a:ea typeface="Gilroy Bold"/>
                <a:cs typeface="Gilroy Bold"/>
                <a:sym typeface="Gilroy"/>
              </a:defRPr>
            </a:pPr>
            <a:endParaRPr sz="1600" dirty="0"/>
          </a:p>
        </p:txBody>
      </p:sp>
    </p:spTree>
    <p:extLst>
      <p:ext uri="{BB962C8B-B14F-4D97-AF65-F5344CB8AC3E}">
        <p14:creationId xmlns:p14="http://schemas.microsoft.com/office/powerpoint/2010/main" val="2751087000"/>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rgbClr val="182E48"/>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
        <p:nvSpPr>
          <p:cNvPr id="4" name="MRP  |   Tenant Survey Findings  |   September 25, 2020">
            <a:extLst>
              <a:ext uri="{FF2B5EF4-FFF2-40B4-BE49-F238E27FC236}">
                <a16:creationId xmlns:a16="http://schemas.microsoft.com/office/drawing/2014/main" id="{5591A147-A325-0FD7-C835-128F31C1846C}"/>
              </a:ext>
            </a:extLst>
          </p:cNvPr>
          <p:cNvSpPr/>
          <p:nvPr userDrawn="1"/>
        </p:nvSpPr>
        <p:spPr>
          <a:xfrm>
            <a:off x="2744243" y="6512194"/>
            <a:ext cx="9272918" cy="2106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spAutoFit/>
          </a:bodyPr>
          <a:lstStyle>
            <a:lvl1pPr algn="r">
              <a:lnSpc>
                <a:spcPct val="100000"/>
              </a:lnSpc>
              <a:spcBef>
                <a:spcPts val="0"/>
              </a:spcBef>
              <a:defRPr sz="1800"/>
            </a:lvl1pPr>
          </a:lstStyle>
          <a:p>
            <a:pPr marL="0" marR="0" lvl="0" indent="0" algn="r" defTabSz="292100" rtl="0" eaLnBrk="1" fontAlgn="auto" latinLnBrk="0" hangingPunct="0">
              <a:lnSpc>
                <a:spcPct val="100000"/>
              </a:lnSpc>
              <a:spcBef>
                <a:spcPts val="0"/>
              </a:spcBef>
              <a:spcAft>
                <a:spcPts val="0"/>
              </a:spcAft>
              <a:buClrTx/>
              <a:buSzTx/>
              <a:buFontTx/>
              <a:buNone/>
              <a:tabLst>
                <a:tab pos="7424738" algn="l"/>
              </a:tabLst>
              <a:defRPr/>
            </a:pPr>
            <a:r>
              <a:rPr lang="en-US" sz="900" b="0" i="0" dirty="0">
                <a:solidFill>
                  <a:schemeClr val="bg1"/>
                </a:solidFill>
                <a:latin typeface="Gilroy" pitchFamily="2" charset="77"/>
                <a:cs typeface="Arial" panose="020B0604020202020204" pitchFamily="34" charset="0"/>
              </a:rPr>
              <a:t>Census Leadership Briefing  |  08.25.2022  |  </a:t>
            </a:r>
            <a:fld id="{86CB4B4D-7CA3-9044-876B-883B54F8677D}" type="slidenum">
              <a:rPr lang="en-US" sz="900" b="0" i="0" smtClean="0">
                <a:solidFill>
                  <a:schemeClr val="bg1"/>
                </a:solidFill>
                <a:latin typeface="Gilroy" pitchFamily="2" charset="77"/>
                <a:cs typeface="Arial" panose="020B0604020202020204" pitchFamily="34" charset="0"/>
              </a:rPr>
              <a:pPr marL="0" indent="0">
                <a:tabLst>
                  <a:tab pos="7424738" algn="l"/>
                </a:tabLst>
              </a:pPr>
              <a:t>‹#›</a:t>
            </a:fld>
            <a:r>
              <a:rPr lang="en-US" sz="900" b="0" i="0" dirty="0">
                <a:solidFill>
                  <a:schemeClr val="bg1"/>
                </a:solidFill>
                <a:latin typeface="Gilroy" pitchFamily="2" charset="77"/>
                <a:cs typeface="Arial" panose="020B0604020202020204" pitchFamily="34" charset="0"/>
              </a:rPr>
              <a:t>  </a:t>
            </a:r>
            <a:endParaRPr sz="900" b="0" i="0" dirty="0">
              <a:solidFill>
                <a:schemeClr val="bg1"/>
              </a:solidFill>
              <a:latin typeface="Gilroy" pitchFamily="2" charset="77"/>
              <a:cs typeface="Arial" panose="020B0604020202020204" pitchFamily="34" charset="0"/>
            </a:endParaRPr>
          </a:p>
        </p:txBody>
      </p:sp>
    </p:spTree>
    <p:extLst>
      <p:ext uri="{BB962C8B-B14F-4D97-AF65-F5344CB8AC3E}">
        <p14:creationId xmlns:p14="http://schemas.microsoft.com/office/powerpoint/2010/main" val="3564273031"/>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7_Text: Title">
    <p:spTree>
      <p:nvGrpSpPr>
        <p:cNvPr id="1" name=""/>
        <p:cNvGrpSpPr/>
        <p:nvPr/>
      </p:nvGrpSpPr>
      <p:grpSpPr>
        <a:xfrm>
          <a:off x="0" y="0"/>
          <a:ext cx="0" cy="0"/>
          <a:chOff x="0" y="0"/>
          <a:chExt cx="0" cy="0"/>
        </a:xfrm>
      </p:grpSpPr>
      <p:grpSp>
        <p:nvGrpSpPr>
          <p:cNvPr id="74" name="Group"/>
          <p:cNvGrpSpPr/>
          <p:nvPr/>
        </p:nvGrpSpPr>
        <p:grpSpPr>
          <a:xfrm>
            <a:off x="-1017" y="6348785"/>
            <a:ext cx="506723" cy="507493"/>
            <a:chOff x="0" y="0"/>
            <a:chExt cx="1013445" cy="1014983"/>
          </a:xfrm>
        </p:grpSpPr>
        <p:sp>
          <p:nvSpPr>
            <p:cNvPr id="72" name="Square"/>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lnSpc>
                  <a:spcPct val="120000"/>
                </a:lnSpc>
                <a:spcBef>
                  <a:spcPts val="1500"/>
                </a:spcBef>
                <a:defRPr sz="3200" b="1">
                  <a:solidFill>
                    <a:srgbClr val="FFFFFF"/>
                  </a:solidFill>
                  <a:latin typeface="Gilroy Bold"/>
                  <a:ea typeface="Gilroy Bold"/>
                  <a:cs typeface="Gilroy Bold"/>
                  <a:sym typeface="Gilroy"/>
                </a:defRPr>
              </a:pPr>
              <a:endParaRPr sz="1600" dirty="0"/>
            </a:p>
          </p:txBody>
        </p:sp>
        <p:pic>
          <p:nvPicPr>
            <p:cNvPr id="73" name="Grafik-Logo_Black.png" descr="Grafik-Logo_Black.png"/>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6" name="Optional Breadcrumb"/>
          <p:cNvSpPr txBox="1">
            <a:spLocks noGrp="1"/>
          </p:cNvSpPr>
          <p:nvPr>
            <p:ph type="body" sz="quarter" idx="22"/>
          </p:nvPr>
        </p:nvSpPr>
        <p:spPr>
          <a:xfrm>
            <a:off x="510630" y="190160"/>
            <a:ext cx="11170742" cy="152401"/>
          </a:xfrm>
          <a:prstGeom prst="rect">
            <a:avLst/>
          </a:prstGeom>
        </p:spPr>
        <p:txBody>
          <a:bodyPr lIns="0" tIns="0" rIns="0" bIns="0">
            <a:spAutoFit/>
          </a:bodyPr>
          <a:lstStyle>
            <a:lvl1pPr marL="0" indent="0">
              <a:lnSpc>
                <a:spcPct val="100000"/>
              </a:lnSpc>
              <a:spcBef>
                <a:spcPts val="0"/>
              </a:spcBef>
              <a:buClrTx/>
              <a:buSzTx/>
              <a:buNone/>
              <a:defRPr sz="1000" cap="all" spc="150">
                <a:solidFill>
                  <a:srgbClr val="000000"/>
                </a:solidFill>
              </a:defRPr>
            </a:lvl1pPr>
          </a:lstStyle>
          <a:p>
            <a:r>
              <a:t>Optional Breadcrumb</a:t>
            </a:r>
          </a:p>
        </p:txBody>
      </p:sp>
      <p:sp>
        <p:nvSpPr>
          <p:cNvPr id="77" name="Title Text"/>
          <p:cNvSpPr txBox="1">
            <a:spLocks noGrp="1"/>
          </p:cNvSpPr>
          <p:nvPr>
            <p:ph type="title"/>
          </p:nvPr>
        </p:nvSpPr>
        <p:spPr>
          <a:xfrm>
            <a:off x="1016000" y="764488"/>
            <a:ext cx="10160000" cy="508001"/>
          </a:xfrm>
          <a:prstGeom prst="rect">
            <a:avLst/>
          </a:prstGeom>
        </p:spPr>
        <p:txBody>
          <a:bodyPr lIns="0" tIns="0" rIns="0" bIns="0" anchor="t">
            <a:noAutofit/>
          </a:bodyPr>
          <a:lstStyle>
            <a:lvl1pPr defTabSz="412750">
              <a:lnSpc>
                <a:spcPct val="100000"/>
              </a:lnSpc>
              <a:spcBef>
                <a:spcPts val="0"/>
              </a:spcBef>
              <a:defRPr sz="3000"/>
            </a:lvl1pPr>
          </a:lstStyle>
          <a:p>
            <a:r>
              <a:t>Title Text</a:t>
            </a:r>
          </a:p>
        </p:txBody>
      </p:sp>
      <p:sp>
        <p:nvSpPr>
          <p:cNvPr id="78" name="Body Level One…"/>
          <p:cNvSpPr txBox="1">
            <a:spLocks noGrp="1"/>
          </p:cNvSpPr>
          <p:nvPr>
            <p:ph type="body" idx="1"/>
          </p:nvPr>
        </p:nvSpPr>
        <p:spPr>
          <a:xfrm>
            <a:off x="1012915" y="1905386"/>
            <a:ext cx="10160001" cy="4061335"/>
          </a:xfrm>
          <a:prstGeom prst="rect">
            <a:avLst/>
          </a:prstGeom>
        </p:spPr>
        <p:txBody>
          <a:bodyPr anchor="t">
            <a:noAutofit/>
          </a:bodyPr>
          <a:lstStyle>
            <a:lvl1pPr marL="0" indent="0" defTabSz="292100">
              <a:spcBef>
                <a:spcPts val="1000"/>
              </a:spcBef>
              <a:buClrTx/>
              <a:buSzTx/>
              <a:buNone/>
              <a:defRPr sz="2000" b="0">
                <a:solidFill>
                  <a:srgbClr val="000000"/>
                </a:solidFill>
                <a:latin typeface="+mn-lt"/>
                <a:ea typeface="+mn-ea"/>
                <a:cs typeface="+mn-cs"/>
                <a:sym typeface="Gilroy Medium"/>
              </a:defRPr>
            </a:lvl1pPr>
            <a:lvl2pPr marL="254000" indent="-254000" defTabSz="292100">
              <a:spcBef>
                <a:spcPts val="1000"/>
              </a:spcBef>
              <a:defRPr sz="2000" b="0">
                <a:solidFill>
                  <a:srgbClr val="000000"/>
                </a:solidFill>
                <a:latin typeface="+mn-lt"/>
                <a:ea typeface="+mn-ea"/>
                <a:cs typeface="+mn-cs"/>
                <a:sym typeface="Gilroy Medium"/>
              </a:defRPr>
            </a:lvl2pPr>
            <a:lvl3pPr marL="698500" indent="-254000" defTabSz="292100">
              <a:spcBef>
                <a:spcPts val="1000"/>
              </a:spcBef>
              <a:defRPr sz="2000" b="0">
                <a:solidFill>
                  <a:srgbClr val="000000"/>
                </a:solidFill>
                <a:latin typeface="+mn-lt"/>
                <a:ea typeface="+mn-ea"/>
                <a:cs typeface="+mn-cs"/>
                <a:sym typeface="Gilroy Medium"/>
              </a:defRPr>
            </a:lvl3pPr>
            <a:lvl4pPr marL="920750" indent="-254000" defTabSz="292100">
              <a:spcBef>
                <a:spcPts val="1000"/>
              </a:spcBef>
              <a:defRPr sz="2000" b="0">
                <a:solidFill>
                  <a:srgbClr val="000000"/>
                </a:solidFill>
                <a:latin typeface="+mn-lt"/>
                <a:ea typeface="+mn-ea"/>
                <a:cs typeface="+mn-cs"/>
                <a:sym typeface="Gilroy Medium"/>
              </a:defRPr>
            </a:lvl4pPr>
            <a:lvl5pPr marL="1143000" indent="-254000" defTabSz="292100">
              <a:spcBef>
                <a:spcPts val="1000"/>
              </a:spcBef>
              <a:defRPr sz="2000" b="0">
                <a:solidFill>
                  <a:srgbClr val="000000"/>
                </a:solidFill>
                <a:latin typeface="+mn-lt"/>
                <a:ea typeface="+mn-ea"/>
                <a:cs typeface="+mn-cs"/>
                <a:sym typeface="Gilroy Medium"/>
              </a:defRPr>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234309162"/>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aster Calendar">
    <p:spTree>
      <p:nvGrpSpPr>
        <p:cNvPr id="1" name=""/>
        <p:cNvGrpSpPr/>
        <p:nvPr/>
      </p:nvGrpSpPr>
      <p:grpSpPr>
        <a:xfrm>
          <a:off x="0" y="0"/>
          <a:ext cx="0" cy="0"/>
          <a:chOff x="0" y="0"/>
          <a:chExt cx="0" cy="0"/>
        </a:xfrm>
      </p:grpSpPr>
      <p:graphicFrame>
        <p:nvGraphicFramePr>
          <p:cNvPr id="17" name="Table 2">
            <a:extLst>
              <a:ext uri="{FF2B5EF4-FFF2-40B4-BE49-F238E27FC236}">
                <a16:creationId xmlns:a16="http://schemas.microsoft.com/office/drawing/2014/main" id="{AE321A9B-FB3C-2241-9C6B-55FF6081F50C}"/>
              </a:ext>
            </a:extLst>
          </p:cNvPr>
          <p:cNvGraphicFramePr>
            <a:graphicFrameLocks noGrp="1"/>
          </p:cNvGraphicFramePr>
          <p:nvPr userDrawn="1">
            <p:extLst>
              <p:ext uri="{D42A27DB-BD31-4B8C-83A1-F6EECF244321}">
                <p14:modId xmlns:p14="http://schemas.microsoft.com/office/powerpoint/2010/main" val="2734315391"/>
              </p:ext>
            </p:extLst>
          </p:nvPr>
        </p:nvGraphicFramePr>
        <p:xfrm>
          <a:off x="1489211" y="943037"/>
          <a:ext cx="10311396" cy="5445063"/>
        </p:xfrm>
        <a:graphic>
          <a:graphicData uri="http://schemas.openxmlformats.org/drawingml/2006/table">
            <a:tbl>
              <a:tblPr firstRow="1" bandRow="1">
                <a:tableStyleId>{5940675A-B579-460E-94D1-54222C63F5DA}</a:tableStyleId>
              </a:tblPr>
              <a:tblGrid>
                <a:gridCol w="859283">
                  <a:extLst>
                    <a:ext uri="{9D8B030D-6E8A-4147-A177-3AD203B41FA5}">
                      <a16:colId xmlns:a16="http://schemas.microsoft.com/office/drawing/2014/main" val="3558723191"/>
                    </a:ext>
                  </a:extLst>
                </a:gridCol>
                <a:gridCol w="859283">
                  <a:extLst>
                    <a:ext uri="{9D8B030D-6E8A-4147-A177-3AD203B41FA5}">
                      <a16:colId xmlns:a16="http://schemas.microsoft.com/office/drawing/2014/main" val="2264085060"/>
                    </a:ext>
                  </a:extLst>
                </a:gridCol>
                <a:gridCol w="859283">
                  <a:extLst>
                    <a:ext uri="{9D8B030D-6E8A-4147-A177-3AD203B41FA5}">
                      <a16:colId xmlns:a16="http://schemas.microsoft.com/office/drawing/2014/main" val="981872496"/>
                    </a:ext>
                  </a:extLst>
                </a:gridCol>
                <a:gridCol w="859283">
                  <a:extLst>
                    <a:ext uri="{9D8B030D-6E8A-4147-A177-3AD203B41FA5}">
                      <a16:colId xmlns:a16="http://schemas.microsoft.com/office/drawing/2014/main" val="692176528"/>
                    </a:ext>
                  </a:extLst>
                </a:gridCol>
                <a:gridCol w="859283">
                  <a:extLst>
                    <a:ext uri="{9D8B030D-6E8A-4147-A177-3AD203B41FA5}">
                      <a16:colId xmlns:a16="http://schemas.microsoft.com/office/drawing/2014/main" val="4162704286"/>
                    </a:ext>
                  </a:extLst>
                </a:gridCol>
                <a:gridCol w="859283">
                  <a:extLst>
                    <a:ext uri="{9D8B030D-6E8A-4147-A177-3AD203B41FA5}">
                      <a16:colId xmlns:a16="http://schemas.microsoft.com/office/drawing/2014/main" val="2943111433"/>
                    </a:ext>
                  </a:extLst>
                </a:gridCol>
                <a:gridCol w="859283">
                  <a:extLst>
                    <a:ext uri="{9D8B030D-6E8A-4147-A177-3AD203B41FA5}">
                      <a16:colId xmlns:a16="http://schemas.microsoft.com/office/drawing/2014/main" val="3699223167"/>
                    </a:ext>
                  </a:extLst>
                </a:gridCol>
                <a:gridCol w="859283">
                  <a:extLst>
                    <a:ext uri="{9D8B030D-6E8A-4147-A177-3AD203B41FA5}">
                      <a16:colId xmlns:a16="http://schemas.microsoft.com/office/drawing/2014/main" val="2533739968"/>
                    </a:ext>
                  </a:extLst>
                </a:gridCol>
                <a:gridCol w="859283">
                  <a:extLst>
                    <a:ext uri="{9D8B030D-6E8A-4147-A177-3AD203B41FA5}">
                      <a16:colId xmlns:a16="http://schemas.microsoft.com/office/drawing/2014/main" val="4073316257"/>
                    </a:ext>
                  </a:extLst>
                </a:gridCol>
                <a:gridCol w="859283">
                  <a:extLst>
                    <a:ext uri="{9D8B030D-6E8A-4147-A177-3AD203B41FA5}">
                      <a16:colId xmlns:a16="http://schemas.microsoft.com/office/drawing/2014/main" val="2596340124"/>
                    </a:ext>
                  </a:extLst>
                </a:gridCol>
                <a:gridCol w="859283">
                  <a:extLst>
                    <a:ext uri="{9D8B030D-6E8A-4147-A177-3AD203B41FA5}">
                      <a16:colId xmlns:a16="http://schemas.microsoft.com/office/drawing/2014/main" val="3155175019"/>
                    </a:ext>
                  </a:extLst>
                </a:gridCol>
                <a:gridCol w="859283">
                  <a:extLst>
                    <a:ext uri="{9D8B030D-6E8A-4147-A177-3AD203B41FA5}">
                      <a16:colId xmlns:a16="http://schemas.microsoft.com/office/drawing/2014/main" val="1766918819"/>
                    </a:ext>
                  </a:extLst>
                </a:gridCol>
              </a:tblGrid>
              <a:tr h="3106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August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September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41275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October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November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December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January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February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March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April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89186102"/>
                  </a:ext>
                </a:extLst>
              </a:tr>
              <a:tr h="5134452">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6234517"/>
                  </a:ext>
                </a:extLst>
              </a:tr>
            </a:tbl>
          </a:graphicData>
        </a:graphic>
      </p:graphicFrame>
    </p:spTree>
    <p:extLst>
      <p:ext uri="{BB962C8B-B14F-4D97-AF65-F5344CB8AC3E}">
        <p14:creationId xmlns:p14="http://schemas.microsoft.com/office/powerpoint/2010/main" val="79671875"/>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Cover">
    <p:bg>
      <p:bgPr>
        <a:solidFill>
          <a:srgbClr val="182E4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81163"/>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8" name="Text Placeholder 7">
            <a:extLst>
              <a:ext uri="{FF2B5EF4-FFF2-40B4-BE49-F238E27FC236}">
                <a16:creationId xmlns:a16="http://schemas.microsoft.com/office/drawing/2014/main" id="{89A373A7-8E8A-2643-A29C-7CD1896C9A09}"/>
              </a:ext>
            </a:extLst>
          </p:cNvPr>
          <p:cNvSpPr>
            <a:spLocks noGrp="1"/>
          </p:cNvSpPr>
          <p:nvPr>
            <p:ph type="body" sz="quarter" idx="11"/>
          </p:nvPr>
        </p:nvSpPr>
        <p:spPr>
          <a:xfrm>
            <a:off x="928688" y="457200"/>
            <a:ext cx="5167312" cy="742950"/>
          </a:xfrm>
          <a:prstGeom prst="rect">
            <a:avLst/>
          </a:prstGeom>
        </p:spPr>
        <p:txBody>
          <a:bodyPr anchor="ctr" anchorCtr="0"/>
          <a:lstStyle>
            <a:lvl1pPr marL="0" indent="0">
              <a:buNone/>
              <a:defRPr sz="3000" b="1" i="0" baseline="0">
                <a:solidFill>
                  <a:schemeClr val="tx1"/>
                </a:solidFill>
                <a:latin typeface="Gilroy SemiBold" pitchFamily="2" charset="77"/>
              </a:defRPr>
            </a:lvl1pPr>
            <a:lvl2pPr marL="0" indent="0">
              <a:buNone/>
              <a:defRPr/>
            </a:lvl2pPr>
          </a:lstStyle>
          <a:p>
            <a:pPr lvl="0"/>
            <a:endParaRPr lang="en-US" dirty="0"/>
          </a:p>
        </p:txBody>
      </p:sp>
      <p:sp>
        <p:nvSpPr>
          <p:cNvPr id="10" name="Text Placeholder 9">
            <a:extLst>
              <a:ext uri="{FF2B5EF4-FFF2-40B4-BE49-F238E27FC236}">
                <a16:creationId xmlns:a16="http://schemas.microsoft.com/office/drawing/2014/main" id="{9DD1DCAD-4B5C-544E-8D42-09094DE906C5}"/>
              </a:ext>
            </a:extLst>
          </p:cNvPr>
          <p:cNvSpPr>
            <a:spLocks noGrp="1"/>
          </p:cNvSpPr>
          <p:nvPr>
            <p:ph type="body" sz="quarter" idx="12"/>
          </p:nvPr>
        </p:nvSpPr>
        <p:spPr>
          <a:xfrm>
            <a:off x="1042988" y="1696651"/>
            <a:ext cx="9315450" cy="4619625"/>
          </a:xfrm>
          <a:prstGeom prst="rect">
            <a:avLst/>
          </a:prstGeom>
        </p:spPr>
        <p:txBody>
          <a:bodyPr/>
          <a:lstStyle>
            <a:lvl1pPr>
              <a:defRPr sz="2000" b="0" i="0" baseline="0">
                <a:solidFill>
                  <a:schemeClr val="tx1"/>
                </a:solidFill>
                <a:latin typeface="Gilroy" pitchFamily="2" charset="77"/>
              </a:defRPr>
            </a:lvl1pPr>
            <a:lvl2pPr>
              <a:defRPr sz="2000" b="0" i="0" baseline="0">
                <a:solidFill>
                  <a:schemeClr val="tx1"/>
                </a:solidFill>
                <a:latin typeface="Gilroy" pitchFamily="2" charset="77"/>
              </a:defRPr>
            </a:lvl2pPr>
            <a:lvl3pPr>
              <a:defRPr sz="2000" b="0" i="0" baseline="0">
                <a:solidFill>
                  <a:schemeClr val="tx1"/>
                </a:solidFill>
                <a:latin typeface="Gilroy" pitchFamily="2" charset="77"/>
              </a:defRPr>
            </a:lvl3pPr>
            <a:lvl4pPr>
              <a:defRPr sz="1800" b="0" i="0" baseline="0">
                <a:solidFill>
                  <a:schemeClr val="tx1"/>
                </a:solidFill>
                <a:latin typeface="Gilroy Light" pitchFamily="2" charset="77"/>
              </a:defRPr>
            </a:lvl4pPr>
            <a:lvl5pPr>
              <a:defRPr sz="2000" b="0" i="0" baseline="0">
                <a:solidFill>
                  <a:schemeClr val="tx1"/>
                </a:solidFill>
                <a:latin typeface="Gilroy" pitchFamily="2" charset="77"/>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spTree>
    <p:extLst>
      <p:ext uri="{BB962C8B-B14F-4D97-AF65-F5344CB8AC3E}">
        <p14:creationId xmlns:p14="http://schemas.microsoft.com/office/powerpoint/2010/main" val="358702848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Tree>
    <p:extLst>
      <p:ext uri="{BB962C8B-B14F-4D97-AF65-F5344CB8AC3E}">
        <p14:creationId xmlns:p14="http://schemas.microsoft.com/office/powerpoint/2010/main" val="3686493227"/>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ext Slide">
    <p:spTree>
      <p:nvGrpSpPr>
        <p:cNvPr id="1" name=""/>
        <p:cNvGrpSpPr/>
        <p:nvPr/>
      </p:nvGrpSpPr>
      <p:grpSpPr>
        <a:xfrm>
          <a:off x="0" y="0"/>
          <a:ext cx="0" cy="0"/>
          <a:chOff x="0" y="0"/>
          <a:chExt cx="0" cy="0"/>
        </a:xfrm>
      </p:grpSpPr>
      <p:graphicFrame>
        <p:nvGraphicFramePr>
          <p:cNvPr id="17" name="Table 2">
            <a:extLst>
              <a:ext uri="{FF2B5EF4-FFF2-40B4-BE49-F238E27FC236}">
                <a16:creationId xmlns:a16="http://schemas.microsoft.com/office/drawing/2014/main" id="{AE321A9B-FB3C-2241-9C6B-55FF6081F50C}"/>
              </a:ext>
            </a:extLst>
          </p:cNvPr>
          <p:cNvGraphicFramePr>
            <a:graphicFrameLocks noGrp="1"/>
          </p:cNvGraphicFramePr>
          <p:nvPr userDrawn="1">
            <p:extLst>
              <p:ext uri="{D42A27DB-BD31-4B8C-83A1-F6EECF244321}">
                <p14:modId xmlns:p14="http://schemas.microsoft.com/office/powerpoint/2010/main" val="2734315391"/>
              </p:ext>
            </p:extLst>
          </p:nvPr>
        </p:nvGraphicFramePr>
        <p:xfrm>
          <a:off x="1489211" y="943037"/>
          <a:ext cx="10311396" cy="5445063"/>
        </p:xfrm>
        <a:graphic>
          <a:graphicData uri="http://schemas.openxmlformats.org/drawingml/2006/table">
            <a:tbl>
              <a:tblPr firstRow="1" bandRow="1">
                <a:tableStyleId>{5940675A-B579-460E-94D1-54222C63F5DA}</a:tableStyleId>
              </a:tblPr>
              <a:tblGrid>
                <a:gridCol w="859283">
                  <a:extLst>
                    <a:ext uri="{9D8B030D-6E8A-4147-A177-3AD203B41FA5}">
                      <a16:colId xmlns:a16="http://schemas.microsoft.com/office/drawing/2014/main" val="3558723191"/>
                    </a:ext>
                  </a:extLst>
                </a:gridCol>
                <a:gridCol w="859283">
                  <a:extLst>
                    <a:ext uri="{9D8B030D-6E8A-4147-A177-3AD203B41FA5}">
                      <a16:colId xmlns:a16="http://schemas.microsoft.com/office/drawing/2014/main" val="2264085060"/>
                    </a:ext>
                  </a:extLst>
                </a:gridCol>
                <a:gridCol w="859283">
                  <a:extLst>
                    <a:ext uri="{9D8B030D-6E8A-4147-A177-3AD203B41FA5}">
                      <a16:colId xmlns:a16="http://schemas.microsoft.com/office/drawing/2014/main" val="981872496"/>
                    </a:ext>
                  </a:extLst>
                </a:gridCol>
                <a:gridCol w="859283">
                  <a:extLst>
                    <a:ext uri="{9D8B030D-6E8A-4147-A177-3AD203B41FA5}">
                      <a16:colId xmlns:a16="http://schemas.microsoft.com/office/drawing/2014/main" val="692176528"/>
                    </a:ext>
                  </a:extLst>
                </a:gridCol>
                <a:gridCol w="859283">
                  <a:extLst>
                    <a:ext uri="{9D8B030D-6E8A-4147-A177-3AD203B41FA5}">
                      <a16:colId xmlns:a16="http://schemas.microsoft.com/office/drawing/2014/main" val="4162704286"/>
                    </a:ext>
                  </a:extLst>
                </a:gridCol>
                <a:gridCol w="859283">
                  <a:extLst>
                    <a:ext uri="{9D8B030D-6E8A-4147-A177-3AD203B41FA5}">
                      <a16:colId xmlns:a16="http://schemas.microsoft.com/office/drawing/2014/main" val="2943111433"/>
                    </a:ext>
                  </a:extLst>
                </a:gridCol>
                <a:gridCol w="859283">
                  <a:extLst>
                    <a:ext uri="{9D8B030D-6E8A-4147-A177-3AD203B41FA5}">
                      <a16:colId xmlns:a16="http://schemas.microsoft.com/office/drawing/2014/main" val="3699223167"/>
                    </a:ext>
                  </a:extLst>
                </a:gridCol>
                <a:gridCol w="859283">
                  <a:extLst>
                    <a:ext uri="{9D8B030D-6E8A-4147-A177-3AD203B41FA5}">
                      <a16:colId xmlns:a16="http://schemas.microsoft.com/office/drawing/2014/main" val="2533739968"/>
                    </a:ext>
                  </a:extLst>
                </a:gridCol>
                <a:gridCol w="859283">
                  <a:extLst>
                    <a:ext uri="{9D8B030D-6E8A-4147-A177-3AD203B41FA5}">
                      <a16:colId xmlns:a16="http://schemas.microsoft.com/office/drawing/2014/main" val="4073316257"/>
                    </a:ext>
                  </a:extLst>
                </a:gridCol>
                <a:gridCol w="859283">
                  <a:extLst>
                    <a:ext uri="{9D8B030D-6E8A-4147-A177-3AD203B41FA5}">
                      <a16:colId xmlns:a16="http://schemas.microsoft.com/office/drawing/2014/main" val="2596340124"/>
                    </a:ext>
                  </a:extLst>
                </a:gridCol>
                <a:gridCol w="859283">
                  <a:extLst>
                    <a:ext uri="{9D8B030D-6E8A-4147-A177-3AD203B41FA5}">
                      <a16:colId xmlns:a16="http://schemas.microsoft.com/office/drawing/2014/main" val="3155175019"/>
                    </a:ext>
                  </a:extLst>
                </a:gridCol>
                <a:gridCol w="859283">
                  <a:extLst>
                    <a:ext uri="{9D8B030D-6E8A-4147-A177-3AD203B41FA5}">
                      <a16:colId xmlns:a16="http://schemas.microsoft.com/office/drawing/2014/main" val="1766918819"/>
                    </a:ext>
                  </a:extLst>
                </a:gridCol>
              </a:tblGrid>
              <a:tr h="3106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August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September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41275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October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November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December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January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February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March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April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89186102"/>
                  </a:ext>
                </a:extLst>
              </a:tr>
              <a:tr h="5134452">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6234517"/>
                  </a:ext>
                </a:extLst>
              </a:tr>
            </a:tbl>
          </a:graphicData>
        </a:graphic>
      </p:graphicFrame>
    </p:spTree>
    <p:extLst>
      <p:ext uri="{BB962C8B-B14F-4D97-AF65-F5344CB8AC3E}">
        <p14:creationId xmlns:p14="http://schemas.microsoft.com/office/powerpoint/2010/main" val="2132535289"/>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1156836"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a:cxnSpLocks/>
          </p:cNvCxnSpPr>
          <p:nvPr userDrawn="1"/>
        </p:nvCxnSpPr>
        <p:spPr>
          <a:xfrm>
            <a:off x="659147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851345" y="1298915"/>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21138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8" name="Straight Connector 57">
            <a:extLst>
              <a:ext uri="{FF2B5EF4-FFF2-40B4-BE49-F238E27FC236}">
                <a16:creationId xmlns:a16="http://schemas.microsoft.com/office/drawing/2014/main" id="{6EF8CC61-48F0-F34C-B9E4-87CFAAF99D69}"/>
              </a:ext>
            </a:extLst>
          </p:cNvPr>
          <p:cNvCxnSpPr>
            <a:cxnSpLocks/>
          </p:cNvCxnSpPr>
          <p:nvPr userDrawn="1"/>
        </p:nvCxnSpPr>
        <p:spPr>
          <a:xfrm>
            <a:off x="568570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61322A53-215E-D04C-B05F-F6EB6FA76CE3}"/>
              </a:ext>
            </a:extLst>
          </p:cNvPr>
          <p:cNvCxnSpPr>
            <a:cxnSpLocks/>
          </p:cNvCxnSpPr>
          <p:nvPr userDrawn="1"/>
        </p:nvCxnSpPr>
        <p:spPr>
          <a:xfrm>
            <a:off x="4779931"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3" name="Straight Connector 62">
            <a:extLst>
              <a:ext uri="{FF2B5EF4-FFF2-40B4-BE49-F238E27FC236}">
                <a16:creationId xmlns:a16="http://schemas.microsoft.com/office/drawing/2014/main" id="{85877D70-2D7A-2947-86AE-F02B70AC8C8C}"/>
              </a:ext>
            </a:extLst>
          </p:cNvPr>
          <p:cNvCxnSpPr>
            <a:cxnSpLocks/>
          </p:cNvCxnSpPr>
          <p:nvPr userDrawn="1"/>
        </p:nvCxnSpPr>
        <p:spPr>
          <a:xfrm>
            <a:off x="387415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5" name="Straight Connector 64">
            <a:extLst>
              <a:ext uri="{FF2B5EF4-FFF2-40B4-BE49-F238E27FC236}">
                <a16:creationId xmlns:a16="http://schemas.microsoft.com/office/drawing/2014/main" id="{3A50CE51-B3C3-7344-B4CB-E61DA1E1C509}"/>
              </a:ext>
            </a:extLst>
          </p:cNvPr>
          <p:cNvCxnSpPr>
            <a:cxnSpLocks/>
          </p:cNvCxnSpPr>
          <p:nvPr userDrawn="1"/>
        </p:nvCxnSpPr>
        <p:spPr>
          <a:xfrm>
            <a:off x="2968383"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6" name="Straight Connector 65">
            <a:extLst>
              <a:ext uri="{FF2B5EF4-FFF2-40B4-BE49-F238E27FC236}">
                <a16:creationId xmlns:a16="http://schemas.microsoft.com/office/drawing/2014/main" id="{DC41E894-9651-EE4B-B730-4B06E6B92DA9}"/>
              </a:ext>
            </a:extLst>
          </p:cNvPr>
          <p:cNvCxnSpPr>
            <a:cxnSpLocks/>
          </p:cNvCxnSpPr>
          <p:nvPr userDrawn="1"/>
        </p:nvCxnSpPr>
        <p:spPr>
          <a:xfrm>
            <a:off x="2062610"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8" name="Straight Connector 67">
            <a:extLst>
              <a:ext uri="{FF2B5EF4-FFF2-40B4-BE49-F238E27FC236}">
                <a16:creationId xmlns:a16="http://schemas.microsoft.com/office/drawing/2014/main" id="{C8BB185E-5E73-0046-A621-008C4B3DA27C}"/>
              </a:ext>
            </a:extLst>
          </p:cNvPr>
          <p:cNvCxnSpPr>
            <a:cxnSpLocks/>
          </p:cNvCxnSpPr>
          <p:nvPr userDrawn="1"/>
        </p:nvCxnSpPr>
        <p:spPr>
          <a:xfrm>
            <a:off x="1112034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9" name="Straight Connector 68">
            <a:extLst>
              <a:ext uri="{FF2B5EF4-FFF2-40B4-BE49-F238E27FC236}">
                <a16:creationId xmlns:a16="http://schemas.microsoft.com/office/drawing/2014/main" id="{015A0737-BCF7-BC42-B9C3-31E755AE5285}"/>
              </a:ext>
            </a:extLst>
          </p:cNvPr>
          <p:cNvCxnSpPr>
            <a:cxnSpLocks/>
          </p:cNvCxnSpPr>
          <p:nvPr userDrawn="1"/>
        </p:nvCxnSpPr>
        <p:spPr>
          <a:xfrm>
            <a:off x="102145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0" name="Straight Connector 69">
            <a:extLst>
              <a:ext uri="{FF2B5EF4-FFF2-40B4-BE49-F238E27FC236}">
                <a16:creationId xmlns:a16="http://schemas.microsoft.com/office/drawing/2014/main" id="{3B5C3B10-B4E3-D744-AAAD-BB9A1FC41FF8}"/>
              </a:ext>
            </a:extLst>
          </p:cNvPr>
          <p:cNvCxnSpPr>
            <a:cxnSpLocks/>
          </p:cNvCxnSpPr>
          <p:nvPr userDrawn="1"/>
        </p:nvCxnSpPr>
        <p:spPr>
          <a:xfrm>
            <a:off x="9308799"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1" name="Straight Connector 70">
            <a:extLst>
              <a:ext uri="{FF2B5EF4-FFF2-40B4-BE49-F238E27FC236}">
                <a16:creationId xmlns:a16="http://schemas.microsoft.com/office/drawing/2014/main" id="{3C5192F1-7810-7B4E-88CE-4C108A2DA160}"/>
              </a:ext>
            </a:extLst>
          </p:cNvPr>
          <p:cNvCxnSpPr>
            <a:cxnSpLocks/>
          </p:cNvCxnSpPr>
          <p:nvPr userDrawn="1"/>
        </p:nvCxnSpPr>
        <p:spPr>
          <a:xfrm>
            <a:off x="840302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2" name="Straight Connector 71">
            <a:extLst>
              <a:ext uri="{FF2B5EF4-FFF2-40B4-BE49-F238E27FC236}">
                <a16:creationId xmlns:a16="http://schemas.microsoft.com/office/drawing/2014/main" id="{AE42B4C9-33F9-E441-A451-9706E473CE13}"/>
              </a:ext>
            </a:extLst>
          </p:cNvPr>
          <p:cNvCxnSpPr>
            <a:cxnSpLocks/>
          </p:cNvCxnSpPr>
          <p:nvPr userDrawn="1"/>
        </p:nvCxnSpPr>
        <p:spPr>
          <a:xfrm>
            <a:off x="7497251"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72528197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 name="Rectangle">
            <a:extLst>
              <a:ext uri="{FF2B5EF4-FFF2-40B4-BE49-F238E27FC236}">
                <a16:creationId xmlns:a16="http://schemas.microsoft.com/office/drawing/2014/main" id="{2C99107C-8816-4E45-AB5C-76B2386716FD}"/>
              </a:ext>
            </a:extLst>
          </p:cNvPr>
          <p:cNvSpPr/>
          <p:nvPr userDrawn="1"/>
        </p:nvSpPr>
        <p:spPr>
          <a:xfrm>
            <a:off x="507709" y="508000"/>
            <a:ext cx="3810001" cy="5842000"/>
          </a:xfrm>
          <a:prstGeom prst="rect">
            <a:avLst/>
          </a:prstGeom>
          <a:solidFill>
            <a:srgbClr val="F5F5F5"/>
          </a:solidFill>
          <a:ln w="12700">
            <a:miter lim="400000"/>
          </a:ln>
        </p:spPr>
        <p:txBody>
          <a:bodyPr lIns="25400" tIns="25400" rIns="25400" bIns="25400" anchor="ctr"/>
          <a:lstStyle/>
          <a:p>
            <a:pPr defTabSz="412750">
              <a:spcBef>
                <a:spcPts val="1500"/>
              </a:spcBef>
              <a:defRPr sz="3200" b="1">
                <a:solidFill>
                  <a:srgbClr val="F5F5F5"/>
                </a:solidFill>
                <a:latin typeface="Gilroy Bold"/>
                <a:ea typeface="Gilroy Bold"/>
                <a:cs typeface="Gilroy Bold"/>
                <a:sym typeface="Gilroy"/>
              </a:defRPr>
            </a:pPr>
            <a:endParaRPr sz="1600" dirty="0"/>
          </a:p>
        </p:txBody>
      </p:sp>
    </p:spTree>
    <p:extLst>
      <p:ext uri="{BB962C8B-B14F-4D97-AF65-F5344CB8AC3E}">
        <p14:creationId xmlns:p14="http://schemas.microsoft.com/office/powerpoint/2010/main" val="3574922347"/>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Slide">
    <p:bg>
      <p:bgPr>
        <a:solidFill>
          <a:srgbClr val="182E48"/>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Tree>
    <p:extLst>
      <p:ext uri="{BB962C8B-B14F-4D97-AF65-F5344CB8AC3E}">
        <p14:creationId xmlns:p14="http://schemas.microsoft.com/office/powerpoint/2010/main" val="2090350390"/>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Divider Slide">
    <p:bg>
      <p:bgPr>
        <a:solidFill>
          <a:schemeClr val="tx1"/>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Tree>
    <p:extLst>
      <p:ext uri="{BB962C8B-B14F-4D97-AF65-F5344CB8AC3E}">
        <p14:creationId xmlns:p14="http://schemas.microsoft.com/office/powerpoint/2010/main" val="3537322643"/>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x">
  <p:cSld name="End Slide">
    <p:bg>
      <p:bgPr>
        <a:solidFill>
          <a:schemeClr val="accent6">
            <a:hueOff val="-4390991"/>
            <a:satOff val="-83104"/>
            <a:lumOff val="-44713"/>
          </a:schemeClr>
        </a:solidFill>
        <a:effectLst/>
      </p:bgPr>
    </p:bg>
    <p:spTree>
      <p:nvGrpSpPr>
        <p:cNvPr id="1" name=""/>
        <p:cNvGrpSpPr/>
        <p:nvPr/>
      </p:nvGrpSpPr>
      <p:grpSpPr>
        <a:xfrm>
          <a:off x="0" y="0"/>
          <a:ext cx="0" cy="0"/>
          <a:chOff x="0" y="0"/>
          <a:chExt cx="0" cy="0"/>
        </a:xfrm>
      </p:grpSpPr>
      <p:pic>
        <p:nvPicPr>
          <p:cNvPr id="73" name="Grafik-Logo_RightIdea_White.png" descr="Grafik-Logo_RightIdea_White.png"/>
          <p:cNvPicPr>
            <a:picLocks noChangeAspect="1"/>
          </p:cNvPicPr>
          <p:nvPr/>
        </p:nvPicPr>
        <p:blipFill>
          <a:blip r:embed="rId2"/>
          <a:stretch>
            <a:fillRect/>
          </a:stretch>
        </p:blipFill>
        <p:spPr>
          <a:xfrm>
            <a:off x="4105555" y="3322713"/>
            <a:ext cx="3980889" cy="616248"/>
          </a:xfrm>
          <a:prstGeom prst="rect">
            <a:avLst/>
          </a:prstGeom>
          <a:ln w="12700">
            <a:miter lim="400000"/>
          </a:ln>
        </p:spPr>
      </p:pic>
    </p:spTree>
    <p:extLst>
      <p:ext uri="{BB962C8B-B14F-4D97-AF65-F5344CB8AC3E}">
        <p14:creationId xmlns:p14="http://schemas.microsoft.com/office/powerpoint/2010/main" val="1328860069"/>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ext Slide">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8" name="Text Placeholder 7">
            <a:extLst>
              <a:ext uri="{FF2B5EF4-FFF2-40B4-BE49-F238E27FC236}">
                <a16:creationId xmlns:a16="http://schemas.microsoft.com/office/drawing/2014/main" id="{89A373A7-8E8A-2643-A29C-7CD1896C9A09}"/>
              </a:ext>
            </a:extLst>
          </p:cNvPr>
          <p:cNvSpPr>
            <a:spLocks noGrp="1"/>
          </p:cNvSpPr>
          <p:nvPr>
            <p:ph type="body" sz="quarter" idx="11"/>
          </p:nvPr>
        </p:nvSpPr>
        <p:spPr>
          <a:xfrm>
            <a:off x="928688" y="457200"/>
            <a:ext cx="5167312" cy="742950"/>
          </a:xfrm>
          <a:prstGeom prst="rect">
            <a:avLst/>
          </a:prstGeom>
        </p:spPr>
        <p:txBody>
          <a:bodyPr anchor="ctr" anchorCtr="0"/>
          <a:lstStyle>
            <a:lvl1pPr marL="0" indent="0">
              <a:buNone/>
              <a:defRPr sz="3000" b="1" i="0" baseline="0">
                <a:solidFill>
                  <a:schemeClr val="tx1"/>
                </a:solidFill>
                <a:latin typeface="Gilroy SemiBold" pitchFamily="2" charset="77"/>
              </a:defRPr>
            </a:lvl1pPr>
            <a:lvl2pPr marL="0" indent="0">
              <a:buNone/>
              <a:defRPr/>
            </a:lvl2pPr>
          </a:lstStyle>
          <a:p>
            <a:pPr lvl="0"/>
            <a:endParaRPr lang="en-US" dirty="0"/>
          </a:p>
        </p:txBody>
      </p:sp>
      <p:sp>
        <p:nvSpPr>
          <p:cNvPr id="10" name="Text Placeholder 9">
            <a:extLst>
              <a:ext uri="{FF2B5EF4-FFF2-40B4-BE49-F238E27FC236}">
                <a16:creationId xmlns:a16="http://schemas.microsoft.com/office/drawing/2014/main" id="{9DD1DCAD-4B5C-544E-8D42-09094DE906C5}"/>
              </a:ext>
            </a:extLst>
          </p:cNvPr>
          <p:cNvSpPr>
            <a:spLocks noGrp="1"/>
          </p:cNvSpPr>
          <p:nvPr>
            <p:ph type="body" sz="quarter" idx="12"/>
          </p:nvPr>
        </p:nvSpPr>
        <p:spPr>
          <a:xfrm>
            <a:off x="1042988" y="1728788"/>
            <a:ext cx="9315450" cy="4619625"/>
          </a:xfrm>
          <a:prstGeom prst="rect">
            <a:avLst/>
          </a:prstGeom>
        </p:spPr>
        <p:txBody>
          <a:bodyPr/>
          <a:lstStyle>
            <a:lvl1pPr>
              <a:defRPr sz="2000" b="0" i="0" baseline="0">
                <a:solidFill>
                  <a:schemeClr val="tx1"/>
                </a:solidFill>
                <a:latin typeface="Gilroy" pitchFamily="2" charset="77"/>
              </a:defRPr>
            </a:lvl1pPr>
            <a:lvl2pPr>
              <a:defRPr sz="2000" b="0" i="0" baseline="0">
                <a:solidFill>
                  <a:schemeClr val="tx1"/>
                </a:solidFill>
                <a:latin typeface="Gilroy" pitchFamily="2" charset="77"/>
              </a:defRPr>
            </a:lvl2pPr>
            <a:lvl3pPr>
              <a:defRPr sz="2000" b="0" i="0" baseline="0">
                <a:solidFill>
                  <a:schemeClr val="tx1"/>
                </a:solidFill>
                <a:latin typeface="Gilroy" pitchFamily="2" charset="77"/>
              </a:defRPr>
            </a:lvl3pPr>
            <a:lvl4pPr>
              <a:defRPr sz="1800" b="0" i="0" baseline="0">
                <a:solidFill>
                  <a:schemeClr val="tx1"/>
                </a:solidFill>
                <a:latin typeface="Gilroy Light" pitchFamily="2" charset="77"/>
              </a:defRPr>
            </a:lvl4pPr>
            <a:lvl5pPr>
              <a:defRPr sz="2000" b="0" i="0" baseline="0">
                <a:solidFill>
                  <a:schemeClr val="tx1"/>
                </a:solidFill>
                <a:latin typeface="Gilroy" pitchFamily="2" charset="77"/>
              </a:defRPr>
            </a:lvl5pPr>
          </a:lstStyle>
          <a:p>
            <a:pPr lvl="0"/>
            <a:r>
              <a:rPr lang="en-US" dirty="0"/>
              <a:t>Click to edit Master text styles</a:t>
            </a:r>
          </a:p>
          <a:p>
            <a:pPr lvl="1"/>
            <a:r>
              <a:rPr lang="en-US" dirty="0"/>
              <a:t>Second level</a:t>
            </a:r>
          </a:p>
          <a:p>
            <a:pPr lvl="2"/>
            <a:r>
              <a:rPr lang="en-US" dirty="0"/>
              <a:t>Third level</a:t>
            </a:r>
          </a:p>
          <a:p>
            <a:pPr lvl="4"/>
            <a:r>
              <a:rPr lang="en-US" dirty="0"/>
              <a:t>Fourth level</a:t>
            </a:r>
          </a:p>
        </p:txBody>
      </p:sp>
    </p:spTree>
    <p:extLst>
      <p:ext uri="{BB962C8B-B14F-4D97-AF65-F5344CB8AC3E}">
        <p14:creationId xmlns:p14="http://schemas.microsoft.com/office/powerpoint/2010/main" val="4035466768"/>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1156836"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2113872"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8" name="Straight Connector 67">
            <a:extLst>
              <a:ext uri="{FF2B5EF4-FFF2-40B4-BE49-F238E27FC236}">
                <a16:creationId xmlns:a16="http://schemas.microsoft.com/office/drawing/2014/main" id="{C8BB185E-5E73-0046-A621-008C4B3DA27C}"/>
              </a:ext>
            </a:extLst>
          </p:cNvPr>
          <p:cNvCxnSpPr>
            <a:cxnSpLocks/>
          </p:cNvCxnSpPr>
          <p:nvPr userDrawn="1"/>
        </p:nvCxnSpPr>
        <p:spPr>
          <a:xfrm>
            <a:off x="11192102" y="506437"/>
            <a:ext cx="0" cy="5972184"/>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grpSp>
        <p:nvGrpSpPr>
          <p:cNvPr id="20" name="Group 19">
            <a:extLst>
              <a:ext uri="{FF2B5EF4-FFF2-40B4-BE49-F238E27FC236}">
                <a16:creationId xmlns:a16="http://schemas.microsoft.com/office/drawing/2014/main" id="{62139262-D35A-6F45-9491-649AF817CE89}"/>
              </a:ext>
            </a:extLst>
          </p:cNvPr>
          <p:cNvGrpSpPr/>
          <p:nvPr userDrawn="1"/>
        </p:nvGrpSpPr>
        <p:grpSpPr>
          <a:xfrm>
            <a:off x="52867" y="720105"/>
            <a:ext cx="11346517" cy="468472"/>
            <a:chOff x="851345" y="804775"/>
            <a:chExt cx="11346517" cy="468472"/>
          </a:xfrm>
        </p:grpSpPr>
        <p:cxnSp>
          <p:nvCxnSpPr>
            <p:cNvPr id="21" name="Straight Connector 20">
              <a:extLst>
                <a:ext uri="{FF2B5EF4-FFF2-40B4-BE49-F238E27FC236}">
                  <a16:creationId xmlns:a16="http://schemas.microsoft.com/office/drawing/2014/main" id="{00555DB2-0004-9A41-9E60-037BA18357D0}"/>
                </a:ext>
              </a:extLst>
            </p:cNvPr>
            <p:cNvCxnSpPr>
              <a:cxnSpLocks/>
            </p:cNvCxnSpPr>
            <p:nvPr userDrawn="1"/>
          </p:nvCxnSpPr>
          <p:spPr>
            <a:xfrm flipV="1">
              <a:off x="851345" y="1188844"/>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22" name="July">
              <a:extLst>
                <a:ext uri="{FF2B5EF4-FFF2-40B4-BE49-F238E27FC236}">
                  <a16:creationId xmlns:a16="http://schemas.microsoft.com/office/drawing/2014/main" id="{15D318D6-2A7D-7D43-9B4F-439FF0148950}"/>
                </a:ext>
              </a:extLst>
            </p:cNvPr>
            <p:cNvSpPr/>
            <p:nvPr userDrawn="1"/>
          </p:nvSpPr>
          <p:spPr>
            <a:xfrm>
              <a:off x="1928111"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May</a:t>
              </a:r>
              <a:endParaRPr sz="1000" dirty="0">
                <a:solidFill>
                  <a:srgbClr val="000000"/>
                </a:solidFill>
                <a:latin typeface="Gilroy" pitchFamily="2" charset="77"/>
              </a:endParaRPr>
            </a:p>
          </p:txBody>
        </p:sp>
        <p:sp>
          <p:nvSpPr>
            <p:cNvPr id="23" name="July">
              <a:extLst>
                <a:ext uri="{FF2B5EF4-FFF2-40B4-BE49-F238E27FC236}">
                  <a16:creationId xmlns:a16="http://schemas.microsoft.com/office/drawing/2014/main" id="{C5FEC808-0D26-FF4B-9F2A-739252AE395C}"/>
                </a:ext>
              </a:extLst>
            </p:cNvPr>
            <p:cNvSpPr/>
            <p:nvPr userDrawn="1"/>
          </p:nvSpPr>
          <p:spPr>
            <a:xfrm>
              <a:off x="2744600"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June</a:t>
              </a:r>
              <a:endParaRPr sz="1000" dirty="0">
                <a:solidFill>
                  <a:srgbClr val="000000"/>
                </a:solidFill>
                <a:latin typeface="Gilroy" pitchFamily="2" charset="77"/>
              </a:endParaRPr>
            </a:p>
          </p:txBody>
        </p:sp>
        <p:sp>
          <p:nvSpPr>
            <p:cNvPr id="24" name="July">
              <a:extLst>
                <a:ext uri="{FF2B5EF4-FFF2-40B4-BE49-F238E27FC236}">
                  <a16:creationId xmlns:a16="http://schemas.microsoft.com/office/drawing/2014/main" id="{DAF8D41F-CF4B-654A-A55D-833ADB27F98F}"/>
                </a:ext>
              </a:extLst>
            </p:cNvPr>
            <p:cNvSpPr/>
            <p:nvPr userDrawn="1"/>
          </p:nvSpPr>
          <p:spPr>
            <a:xfrm>
              <a:off x="3624958" y="810883"/>
              <a:ext cx="795914"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July</a:t>
              </a:r>
              <a:endParaRPr sz="1000" dirty="0">
                <a:solidFill>
                  <a:srgbClr val="000000"/>
                </a:solidFill>
                <a:latin typeface="Gilroy" pitchFamily="2" charset="77"/>
              </a:endParaRPr>
            </a:p>
          </p:txBody>
        </p:sp>
        <p:sp>
          <p:nvSpPr>
            <p:cNvPr id="25" name="July">
              <a:extLst>
                <a:ext uri="{FF2B5EF4-FFF2-40B4-BE49-F238E27FC236}">
                  <a16:creationId xmlns:a16="http://schemas.microsoft.com/office/drawing/2014/main" id="{9B11D302-5CA6-B74B-AC8C-6F2F7F321C8F}"/>
                </a:ext>
              </a:extLst>
            </p:cNvPr>
            <p:cNvSpPr/>
            <p:nvPr userDrawn="1"/>
          </p:nvSpPr>
          <p:spPr>
            <a:xfrm>
              <a:off x="1117969" y="891466"/>
              <a:ext cx="862642" cy="307778"/>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endParaRPr sz="1000" dirty="0">
                <a:solidFill>
                  <a:srgbClr val="000000"/>
                </a:solidFill>
                <a:latin typeface="Gilroy" pitchFamily="2" charset="77"/>
              </a:endParaRPr>
            </a:p>
          </p:txBody>
        </p:sp>
        <p:sp>
          <p:nvSpPr>
            <p:cNvPr id="26" name="July">
              <a:extLst>
                <a:ext uri="{FF2B5EF4-FFF2-40B4-BE49-F238E27FC236}">
                  <a16:creationId xmlns:a16="http://schemas.microsoft.com/office/drawing/2014/main" id="{931E10A4-298F-E541-9BF9-51176DFD5FF8}"/>
                </a:ext>
              </a:extLst>
            </p:cNvPr>
            <p:cNvSpPr/>
            <p:nvPr userDrawn="1"/>
          </p:nvSpPr>
          <p:spPr>
            <a:xfrm>
              <a:off x="4412065" y="810883"/>
              <a:ext cx="717987"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August</a:t>
              </a:r>
              <a:endParaRPr sz="1000" dirty="0">
                <a:solidFill>
                  <a:srgbClr val="000000"/>
                </a:solidFill>
                <a:latin typeface="Gilroy" pitchFamily="2" charset="77"/>
              </a:endParaRPr>
            </a:p>
          </p:txBody>
        </p:sp>
        <p:sp>
          <p:nvSpPr>
            <p:cNvPr id="27" name="July">
              <a:extLst>
                <a:ext uri="{FF2B5EF4-FFF2-40B4-BE49-F238E27FC236}">
                  <a16:creationId xmlns:a16="http://schemas.microsoft.com/office/drawing/2014/main" id="{24539431-56CF-2140-8110-9E3643055E91}"/>
                </a:ext>
              </a:extLst>
            </p:cNvPr>
            <p:cNvSpPr/>
            <p:nvPr userDrawn="1"/>
          </p:nvSpPr>
          <p:spPr>
            <a:xfrm>
              <a:off x="5127285" y="817463"/>
              <a:ext cx="913997"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September</a:t>
              </a:r>
              <a:endParaRPr sz="1000" dirty="0">
                <a:solidFill>
                  <a:srgbClr val="000000"/>
                </a:solidFill>
                <a:latin typeface="Gilroy" pitchFamily="2" charset="77"/>
              </a:endParaRPr>
            </a:p>
          </p:txBody>
        </p:sp>
        <p:sp>
          <p:nvSpPr>
            <p:cNvPr id="28" name="July">
              <a:extLst>
                <a:ext uri="{FF2B5EF4-FFF2-40B4-BE49-F238E27FC236}">
                  <a16:creationId xmlns:a16="http://schemas.microsoft.com/office/drawing/2014/main" id="{232DACA9-6A88-1244-A992-153DE4892929}"/>
                </a:ext>
              </a:extLst>
            </p:cNvPr>
            <p:cNvSpPr/>
            <p:nvPr userDrawn="1"/>
          </p:nvSpPr>
          <p:spPr>
            <a:xfrm>
              <a:off x="5978542" y="810883"/>
              <a:ext cx="736536"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October</a:t>
              </a:r>
              <a:endParaRPr sz="1000" dirty="0">
                <a:solidFill>
                  <a:srgbClr val="000000"/>
                </a:solidFill>
                <a:latin typeface="Gilroy" pitchFamily="2" charset="77"/>
              </a:endParaRPr>
            </a:p>
          </p:txBody>
        </p:sp>
        <p:sp>
          <p:nvSpPr>
            <p:cNvPr id="29" name="July">
              <a:extLst>
                <a:ext uri="{FF2B5EF4-FFF2-40B4-BE49-F238E27FC236}">
                  <a16:creationId xmlns:a16="http://schemas.microsoft.com/office/drawing/2014/main" id="{8838E96B-FF01-5740-9F61-4D1DB4802297}"/>
                </a:ext>
              </a:extLst>
            </p:cNvPr>
            <p:cNvSpPr/>
            <p:nvPr userDrawn="1"/>
          </p:nvSpPr>
          <p:spPr>
            <a:xfrm>
              <a:off x="6742756" y="817463"/>
              <a:ext cx="855584"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November</a:t>
              </a:r>
              <a:endParaRPr sz="1000" dirty="0">
                <a:solidFill>
                  <a:srgbClr val="000000"/>
                </a:solidFill>
                <a:latin typeface="Gilroy" pitchFamily="2" charset="77"/>
              </a:endParaRPr>
            </a:p>
          </p:txBody>
        </p:sp>
        <p:sp>
          <p:nvSpPr>
            <p:cNvPr id="30" name="July">
              <a:extLst>
                <a:ext uri="{FF2B5EF4-FFF2-40B4-BE49-F238E27FC236}">
                  <a16:creationId xmlns:a16="http://schemas.microsoft.com/office/drawing/2014/main" id="{205C93FC-CF60-7646-AEC9-F61E18D5D56D}"/>
                </a:ext>
              </a:extLst>
            </p:cNvPr>
            <p:cNvSpPr/>
            <p:nvPr userDrawn="1"/>
          </p:nvSpPr>
          <p:spPr>
            <a:xfrm>
              <a:off x="7623323"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December</a:t>
              </a:r>
              <a:endParaRPr sz="1000" dirty="0">
                <a:solidFill>
                  <a:srgbClr val="000000"/>
                </a:solidFill>
                <a:latin typeface="Gilroy" pitchFamily="2" charset="77"/>
              </a:endParaRPr>
            </a:p>
          </p:txBody>
        </p:sp>
        <p:sp>
          <p:nvSpPr>
            <p:cNvPr id="31" name="July">
              <a:extLst>
                <a:ext uri="{FF2B5EF4-FFF2-40B4-BE49-F238E27FC236}">
                  <a16:creationId xmlns:a16="http://schemas.microsoft.com/office/drawing/2014/main" id="{EAE7FA9E-570C-9949-898E-3984A7513716}"/>
                </a:ext>
              </a:extLst>
            </p:cNvPr>
            <p:cNvSpPr/>
            <p:nvPr userDrawn="1"/>
          </p:nvSpPr>
          <p:spPr>
            <a:xfrm>
              <a:off x="8501505"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January</a:t>
              </a:r>
              <a:endParaRPr sz="1000" dirty="0">
                <a:solidFill>
                  <a:srgbClr val="000000"/>
                </a:solidFill>
                <a:latin typeface="Gilroy" pitchFamily="2" charset="77"/>
              </a:endParaRPr>
            </a:p>
          </p:txBody>
        </p:sp>
        <p:sp>
          <p:nvSpPr>
            <p:cNvPr id="32" name="July">
              <a:extLst>
                <a:ext uri="{FF2B5EF4-FFF2-40B4-BE49-F238E27FC236}">
                  <a16:creationId xmlns:a16="http://schemas.microsoft.com/office/drawing/2014/main" id="{79E06A01-E4A8-B94A-90EC-452A3560C512}"/>
                </a:ext>
              </a:extLst>
            </p:cNvPr>
            <p:cNvSpPr/>
            <p:nvPr userDrawn="1"/>
          </p:nvSpPr>
          <p:spPr>
            <a:xfrm>
              <a:off x="9423515" y="804775"/>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February</a:t>
              </a:r>
              <a:endParaRPr sz="1000" dirty="0">
                <a:solidFill>
                  <a:srgbClr val="000000"/>
                </a:solidFill>
                <a:latin typeface="Gilroy" pitchFamily="2" charset="77"/>
              </a:endParaRPr>
            </a:p>
          </p:txBody>
        </p:sp>
        <p:sp>
          <p:nvSpPr>
            <p:cNvPr id="33" name="July">
              <a:extLst>
                <a:ext uri="{FF2B5EF4-FFF2-40B4-BE49-F238E27FC236}">
                  <a16:creationId xmlns:a16="http://schemas.microsoft.com/office/drawing/2014/main" id="{D249F5D2-EF94-494C-8F07-755181FECF71}"/>
                </a:ext>
              </a:extLst>
            </p:cNvPr>
            <p:cNvSpPr/>
            <p:nvPr userDrawn="1"/>
          </p:nvSpPr>
          <p:spPr>
            <a:xfrm>
              <a:off x="10322465" y="810883"/>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March</a:t>
              </a:r>
              <a:endParaRPr sz="1000" dirty="0">
                <a:solidFill>
                  <a:srgbClr val="000000"/>
                </a:solidFill>
                <a:latin typeface="Gilroy" pitchFamily="2" charset="77"/>
              </a:endParaRPr>
            </a:p>
          </p:txBody>
        </p:sp>
      </p:grpSp>
      <p:cxnSp>
        <p:nvCxnSpPr>
          <p:cNvPr id="34" name="Straight Connector 33">
            <a:extLst>
              <a:ext uri="{FF2B5EF4-FFF2-40B4-BE49-F238E27FC236}">
                <a16:creationId xmlns:a16="http://schemas.microsoft.com/office/drawing/2014/main" id="{213E4872-BA2E-BB4E-9C1B-89A2F8BF579B}"/>
              </a:ext>
            </a:extLst>
          </p:cNvPr>
          <p:cNvCxnSpPr>
            <a:cxnSpLocks/>
          </p:cNvCxnSpPr>
          <p:nvPr userDrawn="1"/>
        </p:nvCxnSpPr>
        <p:spPr>
          <a:xfrm>
            <a:off x="5947722"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5" name="Straight Connector 34">
            <a:extLst>
              <a:ext uri="{FF2B5EF4-FFF2-40B4-BE49-F238E27FC236}">
                <a16:creationId xmlns:a16="http://schemas.microsoft.com/office/drawing/2014/main" id="{EC7BB60A-9174-0445-A8B2-111929B8B4EB}"/>
              </a:ext>
            </a:extLst>
          </p:cNvPr>
          <p:cNvCxnSpPr>
            <a:cxnSpLocks/>
          </p:cNvCxnSpPr>
          <p:nvPr userDrawn="1"/>
        </p:nvCxnSpPr>
        <p:spPr>
          <a:xfrm>
            <a:off x="5186953"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9277921D-572B-B34D-8863-396292034DE5}"/>
              </a:ext>
            </a:extLst>
          </p:cNvPr>
          <p:cNvCxnSpPr>
            <a:cxnSpLocks/>
          </p:cNvCxnSpPr>
          <p:nvPr userDrawn="1"/>
        </p:nvCxnSpPr>
        <p:spPr>
          <a:xfrm>
            <a:off x="4404678"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8" name="Straight Connector 37">
            <a:extLst>
              <a:ext uri="{FF2B5EF4-FFF2-40B4-BE49-F238E27FC236}">
                <a16:creationId xmlns:a16="http://schemas.microsoft.com/office/drawing/2014/main" id="{EB270061-72DC-D247-BD6E-D3D7066B1D73}"/>
              </a:ext>
            </a:extLst>
          </p:cNvPr>
          <p:cNvCxnSpPr>
            <a:cxnSpLocks/>
          </p:cNvCxnSpPr>
          <p:nvPr userDrawn="1"/>
        </p:nvCxnSpPr>
        <p:spPr>
          <a:xfrm>
            <a:off x="3624142"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0" name="Straight Connector 39">
            <a:extLst>
              <a:ext uri="{FF2B5EF4-FFF2-40B4-BE49-F238E27FC236}">
                <a16:creationId xmlns:a16="http://schemas.microsoft.com/office/drawing/2014/main" id="{B4A6CD83-0358-1D43-9C13-B0BA370D29BF}"/>
              </a:ext>
            </a:extLst>
          </p:cNvPr>
          <p:cNvCxnSpPr>
            <a:cxnSpLocks/>
          </p:cNvCxnSpPr>
          <p:nvPr userDrawn="1"/>
        </p:nvCxnSpPr>
        <p:spPr>
          <a:xfrm>
            <a:off x="2811905"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1" name="Straight Connector 40">
            <a:extLst>
              <a:ext uri="{FF2B5EF4-FFF2-40B4-BE49-F238E27FC236}">
                <a16:creationId xmlns:a16="http://schemas.microsoft.com/office/drawing/2014/main" id="{7D777429-B3B7-1F4C-B8A5-3EBAE324B6BF}"/>
              </a:ext>
            </a:extLst>
          </p:cNvPr>
          <p:cNvCxnSpPr>
            <a:cxnSpLocks/>
          </p:cNvCxnSpPr>
          <p:nvPr userDrawn="1"/>
        </p:nvCxnSpPr>
        <p:spPr>
          <a:xfrm>
            <a:off x="1957135"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5277EB5D-C6EF-3542-A55A-3C95078D5F9F}"/>
              </a:ext>
            </a:extLst>
          </p:cNvPr>
          <p:cNvCxnSpPr>
            <a:cxnSpLocks/>
          </p:cNvCxnSpPr>
          <p:nvPr userDrawn="1"/>
        </p:nvCxnSpPr>
        <p:spPr>
          <a:xfrm>
            <a:off x="10320253" y="506437"/>
            <a:ext cx="0" cy="5962457"/>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E31616EE-CE9F-9F4B-B720-B201BD3E9767}"/>
              </a:ext>
            </a:extLst>
          </p:cNvPr>
          <p:cNvCxnSpPr>
            <a:cxnSpLocks/>
          </p:cNvCxnSpPr>
          <p:nvPr userDrawn="1"/>
        </p:nvCxnSpPr>
        <p:spPr>
          <a:xfrm>
            <a:off x="9410042" y="506437"/>
            <a:ext cx="0" cy="5894363"/>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4" name="Straight Connector 43">
            <a:extLst>
              <a:ext uri="{FF2B5EF4-FFF2-40B4-BE49-F238E27FC236}">
                <a16:creationId xmlns:a16="http://schemas.microsoft.com/office/drawing/2014/main" id="{E2530125-CD9D-3947-9BE7-96DF9AE69EB7}"/>
              </a:ext>
            </a:extLst>
          </p:cNvPr>
          <p:cNvCxnSpPr>
            <a:cxnSpLocks/>
          </p:cNvCxnSpPr>
          <p:nvPr userDrawn="1"/>
        </p:nvCxnSpPr>
        <p:spPr>
          <a:xfrm>
            <a:off x="8483547" y="658837"/>
            <a:ext cx="0" cy="5790601"/>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27F15D73-BA5F-8E4D-ABC9-5E909DA116B7}"/>
              </a:ext>
            </a:extLst>
          </p:cNvPr>
          <p:cNvCxnSpPr>
            <a:cxnSpLocks/>
          </p:cNvCxnSpPr>
          <p:nvPr userDrawn="1"/>
        </p:nvCxnSpPr>
        <p:spPr>
          <a:xfrm>
            <a:off x="7598462" y="658837"/>
            <a:ext cx="0" cy="5848967"/>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6" name="Straight Connector 45">
            <a:extLst>
              <a:ext uri="{FF2B5EF4-FFF2-40B4-BE49-F238E27FC236}">
                <a16:creationId xmlns:a16="http://schemas.microsoft.com/office/drawing/2014/main" id="{490844B6-766E-1144-BAFE-9E55E470EDA6}"/>
              </a:ext>
            </a:extLst>
          </p:cNvPr>
          <p:cNvCxnSpPr>
            <a:cxnSpLocks/>
          </p:cNvCxnSpPr>
          <p:nvPr userDrawn="1"/>
        </p:nvCxnSpPr>
        <p:spPr>
          <a:xfrm>
            <a:off x="6727390" y="6588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47" name="July">
            <a:extLst>
              <a:ext uri="{FF2B5EF4-FFF2-40B4-BE49-F238E27FC236}">
                <a16:creationId xmlns:a16="http://schemas.microsoft.com/office/drawing/2014/main" id="{33581411-EC68-114B-A346-DE40C9F6C59A}"/>
              </a:ext>
            </a:extLst>
          </p:cNvPr>
          <p:cNvSpPr/>
          <p:nvPr userDrawn="1"/>
        </p:nvSpPr>
        <p:spPr>
          <a:xfrm>
            <a:off x="11205414" y="732984"/>
            <a:ext cx="862642" cy="455784"/>
          </a:xfrm>
          <a:prstGeom prst="rect">
            <a:avLst/>
          </a:prstGeom>
          <a:noFill/>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720" bIns="45720" anchor="ctr"/>
          <a:lstStyle>
            <a:lvl1pPr algn="ctr" defTabSz="1827650">
              <a:defRPr sz="2400">
                <a:latin typeface="+mn-lt"/>
                <a:ea typeface="+mn-ea"/>
                <a:cs typeface="+mn-cs"/>
                <a:sym typeface="Gilroy"/>
              </a:defRPr>
            </a:lvl1pPr>
          </a:lstStyle>
          <a:p>
            <a:pPr defTabSz="913825">
              <a:lnSpc>
                <a:spcPct val="100000"/>
              </a:lnSpc>
              <a:spcBef>
                <a:spcPts val="0"/>
              </a:spcBef>
            </a:pPr>
            <a:r>
              <a:rPr lang="en-US" sz="1000" dirty="0">
                <a:solidFill>
                  <a:srgbClr val="000000"/>
                </a:solidFill>
                <a:latin typeface="Gilroy" pitchFamily="2" charset="77"/>
              </a:rPr>
              <a:t>April</a:t>
            </a:r>
            <a:endParaRPr sz="1000" dirty="0">
              <a:solidFill>
                <a:srgbClr val="000000"/>
              </a:solidFill>
              <a:latin typeface="Gilroy" pitchFamily="2" charset="77"/>
            </a:endParaRPr>
          </a:p>
        </p:txBody>
      </p:sp>
    </p:spTree>
    <p:extLst>
      <p:ext uri="{BB962C8B-B14F-4D97-AF65-F5344CB8AC3E}">
        <p14:creationId xmlns:p14="http://schemas.microsoft.com/office/powerpoint/2010/main" val="2191599155"/>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811198" y="801857"/>
            <a:ext cx="10866401"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a:cxnSpLocks/>
          </p:cNvCxnSpPr>
          <p:nvPr userDrawn="1"/>
        </p:nvCxnSpPr>
        <p:spPr>
          <a:xfrm>
            <a:off x="6245839"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505707" y="1298915"/>
            <a:ext cx="11346517"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A13C54FC-A110-634A-85B0-4903B9FD2F7F}"/>
              </a:ext>
            </a:extLst>
          </p:cNvPr>
          <p:cNvCxnSpPr/>
          <p:nvPr userDrawn="1"/>
        </p:nvCxnSpPr>
        <p:spPr>
          <a:xfrm>
            <a:off x="1176823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2" name="Straight Connector 61">
            <a:extLst>
              <a:ext uri="{FF2B5EF4-FFF2-40B4-BE49-F238E27FC236}">
                <a16:creationId xmlns:a16="http://schemas.microsoft.com/office/drawing/2014/main" id="{61322A53-215E-D04C-B05F-F6EB6FA76CE3}"/>
              </a:ext>
            </a:extLst>
          </p:cNvPr>
          <p:cNvCxnSpPr>
            <a:cxnSpLocks/>
          </p:cNvCxnSpPr>
          <p:nvPr userDrawn="1"/>
        </p:nvCxnSpPr>
        <p:spPr>
          <a:xfrm>
            <a:off x="4434293"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5" name="Straight Connector 64">
            <a:extLst>
              <a:ext uri="{FF2B5EF4-FFF2-40B4-BE49-F238E27FC236}">
                <a16:creationId xmlns:a16="http://schemas.microsoft.com/office/drawing/2014/main" id="{3A50CE51-B3C3-7344-B4CB-E61DA1E1C509}"/>
              </a:ext>
            </a:extLst>
          </p:cNvPr>
          <p:cNvCxnSpPr>
            <a:cxnSpLocks/>
          </p:cNvCxnSpPr>
          <p:nvPr userDrawn="1"/>
        </p:nvCxnSpPr>
        <p:spPr>
          <a:xfrm>
            <a:off x="2622745"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69" name="Straight Connector 68">
            <a:extLst>
              <a:ext uri="{FF2B5EF4-FFF2-40B4-BE49-F238E27FC236}">
                <a16:creationId xmlns:a16="http://schemas.microsoft.com/office/drawing/2014/main" id="{015A0737-BCF7-BC42-B9C3-31E755AE5285}"/>
              </a:ext>
            </a:extLst>
          </p:cNvPr>
          <p:cNvCxnSpPr>
            <a:cxnSpLocks/>
          </p:cNvCxnSpPr>
          <p:nvPr userDrawn="1"/>
        </p:nvCxnSpPr>
        <p:spPr>
          <a:xfrm>
            <a:off x="9868934"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71" name="Straight Connector 70">
            <a:extLst>
              <a:ext uri="{FF2B5EF4-FFF2-40B4-BE49-F238E27FC236}">
                <a16:creationId xmlns:a16="http://schemas.microsoft.com/office/drawing/2014/main" id="{3C5192F1-7810-7B4E-88CE-4C108A2DA160}"/>
              </a:ext>
            </a:extLst>
          </p:cNvPr>
          <p:cNvCxnSpPr>
            <a:cxnSpLocks/>
          </p:cNvCxnSpPr>
          <p:nvPr userDrawn="1"/>
        </p:nvCxnSpPr>
        <p:spPr>
          <a:xfrm>
            <a:off x="8057387" y="506437"/>
            <a:ext cx="0" cy="6063175"/>
          </a:xfrm>
          <a:prstGeom prst="line">
            <a:avLst/>
          </a:prstGeom>
          <a:noFill/>
          <a:ln w="3175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73201367"/>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Text Slide">
    <p:spTree>
      <p:nvGrpSpPr>
        <p:cNvPr id="1" name=""/>
        <p:cNvGrpSpPr/>
        <p:nvPr/>
      </p:nvGrpSpPr>
      <p:grpSpPr>
        <a:xfrm>
          <a:off x="0" y="0"/>
          <a:ext cx="0" cy="0"/>
          <a:chOff x="0" y="0"/>
          <a:chExt cx="0" cy="0"/>
        </a:xfrm>
      </p:grpSpPr>
      <p:sp>
        <p:nvSpPr>
          <p:cNvPr id="7" name="Rectangle 29">
            <a:extLst>
              <a:ext uri="{FF2B5EF4-FFF2-40B4-BE49-F238E27FC236}">
                <a16:creationId xmlns:a16="http://schemas.microsoft.com/office/drawing/2014/main" id="{D4714590-0D19-0A4E-A51F-E11BB978AC3C}"/>
              </a:ext>
            </a:extLst>
          </p:cNvPr>
          <p:cNvSpPr/>
          <p:nvPr userDrawn="1"/>
        </p:nvSpPr>
        <p:spPr>
          <a:xfrm>
            <a:off x="2822837" y="872197"/>
            <a:ext cx="8862647" cy="5476588"/>
          </a:xfrm>
          <a:prstGeom prst="rect">
            <a:avLst/>
          </a:prstGeom>
          <a:solidFill>
            <a:srgbClr val="F2F2F2">
              <a:alpha val="97561"/>
            </a:srgbClr>
          </a:solidFill>
          <a:ln w="12700">
            <a:miter lim="400000"/>
          </a:ln>
        </p:spPr>
        <p:txBody>
          <a:bodyPr tIns="45720" bIns="45720"/>
          <a:lstStyle/>
          <a:p>
            <a:pPr algn="ctr" defTabSz="913825">
              <a:lnSpc>
                <a:spcPct val="100000"/>
              </a:lnSpc>
              <a:spcBef>
                <a:spcPts val="0"/>
              </a:spcBef>
              <a:defRPr sz="3400">
                <a:gradFill flip="none" rotWithShape="1">
                  <a:gsLst>
                    <a:gs pos="0">
                      <a:srgbClr val="FFFFFF"/>
                    </a:gs>
                    <a:gs pos="100000">
                      <a:srgbClr val="FFFFFF"/>
                    </a:gs>
                  </a:gsLst>
                  <a:lin ang="5400000" scaled="0"/>
                </a:gradFill>
                <a:latin typeface="+mn-lt"/>
                <a:ea typeface="+mn-ea"/>
                <a:cs typeface="+mn-cs"/>
                <a:sym typeface="Gilroy"/>
              </a:defRPr>
            </a:pPr>
            <a:endParaRPr sz="1700" b="0" i="0" dirty="0">
              <a:gradFill flip="none" rotWithShape="1">
                <a:gsLst>
                  <a:gs pos="0">
                    <a:srgbClr val="FFFFFF"/>
                  </a:gs>
                  <a:gs pos="100000">
                    <a:srgbClr val="FFFFFF"/>
                  </a:gs>
                </a:gsLst>
                <a:lin ang="5400000" scaled="0"/>
              </a:gradFill>
              <a:latin typeface="Gilroy" pitchFamily="2" charset="77"/>
              <a:sym typeface="Gilroy"/>
            </a:endParaRPr>
          </a:p>
        </p:txBody>
      </p:sp>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cxnSp>
        <p:nvCxnSpPr>
          <p:cNvPr id="39" name="Straight Connector 38">
            <a:extLst>
              <a:ext uri="{FF2B5EF4-FFF2-40B4-BE49-F238E27FC236}">
                <a16:creationId xmlns:a16="http://schemas.microsoft.com/office/drawing/2014/main" id="{2C4DFC24-C90D-9841-B7A5-6DBA453DBDFF}"/>
              </a:ext>
            </a:extLst>
          </p:cNvPr>
          <p:cNvCxnSpPr/>
          <p:nvPr userDrawn="1"/>
        </p:nvCxnSpPr>
        <p:spPr>
          <a:xfrm>
            <a:off x="2822837"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0" name="Straight Connector 39">
            <a:extLst>
              <a:ext uri="{FF2B5EF4-FFF2-40B4-BE49-F238E27FC236}">
                <a16:creationId xmlns:a16="http://schemas.microsoft.com/office/drawing/2014/main" id="{F331468E-692F-8841-8546-C40FEA29F491}"/>
              </a:ext>
            </a:extLst>
          </p:cNvPr>
          <p:cNvCxnSpPr/>
          <p:nvPr userDrawn="1"/>
        </p:nvCxnSpPr>
        <p:spPr>
          <a:xfrm>
            <a:off x="1556745"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1" name="Straight Connector 40">
            <a:extLst>
              <a:ext uri="{FF2B5EF4-FFF2-40B4-BE49-F238E27FC236}">
                <a16:creationId xmlns:a16="http://schemas.microsoft.com/office/drawing/2014/main" id="{DBCA2726-9145-3444-BBBA-1B3E309B3BC2}"/>
              </a:ext>
            </a:extLst>
          </p:cNvPr>
          <p:cNvCxnSpPr/>
          <p:nvPr userDrawn="1"/>
        </p:nvCxnSpPr>
        <p:spPr>
          <a:xfrm>
            <a:off x="4088930"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6E48F4B5-588A-5144-A08A-0265E58311BF}"/>
              </a:ext>
            </a:extLst>
          </p:cNvPr>
          <p:cNvCxnSpPr/>
          <p:nvPr userDrawn="1"/>
        </p:nvCxnSpPr>
        <p:spPr>
          <a:xfrm>
            <a:off x="5355022"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5" name="Straight Connector 44">
            <a:extLst>
              <a:ext uri="{FF2B5EF4-FFF2-40B4-BE49-F238E27FC236}">
                <a16:creationId xmlns:a16="http://schemas.microsoft.com/office/drawing/2014/main" id="{074C30D6-A76E-A84B-A626-3198631BCD87}"/>
              </a:ext>
            </a:extLst>
          </p:cNvPr>
          <p:cNvCxnSpPr/>
          <p:nvPr userDrawn="1"/>
        </p:nvCxnSpPr>
        <p:spPr>
          <a:xfrm>
            <a:off x="6621115"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7" name="Straight Connector 46">
            <a:extLst>
              <a:ext uri="{FF2B5EF4-FFF2-40B4-BE49-F238E27FC236}">
                <a16:creationId xmlns:a16="http://schemas.microsoft.com/office/drawing/2014/main" id="{2C2B4438-D512-3A42-A4DD-938DA51BB950}"/>
              </a:ext>
            </a:extLst>
          </p:cNvPr>
          <p:cNvCxnSpPr/>
          <p:nvPr userDrawn="1"/>
        </p:nvCxnSpPr>
        <p:spPr>
          <a:xfrm>
            <a:off x="7887208"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8" name="Straight Connector 47">
            <a:extLst>
              <a:ext uri="{FF2B5EF4-FFF2-40B4-BE49-F238E27FC236}">
                <a16:creationId xmlns:a16="http://schemas.microsoft.com/office/drawing/2014/main" id="{E3AEEB95-018D-8540-9CC4-C1103D5F50B1}"/>
              </a:ext>
            </a:extLst>
          </p:cNvPr>
          <p:cNvCxnSpPr/>
          <p:nvPr userDrawn="1"/>
        </p:nvCxnSpPr>
        <p:spPr>
          <a:xfrm>
            <a:off x="9153300"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49" name="Straight Connector 48">
            <a:extLst>
              <a:ext uri="{FF2B5EF4-FFF2-40B4-BE49-F238E27FC236}">
                <a16:creationId xmlns:a16="http://schemas.microsoft.com/office/drawing/2014/main" id="{1590E70E-1D37-EC4D-8A72-DE790D2A6204}"/>
              </a:ext>
            </a:extLst>
          </p:cNvPr>
          <p:cNvCxnSpPr/>
          <p:nvPr userDrawn="1"/>
        </p:nvCxnSpPr>
        <p:spPr>
          <a:xfrm>
            <a:off x="10419393"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1" name="Straight Connector 50">
            <a:extLst>
              <a:ext uri="{FF2B5EF4-FFF2-40B4-BE49-F238E27FC236}">
                <a16:creationId xmlns:a16="http://schemas.microsoft.com/office/drawing/2014/main" id="{45953A91-0261-F84A-983F-D510D67E71C0}"/>
              </a:ext>
            </a:extLst>
          </p:cNvPr>
          <p:cNvCxnSpPr/>
          <p:nvPr userDrawn="1"/>
        </p:nvCxnSpPr>
        <p:spPr>
          <a:xfrm>
            <a:off x="11685486" y="506437"/>
            <a:ext cx="0" cy="6063175"/>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54" name="Straight Connector 53">
            <a:extLst>
              <a:ext uri="{FF2B5EF4-FFF2-40B4-BE49-F238E27FC236}">
                <a16:creationId xmlns:a16="http://schemas.microsoft.com/office/drawing/2014/main" id="{3FC443C6-964B-A14F-BF00-C6C5040672FC}"/>
              </a:ext>
            </a:extLst>
          </p:cNvPr>
          <p:cNvCxnSpPr>
            <a:cxnSpLocks/>
          </p:cNvCxnSpPr>
          <p:nvPr userDrawn="1"/>
        </p:nvCxnSpPr>
        <p:spPr>
          <a:xfrm flipV="1">
            <a:off x="1253446" y="1369254"/>
            <a:ext cx="10528825" cy="1"/>
          </a:xfrm>
          <a:prstGeom prst="line">
            <a:avLst/>
          </a:prstGeom>
          <a:noFill/>
          <a:ln w="381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939713887"/>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4" name="Group">
            <a:extLst>
              <a:ext uri="{FF2B5EF4-FFF2-40B4-BE49-F238E27FC236}">
                <a16:creationId xmlns:a16="http://schemas.microsoft.com/office/drawing/2014/main" id="{FF45C56A-2920-B741-9471-C6F99838F6F7}"/>
              </a:ext>
            </a:extLst>
          </p:cNvPr>
          <p:cNvGrpSpPr/>
          <p:nvPr userDrawn="1"/>
        </p:nvGrpSpPr>
        <p:grpSpPr>
          <a:xfrm>
            <a:off x="-1017" y="6348785"/>
            <a:ext cx="506723" cy="507493"/>
            <a:chOff x="0" y="0"/>
            <a:chExt cx="1013445" cy="1014983"/>
          </a:xfrm>
        </p:grpSpPr>
        <p:sp>
          <p:nvSpPr>
            <p:cNvPr id="5" name="Square">
              <a:extLst>
                <a:ext uri="{FF2B5EF4-FFF2-40B4-BE49-F238E27FC236}">
                  <a16:creationId xmlns:a16="http://schemas.microsoft.com/office/drawing/2014/main" id="{35F24BB3-56F6-914B-A2DC-03B3185B0E6E}"/>
                </a:ext>
              </a:extLst>
            </p:cNvPr>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spcBef>
                  <a:spcPts val="1500"/>
                </a:spcBef>
                <a:defRPr sz="3200" b="1">
                  <a:solidFill>
                    <a:srgbClr val="FFFFFF"/>
                  </a:solidFill>
                  <a:latin typeface="Gilroy Bold"/>
                  <a:ea typeface="Gilroy Bold"/>
                  <a:cs typeface="Gilroy Bold"/>
                  <a:sym typeface="Gilroy"/>
                </a:defRPr>
              </a:pPr>
              <a:endParaRPr sz="1600" dirty="0"/>
            </a:p>
          </p:txBody>
        </p:sp>
        <p:pic>
          <p:nvPicPr>
            <p:cNvPr id="6" name="Grafik-Logo_Black.png" descr="Grafik-Logo_Black.png">
              <a:extLst>
                <a:ext uri="{FF2B5EF4-FFF2-40B4-BE49-F238E27FC236}">
                  <a16:creationId xmlns:a16="http://schemas.microsoft.com/office/drawing/2014/main" id="{9AA0920E-0128-B641-9A91-5608DF73D7D2}"/>
                </a:ext>
              </a:extLst>
            </p:cNvPr>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 name="Rectangle">
            <a:extLst>
              <a:ext uri="{FF2B5EF4-FFF2-40B4-BE49-F238E27FC236}">
                <a16:creationId xmlns:a16="http://schemas.microsoft.com/office/drawing/2014/main" id="{2C99107C-8816-4E45-AB5C-76B2386716FD}"/>
              </a:ext>
            </a:extLst>
          </p:cNvPr>
          <p:cNvSpPr/>
          <p:nvPr userDrawn="1"/>
        </p:nvSpPr>
        <p:spPr>
          <a:xfrm>
            <a:off x="507709" y="508000"/>
            <a:ext cx="3810001" cy="5842000"/>
          </a:xfrm>
          <a:prstGeom prst="rect">
            <a:avLst/>
          </a:prstGeom>
          <a:solidFill>
            <a:srgbClr val="F5F5F5"/>
          </a:solidFill>
          <a:ln w="12700">
            <a:miter lim="400000"/>
          </a:ln>
        </p:spPr>
        <p:txBody>
          <a:bodyPr lIns="25400" tIns="25400" rIns="25400" bIns="25400" anchor="ctr"/>
          <a:lstStyle/>
          <a:p>
            <a:pPr defTabSz="412750">
              <a:spcBef>
                <a:spcPts val="1500"/>
              </a:spcBef>
              <a:defRPr sz="3200" b="1">
                <a:solidFill>
                  <a:srgbClr val="F5F5F5"/>
                </a:solidFill>
                <a:latin typeface="Gilroy Bold"/>
                <a:ea typeface="Gilroy Bold"/>
                <a:cs typeface="Gilroy Bold"/>
                <a:sym typeface="Gilroy"/>
              </a:defRPr>
            </a:pPr>
            <a:endParaRPr sz="1600" dirty="0"/>
          </a:p>
        </p:txBody>
      </p:sp>
    </p:spTree>
    <p:extLst>
      <p:ext uri="{BB962C8B-B14F-4D97-AF65-F5344CB8AC3E}">
        <p14:creationId xmlns:p14="http://schemas.microsoft.com/office/powerpoint/2010/main" val="2992194528"/>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Divider Slide">
    <p:bg>
      <p:bgPr>
        <a:solidFill>
          <a:srgbClr val="182E48"/>
        </a:solidFill>
        <a:effectLst/>
      </p:bgPr>
    </p:bg>
    <p:spTree>
      <p:nvGrpSpPr>
        <p:cNvPr id="1" name=""/>
        <p:cNvGrpSpPr/>
        <p:nvPr/>
      </p:nvGrpSpPr>
      <p:grpSpPr>
        <a:xfrm>
          <a:off x="0" y="0"/>
          <a:ext cx="0" cy="0"/>
          <a:chOff x="0" y="0"/>
          <a:chExt cx="0" cy="0"/>
        </a:xfrm>
      </p:grpSpPr>
      <p:pic>
        <p:nvPicPr>
          <p:cNvPr id="6" name="Grafik-Logo_RightIdea_White.png" descr="Grafik-Logo_RightIdea_White.png">
            <a:extLst>
              <a:ext uri="{FF2B5EF4-FFF2-40B4-BE49-F238E27FC236}">
                <a16:creationId xmlns:a16="http://schemas.microsoft.com/office/drawing/2014/main" id="{B7838E36-81B9-BA4C-817C-B2B078009706}"/>
              </a:ext>
            </a:extLst>
          </p:cNvPr>
          <p:cNvPicPr>
            <a:picLocks noChangeAspect="1"/>
          </p:cNvPicPr>
          <p:nvPr userDrawn="1"/>
        </p:nvPicPr>
        <p:blipFill rotWithShape="1">
          <a:blip r:embed="rId2"/>
          <a:srcRect r="88967"/>
          <a:stretch/>
        </p:blipFill>
        <p:spPr>
          <a:xfrm>
            <a:off x="168373" y="6459614"/>
            <a:ext cx="203102" cy="284959"/>
          </a:xfrm>
          <a:prstGeom prst="rect">
            <a:avLst/>
          </a:prstGeom>
          <a:ln w="12700">
            <a:miter lim="400000"/>
          </a:ln>
        </p:spPr>
      </p:pic>
      <p:sp>
        <p:nvSpPr>
          <p:cNvPr id="4" name="MRP  |   Tenant Survey Findings  |   September 25, 2020">
            <a:extLst>
              <a:ext uri="{FF2B5EF4-FFF2-40B4-BE49-F238E27FC236}">
                <a16:creationId xmlns:a16="http://schemas.microsoft.com/office/drawing/2014/main" id="{5591A147-A325-0FD7-C835-128F31C1846C}"/>
              </a:ext>
            </a:extLst>
          </p:cNvPr>
          <p:cNvSpPr/>
          <p:nvPr userDrawn="1"/>
        </p:nvSpPr>
        <p:spPr>
          <a:xfrm>
            <a:off x="2744243" y="6512194"/>
            <a:ext cx="9272918" cy="2106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spAutoFit/>
          </a:bodyPr>
          <a:lstStyle>
            <a:lvl1pPr algn="r">
              <a:lnSpc>
                <a:spcPct val="100000"/>
              </a:lnSpc>
              <a:spcBef>
                <a:spcPts val="0"/>
              </a:spcBef>
              <a:defRPr sz="1800"/>
            </a:lvl1pPr>
          </a:lstStyle>
          <a:p>
            <a:pPr marL="0" marR="0" lvl="0" indent="0" algn="r" defTabSz="292100" rtl="0" eaLnBrk="1" fontAlgn="auto" latinLnBrk="0" hangingPunct="0">
              <a:lnSpc>
                <a:spcPct val="100000"/>
              </a:lnSpc>
              <a:spcBef>
                <a:spcPts val="0"/>
              </a:spcBef>
              <a:spcAft>
                <a:spcPts val="0"/>
              </a:spcAft>
              <a:buClrTx/>
              <a:buSzTx/>
              <a:buFontTx/>
              <a:buNone/>
              <a:tabLst>
                <a:tab pos="7424738" algn="l"/>
              </a:tabLst>
              <a:defRPr/>
            </a:pPr>
            <a:r>
              <a:rPr lang="en-US" sz="900" b="0" i="0" dirty="0">
                <a:solidFill>
                  <a:schemeClr val="bg1"/>
                </a:solidFill>
                <a:latin typeface="Gilroy" pitchFamily="2" charset="77"/>
                <a:cs typeface="Arial" panose="020B0604020202020204" pitchFamily="34" charset="0"/>
              </a:rPr>
              <a:t>Census Leadership Briefing  |  08.25.2022  |  </a:t>
            </a:r>
            <a:fld id="{86CB4B4D-7CA3-9044-876B-883B54F8677D}" type="slidenum">
              <a:rPr lang="en-US" sz="900" b="0" i="0" smtClean="0">
                <a:solidFill>
                  <a:schemeClr val="bg1"/>
                </a:solidFill>
                <a:latin typeface="Gilroy" pitchFamily="2" charset="77"/>
                <a:cs typeface="Arial" panose="020B0604020202020204" pitchFamily="34" charset="0"/>
              </a:rPr>
              <a:pPr marL="0" indent="0">
                <a:tabLst>
                  <a:tab pos="7424738" algn="l"/>
                </a:tabLst>
              </a:pPr>
              <a:t>‹#›</a:t>
            </a:fld>
            <a:r>
              <a:rPr lang="en-US" sz="900" b="0" i="0" dirty="0">
                <a:solidFill>
                  <a:schemeClr val="bg1"/>
                </a:solidFill>
                <a:latin typeface="Gilroy" pitchFamily="2" charset="77"/>
                <a:cs typeface="Arial" panose="020B0604020202020204" pitchFamily="34" charset="0"/>
              </a:rPr>
              <a:t>  </a:t>
            </a:r>
            <a:endParaRPr sz="900" b="0" i="0" dirty="0">
              <a:solidFill>
                <a:schemeClr val="bg1"/>
              </a:solidFill>
              <a:latin typeface="Gilroy" pitchFamily="2" charset="77"/>
              <a:cs typeface="Arial" panose="020B0604020202020204" pitchFamily="34" charset="0"/>
            </a:endParaRPr>
          </a:p>
        </p:txBody>
      </p:sp>
    </p:spTree>
    <p:extLst>
      <p:ext uri="{BB962C8B-B14F-4D97-AF65-F5344CB8AC3E}">
        <p14:creationId xmlns:p14="http://schemas.microsoft.com/office/powerpoint/2010/main" val="2509696916"/>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7_Text: Title">
    <p:spTree>
      <p:nvGrpSpPr>
        <p:cNvPr id="1" name=""/>
        <p:cNvGrpSpPr/>
        <p:nvPr/>
      </p:nvGrpSpPr>
      <p:grpSpPr>
        <a:xfrm>
          <a:off x="0" y="0"/>
          <a:ext cx="0" cy="0"/>
          <a:chOff x="0" y="0"/>
          <a:chExt cx="0" cy="0"/>
        </a:xfrm>
      </p:grpSpPr>
      <p:grpSp>
        <p:nvGrpSpPr>
          <p:cNvPr id="74" name="Group"/>
          <p:cNvGrpSpPr/>
          <p:nvPr/>
        </p:nvGrpSpPr>
        <p:grpSpPr>
          <a:xfrm>
            <a:off x="-1017" y="6348785"/>
            <a:ext cx="506723" cy="507493"/>
            <a:chOff x="0" y="0"/>
            <a:chExt cx="1013445" cy="1014983"/>
          </a:xfrm>
        </p:grpSpPr>
        <p:sp>
          <p:nvSpPr>
            <p:cNvPr id="72" name="Square"/>
            <p:cNvSpPr/>
            <p:nvPr/>
          </p:nvSpPr>
          <p:spPr>
            <a:xfrm>
              <a:off x="0" y="0"/>
              <a:ext cx="1013446" cy="1014984"/>
            </a:xfrm>
            <a:prstGeom prst="rect">
              <a:avLst/>
            </a:prstGeom>
            <a:solidFill>
              <a:srgbClr val="F5F5F5"/>
            </a:solidFill>
            <a:ln w="12700" cap="flat">
              <a:noFill/>
              <a:miter lim="400000"/>
            </a:ln>
            <a:effectLst/>
          </p:spPr>
          <p:txBody>
            <a:bodyPr wrap="square" lIns="50800" tIns="50800" rIns="50800" bIns="50800" numCol="1" anchor="ctr">
              <a:noAutofit/>
            </a:bodyPr>
            <a:lstStyle/>
            <a:p>
              <a:pPr defTabSz="412750">
                <a:lnSpc>
                  <a:spcPct val="120000"/>
                </a:lnSpc>
                <a:spcBef>
                  <a:spcPts val="1500"/>
                </a:spcBef>
                <a:defRPr sz="3200" b="1">
                  <a:solidFill>
                    <a:srgbClr val="FFFFFF"/>
                  </a:solidFill>
                  <a:latin typeface="Gilroy Bold"/>
                  <a:ea typeface="Gilroy Bold"/>
                  <a:cs typeface="Gilroy Bold"/>
                  <a:sym typeface="Gilroy"/>
                </a:defRPr>
              </a:pPr>
              <a:endParaRPr sz="1600" dirty="0"/>
            </a:p>
          </p:txBody>
        </p:sp>
        <p:pic>
          <p:nvPicPr>
            <p:cNvPr id="73" name="Grafik-Logo_Black.png" descr="Grafik-Logo_Black.png"/>
            <p:cNvPicPr>
              <a:picLocks noChangeAspect="1"/>
            </p:cNvPicPr>
            <p:nvPr/>
          </p:nvPicPr>
          <p:blipFill>
            <a:blip r:embed="rId2"/>
            <a:stretch>
              <a:fillRect/>
            </a:stretch>
          </p:blipFill>
          <p:spPr>
            <a:xfrm>
              <a:off x="357815" y="240792"/>
              <a:ext cx="297816" cy="533401"/>
            </a:xfrm>
            <a:prstGeom prst="rect">
              <a:avLst/>
            </a:prstGeom>
            <a:ln w="12700" cap="flat">
              <a:noFill/>
              <a:miter lim="400000"/>
            </a:ln>
            <a:effectLst/>
          </p:spPr>
        </p:pic>
      </p:grpSp>
      <p:sp>
        <p:nvSpPr>
          <p:cNvPr id="76" name="Optional Breadcrumb"/>
          <p:cNvSpPr txBox="1">
            <a:spLocks noGrp="1"/>
          </p:cNvSpPr>
          <p:nvPr>
            <p:ph type="body" sz="quarter" idx="22"/>
          </p:nvPr>
        </p:nvSpPr>
        <p:spPr>
          <a:xfrm>
            <a:off x="510630" y="190160"/>
            <a:ext cx="11170742" cy="152401"/>
          </a:xfrm>
          <a:prstGeom prst="rect">
            <a:avLst/>
          </a:prstGeom>
        </p:spPr>
        <p:txBody>
          <a:bodyPr lIns="0" tIns="0" rIns="0" bIns="0">
            <a:spAutoFit/>
          </a:bodyPr>
          <a:lstStyle>
            <a:lvl1pPr marL="0" indent="0">
              <a:lnSpc>
                <a:spcPct val="100000"/>
              </a:lnSpc>
              <a:spcBef>
                <a:spcPts val="0"/>
              </a:spcBef>
              <a:buClrTx/>
              <a:buSzTx/>
              <a:buNone/>
              <a:defRPr sz="1000" cap="all" spc="150">
                <a:solidFill>
                  <a:srgbClr val="000000"/>
                </a:solidFill>
              </a:defRPr>
            </a:lvl1pPr>
          </a:lstStyle>
          <a:p>
            <a:r>
              <a:t>Optional Breadcrumb</a:t>
            </a:r>
          </a:p>
        </p:txBody>
      </p:sp>
      <p:sp>
        <p:nvSpPr>
          <p:cNvPr id="77" name="Title Text"/>
          <p:cNvSpPr txBox="1">
            <a:spLocks noGrp="1"/>
          </p:cNvSpPr>
          <p:nvPr>
            <p:ph type="title"/>
          </p:nvPr>
        </p:nvSpPr>
        <p:spPr>
          <a:xfrm>
            <a:off x="1016000" y="764488"/>
            <a:ext cx="10160000" cy="508001"/>
          </a:xfrm>
          <a:prstGeom prst="rect">
            <a:avLst/>
          </a:prstGeom>
        </p:spPr>
        <p:txBody>
          <a:bodyPr lIns="0" tIns="0" rIns="0" bIns="0" anchor="t">
            <a:noAutofit/>
          </a:bodyPr>
          <a:lstStyle>
            <a:lvl1pPr defTabSz="412750">
              <a:lnSpc>
                <a:spcPct val="100000"/>
              </a:lnSpc>
              <a:spcBef>
                <a:spcPts val="0"/>
              </a:spcBef>
              <a:defRPr sz="3000"/>
            </a:lvl1pPr>
          </a:lstStyle>
          <a:p>
            <a:r>
              <a:t>Title Text</a:t>
            </a:r>
          </a:p>
        </p:txBody>
      </p:sp>
      <p:sp>
        <p:nvSpPr>
          <p:cNvPr id="78" name="Body Level One…"/>
          <p:cNvSpPr txBox="1">
            <a:spLocks noGrp="1"/>
          </p:cNvSpPr>
          <p:nvPr>
            <p:ph type="body" idx="1"/>
          </p:nvPr>
        </p:nvSpPr>
        <p:spPr>
          <a:xfrm>
            <a:off x="1012915" y="1905386"/>
            <a:ext cx="10160001" cy="4061335"/>
          </a:xfrm>
          <a:prstGeom prst="rect">
            <a:avLst/>
          </a:prstGeom>
        </p:spPr>
        <p:txBody>
          <a:bodyPr anchor="t">
            <a:noAutofit/>
          </a:bodyPr>
          <a:lstStyle>
            <a:lvl1pPr marL="0" indent="0" defTabSz="292100">
              <a:spcBef>
                <a:spcPts val="1000"/>
              </a:spcBef>
              <a:buClrTx/>
              <a:buSzTx/>
              <a:buNone/>
              <a:defRPr sz="2000" b="0">
                <a:solidFill>
                  <a:srgbClr val="000000"/>
                </a:solidFill>
                <a:latin typeface="+mn-lt"/>
                <a:ea typeface="+mn-ea"/>
                <a:cs typeface="+mn-cs"/>
                <a:sym typeface="Gilroy Medium"/>
              </a:defRPr>
            </a:lvl1pPr>
            <a:lvl2pPr marL="254000" indent="-254000" defTabSz="292100">
              <a:spcBef>
                <a:spcPts val="1000"/>
              </a:spcBef>
              <a:defRPr sz="2000" b="0">
                <a:solidFill>
                  <a:srgbClr val="000000"/>
                </a:solidFill>
                <a:latin typeface="+mn-lt"/>
                <a:ea typeface="+mn-ea"/>
                <a:cs typeface="+mn-cs"/>
                <a:sym typeface="Gilroy Medium"/>
              </a:defRPr>
            </a:lvl2pPr>
            <a:lvl3pPr marL="698500" indent="-254000" defTabSz="292100">
              <a:spcBef>
                <a:spcPts val="1000"/>
              </a:spcBef>
              <a:defRPr sz="2000" b="0">
                <a:solidFill>
                  <a:srgbClr val="000000"/>
                </a:solidFill>
                <a:latin typeface="+mn-lt"/>
                <a:ea typeface="+mn-ea"/>
                <a:cs typeface="+mn-cs"/>
                <a:sym typeface="Gilroy Medium"/>
              </a:defRPr>
            </a:lvl3pPr>
            <a:lvl4pPr marL="920750" indent="-254000" defTabSz="292100">
              <a:spcBef>
                <a:spcPts val="1000"/>
              </a:spcBef>
              <a:defRPr sz="2000" b="0">
                <a:solidFill>
                  <a:srgbClr val="000000"/>
                </a:solidFill>
                <a:latin typeface="+mn-lt"/>
                <a:ea typeface="+mn-ea"/>
                <a:cs typeface="+mn-cs"/>
                <a:sym typeface="Gilroy Medium"/>
              </a:defRPr>
            </a:lvl4pPr>
            <a:lvl5pPr marL="1143000" indent="-254000" defTabSz="292100">
              <a:spcBef>
                <a:spcPts val="1000"/>
              </a:spcBef>
              <a:defRPr sz="2000" b="0">
                <a:solidFill>
                  <a:srgbClr val="000000"/>
                </a:solidFill>
                <a:latin typeface="+mn-lt"/>
                <a:ea typeface="+mn-ea"/>
                <a:cs typeface="+mn-cs"/>
                <a:sym typeface="Gilroy Medium"/>
              </a:defRPr>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653997187"/>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aster Calendar">
    <p:spTree>
      <p:nvGrpSpPr>
        <p:cNvPr id="1" name=""/>
        <p:cNvGrpSpPr/>
        <p:nvPr/>
      </p:nvGrpSpPr>
      <p:grpSpPr>
        <a:xfrm>
          <a:off x="0" y="0"/>
          <a:ext cx="0" cy="0"/>
          <a:chOff x="0" y="0"/>
          <a:chExt cx="0" cy="0"/>
        </a:xfrm>
      </p:grpSpPr>
      <p:graphicFrame>
        <p:nvGraphicFramePr>
          <p:cNvPr id="17" name="Table 2">
            <a:extLst>
              <a:ext uri="{FF2B5EF4-FFF2-40B4-BE49-F238E27FC236}">
                <a16:creationId xmlns:a16="http://schemas.microsoft.com/office/drawing/2014/main" id="{AE321A9B-FB3C-2241-9C6B-55FF6081F50C}"/>
              </a:ext>
            </a:extLst>
          </p:cNvPr>
          <p:cNvGraphicFramePr>
            <a:graphicFrameLocks noGrp="1"/>
          </p:cNvGraphicFramePr>
          <p:nvPr userDrawn="1">
            <p:extLst>
              <p:ext uri="{D42A27DB-BD31-4B8C-83A1-F6EECF244321}">
                <p14:modId xmlns:p14="http://schemas.microsoft.com/office/powerpoint/2010/main" val="2734315391"/>
              </p:ext>
            </p:extLst>
          </p:nvPr>
        </p:nvGraphicFramePr>
        <p:xfrm>
          <a:off x="1489211" y="943037"/>
          <a:ext cx="10311396" cy="5445063"/>
        </p:xfrm>
        <a:graphic>
          <a:graphicData uri="http://schemas.openxmlformats.org/drawingml/2006/table">
            <a:tbl>
              <a:tblPr firstRow="1" bandRow="1">
                <a:tableStyleId>{5940675A-B579-460E-94D1-54222C63F5DA}</a:tableStyleId>
              </a:tblPr>
              <a:tblGrid>
                <a:gridCol w="859283">
                  <a:extLst>
                    <a:ext uri="{9D8B030D-6E8A-4147-A177-3AD203B41FA5}">
                      <a16:colId xmlns:a16="http://schemas.microsoft.com/office/drawing/2014/main" val="3558723191"/>
                    </a:ext>
                  </a:extLst>
                </a:gridCol>
                <a:gridCol w="859283">
                  <a:extLst>
                    <a:ext uri="{9D8B030D-6E8A-4147-A177-3AD203B41FA5}">
                      <a16:colId xmlns:a16="http://schemas.microsoft.com/office/drawing/2014/main" val="2264085060"/>
                    </a:ext>
                  </a:extLst>
                </a:gridCol>
                <a:gridCol w="859283">
                  <a:extLst>
                    <a:ext uri="{9D8B030D-6E8A-4147-A177-3AD203B41FA5}">
                      <a16:colId xmlns:a16="http://schemas.microsoft.com/office/drawing/2014/main" val="981872496"/>
                    </a:ext>
                  </a:extLst>
                </a:gridCol>
                <a:gridCol w="859283">
                  <a:extLst>
                    <a:ext uri="{9D8B030D-6E8A-4147-A177-3AD203B41FA5}">
                      <a16:colId xmlns:a16="http://schemas.microsoft.com/office/drawing/2014/main" val="692176528"/>
                    </a:ext>
                  </a:extLst>
                </a:gridCol>
                <a:gridCol w="859283">
                  <a:extLst>
                    <a:ext uri="{9D8B030D-6E8A-4147-A177-3AD203B41FA5}">
                      <a16:colId xmlns:a16="http://schemas.microsoft.com/office/drawing/2014/main" val="4162704286"/>
                    </a:ext>
                  </a:extLst>
                </a:gridCol>
                <a:gridCol w="859283">
                  <a:extLst>
                    <a:ext uri="{9D8B030D-6E8A-4147-A177-3AD203B41FA5}">
                      <a16:colId xmlns:a16="http://schemas.microsoft.com/office/drawing/2014/main" val="2943111433"/>
                    </a:ext>
                  </a:extLst>
                </a:gridCol>
                <a:gridCol w="859283">
                  <a:extLst>
                    <a:ext uri="{9D8B030D-6E8A-4147-A177-3AD203B41FA5}">
                      <a16:colId xmlns:a16="http://schemas.microsoft.com/office/drawing/2014/main" val="3699223167"/>
                    </a:ext>
                  </a:extLst>
                </a:gridCol>
                <a:gridCol w="859283">
                  <a:extLst>
                    <a:ext uri="{9D8B030D-6E8A-4147-A177-3AD203B41FA5}">
                      <a16:colId xmlns:a16="http://schemas.microsoft.com/office/drawing/2014/main" val="2533739968"/>
                    </a:ext>
                  </a:extLst>
                </a:gridCol>
                <a:gridCol w="859283">
                  <a:extLst>
                    <a:ext uri="{9D8B030D-6E8A-4147-A177-3AD203B41FA5}">
                      <a16:colId xmlns:a16="http://schemas.microsoft.com/office/drawing/2014/main" val="4073316257"/>
                    </a:ext>
                  </a:extLst>
                </a:gridCol>
                <a:gridCol w="859283">
                  <a:extLst>
                    <a:ext uri="{9D8B030D-6E8A-4147-A177-3AD203B41FA5}">
                      <a16:colId xmlns:a16="http://schemas.microsoft.com/office/drawing/2014/main" val="2596340124"/>
                    </a:ext>
                  </a:extLst>
                </a:gridCol>
                <a:gridCol w="859283">
                  <a:extLst>
                    <a:ext uri="{9D8B030D-6E8A-4147-A177-3AD203B41FA5}">
                      <a16:colId xmlns:a16="http://schemas.microsoft.com/office/drawing/2014/main" val="3155175019"/>
                    </a:ext>
                  </a:extLst>
                </a:gridCol>
                <a:gridCol w="859283">
                  <a:extLst>
                    <a:ext uri="{9D8B030D-6E8A-4147-A177-3AD203B41FA5}">
                      <a16:colId xmlns:a16="http://schemas.microsoft.com/office/drawing/2014/main" val="1766918819"/>
                    </a:ext>
                  </a:extLst>
                </a:gridCol>
              </a:tblGrid>
              <a:tr h="3106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June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July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August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September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412750" eaLnBrk="1" fontAlgn="auto" latinLnBrk="0" hangingPunct="1">
                        <a:lnSpc>
                          <a:spcPct val="100000"/>
                        </a:lnSpc>
                        <a:spcBef>
                          <a:spcPts val="0"/>
                        </a:spcBef>
                        <a:spcAft>
                          <a:spcPts val="0"/>
                        </a:spcAft>
                        <a:buClrTx/>
                        <a:buSzTx/>
                        <a:buFontTx/>
                        <a:buNone/>
                        <a:tabLst/>
                        <a:defRPr/>
                      </a:pPr>
                      <a:r>
                        <a:rPr lang="en-US" sz="1000" b="0" i="0" dirty="0">
                          <a:solidFill>
                            <a:schemeClr val="tx1"/>
                          </a:solidFill>
                          <a:latin typeface="Gilroy" pitchFamily="2" charset="77"/>
                          <a:cs typeface="Calibri" panose="020F0502020204030204" pitchFamily="34" charset="0"/>
                        </a:rPr>
                        <a:t>October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November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December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January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February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March</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April</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00" b="0" i="0" dirty="0">
                          <a:solidFill>
                            <a:schemeClr val="tx1"/>
                          </a:solidFill>
                          <a:latin typeface="Gilroy" pitchFamily="2" charset="77"/>
                          <a:cs typeface="Calibri" panose="020F0502020204030204" pitchFamily="34" charset="0"/>
                        </a:rPr>
                        <a:t>May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89186102"/>
                  </a:ext>
                </a:extLst>
              </a:tr>
              <a:tr h="5134452">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6234517"/>
                  </a:ext>
                </a:extLst>
              </a:tr>
            </a:tbl>
          </a:graphicData>
        </a:graphic>
      </p:graphicFrame>
    </p:spTree>
    <p:extLst>
      <p:ext uri="{BB962C8B-B14F-4D97-AF65-F5344CB8AC3E}">
        <p14:creationId xmlns:p14="http://schemas.microsoft.com/office/powerpoint/2010/main" val="717416511"/>
      </p:ext>
    </p:extLst>
  </p:cSld>
  <p:clrMapOvr>
    <a:masterClrMapping/>
  </p:clrMapOvr>
  <p:transition spd="med"/>
  <p:extLst>
    <p:ext uri="{DCECCB84-F9BA-43D5-87BE-67443E8EF086}">
      <p15:sldGuideLst xmlns:p15="http://schemas.microsoft.com/office/powerpoint/2012/main">
        <p15:guide id="1" orient="horz" pos="2136">
          <p15:clr>
            <a:srgbClr val="FBAE40"/>
          </p15:clr>
        </p15:guide>
        <p15:guide id="2" pos="74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0" y="0"/>
            <a:ext cx="12192000" cy="5872164"/>
          </a:xfrm>
          <a:prstGeom prst="rect">
            <a:avLst/>
          </a:prstGeom>
          <a:solidFill>
            <a:srgbClr val="1C2E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33985785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67D80E-B129-6E5D-C213-95D709FE9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5" name="TextBox 4">
            <a:extLst>
              <a:ext uri="{FF2B5EF4-FFF2-40B4-BE49-F238E27FC236}">
                <a16:creationId xmlns:a16="http://schemas.microsoft.com/office/drawing/2014/main" id="{C60BA303-2F54-6635-B288-3C6F14319441}"/>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latin typeface="+mn-lt"/>
              </a:rPr>
              <a:t>Economic Census Webinar  |  02.28.2023  |  </a:t>
            </a:r>
            <a:fld id="{C57923EB-5663-814D-8520-41A222571678}" type="slidenum">
              <a:rPr lang="en-US" sz="1100" smtClean="0">
                <a:latin typeface="+mn-lt"/>
              </a:rPr>
              <a:t>‹#›</a:t>
            </a:fld>
            <a:endParaRPr lang="en-US" sz="1100" dirty="0">
              <a:latin typeface="+mn-lt"/>
            </a:endParaRPr>
          </a:p>
        </p:txBody>
      </p:sp>
    </p:spTree>
    <p:extLst>
      <p:ext uri="{BB962C8B-B14F-4D97-AF65-F5344CB8AC3E}">
        <p14:creationId xmlns:p14="http://schemas.microsoft.com/office/powerpoint/2010/main" val="12352277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67D80E-B129-6E5D-C213-95D709FE9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5" name="TextBox 4">
            <a:extLst>
              <a:ext uri="{FF2B5EF4-FFF2-40B4-BE49-F238E27FC236}">
                <a16:creationId xmlns:a16="http://schemas.microsoft.com/office/drawing/2014/main" id="{C60BA303-2F54-6635-B288-3C6F14319441}"/>
              </a:ext>
            </a:extLst>
          </p:cNvPr>
          <p:cNvSpPr txBox="1"/>
          <p:nvPr userDrawn="1"/>
        </p:nvSpPr>
        <p:spPr>
          <a:xfrm>
            <a:off x="7833853" y="6270506"/>
            <a:ext cx="4073563" cy="261610"/>
          </a:xfrm>
          <a:prstGeom prst="rect">
            <a:avLst/>
          </a:prstGeom>
          <a:noFill/>
        </p:spPr>
        <p:txBody>
          <a:bodyPr wrap="square" rtlCol="0">
            <a:spAutoFit/>
          </a:bodyPr>
          <a:lstStyle/>
          <a:p>
            <a:pPr algn="r"/>
            <a:fld id="{C57923EB-5663-814D-8520-41A222571678}" type="slidenum">
              <a:rPr lang="en-US" sz="1100" smtClean="0">
                <a:latin typeface="+mn-lt"/>
              </a:rPr>
              <a:t>‹#›</a:t>
            </a:fld>
            <a:endParaRPr lang="en-US" sz="1100" dirty="0">
              <a:latin typeface="+mn-lt"/>
            </a:endParaRPr>
          </a:p>
        </p:txBody>
      </p:sp>
    </p:spTree>
    <p:extLst>
      <p:ext uri="{BB962C8B-B14F-4D97-AF65-F5344CB8AC3E}">
        <p14:creationId xmlns:p14="http://schemas.microsoft.com/office/powerpoint/2010/main" val="21277554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162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pic>
        <p:nvPicPr>
          <p:cNvPr id="2" name="Picture 1">
            <a:extLst>
              <a:ext uri="{FF2B5EF4-FFF2-40B4-BE49-F238E27FC236}">
                <a16:creationId xmlns:a16="http://schemas.microsoft.com/office/drawing/2014/main" id="{28DA339A-87FB-DEDD-556F-CBED539A1A0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3" name="TextBox 2">
            <a:extLst>
              <a:ext uri="{FF2B5EF4-FFF2-40B4-BE49-F238E27FC236}">
                <a16:creationId xmlns:a16="http://schemas.microsoft.com/office/drawing/2014/main" id="{EC1B0B7F-6156-7D6A-7CA8-0F3AEA142C80}"/>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solidFill>
                  <a:schemeClr val="bg1"/>
                </a:solidFill>
                <a:latin typeface="+mn-lt"/>
              </a:rPr>
              <a:t>Economic Census Overview  |  February 2023  |  </a:t>
            </a: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2338101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0A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
        <p:nvSpPr>
          <p:cNvPr id="2" name="TextBox 1">
            <a:extLst>
              <a:ext uri="{FF2B5EF4-FFF2-40B4-BE49-F238E27FC236}">
                <a16:creationId xmlns:a16="http://schemas.microsoft.com/office/drawing/2014/main" id="{9B7EFD37-BF12-082C-B3E7-BC58B078E3A1}"/>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solidFill>
                  <a:schemeClr val="bg1"/>
                </a:solidFill>
                <a:latin typeface="+mn-lt"/>
              </a:rPr>
              <a:t>Economic Census Overview  |  February 2023    |  </a:t>
            </a: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37337236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Just page numb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6D19DCB-FFC4-2F43-8715-1E9317051FE8}"/>
              </a:ext>
            </a:extLst>
          </p:cNvPr>
          <p:cNvSpPr/>
          <p:nvPr userDrawn="1"/>
        </p:nvSpPr>
        <p:spPr>
          <a:xfrm>
            <a:off x="-164123" y="-17465"/>
            <a:ext cx="12449908" cy="6875465"/>
          </a:xfrm>
          <a:prstGeom prst="rect">
            <a:avLst/>
          </a:prstGeom>
          <a:solidFill>
            <a:srgbClr val="0A3D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defRPr/>
            </a:pPr>
            <a:endParaRPr lang="en-US" dirty="0">
              <a:solidFill>
                <a:prstClr val="white"/>
              </a:solidFill>
            </a:endParaRPr>
          </a:p>
        </p:txBody>
      </p:sp>
      <p:sp>
        <p:nvSpPr>
          <p:cNvPr id="2" name="TextBox 1">
            <a:extLst>
              <a:ext uri="{FF2B5EF4-FFF2-40B4-BE49-F238E27FC236}">
                <a16:creationId xmlns:a16="http://schemas.microsoft.com/office/drawing/2014/main" id="{9B7EFD37-BF12-082C-B3E7-BC58B078E3A1}"/>
              </a:ext>
            </a:extLst>
          </p:cNvPr>
          <p:cNvSpPr txBox="1"/>
          <p:nvPr userDrawn="1"/>
        </p:nvSpPr>
        <p:spPr>
          <a:xfrm>
            <a:off x="11238614" y="6270506"/>
            <a:ext cx="668802" cy="261610"/>
          </a:xfrm>
          <a:prstGeom prst="rect">
            <a:avLst/>
          </a:prstGeom>
          <a:noFill/>
        </p:spPr>
        <p:txBody>
          <a:bodyPr wrap="square" rtlCol="0">
            <a:spAutoFit/>
          </a:bodyPr>
          <a:lstStyle/>
          <a:p>
            <a:pPr algn="r"/>
            <a:fld id="{C57923EB-5663-814D-8520-41A222571678}" type="slidenum">
              <a:rPr lang="en-US" sz="1100" smtClean="0">
                <a:solidFill>
                  <a:schemeClr val="bg1"/>
                </a:solidFill>
                <a:latin typeface="+mn-lt"/>
              </a:rPr>
              <a:t>‹#›</a:t>
            </a:fld>
            <a:endParaRPr lang="en-US" sz="1100" dirty="0">
              <a:solidFill>
                <a:schemeClr val="bg1"/>
              </a:solidFill>
              <a:latin typeface="+mn-lt"/>
            </a:endParaRPr>
          </a:p>
        </p:txBody>
      </p:sp>
    </p:spTree>
    <p:extLst>
      <p:ext uri="{BB962C8B-B14F-4D97-AF65-F5344CB8AC3E}">
        <p14:creationId xmlns:p14="http://schemas.microsoft.com/office/powerpoint/2010/main" val="23137444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theme" Target="../theme/theme4.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69.xml"/><Relationship Id="rId7"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09DBF00-6528-42F1-B328-44F742AF3A8A}"/>
              </a:ext>
            </a:extLst>
          </p:cNvPr>
          <p:cNvPicPr>
            <a:picLocks noGrp="1" noSelect="1" noRot="1" noMove="1" noResize="1" noEditPoints="1" noAdjustHandles="1" noChangeArrowheads="1" noChangeShapeType="1"/>
          </p:cNvPicPr>
          <p:nvPr userDrawn="1">
            <p:custDataLst>
              <p:tags r:id="rId10"/>
            </p:custDataLst>
          </p:nvPr>
        </p:nvPicPr>
        <p:blipFill>
          <a:blip r:embed="rId11">
            <a:extLst>
              <a:ext uri="{28A0092B-C50C-407E-A947-70E740481C1C}">
                <a14:useLocalDpi xmlns:a14="http://schemas.microsoft.com/office/drawing/2010/main" val="0"/>
              </a:ext>
            </a:extLst>
          </a:blip>
          <a:stretch>
            <a:fillRect/>
          </a:stretch>
        </p:blipFill>
        <p:spPr>
          <a:xfrm>
            <a:off x="335112" y="6013680"/>
            <a:ext cx="3877392" cy="554784"/>
          </a:xfrm>
          <a:prstGeom prst="rect">
            <a:avLst/>
          </a:prstGeom>
        </p:spPr>
      </p:pic>
      <p:sp>
        <p:nvSpPr>
          <p:cNvPr id="4" name="Rectangle 3">
            <a:extLst>
              <a:ext uri="{FF2B5EF4-FFF2-40B4-BE49-F238E27FC236}">
                <a16:creationId xmlns:a16="http://schemas.microsoft.com/office/drawing/2014/main" id="{0EC14805-5FA3-B843-A40E-70E6181154E0}"/>
              </a:ext>
            </a:extLst>
          </p:cNvPr>
          <p:cNvSpPr/>
          <p:nvPr userDrawn="1"/>
        </p:nvSpPr>
        <p:spPr>
          <a:xfrm>
            <a:off x="211015" y="6008339"/>
            <a:ext cx="4164037"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31989217"/>
      </p:ext>
    </p:extLst>
  </p:cSld>
  <p:clrMap bg1="lt1" tx1="dk1" bg2="lt2" tx2="dk2" accent1="accent1" accent2="accent2" accent3="accent3" accent4="accent4" accent5="accent5" accent6="accent6" hlink="hlink" folHlink="folHlink"/>
  <p:sldLayoutIdLst>
    <p:sldLayoutId id="2147483704" r:id="rId1"/>
    <p:sldLayoutId id="2147483714" r:id="rId2"/>
    <p:sldLayoutId id="2147483729" r:id="rId3"/>
    <p:sldLayoutId id="2147483716" r:id="rId4"/>
    <p:sldLayoutId id="2147483731" r:id="rId5"/>
    <p:sldLayoutId id="2147483769" r:id="rId6"/>
    <p:sldLayoutId id="2147483839" r:id="rId7"/>
    <p:sldLayoutId id="2147483840" r:id="rId8"/>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3F3108F-99EC-2EFA-7B9B-19B94BC7765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9C14637-AACB-1DA5-2D10-AB48D57A3BA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FEDB3ED-7E50-A392-47D1-9BD873241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852CC53-5DE5-4EE1-B852-BD519A38A504}" type="datetime1">
              <a:rPr lang="en-US"/>
              <a:pPr>
                <a:defRPr/>
              </a:pPr>
              <a:t>5/19/2023</a:t>
            </a:fld>
            <a:endParaRPr lang="en-US"/>
          </a:p>
        </p:txBody>
      </p:sp>
      <p:sp>
        <p:nvSpPr>
          <p:cNvPr id="5" name="Footer Placeholder 4">
            <a:extLst>
              <a:ext uri="{FF2B5EF4-FFF2-40B4-BE49-F238E27FC236}">
                <a16:creationId xmlns:a16="http://schemas.microsoft.com/office/drawing/2014/main" id="{FE2A82E3-C55A-A6AB-1917-395B626CDF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A0B2F340-BD0F-67FB-5E99-3F3D4EF431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6E22E2A9-2BC1-4193-803C-0E4F33E96C97}" type="slidenum">
              <a:rPr lang="en-US"/>
              <a:pPr>
                <a:defRPr/>
              </a:pPr>
              <a:t>‹#›</a:t>
            </a:fld>
            <a:endParaRPr lang="en-US"/>
          </a:p>
        </p:txBody>
      </p:sp>
    </p:spTree>
    <p:extLst>
      <p:ext uri="{BB962C8B-B14F-4D97-AF65-F5344CB8AC3E}">
        <p14:creationId xmlns:p14="http://schemas.microsoft.com/office/powerpoint/2010/main" val="231629047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436C56-9ADC-FD5B-1BDF-0EBD35D12D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B6D2CE-1C4C-8BCA-5B1B-1EB92FB602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83C33-DE9E-8A57-9688-3EB3C71CCB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11B38E-1BE6-4821-91F3-A48CA5E178B0}" type="datetimeFigureOut">
              <a:rPr lang="en-US" smtClean="0"/>
              <a:t>5/19/2023</a:t>
            </a:fld>
            <a:endParaRPr lang="en-US"/>
          </a:p>
        </p:txBody>
      </p:sp>
      <p:sp>
        <p:nvSpPr>
          <p:cNvPr id="5" name="Footer Placeholder 4">
            <a:extLst>
              <a:ext uri="{FF2B5EF4-FFF2-40B4-BE49-F238E27FC236}">
                <a16:creationId xmlns:a16="http://schemas.microsoft.com/office/drawing/2014/main" id="{9CFE3C29-6AE8-BDA5-ADE8-5242684BD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23E394-D2BE-EB71-2AD4-0291153930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68685B-B0B6-4A2B-9FD6-B5758AA02791}" type="slidenum">
              <a:rPr lang="en-US" smtClean="0"/>
              <a:t>‹#›</a:t>
            </a:fld>
            <a:endParaRPr lang="en-US"/>
          </a:p>
        </p:txBody>
      </p:sp>
    </p:spTree>
    <p:extLst>
      <p:ext uri="{BB962C8B-B14F-4D97-AF65-F5344CB8AC3E}">
        <p14:creationId xmlns:p14="http://schemas.microsoft.com/office/powerpoint/2010/main" val="349583272"/>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BBD5A0-5334-9E51-BA4C-98E375E0A823}"/>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latin typeface="Calibri" panose="020F0502020204030204" pitchFamily="34" charset="0"/>
                <a:cs typeface="Calibri" panose="020F0502020204030204" pitchFamily="34" charset="0"/>
              </a:rPr>
              <a:t>Economic Census Webinar  |  02.28.2023  |  </a:t>
            </a:r>
            <a:fld id="{C57923EB-5663-814D-8520-41A222571678}" type="slidenum">
              <a:rPr lang="en-US" sz="1100" smtClean="0">
                <a:latin typeface="Calibri" panose="020F0502020204030204" pitchFamily="34" charset="0"/>
                <a:cs typeface="Calibri" panose="020F0502020204030204" pitchFamily="34" charset="0"/>
              </a:rPr>
              <a:t>‹#›</a:t>
            </a:fld>
            <a:endParaRPr lang="en-US"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5351575"/>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Lst>
  <p:transition spd="med"/>
  <p:hf sldNum="0" hdr="0" ftr="0" dt="0"/>
  <p:txStyles>
    <p:titleStyle>
      <a:lvl1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1pPr>
      <a:lvl2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2pPr>
      <a:lvl3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3pPr>
      <a:lvl4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4pPr>
      <a:lvl5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5pPr>
      <a:lvl6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6pPr>
      <a:lvl7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7pPr>
      <a:lvl8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8pPr>
      <a:lvl9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9pPr>
    </p:titleStyle>
    <p:bodyStyle>
      <a:lvl1pPr marL="209006" marR="0" indent="-209006"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1pPr>
      <a:lvl2pPr marL="2032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2pPr>
      <a:lvl3pPr marL="6477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3pPr>
      <a:lvl4pPr marL="86995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4pPr>
      <a:lvl5pPr marL="10922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5pPr>
      <a:lvl6pPr marL="130880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6pPr>
      <a:lvl7pPr marL="153105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7pPr>
      <a:lvl8pPr marL="175330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8pPr>
      <a:lvl9pPr marL="197555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9pPr>
    </p:bodyStyle>
    <p:otherStyle>
      <a:lvl1pPr marL="0" marR="0" indent="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1pPr>
      <a:lvl2pPr marL="0" marR="0" indent="1143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2pPr>
      <a:lvl3pPr marL="0" marR="0" indent="2286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3pPr>
      <a:lvl4pPr marL="0" marR="0" indent="3429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4pPr>
      <a:lvl5pPr marL="0" marR="0" indent="4572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5pPr>
      <a:lvl6pPr marL="0" marR="0" indent="5715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6pPr>
      <a:lvl7pPr marL="0" marR="0" indent="6858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7pPr>
      <a:lvl8pPr marL="0" marR="0" indent="8001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8pPr>
      <a:lvl9pPr marL="0" marR="0" indent="9144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BBD5A0-5334-9E51-BA4C-98E375E0A823}"/>
              </a:ext>
            </a:extLst>
          </p:cNvPr>
          <p:cNvSpPr txBox="1"/>
          <p:nvPr userDrawn="1"/>
        </p:nvSpPr>
        <p:spPr>
          <a:xfrm>
            <a:off x="7833853" y="6270506"/>
            <a:ext cx="4073563" cy="261610"/>
          </a:xfrm>
          <a:prstGeom prst="rect">
            <a:avLst/>
          </a:prstGeom>
          <a:noFill/>
        </p:spPr>
        <p:txBody>
          <a:bodyPr wrap="square" rtlCol="0">
            <a:spAutoFit/>
          </a:bodyPr>
          <a:lstStyle/>
          <a:p>
            <a:pPr algn="r"/>
            <a:r>
              <a:rPr lang="en-US" sz="1100" dirty="0">
                <a:latin typeface="Calibri" panose="020F0502020204030204" pitchFamily="34" charset="0"/>
                <a:cs typeface="Calibri" panose="020F0502020204030204" pitchFamily="34" charset="0"/>
              </a:rPr>
              <a:t>Economic Census Webinar  |  02.28.2023  |  </a:t>
            </a:r>
            <a:fld id="{C57923EB-5663-814D-8520-41A222571678}" type="slidenum">
              <a:rPr lang="en-US" sz="1100" smtClean="0">
                <a:latin typeface="Calibri" panose="020F0502020204030204" pitchFamily="34" charset="0"/>
                <a:cs typeface="Calibri" panose="020F0502020204030204" pitchFamily="34" charset="0"/>
              </a:rPr>
              <a:t>‹#›</a:t>
            </a:fld>
            <a:endParaRPr lang="en-US"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3231712"/>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Lst>
  <p:transition spd="med"/>
  <p:hf sldNum="0" hdr="0" ftr="0" dt="0"/>
  <p:txStyles>
    <p:titleStyle>
      <a:lvl1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1pPr>
      <a:lvl2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2pPr>
      <a:lvl3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3pPr>
      <a:lvl4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4pPr>
      <a:lvl5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5pPr>
      <a:lvl6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6pPr>
      <a:lvl7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7pPr>
      <a:lvl8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8pPr>
      <a:lvl9pPr marL="0" marR="0" indent="0" algn="l" defTabSz="292100" rtl="0" latinLnBrk="0">
        <a:lnSpc>
          <a:spcPct val="120000"/>
        </a:lnSpc>
        <a:spcBef>
          <a:spcPts val="1000"/>
        </a:spcBef>
        <a:spcAft>
          <a:spcPts val="0"/>
        </a:spcAft>
        <a:buClrTx/>
        <a:buSzTx/>
        <a:buFontTx/>
        <a:buNone/>
        <a:tabLst/>
        <a:defRPr sz="2000" b="0" i="0" u="none" strike="noStrike" cap="none" spc="0" baseline="0">
          <a:solidFill>
            <a:schemeClr val="accent6">
              <a:hueOff val="-4390991"/>
              <a:satOff val="-83104"/>
              <a:lumOff val="-44713"/>
            </a:schemeClr>
          </a:solidFill>
          <a:uFillTx/>
          <a:latin typeface="+mn-lt"/>
          <a:ea typeface="+mn-ea"/>
          <a:cs typeface="+mn-cs"/>
          <a:sym typeface="Gilroy Medium"/>
        </a:defRPr>
      </a:lvl9pPr>
    </p:titleStyle>
    <p:bodyStyle>
      <a:lvl1pPr marL="209006" marR="0" indent="-209006"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1pPr>
      <a:lvl2pPr marL="2032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2pPr>
      <a:lvl3pPr marL="6477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3pPr>
      <a:lvl4pPr marL="86995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4pPr>
      <a:lvl5pPr marL="1092200" marR="0" indent="-203200" algn="l" defTabSz="412750" rtl="0" latinLnBrk="0">
        <a:lnSpc>
          <a:spcPct val="120000"/>
        </a:lnSpc>
        <a:spcBef>
          <a:spcPts val="1600"/>
        </a:spcBef>
        <a:spcAft>
          <a:spcPts val="0"/>
        </a:spcAft>
        <a:buClr>
          <a:srgbClr val="AFAFAF"/>
        </a:buClr>
        <a:buSzPct val="100000"/>
        <a:buFontTx/>
        <a:buChar char="•"/>
        <a:tabLst/>
        <a:defRPr sz="1600" b="1" i="0" u="none" strike="noStrike" cap="none" spc="0" baseline="0">
          <a:solidFill>
            <a:srgbClr val="FFFFFF"/>
          </a:solidFill>
          <a:uFillTx/>
          <a:latin typeface="Gilroy Bold"/>
          <a:ea typeface="Gilroy Bold"/>
          <a:cs typeface="Gilroy Bold"/>
          <a:sym typeface="Gilroy"/>
        </a:defRPr>
      </a:lvl5pPr>
      <a:lvl6pPr marL="130880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6pPr>
      <a:lvl7pPr marL="153105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7pPr>
      <a:lvl8pPr marL="175330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8pPr>
      <a:lvl9pPr marL="1975556" marR="0" indent="-197556" algn="l" defTabSz="412750" rtl="0" latinLnBrk="0">
        <a:lnSpc>
          <a:spcPct val="120000"/>
        </a:lnSpc>
        <a:spcBef>
          <a:spcPts val="1600"/>
        </a:spcBef>
        <a:spcAft>
          <a:spcPts val="0"/>
        </a:spcAft>
        <a:buClr>
          <a:srgbClr val="AFAFAF"/>
        </a:buClr>
        <a:buSzPct val="75000"/>
        <a:buFontTx/>
        <a:buChar char="•"/>
        <a:tabLst/>
        <a:defRPr sz="1600" b="1" i="0" u="none" strike="noStrike" cap="none" spc="0" baseline="0">
          <a:solidFill>
            <a:srgbClr val="FFFFFF"/>
          </a:solidFill>
          <a:uFillTx/>
          <a:latin typeface="Gilroy Bold"/>
          <a:ea typeface="Gilroy Bold"/>
          <a:cs typeface="Gilroy Bold"/>
          <a:sym typeface="Gilroy"/>
        </a:defRPr>
      </a:lvl9pPr>
    </p:bodyStyle>
    <p:otherStyle>
      <a:lvl1pPr marL="0" marR="0" indent="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1pPr>
      <a:lvl2pPr marL="0" marR="0" indent="1143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2pPr>
      <a:lvl3pPr marL="0" marR="0" indent="2286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3pPr>
      <a:lvl4pPr marL="0" marR="0" indent="3429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4pPr>
      <a:lvl5pPr marL="0" marR="0" indent="4572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5pPr>
      <a:lvl6pPr marL="0" marR="0" indent="5715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6pPr>
      <a:lvl7pPr marL="0" marR="0" indent="6858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7pPr>
      <a:lvl8pPr marL="0" marR="0" indent="8001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8pPr>
      <a:lvl9pPr marL="0" marR="0" indent="914400" algn="ct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Gilroy Medium"/>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09DBF00-6528-42F1-B328-44F742AF3A8A}"/>
              </a:ext>
            </a:extLst>
          </p:cNvPr>
          <p:cNvPicPr>
            <a:picLocks noGrp="1" noSelect="1" noRot="1" noMove="1" noResize="1" noEditPoints="1" noAdjustHandles="1" noChangeArrowheads="1" noChangeShapeType="1"/>
          </p:cNvPicPr>
          <p:nvPr userDrawn="1">
            <p:custDataLst>
              <p:tags r:id="rId8"/>
            </p:custDataLst>
          </p:nvPr>
        </p:nvPicPr>
        <p:blipFill>
          <a:blip r:embed="rId9">
            <a:extLst>
              <a:ext uri="{28A0092B-C50C-407E-A947-70E740481C1C}">
                <a14:useLocalDpi xmlns:a14="http://schemas.microsoft.com/office/drawing/2010/main" val="0"/>
              </a:ext>
            </a:extLst>
          </a:blip>
          <a:stretch>
            <a:fillRect/>
          </a:stretch>
        </p:blipFill>
        <p:spPr>
          <a:xfrm>
            <a:off x="335112" y="6013680"/>
            <a:ext cx="3877392" cy="554784"/>
          </a:xfrm>
          <a:prstGeom prst="rect">
            <a:avLst/>
          </a:prstGeom>
        </p:spPr>
      </p:pic>
      <p:sp>
        <p:nvSpPr>
          <p:cNvPr id="4" name="Rectangle 3">
            <a:extLst>
              <a:ext uri="{FF2B5EF4-FFF2-40B4-BE49-F238E27FC236}">
                <a16:creationId xmlns:a16="http://schemas.microsoft.com/office/drawing/2014/main" id="{0EC14805-5FA3-B843-A40E-70E6181154E0}"/>
              </a:ext>
            </a:extLst>
          </p:cNvPr>
          <p:cNvSpPr/>
          <p:nvPr userDrawn="1"/>
        </p:nvSpPr>
        <p:spPr>
          <a:xfrm>
            <a:off x="211015" y="6008339"/>
            <a:ext cx="4164037"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3518512"/>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census.gov/econ"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png"/><Relationship Id="rId3" Type="http://schemas.openxmlformats.org/officeDocument/2006/relationships/slideLayout" Target="../slideLayouts/slideLayout8.xml"/><Relationship Id="rId7" Type="http://schemas.openxmlformats.org/officeDocument/2006/relationships/image" Target="../media/image22.jpeg"/><Relationship Id="rId12" Type="http://schemas.openxmlformats.org/officeDocument/2006/relationships/image" Target="../media/image27.jp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1.gif"/><Relationship Id="rId11" Type="http://schemas.openxmlformats.org/officeDocument/2006/relationships/image" Target="../media/image26.jp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notesSlide" Target="../notesSlides/notesSlide12.xml"/><Relationship Id="rId9"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census.gov/eco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hyperlink" Target="https://onthemap.ces.census.gov/" TargetMode="External"/><Relationship Id="rId13" Type="http://schemas.openxmlformats.org/officeDocument/2006/relationships/hyperlink" Target="https://lehd.ces.census.gov/applications/veo/" TargetMode="External"/><Relationship Id="rId3" Type="http://schemas.openxmlformats.org/officeDocument/2006/relationships/image" Target="../media/image3.png"/><Relationship Id="rId7" Type="http://schemas.openxmlformats.org/officeDocument/2006/relationships/hyperlink" Target="https://www.census.gov/data/developers/data-sets/qwi.html" TargetMode="External"/><Relationship Id="rId12" Type="http://schemas.openxmlformats.org/officeDocument/2006/relationships/hyperlink" Target="https://www.census.gov/data/developers/data-sets/pseo.html"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lehd.ces.census.gov/data/" TargetMode="External"/><Relationship Id="rId11" Type="http://schemas.openxmlformats.org/officeDocument/2006/relationships/hyperlink" Target="https://lehd.ces.census.gov/applications/pseo/" TargetMode="External"/><Relationship Id="rId5" Type="http://schemas.openxmlformats.org/officeDocument/2006/relationships/hyperlink" Target="https://ledextract.ces.census.gov/" TargetMode="External"/><Relationship Id="rId10" Type="http://schemas.openxmlformats.org/officeDocument/2006/relationships/hyperlink" Target="https://j2jexplorer.ces.census.gov/" TargetMode="External"/><Relationship Id="rId4" Type="http://schemas.openxmlformats.org/officeDocument/2006/relationships/hyperlink" Target="https://qwiexplorer.ces.census.gov/" TargetMode="External"/><Relationship Id="rId9" Type="http://schemas.openxmlformats.org/officeDocument/2006/relationships/hyperlink" Target="https://onthemap.ces.census.gov/e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cbb.census.gov/" TargetMode="External"/><Relationship Id="rId4" Type="http://schemas.openxmlformats.org/officeDocument/2006/relationships/image" Target="../media/image37.svg"/></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4.xml"/><Relationship Id="rId1" Type="http://schemas.openxmlformats.org/officeDocument/2006/relationships/slideLayout" Target="../slideLayouts/slideLayout71.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cbb.census.gov/" TargetMode="External"/><Relationship Id="rId5" Type="http://schemas.openxmlformats.org/officeDocument/2006/relationships/image" Target="../media/image45.sv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hyperlink" Target="https://cbb.census.gov/" TargetMode="External"/><Relationship Id="rId5" Type="http://schemas.openxmlformats.org/officeDocument/2006/relationships/image" Target="../media/image45.sv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hyperlink" Target="https://cbb.census.gov/" TargetMode="External"/><Relationship Id="rId5" Type="http://schemas.openxmlformats.org/officeDocument/2006/relationships/image" Target="../media/image45.sv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hyperlink" Target="https://cbb.census.gov/"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s://cbb.census.gov/"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46.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0">
            <a:extLst>
              <a:ext uri="{FF2B5EF4-FFF2-40B4-BE49-F238E27FC236}">
                <a16:creationId xmlns:a16="http://schemas.microsoft.com/office/drawing/2014/main" id="{ABC46DFF-F832-AD73-9637-1517CCCEDFBF}"/>
              </a:ext>
            </a:extLst>
          </p:cNvPr>
          <p:cNvSpPr txBox="1">
            <a:spLocks/>
          </p:cNvSpPr>
          <p:nvPr/>
        </p:nvSpPr>
        <p:spPr>
          <a:xfrm>
            <a:off x="863858" y="1792424"/>
            <a:ext cx="7010510" cy="1143000"/>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0"/>
              </a:spcAft>
            </a:pPr>
            <a:r>
              <a:rPr lang="en-US" sz="3000" spc="100" dirty="0">
                <a:solidFill>
                  <a:srgbClr val="5FC7E7"/>
                </a:solidFill>
                <a:latin typeface="Calibri" panose="020F0502020204030204" pitchFamily="34" charset="0"/>
                <a:cs typeface="Calibri" panose="020F0502020204030204" pitchFamily="34" charset="0"/>
              </a:rPr>
              <a:t>Economic Census Overview</a:t>
            </a:r>
          </a:p>
          <a:p>
            <a:pPr algn="l" fontAlgn="auto">
              <a:spcAft>
                <a:spcPts val="0"/>
              </a:spcAft>
            </a:pPr>
            <a:r>
              <a:rPr lang="en-US" sz="3000" spc="100" dirty="0">
                <a:solidFill>
                  <a:srgbClr val="5FC7E7"/>
                </a:solidFill>
                <a:latin typeface="Calibri" panose="020F0502020204030204" pitchFamily="34" charset="0"/>
                <a:cs typeface="Calibri" panose="020F0502020204030204" pitchFamily="34" charset="0"/>
              </a:rPr>
              <a:t>Austin, TX</a:t>
            </a:r>
          </a:p>
          <a:p>
            <a:pPr algn="l" fontAlgn="auto">
              <a:spcAft>
                <a:spcPts val="0"/>
              </a:spcAft>
            </a:pPr>
            <a:r>
              <a:rPr lang="en-US" sz="3000" spc="100" dirty="0">
                <a:solidFill>
                  <a:srgbClr val="5FC7E7"/>
                </a:solidFill>
                <a:latin typeface="Calibri" panose="020F0502020204030204" pitchFamily="34" charset="0"/>
                <a:cs typeface="Calibri" panose="020F0502020204030204" pitchFamily="34" charset="0"/>
              </a:rPr>
              <a:t>May 2023</a:t>
            </a:r>
          </a:p>
          <a:p>
            <a:pPr algn="l" fontAlgn="auto">
              <a:spcAft>
                <a:spcPts val="0"/>
              </a:spcAft>
            </a:pPr>
            <a:endParaRPr lang="en-US" sz="3200" spc="100" dirty="0">
              <a:solidFill>
                <a:srgbClr val="5FC7E7"/>
              </a:solidFill>
              <a:latin typeface="Calibri" panose="020F0502020204030204" pitchFamily="34" charset="0"/>
              <a:cs typeface="Calibri" panose="020F0502020204030204" pitchFamily="34" charset="0"/>
            </a:endParaRPr>
          </a:p>
          <a:p>
            <a:pPr algn="l" fontAlgn="auto">
              <a:spcAft>
                <a:spcPts val="0"/>
              </a:spcAft>
            </a:pPr>
            <a:endParaRPr lang="en-US" sz="3200" spc="100" dirty="0">
              <a:solidFill>
                <a:srgbClr val="5FC7E7"/>
              </a:solidFill>
              <a:latin typeface="Calibri" panose="020F0502020204030204" pitchFamily="34" charset="0"/>
              <a:cs typeface="Calibri" panose="020F0502020204030204" pitchFamily="34" charset="0"/>
            </a:endParaRPr>
          </a:p>
          <a:p>
            <a:pPr algn="l" fontAlgn="auto">
              <a:spcAft>
                <a:spcPts val="0"/>
              </a:spcAft>
            </a:pPr>
            <a:endParaRPr lang="en-US" sz="3200" spc="100" dirty="0">
              <a:solidFill>
                <a:srgbClr val="5FC7E7"/>
              </a:solidFill>
              <a:latin typeface="Calibri" panose="020F0502020204030204" pitchFamily="34" charset="0"/>
              <a:cs typeface="Calibri" panose="020F0502020204030204" pitchFamily="34" charset="0"/>
            </a:endParaRPr>
          </a:p>
        </p:txBody>
      </p:sp>
      <p:sp>
        <p:nvSpPr>
          <p:cNvPr id="2" name="Oval 1">
            <a:extLst>
              <a:ext uri="{FF2B5EF4-FFF2-40B4-BE49-F238E27FC236}">
                <a16:creationId xmlns:a16="http://schemas.microsoft.com/office/drawing/2014/main" id="{4EDE2DC7-24D3-B338-06FF-A1A3C78984A3}"/>
              </a:ext>
            </a:extLst>
          </p:cNvPr>
          <p:cNvSpPr/>
          <p:nvPr/>
        </p:nvSpPr>
        <p:spPr>
          <a:xfrm>
            <a:off x="7651374" y="-372145"/>
            <a:ext cx="6503448" cy="6503448"/>
          </a:xfrm>
          <a:prstGeom prst="ellipse">
            <a:avLst/>
          </a:prstGeom>
          <a:blipFill dpi="0" rotWithShape="1">
            <a:blip r:embed="rId3" cstate="print">
              <a:extLst>
                <a:ext uri="{28A0092B-C50C-407E-A947-70E740481C1C}">
                  <a14:useLocalDpi xmlns:a14="http://schemas.microsoft.com/office/drawing/2010/main" val="0"/>
                </a:ext>
              </a:extLst>
            </a:blip>
            <a:srcRect/>
            <a:stretch>
              <a:fillRect l="-39985" r="-624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02AC9306-F948-4BC6-890F-D4FBD52FFA29}"/>
              </a:ext>
            </a:extLst>
          </p:cNvPr>
          <p:cNvGrpSpPr/>
          <p:nvPr/>
        </p:nvGrpSpPr>
        <p:grpSpPr>
          <a:xfrm>
            <a:off x="0" y="5701663"/>
            <a:ext cx="12192000" cy="1010661"/>
            <a:chOff x="0" y="5689452"/>
            <a:chExt cx="12192000" cy="1010661"/>
          </a:xfrm>
        </p:grpSpPr>
        <p:sp>
          <p:nvSpPr>
            <p:cNvPr id="13" name="Rectangle 12">
              <a:extLst>
                <a:ext uri="{FF2B5EF4-FFF2-40B4-BE49-F238E27FC236}">
                  <a16:creationId xmlns:a16="http://schemas.microsoft.com/office/drawing/2014/main" id="{5A4D8B8C-139E-9766-3295-F47259C66807}"/>
                </a:ext>
              </a:extLst>
            </p:cNvPr>
            <p:cNvSpPr/>
            <p:nvPr/>
          </p:nvSpPr>
          <p:spPr>
            <a:xfrm>
              <a:off x="0" y="5689452"/>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E09F97E3-6E73-BA2C-23B8-6637FDC8A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grpSp>
      <p:sp>
        <p:nvSpPr>
          <p:cNvPr id="18" name="TextBox 17">
            <a:extLst>
              <a:ext uri="{FF2B5EF4-FFF2-40B4-BE49-F238E27FC236}">
                <a16:creationId xmlns:a16="http://schemas.microsoft.com/office/drawing/2014/main" id="{DCDF818B-EC25-5251-C182-F7609E24E962}"/>
              </a:ext>
            </a:extLst>
          </p:cNvPr>
          <p:cNvSpPr txBox="1"/>
          <p:nvPr/>
        </p:nvSpPr>
        <p:spPr>
          <a:xfrm>
            <a:off x="7833853" y="6270506"/>
            <a:ext cx="4073563" cy="261610"/>
          </a:xfrm>
          <a:prstGeom prst="rect">
            <a:avLst/>
          </a:prstGeom>
          <a:noFill/>
        </p:spPr>
        <p:txBody>
          <a:bodyPr wrap="square" rtlCol="0">
            <a:spAutoFit/>
          </a:bodyPr>
          <a:lstStyle/>
          <a:p>
            <a:pPr algn="r"/>
            <a:r>
              <a:rPr lang="en-US" sz="1100" dirty="0">
                <a:latin typeface="+mn-lt"/>
              </a:rPr>
              <a:t>2022 Economic Census Overview</a:t>
            </a:r>
          </a:p>
        </p:txBody>
      </p:sp>
      <p:pic>
        <p:nvPicPr>
          <p:cNvPr id="7" name="Picture 6">
            <a:extLst>
              <a:ext uri="{FF2B5EF4-FFF2-40B4-BE49-F238E27FC236}">
                <a16:creationId xmlns:a16="http://schemas.microsoft.com/office/drawing/2014/main" id="{6C5B0073-01EC-1D93-AD66-3E4C83369B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372" y="642606"/>
            <a:ext cx="2870706" cy="659652"/>
          </a:xfrm>
          <a:prstGeom prst="rect">
            <a:avLst/>
          </a:prstGeom>
        </p:spPr>
      </p:pic>
      <p:sp>
        <p:nvSpPr>
          <p:cNvPr id="8" name="Text Placeholder 3">
            <a:extLst>
              <a:ext uri="{FF2B5EF4-FFF2-40B4-BE49-F238E27FC236}">
                <a16:creationId xmlns:a16="http://schemas.microsoft.com/office/drawing/2014/main" id="{67B397F0-CF40-F10A-D5AF-0903B8D9ABDD}"/>
              </a:ext>
            </a:extLst>
          </p:cNvPr>
          <p:cNvSpPr txBox="1">
            <a:spLocks/>
          </p:cNvSpPr>
          <p:nvPr/>
        </p:nvSpPr>
        <p:spPr>
          <a:xfrm>
            <a:off x="875169" y="3610668"/>
            <a:ext cx="7010510" cy="909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10000"/>
              </a:lnSpc>
              <a:spcBef>
                <a:spcPct val="0"/>
              </a:spcBef>
              <a:buFont typeface="Arial" panose="020B0604020202020204" pitchFamily="34" charset="0"/>
              <a:buNone/>
            </a:pPr>
            <a:r>
              <a:rPr lang="en-US" altLang="en-US" sz="1800" b="1" dirty="0">
                <a:solidFill>
                  <a:srgbClr val="FFFFFF"/>
                </a:solidFill>
                <a:ea typeface="Gotham Medium"/>
                <a:cs typeface="Gotham Medium"/>
              </a:rPr>
              <a:t>Nidaal Jubran– U.S. Census Bureau</a:t>
            </a:r>
          </a:p>
          <a:p>
            <a:pPr eaLnBrk="1" hangingPunct="1">
              <a:lnSpc>
                <a:spcPct val="110000"/>
              </a:lnSpc>
              <a:spcBef>
                <a:spcPct val="0"/>
              </a:spcBef>
              <a:buFont typeface="Arial" panose="020B0604020202020204" pitchFamily="34" charset="0"/>
              <a:buNone/>
            </a:pPr>
            <a:r>
              <a:rPr lang="en-US" altLang="en-US" sz="1800" dirty="0">
                <a:solidFill>
                  <a:srgbClr val="FFFFFF"/>
                </a:solidFill>
                <a:ea typeface="Gotham Medium"/>
                <a:cs typeface="Gotham Medium"/>
              </a:rPr>
              <a:t>Supervisory Survey Statistician, Data User and Trade Outreach Branch</a:t>
            </a:r>
          </a:p>
          <a:p>
            <a:pPr marL="14288" indent="-3175" fontAlgn="auto">
              <a:lnSpc>
                <a:spcPct val="110000"/>
              </a:lnSpc>
              <a:spcBef>
                <a:spcPts val="0"/>
              </a:spcBef>
              <a:spcAft>
                <a:spcPts val="0"/>
              </a:spcAft>
              <a:buFont typeface="Arial" panose="020B0604020202020204" pitchFamily="34" charset="0"/>
              <a:buNone/>
              <a:defRPr/>
            </a:pPr>
            <a:endParaRPr lang="en-US" sz="1800" b="1" dirty="0">
              <a:solidFill>
                <a:schemeClr val="bg1"/>
              </a:solidFill>
              <a:cs typeface="Gotham Medium" pitchFamily="2" charset="0"/>
            </a:endParaRPr>
          </a:p>
        </p:txBody>
      </p:sp>
    </p:spTree>
    <p:extLst>
      <p:ext uri="{BB962C8B-B14F-4D97-AF65-F5344CB8AC3E}">
        <p14:creationId xmlns:p14="http://schemas.microsoft.com/office/powerpoint/2010/main" val="61469288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43847106-4390-7C49-E3AA-9507B9C4BB86}"/>
              </a:ext>
            </a:extLst>
          </p:cNvPr>
          <p:cNvSpPr/>
          <p:nvPr/>
        </p:nvSpPr>
        <p:spPr>
          <a:xfrm rot="16200000">
            <a:off x="5036468" y="1170183"/>
            <a:ext cx="27432" cy="932688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ADF80B37-3B5C-2893-89C6-8D7FA6BA0C01}"/>
              </a:ext>
            </a:extLst>
          </p:cNvPr>
          <p:cNvSpPr/>
          <p:nvPr/>
        </p:nvSpPr>
        <p:spPr>
          <a:xfrm>
            <a:off x="6928884" y="-349568"/>
            <a:ext cx="7506723" cy="7506723"/>
          </a:xfrm>
          <a:prstGeom prst="ellipse">
            <a:avLst/>
          </a:prstGeom>
          <a:blipFill dpi="0" rotWithShape="1">
            <a:blip r:embed="rId3" cstate="print">
              <a:extLst>
                <a:ext uri="{28A0092B-C50C-407E-A947-70E740481C1C}">
                  <a14:useLocalDpi xmlns:a14="http://schemas.microsoft.com/office/drawing/2010/main" val="0"/>
                </a:ext>
              </a:extLst>
            </a:blip>
            <a:srcRect/>
            <a:stretch>
              <a:fillRect l="-39985" r="-624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5363A2E8-0E7C-7018-FE48-F22A562735DD}"/>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3" name="Picture 2">
            <a:extLst>
              <a:ext uri="{FF2B5EF4-FFF2-40B4-BE49-F238E27FC236}">
                <a16:creationId xmlns:a16="http://schemas.microsoft.com/office/drawing/2014/main" id="{F49778E5-5705-B618-8E11-2C5B95D273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7" name="Content Placeholder 5">
            <a:extLst>
              <a:ext uri="{FF2B5EF4-FFF2-40B4-BE49-F238E27FC236}">
                <a16:creationId xmlns:a16="http://schemas.microsoft.com/office/drawing/2014/main" id="{3F5FB92A-5771-6057-4034-4B62A3949046}"/>
              </a:ext>
            </a:extLst>
          </p:cNvPr>
          <p:cNvSpPr txBox="1">
            <a:spLocks/>
          </p:cNvSpPr>
          <p:nvPr/>
        </p:nvSpPr>
        <p:spPr>
          <a:xfrm>
            <a:off x="971832" y="1306006"/>
            <a:ext cx="5927731" cy="40022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800"/>
              </a:spcAft>
            </a:pPr>
            <a:r>
              <a:rPr lang="en-US" sz="2400" dirty="0"/>
              <a:t>Economic Census overview</a:t>
            </a:r>
          </a:p>
          <a:p>
            <a:pPr fontAlgn="auto">
              <a:lnSpc>
                <a:spcPct val="100000"/>
              </a:lnSpc>
              <a:spcBef>
                <a:spcPts val="0"/>
              </a:spcBef>
              <a:spcAft>
                <a:spcPts val="1800"/>
              </a:spcAft>
            </a:pPr>
            <a:r>
              <a:rPr lang="en-US" sz="2400" dirty="0"/>
              <a:t>Response Promotion</a:t>
            </a:r>
          </a:p>
          <a:p>
            <a:pPr fontAlgn="auto">
              <a:lnSpc>
                <a:spcPct val="100000"/>
              </a:lnSpc>
              <a:spcBef>
                <a:spcPts val="0"/>
              </a:spcBef>
              <a:spcAft>
                <a:spcPts val="1800"/>
              </a:spcAft>
            </a:pPr>
            <a:r>
              <a:rPr lang="en-US" sz="2400" dirty="0"/>
              <a:t>Census Data Tools</a:t>
            </a:r>
          </a:p>
          <a:p>
            <a:pPr fontAlgn="auto">
              <a:lnSpc>
                <a:spcPct val="100000"/>
              </a:lnSpc>
              <a:spcBef>
                <a:spcPts val="0"/>
              </a:spcBef>
              <a:spcAft>
                <a:spcPts val="1800"/>
              </a:spcAft>
            </a:pPr>
            <a:r>
              <a:rPr lang="en-US" sz="2400" dirty="0"/>
              <a:t>Census Data and Texas</a:t>
            </a:r>
          </a:p>
          <a:p>
            <a:pPr fontAlgn="auto">
              <a:lnSpc>
                <a:spcPct val="100000"/>
              </a:lnSpc>
              <a:spcBef>
                <a:spcPts val="0"/>
              </a:spcBef>
              <a:spcAft>
                <a:spcPts val="1800"/>
              </a:spcAft>
            </a:pPr>
            <a:r>
              <a:rPr lang="en-US" sz="2400" dirty="0"/>
              <a:t>Q &amp; A </a:t>
            </a:r>
          </a:p>
        </p:txBody>
      </p:sp>
      <p:sp>
        <p:nvSpPr>
          <p:cNvPr id="8" name="Title 10">
            <a:extLst>
              <a:ext uri="{FF2B5EF4-FFF2-40B4-BE49-F238E27FC236}">
                <a16:creationId xmlns:a16="http://schemas.microsoft.com/office/drawing/2014/main" id="{AD294684-404A-152E-A446-8E879EF6D3BD}"/>
              </a:ext>
            </a:extLst>
          </p:cNvPr>
          <p:cNvSpPr txBox="1">
            <a:spLocks/>
          </p:cNvSpPr>
          <p:nvPr/>
        </p:nvSpPr>
        <p:spPr>
          <a:xfrm>
            <a:off x="994279" y="440375"/>
            <a:ext cx="5168348" cy="89894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4500"/>
              </a:lnSpc>
              <a:spcAft>
                <a:spcPts val="0"/>
              </a:spcAft>
            </a:pPr>
            <a:r>
              <a:rPr lang="en-US" sz="3800" spc="100" dirty="0">
                <a:solidFill>
                  <a:srgbClr val="234388"/>
                </a:solidFill>
                <a:latin typeface="Calibri" panose="020F0502020204030204" pitchFamily="34" charset="0"/>
                <a:cs typeface="Calibri" panose="020F0502020204030204" pitchFamily="34" charset="0"/>
              </a:rPr>
              <a:t>Agenda</a:t>
            </a:r>
            <a:endParaRPr lang="en-US" sz="3800" b="0" spc="100" dirty="0">
              <a:solidFill>
                <a:srgbClr val="234388"/>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B76515EB-0CCB-60A5-0361-23A38EA19795}"/>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2</a:t>
            </a:fld>
            <a:endParaRPr lang="en-US" sz="1100" dirty="0">
              <a:latin typeface="+mn-lt"/>
            </a:endParaRPr>
          </a:p>
        </p:txBody>
      </p:sp>
    </p:spTree>
    <p:extLst>
      <p:ext uri="{BB962C8B-B14F-4D97-AF65-F5344CB8AC3E}">
        <p14:creationId xmlns:p14="http://schemas.microsoft.com/office/powerpoint/2010/main" val="8485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82BF7E-70A4-E162-8B96-0CE8FC156284}"/>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912459" y="0"/>
            <a:ext cx="13104459" cy="6858000"/>
          </a:xfrm>
          <a:prstGeom prst="rect">
            <a:avLst/>
          </a:prstGeom>
        </p:spPr>
      </p:pic>
      <p:sp>
        <p:nvSpPr>
          <p:cNvPr id="3" name="TextBox 2">
            <a:extLst>
              <a:ext uri="{FF2B5EF4-FFF2-40B4-BE49-F238E27FC236}">
                <a16:creationId xmlns:a16="http://schemas.microsoft.com/office/drawing/2014/main" id="{321B0B66-AA9D-E9A9-A9AF-C543C4B49F5A}"/>
              </a:ext>
            </a:extLst>
          </p:cNvPr>
          <p:cNvSpPr txBox="1"/>
          <p:nvPr/>
        </p:nvSpPr>
        <p:spPr>
          <a:xfrm>
            <a:off x="0" y="3488721"/>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Economic Census Overview</a:t>
            </a:r>
          </a:p>
        </p:txBody>
      </p:sp>
    </p:spTree>
    <p:extLst>
      <p:ext uri="{BB962C8B-B14F-4D97-AF65-F5344CB8AC3E}">
        <p14:creationId xmlns:p14="http://schemas.microsoft.com/office/powerpoint/2010/main" val="88490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112578" y="650449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5AE3BBC6-A95D-CB64-9D18-1AFF34E5FC5E}"/>
              </a:ext>
            </a:extLst>
          </p:cNvPr>
          <p:cNvSpPr/>
          <p:nvPr/>
        </p:nvSpPr>
        <p:spPr>
          <a:xfrm>
            <a:off x="-2050613" y="-363905"/>
            <a:ext cx="6503448" cy="650344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627D2914-7DA7-E4CA-FEA2-4B80B9E07921}"/>
              </a:ext>
            </a:extLst>
          </p:cNvPr>
          <p:cNvGrpSpPr/>
          <p:nvPr/>
        </p:nvGrpSpPr>
        <p:grpSpPr>
          <a:xfrm>
            <a:off x="380706" y="6117759"/>
            <a:ext cx="11610142" cy="499949"/>
            <a:chOff x="380706" y="6117759"/>
            <a:chExt cx="11610142" cy="499949"/>
          </a:xfrm>
        </p:grpSpPr>
        <p:pic>
          <p:nvPicPr>
            <p:cNvPr id="28" name="Picture 27">
              <a:extLst>
                <a:ext uri="{FF2B5EF4-FFF2-40B4-BE49-F238E27FC236}">
                  <a16:creationId xmlns:a16="http://schemas.microsoft.com/office/drawing/2014/main" id="{9520D436-BFCF-8A95-D4B3-9E3159270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29" name="TextBox 28">
              <a:extLst>
                <a:ext uri="{FF2B5EF4-FFF2-40B4-BE49-F238E27FC236}">
                  <a16:creationId xmlns:a16="http://schemas.microsoft.com/office/drawing/2014/main" id="{16FFAC49-B40E-153F-BE5F-45BDC958B24B}"/>
                </a:ext>
              </a:extLst>
            </p:cNvPr>
            <p:cNvSpPr txBox="1"/>
            <p:nvPr/>
          </p:nvSpPr>
          <p:spPr>
            <a:xfrm>
              <a:off x="7917285" y="6270506"/>
              <a:ext cx="4073563" cy="26161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U.S. Census Bureau Partner Briefing   |  </a:t>
              </a:r>
              <a:fld id="{C57923EB-5663-814D-8520-41A222571678}"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E42002BE-CBBE-7F24-83B7-45A6E57BF55D}"/>
              </a:ext>
            </a:extLst>
          </p:cNvPr>
          <p:cNvGrpSpPr/>
          <p:nvPr/>
        </p:nvGrpSpPr>
        <p:grpSpPr>
          <a:xfrm>
            <a:off x="0" y="5900805"/>
            <a:ext cx="12192000" cy="1031387"/>
            <a:chOff x="0" y="5884978"/>
            <a:chExt cx="12192000" cy="1031387"/>
          </a:xfrm>
        </p:grpSpPr>
        <p:sp>
          <p:nvSpPr>
            <p:cNvPr id="25" name="Rounded Rectangle 24">
              <a:extLst>
                <a:ext uri="{FF2B5EF4-FFF2-40B4-BE49-F238E27FC236}">
                  <a16:creationId xmlns:a16="http://schemas.microsoft.com/office/drawing/2014/main" id="{5A050593-CCB8-C072-95E4-BC2C54DADE75}"/>
                </a:ext>
              </a:extLst>
            </p:cNvPr>
            <p:cNvSpPr/>
            <p:nvPr/>
          </p:nvSpPr>
          <p:spPr>
            <a:xfrm rot="16200000">
              <a:off x="7176345" y="1280974"/>
              <a:ext cx="27432" cy="9235440"/>
            </a:xfrm>
            <a:prstGeom prst="roundRect">
              <a:avLst>
                <a:gd name="adj" fmla="val 50000"/>
              </a:avLst>
            </a:prstGeom>
            <a:solidFill>
              <a:srgbClr val="5FC7E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41083457-325A-23FF-392F-9BB00A927D42}"/>
                </a:ext>
              </a:extLst>
            </p:cNvPr>
            <p:cNvGrpSpPr/>
            <p:nvPr/>
          </p:nvGrpSpPr>
          <p:grpSpPr>
            <a:xfrm>
              <a:off x="0" y="5905704"/>
              <a:ext cx="12192000" cy="1010661"/>
              <a:chOff x="0" y="5905704"/>
              <a:chExt cx="12192000" cy="1010661"/>
            </a:xfrm>
          </p:grpSpPr>
          <p:sp>
            <p:nvSpPr>
              <p:cNvPr id="32" name="Rectangle 31">
                <a:extLst>
                  <a:ext uri="{FF2B5EF4-FFF2-40B4-BE49-F238E27FC236}">
                    <a16:creationId xmlns:a16="http://schemas.microsoft.com/office/drawing/2014/main" id="{5F4CC4B1-7A76-27BF-4DE6-21EDA33568BA}"/>
                  </a:ext>
                </a:extLst>
              </p:cNvPr>
              <p:cNvSpPr/>
              <p:nvPr/>
            </p:nvSpPr>
            <p:spPr>
              <a:xfrm>
                <a:off x="0" y="5905704"/>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B5F76A7B-C6C6-A7FA-5066-31971AD18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grpSp>
      </p:grpSp>
      <p:sp>
        <p:nvSpPr>
          <p:cNvPr id="20" name="Title 10">
            <a:extLst>
              <a:ext uri="{FF2B5EF4-FFF2-40B4-BE49-F238E27FC236}">
                <a16:creationId xmlns:a16="http://schemas.microsoft.com/office/drawing/2014/main" id="{E7480F96-503E-9705-6AEE-0FC51FE1F658}"/>
              </a:ext>
            </a:extLst>
          </p:cNvPr>
          <p:cNvSpPr txBox="1">
            <a:spLocks/>
          </p:cNvSpPr>
          <p:nvPr/>
        </p:nvSpPr>
        <p:spPr>
          <a:xfrm>
            <a:off x="5098595" y="312104"/>
            <a:ext cx="6372969" cy="587703"/>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kumimoji="0" lang="en-US" sz="3800" b="1"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rPr>
              <a:t>The Census Bureau measures more than people</a:t>
            </a:r>
            <a:endParaRPr kumimoji="0" lang="en-US" sz="3800" b="0"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endParaRPr>
          </a:p>
        </p:txBody>
      </p:sp>
      <p:grpSp>
        <p:nvGrpSpPr>
          <p:cNvPr id="9" name="Group 8">
            <a:extLst>
              <a:ext uri="{FF2B5EF4-FFF2-40B4-BE49-F238E27FC236}">
                <a16:creationId xmlns:a16="http://schemas.microsoft.com/office/drawing/2014/main" id="{FF47DFB6-CA16-D44C-39D2-8E3F7267FEB3}"/>
              </a:ext>
            </a:extLst>
          </p:cNvPr>
          <p:cNvGrpSpPr/>
          <p:nvPr/>
        </p:nvGrpSpPr>
        <p:grpSpPr>
          <a:xfrm>
            <a:off x="5096200" y="1619422"/>
            <a:ext cx="5368411" cy="1111905"/>
            <a:chOff x="5108075" y="1678797"/>
            <a:chExt cx="5368411" cy="1111905"/>
          </a:xfrm>
        </p:grpSpPr>
        <p:sp>
          <p:nvSpPr>
            <p:cNvPr id="21" name="Content Placeholder 4">
              <a:extLst>
                <a:ext uri="{FF2B5EF4-FFF2-40B4-BE49-F238E27FC236}">
                  <a16:creationId xmlns:a16="http://schemas.microsoft.com/office/drawing/2014/main" id="{CDE644C1-C917-12CE-4148-27467FFB64C6}"/>
                </a:ext>
              </a:extLst>
            </p:cNvPr>
            <p:cNvSpPr txBox="1">
              <a:spLocks/>
            </p:cNvSpPr>
            <p:nvPr/>
          </p:nvSpPr>
          <p:spPr>
            <a:xfrm>
              <a:off x="5108075" y="1678797"/>
              <a:ext cx="3655914" cy="1111905"/>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5275" marR="0" lvl="0" indent="-295275" algn="l" defTabSz="914400" rtl="0" eaLnBrk="1" fontAlgn="base" latinLnBrk="0" hangingPunct="1">
                <a:lnSpc>
                  <a:spcPct val="100000"/>
                </a:lnSpc>
                <a:spcBef>
                  <a:spcPts val="0"/>
                </a:spcBef>
                <a:spcAft>
                  <a:spcPts val="1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charset="0"/>
                  <a:cs typeface="Calibri"/>
                </a:rPr>
                <a:t>Most people know that the U.S. Census Bureau measures the population every 10 years</a:t>
              </a:r>
              <a:r>
                <a:rPr kumimoji="0" lang="en-US" sz="2100" b="0" i="0" u="none" strike="noStrike" kern="1200" cap="none" spc="0" normalizeH="0" baseline="0" noProof="0" dirty="0">
                  <a:ln>
                    <a:noFill/>
                  </a:ln>
                  <a:solidFill>
                    <a:prstClr val="black"/>
                  </a:solidFill>
                  <a:effectLst/>
                  <a:uLnTx/>
                  <a:uFillTx/>
                  <a:latin typeface="Calibri" panose="020F0502020204030204"/>
                  <a:ea typeface="Calibri" charset="0"/>
                  <a:cs typeface="Calibri"/>
                </a:rPr>
                <a:t>.</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6" name="Picture 2" descr="The 2020 U.S. Census and you – Waldo Community Action Partners">
              <a:extLst>
                <a:ext uri="{FF2B5EF4-FFF2-40B4-BE49-F238E27FC236}">
                  <a16:creationId xmlns:a16="http://schemas.microsoft.com/office/drawing/2014/main" id="{7FC9342E-A5DF-2F37-6469-A3ACEF0EC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8835" y="1731679"/>
              <a:ext cx="1427651" cy="80964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Content Placeholder 4">
            <a:extLst>
              <a:ext uri="{FF2B5EF4-FFF2-40B4-BE49-F238E27FC236}">
                <a16:creationId xmlns:a16="http://schemas.microsoft.com/office/drawing/2014/main" id="{C1D00059-4CA2-D90E-B988-FF82DE05F0CB}"/>
              </a:ext>
            </a:extLst>
          </p:cNvPr>
          <p:cNvSpPr txBox="1">
            <a:spLocks/>
          </p:cNvSpPr>
          <p:nvPr/>
        </p:nvSpPr>
        <p:spPr>
          <a:xfrm>
            <a:off x="5096199" y="2903519"/>
            <a:ext cx="5805349" cy="1561605"/>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5275" marR="0" lvl="0" indent="-295275" algn="l" defTabSz="914400" rtl="0" eaLnBrk="1" fontAlgn="base" latinLnBrk="0" hangingPunct="1">
              <a:lnSpc>
                <a:spcPct val="100000"/>
              </a:lnSpc>
              <a:spcBef>
                <a:spcPts val="0"/>
              </a:spcBef>
              <a:spcAft>
                <a:spcPts val="1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charset="0"/>
                <a:cs typeface="Calibri"/>
              </a:rPr>
              <a:t>But most people don’t know that </a:t>
            </a:r>
            <a:r>
              <a:rPr kumimoji="0" lang="en-US" sz="2000" b="1" i="0" u="none" strike="noStrike" kern="1200" cap="none" spc="0" normalizeH="0" baseline="0" noProof="0" dirty="0">
                <a:ln>
                  <a:noFill/>
                </a:ln>
                <a:solidFill>
                  <a:prstClr val="black"/>
                </a:solidFill>
                <a:effectLst/>
                <a:uLnTx/>
                <a:uFillTx/>
                <a:latin typeface="Calibri" panose="020F0502020204030204"/>
                <a:ea typeface="Calibri" charset="0"/>
                <a:cs typeface="Calibri"/>
              </a:rPr>
              <a:t>we also measure the economy.</a:t>
            </a:r>
          </a:p>
          <a:p>
            <a:pPr marL="685800" marR="0" lvl="1" indent="-228600" algn="l" defTabSz="914400" rtl="0" eaLnBrk="1" fontAlgn="base" latinLnBrk="0" hangingPunct="1">
              <a:lnSpc>
                <a:spcPct val="100000"/>
              </a:lnSpc>
              <a:spcBef>
                <a:spcPts val="0"/>
              </a:spcBef>
              <a:spcAft>
                <a:spcPts val="14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charset="0"/>
                <a:cs typeface="Calibri"/>
              </a:rPr>
              <a:t>In fact, the Census Bureau conducts more than 70 economic surveys each year.</a:t>
            </a:r>
            <a:endParaRPr kumimoji="0" lang="en-US" sz="1700" b="0" i="0" u="none" strike="noStrike" kern="1200" cap="none" spc="0" normalizeH="0" baseline="0" noProof="0" dirty="0">
              <a:ln>
                <a:noFill/>
              </a:ln>
              <a:solidFill>
                <a:prstClr val="black"/>
              </a:solidFill>
              <a:effectLst/>
              <a:uLnTx/>
              <a:uFillTx/>
              <a:latin typeface="Calibri" panose="020F0502020204030204"/>
              <a:ea typeface="Calibri" charset="0"/>
              <a:cs typeface="Calibri"/>
            </a:endParaRPr>
          </a:p>
          <a:p>
            <a:pPr marL="752475" marR="0" lvl="1" indent="-295275" algn="l" defTabSz="914400" rtl="0" eaLnBrk="1" fontAlgn="base" latinLnBrk="0" hangingPunct="1">
              <a:lnSpc>
                <a:spcPct val="100000"/>
              </a:lnSpc>
              <a:spcBef>
                <a:spcPts val="0"/>
              </a:spcBef>
              <a:spcAft>
                <a:spcPts val="140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Calibri" charset="0"/>
              <a:cs typeface="Calibri"/>
            </a:endParaRPr>
          </a:p>
        </p:txBody>
      </p:sp>
      <p:grpSp>
        <p:nvGrpSpPr>
          <p:cNvPr id="10" name="Group 9">
            <a:extLst>
              <a:ext uri="{FF2B5EF4-FFF2-40B4-BE49-F238E27FC236}">
                <a16:creationId xmlns:a16="http://schemas.microsoft.com/office/drawing/2014/main" id="{68125BFB-4FE6-065C-8039-3828795ECDA6}"/>
              </a:ext>
            </a:extLst>
          </p:cNvPr>
          <p:cNvGrpSpPr/>
          <p:nvPr/>
        </p:nvGrpSpPr>
        <p:grpSpPr>
          <a:xfrm>
            <a:off x="5096199" y="4579919"/>
            <a:ext cx="6492414" cy="1111905"/>
            <a:chOff x="5108074" y="4484915"/>
            <a:chExt cx="6492414" cy="1111905"/>
          </a:xfrm>
        </p:grpSpPr>
        <p:sp>
          <p:nvSpPr>
            <p:cNvPr id="6" name="Content Placeholder 4">
              <a:extLst>
                <a:ext uri="{FF2B5EF4-FFF2-40B4-BE49-F238E27FC236}">
                  <a16:creationId xmlns:a16="http://schemas.microsoft.com/office/drawing/2014/main" id="{B40C40C1-C4AE-50D4-15A3-E830BE6F95DB}"/>
                </a:ext>
              </a:extLst>
            </p:cNvPr>
            <p:cNvSpPr txBox="1">
              <a:spLocks/>
            </p:cNvSpPr>
            <p:nvPr/>
          </p:nvSpPr>
          <p:spPr>
            <a:xfrm>
              <a:off x="5108074" y="4484915"/>
              <a:ext cx="3655915" cy="1111905"/>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5275" marR="0" lvl="0" indent="-295275" algn="l" defTabSz="914400" rtl="0" eaLnBrk="1" fontAlgn="base" latinLnBrk="0" hangingPunct="1">
                <a:lnSpc>
                  <a:spcPct val="100000"/>
                </a:lnSpc>
                <a:spcBef>
                  <a:spcPts val="0"/>
                </a:spcBef>
                <a:spcAft>
                  <a:spcPts val="14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Calibri" charset="0"/>
                  <a:cs typeface="Calibri"/>
                </a:rPr>
                <a:t>This includes the </a:t>
              </a:r>
              <a:r>
                <a:rPr kumimoji="0" lang="en-US" sz="2000" b="1" i="0" u="none" strike="noStrike" kern="1200" cap="none" spc="0" normalizeH="0" baseline="0" noProof="0" dirty="0">
                  <a:ln>
                    <a:noFill/>
                  </a:ln>
                  <a:solidFill>
                    <a:prstClr val="black"/>
                  </a:solidFill>
                  <a:effectLst/>
                  <a:uLnTx/>
                  <a:uFillTx/>
                  <a:latin typeface="Calibri" panose="020F0502020204030204"/>
                  <a:ea typeface="Calibri" charset="0"/>
                  <a:cs typeface="Calibri"/>
                </a:rPr>
                <a:t>Economic Census </a:t>
              </a:r>
              <a:r>
                <a:rPr kumimoji="0" lang="en-US" sz="2000" b="0" i="0" u="none" strike="noStrike" kern="1200" cap="none" spc="0" normalizeH="0" baseline="0" noProof="0" dirty="0">
                  <a:ln>
                    <a:noFill/>
                  </a:ln>
                  <a:solidFill>
                    <a:prstClr val="black"/>
                  </a:solidFill>
                  <a:effectLst/>
                  <a:uLnTx/>
                  <a:uFillTx/>
                  <a:latin typeface="Calibri" panose="020F0502020204030204"/>
                  <a:ea typeface="Calibri" charset="0"/>
                  <a:cs typeface="Calibri"/>
                </a:rPr>
                <a:t>which measures all U.S. businesses every 5 years.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E7A662C-B79D-D442-3652-16E5E8DAC1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07884" y="4676126"/>
              <a:ext cx="2492604" cy="572769"/>
            </a:xfrm>
            <a:prstGeom prst="rect">
              <a:avLst/>
            </a:prstGeom>
          </p:spPr>
        </p:pic>
      </p:grpSp>
      <p:sp>
        <p:nvSpPr>
          <p:cNvPr id="4" name="TextBox 3">
            <a:extLst>
              <a:ext uri="{FF2B5EF4-FFF2-40B4-BE49-F238E27FC236}">
                <a16:creationId xmlns:a16="http://schemas.microsoft.com/office/drawing/2014/main" id="{EE70A675-8A0B-FB5B-09EB-27E2D6F9BD18}"/>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4</a:t>
            </a:fld>
            <a:endParaRPr lang="en-US" sz="1100" dirty="0">
              <a:latin typeface="+mn-lt"/>
            </a:endParaRPr>
          </a:p>
        </p:txBody>
      </p:sp>
    </p:spTree>
    <p:extLst>
      <p:ext uri="{BB962C8B-B14F-4D97-AF65-F5344CB8AC3E}">
        <p14:creationId xmlns:p14="http://schemas.microsoft.com/office/powerpoint/2010/main" val="367495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C51EBB1-B4D4-2D88-F332-0F9A3E6CEE32}"/>
              </a:ext>
            </a:extLst>
          </p:cNvPr>
          <p:cNvSpPr/>
          <p:nvPr/>
        </p:nvSpPr>
        <p:spPr>
          <a:xfrm>
            <a:off x="-2050613" y="-363905"/>
            <a:ext cx="6503448" cy="650344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9112578" y="650449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627D2914-7DA7-E4CA-FEA2-4B80B9E07921}"/>
              </a:ext>
            </a:extLst>
          </p:cNvPr>
          <p:cNvGrpSpPr/>
          <p:nvPr/>
        </p:nvGrpSpPr>
        <p:grpSpPr>
          <a:xfrm>
            <a:off x="380706" y="6117759"/>
            <a:ext cx="11610142" cy="499949"/>
            <a:chOff x="380706" y="6117759"/>
            <a:chExt cx="11610142" cy="499949"/>
          </a:xfrm>
        </p:grpSpPr>
        <p:pic>
          <p:nvPicPr>
            <p:cNvPr id="28" name="Picture 27">
              <a:extLst>
                <a:ext uri="{FF2B5EF4-FFF2-40B4-BE49-F238E27FC236}">
                  <a16:creationId xmlns:a16="http://schemas.microsoft.com/office/drawing/2014/main" id="{9520D436-BFCF-8A95-D4B3-9E31592700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sp>
          <p:nvSpPr>
            <p:cNvPr id="29" name="TextBox 28">
              <a:extLst>
                <a:ext uri="{FF2B5EF4-FFF2-40B4-BE49-F238E27FC236}">
                  <a16:creationId xmlns:a16="http://schemas.microsoft.com/office/drawing/2014/main" id="{16FFAC49-B40E-153F-BE5F-45BDC958B24B}"/>
                </a:ext>
              </a:extLst>
            </p:cNvPr>
            <p:cNvSpPr txBox="1"/>
            <p:nvPr/>
          </p:nvSpPr>
          <p:spPr>
            <a:xfrm>
              <a:off x="7917285" y="6270506"/>
              <a:ext cx="4073563" cy="26161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U.S. Census Bureau Partner Briefing   |  </a:t>
              </a:r>
              <a:fld id="{C57923EB-5663-814D-8520-41A222571678}" type="slidenum">
                <a:rPr kumimoji="0" lang="en-US"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E42002BE-CBBE-7F24-83B7-45A6E57BF55D}"/>
              </a:ext>
            </a:extLst>
          </p:cNvPr>
          <p:cNvGrpSpPr/>
          <p:nvPr/>
        </p:nvGrpSpPr>
        <p:grpSpPr>
          <a:xfrm>
            <a:off x="0" y="5900805"/>
            <a:ext cx="12192000" cy="1031387"/>
            <a:chOff x="0" y="5884978"/>
            <a:chExt cx="12192000" cy="1031387"/>
          </a:xfrm>
        </p:grpSpPr>
        <p:sp>
          <p:nvSpPr>
            <p:cNvPr id="25" name="Rounded Rectangle 24">
              <a:extLst>
                <a:ext uri="{FF2B5EF4-FFF2-40B4-BE49-F238E27FC236}">
                  <a16:creationId xmlns:a16="http://schemas.microsoft.com/office/drawing/2014/main" id="{5A050593-CCB8-C072-95E4-BC2C54DADE75}"/>
                </a:ext>
              </a:extLst>
            </p:cNvPr>
            <p:cNvSpPr/>
            <p:nvPr/>
          </p:nvSpPr>
          <p:spPr>
            <a:xfrm rot="16200000">
              <a:off x="7176345" y="1280974"/>
              <a:ext cx="27432" cy="9235440"/>
            </a:xfrm>
            <a:prstGeom prst="roundRect">
              <a:avLst>
                <a:gd name="adj" fmla="val 50000"/>
              </a:avLst>
            </a:prstGeom>
            <a:solidFill>
              <a:srgbClr val="5FC7E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41083457-325A-23FF-392F-9BB00A927D42}"/>
                </a:ext>
              </a:extLst>
            </p:cNvPr>
            <p:cNvGrpSpPr/>
            <p:nvPr/>
          </p:nvGrpSpPr>
          <p:grpSpPr>
            <a:xfrm>
              <a:off x="0" y="5905704"/>
              <a:ext cx="12192000" cy="1010661"/>
              <a:chOff x="0" y="5905704"/>
              <a:chExt cx="12192000" cy="1010661"/>
            </a:xfrm>
          </p:grpSpPr>
          <p:sp>
            <p:nvSpPr>
              <p:cNvPr id="32" name="Rectangle 31">
                <a:extLst>
                  <a:ext uri="{FF2B5EF4-FFF2-40B4-BE49-F238E27FC236}">
                    <a16:creationId xmlns:a16="http://schemas.microsoft.com/office/drawing/2014/main" id="{5F4CC4B1-7A76-27BF-4DE6-21EDA33568BA}"/>
                  </a:ext>
                </a:extLst>
              </p:cNvPr>
              <p:cNvSpPr/>
              <p:nvPr/>
            </p:nvSpPr>
            <p:spPr>
              <a:xfrm>
                <a:off x="0" y="5905704"/>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3" name="Picture 32">
                <a:extLst>
                  <a:ext uri="{FF2B5EF4-FFF2-40B4-BE49-F238E27FC236}">
                    <a16:creationId xmlns:a16="http://schemas.microsoft.com/office/drawing/2014/main" id="{B5F76A7B-C6C6-A7FA-5066-31971AD18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06" y="6117759"/>
                <a:ext cx="1279281" cy="499949"/>
              </a:xfrm>
              <a:prstGeom prst="rect">
                <a:avLst/>
              </a:prstGeom>
            </p:spPr>
          </p:pic>
        </p:grpSp>
      </p:grpSp>
      <p:sp>
        <p:nvSpPr>
          <p:cNvPr id="9" name="Title 10">
            <a:extLst>
              <a:ext uri="{FF2B5EF4-FFF2-40B4-BE49-F238E27FC236}">
                <a16:creationId xmlns:a16="http://schemas.microsoft.com/office/drawing/2014/main" id="{9EA14B7F-BA49-F52D-C068-B1746025EE89}"/>
              </a:ext>
            </a:extLst>
          </p:cNvPr>
          <p:cNvSpPr txBox="1">
            <a:spLocks/>
          </p:cNvSpPr>
          <p:nvPr/>
        </p:nvSpPr>
        <p:spPr>
          <a:xfrm>
            <a:off x="5092900" y="232173"/>
            <a:ext cx="6322151"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rPr>
              <a:t>The Economic Census</a:t>
            </a:r>
            <a:endParaRPr kumimoji="0" lang="en-US" sz="3800" b="0"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endParaRPr>
          </a:p>
        </p:txBody>
      </p:sp>
      <p:sp>
        <p:nvSpPr>
          <p:cNvPr id="10" name="Content Placeholder 4">
            <a:extLst>
              <a:ext uri="{FF2B5EF4-FFF2-40B4-BE49-F238E27FC236}">
                <a16:creationId xmlns:a16="http://schemas.microsoft.com/office/drawing/2014/main" id="{9C21D22A-0139-E326-3A9D-0336883409E1}"/>
              </a:ext>
            </a:extLst>
          </p:cNvPr>
          <p:cNvSpPr txBox="1">
            <a:spLocks/>
          </p:cNvSpPr>
          <p:nvPr/>
        </p:nvSpPr>
        <p:spPr>
          <a:xfrm>
            <a:off x="5092901" y="1064691"/>
            <a:ext cx="6673001"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official measure of U.S. business and the economy</a:t>
            </a:r>
          </a:p>
          <a:p>
            <a:pPr marL="228600" marR="0" lvl="0" indent="-22860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Conducted every five years –  for years ending in ”2” and “7”</a:t>
            </a:r>
          </a:p>
          <a:p>
            <a:pPr marL="228600" marR="0" lvl="0" indent="-22860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2022 Economic Census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is now underway. </a:t>
            </a:r>
          </a:p>
          <a:p>
            <a:pPr marL="685800" marR="0" lvl="1" indent="-228600" algn="l" defTabSz="914400" rtl="0" eaLnBrk="1" fontAlgn="auto" latinLnBrk="0" hangingPunct="1">
              <a:lnSpc>
                <a:spcPct val="100000"/>
              </a:lnSpc>
              <a:spcBef>
                <a:spcPts val="0"/>
              </a:spcBef>
              <a:spcAft>
                <a:spcPts val="13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Companies report their 2022 year-end numbers.</a:t>
            </a:r>
          </a:p>
          <a:p>
            <a:pPr marL="228600" marR="0" lvl="0" indent="-228600" algn="l" defTabSz="914400" rtl="0" eaLnBrk="1" fontAlgn="auto" latinLnBrk="0" hangingPunct="1">
              <a:lnSpc>
                <a:spcPct val="100000"/>
              </a:lnSpc>
              <a:spcBef>
                <a:spcPts val="0"/>
              </a:spcBef>
              <a:spcAft>
                <a:spcPts val="130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Response due date was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March 15, 2023 </a:t>
            </a:r>
            <a:r>
              <a:rPr kumimoji="0" lang="en-US" sz="20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companies who have not yet responded can file for an extension.</a:t>
            </a:r>
          </a:p>
          <a:p>
            <a:pPr marL="228600" marR="0" lvl="0" indent="-22860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Responses are strictly confidential. Company data is used for statistical purposes only. </a:t>
            </a:r>
          </a:p>
          <a:p>
            <a:pPr marL="685800" marR="0" lvl="1" indent="-228600" algn="l" defTabSz="914400" rtl="0" eaLnBrk="1" fontAlgn="auto" latinLnBrk="0" hangingPunct="1">
              <a:lnSpc>
                <a:spcPct val="100000"/>
              </a:lnSpc>
              <a:spcBef>
                <a:spcPts val="0"/>
              </a:spcBef>
              <a:spcAft>
                <a:spcPts val="13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Census Bureau is required by law to keep information provided private and secure.</a:t>
            </a:r>
          </a:p>
          <a:p>
            <a:pPr marL="228600" marR="0" lvl="0" indent="-228600" algn="l" defTabSz="914400" rtl="0" eaLnBrk="1" fontAlgn="auto" latinLnBrk="0" hangingPunct="1">
              <a:lnSpc>
                <a:spcPct val="100000"/>
              </a:lnSpc>
              <a:spcBef>
                <a:spcPts val="0"/>
              </a:spcBef>
              <a:spcAft>
                <a:spcPts val="13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Response is required by law.</a:t>
            </a:r>
          </a:p>
          <a:p>
            <a:pPr marL="228600" marR="0" lvl="0" indent="-228600" algn="l" defTabSz="914400" rtl="0" eaLnBrk="1" fontAlgn="auto" latinLnBrk="0" hangingPunct="1">
              <a:lnSpc>
                <a:spcPct val="100000"/>
              </a:lnSpc>
              <a:spcBef>
                <a:spcPts val="0"/>
              </a:spcBef>
              <a:spcAft>
                <a:spcPts val="14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E98C6E1-E5B7-C3F2-7469-46B1339BEC27}"/>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5</a:t>
            </a:fld>
            <a:endParaRPr lang="en-US" sz="1100" dirty="0">
              <a:latin typeface="+mn-lt"/>
            </a:endParaRPr>
          </a:p>
        </p:txBody>
      </p:sp>
    </p:spTree>
    <p:extLst>
      <p:ext uri="{BB962C8B-B14F-4D97-AF65-F5344CB8AC3E}">
        <p14:creationId xmlns:p14="http://schemas.microsoft.com/office/powerpoint/2010/main" val="290255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a:extLst>
              <a:ext uri="{FF2B5EF4-FFF2-40B4-BE49-F238E27FC236}">
                <a16:creationId xmlns:a16="http://schemas.microsoft.com/office/drawing/2014/main" id="{EDDC72F8-29FC-724F-BD23-7CBAF2D96BE5}"/>
              </a:ext>
            </a:extLst>
          </p:cNvPr>
          <p:cNvSpPr txBox="1">
            <a:spLocks/>
          </p:cNvSpPr>
          <p:nvPr/>
        </p:nvSpPr>
        <p:spPr>
          <a:xfrm>
            <a:off x="762000" y="2320866"/>
            <a:ext cx="3108960" cy="4003734"/>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40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Only businesses with employees, and</a:t>
            </a:r>
          </a:p>
          <a:p>
            <a:pPr marL="228600" marR="0" lvl="0" indent="-228600" algn="l" defTabSz="914400" rtl="0" eaLnBrk="1" fontAlgn="auto" latinLnBrk="0" hangingPunct="1">
              <a:lnSpc>
                <a:spcPct val="100000"/>
              </a:lnSpc>
              <a:spcBef>
                <a:spcPts val="0"/>
              </a:spcBef>
              <a:spcAft>
                <a:spcPts val="140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rPr>
              <a:t>Only a sample of smaller businesses are required to respond.</a:t>
            </a:r>
          </a:p>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8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5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itle 10">
            <a:extLst>
              <a:ext uri="{FF2B5EF4-FFF2-40B4-BE49-F238E27FC236}">
                <a16:creationId xmlns:a16="http://schemas.microsoft.com/office/drawing/2014/main" id="{93EDEC82-04BB-574D-B0DA-DA48BC72EA73}"/>
              </a:ext>
            </a:extLst>
          </p:cNvPr>
          <p:cNvSpPr txBox="1">
            <a:spLocks/>
          </p:cNvSpPr>
          <p:nvPr/>
        </p:nvSpPr>
        <p:spPr>
          <a:xfrm>
            <a:off x="761999" y="316261"/>
            <a:ext cx="5074921"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ts val="4100"/>
              </a:lnSpc>
              <a:spcBef>
                <a:spcPct val="0"/>
              </a:spcBef>
              <a:spcAft>
                <a:spcPts val="0"/>
              </a:spcAft>
              <a:buClrTx/>
              <a:buSzTx/>
              <a:buFontTx/>
              <a:buNone/>
              <a:tabLst/>
              <a:defRPr/>
            </a:pPr>
            <a:r>
              <a:rPr kumimoji="0" lang="en-US" sz="3600" b="1"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rPr>
              <a:t>Note: Most companies do not receive the Economic Census</a:t>
            </a:r>
          </a:p>
        </p:txBody>
      </p:sp>
      <p:sp>
        <p:nvSpPr>
          <p:cNvPr id="8" name="Rounded Rectangle 7">
            <a:extLst>
              <a:ext uri="{FF2B5EF4-FFF2-40B4-BE49-F238E27FC236}">
                <a16:creationId xmlns:a16="http://schemas.microsoft.com/office/drawing/2014/main" id="{CDD7986E-1C59-5151-F11E-3C3FA07B7A50}"/>
              </a:ext>
            </a:extLst>
          </p:cNvPr>
          <p:cNvSpPr/>
          <p:nvPr/>
        </p:nvSpPr>
        <p:spPr>
          <a:xfrm rot="16200000">
            <a:off x="3527708" y="2678943"/>
            <a:ext cx="27432" cy="630936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F8CE057D-7EEE-C594-DCAE-4FE33612FA1D}"/>
              </a:ext>
            </a:extLst>
          </p:cNvPr>
          <p:cNvGrpSpPr/>
          <p:nvPr/>
        </p:nvGrpSpPr>
        <p:grpSpPr>
          <a:xfrm>
            <a:off x="5312543" y="-594036"/>
            <a:ext cx="7078041" cy="7077860"/>
            <a:chOff x="5442115" y="-566738"/>
            <a:chExt cx="7424928" cy="7424738"/>
          </a:xfrm>
        </p:grpSpPr>
        <p:grpSp>
          <p:nvGrpSpPr>
            <p:cNvPr id="4" name="Group 3">
              <a:extLst>
                <a:ext uri="{FF2B5EF4-FFF2-40B4-BE49-F238E27FC236}">
                  <a16:creationId xmlns:a16="http://schemas.microsoft.com/office/drawing/2014/main" id="{6804D128-1B5F-A93E-87B1-306AEB6FA162}"/>
                </a:ext>
              </a:extLst>
            </p:cNvPr>
            <p:cNvGrpSpPr/>
            <p:nvPr/>
          </p:nvGrpSpPr>
          <p:grpSpPr>
            <a:xfrm>
              <a:off x="5442115" y="-566738"/>
              <a:ext cx="7424928" cy="7424738"/>
              <a:chOff x="2202657" y="-180976"/>
              <a:chExt cx="7424928" cy="7424738"/>
            </a:xfrm>
          </p:grpSpPr>
          <p:grpSp>
            <p:nvGrpSpPr>
              <p:cNvPr id="5" name="Group 4">
                <a:extLst>
                  <a:ext uri="{FF2B5EF4-FFF2-40B4-BE49-F238E27FC236}">
                    <a16:creationId xmlns:a16="http://schemas.microsoft.com/office/drawing/2014/main" id="{A0D78703-59F0-EF6F-90C4-1E45782582E1}"/>
                  </a:ext>
                </a:extLst>
              </p:cNvPr>
              <p:cNvGrpSpPr/>
              <p:nvPr/>
            </p:nvGrpSpPr>
            <p:grpSpPr>
              <a:xfrm>
                <a:off x="2202657" y="-180976"/>
                <a:ext cx="7424928" cy="7424738"/>
                <a:chOff x="2202657" y="-180976"/>
                <a:chExt cx="7424928" cy="7424738"/>
              </a:xfrm>
            </p:grpSpPr>
            <p:sp>
              <p:nvSpPr>
                <p:cNvPr id="9" name="Oval 8">
                  <a:extLst>
                    <a:ext uri="{FF2B5EF4-FFF2-40B4-BE49-F238E27FC236}">
                      <a16:creationId xmlns:a16="http://schemas.microsoft.com/office/drawing/2014/main" id="{85D078E0-4D3B-8C55-40E0-D3B21645C9D3}"/>
                    </a:ext>
                  </a:extLst>
                </p:cNvPr>
                <p:cNvSpPr/>
                <p:nvPr/>
              </p:nvSpPr>
              <p:spPr>
                <a:xfrm>
                  <a:off x="2202657" y="-180976"/>
                  <a:ext cx="7424927" cy="7424738"/>
                </a:xfrm>
                <a:prstGeom prst="ellipse">
                  <a:avLst/>
                </a:prstGeom>
                <a:blipFill>
                  <a:blip r:embed="rId3"/>
                  <a:stretch>
                    <a:fillRect l="-11576" t="5048" r="-14040" b="5048"/>
                  </a:stretch>
                </a:blip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sym typeface="Gilroy Medium"/>
                  </a:endParaRPr>
                </a:p>
              </p:txBody>
            </p:sp>
            <p:sp>
              <p:nvSpPr>
                <p:cNvPr id="13" name="Oval 12">
                  <a:extLst>
                    <a:ext uri="{FF2B5EF4-FFF2-40B4-BE49-F238E27FC236}">
                      <a16:creationId xmlns:a16="http://schemas.microsoft.com/office/drawing/2014/main" id="{D45529E0-3AD3-AF6C-4225-B7049FC03939}"/>
                    </a:ext>
                  </a:extLst>
                </p:cNvPr>
                <p:cNvSpPr/>
                <p:nvPr/>
              </p:nvSpPr>
              <p:spPr>
                <a:xfrm>
                  <a:off x="2202658" y="-180976"/>
                  <a:ext cx="7424927" cy="7424738"/>
                </a:xfrm>
                <a:prstGeom prst="ellipse">
                  <a:avLst/>
                </a:prstGeom>
                <a:solidFill>
                  <a:srgbClr val="FBB73B">
                    <a:alpha val="44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sym typeface="Gilroy Medium"/>
                  </a:endParaRPr>
                </a:p>
              </p:txBody>
            </p:sp>
          </p:grpSp>
          <p:sp>
            <p:nvSpPr>
              <p:cNvPr id="6" name="TextBox 5">
                <a:extLst>
                  <a:ext uri="{FF2B5EF4-FFF2-40B4-BE49-F238E27FC236}">
                    <a16:creationId xmlns:a16="http://schemas.microsoft.com/office/drawing/2014/main" id="{EEF5D981-80E6-2D09-5626-EBCC4B40B642}"/>
                  </a:ext>
                </a:extLst>
              </p:cNvPr>
              <p:cNvSpPr txBox="1"/>
              <p:nvPr/>
            </p:nvSpPr>
            <p:spPr>
              <a:xfrm>
                <a:off x="3014661" y="1756009"/>
                <a:ext cx="3353905" cy="12567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lvl="0" indent="0" algn="l" defTabSz="584200" rtl="0" eaLnBrk="1" fontAlgn="auto" latinLnBrk="0" hangingPunct="0">
                  <a:lnSpc>
                    <a:spcPts val="3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panose="020F0302020204030204"/>
                    <a:ea typeface="+mn-ea"/>
                    <a:cs typeface="+mn-cs"/>
                    <a:sym typeface="Gilroy Medium"/>
                  </a:rPr>
                  <a:t>There are more than </a:t>
                </a:r>
              </a:p>
              <a:p>
                <a:pPr marL="0" marR="0" lvl="0" indent="0" algn="l" defTabSz="584200" rtl="0" eaLnBrk="1" fontAlgn="auto" latinLnBrk="0" hangingPunct="0">
                  <a:lnSpc>
                    <a:spcPts val="3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panose="020F0302020204030204"/>
                    <a:ea typeface="+mn-ea"/>
                    <a:cs typeface="+mn-cs"/>
                    <a:sym typeface="Gilroy Medium"/>
                  </a:rPr>
                  <a:t>~ 30 million businesses in the United States</a:t>
                </a:r>
              </a:p>
            </p:txBody>
          </p:sp>
        </p:grpSp>
        <p:grpSp>
          <p:nvGrpSpPr>
            <p:cNvPr id="14" name="Group 13">
              <a:extLst>
                <a:ext uri="{FF2B5EF4-FFF2-40B4-BE49-F238E27FC236}">
                  <a16:creationId xmlns:a16="http://schemas.microsoft.com/office/drawing/2014/main" id="{1BA55EBB-920A-B624-299C-57F9317D2BC8}"/>
                </a:ext>
              </a:extLst>
            </p:cNvPr>
            <p:cNvGrpSpPr/>
            <p:nvPr/>
          </p:nvGrpSpPr>
          <p:grpSpPr>
            <a:xfrm>
              <a:off x="8494442" y="2388781"/>
              <a:ext cx="3943350" cy="3943350"/>
              <a:chOff x="5254984" y="2774543"/>
              <a:chExt cx="3943350" cy="3943350"/>
            </a:xfrm>
          </p:grpSpPr>
          <p:sp>
            <p:nvSpPr>
              <p:cNvPr id="16" name="Oval 15">
                <a:extLst>
                  <a:ext uri="{FF2B5EF4-FFF2-40B4-BE49-F238E27FC236}">
                    <a16:creationId xmlns:a16="http://schemas.microsoft.com/office/drawing/2014/main" id="{E1167221-7092-B9B5-9179-24BBBD50FD25}"/>
                  </a:ext>
                </a:extLst>
              </p:cNvPr>
              <p:cNvSpPr/>
              <p:nvPr/>
            </p:nvSpPr>
            <p:spPr>
              <a:xfrm>
                <a:off x="5254984" y="2774543"/>
                <a:ext cx="3943350" cy="3943350"/>
              </a:xfrm>
              <a:prstGeom prst="ellipse">
                <a:avLst/>
              </a:prstGeom>
              <a:solidFill>
                <a:schemeClr val="accent5">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sym typeface="Gilroy Medium"/>
                </a:endParaRPr>
              </a:p>
            </p:txBody>
          </p:sp>
          <p:sp>
            <p:nvSpPr>
              <p:cNvPr id="17" name="TextBox 16">
                <a:extLst>
                  <a:ext uri="{FF2B5EF4-FFF2-40B4-BE49-F238E27FC236}">
                    <a16:creationId xmlns:a16="http://schemas.microsoft.com/office/drawing/2014/main" id="{63EDA455-0B6F-F8C6-C451-1740A1DD30E9}"/>
                  </a:ext>
                </a:extLst>
              </p:cNvPr>
              <p:cNvSpPr txBox="1"/>
              <p:nvPr/>
            </p:nvSpPr>
            <p:spPr>
              <a:xfrm>
                <a:off x="5963891" y="3284728"/>
                <a:ext cx="2488052" cy="11028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lvl="0" indent="0" algn="ctr" defTabSz="584200" rtl="0" eaLnBrk="1" fontAlgn="auto" latinLnBrk="0" hangingPunct="0">
                  <a:lnSpc>
                    <a:spcPts val="26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Calibri Light" panose="020F0302020204030204"/>
                    <a:ea typeface="+mn-ea"/>
                    <a:cs typeface="+mn-cs"/>
                    <a:sym typeface="Gilroy Medium"/>
                  </a:rPr>
                  <a:t>~ 8 million are employer business establishments</a:t>
                </a:r>
              </a:p>
            </p:txBody>
          </p:sp>
        </p:grpSp>
        <p:grpSp>
          <p:nvGrpSpPr>
            <p:cNvPr id="18" name="Group 17">
              <a:extLst>
                <a:ext uri="{FF2B5EF4-FFF2-40B4-BE49-F238E27FC236}">
                  <a16:creationId xmlns:a16="http://schemas.microsoft.com/office/drawing/2014/main" id="{BF246E78-F354-4F5B-626D-6CBC701B7E07}"/>
                </a:ext>
              </a:extLst>
            </p:cNvPr>
            <p:cNvGrpSpPr/>
            <p:nvPr/>
          </p:nvGrpSpPr>
          <p:grpSpPr>
            <a:xfrm>
              <a:off x="9932716" y="4150905"/>
              <a:ext cx="2047875" cy="2047875"/>
              <a:chOff x="6693258" y="4536667"/>
              <a:chExt cx="2047875" cy="2047875"/>
            </a:xfrm>
          </p:grpSpPr>
          <p:sp>
            <p:nvSpPr>
              <p:cNvPr id="19" name="Oval 18">
                <a:extLst>
                  <a:ext uri="{FF2B5EF4-FFF2-40B4-BE49-F238E27FC236}">
                    <a16:creationId xmlns:a16="http://schemas.microsoft.com/office/drawing/2014/main" id="{85FCB6E9-6187-29B1-D483-F44BFC6995CD}"/>
                  </a:ext>
                </a:extLst>
              </p:cNvPr>
              <p:cNvSpPr/>
              <p:nvPr/>
            </p:nvSpPr>
            <p:spPr>
              <a:xfrm>
                <a:off x="6693258" y="4536667"/>
                <a:ext cx="2047875" cy="2047875"/>
              </a:xfrm>
              <a:prstGeom prst="ellipse">
                <a:avLst/>
              </a:prstGeom>
              <a:solidFill>
                <a:srgbClr val="213C5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Calibri" panose="020F0502020204030204"/>
                  <a:ea typeface="+mn-ea"/>
                  <a:cs typeface="+mn-cs"/>
                  <a:sym typeface="Gilroy Medium"/>
                </a:endParaRPr>
              </a:p>
            </p:txBody>
          </p:sp>
          <p:sp>
            <p:nvSpPr>
              <p:cNvPr id="20" name="TextBox 19">
                <a:extLst>
                  <a:ext uri="{FF2B5EF4-FFF2-40B4-BE49-F238E27FC236}">
                    <a16:creationId xmlns:a16="http://schemas.microsoft.com/office/drawing/2014/main" id="{41F912C1-8AC1-8829-ED64-D0FE9D22A6F1}"/>
                  </a:ext>
                </a:extLst>
              </p:cNvPr>
              <p:cNvSpPr txBox="1"/>
              <p:nvPr/>
            </p:nvSpPr>
            <p:spPr>
              <a:xfrm>
                <a:off x="6860312" y="4980272"/>
                <a:ext cx="1713768" cy="12699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lvl="0" indent="0" algn="ctr" defTabSz="584200" rtl="0" eaLnBrk="1"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sym typeface="Gilroy Medium"/>
                  </a:rPr>
                  <a:t>~ 4 million receive th</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e Economic Census</a:t>
                </a:r>
                <a:endPar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sym typeface="Gilroy Medium"/>
                </a:endParaRPr>
              </a:p>
            </p:txBody>
          </p:sp>
        </p:grpSp>
      </p:grpSp>
      <p:sp>
        <p:nvSpPr>
          <p:cNvPr id="10" name="Rectangle 9">
            <a:extLst>
              <a:ext uri="{FF2B5EF4-FFF2-40B4-BE49-F238E27FC236}">
                <a16:creationId xmlns:a16="http://schemas.microsoft.com/office/drawing/2014/main" id="{0D5B708D-94FE-AB41-D720-A43DF45B5B25}"/>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C7DA033-F6C5-B1E0-F677-2B3CD84513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2" name="TextBox 1">
            <a:extLst>
              <a:ext uri="{FF2B5EF4-FFF2-40B4-BE49-F238E27FC236}">
                <a16:creationId xmlns:a16="http://schemas.microsoft.com/office/drawing/2014/main" id="{D36139D1-05B4-F4A5-A325-626E461A7EF8}"/>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6</a:t>
            </a:fld>
            <a:endParaRPr lang="en-US" sz="1100" dirty="0">
              <a:latin typeface="+mn-lt"/>
            </a:endParaRPr>
          </a:p>
        </p:txBody>
      </p:sp>
    </p:spTree>
    <p:extLst>
      <p:ext uri="{BB962C8B-B14F-4D97-AF65-F5344CB8AC3E}">
        <p14:creationId xmlns:p14="http://schemas.microsoft.com/office/powerpoint/2010/main" val="397940480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0">
            <a:extLst>
              <a:ext uri="{FF2B5EF4-FFF2-40B4-BE49-F238E27FC236}">
                <a16:creationId xmlns:a16="http://schemas.microsoft.com/office/drawing/2014/main" id="{93EDEC82-04BB-574D-B0DA-DA48BC72EA73}"/>
              </a:ext>
            </a:extLst>
          </p:cNvPr>
          <p:cNvSpPr txBox="1">
            <a:spLocks/>
          </p:cNvSpPr>
          <p:nvPr/>
        </p:nvSpPr>
        <p:spPr>
          <a:xfrm>
            <a:off x="890459" y="291548"/>
            <a:ext cx="6943393"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1"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rPr>
              <a:t>Economic Census Mailout</a:t>
            </a:r>
            <a:endParaRPr kumimoji="0" lang="en-US" sz="3800" b="0"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endParaRPr>
          </a:p>
        </p:txBody>
      </p:sp>
      <p:sp>
        <p:nvSpPr>
          <p:cNvPr id="7" name="Content Placeholder 4">
            <a:extLst>
              <a:ext uri="{FF2B5EF4-FFF2-40B4-BE49-F238E27FC236}">
                <a16:creationId xmlns:a16="http://schemas.microsoft.com/office/drawing/2014/main" id="{EDDC72F8-29FC-724F-BD23-7CBAF2D96BE5}"/>
              </a:ext>
            </a:extLst>
          </p:cNvPr>
          <p:cNvSpPr txBox="1">
            <a:spLocks/>
          </p:cNvSpPr>
          <p:nvPr/>
        </p:nvSpPr>
        <p:spPr>
          <a:xfrm>
            <a:off x="890460" y="1051116"/>
            <a:ext cx="6872609" cy="4558113"/>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40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Official letters were mailed out January 31.</a:t>
            </a:r>
          </a:p>
          <a:p>
            <a:pPr marL="685800" marR="0" lvl="1" indent="-228600" algn="l" defTabSz="914400" rtl="0" eaLnBrk="1" fontAlgn="auto" latinLnBrk="0" hangingPunct="1">
              <a:lnSpc>
                <a:spcPct val="100000"/>
              </a:lnSpc>
              <a:spcBef>
                <a:spcPts val="0"/>
              </a:spcBef>
              <a:spcAft>
                <a:spcPts val="14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Letters included unique authentication codes for companies to access survey online.</a:t>
            </a:r>
          </a:p>
          <a:p>
            <a:pPr marL="228600" marR="0" lvl="0" indent="-228600" algn="l" defTabSz="914400" rtl="0" eaLnBrk="1" fontAlgn="auto" latinLnBrk="0" hangingPunct="1">
              <a:lnSpc>
                <a:spcPct val="100000"/>
              </a:lnSpc>
              <a:spcBef>
                <a:spcPts val="0"/>
              </a:spcBef>
              <a:spcAft>
                <a:spcPts val="140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Respondents are instructed to set up an online account on secure website to complete survey.</a:t>
            </a:r>
          </a:p>
          <a:p>
            <a:pPr marL="685800" marR="0" lvl="1" indent="-228600" algn="l" defTabSz="914400" rtl="0" eaLnBrk="1" fontAlgn="auto" latinLnBrk="0" hangingPunct="1">
              <a:lnSpc>
                <a:spcPct val="100000"/>
              </a:lnSpc>
              <a:spcBef>
                <a:spcPts val="0"/>
              </a:spcBef>
              <a:spcAft>
                <a:spcPts val="14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Similar to other online accounts with email username, password, security questions</a:t>
            </a:r>
          </a:p>
          <a:p>
            <a:pPr marL="685800" marR="0" lvl="1" indent="-228600" algn="l" defTabSz="914400" rtl="0" eaLnBrk="1" fontAlgn="auto" latinLnBrk="0" hangingPunct="1">
              <a:lnSpc>
                <a:spcPct val="100000"/>
              </a:lnSpc>
              <a:spcBef>
                <a:spcPts val="0"/>
              </a:spcBef>
              <a:spcAft>
                <a:spcPts val="14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Response URL is </a:t>
            </a:r>
            <a:r>
              <a:rPr kumimoji="0" lang="en-US" sz="2000" b="1" i="0" u="sng" strike="noStrike" kern="1200" cap="none" spc="0" normalizeH="0" baseline="0" noProof="0" dirty="0">
                <a:ln>
                  <a:noFill/>
                </a:ln>
                <a:solidFill>
                  <a:srgbClr val="236194"/>
                </a:solidFill>
                <a:effectLst/>
                <a:uLnTx/>
                <a:uFillTx/>
                <a:latin typeface="Calibri" panose="020F0502020204030204" pitchFamily="34" charset="0"/>
                <a:ea typeface="+mn-ea"/>
                <a:cs typeface="Calibri" panose="020F0502020204030204" pitchFamily="34" charset="0"/>
              </a:rPr>
              <a:t>portal.census.gov</a:t>
            </a:r>
          </a:p>
          <a:p>
            <a:pPr marL="685800" marR="0" lvl="1" indent="-228600" algn="l" defTabSz="914400" rtl="0" eaLnBrk="1" fontAlgn="auto" latinLnBrk="0" hangingPunct="1">
              <a:lnSpc>
                <a:spcPct val="100000"/>
              </a:lnSpc>
              <a:spcBef>
                <a:spcPts val="0"/>
              </a:spcBef>
              <a:spcAft>
                <a:spcPts val="1400"/>
              </a:spcAft>
              <a:buClrTx/>
              <a:buSzTx/>
              <a:buFont typeface="System Font Regular"/>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Businesses can log in to request a time extension. </a:t>
            </a:r>
          </a:p>
          <a:p>
            <a:pPr marL="228600" marR="0" lvl="0" indent="-228600" algn="l" defTabSz="914400" rtl="0" eaLnBrk="1" fontAlgn="auto" latinLnBrk="0" hangingPunct="1">
              <a:lnSpc>
                <a:spcPct val="100000"/>
              </a:lnSpc>
              <a:spcBef>
                <a:spcPts val="0"/>
              </a:spcBef>
              <a:spcAft>
                <a:spcPts val="140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Help is available online and via telephone.</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1400"/>
              </a:spcAft>
              <a:buClrTx/>
              <a:buSzTx/>
              <a:buFont typeface="Arial"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Due date March 15. Nonresponse follow-up is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underway.</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the</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Economic Census are free and available to guide business decisions and policy-making</a:t>
            </a:r>
          </a:p>
          <a:p>
            <a:pPr marL="228600" marR="0" lvl="0" indent="-228600" algn="l" defTabSz="914400" rtl="0" eaLnBrk="1" fontAlgn="auto" latinLnBrk="0" hangingPunct="1">
              <a:lnSpc>
                <a:spcPct val="100000"/>
              </a:lnSpc>
              <a:spcBef>
                <a:spcPts val="0"/>
              </a:spcBef>
              <a:spcAft>
                <a:spcPts val="1400"/>
              </a:spcAft>
              <a:buClrTx/>
              <a:buSzTx/>
              <a:buFont typeface="Arial" charset="0"/>
              <a:buChar char="•"/>
              <a:tabLst/>
              <a:defRPr/>
            </a:pPr>
            <a:endParaRPr kumimoji="0" lang="en-US" sz="2000" b="1" i="0" u="none" strike="noStrike" kern="1200" cap="none" spc="0" normalizeH="0" baseline="0" noProof="0" dirty="0">
              <a:ln>
                <a:noFill/>
              </a:ln>
              <a:solidFill>
                <a:srgbClr val="236194"/>
              </a:solidFill>
              <a:effectLst/>
              <a:uLnTx/>
              <a:uFillTx/>
              <a:latin typeface="Calibri" panose="020F0502020204030204" pitchFamily="34" charset="0"/>
              <a:ea typeface="+mn-ea"/>
              <a:cs typeface="Calibri" panose="020F0502020204030204" pitchFamily="34" charset="0"/>
            </a:endParaRPr>
          </a:p>
        </p:txBody>
      </p:sp>
      <p:sp>
        <p:nvSpPr>
          <p:cNvPr id="39" name="Rectangle 38">
            <a:extLst>
              <a:ext uri="{FF2B5EF4-FFF2-40B4-BE49-F238E27FC236}">
                <a16:creationId xmlns:a16="http://schemas.microsoft.com/office/drawing/2014/main" id="{5363A2E8-0E7C-7018-FE48-F22A562735DD}"/>
              </a:ext>
            </a:extLst>
          </p:cNvPr>
          <p:cNvSpPr/>
          <p:nvPr/>
        </p:nvSpPr>
        <p:spPr>
          <a:xfrm>
            <a:off x="0" y="5917677"/>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49778E5-5705-B618-8E11-2C5B95D273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5" name="Rounded Rectangle 36">
            <a:extLst>
              <a:ext uri="{FF2B5EF4-FFF2-40B4-BE49-F238E27FC236}">
                <a16:creationId xmlns:a16="http://schemas.microsoft.com/office/drawing/2014/main" id="{310119E3-C2D8-B152-C81A-EA794F0FA4E8}"/>
              </a:ext>
            </a:extLst>
          </p:cNvPr>
          <p:cNvSpPr/>
          <p:nvPr/>
        </p:nvSpPr>
        <p:spPr>
          <a:xfrm rot="16200000">
            <a:off x="5036468" y="1170183"/>
            <a:ext cx="27432" cy="932688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BD4C816F-6147-4379-6544-8D9D4430D1F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755278" y="451286"/>
            <a:ext cx="4152138" cy="5396053"/>
          </a:xfrm>
          <a:prstGeom prst="rect">
            <a:avLst/>
          </a:prstGeom>
          <a:ln w="6350">
            <a:solidFill>
              <a:schemeClr val="bg1">
                <a:lumMod val="50000"/>
              </a:schemeClr>
            </a:solid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A77EE835-5055-62D5-F2B4-9D58CAD87853}"/>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7</a:t>
            </a:fld>
            <a:endParaRPr lang="en-US" sz="1100" dirty="0">
              <a:latin typeface="+mn-lt"/>
            </a:endParaRPr>
          </a:p>
        </p:txBody>
      </p:sp>
    </p:spTree>
    <p:extLst>
      <p:ext uri="{BB962C8B-B14F-4D97-AF65-F5344CB8AC3E}">
        <p14:creationId xmlns:p14="http://schemas.microsoft.com/office/powerpoint/2010/main" val="233471927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0">
            <a:extLst>
              <a:ext uri="{FF2B5EF4-FFF2-40B4-BE49-F238E27FC236}">
                <a16:creationId xmlns:a16="http://schemas.microsoft.com/office/drawing/2014/main" id="{93EDEC82-04BB-574D-B0DA-DA48BC72EA73}"/>
              </a:ext>
            </a:extLst>
          </p:cNvPr>
          <p:cNvSpPr txBox="1">
            <a:spLocks/>
          </p:cNvSpPr>
          <p:nvPr/>
        </p:nvSpPr>
        <p:spPr>
          <a:xfrm>
            <a:off x="891701" y="291548"/>
            <a:ext cx="624282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0"/>
              </a:spcAft>
            </a:pPr>
            <a:r>
              <a:rPr lang="en-US" sz="3800" spc="100" dirty="0">
                <a:solidFill>
                  <a:srgbClr val="236194"/>
                </a:solidFill>
                <a:latin typeface="Calibri" panose="020F0502020204030204" pitchFamily="34" charset="0"/>
                <a:cs typeface="Calibri" panose="020F0502020204030204" pitchFamily="34" charset="0"/>
              </a:rPr>
              <a:t>Information Required</a:t>
            </a:r>
            <a:endParaRPr lang="en-US" sz="3800" b="0" spc="100" dirty="0">
              <a:solidFill>
                <a:srgbClr val="236194"/>
              </a:solidFill>
              <a:latin typeface="Calibri" panose="020F0502020204030204" pitchFamily="34" charset="0"/>
              <a:cs typeface="Calibri" panose="020F0502020204030204" pitchFamily="34" charset="0"/>
            </a:endParaRPr>
          </a:p>
        </p:txBody>
      </p:sp>
      <p:sp>
        <p:nvSpPr>
          <p:cNvPr id="7" name="Content Placeholder 4">
            <a:extLst>
              <a:ext uri="{FF2B5EF4-FFF2-40B4-BE49-F238E27FC236}">
                <a16:creationId xmlns:a16="http://schemas.microsoft.com/office/drawing/2014/main" id="{EDDC72F8-29FC-724F-BD23-7CBAF2D96BE5}"/>
              </a:ext>
            </a:extLst>
          </p:cNvPr>
          <p:cNvSpPr txBox="1">
            <a:spLocks/>
          </p:cNvSpPr>
          <p:nvPr/>
        </p:nvSpPr>
        <p:spPr>
          <a:xfrm>
            <a:off x="891701" y="1088440"/>
            <a:ext cx="6715048" cy="4595813"/>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1000"/>
              </a:spcAft>
              <a:buNone/>
            </a:pPr>
            <a:r>
              <a:rPr lang="en-US" altLang="en-US" sz="2000" dirty="0"/>
              <a:t>The Economic Census asks for the following information for each business location:</a:t>
            </a:r>
          </a:p>
          <a:p>
            <a:pPr fontAlgn="auto">
              <a:spcAft>
                <a:spcPts val="1000"/>
              </a:spcAft>
              <a:buFont typeface="Arial" panose="020B0604020202020204" pitchFamily="34" charset="0"/>
              <a:buChar char="•"/>
            </a:pPr>
            <a:r>
              <a:rPr lang="en-US" altLang="en-US" sz="2000" dirty="0"/>
              <a:t>Employer Identification Number</a:t>
            </a:r>
          </a:p>
          <a:p>
            <a:pPr fontAlgn="auto">
              <a:spcAft>
                <a:spcPts val="1000"/>
              </a:spcAft>
              <a:buFont typeface="Arial" panose="020B0604020202020204" pitchFamily="34" charset="0"/>
              <a:buChar char="•"/>
            </a:pPr>
            <a:r>
              <a:rPr lang="en-US" altLang="en-US" sz="2000" dirty="0"/>
              <a:t>Physical location</a:t>
            </a:r>
          </a:p>
          <a:p>
            <a:pPr fontAlgn="auto">
              <a:spcAft>
                <a:spcPts val="1000"/>
              </a:spcAft>
              <a:buFont typeface="Arial" panose="020B0604020202020204" pitchFamily="34" charset="0"/>
              <a:buChar char="•"/>
            </a:pPr>
            <a:r>
              <a:rPr lang="en-US" altLang="en-US" sz="2000" dirty="0"/>
              <a:t>Primary business activity</a:t>
            </a:r>
          </a:p>
          <a:p>
            <a:pPr fontAlgn="auto">
              <a:spcAft>
                <a:spcPts val="1000"/>
              </a:spcAft>
              <a:buFont typeface="Arial" panose="020B0604020202020204" pitchFamily="34" charset="0"/>
              <a:buChar char="•"/>
            </a:pPr>
            <a:r>
              <a:rPr lang="en-US" altLang="en-US" sz="2000" dirty="0"/>
              <a:t>Sales, receipts, or revenue</a:t>
            </a:r>
          </a:p>
          <a:p>
            <a:pPr fontAlgn="auto">
              <a:spcAft>
                <a:spcPts val="1000"/>
              </a:spcAft>
              <a:buFont typeface="Arial" panose="020B0604020202020204" pitchFamily="34" charset="0"/>
              <a:buChar char="•"/>
            </a:pPr>
            <a:r>
              <a:rPr lang="en-US" altLang="en-US" sz="2000" dirty="0"/>
              <a:t>Employment and payroll</a:t>
            </a:r>
          </a:p>
          <a:p>
            <a:pPr fontAlgn="auto">
              <a:spcAft>
                <a:spcPts val="1000"/>
              </a:spcAft>
              <a:buFont typeface="Arial" panose="020B0604020202020204" pitchFamily="34" charset="0"/>
              <a:buChar char="•"/>
            </a:pPr>
            <a:r>
              <a:rPr lang="en-US" altLang="en-US" sz="2000" dirty="0"/>
              <a:t>Industry-specific questions </a:t>
            </a:r>
          </a:p>
          <a:p>
            <a:pPr lvl="1" fontAlgn="auto">
              <a:spcAft>
                <a:spcPts val="1000"/>
              </a:spcAft>
              <a:buFont typeface="System Font Regular"/>
              <a:buChar char="-"/>
            </a:pPr>
            <a:r>
              <a:rPr lang="en-US" altLang="en-US" sz="1800" dirty="0"/>
              <a:t>Different versions of the Census for each industry</a:t>
            </a:r>
          </a:p>
        </p:txBody>
      </p:sp>
      <p:sp>
        <p:nvSpPr>
          <p:cNvPr id="37" name="Rounded Rectangle 36">
            <a:extLst>
              <a:ext uri="{FF2B5EF4-FFF2-40B4-BE49-F238E27FC236}">
                <a16:creationId xmlns:a16="http://schemas.microsoft.com/office/drawing/2014/main" id="{43847106-4390-7C49-E3AA-9507B9C4BB86}"/>
              </a:ext>
            </a:extLst>
          </p:cNvPr>
          <p:cNvSpPr/>
          <p:nvPr/>
        </p:nvSpPr>
        <p:spPr>
          <a:xfrm rot="16200000">
            <a:off x="5036468" y="1170183"/>
            <a:ext cx="27432" cy="932688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3E67D20D-0AB9-D63D-EFBB-A68289912FF1}"/>
              </a:ext>
            </a:extLst>
          </p:cNvPr>
          <p:cNvSpPr/>
          <p:nvPr/>
        </p:nvSpPr>
        <p:spPr>
          <a:xfrm>
            <a:off x="8026228" y="-384891"/>
            <a:ext cx="6503448" cy="6503448"/>
          </a:xfrm>
          <a:prstGeom prst="ellipse">
            <a:avLst/>
          </a:prstGeom>
          <a:blipFill dpi="0" rotWithShape="1">
            <a:blip r:embed="rId3"/>
            <a:srcRect/>
            <a:stretch>
              <a:fillRect l="-18278" r="182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5363A2E8-0E7C-7018-FE48-F22A562735DD}"/>
              </a:ext>
            </a:extLst>
          </p:cNvPr>
          <p:cNvSpPr/>
          <p:nvPr/>
        </p:nvSpPr>
        <p:spPr>
          <a:xfrm>
            <a:off x="0" y="5835032"/>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3" name="Picture 2">
            <a:extLst>
              <a:ext uri="{FF2B5EF4-FFF2-40B4-BE49-F238E27FC236}">
                <a16:creationId xmlns:a16="http://schemas.microsoft.com/office/drawing/2014/main" id="{F49778E5-5705-B618-8E11-2C5B95D273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5" name="TextBox 4">
            <a:extLst>
              <a:ext uri="{FF2B5EF4-FFF2-40B4-BE49-F238E27FC236}">
                <a16:creationId xmlns:a16="http://schemas.microsoft.com/office/drawing/2014/main" id="{A2A430AD-554D-B602-C7A8-F781FD8629D1}"/>
              </a:ext>
            </a:extLst>
          </p:cNvPr>
          <p:cNvSpPr txBox="1"/>
          <p:nvPr/>
        </p:nvSpPr>
        <p:spPr>
          <a:xfrm>
            <a:off x="7833853" y="6270506"/>
            <a:ext cx="4073563" cy="261610"/>
          </a:xfrm>
          <a:prstGeom prst="rect">
            <a:avLst/>
          </a:prstGeom>
          <a:noFill/>
        </p:spPr>
        <p:txBody>
          <a:bodyPr wrap="square" rtlCol="0">
            <a:spAutoFit/>
          </a:bodyPr>
          <a:lstStyle/>
          <a:p>
            <a:pPr algn="r"/>
            <a:r>
              <a:rPr lang="en-US" sz="1100" dirty="0">
                <a:latin typeface="+mn-lt"/>
              </a:rPr>
              <a:t>Economic Census Overview  |  March 2023  |  </a:t>
            </a:r>
            <a:fld id="{C57923EB-5663-814D-8520-41A222571678}" type="slidenum">
              <a:rPr lang="en-US" sz="1100" smtClean="0">
                <a:latin typeface="+mn-lt"/>
              </a:rPr>
              <a:t>8</a:t>
            </a:fld>
            <a:endParaRPr lang="en-US" sz="1100" dirty="0">
              <a:latin typeface="+mn-lt"/>
            </a:endParaRPr>
          </a:p>
        </p:txBody>
      </p:sp>
      <p:sp>
        <p:nvSpPr>
          <p:cNvPr id="6" name="TextBox 5">
            <a:extLst>
              <a:ext uri="{FF2B5EF4-FFF2-40B4-BE49-F238E27FC236}">
                <a16:creationId xmlns:a16="http://schemas.microsoft.com/office/drawing/2014/main" id="{2E7C7073-F1AB-1246-E1FB-0455A819EE5D}"/>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8</a:t>
            </a:fld>
            <a:endParaRPr lang="en-US" sz="1100" dirty="0">
              <a:latin typeface="+mn-lt"/>
            </a:endParaRPr>
          </a:p>
        </p:txBody>
      </p:sp>
    </p:spTree>
    <p:extLst>
      <p:ext uri="{BB962C8B-B14F-4D97-AF65-F5344CB8AC3E}">
        <p14:creationId xmlns:p14="http://schemas.microsoft.com/office/powerpoint/2010/main" val="354864054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43847106-4390-7C49-E3AA-9507B9C4BB86}"/>
              </a:ext>
            </a:extLst>
          </p:cNvPr>
          <p:cNvSpPr/>
          <p:nvPr/>
        </p:nvSpPr>
        <p:spPr>
          <a:xfrm rot="16200000">
            <a:off x="5036468" y="1170183"/>
            <a:ext cx="27432" cy="932688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3E67D20D-0AB9-D63D-EFBB-A68289912FF1}"/>
              </a:ext>
            </a:extLst>
          </p:cNvPr>
          <p:cNvSpPr/>
          <p:nvPr/>
        </p:nvSpPr>
        <p:spPr>
          <a:xfrm>
            <a:off x="8026228" y="-384891"/>
            <a:ext cx="6503448" cy="6503448"/>
          </a:xfrm>
          <a:prstGeom prst="ellipse">
            <a:avLst/>
          </a:prstGeom>
          <a:blipFill dpi="0" rotWithShape="1">
            <a:blip r:embed="rId3"/>
            <a:srcRect/>
            <a:stretch>
              <a:fillRect l="-18278" r="182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5363A2E8-0E7C-7018-FE48-F22A562735DD}"/>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0">
            <a:extLst>
              <a:ext uri="{FF2B5EF4-FFF2-40B4-BE49-F238E27FC236}">
                <a16:creationId xmlns:a16="http://schemas.microsoft.com/office/drawing/2014/main" id="{6519A63C-7D23-D7AB-C61D-88F147582EA8}"/>
              </a:ext>
            </a:extLst>
          </p:cNvPr>
          <p:cNvSpPr txBox="1">
            <a:spLocks/>
          </p:cNvSpPr>
          <p:nvPr/>
        </p:nvSpPr>
        <p:spPr>
          <a:xfrm>
            <a:off x="764664" y="291548"/>
            <a:ext cx="7763210"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0"/>
              </a:spcAft>
            </a:pPr>
            <a:r>
              <a:rPr lang="en-US" sz="3800" spc="100" dirty="0">
                <a:solidFill>
                  <a:srgbClr val="236194"/>
                </a:solidFill>
                <a:latin typeface="Calibri" panose="020F0502020204030204" pitchFamily="34" charset="0"/>
                <a:cs typeface="Calibri" panose="020F0502020204030204" pitchFamily="34" charset="0"/>
              </a:rPr>
              <a:t>About the Data Provided</a:t>
            </a:r>
            <a:endParaRPr lang="en-US" sz="3800" b="0" spc="100" dirty="0">
              <a:solidFill>
                <a:srgbClr val="236194"/>
              </a:solidFill>
              <a:latin typeface="Calibri" panose="020F0502020204030204" pitchFamily="34" charset="0"/>
              <a:cs typeface="Calibri" panose="020F0502020204030204" pitchFamily="34" charset="0"/>
            </a:endParaRPr>
          </a:p>
        </p:txBody>
      </p:sp>
      <p:sp>
        <p:nvSpPr>
          <p:cNvPr id="6" name="Content Placeholder 4">
            <a:extLst>
              <a:ext uri="{FF2B5EF4-FFF2-40B4-BE49-F238E27FC236}">
                <a16:creationId xmlns:a16="http://schemas.microsoft.com/office/drawing/2014/main" id="{829F8780-C285-2330-F3C2-A278CFA317D9}"/>
              </a:ext>
            </a:extLst>
          </p:cNvPr>
          <p:cNvSpPr txBox="1">
            <a:spLocks/>
          </p:cNvSpPr>
          <p:nvPr/>
        </p:nvSpPr>
        <p:spPr>
          <a:xfrm>
            <a:off x="764661" y="1074373"/>
            <a:ext cx="7408665"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300"/>
              </a:spcAft>
              <a:buFont typeface="Arial" charset="0"/>
              <a:buChar char="•"/>
            </a:pPr>
            <a:r>
              <a:rPr lang="en-US" sz="1900" dirty="0"/>
              <a:t>The Economic Census provides the most comprehensive data available. It is the only official source of statistics down to the local level. </a:t>
            </a:r>
          </a:p>
          <a:p>
            <a:pPr marL="696913" indent="-293688" fontAlgn="auto">
              <a:lnSpc>
                <a:spcPct val="100000"/>
              </a:lnSpc>
              <a:spcBef>
                <a:spcPts val="0"/>
              </a:spcBef>
              <a:spcAft>
                <a:spcPts val="1300"/>
              </a:spcAft>
              <a:buFont typeface="System Font Regular"/>
              <a:buChar char="-"/>
            </a:pPr>
            <a:r>
              <a:rPr lang="en-US" sz="1900" dirty="0"/>
              <a:t>First data release is planned for early 2024.</a:t>
            </a:r>
          </a:p>
          <a:p>
            <a:pPr fontAlgn="auto">
              <a:lnSpc>
                <a:spcPct val="100000"/>
              </a:lnSpc>
              <a:spcBef>
                <a:spcPts val="0"/>
              </a:spcBef>
              <a:spcAft>
                <a:spcPts val="1300"/>
              </a:spcAft>
              <a:buFont typeface="Arial" charset="0"/>
              <a:buChar char="•"/>
            </a:pPr>
            <a:r>
              <a:rPr lang="en-US" sz="1900" dirty="0"/>
              <a:t>Responses from each company are aggregated to create official statistics for all U.S. industries and geographies.</a:t>
            </a:r>
          </a:p>
          <a:p>
            <a:pPr lvl="1" fontAlgn="auto">
              <a:lnSpc>
                <a:spcPct val="100000"/>
              </a:lnSpc>
              <a:spcBef>
                <a:spcPts val="0"/>
              </a:spcBef>
              <a:spcAft>
                <a:spcPts val="1300"/>
              </a:spcAft>
              <a:buFont typeface="System Font Regular"/>
              <a:buChar char="-"/>
            </a:pPr>
            <a:r>
              <a:rPr lang="en-US" sz="1900" dirty="0"/>
              <a:t>Information from individual businesses can never shared –   Census is required by law to protect confidentiality.</a:t>
            </a:r>
          </a:p>
          <a:p>
            <a:pPr fontAlgn="auto">
              <a:lnSpc>
                <a:spcPct val="100000"/>
              </a:lnSpc>
              <a:spcBef>
                <a:spcPts val="0"/>
              </a:spcBef>
              <a:spcAft>
                <a:spcPts val="1300"/>
              </a:spcAft>
              <a:buFont typeface="Arial" charset="0"/>
              <a:buChar char="•"/>
            </a:pPr>
            <a:r>
              <a:rPr lang="en-US" sz="1900" dirty="0"/>
              <a:t>The Economic Census also sets the statistical benchmark for all other economic surveys – making analysis for annual, quarterly and monthly surveys possible.</a:t>
            </a:r>
          </a:p>
          <a:p>
            <a:pPr fontAlgn="auto">
              <a:lnSpc>
                <a:spcPct val="100000"/>
              </a:lnSpc>
              <a:spcBef>
                <a:spcPts val="0"/>
              </a:spcBef>
              <a:spcAft>
                <a:spcPts val="1300"/>
              </a:spcAft>
              <a:buFont typeface="Arial" charset="0"/>
              <a:buChar char="•"/>
            </a:pPr>
            <a:r>
              <a:rPr lang="en-US" sz="1900" dirty="0"/>
              <a:t>Results from all Census economic surveys are free and available online for companies to use for business planning.</a:t>
            </a:r>
          </a:p>
          <a:p>
            <a:pPr fontAlgn="auto">
              <a:lnSpc>
                <a:spcPct val="100000"/>
              </a:lnSpc>
              <a:spcBef>
                <a:spcPts val="0"/>
              </a:spcBef>
              <a:spcAft>
                <a:spcPts val="1400"/>
              </a:spcAft>
              <a:buFont typeface="Arial" charset="0"/>
              <a:buChar char="•"/>
            </a:pPr>
            <a:endParaRPr lang="en-US" sz="2000" b="1" dirty="0">
              <a:solidFill>
                <a:srgbClr val="236194"/>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DA5A0F64-82F3-CD76-F84B-1F6D2764B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5" name="TextBox 4">
            <a:extLst>
              <a:ext uri="{FF2B5EF4-FFF2-40B4-BE49-F238E27FC236}">
                <a16:creationId xmlns:a16="http://schemas.microsoft.com/office/drawing/2014/main" id="{CBD531AF-4755-ACB9-9CD9-DD4AACAF7108}"/>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9</a:t>
            </a:fld>
            <a:endParaRPr lang="en-US" sz="1100" dirty="0">
              <a:latin typeface="+mn-lt"/>
            </a:endParaRPr>
          </a:p>
        </p:txBody>
      </p:sp>
    </p:spTree>
    <p:extLst>
      <p:ext uri="{BB962C8B-B14F-4D97-AF65-F5344CB8AC3E}">
        <p14:creationId xmlns:p14="http://schemas.microsoft.com/office/powerpoint/2010/main" val="189285372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0">
            <a:extLst>
              <a:ext uri="{FF2B5EF4-FFF2-40B4-BE49-F238E27FC236}">
                <a16:creationId xmlns:a16="http://schemas.microsoft.com/office/drawing/2014/main" id="{93EDEC82-04BB-574D-B0DA-DA48BC72EA73}"/>
              </a:ext>
            </a:extLst>
          </p:cNvPr>
          <p:cNvSpPr txBox="1">
            <a:spLocks/>
          </p:cNvSpPr>
          <p:nvPr/>
        </p:nvSpPr>
        <p:spPr>
          <a:xfrm>
            <a:off x="1064821" y="291548"/>
            <a:ext cx="10626436"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0"/>
              </a:spcAft>
            </a:pPr>
            <a:r>
              <a:rPr lang="en-US" sz="3800" spc="100" dirty="0">
                <a:solidFill>
                  <a:srgbClr val="236194"/>
                </a:solidFill>
                <a:latin typeface="Calibri" panose="020F0502020204030204" pitchFamily="34" charset="0"/>
                <a:cs typeface="Calibri" panose="020F0502020204030204" pitchFamily="34" charset="0"/>
              </a:rPr>
              <a:t>Resources for Respondents at Census.gov/econ</a:t>
            </a:r>
          </a:p>
          <a:p>
            <a:pPr algn="l" fontAlgn="auto">
              <a:spcAft>
                <a:spcPts val="0"/>
              </a:spcAft>
            </a:pPr>
            <a:endParaRPr lang="en-US" sz="3800" b="0" spc="100" dirty="0">
              <a:solidFill>
                <a:srgbClr val="236194"/>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5363A2E8-0E7C-7018-FE48-F22A562735DD}"/>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3" name="Picture 2">
            <a:extLst>
              <a:ext uri="{FF2B5EF4-FFF2-40B4-BE49-F238E27FC236}">
                <a16:creationId xmlns:a16="http://schemas.microsoft.com/office/drawing/2014/main" id="{F49778E5-5705-B618-8E11-2C5B95D273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4" name="Rounded Rectangle 3">
            <a:extLst>
              <a:ext uri="{FF2B5EF4-FFF2-40B4-BE49-F238E27FC236}">
                <a16:creationId xmlns:a16="http://schemas.microsoft.com/office/drawing/2014/main" id="{EBA02591-A57F-8907-6417-CB279DFFB97A}"/>
              </a:ext>
            </a:extLst>
          </p:cNvPr>
          <p:cNvSpPr/>
          <p:nvPr/>
        </p:nvSpPr>
        <p:spPr>
          <a:xfrm rot="16200000">
            <a:off x="5813706" y="392943"/>
            <a:ext cx="27432" cy="1088136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7D6E1F1-6C7E-86B4-5BA2-D9D79C7B68F8}"/>
              </a:ext>
            </a:extLst>
          </p:cNvPr>
          <p:cNvSpPr txBox="1"/>
          <p:nvPr/>
        </p:nvSpPr>
        <p:spPr>
          <a:xfrm>
            <a:off x="7833853" y="6270506"/>
            <a:ext cx="4073563" cy="261610"/>
          </a:xfrm>
          <a:prstGeom prst="rect">
            <a:avLst/>
          </a:prstGeom>
          <a:noFill/>
        </p:spPr>
        <p:txBody>
          <a:bodyPr wrap="square" rtlCol="0">
            <a:spAutoFit/>
          </a:bodyPr>
          <a:lstStyle/>
          <a:p>
            <a:pPr algn="r"/>
            <a:fld id="{C57923EB-5663-814D-8520-41A222571678}" type="slidenum">
              <a:rPr lang="en-US" sz="1100" smtClean="0">
                <a:latin typeface="+mn-lt"/>
              </a:rPr>
              <a:t>10</a:t>
            </a:fld>
            <a:endParaRPr lang="en-US" sz="1100" dirty="0">
              <a:latin typeface="+mn-lt"/>
            </a:endParaRPr>
          </a:p>
        </p:txBody>
      </p:sp>
      <p:pic>
        <p:nvPicPr>
          <p:cNvPr id="8" name="Picture 7">
            <a:extLst>
              <a:ext uri="{FF2B5EF4-FFF2-40B4-BE49-F238E27FC236}">
                <a16:creationId xmlns:a16="http://schemas.microsoft.com/office/drawing/2014/main" id="{46FE17AB-75BD-F248-F135-B4C8CF014C6A}"/>
              </a:ext>
            </a:extLst>
          </p:cNvPr>
          <p:cNvPicPr>
            <a:picLocks noChangeAspect="1"/>
          </p:cNvPicPr>
          <p:nvPr/>
        </p:nvPicPr>
        <p:blipFill rotWithShape="1">
          <a:blip r:embed="rId4"/>
          <a:srcRect l="-11867" t="-2024" r="-9574" b="-6979"/>
          <a:stretch/>
        </p:blipFill>
        <p:spPr>
          <a:xfrm>
            <a:off x="840509" y="920174"/>
            <a:ext cx="3944794" cy="2318326"/>
          </a:xfrm>
          <a:prstGeom prst="rect">
            <a:avLst/>
          </a:prstGeom>
        </p:spPr>
      </p:pic>
      <p:sp>
        <p:nvSpPr>
          <p:cNvPr id="2" name="Content Placeholder 4">
            <a:extLst>
              <a:ext uri="{FF2B5EF4-FFF2-40B4-BE49-F238E27FC236}">
                <a16:creationId xmlns:a16="http://schemas.microsoft.com/office/drawing/2014/main" id="{590F341C-5662-CAF3-7A93-CF33D3E095AE}"/>
              </a:ext>
            </a:extLst>
          </p:cNvPr>
          <p:cNvSpPr txBox="1">
            <a:spLocks/>
          </p:cNvSpPr>
          <p:nvPr/>
        </p:nvSpPr>
        <p:spPr>
          <a:xfrm>
            <a:off x="1320800" y="3084798"/>
            <a:ext cx="2278767" cy="459804"/>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1400"/>
              </a:spcAft>
              <a:buNone/>
            </a:pPr>
            <a:r>
              <a:rPr lang="en-US" sz="2100" dirty="0">
                <a:latin typeface="Calibri" panose="020F0502020204030204" pitchFamily="34" charset="0"/>
                <a:cs typeface="Calibri" panose="020F0502020204030204" pitchFamily="34" charset="0"/>
                <a:hlinkClick r:id="rId5"/>
              </a:rPr>
              <a:t>Census.gov/econ</a:t>
            </a:r>
            <a:endParaRPr lang="en-US" sz="21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D5A2FBA7-8BA5-2804-F5FC-81B4B7C06511}"/>
              </a:ext>
            </a:extLst>
          </p:cNvPr>
          <p:cNvPicPr>
            <a:picLocks noChangeAspect="1"/>
          </p:cNvPicPr>
          <p:nvPr/>
        </p:nvPicPr>
        <p:blipFill rotWithShape="1">
          <a:blip r:embed="rId6"/>
          <a:srcRect l="3075" t="3638" r="2461" b="6211"/>
          <a:stretch/>
        </p:blipFill>
        <p:spPr>
          <a:xfrm>
            <a:off x="3504903" y="1803401"/>
            <a:ext cx="7920241" cy="4851400"/>
          </a:xfrm>
          <a:prstGeom prst="rect">
            <a:avLst/>
          </a:prstGeom>
          <a:effectLst/>
        </p:spPr>
      </p:pic>
    </p:spTree>
    <p:extLst>
      <p:ext uri="{BB962C8B-B14F-4D97-AF65-F5344CB8AC3E}">
        <p14:creationId xmlns:p14="http://schemas.microsoft.com/office/powerpoint/2010/main" val="75197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7E6A79-EA6A-F411-E55A-35FAC9B218E2}"/>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912459" y="0"/>
            <a:ext cx="13104459" cy="6858000"/>
          </a:xfrm>
          <a:prstGeom prst="rect">
            <a:avLst/>
          </a:prstGeom>
        </p:spPr>
      </p:pic>
      <p:sp>
        <p:nvSpPr>
          <p:cNvPr id="3" name="TextBox 2">
            <a:extLst>
              <a:ext uri="{FF2B5EF4-FFF2-40B4-BE49-F238E27FC236}">
                <a16:creationId xmlns:a16="http://schemas.microsoft.com/office/drawing/2014/main" id="{321B0B66-AA9D-E9A9-A9AF-C543C4B49F5A}"/>
              </a:ext>
            </a:extLst>
          </p:cNvPr>
          <p:cNvSpPr txBox="1"/>
          <p:nvPr/>
        </p:nvSpPr>
        <p:spPr>
          <a:xfrm>
            <a:off x="0" y="3488721"/>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Response Promotion</a:t>
            </a:r>
          </a:p>
        </p:txBody>
      </p:sp>
    </p:spTree>
    <p:extLst>
      <p:ext uri="{BB962C8B-B14F-4D97-AF65-F5344CB8AC3E}">
        <p14:creationId xmlns:p14="http://schemas.microsoft.com/office/powerpoint/2010/main" val="16282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3B944958-3918-740E-B77E-FE03C7E07D2C}"/>
              </a:ext>
            </a:extLst>
          </p:cNvPr>
          <p:cNvSpPr txBox="1">
            <a:spLocks/>
          </p:cNvSpPr>
          <p:nvPr/>
        </p:nvSpPr>
        <p:spPr>
          <a:xfrm>
            <a:off x="491309" y="589160"/>
            <a:ext cx="5295900" cy="5211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0"/>
              </a:spcAft>
              <a:buNone/>
            </a:pPr>
            <a:r>
              <a:rPr lang="en-US" sz="2600" b="1" dirty="0">
                <a:solidFill>
                  <a:srgbClr val="236194"/>
                </a:solidFill>
                <a:latin typeface="Calibri" panose="020F0502020204030204" pitchFamily="34" charset="0"/>
                <a:cs typeface="Calibri" panose="020F0502020204030204" pitchFamily="34" charset="0"/>
              </a:rPr>
              <a:t>2023 Advertising and Media</a:t>
            </a:r>
            <a:endParaRPr lang="en-US" sz="2200" dirty="0"/>
          </a:p>
        </p:txBody>
      </p:sp>
      <p:pic>
        <p:nvPicPr>
          <p:cNvPr id="6" name="Picture 5">
            <a:extLst>
              <a:ext uri="{FF2B5EF4-FFF2-40B4-BE49-F238E27FC236}">
                <a16:creationId xmlns:a16="http://schemas.microsoft.com/office/drawing/2014/main" id="{CA863FD0-BA19-5AC9-5FEE-E170919C25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7792" y="480060"/>
            <a:ext cx="4490357" cy="541940"/>
          </a:xfrm>
          <a:prstGeom prst="rect">
            <a:avLst/>
          </a:prstGeom>
          <a:effectLst>
            <a:outerShdw blurRad="254000" dist="76200" dir="2700000" algn="tl" rotWithShape="0">
              <a:prstClr val="black">
                <a:alpha val="40000"/>
              </a:prstClr>
            </a:outerShdw>
          </a:effectLst>
        </p:spPr>
      </p:pic>
      <p:pic>
        <p:nvPicPr>
          <p:cNvPr id="10" name="Picture 9">
            <a:extLst>
              <a:ext uri="{FF2B5EF4-FFF2-40B4-BE49-F238E27FC236}">
                <a16:creationId xmlns:a16="http://schemas.microsoft.com/office/drawing/2014/main" id="{9D4146D9-5889-2D3B-1161-E3A01A089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8567" y="1226352"/>
            <a:ext cx="2771490" cy="433046"/>
          </a:xfrm>
          <a:prstGeom prst="rect">
            <a:avLst/>
          </a:prstGeom>
          <a:effectLst>
            <a:outerShdw blurRad="254000" dist="76200" dir="2700000" algn="tl" rotWithShape="0">
              <a:prstClr val="black">
                <a:alpha val="40000"/>
              </a:prstClr>
            </a:outerShdw>
          </a:effectLst>
        </p:spPr>
      </p:pic>
      <p:pic>
        <p:nvPicPr>
          <p:cNvPr id="12" name="Picture 11">
            <a:extLst>
              <a:ext uri="{FF2B5EF4-FFF2-40B4-BE49-F238E27FC236}">
                <a16:creationId xmlns:a16="http://schemas.microsoft.com/office/drawing/2014/main" id="{C1165BE2-DDAA-6F70-72E5-086117B5C82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113523" y="1815269"/>
            <a:ext cx="2669177" cy="4745205"/>
          </a:xfrm>
          <a:prstGeom prst="rect">
            <a:avLst/>
          </a:prstGeom>
          <a:effectLst>
            <a:outerShdw blurRad="254000" dist="76200" dir="2700000" algn="tl" rotWithShape="0">
              <a:prstClr val="black">
                <a:alpha val="40000"/>
              </a:prstClr>
            </a:outerShdw>
          </a:effectLst>
        </p:spPr>
      </p:pic>
      <p:pic>
        <p:nvPicPr>
          <p:cNvPr id="17" name="Picture 16">
            <a:extLst>
              <a:ext uri="{FF2B5EF4-FFF2-40B4-BE49-F238E27FC236}">
                <a16:creationId xmlns:a16="http://schemas.microsoft.com/office/drawing/2014/main" id="{9590A1F2-BD8F-4205-2A1E-4A5415DDB53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9582" r="1256"/>
          <a:stretch/>
        </p:blipFill>
        <p:spPr>
          <a:xfrm>
            <a:off x="878478" y="4940680"/>
            <a:ext cx="2468880" cy="1632150"/>
          </a:xfrm>
          <a:prstGeom prst="rect">
            <a:avLst/>
          </a:prstGeom>
          <a:effectLst>
            <a:outerShdw blurRad="254000" dist="76200" dir="2700000" algn="tl" rotWithShape="0">
              <a:prstClr val="black">
                <a:alpha val="40000"/>
              </a:prstClr>
            </a:outerShdw>
          </a:effectLst>
        </p:spPr>
      </p:pic>
      <p:pic>
        <p:nvPicPr>
          <p:cNvPr id="19" name="Picture 18">
            <a:extLst>
              <a:ext uri="{FF2B5EF4-FFF2-40B4-BE49-F238E27FC236}">
                <a16:creationId xmlns:a16="http://schemas.microsoft.com/office/drawing/2014/main" id="{A0965121-C661-C7F2-C542-F3BAECE6396A}"/>
              </a:ext>
            </a:extLst>
          </p:cNvPr>
          <p:cNvPicPr>
            <a:picLocks noChangeAspect="1"/>
          </p:cNvPicPr>
          <p:nvPr/>
        </p:nvPicPr>
        <p:blipFill rotWithShape="1">
          <a:blip r:embed="rId9">
            <a:extLst>
              <a:ext uri="{28A0092B-C50C-407E-A947-70E740481C1C}">
                <a14:useLocalDpi xmlns:a14="http://schemas.microsoft.com/office/drawing/2010/main" val="0"/>
              </a:ext>
            </a:extLst>
          </a:blip>
          <a:srcRect l="9215" t="29619" r="36963" b="42479"/>
          <a:stretch/>
        </p:blipFill>
        <p:spPr>
          <a:xfrm>
            <a:off x="3435533" y="4940680"/>
            <a:ext cx="2355667" cy="1580386"/>
          </a:xfrm>
          <a:prstGeom prst="rect">
            <a:avLst/>
          </a:prstGeom>
          <a:effectLst>
            <a:outerShdw blurRad="254000" dist="76200" dir="2700000" algn="tl" rotWithShape="0">
              <a:prstClr val="black">
                <a:alpha val="40000"/>
              </a:prstClr>
            </a:outerShdw>
          </a:effectLst>
        </p:spPr>
      </p:pic>
      <p:pic>
        <p:nvPicPr>
          <p:cNvPr id="23" name="Picture 22">
            <a:extLst>
              <a:ext uri="{FF2B5EF4-FFF2-40B4-BE49-F238E27FC236}">
                <a16:creationId xmlns:a16="http://schemas.microsoft.com/office/drawing/2014/main" id="{4D084748-87CD-DB4A-5132-8C8BB7F8AFD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18567" y="1811381"/>
            <a:ext cx="762000" cy="3810000"/>
          </a:xfrm>
          <a:prstGeom prst="rect">
            <a:avLst/>
          </a:prstGeom>
          <a:effectLst>
            <a:outerShdw blurRad="254000" dist="76200" dir="2700000" algn="tl" rotWithShape="0">
              <a:prstClr val="black">
                <a:alpha val="40000"/>
              </a:prstClr>
            </a:outerShdw>
          </a:effectLst>
        </p:spPr>
      </p:pic>
      <p:pic>
        <p:nvPicPr>
          <p:cNvPr id="25" name="Picture 24">
            <a:extLst>
              <a:ext uri="{FF2B5EF4-FFF2-40B4-BE49-F238E27FC236}">
                <a16:creationId xmlns:a16="http://schemas.microsoft.com/office/drawing/2014/main" id="{32B3E824-C277-6C1E-2392-E835CA960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47792" y="2895600"/>
            <a:ext cx="1828800" cy="3657600"/>
          </a:xfrm>
          <a:prstGeom prst="rect">
            <a:avLst/>
          </a:prstGeom>
          <a:effectLst>
            <a:outerShdw blurRad="254000" dist="76200" dir="2700000" algn="tl" rotWithShape="0">
              <a:prstClr val="black">
                <a:alpha val="40000"/>
              </a:prstClr>
            </a:outerShdw>
          </a:effectLst>
        </p:spPr>
      </p:pic>
      <p:sp>
        <p:nvSpPr>
          <p:cNvPr id="27" name="Content Placeholder 5">
            <a:extLst>
              <a:ext uri="{FF2B5EF4-FFF2-40B4-BE49-F238E27FC236}">
                <a16:creationId xmlns:a16="http://schemas.microsoft.com/office/drawing/2014/main" id="{B4B4EEF6-D3B1-2129-E94D-D13073F4793C}"/>
              </a:ext>
            </a:extLst>
          </p:cNvPr>
          <p:cNvSpPr txBox="1">
            <a:spLocks/>
          </p:cNvSpPr>
          <p:nvPr/>
        </p:nvSpPr>
        <p:spPr>
          <a:xfrm>
            <a:off x="551447" y="1081630"/>
            <a:ext cx="5052519" cy="7895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pPr>
            <a:r>
              <a:rPr lang="en-US" sz="2000" dirty="0">
                <a:latin typeface="Calibri" panose="020F0502020204030204" pitchFamily="34" charset="0"/>
                <a:cs typeface="Calibri" panose="020F0502020204030204" pitchFamily="34" charset="0"/>
              </a:rPr>
              <a:t>Online advertising, print, email, social media, sponsorships, out-of-home</a:t>
            </a:r>
          </a:p>
          <a:p>
            <a:pPr marL="0" indent="0">
              <a:buNone/>
            </a:pPr>
            <a:endParaRPr lang="en-US" dirty="0">
              <a:solidFill>
                <a:schemeClr val="accent1">
                  <a:lumMod val="50000"/>
                </a:schemeClr>
              </a:solidFill>
            </a:endParaRPr>
          </a:p>
        </p:txBody>
      </p:sp>
      <p:sp>
        <p:nvSpPr>
          <p:cNvPr id="29" name="Survey Methodology…">
            <a:extLst>
              <a:ext uri="{FF2B5EF4-FFF2-40B4-BE49-F238E27FC236}">
                <a16:creationId xmlns:a16="http://schemas.microsoft.com/office/drawing/2014/main" id="{371EBE86-B210-C5B5-B930-4F104F125D15}"/>
              </a:ext>
            </a:extLst>
          </p:cNvPr>
          <p:cNvSpPr txBox="1"/>
          <p:nvPr/>
        </p:nvSpPr>
        <p:spPr>
          <a:xfrm>
            <a:off x="491309" y="105976"/>
            <a:ext cx="5077461" cy="380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0" marR="0" lvl="0" indent="0" algn="l" defTabSz="412750" rtl="0" eaLnBrk="1" fontAlgn="auto" latinLnBrk="0" hangingPunct="0">
              <a:lnSpc>
                <a:spcPts val="2500"/>
              </a:lnSpc>
              <a:spcBef>
                <a:spcPts val="2400"/>
              </a:spcBef>
              <a:spcAft>
                <a:spcPts val="0"/>
              </a:spcAft>
              <a:buClrTx/>
              <a:buSzTx/>
              <a:buFontTx/>
              <a:buNone/>
              <a:tabLst>
                <a:tab pos="5765800" algn="l"/>
              </a:tabLst>
              <a:defRPr sz="1400">
                <a:latin typeface="Gilroy Light"/>
                <a:ea typeface="Gilroy Light"/>
                <a:cs typeface="Gilroy Light"/>
                <a:sym typeface="Gilroy Light"/>
              </a:defRPr>
            </a:pPr>
            <a:r>
              <a:rPr kumimoji="0" lang="en-US" sz="1400" u="none" strike="noStrike" kern="0" cap="none" spc="0" normalizeH="0" baseline="0" noProof="0" dirty="0">
                <a:ln>
                  <a:noFill/>
                </a:ln>
                <a:solidFill>
                  <a:srgbClr val="000000"/>
                </a:solidFill>
                <a:effectLst/>
                <a:uLnTx/>
                <a:uFillTx/>
                <a:latin typeface="Calibri" panose="020F0502020204030204" pitchFamily="34" charset="0"/>
                <a:ea typeface="Gilroy Bold"/>
                <a:cs typeface="Calibri" panose="020F0502020204030204" pitchFamily="34" charset="0"/>
                <a:sym typeface="Gilroy Bold"/>
              </a:rPr>
              <a:t>Census </a:t>
            </a:r>
            <a:r>
              <a:rPr kumimoji="0" sz="1400" b="1" u="none" strike="noStrike" kern="0" cap="none" spc="0" normalizeH="0" baseline="0" noProof="0" dirty="0">
                <a:ln>
                  <a:noFill/>
                </a:ln>
                <a:solidFill>
                  <a:srgbClr val="000000"/>
                </a:solidFill>
                <a:effectLst/>
                <a:uLnTx/>
                <a:uFillTx/>
                <a:latin typeface="Calibri" panose="020F0502020204030204" pitchFamily="34" charset="0"/>
                <a:ea typeface="Gilroy Bold"/>
                <a:cs typeface="Calibri" panose="020F0502020204030204" pitchFamily="34" charset="0"/>
                <a:sym typeface="Gilroy Bold"/>
              </a:rPr>
              <a:t>Data Stories </a:t>
            </a:r>
            <a:r>
              <a:rPr kumimoji="0"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rPr>
              <a:t>Campaign</a:t>
            </a:r>
            <a:r>
              <a:rPr kumimoji="0" lang="en-US"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rPr>
              <a:t> -- Advertising</a:t>
            </a:r>
            <a:endParaRPr kumimoji="0"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endParaRPr>
          </a:p>
        </p:txBody>
      </p:sp>
      <p:pic>
        <p:nvPicPr>
          <p:cNvPr id="5" name="Picture 4">
            <a:extLst>
              <a:ext uri="{FF2B5EF4-FFF2-40B4-BE49-F238E27FC236}">
                <a16:creationId xmlns:a16="http://schemas.microsoft.com/office/drawing/2014/main" id="{F847A67F-9633-6D17-A785-2627D37C836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47792" y="1179024"/>
            <a:ext cx="1847088" cy="1539240"/>
          </a:xfrm>
          <a:prstGeom prst="rect">
            <a:avLst/>
          </a:prstGeom>
        </p:spPr>
      </p:pic>
      <p:pic>
        <p:nvPicPr>
          <p:cNvPr id="2" name="IMG_1885.MOV">
            <a:hlinkClick r:id="" action="ppaction://media"/>
            <a:extLst>
              <a:ext uri="{FF2B5EF4-FFF2-40B4-BE49-F238E27FC236}">
                <a16:creationId xmlns:a16="http://schemas.microsoft.com/office/drawing/2014/main" id="{2C1A3D4A-FA93-9801-68EB-4610EBEF80B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3"/>
          <a:srcRect t="-1" r="10448" b="5663"/>
          <a:stretch/>
        </p:blipFill>
        <p:spPr>
          <a:xfrm>
            <a:off x="880532" y="1879599"/>
            <a:ext cx="4846320" cy="2871673"/>
          </a:xfrm>
          <a:prstGeom prst="rect">
            <a:avLst/>
          </a:prstGeom>
        </p:spPr>
      </p:pic>
    </p:spTree>
    <p:extLst>
      <p:ext uri="{BB962C8B-B14F-4D97-AF65-F5344CB8AC3E}">
        <p14:creationId xmlns:p14="http://schemas.microsoft.com/office/powerpoint/2010/main" val="370939840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5363A2E8-0E7C-7018-FE48-F22A562735DD}"/>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pic>
        <p:nvPicPr>
          <p:cNvPr id="3" name="Picture 2">
            <a:extLst>
              <a:ext uri="{FF2B5EF4-FFF2-40B4-BE49-F238E27FC236}">
                <a16:creationId xmlns:a16="http://schemas.microsoft.com/office/drawing/2014/main" id="{F49778E5-5705-B618-8E11-2C5B95D273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24" y="6183379"/>
            <a:ext cx="1461521" cy="335839"/>
          </a:xfrm>
          <a:prstGeom prst="rect">
            <a:avLst/>
          </a:prstGeom>
        </p:spPr>
      </p:pic>
      <p:sp>
        <p:nvSpPr>
          <p:cNvPr id="5" name="TextBox 4">
            <a:extLst>
              <a:ext uri="{FF2B5EF4-FFF2-40B4-BE49-F238E27FC236}">
                <a16:creationId xmlns:a16="http://schemas.microsoft.com/office/drawing/2014/main" id="{A2A430AD-554D-B602-C7A8-F781FD8629D1}"/>
              </a:ext>
            </a:extLst>
          </p:cNvPr>
          <p:cNvSpPr txBox="1"/>
          <p:nvPr/>
        </p:nvSpPr>
        <p:spPr>
          <a:xfrm>
            <a:off x="7833853" y="6270506"/>
            <a:ext cx="4073563" cy="261610"/>
          </a:xfrm>
          <a:prstGeom prst="rect">
            <a:avLst/>
          </a:prstGeom>
          <a:noFill/>
        </p:spPr>
        <p:txBody>
          <a:bodyPr wrap="square" rtlCol="0">
            <a:spAutoFit/>
          </a:bodyPr>
          <a:lstStyle/>
          <a:p>
            <a:pPr algn="r"/>
            <a:r>
              <a:rPr lang="en-US" sz="1100" dirty="0">
                <a:latin typeface="+mn-lt"/>
              </a:rPr>
              <a:t>Economic Census Overview  |  September 2022  |  </a:t>
            </a:r>
            <a:fld id="{C57923EB-5663-814D-8520-41A222571678}" type="slidenum">
              <a:rPr lang="en-US" sz="1100" smtClean="0">
                <a:latin typeface="+mn-lt"/>
              </a:rPr>
              <a:t>13</a:t>
            </a:fld>
            <a:endParaRPr lang="en-US" sz="1100" dirty="0">
              <a:latin typeface="+mn-lt"/>
            </a:endParaRPr>
          </a:p>
        </p:txBody>
      </p:sp>
      <p:sp>
        <p:nvSpPr>
          <p:cNvPr id="13" name="Content Placeholder 4">
            <a:extLst>
              <a:ext uri="{FF2B5EF4-FFF2-40B4-BE49-F238E27FC236}">
                <a16:creationId xmlns:a16="http://schemas.microsoft.com/office/drawing/2014/main" id="{844DBDDF-5006-CC62-54FF-22C03D970347}"/>
              </a:ext>
            </a:extLst>
          </p:cNvPr>
          <p:cNvSpPr txBox="1">
            <a:spLocks/>
          </p:cNvSpPr>
          <p:nvPr/>
        </p:nvSpPr>
        <p:spPr>
          <a:xfrm>
            <a:off x="762335" y="7077556"/>
            <a:ext cx="4491627"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auto">
              <a:lnSpc>
                <a:spcPct val="100000"/>
              </a:lnSpc>
              <a:spcBef>
                <a:spcPts val="0"/>
              </a:spcBef>
              <a:spcAft>
                <a:spcPts val="1400"/>
              </a:spcAft>
              <a:buNone/>
            </a:pPr>
            <a:endParaRPr lang="en-US" sz="1600" b="1" dirty="0">
              <a:solidFill>
                <a:srgbClr val="236194"/>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94A6CB0B-049D-541A-E404-62F73D7AD26D}"/>
              </a:ext>
            </a:extLst>
          </p:cNvPr>
          <p:cNvGrpSpPr/>
          <p:nvPr/>
        </p:nvGrpSpPr>
        <p:grpSpPr>
          <a:xfrm>
            <a:off x="5669281" y="879727"/>
            <a:ext cx="6070232" cy="5978273"/>
            <a:chOff x="3392444" y="254340"/>
            <a:chExt cx="7772400" cy="7654654"/>
          </a:xfrm>
        </p:grpSpPr>
        <p:pic>
          <p:nvPicPr>
            <p:cNvPr id="9" name="Picture 8">
              <a:extLst>
                <a:ext uri="{FF2B5EF4-FFF2-40B4-BE49-F238E27FC236}">
                  <a16:creationId xmlns:a16="http://schemas.microsoft.com/office/drawing/2014/main" id="{B3629C03-F956-C61F-5824-C4BD27786FEA}"/>
                </a:ext>
              </a:extLst>
            </p:cNvPr>
            <p:cNvPicPr>
              <a:picLocks noChangeAspect="1"/>
            </p:cNvPicPr>
            <p:nvPr/>
          </p:nvPicPr>
          <p:blipFill rotWithShape="1">
            <a:blip r:embed="rId4"/>
            <a:srcRect b="70166"/>
            <a:stretch/>
          </p:blipFill>
          <p:spPr>
            <a:xfrm>
              <a:off x="3392444" y="254340"/>
              <a:ext cx="7772400" cy="1345295"/>
            </a:xfrm>
            <a:prstGeom prst="rect">
              <a:avLst/>
            </a:prstGeom>
          </p:spPr>
        </p:pic>
        <p:pic>
          <p:nvPicPr>
            <p:cNvPr id="2" name="Picture 1">
              <a:extLst>
                <a:ext uri="{FF2B5EF4-FFF2-40B4-BE49-F238E27FC236}">
                  <a16:creationId xmlns:a16="http://schemas.microsoft.com/office/drawing/2014/main" id="{A779B100-DCD7-E9D9-2953-F71FF0667D40}"/>
                </a:ext>
              </a:extLst>
            </p:cNvPr>
            <p:cNvPicPr>
              <a:picLocks noChangeAspect="1"/>
            </p:cNvPicPr>
            <p:nvPr/>
          </p:nvPicPr>
          <p:blipFill rotWithShape="1">
            <a:blip r:embed="rId5"/>
            <a:srcRect r="3987" b="22719"/>
            <a:stretch/>
          </p:blipFill>
          <p:spPr>
            <a:xfrm>
              <a:off x="3506744" y="4424274"/>
              <a:ext cx="7462506" cy="3484720"/>
            </a:xfrm>
            <a:prstGeom prst="rect">
              <a:avLst/>
            </a:prstGeom>
          </p:spPr>
        </p:pic>
        <p:pic>
          <p:nvPicPr>
            <p:cNvPr id="10" name="Picture 9">
              <a:extLst>
                <a:ext uri="{FF2B5EF4-FFF2-40B4-BE49-F238E27FC236}">
                  <a16:creationId xmlns:a16="http://schemas.microsoft.com/office/drawing/2014/main" id="{103F76D0-FC79-BA25-6B4E-C7114A066E1A}"/>
                </a:ext>
              </a:extLst>
            </p:cNvPr>
            <p:cNvPicPr>
              <a:picLocks noChangeAspect="1"/>
            </p:cNvPicPr>
            <p:nvPr/>
          </p:nvPicPr>
          <p:blipFill rotWithShape="1">
            <a:blip r:embed="rId4"/>
            <a:srcRect t="37144" b="1190"/>
            <a:stretch/>
          </p:blipFill>
          <p:spPr>
            <a:xfrm>
              <a:off x="3392444" y="1583373"/>
              <a:ext cx="7772400" cy="2780673"/>
            </a:xfrm>
            <a:prstGeom prst="rect">
              <a:avLst/>
            </a:prstGeom>
          </p:spPr>
        </p:pic>
      </p:grpSp>
      <p:pic>
        <p:nvPicPr>
          <p:cNvPr id="11" name="Picture 10">
            <a:extLst>
              <a:ext uri="{FF2B5EF4-FFF2-40B4-BE49-F238E27FC236}">
                <a16:creationId xmlns:a16="http://schemas.microsoft.com/office/drawing/2014/main" id="{51806E09-B5C3-B5C5-BD7A-C4DC57E53837}"/>
              </a:ext>
            </a:extLst>
          </p:cNvPr>
          <p:cNvPicPr>
            <a:picLocks noChangeAspect="1"/>
          </p:cNvPicPr>
          <p:nvPr/>
        </p:nvPicPr>
        <p:blipFill>
          <a:blip r:embed="rId6"/>
          <a:stretch>
            <a:fillRect/>
          </a:stretch>
        </p:blipFill>
        <p:spPr>
          <a:xfrm>
            <a:off x="5808980" y="-11083"/>
            <a:ext cx="5562600" cy="1165165"/>
          </a:xfrm>
          <a:prstGeom prst="rect">
            <a:avLst/>
          </a:prstGeom>
        </p:spPr>
      </p:pic>
      <p:sp>
        <p:nvSpPr>
          <p:cNvPr id="14" name="Content Placeholder 4">
            <a:extLst>
              <a:ext uri="{FF2B5EF4-FFF2-40B4-BE49-F238E27FC236}">
                <a16:creationId xmlns:a16="http://schemas.microsoft.com/office/drawing/2014/main" id="{3800C74B-D4F9-D9B1-FB68-E736B852EFD0}"/>
              </a:ext>
            </a:extLst>
          </p:cNvPr>
          <p:cNvSpPr txBox="1">
            <a:spLocks/>
          </p:cNvSpPr>
          <p:nvPr/>
        </p:nvSpPr>
        <p:spPr>
          <a:xfrm>
            <a:off x="491309" y="589160"/>
            <a:ext cx="5295900" cy="5211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0"/>
              </a:spcAft>
              <a:buNone/>
            </a:pPr>
            <a:r>
              <a:rPr lang="en-US" sz="2600" b="1" dirty="0">
                <a:solidFill>
                  <a:srgbClr val="236194"/>
                </a:solidFill>
                <a:latin typeface="Calibri" panose="020F0502020204030204" pitchFamily="34" charset="0"/>
                <a:cs typeface="Calibri" panose="020F0502020204030204" pitchFamily="34" charset="0"/>
              </a:rPr>
              <a:t>census.gov/econ</a:t>
            </a:r>
            <a:endParaRPr lang="en-US" sz="2200" dirty="0"/>
          </a:p>
        </p:txBody>
      </p:sp>
      <p:sp>
        <p:nvSpPr>
          <p:cNvPr id="15" name="Content Placeholder 5">
            <a:extLst>
              <a:ext uri="{FF2B5EF4-FFF2-40B4-BE49-F238E27FC236}">
                <a16:creationId xmlns:a16="http://schemas.microsoft.com/office/drawing/2014/main" id="{CC1055A3-9A2C-576A-447C-D7536A307D1C}"/>
              </a:ext>
            </a:extLst>
          </p:cNvPr>
          <p:cNvSpPr txBox="1">
            <a:spLocks/>
          </p:cNvSpPr>
          <p:nvPr/>
        </p:nvSpPr>
        <p:spPr>
          <a:xfrm>
            <a:off x="551447" y="1208629"/>
            <a:ext cx="5052519" cy="40022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200"/>
              </a:spcAft>
              <a:buFont typeface="Arial" charset="0"/>
              <a:buChar char="•"/>
            </a:pPr>
            <a:r>
              <a:rPr lang="en-US" sz="2000" dirty="0"/>
              <a:t>Economic Census promotional website: </a:t>
            </a:r>
            <a:r>
              <a:rPr lang="en-US" sz="2000" dirty="0">
                <a:solidFill>
                  <a:srgbClr val="236194"/>
                </a:solidFill>
                <a:hlinkClick r:id="rId7">
                  <a:extLst>
                    <a:ext uri="{A12FA001-AC4F-418D-AE19-62706E023703}">
                      <ahyp:hlinkClr xmlns:ahyp="http://schemas.microsoft.com/office/drawing/2018/hyperlinkcolor" val="tx"/>
                    </a:ext>
                  </a:extLst>
                </a:hlinkClick>
              </a:rPr>
              <a:t>census.gov/econ</a:t>
            </a:r>
            <a:endParaRPr lang="en-US" sz="2000" dirty="0">
              <a:solidFill>
                <a:srgbClr val="236194"/>
              </a:solidFill>
            </a:endParaRPr>
          </a:p>
          <a:p>
            <a:pPr lvl="1" fontAlgn="auto">
              <a:lnSpc>
                <a:spcPct val="120000"/>
              </a:lnSpc>
              <a:spcBef>
                <a:spcPts val="0"/>
              </a:spcBef>
              <a:spcAft>
                <a:spcPts val="1200"/>
              </a:spcAft>
              <a:buFont typeface="System Font Regular"/>
              <a:buChar char="-"/>
            </a:pPr>
            <a:r>
              <a:rPr lang="en-US" sz="1600" dirty="0"/>
              <a:t>Information for Respondents</a:t>
            </a:r>
          </a:p>
          <a:p>
            <a:pPr lvl="1" fontAlgn="auto">
              <a:lnSpc>
                <a:spcPct val="120000"/>
              </a:lnSpc>
              <a:spcBef>
                <a:spcPts val="0"/>
              </a:spcBef>
              <a:spcAft>
                <a:spcPts val="1200"/>
              </a:spcAft>
              <a:buFont typeface="System Font Regular"/>
              <a:buChar char="-"/>
            </a:pPr>
            <a:r>
              <a:rPr lang="en-US" sz="1600" dirty="0"/>
              <a:t>Census Bureau Statistics</a:t>
            </a:r>
          </a:p>
          <a:p>
            <a:pPr lvl="1" fontAlgn="auto">
              <a:lnSpc>
                <a:spcPct val="120000"/>
              </a:lnSpc>
              <a:spcBef>
                <a:spcPts val="0"/>
              </a:spcBef>
              <a:spcAft>
                <a:spcPts val="1200"/>
              </a:spcAft>
              <a:buFont typeface="System Font Regular"/>
              <a:buChar char="-"/>
            </a:pPr>
            <a:r>
              <a:rPr lang="en-US" sz="1600" dirty="0"/>
              <a:t>How Your Response Makes a Difference</a:t>
            </a:r>
          </a:p>
          <a:p>
            <a:pPr lvl="1" fontAlgn="auto">
              <a:lnSpc>
                <a:spcPct val="120000"/>
              </a:lnSpc>
              <a:spcBef>
                <a:spcPts val="0"/>
              </a:spcBef>
              <a:spcAft>
                <a:spcPts val="1200"/>
              </a:spcAft>
              <a:buFont typeface="System Font Regular"/>
              <a:buChar char="-"/>
            </a:pPr>
            <a:r>
              <a:rPr lang="en-US" sz="1600" dirty="0"/>
              <a:t>Information for Partners </a:t>
            </a:r>
          </a:p>
          <a:p>
            <a:pPr lvl="1" fontAlgn="auto">
              <a:lnSpc>
                <a:spcPct val="120000"/>
              </a:lnSpc>
              <a:spcBef>
                <a:spcPts val="0"/>
              </a:spcBef>
              <a:spcAft>
                <a:spcPts val="1200"/>
              </a:spcAft>
              <a:buFont typeface="System Font Regular"/>
              <a:buChar char="-"/>
            </a:pPr>
            <a:r>
              <a:rPr lang="en-US" sz="1600" dirty="0"/>
              <a:t>Promotional Materials</a:t>
            </a:r>
          </a:p>
          <a:p>
            <a:pPr fontAlgn="auto">
              <a:lnSpc>
                <a:spcPct val="100000"/>
              </a:lnSpc>
              <a:spcBef>
                <a:spcPts val="0"/>
              </a:spcBef>
              <a:spcAft>
                <a:spcPts val="1200"/>
              </a:spcAft>
              <a:buFont typeface="Arial" charset="0"/>
              <a:buChar char="•"/>
            </a:pPr>
            <a:r>
              <a:rPr lang="en-US" sz="2000" dirty="0"/>
              <a:t>Advertising and promotional materials with are available for your organization</a:t>
            </a:r>
          </a:p>
          <a:p>
            <a:pPr lvl="1" fontAlgn="auto">
              <a:lnSpc>
                <a:spcPct val="120000"/>
              </a:lnSpc>
              <a:spcBef>
                <a:spcPts val="0"/>
              </a:spcBef>
              <a:spcAft>
                <a:spcPts val="1200"/>
              </a:spcAft>
              <a:buFont typeface="System Font Regular"/>
              <a:buChar char="-"/>
            </a:pPr>
            <a:r>
              <a:rPr lang="en-US" sz="1600" dirty="0"/>
              <a:t>Digital ads and social media</a:t>
            </a:r>
          </a:p>
          <a:p>
            <a:pPr lvl="1" fontAlgn="auto">
              <a:lnSpc>
                <a:spcPct val="120000"/>
              </a:lnSpc>
              <a:spcBef>
                <a:spcPts val="0"/>
              </a:spcBef>
              <a:spcAft>
                <a:spcPts val="1200"/>
              </a:spcAft>
              <a:buFont typeface="System Font Regular"/>
              <a:buChar char="-"/>
            </a:pPr>
            <a:r>
              <a:rPr lang="en-US" sz="1600" dirty="0"/>
              <a:t>Printed brochures</a:t>
            </a:r>
          </a:p>
          <a:p>
            <a:pPr lvl="1" fontAlgn="auto">
              <a:lnSpc>
                <a:spcPct val="100000"/>
              </a:lnSpc>
              <a:spcBef>
                <a:spcPts val="0"/>
              </a:spcBef>
              <a:spcAft>
                <a:spcPts val="1400"/>
              </a:spcAft>
              <a:buFont typeface="Arial" charset="0"/>
              <a:buChar char="•"/>
            </a:pPr>
            <a:endParaRPr lang="en-US" sz="1600" dirty="0"/>
          </a:p>
          <a:p>
            <a:endParaRPr lang="en-US" dirty="0">
              <a:solidFill>
                <a:schemeClr val="accent1">
                  <a:lumMod val="50000"/>
                </a:schemeClr>
              </a:solidFill>
            </a:endParaRPr>
          </a:p>
        </p:txBody>
      </p:sp>
      <p:sp>
        <p:nvSpPr>
          <p:cNvPr id="16" name="Survey Methodology…">
            <a:extLst>
              <a:ext uri="{FF2B5EF4-FFF2-40B4-BE49-F238E27FC236}">
                <a16:creationId xmlns:a16="http://schemas.microsoft.com/office/drawing/2014/main" id="{A956F4E1-3874-1A2A-7371-B8D8FE6B33AE}"/>
              </a:ext>
            </a:extLst>
          </p:cNvPr>
          <p:cNvSpPr txBox="1"/>
          <p:nvPr/>
        </p:nvSpPr>
        <p:spPr>
          <a:xfrm>
            <a:off x="491309" y="105976"/>
            <a:ext cx="5077461" cy="380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0" marR="0" lvl="0" indent="0" algn="l" defTabSz="412750" rtl="0" eaLnBrk="1" fontAlgn="auto" latinLnBrk="0" hangingPunct="0">
              <a:lnSpc>
                <a:spcPts val="2500"/>
              </a:lnSpc>
              <a:spcBef>
                <a:spcPts val="2400"/>
              </a:spcBef>
              <a:spcAft>
                <a:spcPts val="0"/>
              </a:spcAft>
              <a:buClrTx/>
              <a:buSzTx/>
              <a:buFontTx/>
              <a:buNone/>
              <a:tabLst>
                <a:tab pos="5765800" algn="l"/>
              </a:tabLst>
              <a:defRPr sz="1400">
                <a:latin typeface="Gilroy Light"/>
                <a:ea typeface="Gilroy Light"/>
                <a:cs typeface="Gilroy Light"/>
                <a:sym typeface="Gilroy Light"/>
              </a:defRPr>
            </a:pPr>
            <a:r>
              <a:rPr kumimoji="0" lang="en-US" sz="1400" u="none" strike="noStrike" kern="0" cap="none" spc="0" normalizeH="0" baseline="0" noProof="0" dirty="0">
                <a:ln>
                  <a:noFill/>
                </a:ln>
                <a:solidFill>
                  <a:srgbClr val="000000"/>
                </a:solidFill>
                <a:effectLst/>
                <a:uLnTx/>
                <a:uFillTx/>
                <a:latin typeface="Calibri" panose="020F0502020204030204" pitchFamily="34" charset="0"/>
                <a:ea typeface="Gilroy Bold"/>
                <a:cs typeface="Calibri" panose="020F0502020204030204" pitchFamily="34" charset="0"/>
                <a:sym typeface="Gilroy Bold"/>
              </a:rPr>
              <a:t>Census </a:t>
            </a:r>
            <a:r>
              <a:rPr kumimoji="0" sz="1400" b="1" u="none" strike="noStrike" kern="0" cap="none" spc="0" normalizeH="0" baseline="0" noProof="0" dirty="0">
                <a:ln>
                  <a:noFill/>
                </a:ln>
                <a:solidFill>
                  <a:srgbClr val="000000"/>
                </a:solidFill>
                <a:effectLst/>
                <a:uLnTx/>
                <a:uFillTx/>
                <a:latin typeface="Calibri" panose="020F0502020204030204" pitchFamily="34" charset="0"/>
                <a:ea typeface="Gilroy Bold"/>
                <a:cs typeface="Calibri" panose="020F0502020204030204" pitchFamily="34" charset="0"/>
                <a:sym typeface="Gilroy Bold"/>
              </a:rPr>
              <a:t>Data Stories </a:t>
            </a:r>
            <a:r>
              <a:rPr kumimoji="0"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rPr>
              <a:t>Campaign</a:t>
            </a:r>
            <a:r>
              <a:rPr kumimoji="0" lang="en-US"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rPr>
              <a:t> - Website</a:t>
            </a:r>
            <a:endParaRPr kumimoji="0" sz="140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Gilroy Light"/>
            </a:endParaRPr>
          </a:p>
        </p:txBody>
      </p:sp>
    </p:spTree>
    <p:extLst>
      <p:ext uri="{BB962C8B-B14F-4D97-AF65-F5344CB8AC3E}">
        <p14:creationId xmlns:p14="http://schemas.microsoft.com/office/powerpoint/2010/main" val="41111148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9D819F-301B-52FB-70AD-A2F7E8DCF4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531"/>
            <a:ext cx="12192000" cy="6901061"/>
          </a:xfrm>
          <a:prstGeom prst="rect">
            <a:avLst/>
          </a:prstGeom>
        </p:spPr>
      </p:pic>
      <p:sp>
        <p:nvSpPr>
          <p:cNvPr id="2" name="Survey Methodology…">
            <a:extLst>
              <a:ext uri="{FF2B5EF4-FFF2-40B4-BE49-F238E27FC236}">
                <a16:creationId xmlns:a16="http://schemas.microsoft.com/office/drawing/2014/main" id="{890B3F2F-09DF-C200-D29A-1CDA71B8C360}"/>
              </a:ext>
            </a:extLst>
          </p:cNvPr>
          <p:cNvSpPr txBox="1"/>
          <p:nvPr/>
        </p:nvSpPr>
        <p:spPr>
          <a:xfrm>
            <a:off x="452120" y="167273"/>
            <a:ext cx="843279" cy="380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l" defTabSz="412750" rtl="0" eaLnBrk="1" fontAlgn="auto" latinLnBrk="0" hangingPunct="0">
              <a:lnSpc>
                <a:spcPts val="2500"/>
              </a:lnSpc>
              <a:spcBef>
                <a:spcPts val="2400"/>
              </a:spcBef>
              <a:spcAft>
                <a:spcPts val="0"/>
              </a:spcAft>
              <a:buClrTx/>
              <a:buSzTx/>
              <a:buFontTx/>
              <a:buNone/>
              <a:tabLst>
                <a:tab pos="5765800" algn="l"/>
              </a:tabLst>
              <a:defRPr sz="1400">
                <a:latin typeface="Gilroy Light"/>
                <a:ea typeface="Gilroy Light"/>
                <a:cs typeface="Gilroy Light"/>
                <a:sym typeface="Gilroy Light"/>
              </a:defRPr>
            </a:pPr>
            <a:r>
              <a:rPr kumimoji="0" lang="en-US" sz="1400" u="none" strike="noStrike" kern="0" cap="none" spc="0" normalizeH="0" baseline="0" noProof="0" dirty="0">
                <a:ln>
                  <a:noFill/>
                </a:ln>
                <a:solidFill>
                  <a:schemeClr val="bg1"/>
                </a:solidFill>
                <a:effectLst/>
                <a:uLnTx/>
                <a:uFillTx/>
                <a:latin typeface="+mn-lt"/>
                <a:ea typeface="Gilroy Bold"/>
                <a:cs typeface="Gotham Book" pitchFamily="2" charset="0"/>
                <a:sym typeface="Gilroy Bold"/>
              </a:rPr>
              <a:t>Tri-fold</a:t>
            </a:r>
            <a:endParaRPr kumimoji="0" sz="1400" u="none" strike="noStrike" kern="0" cap="none" spc="0" normalizeH="0" baseline="0" noProof="0" dirty="0">
              <a:ln>
                <a:noFill/>
              </a:ln>
              <a:solidFill>
                <a:schemeClr val="bg1"/>
              </a:solidFill>
              <a:effectLst/>
              <a:uLnTx/>
              <a:uFillTx/>
              <a:latin typeface="+mn-lt"/>
              <a:cs typeface="Gotham Book" pitchFamily="2" charset="0"/>
              <a:sym typeface="Gilroy Light"/>
            </a:endParaRPr>
          </a:p>
        </p:txBody>
      </p:sp>
    </p:spTree>
    <p:extLst>
      <p:ext uri="{BB962C8B-B14F-4D97-AF65-F5344CB8AC3E}">
        <p14:creationId xmlns:p14="http://schemas.microsoft.com/office/powerpoint/2010/main" val="4250450153"/>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D18257-D236-438C-440F-9310A85B8C26}"/>
              </a:ext>
            </a:extLst>
          </p:cNvPr>
          <p:cNvPicPr>
            <a:picLocks noChangeAspect="1"/>
          </p:cNvPicPr>
          <p:nvPr/>
        </p:nvPicPr>
        <p:blipFill rotWithShape="1">
          <a:blip r:embed="rId3">
            <a:extLst>
              <a:ext uri="{28A0092B-C50C-407E-A947-70E740481C1C}">
                <a14:useLocalDpi xmlns:a14="http://schemas.microsoft.com/office/drawing/2010/main" val="0"/>
              </a:ext>
            </a:extLst>
          </a:blip>
          <a:srcRect r="106"/>
          <a:stretch/>
        </p:blipFill>
        <p:spPr>
          <a:xfrm>
            <a:off x="-130628" y="0"/>
            <a:ext cx="12888686" cy="6858000"/>
          </a:xfrm>
          <a:prstGeom prst="rect">
            <a:avLst/>
          </a:prstGeom>
        </p:spPr>
      </p:pic>
      <p:sp>
        <p:nvSpPr>
          <p:cNvPr id="2" name="Survey Methodology…">
            <a:extLst>
              <a:ext uri="{FF2B5EF4-FFF2-40B4-BE49-F238E27FC236}">
                <a16:creationId xmlns:a16="http://schemas.microsoft.com/office/drawing/2014/main" id="{CFDF449E-5919-FDD4-EC28-FDB95956B709}"/>
              </a:ext>
            </a:extLst>
          </p:cNvPr>
          <p:cNvSpPr txBox="1"/>
          <p:nvPr/>
        </p:nvSpPr>
        <p:spPr>
          <a:xfrm>
            <a:off x="452120" y="167273"/>
            <a:ext cx="1151597" cy="380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0" marR="0" lvl="0" indent="0" algn="l" defTabSz="412750" rtl="0" eaLnBrk="1" fontAlgn="auto" latinLnBrk="0" hangingPunct="0">
              <a:lnSpc>
                <a:spcPts val="2500"/>
              </a:lnSpc>
              <a:spcBef>
                <a:spcPts val="2400"/>
              </a:spcBef>
              <a:spcAft>
                <a:spcPts val="0"/>
              </a:spcAft>
              <a:buClrTx/>
              <a:buSzTx/>
              <a:buFontTx/>
              <a:buNone/>
              <a:tabLst>
                <a:tab pos="5765800" algn="l"/>
              </a:tabLst>
              <a:defRPr sz="1400">
                <a:latin typeface="Gilroy Light"/>
                <a:ea typeface="Gilroy Light"/>
                <a:cs typeface="Gilroy Light"/>
                <a:sym typeface="Gilroy Light"/>
              </a:defRPr>
            </a:pPr>
            <a:r>
              <a:rPr kumimoji="0" lang="en-US" sz="1400" u="none" strike="noStrike" kern="0" cap="none" spc="0" normalizeH="0" baseline="0" noProof="0" dirty="0">
                <a:ln>
                  <a:noFill/>
                </a:ln>
                <a:solidFill>
                  <a:schemeClr val="bg1"/>
                </a:solidFill>
                <a:effectLst/>
                <a:uLnTx/>
                <a:uFillTx/>
                <a:latin typeface="+mn-lt"/>
                <a:ea typeface="Gilroy Bold"/>
                <a:cs typeface="Gotham Book" pitchFamily="2" charset="0"/>
                <a:sym typeface="Gilroy Bold"/>
              </a:rPr>
              <a:t>En Español</a:t>
            </a:r>
            <a:endParaRPr kumimoji="0" sz="1400" u="none" strike="noStrike" kern="0" cap="none" spc="0" normalizeH="0" baseline="0" noProof="0" dirty="0">
              <a:ln>
                <a:noFill/>
              </a:ln>
              <a:solidFill>
                <a:schemeClr val="bg1"/>
              </a:solidFill>
              <a:effectLst/>
              <a:uLnTx/>
              <a:uFillTx/>
              <a:latin typeface="+mn-lt"/>
              <a:cs typeface="Gotham Book" pitchFamily="2" charset="0"/>
              <a:sym typeface="Gilroy Light"/>
            </a:endParaRPr>
          </a:p>
        </p:txBody>
      </p:sp>
    </p:spTree>
    <p:extLst>
      <p:ext uri="{BB962C8B-B14F-4D97-AF65-F5344CB8AC3E}">
        <p14:creationId xmlns:p14="http://schemas.microsoft.com/office/powerpoint/2010/main" val="1911806231"/>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BE5442-055F-92A1-DF2E-B3BAECA6B359}"/>
              </a:ext>
            </a:extLst>
          </p:cNvPr>
          <p:cNvPicPr>
            <a:picLocks noChangeAspect="1"/>
          </p:cNvPicPr>
          <p:nvPr/>
        </p:nvPicPr>
        <p:blipFill rotWithShape="1">
          <a:blip r:embed="rId3">
            <a:alphaModFix amt="61000"/>
            <a:extLst>
              <a:ext uri="{28A0092B-C50C-407E-A947-70E740481C1C}">
                <a14:useLocalDpi xmlns:a14="http://schemas.microsoft.com/office/drawing/2010/main" val="0"/>
              </a:ext>
            </a:extLst>
          </a:blip>
          <a:srcRect l="12069" t="5487"/>
          <a:stretch/>
        </p:blipFill>
        <p:spPr>
          <a:xfrm>
            <a:off x="0" y="0"/>
            <a:ext cx="12192000" cy="6858000"/>
          </a:xfrm>
          <a:prstGeom prst="rect">
            <a:avLst/>
          </a:prstGeom>
        </p:spPr>
      </p:pic>
      <p:sp>
        <p:nvSpPr>
          <p:cNvPr id="3" name="TextBox 2">
            <a:extLst>
              <a:ext uri="{FF2B5EF4-FFF2-40B4-BE49-F238E27FC236}">
                <a16:creationId xmlns:a16="http://schemas.microsoft.com/office/drawing/2014/main" id="{321B0B66-AA9D-E9A9-A9AF-C543C4B49F5A}"/>
              </a:ext>
            </a:extLst>
          </p:cNvPr>
          <p:cNvSpPr txBox="1"/>
          <p:nvPr/>
        </p:nvSpPr>
        <p:spPr>
          <a:xfrm>
            <a:off x="0" y="3488721"/>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Census Data Tools</a:t>
            </a:r>
          </a:p>
        </p:txBody>
      </p:sp>
    </p:spTree>
    <p:extLst>
      <p:ext uri="{BB962C8B-B14F-4D97-AF65-F5344CB8AC3E}">
        <p14:creationId xmlns:p14="http://schemas.microsoft.com/office/powerpoint/2010/main" val="4009372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Bar chart with solid fill">
            <a:extLst>
              <a:ext uri="{FF2B5EF4-FFF2-40B4-BE49-F238E27FC236}">
                <a16:creationId xmlns:a16="http://schemas.microsoft.com/office/drawing/2014/main" id="{61F7BC1D-4B2A-F045-B4C3-9DCD90E68B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544" r="2544"/>
          <a:stretch/>
        </p:blipFill>
        <p:spPr>
          <a:xfrm>
            <a:off x="226930" y="185738"/>
            <a:ext cx="6509095" cy="6858000"/>
          </a:xfrm>
          <a:prstGeom prst="rect">
            <a:avLst/>
          </a:prstGeom>
        </p:spPr>
      </p:pic>
      <p:sp>
        <p:nvSpPr>
          <p:cNvPr id="6" name="Title 10">
            <a:extLst>
              <a:ext uri="{FF2B5EF4-FFF2-40B4-BE49-F238E27FC236}">
                <a16:creationId xmlns:a16="http://schemas.microsoft.com/office/drawing/2014/main" id="{990DD7B1-F368-C548-8051-83B7F93C0083}"/>
              </a:ext>
            </a:extLst>
          </p:cNvPr>
          <p:cNvSpPr txBox="1">
            <a:spLocks/>
          </p:cNvSpPr>
          <p:nvPr/>
        </p:nvSpPr>
        <p:spPr>
          <a:xfrm>
            <a:off x="1557337" y="2161309"/>
            <a:ext cx="9077325" cy="158875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4000" spc="100" dirty="0">
                <a:solidFill>
                  <a:srgbClr val="51C7ED"/>
                </a:solidFill>
                <a:latin typeface="+mn-lt"/>
                <a:cs typeface="Arial" panose="020B0604020202020204" pitchFamily="34" charset="0"/>
              </a:rPr>
              <a:t> Longitudinal Employer-Household Dynamics Program (LEHD)</a:t>
            </a:r>
          </a:p>
        </p:txBody>
      </p:sp>
      <p:sp>
        <p:nvSpPr>
          <p:cNvPr id="2" name="Title 10">
            <a:extLst>
              <a:ext uri="{FF2B5EF4-FFF2-40B4-BE49-F238E27FC236}">
                <a16:creationId xmlns:a16="http://schemas.microsoft.com/office/drawing/2014/main" id="{16EC2AA7-F287-E3EF-F6B4-7BBCBBC2B184}"/>
              </a:ext>
            </a:extLst>
          </p:cNvPr>
          <p:cNvSpPr txBox="1">
            <a:spLocks/>
          </p:cNvSpPr>
          <p:nvPr/>
        </p:nvSpPr>
        <p:spPr>
          <a:xfrm>
            <a:off x="4128084" y="3750068"/>
            <a:ext cx="4872078" cy="28239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400" b="0" u="sng" spc="100" dirty="0">
                <a:solidFill>
                  <a:schemeClr val="bg1"/>
                </a:solidFill>
                <a:latin typeface="Calibri" panose="020F0502020204030204" pitchFamily="34" charset="0"/>
                <a:cs typeface="Calibri" panose="020F0502020204030204" pitchFamily="34" charset="0"/>
              </a:rPr>
              <a:t>https://lehd.ces.census.gov/</a:t>
            </a:r>
          </a:p>
          <a:p>
            <a:pPr fontAlgn="auto">
              <a:spcAft>
                <a:spcPts val="0"/>
              </a:spcAft>
            </a:pPr>
            <a:endParaRPr lang="en-US" sz="2400" b="0" u="sng"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057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AD2485-BA2F-DA79-5E19-CB7173C00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2" name="TextBox 1">
            <a:extLst>
              <a:ext uri="{FF2B5EF4-FFF2-40B4-BE49-F238E27FC236}">
                <a16:creationId xmlns:a16="http://schemas.microsoft.com/office/drawing/2014/main" id="{0B1968B9-230D-42E2-8F9C-51944668C836}"/>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March 2023  |  </a:t>
            </a:r>
            <a:fld id="{C57923EB-5663-814D-8520-41A222571678}" type="slidenum">
              <a:rPr lang="en-US" sz="1100" smtClean="0">
                <a:solidFill>
                  <a:schemeClr val="bg1"/>
                </a:solidFill>
                <a:latin typeface="+mn-lt"/>
              </a:rPr>
              <a:pPr algn="r"/>
              <a:t>18</a:t>
            </a:fld>
            <a:endParaRPr lang="en-US" sz="1100" dirty="0">
              <a:solidFill>
                <a:schemeClr val="bg1"/>
              </a:solidFill>
              <a:latin typeface="+mn-lt"/>
            </a:endParaRPr>
          </a:p>
        </p:txBody>
      </p:sp>
      <p:pic>
        <p:nvPicPr>
          <p:cNvPr id="6" name="Picture 2">
            <a:extLst>
              <a:ext uri="{FF2B5EF4-FFF2-40B4-BE49-F238E27FC236}">
                <a16:creationId xmlns:a16="http://schemas.microsoft.com/office/drawing/2014/main" id="{B6578E4F-C25F-5D03-1EAE-472EA71B3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040" y="1978096"/>
            <a:ext cx="7632127" cy="4123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0">
            <a:extLst>
              <a:ext uri="{FF2B5EF4-FFF2-40B4-BE49-F238E27FC236}">
                <a16:creationId xmlns:a16="http://schemas.microsoft.com/office/drawing/2014/main" id="{AA7D7101-4F6D-E467-774C-5C40FF0CA07E}"/>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LEHD Data Infrastructure</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8" name="Title 10">
            <a:extLst>
              <a:ext uri="{FF2B5EF4-FFF2-40B4-BE49-F238E27FC236}">
                <a16:creationId xmlns:a16="http://schemas.microsoft.com/office/drawing/2014/main" id="{B0CD686E-A940-F93C-B3AC-9E947F655A73}"/>
              </a:ext>
            </a:extLst>
          </p:cNvPr>
          <p:cNvSpPr txBox="1">
            <a:spLocks/>
          </p:cNvSpPr>
          <p:nvPr/>
        </p:nvSpPr>
        <p:spPr>
          <a:xfrm>
            <a:off x="231444" y="223564"/>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9" name="Title 10">
            <a:extLst>
              <a:ext uri="{FF2B5EF4-FFF2-40B4-BE49-F238E27FC236}">
                <a16:creationId xmlns:a16="http://schemas.microsoft.com/office/drawing/2014/main" id="{64AB2F3F-FC03-E2E6-5D83-371F544D7B54}"/>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u="sng" spc="100" dirty="0">
                <a:solidFill>
                  <a:schemeClr val="bg1"/>
                </a:solidFill>
                <a:latin typeface="Calibri" panose="020F0502020204030204" pitchFamily="34" charset="0"/>
                <a:cs typeface="Calibri" panose="020F0502020204030204" pitchFamily="34" charset="0"/>
              </a:rPr>
              <a:t>https://lehd.ces.census.gov/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096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AD2485-BA2F-DA79-5E19-CB7173C00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2" name="TextBox 1">
            <a:extLst>
              <a:ext uri="{FF2B5EF4-FFF2-40B4-BE49-F238E27FC236}">
                <a16:creationId xmlns:a16="http://schemas.microsoft.com/office/drawing/2014/main" id="{0B1968B9-230D-42E2-8F9C-51944668C836}"/>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March 2023  |  </a:t>
            </a:r>
            <a:fld id="{C57923EB-5663-814D-8520-41A222571678}" type="slidenum">
              <a:rPr lang="en-US" sz="1100" smtClean="0">
                <a:solidFill>
                  <a:schemeClr val="bg1"/>
                </a:solidFill>
                <a:latin typeface="+mn-lt"/>
              </a:rPr>
              <a:pPr algn="r"/>
              <a:t>19</a:t>
            </a:fld>
            <a:endParaRPr lang="en-US" sz="1100" dirty="0">
              <a:solidFill>
                <a:schemeClr val="bg1"/>
              </a:solidFill>
              <a:latin typeface="+mn-lt"/>
            </a:endParaRPr>
          </a:p>
        </p:txBody>
      </p:sp>
      <p:sp>
        <p:nvSpPr>
          <p:cNvPr id="7" name="Title 10">
            <a:extLst>
              <a:ext uri="{FF2B5EF4-FFF2-40B4-BE49-F238E27FC236}">
                <a16:creationId xmlns:a16="http://schemas.microsoft.com/office/drawing/2014/main" id="{AA7D7101-4F6D-E467-774C-5C40FF0CA07E}"/>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LEHD Data Products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8" name="Title 10">
            <a:extLst>
              <a:ext uri="{FF2B5EF4-FFF2-40B4-BE49-F238E27FC236}">
                <a16:creationId xmlns:a16="http://schemas.microsoft.com/office/drawing/2014/main" id="{B0CD686E-A940-F93C-B3AC-9E947F655A73}"/>
              </a:ext>
            </a:extLst>
          </p:cNvPr>
          <p:cNvSpPr txBox="1">
            <a:spLocks/>
          </p:cNvSpPr>
          <p:nvPr/>
        </p:nvSpPr>
        <p:spPr>
          <a:xfrm>
            <a:off x="231444" y="223564"/>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9" name="Title 10">
            <a:extLst>
              <a:ext uri="{FF2B5EF4-FFF2-40B4-BE49-F238E27FC236}">
                <a16:creationId xmlns:a16="http://schemas.microsoft.com/office/drawing/2014/main" id="{64AB2F3F-FC03-E2E6-5D83-371F544D7B54}"/>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u="sng" spc="100" dirty="0">
                <a:solidFill>
                  <a:schemeClr val="bg1"/>
                </a:solidFill>
                <a:latin typeface="Calibri" panose="020F0502020204030204" pitchFamily="34" charset="0"/>
                <a:cs typeface="Calibri" panose="020F0502020204030204" pitchFamily="34" charset="0"/>
              </a:rPr>
              <a:t>https://lehd.ces.census.gov/</a:t>
            </a:r>
            <a:endParaRPr lang="en-US" sz="1600" b="0" spc="100" dirty="0">
              <a:solidFill>
                <a:schemeClr val="bg1"/>
              </a:solidFill>
              <a:latin typeface="Calibri" panose="020F0502020204030204" pitchFamily="34" charset="0"/>
              <a:cs typeface="Calibri" panose="020F0502020204030204" pitchFamily="34" charset="0"/>
            </a:endParaRPr>
          </a:p>
        </p:txBody>
      </p:sp>
      <p:graphicFrame>
        <p:nvGraphicFramePr>
          <p:cNvPr id="11" name="Content Placeholder 4">
            <a:extLst>
              <a:ext uri="{FF2B5EF4-FFF2-40B4-BE49-F238E27FC236}">
                <a16:creationId xmlns:a16="http://schemas.microsoft.com/office/drawing/2014/main" id="{4ED9959A-DDE7-4EF3-0C8E-241ED57B3B37}"/>
              </a:ext>
            </a:extLst>
          </p:cNvPr>
          <p:cNvGraphicFramePr>
            <a:graphicFrameLocks/>
          </p:cNvGraphicFramePr>
          <p:nvPr>
            <p:extLst>
              <p:ext uri="{D42A27DB-BD31-4B8C-83A1-F6EECF244321}">
                <p14:modId xmlns:p14="http://schemas.microsoft.com/office/powerpoint/2010/main" val="2019866690"/>
              </p:ext>
            </p:extLst>
          </p:nvPr>
        </p:nvGraphicFramePr>
        <p:xfrm>
          <a:off x="775854" y="854428"/>
          <a:ext cx="11038393" cy="5369143"/>
        </p:xfrm>
        <a:graphic>
          <a:graphicData uri="http://schemas.openxmlformats.org/drawingml/2006/table">
            <a:tbl>
              <a:tblPr firstRow="1" firstCol="1" bandRow="1">
                <a:tableStyleId>{5C22544A-7EE6-4342-B048-85BDC9FD1C3A}</a:tableStyleId>
              </a:tblPr>
              <a:tblGrid>
                <a:gridCol w="3725615">
                  <a:extLst>
                    <a:ext uri="{9D8B030D-6E8A-4147-A177-3AD203B41FA5}">
                      <a16:colId xmlns:a16="http://schemas.microsoft.com/office/drawing/2014/main" val="20000"/>
                    </a:ext>
                  </a:extLst>
                </a:gridCol>
                <a:gridCol w="1790530">
                  <a:extLst>
                    <a:ext uri="{9D8B030D-6E8A-4147-A177-3AD203B41FA5}">
                      <a16:colId xmlns:a16="http://schemas.microsoft.com/office/drawing/2014/main" val="20001"/>
                    </a:ext>
                  </a:extLst>
                </a:gridCol>
                <a:gridCol w="2941912">
                  <a:extLst>
                    <a:ext uri="{9D8B030D-6E8A-4147-A177-3AD203B41FA5}">
                      <a16:colId xmlns:a16="http://schemas.microsoft.com/office/drawing/2014/main" val="20002"/>
                    </a:ext>
                  </a:extLst>
                </a:gridCol>
                <a:gridCol w="2580336">
                  <a:extLst>
                    <a:ext uri="{9D8B030D-6E8A-4147-A177-3AD203B41FA5}">
                      <a16:colId xmlns:a16="http://schemas.microsoft.com/office/drawing/2014/main" val="20003"/>
                    </a:ext>
                  </a:extLst>
                </a:gridCol>
              </a:tblGrid>
              <a:tr h="1338583">
                <a:tc>
                  <a:txBody>
                    <a:bodyPr/>
                    <a:lstStyle/>
                    <a:p>
                      <a:r>
                        <a:rPr lang="en-US"/>
                        <a:t>Data Product</a:t>
                      </a:r>
                    </a:p>
                  </a:txBody>
                  <a:tcPr marL="83691" marR="83691"/>
                </a:tc>
                <a:tc>
                  <a:txBody>
                    <a:bodyPr/>
                    <a:lstStyle/>
                    <a:p>
                      <a:r>
                        <a:rPr lang="en-US"/>
                        <a:t>Explore</a:t>
                      </a:r>
                      <a:r>
                        <a:rPr lang="en-US" baseline="0"/>
                        <a:t> the data, answer questions, or get visualizations</a:t>
                      </a:r>
                      <a:endParaRPr lang="en-US"/>
                    </a:p>
                  </a:txBody>
                  <a:tcPr marL="83691" marR="83691"/>
                </a:tc>
                <a:tc>
                  <a:txBody>
                    <a:bodyPr/>
                    <a:lstStyle/>
                    <a:p>
                      <a:r>
                        <a:rPr lang="en-US"/>
                        <a:t>Bulk data for use in analysis </a:t>
                      </a:r>
                      <a:r>
                        <a:rPr lang="en-US" baseline="0"/>
                        <a:t>process/software</a:t>
                      </a:r>
                      <a:endParaRPr lang="en-US"/>
                    </a:p>
                  </a:txBody>
                  <a:tcPr marL="83691" marR="83691"/>
                </a:tc>
                <a:tc>
                  <a:txBody>
                    <a:bodyPr/>
                    <a:lstStyle/>
                    <a:p>
                      <a:r>
                        <a:rPr lang="en-US"/>
                        <a:t>Live</a:t>
                      </a:r>
                      <a:r>
                        <a:rPr lang="en-US" baseline="0"/>
                        <a:t> queries for building web applications</a:t>
                      </a:r>
                      <a:endParaRPr lang="en-US"/>
                    </a:p>
                  </a:txBody>
                  <a:tcPr marL="83691" marR="83691"/>
                </a:tc>
                <a:extLst>
                  <a:ext uri="{0D108BD9-81ED-4DB2-BD59-A6C34878D82A}">
                    <a16:rowId xmlns:a16="http://schemas.microsoft.com/office/drawing/2014/main" val="10000"/>
                  </a:ext>
                </a:extLst>
              </a:tr>
              <a:tr h="585630">
                <a:tc>
                  <a:txBody>
                    <a:bodyPr/>
                    <a:lstStyle/>
                    <a:p>
                      <a:r>
                        <a:rPr lang="en-US" dirty="0"/>
                        <a:t>Quarterly Workforce Indicators (QWI)</a:t>
                      </a:r>
                    </a:p>
                  </a:txBody>
                  <a:tcPr marL="83691" marR="83691"/>
                </a:tc>
                <a:tc>
                  <a:txBody>
                    <a:bodyPr/>
                    <a:lstStyle/>
                    <a:p>
                      <a:r>
                        <a:rPr lang="en-US">
                          <a:hlinkClick r:id="rId4"/>
                        </a:rPr>
                        <a:t>QWI Explorer</a:t>
                      </a:r>
                      <a:endParaRPr lang="en-US"/>
                    </a:p>
                  </a:txBody>
                  <a:tcPr marL="83691" marR="83691"/>
                </a:tc>
                <a:tc>
                  <a:txBody>
                    <a:bodyPr/>
                    <a:lstStyle/>
                    <a:p>
                      <a:r>
                        <a:rPr lang="en-US">
                          <a:hlinkClick r:id="rId5"/>
                        </a:rPr>
                        <a:t>LED Extraction Tool</a:t>
                      </a:r>
                      <a:br>
                        <a:rPr lang="en-US"/>
                      </a:br>
                      <a:r>
                        <a:rPr lang="en-US">
                          <a:hlinkClick r:id="rId6"/>
                        </a:rPr>
                        <a:t>Raw data download</a:t>
                      </a:r>
                      <a:endParaRPr lang="en-US"/>
                    </a:p>
                  </a:txBody>
                  <a:tcPr marL="83691" marR="83691"/>
                </a:tc>
                <a:tc>
                  <a:txBody>
                    <a:bodyPr/>
                    <a:lstStyle/>
                    <a:p>
                      <a:r>
                        <a:rPr lang="en-US">
                          <a:hlinkClick r:id="rId7"/>
                        </a:rPr>
                        <a:t>Census Bureau API</a:t>
                      </a:r>
                      <a:endParaRPr lang="en-US"/>
                    </a:p>
                  </a:txBody>
                  <a:tcPr marL="83691" marR="83691"/>
                </a:tc>
                <a:extLst>
                  <a:ext uri="{0D108BD9-81ED-4DB2-BD59-A6C34878D82A}">
                    <a16:rowId xmlns:a16="http://schemas.microsoft.com/office/drawing/2014/main" val="10001"/>
                  </a:ext>
                </a:extLst>
              </a:tr>
              <a:tr h="1087599">
                <a:tc>
                  <a:txBody>
                    <a:bodyPr/>
                    <a:lstStyle/>
                    <a:p>
                      <a:r>
                        <a:rPr lang="en-US" dirty="0"/>
                        <a:t>LEHD Origin-Destination Employment Statistics (LODES)</a:t>
                      </a:r>
                    </a:p>
                  </a:txBody>
                  <a:tcPr marL="83691" marR="83691"/>
                </a:tc>
                <a:tc>
                  <a:txBody>
                    <a:bodyPr/>
                    <a:lstStyle/>
                    <a:p>
                      <a:pPr marL="109538" indent="-109538"/>
                      <a:r>
                        <a:rPr lang="en-US">
                          <a:hlinkClick r:id="rId8"/>
                        </a:rPr>
                        <a:t>OnTheMap</a:t>
                      </a:r>
                      <a:endParaRPr lang="en-US"/>
                    </a:p>
                    <a:p>
                      <a:pPr marL="109538" indent="-109538"/>
                      <a:r>
                        <a:rPr lang="en-US">
                          <a:hlinkClick r:id="rId9"/>
                        </a:rPr>
                        <a:t>OnTheMap for Emergency Management</a:t>
                      </a:r>
                      <a:endParaRPr lang="en-US"/>
                    </a:p>
                  </a:txBody>
                  <a:tcPr marL="83691" marR="83691"/>
                </a:tc>
                <a:tc>
                  <a:txBody>
                    <a:bodyPr/>
                    <a:lstStyle/>
                    <a:p>
                      <a:r>
                        <a:rPr lang="en-US">
                          <a:hlinkClick r:id="rId6"/>
                        </a:rPr>
                        <a:t>Raw data download</a:t>
                      </a:r>
                      <a:endParaRPr lang="en-US"/>
                    </a:p>
                    <a:p>
                      <a:r>
                        <a:rPr lang="en-US" sz="1400"/>
                        <a:t>LED Extraction Tool – Coming in 2023</a:t>
                      </a:r>
                    </a:p>
                  </a:txBody>
                  <a:tcPr marL="83691" marR="83691"/>
                </a:tc>
                <a:tc>
                  <a:txBody>
                    <a:bodyPr/>
                    <a:lstStyle/>
                    <a:p>
                      <a:r>
                        <a:rPr lang="en-US"/>
                        <a:t>Future development</a:t>
                      </a:r>
                    </a:p>
                  </a:txBody>
                  <a:tcPr marL="83691" marR="83691"/>
                </a:tc>
                <a:extLst>
                  <a:ext uri="{0D108BD9-81ED-4DB2-BD59-A6C34878D82A}">
                    <a16:rowId xmlns:a16="http://schemas.microsoft.com/office/drawing/2014/main" val="10002"/>
                  </a:ext>
                </a:extLst>
              </a:tr>
              <a:tr h="725066">
                <a:tc>
                  <a:txBody>
                    <a:bodyPr/>
                    <a:lstStyle/>
                    <a:p>
                      <a:r>
                        <a:rPr lang="en-US" dirty="0"/>
                        <a:t>Job-to-Job (J2J)</a:t>
                      </a:r>
                    </a:p>
                  </a:txBody>
                  <a:tcPr marL="83691" marR="83691"/>
                </a:tc>
                <a:tc>
                  <a:txBody>
                    <a:bodyPr/>
                    <a:lstStyle/>
                    <a:p>
                      <a:r>
                        <a:rPr lang="en-US">
                          <a:hlinkClick r:id="rId10"/>
                        </a:rPr>
                        <a:t>Job-to-Job Explorer</a:t>
                      </a:r>
                      <a:endParaRPr lang="en-US"/>
                    </a:p>
                  </a:txBody>
                  <a:tcPr marL="83691" marR="83691"/>
                </a:tc>
                <a:tc>
                  <a:txBody>
                    <a:bodyPr/>
                    <a:lstStyle/>
                    <a:p>
                      <a:r>
                        <a:rPr lang="en-US">
                          <a:hlinkClick r:id="rId6"/>
                        </a:rPr>
                        <a:t>Raw data download</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LED Extraction Tool – Coming in 2022</a:t>
                      </a:r>
                    </a:p>
                  </a:txBody>
                  <a:tcPr marL="83691" marR="83691"/>
                </a:tc>
                <a:tc>
                  <a:txBody>
                    <a:bodyPr/>
                    <a:lstStyle/>
                    <a:p>
                      <a:r>
                        <a:rPr lang="en-US"/>
                        <a:t>Future Development</a:t>
                      </a:r>
                    </a:p>
                  </a:txBody>
                  <a:tcPr marL="83691" marR="83691"/>
                </a:tc>
                <a:extLst>
                  <a:ext uri="{0D108BD9-81ED-4DB2-BD59-A6C34878D82A}">
                    <a16:rowId xmlns:a16="http://schemas.microsoft.com/office/drawing/2014/main" val="10003"/>
                  </a:ext>
                </a:extLst>
              </a:tr>
              <a:tr h="836614">
                <a:tc>
                  <a:txBody>
                    <a:bodyPr/>
                    <a:lstStyle/>
                    <a:p>
                      <a:r>
                        <a:rPr lang="en-US" dirty="0"/>
                        <a:t>Post-Secondary Employment Outcomes (PSEO)</a:t>
                      </a:r>
                    </a:p>
                  </a:txBody>
                  <a:tcPr marL="83691" marR="83691"/>
                </a:tc>
                <a:tc>
                  <a:txBody>
                    <a:bodyPr/>
                    <a:lstStyle/>
                    <a:p>
                      <a:r>
                        <a:rPr lang="en-US">
                          <a:hlinkClick r:id="rId11"/>
                        </a:rPr>
                        <a:t>PSEO Explorer</a:t>
                      </a:r>
                      <a:endParaRPr lang="en-US"/>
                    </a:p>
                  </a:txBody>
                  <a:tcPr marL="83691" marR="83691"/>
                </a:tc>
                <a:tc>
                  <a:txBody>
                    <a:bodyPr/>
                    <a:lstStyle/>
                    <a:p>
                      <a:r>
                        <a:rPr lang="en-US">
                          <a:hlinkClick r:id="rId6"/>
                        </a:rPr>
                        <a:t>Raw data download</a:t>
                      </a:r>
                      <a:endParaRPr lang="en-US"/>
                    </a:p>
                  </a:txBody>
                  <a:tcPr marL="83691" marR="83691"/>
                </a:tc>
                <a:tc>
                  <a:txBody>
                    <a:bodyPr/>
                    <a:lstStyle/>
                    <a:p>
                      <a:r>
                        <a:rPr lang="en-US">
                          <a:hlinkClick r:id="rId12"/>
                        </a:rPr>
                        <a:t>Census Bureau API</a:t>
                      </a:r>
                      <a:endParaRPr lang="en-US"/>
                    </a:p>
                  </a:txBody>
                  <a:tcPr marL="83691" marR="83691"/>
                </a:tc>
                <a:extLst>
                  <a:ext uri="{0D108BD9-81ED-4DB2-BD59-A6C34878D82A}">
                    <a16:rowId xmlns:a16="http://schemas.microsoft.com/office/drawing/2014/main" val="2827552983"/>
                  </a:ext>
                </a:extLst>
              </a:tr>
              <a:tr h="585630">
                <a:tc>
                  <a:txBody>
                    <a:bodyPr/>
                    <a:lstStyle/>
                    <a:p>
                      <a:r>
                        <a:rPr lang="en-US" dirty="0"/>
                        <a:t>Veteran Employment Outcomes (VEO)</a:t>
                      </a:r>
                    </a:p>
                  </a:txBody>
                  <a:tcPr marL="83691" marR="83691"/>
                </a:tc>
                <a:tc>
                  <a:txBody>
                    <a:bodyPr/>
                    <a:lstStyle/>
                    <a:p>
                      <a:r>
                        <a:rPr lang="en-US">
                          <a:hlinkClick r:id="rId13"/>
                        </a:rPr>
                        <a:t>VEO Explorer</a:t>
                      </a:r>
                      <a:endParaRPr lang="en-US"/>
                    </a:p>
                  </a:txBody>
                  <a:tcPr marL="83691" marR="83691"/>
                </a:tc>
                <a:tc>
                  <a:txBody>
                    <a:bodyPr/>
                    <a:lstStyle/>
                    <a:p>
                      <a:r>
                        <a:rPr lang="en-US">
                          <a:hlinkClick r:id="rId6"/>
                        </a:rPr>
                        <a:t>Raw data download</a:t>
                      </a:r>
                      <a:endParaRPr lang="en-US"/>
                    </a:p>
                  </a:txBody>
                  <a:tcPr marL="83691" marR="8369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Future Development</a:t>
                      </a:r>
                    </a:p>
                  </a:txBody>
                  <a:tcPr marL="83691" marR="83691"/>
                </a:tc>
                <a:extLst>
                  <a:ext uri="{0D108BD9-81ED-4DB2-BD59-A6C34878D82A}">
                    <a16:rowId xmlns:a16="http://schemas.microsoft.com/office/drawing/2014/main" val="417542390"/>
                  </a:ext>
                </a:extLst>
              </a:tr>
            </a:tbl>
          </a:graphicData>
        </a:graphic>
      </p:graphicFrame>
    </p:spTree>
    <p:extLst>
      <p:ext uri="{BB962C8B-B14F-4D97-AF65-F5344CB8AC3E}">
        <p14:creationId xmlns:p14="http://schemas.microsoft.com/office/powerpoint/2010/main" val="1702151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AD2485-BA2F-DA79-5E19-CB7173C00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2" name="TextBox 1">
            <a:extLst>
              <a:ext uri="{FF2B5EF4-FFF2-40B4-BE49-F238E27FC236}">
                <a16:creationId xmlns:a16="http://schemas.microsoft.com/office/drawing/2014/main" id="{0B1968B9-230D-42E2-8F9C-51944668C836}"/>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March 2023  |  </a:t>
            </a:r>
            <a:fld id="{C57923EB-5663-814D-8520-41A222571678}" type="slidenum">
              <a:rPr lang="en-US" sz="1100" smtClean="0">
                <a:solidFill>
                  <a:schemeClr val="bg1"/>
                </a:solidFill>
                <a:latin typeface="+mn-lt"/>
              </a:rPr>
              <a:pPr algn="r"/>
              <a:t>20</a:t>
            </a:fld>
            <a:endParaRPr lang="en-US" sz="1100" dirty="0">
              <a:solidFill>
                <a:schemeClr val="bg1"/>
              </a:solidFill>
              <a:latin typeface="+mn-lt"/>
            </a:endParaRPr>
          </a:p>
        </p:txBody>
      </p:sp>
      <p:sp>
        <p:nvSpPr>
          <p:cNvPr id="7" name="Title 10">
            <a:extLst>
              <a:ext uri="{FF2B5EF4-FFF2-40B4-BE49-F238E27FC236}">
                <a16:creationId xmlns:a16="http://schemas.microsoft.com/office/drawing/2014/main" id="{AA7D7101-4F6D-E467-774C-5C40FF0CA07E}"/>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LEHD Data Products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8" name="Title 10">
            <a:extLst>
              <a:ext uri="{FF2B5EF4-FFF2-40B4-BE49-F238E27FC236}">
                <a16:creationId xmlns:a16="http://schemas.microsoft.com/office/drawing/2014/main" id="{B0CD686E-A940-F93C-B3AC-9E947F655A73}"/>
              </a:ext>
            </a:extLst>
          </p:cNvPr>
          <p:cNvSpPr txBox="1">
            <a:spLocks/>
          </p:cNvSpPr>
          <p:nvPr/>
        </p:nvSpPr>
        <p:spPr>
          <a:xfrm>
            <a:off x="231444" y="223564"/>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9" name="Title 10">
            <a:extLst>
              <a:ext uri="{FF2B5EF4-FFF2-40B4-BE49-F238E27FC236}">
                <a16:creationId xmlns:a16="http://schemas.microsoft.com/office/drawing/2014/main" id="{64AB2F3F-FC03-E2E6-5D83-371F544D7B54}"/>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u="sng" spc="100" dirty="0">
                <a:solidFill>
                  <a:schemeClr val="bg1"/>
                </a:solidFill>
                <a:latin typeface="Calibri" panose="020F0502020204030204" pitchFamily="34" charset="0"/>
                <a:cs typeface="Calibri" panose="020F0502020204030204" pitchFamily="34" charset="0"/>
              </a:rPr>
              <a:t>https://lehd.ces.census.gov/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3" name="Content Placeholder 4">
            <a:extLst>
              <a:ext uri="{FF2B5EF4-FFF2-40B4-BE49-F238E27FC236}">
                <a16:creationId xmlns:a16="http://schemas.microsoft.com/office/drawing/2014/main" id="{58E88AE3-CFD4-71D0-6BB2-9D81EBCD8692}"/>
              </a:ext>
            </a:extLst>
          </p:cNvPr>
          <p:cNvSpPr txBox="1">
            <a:spLocks/>
          </p:cNvSpPr>
          <p:nvPr/>
        </p:nvSpPr>
        <p:spPr>
          <a:xfrm>
            <a:off x="764661" y="1480773"/>
            <a:ext cx="10246239"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300"/>
              </a:spcAft>
              <a:buFont typeface="Arial" charset="0"/>
              <a:buChar char="•"/>
            </a:pPr>
            <a:r>
              <a:rPr lang="en-US" sz="1900" dirty="0">
                <a:solidFill>
                  <a:schemeClr val="bg1"/>
                </a:solidFill>
              </a:rPr>
              <a:t>Quarterly Workforce Indicators (QWI)</a:t>
            </a:r>
          </a:p>
          <a:p>
            <a:pPr marL="696913" indent="-293688" fontAlgn="auto">
              <a:lnSpc>
                <a:spcPct val="100000"/>
              </a:lnSpc>
              <a:spcBef>
                <a:spcPts val="0"/>
              </a:spcBef>
              <a:spcAft>
                <a:spcPts val="1300"/>
              </a:spcAft>
              <a:buFont typeface="System Font Regular"/>
              <a:buChar char="-"/>
            </a:pPr>
            <a:r>
              <a:rPr lang="en-US" sz="1900" dirty="0">
                <a:solidFill>
                  <a:schemeClr val="bg1"/>
                </a:solidFill>
              </a:rPr>
              <a:t>Employment: Hires, separations, turnovers, earnings</a:t>
            </a:r>
          </a:p>
          <a:p>
            <a:pPr fontAlgn="auto">
              <a:lnSpc>
                <a:spcPct val="100000"/>
              </a:lnSpc>
              <a:spcBef>
                <a:spcPts val="0"/>
              </a:spcBef>
              <a:spcAft>
                <a:spcPts val="1300"/>
              </a:spcAft>
              <a:buFont typeface="Arial" charset="0"/>
              <a:buChar char="•"/>
            </a:pPr>
            <a:r>
              <a:rPr lang="en-US" sz="1900" dirty="0">
                <a:solidFill>
                  <a:schemeClr val="bg1"/>
                </a:solidFill>
              </a:rPr>
              <a:t>LEHD Origin-Destination Employment Statistics (LODES)</a:t>
            </a:r>
          </a:p>
          <a:p>
            <a:pPr marL="696913" indent="-293688" fontAlgn="auto">
              <a:lnSpc>
                <a:spcPct val="100000"/>
              </a:lnSpc>
              <a:spcBef>
                <a:spcPts val="0"/>
              </a:spcBef>
              <a:spcAft>
                <a:spcPts val="1300"/>
              </a:spcAft>
              <a:buFont typeface="System Font Regular"/>
              <a:buChar char="-"/>
            </a:pPr>
            <a:r>
              <a:rPr lang="en-US" sz="1900" dirty="0">
                <a:solidFill>
                  <a:schemeClr val="bg1"/>
                </a:solidFill>
              </a:rPr>
              <a:t>Employment data for detailed and customized geographic levels</a:t>
            </a:r>
          </a:p>
          <a:p>
            <a:pPr marL="696913" indent="-293688" fontAlgn="auto">
              <a:lnSpc>
                <a:spcPct val="100000"/>
              </a:lnSpc>
              <a:spcBef>
                <a:spcPts val="0"/>
              </a:spcBef>
              <a:spcAft>
                <a:spcPts val="1300"/>
              </a:spcAft>
              <a:buFont typeface="System Font Regular"/>
              <a:buChar char="-"/>
            </a:pPr>
            <a:r>
              <a:rPr lang="en-US" sz="1900" dirty="0">
                <a:solidFill>
                  <a:schemeClr val="bg1"/>
                </a:solidFill>
              </a:rPr>
              <a:t>Data Tools: </a:t>
            </a:r>
            <a:r>
              <a:rPr lang="en-US" sz="1900" dirty="0" err="1">
                <a:solidFill>
                  <a:schemeClr val="bg1"/>
                </a:solidFill>
              </a:rPr>
              <a:t>OnTheMap</a:t>
            </a:r>
            <a:r>
              <a:rPr lang="en-US" sz="1900" dirty="0">
                <a:solidFill>
                  <a:schemeClr val="bg1"/>
                </a:solidFill>
              </a:rPr>
              <a:t>, or </a:t>
            </a:r>
            <a:r>
              <a:rPr lang="en-US" sz="1900" dirty="0" err="1">
                <a:solidFill>
                  <a:schemeClr val="bg1"/>
                </a:solidFill>
              </a:rPr>
              <a:t>OnTheMap</a:t>
            </a:r>
            <a:r>
              <a:rPr lang="en-US" sz="1900" dirty="0">
                <a:solidFill>
                  <a:schemeClr val="bg1"/>
                </a:solidFill>
              </a:rPr>
              <a:t> for Emergency Management</a:t>
            </a:r>
          </a:p>
          <a:p>
            <a:pPr marL="696913" indent="-293688" fontAlgn="auto">
              <a:lnSpc>
                <a:spcPct val="100000"/>
              </a:lnSpc>
              <a:spcBef>
                <a:spcPts val="0"/>
              </a:spcBef>
              <a:spcAft>
                <a:spcPts val="1300"/>
              </a:spcAft>
              <a:buFont typeface="System Font Regular"/>
              <a:buChar char="-"/>
            </a:pPr>
            <a:endParaRPr lang="en-US" sz="1900" dirty="0">
              <a:solidFill>
                <a:schemeClr val="bg1"/>
              </a:solidFill>
            </a:endParaRPr>
          </a:p>
          <a:p>
            <a:pPr marL="403225" indent="0" fontAlgn="auto">
              <a:lnSpc>
                <a:spcPct val="100000"/>
              </a:lnSpc>
              <a:spcBef>
                <a:spcPts val="0"/>
              </a:spcBef>
              <a:spcAft>
                <a:spcPts val="1300"/>
              </a:spcAft>
              <a:buNone/>
            </a:pPr>
            <a:endParaRPr lang="en-US" sz="1900" dirty="0"/>
          </a:p>
          <a:p>
            <a:pPr fontAlgn="auto">
              <a:lnSpc>
                <a:spcPct val="100000"/>
              </a:lnSpc>
              <a:spcBef>
                <a:spcPts val="0"/>
              </a:spcBef>
              <a:spcAft>
                <a:spcPts val="1400"/>
              </a:spcAft>
              <a:buFont typeface="Arial" charset="0"/>
              <a:buChar char="•"/>
            </a:pPr>
            <a:endParaRPr lang="en-US" sz="2000" b="1" dirty="0">
              <a:solidFill>
                <a:srgbClr val="23619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914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AD2485-BA2F-DA79-5E19-CB7173C00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2" name="TextBox 1">
            <a:extLst>
              <a:ext uri="{FF2B5EF4-FFF2-40B4-BE49-F238E27FC236}">
                <a16:creationId xmlns:a16="http://schemas.microsoft.com/office/drawing/2014/main" id="{0B1968B9-230D-42E2-8F9C-51944668C836}"/>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March 2023  |  </a:t>
            </a:r>
            <a:fld id="{C57923EB-5663-814D-8520-41A222571678}" type="slidenum">
              <a:rPr lang="en-US" sz="1100" smtClean="0">
                <a:solidFill>
                  <a:schemeClr val="bg1"/>
                </a:solidFill>
                <a:latin typeface="+mn-lt"/>
              </a:rPr>
              <a:pPr algn="r"/>
              <a:t>21</a:t>
            </a:fld>
            <a:endParaRPr lang="en-US" sz="1100" dirty="0">
              <a:solidFill>
                <a:schemeClr val="bg1"/>
              </a:solidFill>
              <a:latin typeface="+mn-lt"/>
            </a:endParaRPr>
          </a:p>
        </p:txBody>
      </p:sp>
      <p:sp>
        <p:nvSpPr>
          <p:cNvPr id="7" name="Title 10">
            <a:extLst>
              <a:ext uri="{FF2B5EF4-FFF2-40B4-BE49-F238E27FC236}">
                <a16:creationId xmlns:a16="http://schemas.microsoft.com/office/drawing/2014/main" id="{AA7D7101-4F6D-E467-774C-5C40FF0CA07E}"/>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LEHD Data Products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8" name="Title 10">
            <a:extLst>
              <a:ext uri="{FF2B5EF4-FFF2-40B4-BE49-F238E27FC236}">
                <a16:creationId xmlns:a16="http://schemas.microsoft.com/office/drawing/2014/main" id="{B0CD686E-A940-F93C-B3AC-9E947F655A73}"/>
              </a:ext>
            </a:extLst>
          </p:cNvPr>
          <p:cNvSpPr txBox="1">
            <a:spLocks/>
          </p:cNvSpPr>
          <p:nvPr/>
        </p:nvSpPr>
        <p:spPr>
          <a:xfrm>
            <a:off x="231444" y="223564"/>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9" name="Title 10">
            <a:extLst>
              <a:ext uri="{FF2B5EF4-FFF2-40B4-BE49-F238E27FC236}">
                <a16:creationId xmlns:a16="http://schemas.microsoft.com/office/drawing/2014/main" id="{64AB2F3F-FC03-E2E6-5D83-371F544D7B54}"/>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u="sng" spc="100" dirty="0">
                <a:solidFill>
                  <a:schemeClr val="bg1"/>
                </a:solidFill>
                <a:latin typeface="Calibri" panose="020F0502020204030204" pitchFamily="34" charset="0"/>
                <a:cs typeface="Calibri" panose="020F0502020204030204" pitchFamily="34" charset="0"/>
              </a:rPr>
              <a:t>https://lehd.ces.census.gov/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3" name="Content Placeholder 4">
            <a:extLst>
              <a:ext uri="{FF2B5EF4-FFF2-40B4-BE49-F238E27FC236}">
                <a16:creationId xmlns:a16="http://schemas.microsoft.com/office/drawing/2014/main" id="{58E88AE3-CFD4-71D0-6BB2-9D81EBCD8692}"/>
              </a:ext>
            </a:extLst>
          </p:cNvPr>
          <p:cNvSpPr txBox="1">
            <a:spLocks/>
          </p:cNvSpPr>
          <p:nvPr/>
        </p:nvSpPr>
        <p:spPr>
          <a:xfrm>
            <a:off x="764661" y="1480773"/>
            <a:ext cx="10246239"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300"/>
              </a:spcAft>
              <a:buFont typeface="Arial" charset="0"/>
              <a:buChar char="•"/>
            </a:pPr>
            <a:r>
              <a:rPr lang="en-US" sz="1900" dirty="0">
                <a:solidFill>
                  <a:schemeClr val="bg1"/>
                </a:solidFill>
              </a:rPr>
              <a:t>Job-to-Job (J2J)</a:t>
            </a:r>
          </a:p>
          <a:p>
            <a:pPr marL="696913" indent="-293688" fontAlgn="auto">
              <a:lnSpc>
                <a:spcPct val="100000"/>
              </a:lnSpc>
              <a:spcBef>
                <a:spcPts val="0"/>
              </a:spcBef>
              <a:spcAft>
                <a:spcPts val="1300"/>
              </a:spcAft>
              <a:buFont typeface="System Font Regular"/>
              <a:buChar char="-"/>
            </a:pPr>
            <a:r>
              <a:rPr lang="en-US" sz="1900" dirty="0">
                <a:solidFill>
                  <a:schemeClr val="bg1"/>
                </a:solidFill>
              </a:rPr>
              <a:t>Statistics on job mobility across state boundaries or industries</a:t>
            </a:r>
          </a:p>
          <a:p>
            <a:pPr marL="696913" indent="-293688" fontAlgn="auto">
              <a:lnSpc>
                <a:spcPct val="100000"/>
              </a:lnSpc>
              <a:spcBef>
                <a:spcPts val="0"/>
              </a:spcBef>
              <a:spcAft>
                <a:spcPts val="1300"/>
              </a:spcAft>
              <a:buFont typeface="System Font Regular"/>
              <a:buChar char="-"/>
            </a:pPr>
            <a:r>
              <a:rPr lang="en-US" sz="1900" dirty="0">
                <a:solidFill>
                  <a:schemeClr val="bg1"/>
                </a:solidFill>
              </a:rPr>
              <a:t>Transitions between jobs by timing and firm or worker characteristics</a:t>
            </a:r>
          </a:p>
          <a:p>
            <a:pPr marL="696913" indent="-293688" fontAlgn="auto">
              <a:lnSpc>
                <a:spcPct val="100000"/>
              </a:lnSpc>
              <a:spcBef>
                <a:spcPts val="0"/>
              </a:spcBef>
              <a:spcAft>
                <a:spcPts val="1300"/>
              </a:spcAft>
              <a:buFont typeface="System Font Regular"/>
              <a:buChar char="-"/>
            </a:pPr>
            <a:r>
              <a:rPr lang="en-US" sz="1900" dirty="0">
                <a:solidFill>
                  <a:schemeClr val="bg1"/>
                </a:solidFill>
              </a:rPr>
              <a:t>Earning changes due to job changes</a:t>
            </a:r>
          </a:p>
          <a:p>
            <a:pPr fontAlgn="auto">
              <a:lnSpc>
                <a:spcPct val="100000"/>
              </a:lnSpc>
              <a:spcBef>
                <a:spcPts val="0"/>
              </a:spcBef>
              <a:spcAft>
                <a:spcPts val="1300"/>
              </a:spcAft>
              <a:buFont typeface="Arial" charset="0"/>
              <a:buChar char="•"/>
            </a:pPr>
            <a:r>
              <a:rPr lang="en-US" sz="1900" dirty="0">
                <a:solidFill>
                  <a:schemeClr val="bg1"/>
                </a:solidFill>
              </a:rPr>
              <a:t>Post-Secondary Employment Outcomes (PSEO)</a:t>
            </a:r>
          </a:p>
          <a:p>
            <a:pPr marL="696913" indent="-293688" fontAlgn="auto">
              <a:lnSpc>
                <a:spcPct val="100000"/>
              </a:lnSpc>
              <a:spcBef>
                <a:spcPts val="0"/>
              </a:spcBef>
              <a:spcAft>
                <a:spcPts val="1300"/>
              </a:spcAft>
              <a:buFont typeface="System Font Regular"/>
              <a:buChar char="-"/>
            </a:pPr>
            <a:r>
              <a:rPr lang="en-US" sz="1900" dirty="0">
                <a:solidFill>
                  <a:schemeClr val="bg1"/>
                </a:solidFill>
              </a:rPr>
              <a:t>Experimental data set that reports earnings by </a:t>
            </a:r>
          </a:p>
          <a:p>
            <a:pPr marL="1154113" lvl="1" indent="-293688" fontAlgn="auto">
              <a:lnSpc>
                <a:spcPct val="100000"/>
              </a:lnSpc>
              <a:spcBef>
                <a:spcPts val="0"/>
              </a:spcBef>
              <a:spcAft>
                <a:spcPts val="1300"/>
              </a:spcAft>
              <a:buFont typeface="System Font Regular"/>
              <a:buChar char="-"/>
            </a:pPr>
            <a:r>
              <a:rPr lang="en-US" sz="1500" dirty="0">
                <a:solidFill>
                  <a:schemeClr val="bg1"/>
                </a:solidFill>
              </a:rPr>
              <a:t>institution, degree field, degree level, and graduation cohort for 1, 5 and 10 years after graduation</a:t>
            </a:r>
          </a:p>
          <a:p>
            <a:pPr marL="696913" indent="-293688" fontAlgn="auto">
              <a:lnSpc>
                <a:spcPct val="100000"/>
              </a:lnSpc>
              <a:spcBef>
                <a:spcPts val="0"/>
              </a:spcBef>
              <a:spcAft>
                <a:spcPts val="1300"/>
              </a:spcAft>
              <a:buFont typeface="System Font Regular"/>
              <a:buChar char="-"/>
            </a:pPr>
            <a:r>
              <a:rPr lang="en-US" sz="1900" dirty="0">
                <a:solidFill>
                  <a:schemeClr val="bg1"/>
                </a:solidFill>
              </a:rPr>
              <a:t>Accessible through the PSEO Explorer</a:t>
            </a:r>
          </a:p>
          <a:p>
            <a:pPr marL="696913" indent="-293688" fontAlgn="auto">
              <a:lnSpc>
                <a:spcPct val="100000"/>
              </a:lnSpc>
              <a:spcBef>
                <a:spcPts val="0"/>
              </a:spcBef>
              <a:spcAft>
                <a:spcPts val="1300"/>
              </a:spcAft>
              <a:buFont typeface="System Font Regular"/>
              <a:buChar char="-"/>
            </a:pPr>
            <a:endParaRPr lang="en-US" sz="1900" dirty="0">
              <a:solidFill>
                <a:schemeClr val="bg1"/>
              </a:solidFill>
            </a:endParaRPr>
          </a:p>
          <a:p>
            <a:pPr marL="403225" indent="0" fontAlgn="auto">
              <a:lnSpc>
                <a:spcPct val="100000"/>
              </a:lnSpc>
              <a:spcBef>
                <a:spcPts val="0"/>
              </a:spcBef>
              <a:spcAft>
                <a:spcPts val="1300"/>
              </a:spcAft>
              <a:buNone/>
            </a:pPr>
            <a:endParaRPr lang="en-US" sz="1900" dirty="0"/>
          </a:p>
          <a:p>
            <a:pPr fontAlgn="auto">
              <a:lnSpc>
                <a:spcPct val="100000"/>
              </a:lnSpc>
              <a:spcBef>
                <a:spcPts val="0"/>
              </a:spcBef>
              <a:spcAft>
                <a:spcPts val="1400"/>
              </a:spcAft>
              <a:buFont typeface="Arial" charset="0"/>
              <a:buChar char="•"/>
            </a:pPr>
            <a:endParaRPr lang="en-US" sz="2000" b="1" dirty="0">
              <a:solidFill>
                <a:srgbClr val="23619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1327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AD2485-BA2F-DA79-5E19-CB7173C004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8936"/>
          <a:stretch/>
        </p:blipFill>
        <p:spPr>
          <a:xfrm>
            <a:off x="488950" y="6108700"/>
            <a:ext cx="1181219" cy="444500"/>
          </a:xfrm>
          <a:prstGeom prst="rect">
            <a:avLst/>
          </a:prstGeom>
        </p:spPr>
      </p:pic>
      <p:sp>
        <p:nvSpPr>
          <p:cNvPr id="2" name="TextBox 1">
            <a:extLst>
              <a:ext uri="{FF2B5EF4-FFF2-40B4-BE49-F238E27FC236}">
                <a16:creationId xmlns:a16="http://schemas.microsoft.com/office/drawing/2014/main" id="{0B1968B9-230D-42E2-8F9C-51944668C836}"/>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March 2023  |  </a:t>
            </a:r>
            <a:fld id="{C57923EB-5663-814D-8520-41A222571678}" type="slidenum">
              <a:rPr lang="en-US" sz="1100" smtClean="0">
                <a:solidFill>
                  <a:schemeClr val="bg1"/>
                </a:solidFill>
                <a:latin typeface="+mn-lt"/>
              </a:rPr>
              <a:pPr algn="r"/>
              <a:t>22</a:t>
            </a:fld>
            <a:endParaRPr lang="en-US" sz="1100" dirty="0">
              <a:solidFill>
                <a:schemeClr val="bg1"/>
              </a:solidFill>
              <a:latin typeface="+mn-lt"/>
            </a:endParaRPr>
          </a:p>
        </p:txBody>
      </p:sp>
      <p:sp>
        <p:nvSpPr>
          <p:cNvPr id="7" name="Title 10">
            <a:extLst>
              <a:ext uri="{FF2B5EF4-FFF2-40B4-BE49-F238E27FC236}">
                <a16:creationId xmlns:a16="http://schemas.microsoft.com/office/drawing/2014/main" id="{AA7D7101-4F6D-E467-774C-5C40FF0CA07E}"/>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LEHD Data Products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8" name="Title 10">
            <a:extLst>
              <a:ext uri="{FF2B5EF4-FFF2-40B4-BE49-F238E27FC236}">
                <a16:creationId xmlns:a16="http://schemas.microsoft.com/office/drawing/2014/main" id="{B0CD686E-A940-F93C-B3AC-9E947F655A73}"/>
              </a:ext>
            </a:extLst>
          </p:cNvPr>
          <p:cNvSpPr txBox="1">
            <a:spLocks/>
          </p:cNvSpPr>
          <p:nvPr/>
        </p:nvSpPr>
        <p:spPr>
          <a:xfrm>
            <a:off x="231444" y="223564"/>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9" name="Title 10">
            <a:extLst>
              <a:ext uri="{FF2B5EF4-FFF2-40B4-BE49-F238E27FC236}">
                <a16:creationId xmlns:a16="http://schemas.microsoft.com/office/drawing/2014/main" id="{64AB2F3F-FC03-E2E6-5D83-371F544D7B54}"/>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u="sng" spc="100" dirty="0">
                <a:solidFill>
                  <a:schemeClr val="bg1"/>
                </a:solidFill>
                <a:latin typeface="Calibri" panose="020F0502020204030204" pitchFamily="34" charset="0"/>
                <a:cs typeface="Calibri" panose="020F0502020204030204" pitchFamily="34" charset="0"/>
              </a:rPr>
              <a:t>https://lehd.ces.census.gov/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3" name="Content Placeholder 4">
            <a:extLst>
              <a:ext uri="{FF2B5EF4-FFF2-40B4-BE49-F238E27FC236}">
                <a16:creationId xmlns:a16="http://schemas.microsoft.com/office/drawing/2014/main" id="{58E88AE3-CFD4-71D0-6BB2-9D81EBCD8692}"/>
              </a:ext>
            </a:extLst>
          </p:cNvPr>
          <p:cNvSpPr txBox="1">
            <a:spLocks/>
          </p:cNvSpPr>
          <p:nvPr/>
        </p:nvSpPr>
        <p:spPr>
          <a:xfrm>
            <a:off x="764661" y="1480773"/>
            <a:ext cx="10246239"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300"/>
              </a:spcAft>
              <a:buFont typeface="Arial" charset="0"/>
              <a:buChar char="•"/>
            </a:pPr>
            <a:r>
              <a:rPr lang="en-US" sz="1900" dirty="0">
                <a:solidFill>
                  <a:schemeClr val="bg1"/>
                </a:solidFill>
              </a:rPr>
              <a:t>Veteran Employment Outcomes (VEO)</a:t>
            </a:r>
          </a:p>
          <a:p>
            <a:pPr marL="696913" indent="-293688" fontAlgn="auto">
              <a:lnSpc>
                <a:spcPct val="100000"/>
              </a:lnSpc>
              <a:spcBef>
                <a:spcPts val="0"/>
              </a:spcBef>
              <a:spcAft>
                <a:spcPts val="1300"/>
              </a:spcAft>
              <a:buFont typeface="System Font Regular"/>
              <a:buChar char="-"/>
            </a:pPr>
            <a:r>
              <a:rPr lang="en-US" sz="1900" dirty="0">
                <a:solidFill>
                  <a:schemeClr val="bg1"/>
                </a:solidFill>
              </a:rPr>
              <a:t>Experimental data set that reports earnings and employment outcomes for U.S. Army veterans 1, 5 and 10 years after discharge by:</a:t>
            </a:r>
          </a:p>
          <a:p>
            <a:pPr marL="1154113" lvl="1" indent="-293688" fontAlgn="auto">
              <a:lnSpc>
                <a:spcPct val="100000"/>
              </a:lnSpc>
              <a:spcBef>
                <a:spcPts val="0"/>
              </a:spcBef>
              <a:spcAft>
                <a:spcPts val="1300"/>
              </a:spcAft>
              <a:buFont typeface="System Font Regular"/>
              <a:buChar char="-"/>
            </a:pPr>
            <a:r>
              <a:rPr lang="en-US" sz="1500" dirty="0">
                <a:solidFill>
                  <a:schemeClr val="bg1"/>
                </a:solidFill>
              </a:rPr>
              <a:t>Military occupation, rank, demographics, industry, geography of employment</a:t>
            </a:r>
          </a:p>
          <a:p>
            <a:pPr marL="696913" lvl="1" indent="-293688" fontAlgn="auto">
              <a:lnSpc>
                <a:spcPct val="100000"/>
              </a:lnSpc>
              <a:spcBef>
                <a:spcPts val="0"/>
              </a:spcBef>
              <a:spcAft>
                <a:spcPts val="1300"/>
              </a:spcAft>
              <a:buFont typeface="System Font Regular"/>
              <a:buChar char="-"/>
            </a:pPr>
            <a:r>
              <a:rPr lang="en-US" sz="1900" dirty="0">
                <a:solidFill>
                  <a:schemeClr val="bg1"/>
                </a:solidFill>
              </a:rPr>
              <a:t>Accessible through the VEO Explorer</a:t>
            </a:r>
            <a:endParaRPr lang="en-US" sz="1900" dirty="0"/>
          </a:p>
          <a:p>
            <a:pPr fontAlgn="auto">
              <a:lnSpc>
                <a:spcPct val="100000"/>
              </a:lnSpc>
              <a:spcBef>
                <a:spcPts val="0"/>
              </a:spcBef>
              <a:spcAft>
                <a:spcPts val="1300"/>
              </a:spcAft>
              <a:buFont typeface="Arial" charset="0"/>
              <a:buChar char="•"/>
            </a:pPr>
            <a:r>
              <a:rPr lang="en-US" sz="2000" dirty="0">
                <a:solidFill>
                  <a:schemeClr val="bg1"/>
                </a:solidFill>
              </a:rPr>
              <a:t>Raw data downloads are also available, along with LEHD microdata, for approved projects through our secure Census Research Data Centers</a:t>
            </a:r>
          </a:p>
          <a:p>
            <a:pPr fontAlgn="auto">
              <a:lnSpc>
                <a:spcPct val="100000"/>
              </a:lnSpc>
              <a:spcBef>
                <a:spcPts val="0"/>
              </a:spcBef>
              <a:spcAft>
                <a:spcPts val="1400"/>
              </a:spcAft>
              <a:buFont typeface="Arial" charset="0"/>
              <a:buChar char="•"/>
            </a:pPr>
            <a:endParaRPr lang="en-US" sz="2000" b="1" dirty="0">
              <a:solidFill>
                <a:srgbClr val="236194"/>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933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descr="Bar chart with solid fill">
            <a:extLst>
              <a:ext uri="{FF2B5EF4-FFF2-40B4-BE49-F238E27FC236}">
                <a16:creationId xmlns:a16="http://schemas.microsoft.com/office/drawing/2014/main" id="{61F7BC1D-4B2A-F045-B4C3-9DCD90E68B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544" r="2544"/>
          <a:stretch/>
        </p:blipFill>
        <p:spPr>
          <a:xfrm>
            <a:off x="226930" y="185738"/>
            <a:ext cx="6509095" cy="6858000"/>
          </a:xfrm>
          <a:prstGeom prst="rect">
            <a:avLst/>
          </a:prstGeom>
        </p:spPr>
      </p:pic>
      <p:sp>
        <p:nvSpPr>
          <p:cNvPr id="6" name="Title 10">
            <a:extLst>
              <a:ext uri="{FF2B5EF4-FFF2-40B4-BE49-F238E27FC236}">
                <a16:creationId xmlns:a16="http://schemas.microsoft.com/office/drawing/2014/main" id="{990DD7B1-F368-C548-8051-83B7F93C0083}"/>
              </a:ext>
            </a:extLst>
          </p:cNvPr>
          <p:cNvSpPr txBox="1">
            <a:spLocks/>
          </p:cNvSpPr>
          <p:nvPr/>
        </p:nvSpPr>
        <p:spPr>
          <a:xfrm>
            <a:off x="1557337" y="3111193"/>
            <a:ext cx="9077325" cy="638875"/>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2400"/>
              </a:spcAft>
            </a:pPr>
            <a:r>
              <a:rPr lang="en-US" sz="4000" spc="100" dirty="0">
                <a:solidFill>
                  <a:srgbClr val="51C7ED"/>
                </a:solidFill>
                <a:latin typeface="+mn-lt"/>
                <a:cs typeface="Arial" panose="020B0604020202020204" pitchFamily="34" charset="0"/>
              </a:rPr>
              <a:t>Census Business Builder</a:t>
            </a:r>
            <a:endParaRPr lang="en-US" sz="4000" u="sng" dirty="0">
              <a:solidFill>
                <a:srgbClr val="51C7ED"/>
              </a:solidFill>
              <a:latin typeface="+mn-lt"/>
              <a:cs typeface="Arial" panose="020B0604020202020204" pitchFamily="34" charset="0"/>
            </a:endParaRPr>
          </a:p>
        </p:txBody>
      </p:sp>
      <p:sp>
        <p:nvSpPr>
          <p:cNvPr id="2" name="Title 10">
            <a:extLst>
              <a:ext uri="{FF2B5EF4-FFF2-40B4-BE49-F238E27FC236}">
                <a16:creationId xmlns:a16="http://schemas.microsoft.com/office/drawing/2014/main" id="{F4305372-BD80-5C5D-6BD3-FD53A7DA8819}"/>
              </a:ext>
            </a:extLst>
          </p:cNvPr>
          <p:cNvSpPr txBox="1">
            <a:spLocks/>
          </p:cNvSpPr>
          <p:nvPr/>
        </p:nvSpPr>
        <p:spPr>
          <a:xfrm>
            <a:off x="4296463" y="3765619"/>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400" b="0" spc="100" dirty="0">
                <a:solidFill>
                  <a:schemeClr val="bg1"/>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cbb.census.gov</a:t>
            </a:r>
            <a:endParaRPr lang="en-US" sz="2400" b="0" spc="100" dirty="0">
              <a:solidFill>
                <a:schemeClr val="bg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8AD13A35-7EB4-9457-BBEA-7E257022B957}"/>
              </a:ext>
            </a:extLst>
          </p:cNvPr>
          <p:cNvSpPr txBox="1"/>
          <p:nvPr/>
        </p:nvSpPr>
        <p:spPr>
          <a:xfrm>
            <a:off x="6981920" y="6219008"/>
            <a:ext cx="4964184" cy="261610"/>
          </a:xfrm>
          <a:prstGeom prst="rect">
            <a:avLst/>
          </a:prstGeom>
          <a:solidFill>
            <a:srgbClr val="1A2F4A"/>
          </a:solidFill>
        </p:spPr>
        <p:txBody>
          <a:bodyPr wrap="square">
            <a:spAutoFit/>
          </a:bodyPr>
          <a:lstStyle/>
          <a:p>
            <a:pPr algn="r"/>
            <a:r>
              <a:rPr lang="en-US" sz="1100" dirty="0">
                <a:solidFill>
                  <a:schemeClr val="bg1"/>
                </a:solidFill>
                <a:latin typeface="+mn-lt"/>
              </a:rPr>
              <a:t>Economic Census Overview  |  May 2023  |  </a:t>
            </a:r>
            <a:fld id="{C57923EB-5663-814D-8520-41A222571678}" type="slidenum">
              <a:rPr lang="en-US" sz="1100" smtClean="0">
                <a:solidFill>
                  <a:schemeClr val="bg1"/>
                </a:solidFill>
                <a:latin typeface="+mn-lt"/>
              </a:rPr>
              <a:pPr algn="r"/>
              <a:t>23</a:t>
            </a:fld>
            <a:endParaRPr lang="en-US" sz="1100" dirty="0">
              <a:solidFill>
                <a:schemeClr val="bg1"/>
              </a:solidFill>
              <a:latin typeface="+mn-lt"/>
            </a:endParaRPr>
          </a:p>
        </p:txBody>
      </p:sp>
    </p:spTree>
    <p:extLst>
      <p:ext uri="{BB962C8B-B14F-4D97-AF65-F5344CB8AC3E}">
        <p14:creationId xmlns:p14="http://schemas.microsoft.com/office/powerpoint/2010/main" val="391787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26B60D-84FC-559C-F109-411694C49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546" y="-13855"/>
            <a:ext cx="12454128" cy="7005447"/>
          </a:xfrm>
          <a:prstGeom prst="rect">
            <a:avLst/>
          </a:prstGeom>
        </p:spPr>
      </p:pic>
      <p:sp>
        <p:nvSpPr>
          <p:cNvPr id="9" name="Title 10">
            <a:extLst>
              <a:ext uri="{FF2B5EF4-FFF2-40B4-BE49-F238E27FC236}">
                <a16:creationId xmlns:a16="http://schemas.microsoft.com/office/drawing/2014/main" id="{BCA18C28-392E-3563-A2FC-5C242DC2EF9C}"/>
              </a:ext>
            </a:extLst>
          </p:cNvPr>
          <p:cNvSpPr txBox="1">
            <a:spLocks/>
          </p:cNvSpPr>
          <p:nvPr/>
        </p:nvSpPr>
        <p:spPr>
          <a:xfrm>
            <a:off x="712232" y="226441"/>
            <a:ext cx="5353878" cy="638875"/>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ct val="100000"/>
              </a:lnSpc>
              <a:spcBef>
                <a:spcPct val="0"/>
              </a:spcBef>
              <a:spcAft>
                <a:spcPts val="2400"/>
              </a:spcAft>
              <a:buClrTx/>
              <a:buSzTx/>
              <a:buFontTx/>
              <a:buNone/>
              <a:tabLst/>
              <a:defRPr/>
            </a:pPr>
            <a:r>
              <a:rPr kumimoji="0" lang="en-US" sz="1600" b="0" i="0" u="none" strike="noStrike" kern="1200" cap="none" spc="100" normalizeH="0" baseline="0" noProof="0" dirty="0">
                <a:ln>
                  <a:noFill/>
                </a:ln>
                <a:solidFill>
                  <a:srgbClr val="50CAF0"/>
                </a:solidFill>
                <a:effectLst/>
                <a:uLnTx/>
                <a:uFillTx/>
                <a:latin typeface="Gotham Medium" pitchFamily="2" charset="0"/>
                <a:ea typeface="+mj-ea"/>
                <a:cs typeface="Gotham Medium" pitchFamily="2" charset="0"/>
              </a:rPr>
              <a:t>Your Response Makes a Difference</a:t>
            </a:r>
            <a:endParaRPr kumimoji="0" lang="en-US" sz="1600" b="0" i="0" u="none" strike="noStrike" kern="1200" cap="none" spc="0" normalizeH="0" baseline="0" noProof="0" dirty="0">
              <a:ln>
                <a:noFill/>
              </a:ln>
              <a:solidFill>
                <a:srgbClr val="50CAF0"/>
              </a:solidFill>
              <a:effectLst/>
              <a:uLnTx/>
              <a:uFillTx/>
              <a:latin typeface="Gotham Medium" pitchFamily="2" charset="0"/>
              <a:ea typeface="+mj-ea"/>
              <a:cs typeface="Gotham Medium" pitchFamily="2" charset="0"/>
            </a:endParaRPr>
          </a:p>
        </p:txBody>
      </p:sp>
      <p:sp>
        <p:nvSpPr>
          <p:cNvPr id="2" name="TextBox 1">
            <a:extLst>
              <a:ext uri="{FF2B5EF4-FFF2-40B4-BE49-F238E27FC236}">
                <a16:creationId xmlns:a16="http://schemas.microsoft.com/office/drawing/2014/main" id="{AC71CB72-C339-9466-B39E-DAFEE664F12A}"/>
              </a:ext>
            </a:extLst>
          </p:cNvPr>
          <p:cNvSpPr txBox="1"/>
          <p:nvPr/>
        </p:nvSpPr>
        <p:spPr>
          <a:xfrm>
            <a:off x="11238614" y="6270506"/>
            <a:ext cx="668802" cy="26161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57923EB-5663-814D-8520-41A222571678}" type="slidenum">
              <a:rPr kumimoji="0" lang="en-US" sz="11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C4F989B-54F2-85BB-FB09-2EA716170B14}"/>
              </a:ext>
            </a:extLst>
          </p:cNvPr>
          <p:cNvPicPr>
            <a:picLocks noChangeAspect="1"/>
          </p:cNvPicPr>
          <p:nvPr/>
        </p:nvPicPr>
        <p:blipFill>
          <a:blip r:embed="rId4"/>
          <a:stretch>
            <a:fillRect/>
          </a:stretch>
        </p:blipFill>
        <p:spPr>
          <a:xfrm>
            <a:off x="7793804" y="5751654"/>
            <a:ext cx="3200400" cy="409575"/>
          </a:xfrm>
          <a:prstGeom prst="rect">
            <a:avLst/>
          </a:prstGeom>
        </p:spPr>
      </p:pic>
    </p:spTree>
    <p:extLst>
      <p:ext uri="{BB962C8B-B14F-4D97-AF65-F5344CB8AC3E}">
        <p14:creationId xmlns:p14="http://schemas.microsoft.com/office/powerpoint/2010/main" val="68131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461E078-DA42-63C1-3EDB-CFEADF5AF950}"/>
              </a:ext>
            </a:extLst>
          </p:cNvPr>
          <p:cNvGrpSpPr/>
          <p:nvPr/>
        </p:nvGrpSpPr>
        <p:grpSpPr>
          <a:xfrm>
            <a:off x="-165100" y="-12545"/>
            <a:ext cx="12454128" cy="7005448"/>
            <a:chOff x="-165100" y="-12545"/>
            <a:chExt cx="12454128" cy="7005448"/>
          </a:xfrm>
        </p:grpSpPr>
        <p:pic>
          <p:nvPicPr>
            <p:cNvPr id="8" name="Picture 7">
              <a:extLst>
                <a:ext uri="{FF2B5EF4-FFF2-40B4-BE49-F238E27FC236}">
                  <a16:creationId xmlns:a16="http://schemas.microsoft.com/office/drawing/2014/main" id="{F5AD1494-B23E-731D-0656-24C1A9F24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 y="-12545"/>
              <a:ext cx="12454128" cy="7005448"/>
            </a:xfrm>
            <a:prstGeom prst="rect">
              <a:avLst/>
            </a:prstGeom>
            <a:solidFill>
              <a:srgbClr val="093C57"/>
            </a:solidFill>
          </p:spPr>
        </p:pic>
        <p:sp>
          <p:nvSpPr>
            <p:cNvPr id="2" name="Rectangle 1">
              <a:extLst>
                <a:ext uri="{FF2B5EF4-FFF2-40B4-BE49-F238E27FC236}">
                  <a16:creationId xmlns:a16="http://schemas.microsoft.com/office/drawing/2014/main" id="{879063C1-15B6-BAFA-1C15-731B93AACA49}"/>
                </a:ext>
              </a:extLst>
            </p:cNvPr>
            <p:cNvSpPr/>
            <p:nvPr/>
          </p:nvSpPr>
          <p:spPr>
            <a:xfrm>
              <a:off x="9046464" y="5864352"/>
              <a:ext cx="536448" cy="341376"/>
            </a:xfrm>
            <a:prstGeom prst="rect">
              <a:avLst/>
            </a:prstGeom>
            <a:solidFill>
              <a:srgbClr val="093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0">
            <a:extLst>
              <a:ext uri="{FF2B5EF4-FFF2-40B4-BE49-F238E27FC236}">
                <a16:creationId xmlns:a16="http://schemas.microsoft.com/office/drawing/2014/main" id="{BCA18C28-392E-3563-A2FC-5C242DC2EF9C}"/>
              </a:ext>
            </a:extLst>
          </p:cNvPr>
          <p:cNvSpPr txBox="1">
            <a:spLocks/>
          </p:cNvSpPr>
          <p:nvPr/>
        </p:nvSpPr>
        <p:spPr>
          <a:xfrm>
            <a:off x="698377" y="226441"/>
            <a:ext cx="5353878" cy="638875"/>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2400"/>
              </a:spcAft>
            </a:pPr>
            <a:r>
              <a:rPr lang="en-US" sz="1600" b="0" spc="100" dirty="0">
                <a:solidFill>
                  <a:srgbClr val="50CAF0"/>
                </a:solidFill>
                <a:latin typeface="Gotham Medium" pitchFamily="2" charset="0"/>
                <a:cs typeface="Gotham Medium" pitchFamily="2" charset="0"/>
              </a:rPr>
              <a:t>Your Response Makes a Difference</a:t>
            </a:r>
            <a:endParaRPr lang="en-US" sz="1600" b="0" dirty="0">
              <a:solidFill>
                <a:srgbClr val="50CAF0"/>
              </a:solidFill>
              <a:latin typeface="Gotham Medium" pitchFamily="2" charset="0"/>
              <a:cs typeface="Gotham Medium" pitchFamily="2" charset="0"/>
            </a:endParaRPr>
          </a:p>
        </p:txBody>
      </p:sp>
      <p:sp>
        <p:nvSpPr>
          <p:cNvPr id="12" name="Oval 11">
            <a:extLst>
              <a:ext uri="{FF2B5EF4-FFF2-40B4-BE49-F238E27FC236}">
                <a16:creationId xmlns:a16="http://schemas.microsoft.com/office/drawing/2014/main" id="{AB94CF75-33D5-3013-B1B5-0D1544BFE3AB}"/>
              </a:ext>
            </a:extLst>
          </p:cNvPr>
          <p:cNvSpPr/>
          <p:nvPr/>
        </p:nvSpPr>
        <p:spPr>
          <a:xfrm>
            <a:off x="7273637" y="5292437"/>
            <a:ext cx="3906982" cy="11776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58648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FE6E89-A71B-5D84-F51D-CF37FB062E48}"/>
              </a:ext>
            </a:extLst>
          </p:cNvPr>
          <p:cNvPicPr>
            <a:picLocks noChangeAspect="1"/>
          </p:cNvPicPr>
          <p:nvPr/>
        </p:nvPicPr>
        <p:blipFill>
          <a:blip r:embed="rId3"/>
          <a:stretch>
            <a:fillRect/>
          </a:stretch>
        </p:blipFill>
        <p:spPr>
          <a:xfrm>
            <a:off x="0" y="702908"/>
            <a:ext cx="12192000" cy="5703225"/>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23" name="Title 10">
            <a:extLst>
              <a:ext uri="{FF2B5EF4-FFF2-40B4-BE49-F238E27FC236}">
                <a16:creationId xmlns:a16="http://schemas.microsoft.com/office/drawing/2014/main" id="{D49E80DE-DCC3-135A-E04D-D1D94623B320}"/>
              </a:ext>
            </a:extLst>
          </p:cNvPr>
          <p:cNvSpPr txBox="1">
            <a:spLocks/>
          </p:cNvSpPr>
          <p:nvPr/>
        </p:nvSpPr>
        <p:spPr>
          <a:xfrm>
            <a:off x="4563310" y="3047992"/>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CBB STARTS WITH </a:t>
            </a:r>
          </a:p>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UNITED STATES</a:t>
            </a:r>
          </a:p>
        </p:txBody>
      </p:sp>
      <p:sp>
        <p:nvSpPr>
          <p:cNvPr id="2" name="Title 10">
            <a:extLst>
              <a:ext uri="{FF2B5EF4-FFF2-40B4-BE49-F238E27FC236}">
                <a16:creationId xmlns:a16="http://schemas.microsoft.com/office/drawing/2014/main" id="{3BA05B1A-E5A7-180E-9E5B-AC56038D3E3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41055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BED497A-4F92-0EA6-171E-8E3D4A130140}"/>
              </a:ext>
            </a:extLst>
          </p:cNvPr>
          <p:cNvPicPr>
            <a:picLocks noChangeAspect="1"/>
          </p:cNvPicPr>
          <p:nvPr/>
        </p:nvPicPr>
        <p:blipFill>
          <a:blip r:embed="rId3"/>
          <a:stretch>
            <a:fillRect/>
          </a:stretch>
        </p:blipFill>
        <p:spPr>
          <a:xfrm>
            <a:off x="-10874" y="702908"/>
            <a:ext cx="12192000" cy="5703225"/>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5" name="Oval 4">
            <a:extLst>
              <a:ext uri="{FF2B5EF4-FFF2-40B4-BE49-F238E27FC236}">
                <a16:creationId xmlns:a16="http://schemas.microsoft.com/office/drawing/2014/main" id="{3E0FCA63-52C5-F6EF-B383-C6C017E70D34}"/>
              </a:ext>
            </a:extLst>
          </p:cNvPr>
          <p:cNvSpPr/>
          <p:nvPr/>
        </p:nvSpPr>
        <p:spPr>
          <a:xfrm>
            <a:off x="57002" y="1427019"/>
            <a:ext cx="2715490" cy="96048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9D504787-5210-3B14-EC36-F811F045736C}"/>
              </a:ext>
            </a:extLst>
          </p:cNvPr>
          <p:cNvSpPr txBox="1">
            <a:spLocks/>
          </p:cNvSpPr>
          <p:nvPr/>
        </p:nvSpPr>
        <p:spPr>
          <a:xfrm>
            <a:off x="4567657" y="3051464"/>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SELECT LOCATION</a:t>
            </a:r>
          </a:p>
          <a:p>
            <a:pPr fontAlgn="auto">
              <a:spcAft>
                <a:spcPts val="0"/>
              </a:spcAft>
            </a:pPr>
            <a:r>
              <a:rPr lang="en-US" sz="1600" b="0" spc="100" dirty="0">
                <a:solidFill>
                  <a:srgbClr val="FF0000"/>
                </a:solidFill>
                <a:latin typeface="+mj-lt"/>
                <a:cs typeface="Calibri" panose="020F0502020204030204" pitchFamily="34" charset="0"/>
              </a:rPr>
              <a:t>FRANKLIN COUNTY, OHIO</a:t>
            </a:r>
          </a:p>
        </p:txBody>
      </p:sp>
      <p:sp>
        <p:nvSpPr>
          <p:cNvPr id="8" name="Title 10">
            <a:extLst>
              <a:ext uri="{FF2B5EF4-FFF2-40B4-BE49-F238E27FC236}">
                <a16:creationId xmlns:a16="http://schemas.microsoft.com/office/drawing/2014/main" id="{0F0DFD17-7F79-27DA-C1AE-700E1BFABFF3}"/>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944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1738DE5-9F96-7309-FB2C-5034FE0B3A41}"/>
              </a:ext>
            </a:extLst>
          </p:cNvPr>
          <p:cNvPicPr>
            <a:picLocks noChangeAspect="1"/>
          </p:cNvPicPr>
          <p:nvPr/>
        </p:nvPicPr>
        <p:blipFill>
          <a:blip r:embed="rId3"/>
          <a:stretch>
            <a:fillRect/>
          </a:stretch>
        </p:blipFill>
        <p:spPr>
          <a:xfrm>
            <a:off x="13249" y="865312"/>
            <a:ext cx="12192000" cy="5653060"/>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pic>
        <p:nvPicPr>
          <p:cNvPr id="16" name="Graphic 15" descr="Cursor with solid fill">
            <a:extLst>
              <a:ext uri="{FF2B5EF4-FFF2-40B4-BE49-F238E27FC236}">
                <a16:creationId xmlns:a16="http://schemas.microsoft.com/office/drawing/2014/main" id="{D5B72AFB-5BA5-8488-9441-28953184D0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6442818">
            <a:off x="862785" y="2962791"/>
            <a:ext cx="1267317" cy="1267317"/>
          </a:xfrm>
          <a:prstGeom prst="rect">
            <a:avLst/>
          </a:prstGeom>
          <a:effectLst>
            <a:outerShdw blurRad="50800" dist="38100" dir="2700000" algn="tl" rotWithShape="0">
              <a:prstClr val="black">
                <a:alpha val="40000"/>
              </a:prstClr>
            </a:outerShdw>
          </a:effectLst>
        </p:spPr>
      </p:pic>
      <p:sp>
        <p:nvSpPr>
          <p:cNvPr id="10" name="Oval 9">
            <a:extLst>
              <a:ext uri="{FF2B5EF4-FFF2-40B4-BE49-F238E27FC236}">
                <a16:creationId xmlns:a16="http://schemas.microsoft.com/office/drawing/2014/main" id="{EC780B25-24B6-2BB5-6B45-E0956FE23DA5}"/>
              </a:ext>
            </a:extLst>
          </p:cNvPr>
          <p:cNvSpPr/>
          <p:nvPr/>
        </p:nvSpPr>
        <p:spPr>
          <a:xfrm>
            <a:off x="13249" y="1507060"/>
            <a:ext cx="2715490" cy="96048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0688CF61-1031-CA7D-3A5C-D11E521728FB}"/>
              </a:ext>
            </a:extLst>
          </p:cNvPr>
          <p:cNvSpPr txBox="1">
            <a:spLocks/>
          </p:cNvSpPr>
          <p:nvPr/>
        </p:nvSpPr>
        <p:spPr>
          <a:xfrm>
            <a:off x="4567657" y="3051464"/>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SELECT LOCATION</a:t>
            </a:r>
          </a:p>
          <a:p>
            <a:pPr fontAlgn="auto">
              <a:spcAft>
                <a:spcPts val="0"/>
              </a:spcAft>
            </a:pPr>
            <a:r>
              <a:rPr lang="en-US" sz="1600" b="0" spc="100" dirty="0">
                <a:solidFill>
                  <a:srgbClr val="FF0000"/>
                </a:solidFill>
                <a:latin typeface="+mj-lt"/>
                <a:cs typeface="Calibri" panose="020F0502020204030204" pitchFamily="34" charset="0"/>
              </a:rPr>
              <a:t>FRANKLIN COUNTY, OHIO</a:t>
            </a:r>
          </a:p>
        </p:txBody>
      </p:sp>
      <p:sp>
        <p:nvSpPr>
          <p:cNvPr id="8" name="Title 10">
            <a:extLst>
              <a:ext uri="{FF2B5EF4-FFF2-40B4-BE49-F238E27FC236}">
                <a16:creationId xmlns:a16="http://schemas.microsoft.com/office/drawing/2014/main" id="{6D02B677-41A3-86ED-B271-B6C8EBE5B077}"/>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3565649"/>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94BA67C-A7FA-51AE-4B6A-50E9AB485C35}"/>
              </a:ext>
            </a:extLst>
          </p:cNvPr>
          <p:cNvPicPr>
            <a:picLocks noChangeAspect="1"/>
          </p:cNvPicPr>
          <p:nvPr/>
        </p:nvPicPr>
        <p:blipFill>
          <a:blip r:embed="rId3"/>
          <a:stretch>
            <a:fillRect/>
          </a:stretch>
        </p:blipFill>
        <p:spPr>
          <a:xfrm>
            <a:off x="0" y="764656"/>
            <a:ext cx="12192000" cy="5633457"/>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0" y="927060"/>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567657" y="3051464"/>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SELECT INDUSTRY</a:t>
            </a:r>
          </a:p>
          <a:p>
            <a:pPr fontAlgn="auto">
              <a:spcAft>
                <a:spcPts val="0"/>
              </a:spcAft>
            </a:pPr>
            <a:r>
              <a:rPr lang="en-US" sz="1600" b="0" spc="100" dirty="0">
                <a:solidFill>
                  <a:srgbClr val="FF0000"/>
                </a:solidFill>
                <a:latin typeface="+mj-lt"/>
                <a:cs typeface="Calibri" panose="020F0502020204030204" pitchFamily="34" charset="0"/>
              </a:rPr>
              <a:t>RETAIL BAKERIES</a:t>
            </a: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855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761C9A8-CAD8-79C4-1889-3E996662143F}"/>
              </a:ext>
            </a:extLst>
          </p:cNvPr>
          <p:cNvPicPr>
            <a:picLocks noChangeAspect="1"/>
          </p:cNvPicPr>
          <p:nvPr/>
        </p:nvPicPr>
        <p:blipFill>
          <a:blip r:embed="rId3"/>
          <a:stretch>
            <a:fillRect/>
          </a:stretch>
        </p:blipFill>
        <p:spPr>
          <a:xfrm>
            <a:off x="0" y="623960"/>
            <a:ext cx="12192000" cy="5715998"/>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pic>
        <p:nvPicPr>
          <p:cNvPr id="16" name="Graphic 15" descr="Cursor with solid fill">
            <a:extLst>
              <a:ext uri="{FF2B5EF4-FFF2-40B4-BE49-F238E27FC236}">
                <a16:creationId xmlns:a16="http://schemas.microsoft.com/office/drawing/2014/main" id="{D5B72AFB-5BA5-8488-9441-28953184D0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6442818">
            <a:off x="-82942" y="3558392"/>
            <a:ext cx="1267317" cy="1267317"/>
          </a:xfrm>
          <a:prstGeom prst="rect">
            <a:avLst/>
          </a:prstGeom>
          <a:effectLst>
            <a:outerShdw blurRad="50800" dist="38100" dir="2700000" algn="tl" rotWithShape="0">
              <a:prstClr val="black">
                <a:alpha val="40000"/>
              </a:prstClr>
            </a:outerShdw>
          </a:effectLst>
        </p:spPr>
      </p:pic>
      <p:sp>
        <p:nvSpPr>
          <p:cNvPr id="20" name="Oval 19">
            <a:extLst>
              <a:ext uri="{FF2B5EF4-FFF2-40B4-BE49-F238E27FC236}">
                <a16:creationId xmlns:a16="http://schemas.microsoft.com/office/drawing/2014/main" id="{D7F098CA-4FAE-AFB4-9379-A6166E7A80B4}"/>
              </a:ext>
            </a:extLst>
          </p:cNvPr>
          <p:cNvSpPr/>
          <p:nvPr/>
        </p:nvSpPr>
        <p:spPr>
          <a:xfrm>
            <a:off x="56252" y="827072"/>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0">
            <a:extLst>
              <a:ext uri="{FF2B5EF4-FFF2-40B4-BE49-F238E27FC236}">
                <a16:creationId xmlns:a16="http://schemas.microsoft.com/office/drawing/2014/main" id="{BA0A3420-63B8-BA28-4307-50B036BF8BE0}"/>
              </a:ext>
            </a:extLst>
          </p:cNvPr>
          <p:cNvSpPr txBox="1">
            <a:spLocks/>
          </p:cNvSpPr>
          <p:nvPr/>
        </p:nvSpPr>
        <p:spPr>
          <a:xfrm>
            <a:off x="4567657" y="3051464"/>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SELECT INDUSTRY</a:t>
            </a:r>
          </a:p>
          <a:p>
            <a:pPr fontAlgn="auto">
              <a:spcAft>
                <a:spcPts val="0"/>
              </a:spcAft>
            </a:pPr>
            <a:r>
              <a:rPr lang="en-US" sz="1600" b="0" spc="100" dirty="0">
                <a:solidFill>
                  <a:srgbClr val="FF0000"/>
                </a:solidFill>
                <a:latin typeface="+mj-lt"/>
                <a:cs typeface="Calibri" panose="020F0502020204030204" pitchFamily="34" charset="0"/>
              </a:rPr>
              <a:t>RETAIL BAKERIES</a:t>
            </a:r>
          </a:p>
        </p:txBody>
      </p:sp>
      <p:sp>
        <p:nvSpPr>
          <p:cNvPr id="8" name="Title 10">
            <a:extLst>
              <a:ext uri="{FF2B5EF4-FFF2-40B4-BE49-F238E27FC236}">
                <a16:creationId xmlns:a16="http://schemas.microsoft.com/office/drawing/2014/main" id="{FFC9891D-3910-03F5-AAF4-24707A7F7716}"/>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7094045"/>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104BA34-EE05-4650-2354-7B830C72AACF}"/>
              </a:ext>
            </a:extLst>
          </p:cNvPr>
          <p:cNvPicPr>
            <a:picLocks noChangeAspect="1"/>
          </p:cNvPicPr>
          <p:nvPr/>
        </p:nvPicPr>
        <p:blipFill>
          <a:blip r:embed="rId3"/>
          <a:stretch>
            <a:fillRect/>
          </a:stretch>
        </p:blipFill>
        <p:spPr>
          <a:xfrm>
            <a:off x="0" y="746505"/>
            <a:ext cx="12192000" cy="5626586"/>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grpSp>
        <p:nvGrpSpPr>
          <p:cNvPr id="10" name="Group 9">
            <a:extLst>
              <a:ext uri="{FF2B5EF4-FFF2-40B4-BE49-F238E27FC236}">
                <a16:creationId xmlns:a16="http://schemas.microsoft.com/office/drawing/2014/main" id="{701F3AAC-EDA0-5652-CA54-659F15A997AB}"/>
              </a:ext>
            </a:extLst>
          </p:cNvPr>
          <p:cNvGrpSpPr/>
          <p:nvPr/>
        </p:nvGrpSpPr>
        <p:grpSpPr>
          <a:xfrm>
            <a:off x="-526288" y="5628715"/>
            <a:ext cx="2687597" cy="1267317"/>
            <a:chOff x="277275" y="5621670"/>
            <a:chExt cx="2687597" cy="1267317"/>
          </a:xfrm>
        </p:grpSpPr>
        <p:sp>
          <p:nvSpPr>
            <p:cNvPr id="9" name="Oval 8">
              <a:extLst>
                <a:ext uri="{FF2B5EF4-FFF2-40B4-BE49-F238E27FC236}">
                  <a16:creationId xmlns:a16="http://schemas.microsoft.com/office/drawing/2014/main" id="{7C7CCA28-09E4-BEBD-9F59-F508036007F8}"/>
                </a:ext>
              </a:extLst>
            </p:cNvPr>
            <p:cNvSpPr/>
            <p:nvPr/>
          </p:nvSpPr>
          <p:spPr>
            <a:xfrm>
              <a:off x="942109" y="5680364"/>
              <a:ext cx="2022763" cy="69272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ursor with solid fill">
              <a:extLst>
                <a:ext uri="{FF2B5EF4-FFF2-40B4-BE49-F238E27FC236}">
                  <a16:creationId xmlns:a16="http://schemas.microsoft.com/office/drawing/2014/main" id="{D5B72AFB-5BA5-8488-9441-28953184D0F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6442818">
              <a:off x="277275" y="5621670"/>
              <a:ext cx="1267317" cy="1267317"/>
            </a:xfrm>
            <a:prstGeom prst="rect">
              <a:avLst/>
            </a:prstGeom>
            <a:effectLst>
              <a:outerShdw blurRad="50800" dist="38100" dir="2700000" algn="tl" rotWithShape="0">
                <a:prstClr val="black">
                  <a:alpha val="40000"/>
                </a:prstClr>
              </a:outerShdw>
            </a:effectLst>
          </p:spPr>
        </p:pic>
      </p:grpSp>
      <p:sp>
        <p:nvSpPr>
          <p:cNvPr id="17" name="Title 10">
            <a:extLst>
              <a:ext uri="{FF2B5EF4-FFF2-40B4-BE49-F238E27FC236}">
                <a16:creationId xmlns:a16="http://schemas.microsoft.com/office/drawing/2014/main" id="{7BC90BEB-AE07-63CB-9439-D0CC9F4AC13E}"/>
              </a:ext>
            </a:extLst>
          </p:cNvPr>
          <p:cNvSpPr txBox="1">
            <a:spLocks/>
          </p:cNvSpPr>
          <p:nvPr/>
        </p:nvSpPr>
        <p:spPr>
          <a:xfrm>
            <a:off x="4253345" y="2864428"/>
            <a:ext cx="3713018" cy="1156854"/>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GENERATE CUSTOM REPORT</a:t>
            </a:r>
          </a:p>
          <a:p>
            <a:pPr fontAlgn="auto">
              <a:spcAft>
                <a:spcPts val="0"/>
              </a:spcAft>
            </a:pPr>
            <a:r>
              <a:rPr lang="en-US" sz="1600" b="0" spc="100" dirty="0">
                <a:solidFill>
                  <a:srgbClr val="FF0000"/>
                </a:solidFill>
                <a:latin typeface="+mj-lt"/>
                <a:cs typeface="Calibri" panose="020F0502020204030204" pitchFamily="34" charset="0"/>
              </a:rPr>
              <a:t>RETAIL BAKERIES </a:t>
            </a:r>
          </a:p>
          <a:p>
            <a:pPr fontAlgn="auto">
              <a:spcAft>
                <a:spcPts val="0"/>
              </a:spcAft>
            </a:pPr>
            <a:r>
              <a:rPr lang="en-US" sz="1600" b="0" spc="100" dirty="0">
                <a:solidFill>
                  <a:srgbClr val="FF0000"/>
                </a:solidFill>
                <a:latin typeface="+mj-lt"/>
                <a:cs typeface="Calibri" panose="020F0502020204030204" pitchFamily="34" charset="0"/>
              </a:rPr>
              <a:t>IN FRANKLIN COUNTY OHIO</a:t>
            </a:r>
          </a:p>
        </p:txBody>
      </p:sp>
      <p:sp>
        <p:nvSpPr>
          <p:cNvPr id="8" name="Title 10">
            <a:extLst>
              <a:ext uri="{FF2B5EF4-FFF2-40B4-BE49-F238E27FC236}">
                <a16:creationId xmlns:a16="http://schemas.microsoft.com/office/drawing/2014/main" id="{177CD66A-BDCE-81F8-33E4-CF2B368922D5}"/>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338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Census Business Builder</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8" name="Title 10">
            <a:extLst>
              <a:ext uri="{FF2B5EF4-FFF2-40B4-BE49-F238E27FC236}">
                <a16:creationId xmlns:a16="http://schemas.microsoft.com/office/drawing/2014/main" id="{B7B60EE5-8807-0021-0994-138D0ED2A3B1}"/>
              </a:ext>
            </a:extLst>
          </p:cNvPr>
          <p:cNvSpPr txBox="1">
            <a:spLocks/>
          </p:cNvSpPr>
          <p:nvPr/>
        </p:nvSpPr>
        <p:spPr>
          <a:xfrm>
            <a:off x="8215175" y="274273"/>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7AA0A7C6-F553-CC37-823C-97A111391059}"/>
              </a:ext>
            </a:extLst>
          </p:cNvPr>
          <p:cNvPicPr>
            <a:picLocks noChangeAspect="1"/>
          </p:cNvPicPr>
          <p:nvPr/>
        </p:nvPicPr>
        <p:blipFill>
          <a:blip r:embed="rId4"/>
          <a:stretch>
            <a:fillRect/>
          </a:stretch>
        </p:blipFill>
        <p:spPr>
          <a:xfrm>
            <a:off x="13249" y="865312"/>
            <a:ext cx="12192000" cy="5642419"/>
          </a:xfrm>
          <a:prstGeom prst="rect">
            <a:avLst/>
          </a:prstGeom>
        </p:spPr>
      </p:pic>
    </p:spTree>
    <p:extLst>
      <p:ext uri="{BB962C8B-B14F-4D97-AF65-F5344CB8AC3E}">
        <p14:creationId xmlns:p14="http://schemas.microsoft.com/office/powerpoint/2010/main" val="4244392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BE5442-055F-92A1-DF2E-B3BAECA6B359}"/>
              </a:ext>
            </a:extLst>
          </p:cNvPr>
          <p:cNvPicPr>
            <a:picLocks noChangeAspect="1"/>
          </p:cNvPicPr>
          <p:nvPr/>
        </p:nvPicPr>
        <p:blipFill rotWithShape="1">
          <a:blip r:embed="rId3">
            <a:alphaModFix amt="61000"/>
            <a:extLst>
              <a:ext uri="{28A0092B-C50C-407E-A947-70E740481C1C}">
                <a14:useLocalDpi xmlns:a14="http://schemas.microsoft.com/office/drawing/2010/main" val="0"/>
              </a:ext>
            </a:extLst>
          </a:blip>
          <a:srcRect l="12069" t="5487"/>
          <a:stretch/>
        </p:blipFill>
        <p:spPr>
          <a:xfrm>
            <a:off x="0" y="0"/>
            <a:ext cx="12192000" cy="6858000"/>
          </a:xfrm>
          <a:prstGeom prst="rect">
            <a:avLst/>
          </a:prstGeom>
        </p:spPr>
      </p:pic>
      <p:sp>
        <p:nvSpPr>
          <p:cNvPr id="3" name="TextBox 2">
            <a:extLst>
              <a:ext uri="{FF2B5EF4-FFF2-40B4-BE49-F238E27FC236}">
                <a16:creationId xmlns:a16="http://schemas.microsoft.com/office/drawing/2014/main" id="{321B0B66-AA9D-E9A9-A9AF-C543C4B49F5A}"/>
              </a:ext>
            </a:extLst>
          </p:cNvPr>
          <p:cNvSpPr txBox="1"/>
          <p:nvPr/>
        </p:nvSpPr>
        <p:spPr>
          <a:xfrm>
            <a:off x="0" y="3488721"/>
            <a:ext cx="12192000" cy="73866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Census Data and Texas</a:t>
            </a:r>
          </a:p>
        </p:txBody>
      </p:sp>
    </p:spTree>
    <p:extLst>
      <p:ext uri="{BB962C8B-B14F-4D97-AF65-F5344CB8AC3E}">
        <p14:creationId xmlns:p14="http://schemas.microsoft.com/office/powerpoint/2010/main" val="64978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43847106-4390-7C49-E3AA-9507B9C4BB86}"/>
              </a:ext>
            </a:extLst>
          </p:cNvPr>
          <p:cNvSpPr/>
          <p:nvPr/>
        </p:nvSpPr>
        <p:spPr>
          <a:xfrm rot="16200000">
            <a:off x="5036468" y="1170183"/>
            <a:ext cx="27432" cy="9326880"/>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3E67D20D-0AB9-D63D-EFBB-A68289912FF1}"/>
              </a:ext>
            </a:extLst>
          </p:cNvPr>
          <p:cNvSpPr/>
          <p:nvPr/>
        </p:nvSpPr>
        <p:spPr>
          <a:xfrm>
            <a:off x="8026228" y="-384891"/>
            <a:ext cx="6503448" cy="6503448"/>
          </a:xfrm>
          <a:prstGeom prst="ellipse">
            <a:avLst/>
          </a:prstGeom>
          <a:blipFill dpi="0" rotWithShape="1">
            <a:blip r:embed="rId3"/>
            <a:srcRect/>
            <a:stretch>
              <a:fillRect l="-18278" r="182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5363A2E8-0E7C-7018-FE48-F22A562735DD}"/>
              </a:ext>
            </a:extLst>
          </p:cNvPr>
          <p:cNvSpPr/>
          <p:nvPr/>
        </p:nvSpPr>
        <p:spPr>
          <a:xfrm>
            <a:off x="0" y="5847339"/>
            <a:ext cx="12192000" cy="101066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0">
            <a:extLst>
              <a:ext uri="{FF2B5EF4-FFF2-40B4-BE49-F238E27FC236}">
                <a16:creationId xmlns:a16="http://schemas.microsoft.com/office/drawing/2014/main" id="{6519A63C-7D23-D7AB-C61D-88F147582EA8}"/>
              </a:ext>
            </a:extLst>
          </p:cNvPr>
          <p:cNvSpPr txBox="1">
            <a:spLocks/>
          </p:cNvSpPr>
          <p:nvPr/>
        </p:nvSpPr>
        <p:spPr>
          <a:xfrm>
            <a:off x="764664" y="291548"/>
            <a:ext cx="7763210"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spcAft>
                <a:spcPts val="0"/>
              </a:spcAft>
            </a:pPr>
            <a:r>
              <a:rPr lang="en-US" sz="3800" spc="100" dirty="0">
                <a:solidFill>
                  <a:srgbClr val="236194"/>
                </a:solidFill>
                <a:latin typeface="Calibri" panose="020F0502020204030204" pitchFamily="34" charset="0"/>
                <a:cs typeface="Calibri" panose="020F0502020204030204" pitchFamily="34" charset="0"/>
              </a:rPr>
              <a:t>Census Data and Texas</a:t>
            </a:r>
            <a:endParaRPr lang="en-US" sz="3800" b="0" spc="100" dirty="0">
              <a:solidFill>
                <a:srgbClr val="236194"/>
              </a:solidFill>
              <a:latin typeface="Calibri" panose="020F0502020204030204" pitchFamily="34" charset="0"/>
              <a:cs typeface="Calibri" panose="020F0502020204030204" pitchFamily="34" charset="0"/>
            </a:endParaRPr>
          </a:p>
        </p:txBody>
      </p:sp>
      <p:sp>
        <p:nvSpPr>
          <p:cNvPr id="6" name="Content Placeholder 4">
            <a:extLst>
              <a:ext uri="{FF2B5EF4-FFF2-40B4-BE49-F238E27FC236}">
                <a16:creationId xmlns:a16="http://schemas.microsoft.com/office/drawing/2014/main" id="{829F8780-C285-2330-F3C2-A278CFA317D9}"/>
              </a:ext>
            </a:extLst>
          </p:cNvPr>
          <p:cNvSpPr txBox="1">
            <a:spLocks/>
          </p:cNvSpPr>
          <p:nvPr/>
        </p:nvSpPr>
        <p:spPr>
          <a:xfrm>
            <a:off x="764661" y="1074373"/>
            <a:ext cx="7408665" cy="4351338"/>
          </a:xfrm>
          <a:prstGeom prst="rect">
            <a:avLst/>
          </a:prstGeom>
          <a:ln>
            <a:noFill/>
          </a:ln>
          <a:effectLst/>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00000"/>
              </a:lnSpc>
              <a:spcBef>
                <a:spcPts val="0"/>
              </a:spcBef>
              <a:spcAft>
                <a:spcPts val="1300"/>
              </a:spcAft>
              <a:buFont typeface="Arial" charset="0"/>
              <a:buChar char="•"/>
            </a:pPr>
            <a:r>
              <a:rPr lang="en-US" sz="1900" dirty="0"/>
              <a:t>You can use Economic Census data to identify:</a:t>
            </a:r>
          </a:p>
          <a:p>
            <a:pPr marL="696913" indent="-293688" fontAlgn="auto">
              <a:lnSpc>
                <a:spcPct val="100000"/>
              </a:lnSpc>
              <a:spcBef>
                <a:spcPts val="0"/>
              </a:spcBef>
              <a:spcAft>
                <a:spcPts val="1300"/>
              </a:spcAft>
              <a:buFont typeface="System Font Regular"/>
              <a:buChar char="-"/>
            </a:pPr>
            <a:r>
              <a:rPr lang="en-US" sz="1900" dirty="0"/>
              <a:t>Economic trends in Texas</a:t>
            </a:r>
          </a:p>
          <a:p>
            <a:pPr marL="696913" indent="-293688" fontAlgn="auto">
              <a:lnSpc>
                <a:spcPct val="100000"/>
              </a:lnSpc>
              <a:spcBef>
                <a:spcPts val="0"/>
              </a:spcBef>
              <a:spcAft>
                <a:spcPts val="1300"/>
              </a:spcAft>
              <a:buFont typeface="System Font Regular"/>
              <a:buChar char="-"/>
            </a:pPr>
            <a:r>
              <a:rPr lang="en-US" sz="1900" dirty="0"/>
              <a:t>Industry growth/decline</a:t>
            </a:r>
          </a:p>
          <a:p>
            <a:pPr marL="696913" indent="-293688" fontAlgn="auto">
              <a:lnSpc>
                <a:spcPct val="100000"/>
              </a:lnSpc>
              <a:spcBef>
                <a:spcPts val="0"/>
              </a:spcBef>
              <a:spcAft>
                <a:spcPts val="1300"/>
              </a:spcAft>
              <a:buFont typeface="System Font Regular"/>
              <a:buChar char="-"/>
            </a:pPr>
            <a:r>
              <a:rPr lang="en-US" sz="1900" dirty="0"/>
              <a:t>Small business information</a:t>
            </a:r>
          </a:p>
          <a:p>
            <a:pPr marL="696913" indent="-293688" fontAlgn="auto">
              <a:lnSpc>
                <a:spcPct val="100000"/>
              </a:lnSpc>
              <a:spcBef>
                <a:spcPts val="0"/>
              </a:spcBef>
              <a:spcAft>
                <a:spcPts val="1300"/>
              </a:spcAft>
              <a:buFont typeface="System Font Regular"/>
              <a:buChar char="-"/>
            </a:pPr>
            <a:r>
              <a:rPr lang="en-US" sz="1900" dirty="0"/>
              <a:t>Employment, revenue, payroll information.</a:t>
            </a:r>
          </a:p>
          <a:p>
            <a:pPr fontAlgn="auto">
              <a:lnSpc>
                <a:spcPct val="100000"/>
              </a:lnSpc>
              <a:spcBef>
                <a:spcPts val="0"/>
              </a:spcBef>
              <a:spcAft>
                <a:spcPts val="1400"/>
              </a:spcAft>
              <a:buFont typeface="Arial" charset="0"/>
              <a:buChar char="•"/>
            </a:pPr>
            <a:endParaRPr lang="en-US" sz="2000" b="1" dirty="0">
              <a:solidFill>
                <a:srgbClr val="236194"/>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DA5A0F64-82F3-CD76-F84B-1F6D2764B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24" y="6113039"/>
            <a:ext cx="1962392" cy="450933"/>
          </a:xfrm>
          <a:prstGeom prst="rect">
            <a:avLst/>
          </a:prstGeom>
        </p:spPr>
      </p:pic>
      <p:sp>
        <p:nvSpPr>
          <p:cNvPr id="5" name="TextBox 4">
            <a:extLst>
              <a:ext uri="{FF2B5EF4-FFF2-40B4-BE49-F238E27FC236}">
                <a16:creationId xmlns:a16="http://schemas.microsoft.com/office/drawing/2014/main" id="{CBD531AF-4755-ACB9-9CD9-DD4AACAF7108}"/>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34</a:t>
            </a:fld>
            <a:endParaRPr lang="en-US" sz="1100" dirty="0">
              <a:latin typeface="+mn-lt"/>
            </a:endParaRPr>
          </a:p>
        </p:txBody>
      </p:sp>
    </p:spTree>
    <p:extLst>
      <p:ext uri="{BB962C8B-B14F-4D97-AF65-F5344CB8AC3E}">
        <p14:creationId xmlns:p14="http://schemas.microsoft.com/office/powerpoint/2010/main" val="275918856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4406667-6CE2-6E31-5F3D-375C4740E08D}"/>
              </a:ext>
            </a:extLst>
          </p:cNvPr>
          <p:cNvPicPr>
            <a:picLocks noChangeAspect="1"/>
          </p:cNvPicPr>
          <p:nvPr/>
        </p:nvPicPr>
        <p:blipFill>
          <a:blip r:embed="rId3"/>
          <a:stretch>
            <a:fillRect/>
          </a:stretch>
        </p:blipFill>
        <p:spPr>
          <a:xfrm>
            <a:off x="0" y="793868"/>
            <a:ext cx="12192000" cy="5748295"/>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190500" y="1455202"/>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2878557" y="2646218"/>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Time-series Analysis for Economic Data</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2286000" y="3822700"/>
            <a:ext cx="3898900" cy="24638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6" name="Rectangle 15">
            <a:extLst>
              <a:ext uri="{FF2B5EF4-FFF2-40B4-BE49-F238E27FC236}">
                <a16:creationId xmlns:a16="http://schemas.microsoft.com/office/drawing/2014/main" id="{1466CE1E-CB92-4AA5-14BD-30D8337A2D46}"/>
              </a:ext>
            </a:extLst>
          </p:cNvPr>
          <p:cNvSpPr/>
          <p:nvPr/>
        </p:nvSpPr>
        <p:spPr>
          <a:xfrm>
            <a:off x="241300" y="4216400"/>
            <a:ext cx="1955800" cy="69272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125011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7B34D3-316C-C41F-B5B8-86C1371BA695}"/>
              </a:ext>
            </a:extLst>
          </p:cNvPr>
          <p:cNvPicPr>
            <a:picLocks noChangeAspect="1"/>
          </p:cNvPicPr>
          <p:nvPr/>
        </p:nvPicPr>
        <p:blipFill>
          <a:blip r:embed="rId3"/>
          <a:stretch>
            <a:fillRect/>
          </a:stretch>
        </p:blipFill>
        <p:spPr>
          <a:xfrm>
            <a:off x="0" y="808456"/>
            <a:ext cx="12192000" cy="5774488"/>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190500" y="1455202"/>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2878557" y="2646218"/>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Time-series Analysis for Economic Data</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2286000" y="3822700"/>
            <a:ext cx="3898900" cy="24638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 name="Rectangle 4">
            <a:extLst>
              <a:ext uri="{FF2B5EF4-FFF2-40B4-BE49-F238E27FC236}">
                <a16:creationId xmlns:a16="http://schemas.microsoft.com/office/drawing/2014/main" id="{A7BE49D7-5472-3696-23C8-2317D861D540}"/>
              </a:ext>
            </a:extLst>
          </p:cNvPr>
          <p:cNvSpPr/>
          <p:nvPr/>
        </p:nvSpPr>
        <p:spPr>
          <a:xfrm>
            <a:off x="241300" y="4152900"/>
            <a:ext cx="1955800" cy="69272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979974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582E15-FC83-C82A-0516-C1BBD4C30D0D}"/>
              </a:ext>
            </a:extLst>
          </p:cNvPr>
          <p:cNvPicPr>
            <a:picLocks noChangeAspect="1"/>
          </p:cNvPicPr>
          <p:nvPr/>
        </p:nvPicPr>
        <p:blipFill>
          <a:blip r:embed="rId3"/>
          <a:stretch>
            <a:fillRect/>
          </a:stretch>
        </p:blipFill>
        <p:spPr>
          <a:xfrm>
            <a:off x="0" y="830528"/>
            <a:ext cx="12192000" cy="5755743"/>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190500" y="1455202"/>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2878557" y="2646218"/>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Time-series Analysis for Economic Data</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2286000" y="3822700"/>
            <a:ext cx="3898900" cy="24638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 name="Rectangle 4">
            <a:extLst>
              <a:ext uri="{FF2B5EF4-FFF2-40B4-BE49-F238E27FC236}">
                <a16:creationId xmlns:a16="http://schemas.microsoft.com/office/drawing/2014/main" id="{A7BE49D7-5472-3696-23C8-2317D861D540}"/>
              </a:ext>
            </a:extLst>
          </p:cNvPr>
          <p:cNvSpPr/>
          <p:nvPr/>
        </p:nvSpPr>
        <p:spPr>
          <a:xfrm>
            <a:off x="241300" y="4152900"/>
            <a:ext cx="1955800" cy="692726"/>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376599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8368BF-3319-AEF4-C693-05227A2EC736}"/>
              </a:ext>
            </a:extLst>
          </p:cNvPr>
          <p:cNvPicPr>
            <a:picLocks noChangeAspect="1"/>
          </p:cNvPicPr>
          <p:nvPr/>
        </p:nvPicPr>
        <p:blipFill>
          <a:blip r:embed="rId3"/>
          <a:stretch>
            <a:fillRect/>
          </a:stretch>
        </p:blipFill>
        <p:spPr>
          <a:xfrm>
            <a:off x="13249" y="702908"/>
            <a:ext cx="12192000" cy="5738548"/>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7751350" y="2484089"/>
            <a:ext cx="4062897" cy="367100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291595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6945D6-D2EB-1683-E360-20B6478E9155}"/>
              </a:ext>
            </a:extLst>
          </p:cNvPr>
          <p:cNvPicPr>
            <a:picLocks noChangeAspect="1"/>
          </p:cNvPicPr>
          <p:nvPr/>
        </p:nvPicPr>
        <p:blipFill>
          <a:blip r:embed="rId3"/>
          <a:stretch>
            <a:fillRect/>
          </a:stretch>
        </p:blipFill>
        <p:spPr>
          <a:xfrm>
            <a:off x="0" y="764856"/>
            <a:ext cx="12192000" cy="5658488"/>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7751350" y="2484089"/>
            <a:ext cx="4062897" cy="37008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214447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9A21BB-5C39-E845-C0D1-457DA0EA0642}"/>
              </a:ext>
            </a:extLst>
          </p:cNvPr>
          <p:cNvPicPr>
            <a:picLocks noChangeAspect="1"/>
          </p:cNvPicPr>
          <p:nvPr/>
        </p:nvPicPr>
        <p:blipFill>
          <a:blip r:embed="rId3"/>
          <a:stretch>
            <a:fillRect/>
          </a:stretch>
        </p:blipFill>
        <p:spPr>
          <a:xfrm>
            <a:off x="0" y="756430"/>
            <a:ext cx="12192000" cy="5700740"/>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7751350" y="2484089"/>
            <a:ext cx="4062897" cy="22276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168410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61CD36A-3339-9448-AC92-238F92E50779}"/>
              </a:ext>
            </a:extLst>
          </p:cNvPr>
          <p:cNvPicPr>
            <a:picLocks noChangeAspect="1"/>
          </p:cNvPicPr>
          <p:nvPr/>
        </p:nvPicPr>
        <p:blipFill>
          <a:blip r:embed="rId3"/>
          <a:stretch>
            <a:fillRect/>
          </a:stretch>
        </p:blipFill>
        <p:spPr>
          <a:xfrm>
            <a:off x="0" y="787884"/>
            <a:ext cx="12192000" cy="5485431"/>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7751350" y="2611089"/>
            <a:ext cx="4062897" cy="20625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280751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42B216-7645-3653-9EE8-933D6E8E887A}"/>
              </a:ext>
            </a:extLst>
          </p:cNvPr>
          <p:cNvPicPr>
            <a:picLocks noChangeAspect="1"/>
          </p:cNvPicPr>
          <p:nvPr/>
        </p:nvPicPr>
        <p:blipFill>
          <a:blip r:embed="rId3"/>
          <a:stretch>
            <a:fillRect/>
          </a:stretch>
        </p:blipFill>
        <p:spPr>
          <a:xfrm>
            <a:off x="0" y="825198"/>
            <a:ext cx="12192000" cy="5410803"/>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335E7AAB-8772-F9FB-81A9-D04C4EF2C5F7}"/>
              </a:ext>
            </a:extLst>
          </p:cNvPr>
          <p:cNvSpPr/>
          <p:nvPr/>
        </p:nvSpPr>
        <p:spPr>
          <a:xfrm>
            <a:off x="7746998" y="2636489"/>
            <a:ext cx="4062897" cy="206251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Tree>
    <p:extLst>
      <p:ext uri="{BB962C8B-B14F-4D97-AF65-F5344CB8AC3E}">
        <p14:creationId xmlns:p14="http://schemas.microsoft.com/office/powerpoint/2010/main" val="421452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EF9433-5733-923B-035C-69A151F259EE}"/>
              </a:ext>
            </a:extLst>
          </p:cNvPr>
          <p:cNvPicPr>
            <a:picLocks noChangeAspect="1"/>
          </p:cNvPicPr>
          <p:nvPr/>
        </p:nvPicPr>
        <p:blipFill>
          <a:blip r:embed="rId3"/>
          <a:stretch>
            <a:fillRect/>
          </a:stretch>
        </p:blipFill>
        <p:spPr>
          <a:xfrm>
            <a:off x="0" y="820083"/>
            <a:ext cx="12192000" cy="5649633"/>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63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39F52B-8F6C-9A49-41C0-2EFB02A8669F}"/>
              </a:ext>
            </a:extLst>
          </p:cNvPr>
          <p:cNvPicPr>
            <a:picLocks noChangeAspect="1"/>
          </p:cNvPicPr>
          <p:nvPr/>
        </p:nvPicPr>
        <p:blipFill>
          <a:blip r:embed="rId3"/>
          <a:stretch>
            <a:fillRect/>
          </a:stretch>
        </p:blipFill>
        <p:spPr>
          <a:xfrm>
            <a:off x="0" y="850595"/>
            <a:ext cx="12192000" cy="5715610"/>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480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CA9FF-58AD-7058-6CA2-A9A8679A8B98}"/>
              </a:ext>
            </a:extLst>
          </p:cNvPr>
          <p:cNvPicPr>
            <a:picLocks noChangeAspect="1"/>
          </p:cNvPicPr>
          <p:nvPr/>
        </p:nvPicPr>
        <p:blipFill>
          <a:blip r:embed="rId3"/>
          <a:stretch>
            <a:fillRect/>
          </a:stretch>
        </p:blipFill>
        <p:spPr>
          <a:xfrm>
            <a:off x="0" y="811577"/>
            <a:ext cx="12192000" cy="5590446"/>
          </a:xfrm>
          <a:prstGeom prst="rect">
            <a:avLst/>
          </a:prstGeom>
        </p:spPr>
      </p:pic>
      <p:sp>
        <p:nvSpPr>
          <p:cNvPr id="4" name="Title 10">
            <a:extLst>
              <a:ext uri="{FF2B5EF4-FFF2-40B4-BE49-F238E27FC236}">
                <a16:creationId xmlns:a16="http://schemas.microsoft.com/office/drawing/2014/main" id="{8966FD81-5DF6-3439-9103-C7354D8468A9}"/>
              </a:ext>
            </a:extLst>
          </p:cNvPr>
          <p:cNvSpPr txBox="1">
            <a:spLocks/>
          </p:cNvSpPr>
          <p:nvPr/>
        </p:nvSpPr>
        <p:spPr>
          <a:xfrm>
            <a:off x="4077801" y="223564"/>
            <a:ext cx="4062897" cy="662247"/>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2600" spc="100" dirty="0">
                <a:solidFill>
                  <a:schemeClr val="bg1"/>
                </a:solidFill>
                <a:latin typeface="Calibri" panose="020F0502020204030204" pitchFamily="34" charset="0"/>
                <a:cs typeface="Calibri" panose="020F0502020204030204" pitchFamily="34" charset="0"/>
              </a:rPr>
              <a:t>Economic Trends in Texas</a:t>
            </a:r>
            <a:endParaRPr lang="en-US" sz="2600" b="0" spc="100" dirty="0">
              <a:solidFill>
                <a:schemeClr val="bg1"/>
              </a:solidFill>
              <a:latin typeface="Calibri" panose="020F0502020204030204" pitchFamily="34" charset="0"/>
              <a:cs typeface="Calibri" panose="020F0502020204030204" pitchFamily="34" charset="0"/>
            </a:endParaRPr>
          </a:p>
        </p:txBody>
      </p:sp>
      <p:sp>
        <p:nvSpPr>
          <p:cNvPr id="7" name="Title 10">
            <a:extLst>
              <a:ext uri="{FF2B5EF4-FFF2-40B4-BE49-F238E27FC236}">
                <a16:creationId xmlns:a16="http://schemas.microsoft.com/office/drawing/2014/main" id="{F4C12A7C-AA72-768E-E15C-D3D7D95D5A5B}"/>
              </a:ext>
            </a:extLst>
          </p:cNvPr>
          <p:cNvSpPr txBox="1">
            <a:spLocks/>
          </p:cNvSpPr>
          <p:nvPr/>
        </p:nvSpPr>
        <p:spPr>
          <a:xfrm>
            <a:off x="231444" y="223073"/>
            <a:ext cx="2541048" cy="642239"/>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Census data tools –</a:t>
            </a:r>
          </a:p>
          <a:p>
            <a:pPr algn="l" fontAlgn="auto">
              <a:lnSpc>
                <a:spcPts val="1500"/>
              </a:lnSpc>
              <a:spcAft>
                <a:spcPts val="0"/>
              </a:spcAft>
            </a:pPr>
            <a:r>
              <a:rPr lang="en-US" sz="1400" b="0" spc="100" dirty="0">
                <a:solidFill>
                  <a:schemeClr val="bg1"/>
                </a:solidFill>
                <a:latin typeface="Calibri" panose="020F0502020204030204" pitchFamily="34" charset="0"/>
                <a:cs typeface="Calibri" panose="020F0502020204030204" pitchFamily="34" charset="0"/>
              </a:rPr>
              <a:t>free and available online</a:t>
            </a:r>
          </a:p>
        </p:txBody>
      </p:sp>
      <p:sp>
        <p:nvSpPr>
          <p:cNvPr id="10" name="Oval 9">
            <a:extLst>
              <a:ext uri="{FF2B5EF4-FFF2-40B4-BE49-F238E27FC236}">
                <a16:creationId xmlns:a16="http://schemas.microsoft.com/office/drawing/2014/main" id="{12C96067-CC9E-BE7A-880E-7750E7D13DE6}"/>
              </a:ext>
            </a:extLst>
          </p:cNvPr>
          <p:cNvSpPr/>
          <p:nvPr/>
        </p:nvSpPr>
        <p:spPr>
          <a:xfrm>
            <a:off x="596900" y="814459"/>
            <a:ext cx="2576947" cy="69272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0">
            <a:extLst>
              <a:ext uri="{FF2B5EF4-FFF2-40B4-BE49-F238E27FC236}">
                <a16:creationId xmlns:a16="http://schemas.microsoft.com/office/drawing/2014/main" id="{AFE1B36C-E098-65A2-B4A1-DE7453B4A4C8}"/>
              </a:ext>
            </a:extLst>
          </p:cNvPr>
          <p:cNvSpPr txBox="1">
            <a:spLocks/>
          </p:cNvSpPr>
          <p:nvPr/>
        </p:nvSpPr>
        <p:spPr>
          <a:xfrm>
            <a:off x="4840403" y="814459"/>
            <a:ext cx="3084395" cy="782782"/>
          </a:xfrm>
          <a:prstGeom prst="rect">
            <a:avLst/>
          </a:prstGeom>
          <a:solidFill>
            <a:schemeClr val="bg1"/>
          </a:solidFill>
          <a:ln>
            <a:noFill/>
          </a:ln>
          <a:effectLst>
            <a:outerShdw blurRad="50800" dist="38100" dir="2700000" algn="tl" rotWithShape="0">
              <a:prstClr val="black">
                <a:alpha val="40000"/>
              </a:prstClr>
            </a:outerShdw>
          </a:effectLst>
        </p:spPr>
        <p:txBody>
          <a:bodyPr anchor="ct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0"/>
              </a:spcAft>
            </a:pPr>
            <a:r>
              <a:rPr lang="en-US" sz="1800" spc="100" dirty="0">
                <a:solidFill>
                  <a:srgbClr val="FF0000"/>
                </a:solidFill>
                <a:latin typeface="Calibri" panose="020F0502020204030204" pitchFamily="34" charset="0"/>
                <a:cs typeface="Calibri" panose="020F0502020204030204" pitchFamily="34" charset="0"/>
              </a:rPr>
              <a:t>Business Profile for Texas</a:t>
            </a:r>
            <a:endParaRPr lang="en-US" sz="1600" b="0" spc="100" dirty="0">
              <a:solidFill>
                <a:srgbClr val="FF0000"/>
              </a:solidFill>
              <a:latin typeface="+mj-lt"/>
              <a:cs typeface="Calibri" panose="020F0502020204030204" pitchFamily="34" charset="0"/>
            </a:endParaRPr>
          </a:p>
        </p:txBody>
      </p:sp>
      <p:sp>
        <p:nvSpPr>
          <p:cNvPr id="8" name="Title 10">
            <a:extLst>
              <a:ext uri="{FF2B5EF4-FFF2-40B4-BE49-F238E27FC236}">
                <a16:creationId xmlns:a16="http://schemas.microsoft.com/office/drawing/2014/main" id="{2899E15C-7C5F-2C3C-8F2C-7F78F094C3D8}"/>
              </a:ext>
            </a:extLst>
          </p:cNvPr>
          <p:cNvSpPr txBox="1">
            <a:spLocks/>
          </p:cNvSpPr>
          <p:nvPr/>
        </p:nvSpPr>
        <p:spPr>
          <a:xfrm>
            <a:off x="8215175" y="315837"/>
            <a:ext cx="3599072" cy="387071"/>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algn="r" fontAlgn="auto">
              <a:spcAft>
                <a:spcPts val="0"/>
              </a:spcAft>
            </a:pPr>
            <a:r>
              <a:rPr lang="en-US" sz="1600" b="0" spc="100" dirty="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cbb.census.gov</a:t>
            </a:r>
            <a:endParaRPr lang="en-US" sz="1600" b="0" spc="1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6631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4">
            <a:extLst>
              <a:ext uri="{FF2B5EF4-FFF2-40B4-BE49-F238E27FC236}">
                <a16:creationId xmlns:a16="http://schemas.microsoft.com/office/drawing/2014/main" id="{CAFE670A-888A-805A-F8A7-F31639A5D039}"/>
              </a:ext>
            </a:extLst>
          </p:cNvPr>
          <p:cNvSpPr txBox="1">
            <a:spLocks noChangeArrowheads="1"/>
          </p:cNvSpPr>
          <p:nvPr/>
        </p:nvSpPr>
        <p:spPr bwMode="auto">
          <a:xfrm>
            <a:off x="923925" y="1831975"/>
            <a:ext cx="6057900"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 every company receives the Economic Census.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The Economic Census due date was March 15, 2023, but businesses may request</a:t>
            </a:r>
            <a:r>
              <a:rPr kumimoji="0" lang="en-US" altLang="en-US" sz="20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an extension</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Responses are held confidential and are required by law (Title 13, U.S. Code).</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Respondent help line number is on each invitation to respond.</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Results are free and available online.</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Find support at census.gov/econ.</a:t>
            </a:r>
          </a:p>
        </p:txBody>
      </p:sp>
      <p:sp>
        <p:nvSpPr>
          <p:cNvPr id="16" name="Oval 15">
            <a:extLst>
              <a:ext uri="{FF2B5EF4-FFF2-40B4-BE49-F238E27FC236}">
                <a16:creationId xmlns:a16="http://schemas.microsoft.com/office/drawing/2014/main" id="{9D9233CA-FF54-29DE-9CD8-A2CB7695DCA6}"/>
              </a:ext>
            </a:extLst>
          </p:cNvPr>
          <p:cNvSpPr/>
          <p:nvPr/>
        </p:nvSpPr>
        <p:spPr>
          <a:xfrm>
            <a:off x="8021638" y="-363538"/>
            <a:ext cx="6502400" cy="6502401"/>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ounded Rectangle 36">
            <a:extLst>
              <a:ext uri="{FF2B5EF4-FFF2-40B4-BE49-F238E27FC236}">
                <a16:creationId xmlns:a16="http://schemas.microsoft.com/office/drawing/2014/main" id="{2A6043A7-6D2B-0599-8D5D-F6C4C654B780}"/>
              </a:ext>
            </a:extLst>
          </p:cNvPr>
          <p:cNvSpPr/>
          <p:nvPr/>
        </p:nvSpPr>
        <p:spPr>
          <a:xfrm rot="16200000">
            <a:off x="5037138" y="1169987"/>
            <a:ext cx="26988" cy="9326563"/>
          </a:xfrm>
          <a:prstGeom prst="roundRect">
            <a:avLst>
              <a:gd name="adj" fmla="val 50000"/>
            </a:avLst>
          </a:prstGeom>
          <a:solidFill>
            <a:srgbClr val="50CA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C8A44696-926C-BAB1-4C46-414110962AC4}"/>
              </a:ext>
            </a:extLst>
          </p:cNvPr>
          <p:cNvSpPr/>
          <p:nvPr/>
        </p:nvSpPr>
        <p:spPr>
          <a:xfrm>
            <a:off x="0" y="5785069"/>
            <a:ext cx="12192000" cy="101123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8854" name="Picture 2">
            <a:extLst>
              <a:ext uri="{FF2B5EF4-FFF2-40B4-BE49-F238E27FC236}">
                <a16:creationId xmlns:a16="http://schemas.microsoft.com/office/drawing/2014/main" id="{8200C960-F83D-54C8-6BE7-04FFF298EC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288" y="6113463"/>
            <a:ext cx="196215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0">
            <a:extLst>
              <a:ext uri="{FF2B5EF4-FFF2-40B4-BE49-F238E27FC236}">
                <a16:creationId xmlns:a16="http://schemas.microsoft.com/office/drawing/2014/main" id="{4541426C-7A62-B9CD-E815-8B0559FAC19F}"/>
              </a:ext>
            </a:extLst>
          </p:cNvPr>
          <p:cNvSpPr txBox="1">
            <a:spLocks/>
          </p:cNvSpPr>
          <p:nvPr/>
        </p:nvSpPr>
        <p:spPr>
          <a:xfrm>
            <a:off x="984250" y="300038"/>
            <a:ext cx="6372225" cy="587375"/>
          </a:xfrm>
          <a:prstGeom prst="rect">
            <a:avLst/>
          </a:prstGeom>
          <a:effectLst/>
        </p:spPr>
        <p:txBody>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endParaRPr kumimoji="0" lang="en-US" sz="3800" b="0" i="0" u="none" strike="noStrike" kern="1200" cap="none" spc="100" normalizeH="0" baseline="0" noProof="0" dirty="0">
              <a:ln>
                <a:noFill/>
              </a:ln>
              <a:solidFill>
                <a:srgbClr val="236194"/>
              </a:solidFill>
              <a:effectLst/>
              <a:uLnTx/>
              <a:uFillTx/>
              <a:latin typeface="Calibri" panose="020F0502020204030204" pitchFamily="34" charset="0"/>
              <a:ea typeface="+mj-ea"/>
              <a:cs typeface="Calibri" panose="020F0502020204030204" pitchFamily="34" charset="0"/>
            </a:endParaRPr>
          </a:p>
        </p:txBody>
      </p:sp>
      <p:sp>
        <p:nvSpPr>
          <p:cNvPr id="5" name="Content Placeholder 4">
            <a:extLst>
              <a:ext uri="{FF2B5EF4-FFF2-40B4-BE49-F238E27FC236}">
                <a16:creationId xmlns:a16="http://schemas.microsoft.com/office/drawing/2014/main" id="{13AA232A-7871-A772-4039-EAD6929FA6EE}"/>
              </a:ext>
            </a:extLst>
          </p:cNvPr>
          <p:cNvSpPr txBox="1">
            <a:spLocks noChangeArrowheads="1"/>
          </p:cNvSpPr>
          <p:nvPr/>
        </p:nvSpPr>
        <p:spPr bwMode="auto">
          <a:xfrm>
            <a:off x="1066800" y="3429000"/>
            <a:ext cx="5773738"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52475" indent="-295275">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752475" marR="0" lvl="1" indent="-295275" algn="l" defTabSz="914400" rtl="0" eaLnBrk="1" fontAlgn="base" latinLnBrk="0" hangingPunct="1">
              <a:lnSpc>
                <a:spcPct val="100000"/>
              </a:lnSpc>
              <a:spcBef>
                <a:spcPct val="0"/>
              </a:spcBef>
              <a:spcAft>
                <a:spcPts val="1400"/>
              </a:spcAft>
              <a:buClrTx/>
              <a:buSzTx/>
              <a:buFont typeface="Arial" panose="020B0604020202020204" pitchFamily="34" charset="0"/>
              <a:buChar char="•"/>
              <a:tabLst/>
              <a:defRPr/>
            </a:pPr>
            <a:endParaRPr kumimoji="0" lang="en-US" altLang="en-US" sz="17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2A192B43-AC2C-D87D-A3A5-BC1F024BF6B7}"/>
              </a:ext>
            </a:extLst>
          </p:cNvPr>
          <p:cNvSpPr txBox="1"/>
          <p:nvPr/>
        </p:nvSpPr>
        <p:spPr>
          <a:xfrm>
            <a:off x="924562" y="358067"/>
            <a:ext cx="7266214" cy="1261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a:spAutoFit/>
          </a:bodyPr>
          <a:lstStyle/>
          <a:p>
            <a:pPr marL="0" marR="0" lvl="0" indent="0" algn="l" defTabSz="914400" rtl="0" eaLnBrk="0" fontAlgn="auto" latinLnBrk="0" hangingPunct="0">
              <a:lnSpc>
                <a:spcPts val="4360"/>
              </a:lnSpc>
              <a:spcBef>
                <a:spcPct val="0"/>
              </a:spcBef>
              <a:spcAft>
                <a:spcPts val="0"/>
              </a:spcAft>
              <a:buClrTx/>
              <a:buSzTx/>
              <a:buFontTx/>
              <a:buNone/>
              <a:tabLst/>
              <a:defRPr/>
            </a:pPr>
            <a:r>
              <a:rPr kumimoji="0" lang="en-US" sz="3800" b="1" i="0" u="none" strike="noStrike" kern="1200" cap="none" spc="100" normalizeH="0" baseline="0" noProof="0" dirty="0">
                <a:ln>
                  <a:noFill/>
                </a:ln>
                <a:solidFill>
                  <a:srgbClr val="236194"/>
                </a:solidFill>
                <a:effectLst/>
                <a:uLnTx/>
                <a:uFillTx/>
                <a:latin typeface="Calibri" panose="020F0502020204030204" pitchFamily="34" charset="0"/>
                <a:ea typeface="+mn-ea"/>
                <a:cs typeface="Calibri" panose="020F0502020204030204" pitchFamily="34" charset="0"/>
              </a:rPr>
              <a:t>Important takeaways to help support response</a:t>
            </a:r>
          </a:p>
        </p:txBody>
      </p:sp>
      <p:sp>
        <p:nvSpPr>
          <p:cNvPr id="9" name="TextBox 8">
            <a:extLst>
              <a:ext uri="{FF2B5EF4-FFF2-40B4-BE49-F238E27FC236}">
                <a16:creationId xmlns:a16="http://schemas.microsoft.com/office/drawing/2014/main" id="{D1F34582-C587-1114-1725-56831255CEC5}"/>
              </a:ext>
            </a:extLst>
          </p:cNvPr>
          <p:cNvSpPr txBox="1"/>
          <p:nvPr/>
        </p:nvSpPr>
        <p:spPr>
          <a:xfrm>
            <a:off x="6936351" y="6283274"/>
            <a:ext cx="4964184" cy="261610"/>
          </a:xfrm>
          <a:prstGeom prst="rect">
            <a:avLst/>
          </a:prstGeom>
          <a:solidFill>
            <a:schemeClr val="bg1"/>
          </a:solidFill>
        </p:spPr>
        <p:txBody>
          <a:bodyPr wrap="square">
            <a:spAutoFit/>
          </a:bodyPr>
          <a:lstStyle/>
          <a:p>
            <a:pPr algn="r"/>
            <a:r>
              <a:rPr lang="en-US" sz="1100" dirty="0">
                <a:latin typeface="+mn-lt"/>
              </a:rPr>
              <a:t>Economic Census Overview  |  May 2023  |  </a:t>
            </a:r>
            <a:fld id="{C57923EB-5663-814D-8520-41A222571678}" type="slidenum">
              <a:rPr lang="en-US" sz="1100" smtClean="0">
                <a:latin typeface="+mn-lt"/>
              </a:rPr>
              <a:pPr algn="r"/>
              <a:t>46</a:t>
            </a:fld>
            <a:endParaRPr lang="en-US" sz="1100" dirty="0">
              <a:latin typeface="+mn-lt"/>
            </a:endParaRP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CC3886-2D8F-0A41-8261-1B57110FE882}"/>
              </a:ext>
            </a:extLst>
          </p:cNvPr>
          <p:cNvPicPr>
            <a:picLocks noChangeAspect="1"/>
          </p:cNvPicPr>
          <p:nvPr/>
        </p:nvPicPr>
        <p:blipFill rotWithShape="1">
          <a:blip r:embed="rId3">
            <a:extLst>
              <a:ext uri="{28A0092B-C50C-407E-A947-70E740481C1C}">
                <a14:useLocalDpi xmlns:a14="http://schemas.microsoft.com/office/drawing/2010/main" val="0"/>
              </a:ext>
            </a:extLst>
          </a:blip>
          <a:srcRect t="4578"/>
          <a:stretch/>
        </p:blipFill>
        <p:spPr>
          <a:xfrm>
            <a:off x="-315512" y="-12700"/>
            <a:ext cx="12618720" cy="7014754"/>
          </a:xfrm>
          <a:prstGeom prst="rect">
            <a:avLst/>
          </a:prstGeom>
        </p:spPr>
      </p:pic>
      <p:sp>
        <p:nvSpPr>
          <p:cNvPr id="6" name="Title 10">
            <a:extLst>
              <a:ext uri="{FF2B5EF4-FFF2-40B4-BE49-F238E27FC236}">
                <a16:creationId xmlns:a16="http://schemas.microsoft.com/office/drawing/2014/main" id="{990DD7B1-F368-C548-8051-83B7F93C0083}"/>
              </a:ext>
            </a:extLst>
          </p:cNvPr>
          <p:cNvSpPr txBox="1">
            <a:spLocks/>
          </p:cNvSpPr>
          <p:nvPr/>
        </p:nvSpPr>
        <p:spPr>
          <a:xfrm>
            <a:off x="472894" y="3376988"/>
            <a:ext cx="5397500" cy="638875"/>
          </a:xfrm>
          <a:prstGeom prst="rect">
            <a:avLst/>
          </a:prstGeom>
          <a:effectLst/>
        </p:spPr>
        <p:txBody>
          <a:bodyPr>
            <a:noAutofit/>
          </a:bodyPr>
          <a:lstStyle>
            <a:lvl1pPr algn="ctr" defTabSz="914400" rtl="0" eaLnBrk="1" latinLnBrk="0" hangingPunct="1">
              <a:spcBef>
                <a:spcPct val="0"/>
              </a:spcBef>
              <a:buNone/>
              <a:defRPr sz="4400" b="1" i="0" kern="1200" baseline="0">
                <a:solidFill>
                  <a:schemeClr val="tx1"/>
                </a:solidFill>
                <a:latin typeface="Arial" panose="020B0604020202020204" pitchFamily="34" charset="0"/>
                <a:ea typeface="+mj-ea"/>
                <a:cs typeface="+mj-cs"/>
              </a:defRPr>
            </a:lvl1pPr>
          </a:lstStyle>
          <a:p>
            <a:pPr fontAlgn="auto">
              <a:spcAft>
                <a:spcPts val="2400"/>
              </a:spcAft>
            </a:pPr>
            <a:r>
              <a:rPr lang="en-US" sz="6600" spc="100" dirty="0">
                <a:solidFill>
                  <a:srgbClr val="F9F9F9"/>
                </a:solidFill>
                <a:latin typeface="+mn-lt"/>
                <a:cs typeface="Arial" panose="020B0604020202020204" pitchFamily="34" charset="0"/>
              </a:rPr>
              <a:t>Q &amp; A</a:t>
            </a:r>
          </a:p>
          <a:p>
            <a:pPr fontAlgn="auto">
              <a:spcAft>
                <a:spcPts val="2400"/>
              </a:spcAft>
            </a:pPr>
            <a:endParaRPr lang="en-US" sz="1800" dirty="0">
              <a:solidFill>
                <a:srgbClr val="FFFFFF"/>
              </a:solidFill>
              <a:latin typeface="+mn-lt"/>
              <a:ea typeface="+mn-ea"/>
            </a:endParaRPr>
          </a:p>
        </p:txBody>
      </p:sp>
      <p:pic>
        <p:nvPicPr>
          <p:cNvPr id="3" name="Picture 2">
            <a:extLst>
              <a:ext uri="{FF2B5EF4-FFF2-40B4-BE49-F238E27FC236}">
                <a16:creationId xmlns:a16="http://schemas.microsoft.com/office/drawing/2014/main" id="{5571A694-8872-463B-2AC7-13E30163AF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359" y="990600"/>
            <a:ext cx="3591443" cy="825267"/>
          </a:xfrm>
          <a:prstGeom prst="rect">
            <a:avLst/>
          </a:prstGeom>
        </p:spPr>
      </p:pic>
      <p:sp>
        <p:nvSpPr>
          <p:cNvPr id="4" name="TextBox 3">
            <a:extLst>
              <a:ext uri="{FF2B5EF4-FFF2-40B4-BE49-F238E27FC236}">
                <a16:creationId xmlns:a16="http://schemas.microsoft.com/office/drawing/2014/main" id="{36315726-F273-7928-8F2E-93CB4237ADC2}"/>
              </a:ext>
            </a:extLst>
          </p:cNvPr>
          <p:cNvSpPr txBox="1"/>
          <p:nvPr/>
        </p:nvSpPr>
        <p:spPr>
          <a:xfrm>
            <a:off x="7833853" y="6511982"/>
            <a:ext cx="4073563" cy="261610"/>
          </a:xfrm>
          <a:prstGeom prst="rect">
            <a:avLst/>
          </a:prstGeom>
          <a:noFill/>
        </p:spPr>
        <p:txBody>
          <a:bodyPr wrap="square" rtlCol="0">
            <a:spAutoFit/>
          </a:bodyPr>
          <a:lstStyle/>
          <a:p>
            <a:pPr algn="r"/>
            <a:r>
              <a:rPr lang="en-US" sz="1100" dirty="0">
                <a:solidFill>
                  <a:schemeClr val="bg1"/>
                </a:solidFill>
                <a:latin typeface="+mn-lt"/>
              </a:rPr>
              <a:t>Economic Census Overview  |  May  2023  |  </a:t>
            </a:r>
            <a:fld id="{C57923EB-5663-814D-8520-41A222571678}" type="slidenum">
              <a:rPr lang="en-US" sz="1100" smtClean="0">
                <a:solidFill>
                  <a:schemeClr val="bg1"/>
                </a:solidFill>
                <a:latin typeface="+mn-lt"/>
              </a:rPr>
              <a:t>47</a:t>
            </a:fld>
            <a:endParaRPr lang="en-US" sz="1100" dirty="0">
              <a:solidFill>
                <a:schemeClr val="bg1"/>
              </a:solidFill>
              <a:latin typeface="+mn-lt"/>
            </a:endParaRPr>
          </a:p>
        </p:txBody>
      </p:sp>
      <p:sp>
        <p:nvSpPr>
          <p:cNvPr id="2" name="Text Placeholder 3">
            <a:extLst>
              <a:ext uri="{FF2B5EF4-FFF2-40B4-BE49-F238E27FC236}">
                <a16:creationId xmlns:a16="http://schemas.microsoft.com/office/drawing/2014/main" id="{7CF4ACAA-2D09-DD00-FD2B-A67759D02B00}"/>
              </a:ext>
            </a:extLst>
          </p:cNvPr>
          <p:cNvSpPr txBox="1">
            <a:spLocks/>
          </p:cNvSpPr>
          <p:nvPr/>
        </p:nvSpPr>
        <p:spPr>
          <a:xfrm>
            <a:off x="823343" y="5007311"/>
            <a:ext cx="7010510" cy="909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lnSpc>
                <a:spcPct val="110000"/>
              </a:lnSpc>
              <a:spcBef>
                <a:spcPct val="0"/>
              </a:spcBef>
              <a:buFont typeface="Arial" panose="020B0604020202020204" pitchFamily="34" charset="0"/>
              <a:buNone/>
            </a:pPr>
            <a:r>
              <a:rPr lang="en-US" altLang="en-US" sz="1800" b="1" dirty="0">
                <a:solidFill>
                  <a:srgbClr val="FFFFFF"/>
                </a:solidFill>
                <a:ea typeface="Gotham Medium"/>
                <a:cs typeface="Gotham Medium"/>
              </a:rPr>
              <a:t>Nidaal Jubran</a:t>
            </a:r>
          </a:p>
          <a:p>
            <a:pPr marL="14288" indent="-3175" fontAlgn="auto">
              <a:lnSpc>
                <a:spcPct val="110000"/>
              </a:lnSpc>
              <a:spcBef>
                <a:spcPts val="0"/>
              </a:spcBef>
              <a:spcAft>
                <a:spcPts val="0"/>
              </a:spcAft>
              <a:buFont typeface="Arial" panose="020B0604020202020204" pitchFamily="34" charset="0"/>
              <a:buNone/>
              <a:defRPr/>
            </a:pPr>
            <a:r>
              <a:rPr lang="en-US" sz="1800" dirty="0">
                <a:solidFill>
                  <a:srgbClr val="FFFFFF"/>
                </a:solidFill>
                <a:cs typeface="Gotham Medium" pitchFamily="2" charset="0"/>
              </a:rPr>
              <a:t>Nidaal.jubran@census.gov</a:t>
            </a:r>
          </a:p>
          <a:p>
            <a:pPr marL="14288" indent="-3175" fontAlgn="auto">
              <a:lnSpc>
                <a:spcPct val="110000"/>
              </a:lnSpc>
              <a:spcBef>
                <a:spcPts val="0"/>
              </a:spcBef>
              <a:spcAft>
                <a:spcPts val="0"/>
              </a:spcAft>
              <a:buFont typeface="Arial" panose="020B0604020202020204" pitchFamily="34" charset="0"/>
              <a:buNone/>
              <a:defRPr/>
            </a:pPr>
            <a:r>
              <a:rPr lang="en-US" sz="1800" dirty="0">
                <a:solidFill>
                  <a:srgbClr val="FFFFFF"/>
                </a:solidFill>
                <a:cs typeface="Gotham Medium" pitchFamily="2" charset="0"/>
              </a:rPr>
              <a:t>(301) 763-7686</a:t>
            </a:r>
            <a:endParaRPr lang="en-US" sz="1800" dirty="0">
              <a:solidFill>
                <a:schemeClr val="bg1"/>
              </a:solidFill>
              <a:cs typeface="Gotham Medium" pitchFamily="2" charset="0"/>
            </a:endParaRPr>
          </a:p>
        </p:txBody>
      </p:sp>
    </p:spTree>
    <p:extLst>
      <p:ext uri="{BB962C8B-B14F-4D97-AF65-F5344CB8AC3E}">
        <p14:creationId xmlns:p14="http://schemas.microsoft.com/office/powerpoint/2010/main" val="296839818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SHAPE_LOCKS" val="1983"/>
</p:tagLst>
</file>

<file path=ppt/tags/tag2.xml><?xml version="1.0" encoding="utf-8"?>
<p:tagLst xmlns:a="http://schemas.openxmlformats.org/drawingml/2006/main" xmlns:r="http://schemas.openxmlformats.org/officeDocument/2006/relationships" xmlns:p="http://schemas.openxmlformats.org/presentationml/2006/main">
  <p:tag name="SHAPE_LOCKS" val="1983"/>
</p:tagLst>
</file>

<file path=ppt/theme/theme1.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Widescreen Template" id="{8196AB31-EAC9-43A6-AB09-884533ACEA3D}" vid="{AEF36F8B-787C-4517-817E-50F3CC1D1B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White">
      <a:dk1>
        <a:srgbClr val="000000"/>
      </a:dk1>
      <a:lt1>
        <a:srgbClr val="FFFFFF"/>
      </a:lt1>
      <a:dk2>
        <a:srgbClr val="5E5E5E"/>
      </a:dk2>
      <a:lt2>
        <a:srgbClr val="EBEBEB"/>
      </a:lt2>
      <a:accent1>
        <a:srgbClr val="D14E00"/>
      </a:accent1>
      <a:accent2>
        <a:srgbClr val="419193"/>
      </a:accent2>
      <a:accent3>
        <a:srgbClr val="D19316"/>
      </a:accent3>
      <a:accent4>
        <a:srgbClr val="A92B9E"/>
      </a:accent4>
      <a:accent5>
        <a:srgbClr val="0067D1"/>
      </a:accent5>
      <a:accent6>
        <a:srgbClr val="A7D113"/>
      </a:accent6>
      <a:hlink>
        <a:srgbClr val="0000FF"/>
      </a:hlink>
      <a:folHlink>
        <a:srgbClr val="FF00FF"/>
      </a:folHlink>
    </a:clrScheme>
    <a:fontScheme name="White">
      <a:majorFont>
        <a:latin typeface="Gilroy Medium"/>
        <a:ea typeface="Gilroy Medium"/>
        <a:cs typeface="Gilroy Medium"/>
      </a:majorFont>
      <a:minorFont>
        <a:latin typeface="Gilroy Medium"/>
        <a:ea typeface="Gilroy Medium"/>
        <a:cs typeface="Gilroy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hueOff val="-4390991"/>
            <a:satOff val="-83104"/>
            <a:lumOff val="-4471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Gilroy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6">
              <a:hueOff val="-4390991"/>
              <a:satOff val="-83104"/>
              <a:lumOff val="-4471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20000"/>
          </a:lnSpc>
          <a:spcBef>
            <a:spcPts val="2000"/>
          </a:spcBef>
          <a:spcAft>
            <a:spcPts val="0"/>
          </a:spcAft>
          <a:buClrTx/>
          <a:buSzTx/>
          <a:buFontTx/>
          <a:buNone/>
          <a:tabLst/>
          <a:defRPr kumimoji="0" sz="4000" b="0" i="0" u="none" strike="noStrike" cap="none" spc="0" normalizeH="0" baseline="0">
            <a:ln>
              <a:noFill/>
            </a:ln>
            <a:solidFill>
              <a:schemeClr val="accent6">
                <a:hueOff val="-4390991"/>
                <a:satOff val="-83104"/>
                <a:lumOff val="-44713"/>
              </a:schemeClr>
            </a:solidFill>
            <a:effectLst/>
            <a:uFillTx/>
            <a:latin typeface="+mn-lt"/>
            <a:ea typeface="+mn-ea"/>
            <a:cs typeface="+mn-cs"/>
            <a:sym typeface="Gilroy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White">
  <a:themeElements>
    <a:clrScheme name="White">
      <a:dk1>
        <a:srgbClr val="000000"/>
      </a:dk1>
      <a:lt1>
        <a:srgbClr val="FFFFFF"/>
      </a:lt1>
      <a:dk2>
        <a:srgbClr val="5E5E5E"/>
      </a:dk2>
      <a:lt2>
        <a:srgbClr val="EBEBEB"/>
      </a:lt2>
      <a:accent1>
        <a:srgbClr val="D14E00"/>
      </a:accent1>
      <a:accent2>
        <a:srgbClr val="419193"/>
      </a:accent2>
      <a:accent3>
        <a:srgbClr val="D19316"/>
      </a:accent3>
      <a:accent4>
        <a:srgbClr val="A92B9E"/>
      </a:accent4>
      <a:accent5>
        <a:srgbClr val="0067D1"/>
      </a:accent5>
      <a:accent6>
        <a:srgbClr val="A7D113"/>
      </a:accent6>
      <a:hlink>
        <a:srgbClr val="0000FF"/>
      </a:hlink>
      <a:folHlink>
        <a:srgbClr val="FF00FF"/>
      </a:folHlink>
    </a:clrScheme>
    <a:fontScheme name="White">
      <a:majorFont>
        <a:latin typeface="Gilroy Medium"/>
        <a:ea typeface="Gilroy Medium"/>
        <a:cs typeface="Gilroy Medium"/>
      </a:majorFont>
      <a:minorFont>
        <a:latin typeface="Gilroy Medium"/>
        <a:ea typeface="Gilroy Medium"/>
        <a:cs typeface="Gilroy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hueOff val="-4390991"/>
            <a:satOff val="-83104"/>
            <a:lumOff val="-4471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Gilroy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6">
              <a:hueOff val="-4390991"/>
              <a:satOff val="-83104"/>
              <a:lumOff val="-4471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20000"/>
          </a:lnSpc>
          <a:spcBef>
            <a:spcPts val="2000"/>
          </a:spcBef>
          <a:spcAft>
            <a:spcPts val="0"/>
          </a:spcAft>
          <a:buClrTx/>
          <a:buSzTx/>
          <a:buFontTx/>
          <a:buNone/>
          <a:tabLst/>
          <a:defRPr kumimoji="0" sz="4000" b="0" i="0" u="none" strike="noStrike" cap="none" spc="0" normalizeH="0" baseline="0">
            <a:ln>
              <a:noFill/>
            </a:ln>
            <a:solidFill>
              <a:schemeClr val="accent6">
                <a:hueOff val="-4390991"/>
                <a:satOff val="-83104"/>
                <a:lumOff val="-44713"/>
              </a:schemeClr>
            </a:solidFill>
            <a:effectLst/>
            <a:uFillTx/>
            <a:latin typeface="+mn-lt"/>
            <a:ea typeface="+mn-ea"/>
            <a:cs typeface="+mn-cs"/>
            <a:sym typeface="Gilroy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3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Widescreen Template" id="{8196AB31-EAC9-43A6-AB09-884533ACEA3D}" vid="{AEF36F8B-787C-4517-817E-50F3CC1D1B1C}"/>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FE228BA43232C4A9B0418E3933F67F4" ma:contentTypeVersion="4" ma:contentTypeDescription="Create a new document." ma:contentTypeScope="" ma:versionID="7fd5679a353f47a7b4302636f0d2c793">
  <xsd:schema xmlns:xsd="http://www.w3.org/2001/XMLSchema" xmlns:xs="http://www.w3.org/2001/XMLSchema" xmlns:p="http://schemas.microsoft.com/office/2006/metadata/properties" xmlns:ns2="872243a0-0b84-44f1-b851-927fcea9777a" targetNamespace="http://schemas.microsoft.com/office/2006/metadata/properties" ma:root="true" ma:fieldsID="25a951b6164451028d8a23f6809e6bee" ns2:_="">
    <xsd:import namespace="872243a0-0b84-44f1-b851-927fcea9777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2243a0-0b84-44f1-b851-927fcea977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F536FEF-B137-44D6-9EB7-0618CD6A7137}">
  <ds:schemaRefs>
    <ds:schemaRef ds:uri="http://schemas.microsoft.com/sharepoint/v3/contenttype/forms"/>
  </ds:schemaRefs>
</ds:datastoreItem>
</file>

<file path=customXml/itemProps2.xml><?xml version="1.0" encoding="utf-8"?>
<ds:datastoreItem xmlns:ds="http://schemas.openxmlformats.org/officeDocument/2006/customXml" ds:itemID="{BDB4AD1D-7273-4449-8EA7-57833E7818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2243a0-0b84-44f1-b851-927fcea977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599379-9DE4-4145-B552-13186D47889E}">
  <ds:schemaRefs>
    <ds:schemaRef ds:uri="http://schemas.microsoft.com/office/infopath/2007/PartnerControls"/>
    <ds:schemaRef ds:uri="http://www.w3.org/XML/1998/namespace"/>
    <ds:schemaRef ds:uri="http://schemas.microsoft.com/office/2006/metadata/propertie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872243a0-0b84-44f1-b851-927fcea9777a"/>
  </ds:schemaRefs>
</ds:datastoreItem>
</file>

<file path=docProps/app.xml><?xml version="1.0" encoding="utf-8"?>
<Properties xmlns="http://schemas.openxmlformats.org/officeDocument/2006/extended-properties" xmlns:vt="http://schemas.openxmlformats.org/officeDocument/2006/docPropsVTypes">
  <Template/>
  <TotalTime>52912</TotalTime>
  <Words>3599</Words>
  <Application>Microsoft Office PowerPoint</Application>
  <PresentationFormat>Widescreen</PresentationFormat>
  <Paragraphs>404</Paragraphs>
  <Slides>47</Slides>
  <Notes>47</Notes>
  <HiddenSlides>1</HiddenSlides>
  <MMClips>1</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47</vt:i4>
      </vt:variant>
    </vt:vector>
  </HeadingPairs>
  <TitlesOfParts>
    <vt:vector size="67" baseType="lpstr">
      <vt:lpstr>Arial</vt:lpstr>
      <vt:lpstr>Calibri</vt:lpstr>
      <vt:lpstr>Calibri Light</vt:lpstr>
      <vt:lpstr>Courier New</vt:lpstr>
      <vt:lpstr>Gilroy</vt:lpstr>
      <vt:lpstr>Gilroy Bold</vt:lpstr>
      <vt:lpstr>Gilroy Light</vt:lpstr>
      <vt:lpstr>Gilroy Medium</vt:lpstr>
      <vt:lpstr>Gilroy SemiBold</vt:lpstr>
      <vt:lpstr>Gilroy SemiBold Italic</vt:lpstr>
      <vt:lpstr>Gotham Medium</vt:lpstr>
      <vt:lpstr>Roboto</vt:lpstr>
      <vt:lpstr>System Font Regular</vt:lpstr>
      <vt:lpstr>Times New Roman</vt:lpstr>
      <vt:lpstr>1_Office Theme</vt:lpstr>
      <vt:lpstr>Office Theme</vt:lpstr>
      <vt:lpstr>2_Office Theme</vt:lpstr>
      <vt:lpstr>1_White</vt:lpstr>
      <vt:lpstr>White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WB&amp;A Market Research, Inc.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Bethany Black</dc:creator>
  <cp:keywords/>
  <dc:description/>
  <cp:lastModifiedBy>Monica Cruz</cp:lastModifiedBy>
  <cp:revision>3158</cp:revision>
  <cp:lastPrinted>2023-02-07T19:34:56Z</cp:lastPrinted>
  <dcterms:created xsi:type="dcterms:W3CDTF">2015-09-08T21:18:09Z</dcterms:created>
  <dcterms:modified xsi:type="dcterms:W3CDTF">2023-05-19T14:54:09Z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0x010100BFE228BA43232C4A9B0418E3933F67F4</vt:lpwstr>
  </property>
</Properties>
</file>